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411" r:id="rId6"/>
    <p:sldId id="412" r:id="rId7"/>
    <p:sldId id="397" r:id="rId8"/>
    <p:sldId id="396" r:id="rId9"/>
    <p:sldId id="407" r:id="rId10"/>
    <p:sldId id="409" r:id="rId11"/>
    <p:sldId id="410" r:id="rId12"/>
    <p:sldId id="41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6"/>
  </p:normalViewPr>
  <p:slideViewPr>
    <p:cSldViewPr snapToGrid="0">
      <p:cViewPr varScale="1">
        <p:scale>
          <a:sx n="103" d="100"/>
          <a:sy n="103" d="100"/>
        </p:scale>
        <p:origin x="8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BE985B-7047-44DC-B23D-D51A1A9AFA72}"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2046DC38-E911-4377-B2F0-B39AFA058E8D}">
      <dgm:prSet/>
      <dgm:spPr/>
      <dgm:t>
        <a:bodyPr/>
        <a:lstStyle/>
        <a:p>
          <a:r>
            <a:rPr lang="en-US"/>
            <a:t>This exploratory research is part of a multi-phased project that aims to explore various accessible travel booking and mobility apps</a:t>
          </a:r>
        </a:p>
      </dgm:t>
    </dgm:pt>
    <dgm:pt modelId="{094AA6DA-4EB0-4247-B43C-083B38338BDC}" type="parTrans" cxnId="{66C1A63E-CF1A-4BFC-B9C7-274DC470E439}">
      <dgm:prSet/>
      <dgm:spPr/>
      <dgm:t>
        <a:bodyPr/>
        <a:lstStyle/>
        <a:p>
          <a:endParaRPr lang="en-US"/>
        </a:p>
      </dgm:t>
    </dgm:pt>
    <dgm:pt modelId="{B186D93D-CF67-483D-AD71-245D138677DD}" type="sibTrans" cxnId="{66C1A63E-CF1A-4BFC-B9C7-274DC470E439}">
      <dgm:prSet/>
      <dgm:spPr/>
      <dgm:t>
        <a:bodyPr/>
        <a:lstStyle/>
        <a:p>
          <a:endParaRPr lang="en-US"/>
        </a:p>
      </dgm:t>
    </dgm:pt>
    <dgm:pt modelId="{1331B623-92E3-4809-9F88-7509A66DCD4A}">
      <dgm:prSet/>
      <dgm:spPr/>
      <dgm:t>
        <a:bodyPr/>
        <a:lstStyle/>
        <a:p>
          <a:r>
            <a:rPr lang="en-US"/>
            <a:t>This aim to help identify greater levels of inclusion and access to the tourism experience. </a:t>
          </a:r>
        </a:p>
      </dgm:t>
    </dgm:pt>
    <dgm:pt modelId="{55AFDF9B-08AC-41FC-B5DB-2B11241AD431}" type="parTrans" cxnId="{7EC904ED-7CD7-4556-851C-AF700442D253}">
      <dgm:prSet/>
      <dgm:spPr/>
      <dgm:t>
        <a:bodyPr/>
        <a:lstStyle/>
        <a:p>
          <a:endParaRPr lang="en-US"/>
        </a:p>
      </dgm:t>
    </dgm:pt>
    <dgm:pt modelId="{ECBEAC4C-4BC8-477A-991E-E35FC3CF2674}" type="sibTrans" cxnId="{7EC904ED-7CD7-4556-851C-AF700442D253}">
      <dgm:prSet/>
      <dgm:spPr/>
      <dgm:t>
        <a:bodyPr/>
        <a:lstStyle/>
        <a:p>
          <a:endParaRPr lang="en-US"/>
        </a:p>
      </dgm:t>
    </dgm:pt>
    <dgm:pt modelId="{9D1F2524-F526-41C0-85E3-2E7375C8A9F5}" type="pres">
      <dgm:prSet presAssocID="{02BE985B-7047-44DC-B23D-D51A1A9AFA72}" presName="hierChild1" presStyleCnt="0">
        <dgm:presLayoutVars>
          <dgm:chPref val="1"/>
          <dgm:dir/>
          <dgm:animOne val="branch"/>
          <dgm:animLvl val="lvl"/>
          <dgm:resizeHandles/>
        </dgm:presLayoutVars>
      </dgm:prSet>
      <dgm:spPr/>
    </dgm:pt>
    <dgm:pt modelId="{48B7D4F2-0002-4C48-80B6-2F893857CED5}" type="pres">
      <dgm:prSet presAssocID="{2046DC38-E911-4377-B2F0-B39AFA058E8D}" presName="hierRoot1" presStyleCnt="0"/>
      <dgm:spPr/>
    </dgm:pt>
    <dgm:pt modelId="{A63154E7-EABC-4E38-971E-DA8D1E1414E8}" type="pres">
      <dgm:prSet presAssocID="{2046DC38-E911-4377-B2F0-B39AFA058E8D}" presName="composite" presStyleCnt="0"/>
      <dgm:spPr/>
    </dgm:pt>
    <dgm:pt modelId="{01CC8D22-C2CF-4AA2-A6B8-B29CC10AE11F}" type="pres">
      <dgm:prSet presAssocID="{2046DC38-E911-4377-B2F0-B39AFA058E8D}" presName="background" presStyleLbl="node0" presStyleIdx="0" presStyleCnt="2"/>
      <dgm:spPr/>
    </dgm:pt>
    <dgm:pt modelId="{D1A6A04D-3D5E-4899-9AFC-CFEC6F4E6C9E}" type="pres">
      <dgm:prSet presAssocID="{2046DC38-E911-4377-B2F0-B39AFA058E8D}" presName="text" presStyleLbl="fgAcc0" presStyleIdx="0" presStyleCnt="2">
        <dgm:presLayoutVars>
          <dgm:chPref val="3"/>
        </dgm:presLayoutVars>
      </dgm:prSet>
      <dgm:spPr/>
    </dgm:pt>
    <dgm:pt modelId="{6E8DA50B-4985-4980-A11D-AFEE5C1CD296}" type="pres">
      <dgm:prSet presAssocID="{2046DC38-E911-4377-B2F0-B39AFA058E8D}" presName="hierChild2" presStyleCnt="0"/>
      <dgm:spPr/>
    </dgm:pt>
    <dgm:pt modelId="{B5F40B6E-814E-43C7-9B75-A865CA1B1B1B}" type="pres">
      <dgm:prSet presAssocID="{1331B623-92E3-4809-9F88-7509A66DCD4A}" presName="hierRoot1" presStyleCnt="0"/>
      <dgm:spPr/>
    </dgm:pt>
    <dgm:pt modelId="{2F66EE03-56D3-4DF0-840B-ACDF888BE3C0}" type="pres">
      <dgm:prSet presAssocID="{1331B623-92E3-4809-9F88-7509A66DCD4A}" presName="composite" presStyleCnt="0"/>
      <dgm:spPr/>
    </dgm:pt>
    <dgm:pt modelId="{670B1D06-6C5C-49D8-8696-F803163A4E19}" type="pres">
      <dgm:prSet presAssocID="{1331B623-92E3-4809-9F88-7509A66DCD4A}" presName="background" presStyleLbl="node0" presStyleIdx="1" presStyleCnt="2"/>
      <dgm:spPr/>
    </dgm:pt>
    <dgm:pt modelId="{996FFCE5-06B1-4D48-B235-77DAE519A47A}" type="pres">
      <dgm:prSet presAssocID="{1331B623-92E3-4809-9F88-7509A66DCD4A}" presName="text" presStyleLbl="fgAcc0" presStyleIdx="1" presStyleCnt="2">
        <dgm:presLayoutVars>
          <dgm:chPref val="3"/>
        </dgm:presLayoutVars>
      </dgm:prSet>
      <dgm:spPr/>
    </dgm:pt>
    <dgm:pt modelId="{5FCCACA4-5403-4CDE-A611-CC43AF989040}" type="pres">
      <dgm:prSet presAssocID="{1331B623-92E3-4809-9F88-7509A66DCD4A}" presName="hierChild2" presStyleCnt="0"/>
      <dgm:spPr/>
    </dgm:pt>
  </dgm:ptLst>
  <dgm:cxnLst>
    <dgm:cxn modelId="{66C1A63E-CF1A-4BFC-B9C7-274DC470E439}" srcId="{02BE985B-7047-44DC-B23D-D51A1A9AFA72}" destId="{2046DC38-E911-4377-B2F0-B39AFA058E8D}" srcOrd="0" destOrd="0" parTransId="{094AA6DA-4EB0-4247-B43C-083B38338BDC}" sibTransId="{B186D93D-CF67-483D-AD71-245D138677DD}"/>
    <dgm:cxn modelId="{2743C351-73A0-4942-B36F-4B81F8399C78}" type="presOf" srcId="{02BE985B-7047-44DC-B23D-D51A1A9AFA72}" destId="{9D1F2524-F526-41C0-85E3-2E7375C8A9F5}" srcOrd="0" destOrd="0" presId="urn:microsoft.com/office/officeart/2005/8/layout/hierarchy1"/>
    <dgm:cxn modelId="{759F52C3-8448-4C8F-A49F-8E33F0914923}" type="presOf" srcId="{1331B623-92E3-4809-9F88-7509A66DCD4A}" destId="{996FFCE5-06B1-4D48-B235-77DAE519A47A}" srcOrd="0" destOrd="0" presId="urn:microsoft.com/office/officeart/2005/8/layout/hierarchy1"/>
    <dgm:cxn modelId="{8FD78ED9-5B42-4860-8A77-975FC4ED0C36}" type="presOf" srcId="{2046DC38-E911-4377-B2F0-B39AFA058E8D}" destId="{D1A6A04D-3D5E-4899-9AFC-CFEC6F4E6C9E}" srcOrd="0" destOrd="0" presId="urn:microsoft.com/office/officeart/2005/8/layout/hierarchy1"/>
    <dgm:cxn modelId="{7EC904ED-7CD7-4556-851C-AF700442D253}" srcId="{02BE985B-7047-44DC-B23D-D51A1A9AFA72}" destId="{1331B623-92E3-4809-9F88-7509A66DCD4A}" srcOrd="1" destOrd="0" parTransId="{55AFDF9B-08AC-41FC-B5DB-2B11241AD431}" sibTransId="{ECBEAC4C-4BC8-477A-991E-E35FC3CF2674}"/>
    <dgm:cxn modelId="{DD99E5A1-6420-4E0E-ABD5-B8BBB265A34D}" type="presParOf" srcId="{9D1F2524-F526-41C0-85E3-2E7375C8A9F5}" destId="{48B7D4F2-0002-4C48-80B6-2F893857CED5}" srcOrd="0" destOrd="0" presId="urn:microsoft.com/office/officeart/2005/8/layout/hierarchy1"/>
    <dgm:cxn modelId="{C382280C-FC0E-4338-BFB4-B9F6A53BAD72}" type="presParOf" srcId="{48B7D4F2-0002-4C48-80B6-2F893857CED5}" destId="{A63154E7-EABC-4E38-971E-DA8D1E1414E8}" srcOrd="0" destOrd="0" presId="urn:microsoft.com/office/officeart/2005/8/layout/hierarchy1"/>
    <dgm:cxn modelId="{2C0678B1-077A-4AA1-AC65-FA7BEEB60A79}" type="presParOf" srcId="{A63154E7-EABC-4E38-971E-DA8D1E1414E8}" destId="{01CC8D22-C2CF-4AA2-A6B8-B29CC10AE11F}" srcOrd="0" destOrd="0" presId="urn:microsoft.com/office/officeart/2005/8/layout/hierarchy1"/>
    <dgm:cxn modelId="{B7098B73-4180-4899-BE6B-F71A5A38CD5B}" type="presParOf" srcId="{A63154E7-EABC-4E38-971E-DA8D1E1414E8}" destId="{D1A6A04D-3D5E-4899-9AFC-CFEC6F4E6C9E}" srcOrd="1" destOrd="0" presId="urn:microsoft.com/office/officeart/2005/8/layout/hierarchy1"/>
    <dgm:cxn modelId="{2CC10963-C678-4AD6-9461-3799E0D69019}" type="presParOf" srcId="{48B7D4F2-0002-4C48-80B6-2F893857CED5}" destId="{6E8DA50B-4985-4980-A11D-AFEE5C1CD296}" srcOrd="1" destOrd="0" presId="urn:microsoft.com/office/officeart/2005/8/layout/hierarchy1"/>
    <dgm:cxn modelId="{0F97B474-E8C6-4FAD-BC6E-D165341A0D6D}" type="presParOf" srcId="{9D1F2524-F526-41C0-85E3-2E7375C8A9F5}" destId="{B5F40B6E-814E-43C7-9B75-A865CA1B1B1B}" srcOrd="1" destOrd="0" presId="urn:microsoft.com/office/officeart/2005/8/layout/hierarchy1"/>
    <dgm:cxn modelId="{21C39898-BF10-4AFA-A89E-9FDA85A4F9C1}" type="presParOf" srcId="{B5F40B6E-814E-43C7-9B75-A865CA1B1B1B}" destId="{2F66EE03-56D3-4DF0-840B-ACDF888BE3C0}" srcOrd="0" destOrd="0" presId="urn:microsoft.com/office/officeart/2005/8/layout/hierarchy1"/>
    <dgm:cxn modelId="{1CD58B0B-582E-44EF-B4FD-C4224F0C293B}" type="presParOf" srcId="{2F66EE03-56D3-4DF0-840B-ACDF888BE3C0}" destId="{670B1D06-6C5C-49D8-8696-F803163A4E19}" srcOrd="0" destOrd="0" presId="urn:microsoft.com/office/officeart/2005/8/layout/hierarchy1"/>
    <dgm:cxn modelId="{64A8DEE2-85D1-4236-89FE-6086F142C2CA}" type="presParOf" srcId="{2F66EE03-56D3-4DF0-840B-ACDF888BE3C0}" destId="{996FFCE5-06B1-4D48-B235-77DAE519A47A}" srcOrd="1" destOrd="0" presId="urn:microsoft.com/office/officeart/2005/8/layout/hierarchy1"/>
    <dgm:cxn modelId="{CFC008DD-D8EA-4C7F-9807-F331909DCCD6}" type="presParOf" srcId="{B5F40B6E-814E-43C7-9B75-A865CA1B1B1B}" destId="{5FCCACA4-5403-4CDE-A611-CC43AF98904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3887A9-1863-4383-8FC3-B0AC840B24A5}"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21EE051F-E312-4ACD-BA28-843CD278BEB0}">
      <dgm:prSet/>
      <dgm:spPr/>
      <dgm:t>
        <a:bodyPr/>
        <a:lstStyle/>
        <a:p>
          <a:r>
            <a:rPr lang="en-GB" b="0" i="0"/>
            <a:t>Online quantitative survey – Qualtrics​</a:t>
          </a:r>
          <a:endParaRPr lang="en-US"/>
        </a:p>
      </dgm:t>
    </dgm:pt>
    <dgm:pt modelId="{7646AD32-8557-4A7F-ABFF-0E3E2B7844B2}" type="parTrans" cxnId="{471735A8-A479-4BCD-B7BF-1C6EDA9CA5BA}">
      <dgm:prSet/>
      <dgm:spPr/>
      <dgm:t>
        <a:bodyPr/>
        <a:lstStyle/>
        <a:p>
          <a:endParaRPr lang="en-US"/>
        </a:p>
      </dgm:t>
    </dgm:pt>
    <dgm:pt modelId="{D5BDF57D-9915-4B2A-8312-727CF6C70E36}" type="sibTrans" cxnId="{471735A8-A479-4BCD-B7BF-1C6EDA9CA5BA}">
      <dgm:prSet/>
      <dgm:spPr/>
      <dgm:t>
        <a:bodyPr/>
        <a:lstStyle/>
        <a:p>
          <a:endParaRPr lang="en-US"/>
        </a:p>
      </dgm:t>
    </dgm:pt>
    <dgm:pt modelId="{94F1DE10-4607-4FB6-937D-B8F0EE925B1C}">
      <dgm:prSet/>
      <dgm:spPr/>
      <dgm:t>
        <a:bodyPr/>
        <a:lstStyle/>
        <a:p>
          <a:r>
            <a:rPr lang="en-GB" b="0" i="0"/>
            <a:t>20 Questions: ​</a:t>
          </a:r>
          <a:endParaRPr lang="en-US"/>
        </a:p>
      </dgm:t>
    </dgm:pt>
    <dgm:pt modelId="{5809E4CC-9528-4A8E-9313-EA67A8D719AD}" type="parTrans" cxnId="{55C897D4-F57A-444E-9D47-12B2B77C52E4}">
      <dgm:prSet/>
      <dgm:spPr/>
      <dgm:t>
        <a:bodyPr/>
        <a:lstStyle/>
        <a:p>
          <a:endParaRPr lang="en-US"/>
        </a:p>
      </dgm:t>
    </dgm:pt>
    <dgm:pt modelId="{DEE7691A-4455-46F3-BE07-67CAD9FF127C}" type="sibTrans" cxnId="{55C897D4-F57A-444E-9D47-12B2B77C52E4}">
      <dgm:prSet/>
      <dgm:spPr/>
      <dgm:t>
        <a:bodyPr/>
        <a:lstStyle/>
        <a:p>
          <a:endParaRPr lang="en-US"/>
        </a:p>
      </dgm:t>
    </dgm:pt>
    <dgm:pt modelId="{6C104320-4A04-420A-9DBA-12C59CB92988}">
      <dgm:prSet/>
      <dgm:spPr/>
      <dgm:t>
        <a:bodyPr/>
        <a:lstStyle/>
        <a:p>
          <a:r>
            <a:rPr lang="en-GB" b="0" i="0"/>
            <a:t>designed using the TAM​</a:t>
          </a:r>
          <a:endParaRPr lang="en-US"/>
        </a:p>
      </dgm:t>
    </dgm:pt>
    <dgm:pt modelId="{30218670-7485-48B7-AEFB-A7C611E35C59}" type="parTrans" cxnId="{1528A22A-720A-4222-9073-8B6002BA3FFD}">
      <dgm:prSet/>
      <dgm:spPr/>
      <dgm:t>
        <a:bodyPr/>
        <a:lstStyle/>
        <a:p>
          <a:endParaRPr lang="en-US"/>
        </a:p>
      </dgm:t>
    </dgm:pt>
    <dgm:pt modelId="{3632C7C5-1A2C-4E56-87F2-3F07D25904D3}" type="sibTrans" cxnId="{1528A22A-720A-4222-9073-8B6002BA3FFD}">
      <dgm:prSet/>
      <dgm:spPr/>
      <dgm:t>
        <a:bodyPr/>
        <a:lstStyle/>
        <a:p>
          <a:endParaRPr lang="en-US"/>
        </a:p>
      </dgm:t>
    </dgm:pt>
    <dgm:pt modelId="{AE8CB528-191D-4FB3-8A96-3115D8E0DE41}">
      <dgm:prSet/>
      <dgm:spPr/>
      <dgm:t>
        <a:bodyPr/>
        <a:lstStyle/>
        <a:p>
          <a:r>
            <a:rPr lang="en-GB" b="0" i="0"/>
            <a:t>Mapped demographics ​</a:t>
          </a:r>
          <a:endParaRPr lang="en-US"/>
        </a:p>
      </dgm:t>
    </dgm:pt>
    <dgm:pt modelId="{83334DEA-375D-4588-A25D-69F564414EBE}" type="parTrans" cxnId="{550FE989-F46D-4D79-8D84-61A0B1FF2954}">
      <dgm:prSet/>
      <dgm:spPr/>
      <dgm:t>
        <a:bodyPr/>
        <a:lstStyle/>
        <a:p>
          <a:endParaRPr lang="en-US"/>
        </a:p>
      </dgm:t>
    </dgm:pt>
    <dgm:pt modelId="{7A505A8A-77FB-494E-B136-66C7ACC8B200}" type="sibTrans" cxnId="{550FE989-F46D-4D79-8D84-61A0B1FF2954}">
      <dgm:prSet/>
      <dgm:spPr/>
      <dgm:t>
        <a:bodyPr/>
        <a:lstStyle/>
        <a:p>
          <a:endParaRPr lang="en-US"/>
        </a:p>
      </dgm:t>
    </dgm:pt>
    <dgm:pt modelId="{B4A2782A-5C61-450F-ABE6-A0722DF6B81D}">
      <dgm:prSet/>
      <dgm:spPr/>
      <dgm:t>
        <a:bodyPr/>
        <a:lstStyle/>
        <a:p>
          <a:r>
            <a:rPr lang="en-GB" b="0" i="0"/>
            <a:t>Convenience/snowballing sampling​</a:t>
          </a:r>
          <a:endParaRPr lang="en-US"/>
        </a:p>
      </dgm:t>
    </dgm:pt>
    <dgm:pt modelId="{5F9FA59A-B8F9-42A6-9EF7-FB8CE0057205}" type="parTrans" cxnId="{522AF9B3-8E8A-40B9-8437-EF895F691E22}">
      <dgm:prSet/>
      <dgm:spPr/>
      <dgm:t>
        <a:bodyPr/>
        <a:lstStyle/>
        <a:p>
          <a:endParaRPr lang="en-US"/>
        </a:p>
      </dgm:t>
    </dgm:pt>
    <dgm:pt modelId="{52E60EDA-D967-4692-847A-593E8648BC64}" type="sibTrans" cxnId="{522AF9B3-8E8A-40B9-8437-EF895F691E22}">
      <dgm:prSet/>
      <dgm:spPr/>
      <dgm:t>
        <a:bodyPr/>
        <a:lstStyle/>
        <a:p>
          <a:endParaRPr lang="en-US"/>
        </a:p>
      </dgm:t>
    </dgm:pt>
    <dgm:pt modelId="{3D8C774E-FC54-481C-AE07-C2F7A7E468F4}">
      <dgm:prSet/>
      <dgm:spPr/>
      <dgm:t>
        <a:bodyPr/>
        <a:lstStyle/>
        <a:p>
          <a:r>
            <a:rPr lang="en-GB" b="0" i="0"/>
            <a:t>Accessible format/alternative methods for potential vision impaired respondents​</a:t>
          </a:r>
          <a:endParaRPr lang="en-US"/>
        </a:p>
      </dgm:t>
    </dgm:pt>
    <dgm:pt modelId="{7FF3E126-841D-413A-AB94-DDEE63E145B6}" type="parTrans" cxnId="{4A79E50C-75E7-4D89-B958-9232E4551573}">
      <dgm:prSet/>
      <dgm:spPr/>
      <dgm:t>
        <a:bodyPr/>
        <a:lstStyle/>
        <a:p>
          <a:endParaRPr lang="en-US"/>
        </a:p>
      </dgm:t>
    </dgm:pt>
    <dgm:pt modelId="{35250CA8-A087-4F0B-9231-64CDAD61FE94}" type="sibTrans" cxnId="{4A79E50C-75E7-4D89-B958-9232E4551573}">
      <dgm:prSet/>
      <dgm:spPr/>
      <dgm:t>
        <a:bodyPr/>
        <a:lstStyle/>
        <a:p>
          <a:endParaRPr lang="en-US"/>
        </a:p>
      </dgm:t>
    </dgm:pt>
    <dgm:pt modelId="{79B8A797-1D59-4D47-BDD3-2C9BA9953BFE}">
      <dgm:prSet/>
      <dgm:spPr/>
      <dgm:t>
        <a:bodyPr/>
        <a:lstStyle/>
        <a:p>
          <a:r>
            <a:rPr lang="en-GB" b="0" i="0"/>
            <a:t>N=195 (of 325)​</a:t>
          </a:r>
          <a:endParaRPr lang="en-US"/>
        </a:p>
      </dgm:t>
    </dgm:pt>
    <dgm:pt modelId="{7C80DCF4-4E4A-45E6-99DF-3E5928209A57}" type="parTrans" cxnId="{5A958C2D-64B2-4851-AAC4-AEE8D9A6705D}">
      <dgm:prSet/>
      <dgm:spPr/>
      <dgm:t>
        <a:bodyPr/>
        <a:lstStyle/>
        <a:p>
          <a:endParaRPr lang="en-US"/>
        </a:p>
      </dgm:t>
    </dgm:pt>
    <dgm:pt modelId="{1F258C31-23B3-46B2-9A9B-EDA7B313D8AE}" type="sibTrans" cxnId="{5A958C2D-64B2-4851-AAC4-AEE8D9A6705D}">
      <dgm:prSet/>
      <dgm:spPr/>
      <dgm:t>
        <a:bodyPr/>
        <a:lstStyle/>
        <a:p>
          <a:endParaRPr lang="en-US"/>
        </a:p>
      </dgm:t>
    </dgm:pt>
    <dgm:pt modelId="{876D841D-CE89-4CAF-8476-78537F26AE54}">
      <dgm:prSet/>
      <dgm:spPr/>
      <dgm:t>
        <a:bodyPr/>
        <a:lstStyle/>
        <a:p>
          <a:r>
            <a:rPr lang="en-GB" b="0" i="0"/>
            <a:t>Analysis – Qualtrics and SPSS​</a:t>
          </a:r>
          <a:endParaRPr lang="en-US"/>
        </a:p>
      </dgm:t>
    </dgm:pt>
    <dgm:pt modelId="{9ECE4236-1200-447D-9E1B-A08416F63EBD}" type="parTrans" cxnId="{45A7ECC8-C931-489A-86B3-A13F5B8FE2FD}">
      <dgm:prSet/>
      <dgm:spPr/>
      <dgm:t>
        <a:bodyPr/>
        <a:lstStyle/>
        <a:p>
          <a:endParaRPr lang="en-US"/>
        </a:p>
      </dgm:t>
    </dgm:pt>
    <dgm:pt modelId="{F9594F9B-72B7-4BEE-923C-88E905A12439}" type="sibTrans" cxnId="{45A7ECC8-C931-489A-86B3-A13F5B8FE2FD}">
      <dgm:prSet/>
      <dgm:spPr/>
      <dgm:t>
        <a:bodyPr/>
        <a:lstStyle/>
        <a:p>
          <a:endParaRPr lang="en-US"/>
        </a:p>
      </dgm:t>
    </dgm:pt>
    <dgm:pt modelId="{2C32C243-5804-445A-8527-EBE849DC8659}" type="pres">
      <dgm:prSet presAssocID="{D83887A9-1863-4383-8FC3-B0AC840B24A5}" presName="diagram" presStyleCnt="0">
        <dgm:presLayoutVars>
          <dgm:dir/>
          <dgm:resizeHandles val="exact"/>
        </dgm:presLayoutVars>
      </dgm:prSet>
      <dgm:spPr/>
    </dgm:pt>
    <dgm:pt modelId="{70CCF34C-D1EE-4DC0-A68E-CC45C66FF5C6}" type="pres">
      <dgm:prSet presAssocID="{21EE051F-E312-4ACD-BA28-843CD278BEB0}" presName="node" presStyleLbl="node1" presStyleIdx="0" presStyleCnt="6">
        <dgm:presLayoutVars>
          <dgm:bulletEnabled val="1"/>
        </dgm:presLayoutVars>
      </dgm:prSet>
      <dgm:spPr/>
    </dgm:pt>
    <dgm:pt modelId="{46E47F06-67D1-4643-86CA-328026BB394F}" type="pres">
      <dgm:prSet presAssocID="{D5BDF57D-9915-4B2A-8312-727CF6C70E36}" presName="sibTrans" presStyleCnt="0"/>
      <dgm:spPr/>
    </dgm:pt>
    <dgm:pt modelId="{4E513AA2-4FA5-46E8-AA86-E137C5EA8FC9}" type="pres">
      <dgm:prSet presAssocID="{94F1DE10-4607-4FB6-937D-B8F0EE925B1C}" presName="node" presStyleLbl="node1" presStyleIdx="1" presStyleCnt="6">
        <dgm:presLayoutVars>
          <dgm:bulletEnabled val="1"/>
        </dgm:presLayoutVars>
      </dgm:prSet>
      <dgm:spPr/>
    </dgm:pt>
    <dgm:pt modelId="{64C40B17-83E4-4E24-9615-6E4132D6F133}" type="pres">
      <dgm:prSet presAssocID="{DEE7691A-4455-46F3-BE07-67CAD9FF127C}" presName="sibTrans" presStyleCnt="0"/>
      <dgm:spPr/>
    </dgm:pt>
    <dgm:pt modelId="{6987ADA0-7FA7-4237-8843-73108AA74080}" type="pres">
      <dgm:prSet presAssocID="{AE8CB528-191D-4FB3-8A96-3115D8E0DE41}" presName="node" presStyleLbl="node1" presStyleIdx="2" presStyleCnt="6">
        <dgm:presLayoutVars>
          <dgm:bulletEnabled val="1"/>
        </dgm:presLayoutVars>
      </dgm:prSet>
      <dgm:spPr/>
    </dgm:pt>
    <dgm:pt modelId="{9B7ABB4C-4239-470D-8FF1-66CAF2ED0199}" type="pres">
      <dgm:prSet presAssocID="{7A505A8A-77FB-494E-B136-66C7ACC8B200}" presName="sibTrans" presStyleCnt="0"/>
      <dgm:spPr/>
    </dgm:pt>
    <dgm:pt modelId="{8C096E2B-D9E9-4946-B523-EEA4C9C2D964}" type="pres">
      <dgm:prSet presAssocID="{B4A2782A-5C61-450F-ABE6-A0722DF6B81D}" presName="node" presStyleLbl="node1" presStyleIdx="3" presStyleCnt="6">
        <dgm:presLayoutVars>
          <dgm:bulletEnabled val="1"/>
        </dgm:presLayoutVars>
      </dgm:prSet>
      <dgm:spPr/>
    </dgm:pt>
    <dgm:pt modelId="{BCF8E507-0EE4-4B3B-9964-729AE6925A7F}" type="pres">
      <dgm:prSet presAssocID="{52E60EDA-D967-4692-847A-593E8648BC64}" presName="sibTrans" presStyleCnt="0"/>
      <dgm:spPr/>
    </dgm:pt>
    <dgm:pt modelId="{B5EF2703-2866-4D1E-A514-ED99D8BE3DE6}" type="pres">
      <dgm:prSet presAssocID="{3D8C774E-FC54-481C-AE07-C2F7A7E468F4}" presName="node" presStyleLbl="node1" presStyleIdx="4" presStyleCnt="6">
        <dgm:presLayoutVars>
          <dgm:bulletEnabled val="1"/>
        </dgm:presLayoutVars>
      </dgm:prSet>
      <dgm:spPr/>
    </dgm:pt>
    <dgm:pt modelId="{14DEC411-BEB3-4EC7-A690-9C66547F3D01}" type="pres">
      <dgm:prSet presAssocID="{35250CA8-A087-4F0B-9231-64CDAD61FE94}" presName="sibTrans" presStyleCnt="0"/>
      <dgm:spPr/>
    </dgm:pt>
    <dgm:pt modelId="{8D706A89-BEA7-4A07-80C2-7E7EAA9FDCCA}" type="pres">
      <dgm:prSet presAssocID="{79B8A797-1D59-4D47-BDD3-2C9BA9953BFE}" presName="node" presStyleLbl="node1" presStyleIdx="5" presStyleCnt="6">
        <dgm:presLayoutVars>
          <dgm:bulletEnabled val="1"/>
        </dgm:presLayoutVars>
      </dgm:prSet>
      <dgm:spPr/>
    </dgm:pt>
  </dgm:ptLst>
  <dgm:cxnLst>
    <dgm:cxn modelId="{4DDAFC04-173F-4D8B-BF01-FAF635CA2931}" type="presOf" srcId="{3D8C774E-FC54-481C-AE07-C2F7A7E468F4}" destId="{B5EF2703-2866-4D1E-A514-ED99D8BE3DE6}" srcOrd="0" destOrd="0" presId="urn:microsoft.com/office/officeart/2005/8/layout/default"/>
    <dgm:cxn modelId="{4A79E50C-75E7-4D89-B958-9232E4551573}" srcId="{D83887A9-1863-4383-8FC3-B0AC840B24A5}" destId="{3D8C774E-FC54-481C-AE07-C2F7A7E468F4}" srcOrd="4" destOrd="0" parTransId="{7FF3E126-841D-413A-AB94-DDEE63E145B6}" sibTransId="{35250CA8-A087-4F0B-9231-64CDAD61FE94}"/>
    <dgm:cxn modelId="{1528A22A-720A-4222-9073-8B6002BA3FFD}" srcId="{94F1DE10-4607-4FB6-937D-B8F0EE925B1C}" destId="{6C104320-4A04-420A-9DBA-12C59CB92988}" srcOrd="0" destOrd="0" parTransId="{30218670-7485-48B7-AEFB-A7C611E35C59}" sibTransId="{3632C7C5-1A2C-4E56-87F2-3F07D25904D3}"/>
    <dgm:cxn modelId="{5A958C2D-64B2-4851-AAC4-AEE8D9A6705D}" srcId="{D83887A9-1863-4383-8FC3-B0AC840B24A5}" destId="{79B8A797-1D59-4D47-BDD3-2C9BA9953BFE}" srcOrd="5" destOrd="0" parTransId="{7C80DCF4-4E4A-45E6-99DF-3E5928209A57}" sibTransId="{1F258C31-23B3-46B2-9A9B-EDA7B313D8AE}"/>
    <dgm:cxn modelId="{50B3DB3B-981D-422B-9EFB-74D224669FC1}" type="presOf" srcId="{21EE051F-E312-4ACD-BA28-843CD278BEB0}" destId="{70CCF34C-D1EE-4DC0-A68E-CC45C66FF5C6}" srcOrd="0" destOrd="0" presId="urn:microsoft.com/office/officeart/2005/8/layout/default"/>
    <dgm:cxn modelId="{CC67EF54-6D23-4743-915E-B33B566CBF6C}" type="presOf" srcId="{79B8A797-1D59-4D47-BDD3-2C9BA9953BFE}" destId="{8D706A89-BEA7-4A07-80C2-7E7EAA9FDCCA}" srcOrd="0" destOrd="0" presId="urn:microsoft.com/office/officeart/2005/8/layout/default"/>
    <dgm:cxn modelId="{66742655-DB91-47A2-BBEB-55F2145640BE}" type="presOf" srcId="{876D841D-CE89-4CAF-8476-78537F26AE54}" destId="{8D706A89-BEA7-4A07-80C2-7E7EAA9FDCCA}" srcOrd="0" destOrd="1" presId="urn:microsoft.com/office/officeart/2005/8/layout/default"/>
    <dgm:cxn modelId="{068E7075-CAB2-4BA7-B187-E7A5D0352538}" type="presOf" srcId="{6C104320-4A04-420A-9DBA-12C59CB92988}" destId="{4E513AA2-4FA5-46E8-AA86-E137C5EA8FC9}" srcOrd="0" destOrd="1" presId="urn:microsoft.com/office/officeart/2005/8/layout/default"/>
    <dgm:cxn modelId="{6E8C4E78-2403-4319-96E0-1F6C00F868E8}" type="presOf" srcId="{D83887A9-1863-4383-8FC3-B0AC840B24A5}" destId="{2C32C243-5804-445A-8527-EBE849DC8659}" srcOrd="0" destOrd="0" presId="urn:microsoft.com/office/officeart/2005/8/layout/default"/>
    <dgm:cxn modelId="{550FE989-F46D-4D79-8D84-61A0B1FF2954}" srcId="{D83887A9-1863-4383-8FC3-B0AC840B24A5}" destId="{AE8CB528-191D-4FB3-8A96-3115D8E0DE41}" srcOrd="2" destOrd="0" parTransId="{83334DEA-375D-4588-A25D-69F564414EBE}" sibTransId="{7A505A8A-77FB-494E-B136-66C7ACC8B200}"/>
    <dgm:cxn modelId="{E37A918F-2FFD-446C-B3A4-3FF4F7AB5D6A}" type="presOf" srcId="{AE8CB528-191D-4FB3-8A96-3115D8E0DE41}" destId="{6987ADA0-7FA7-4237-8843-73108AA74080}" srcOrd="0" destOrd="0" presId="urn:microsoft.com/office/officeart/2005/8/layout/default"/>
    <dgm:cxn modelId="{471735A8-A479-4BCD-B7BF-1C6EDA9CA5BA}" srcId="{D83887A9-1863-4383-8FC3-B0AC840B24A5}" destId="{21EE051F-E312-4ACD-BA28-843CD278BEB0}" srcOrd="0" destOrd="0" parTransId="{7646AD32-8557-4A7F-ABFF-0E3E2B7844B2}" sibTransId="{D5BDF57D-9915-4B2A-8312-727CF6C70E36}"/>
    <dgm:cxn modelId="{522AF9B3-8E8A-40B9-8437-EF895F691E22}" srcId="{D83887A9-1863-4383-8FC3-B0AC840B24A5}" destId="{B4A2782A-5C61-450F-ABE6-A0722DF6B81D}" srcOrd="3" destOrd="0" parTransId="{5F9FA59A-B8F9-42A6-9EF7-FB8CE0057205}" sibTransId="{52E60EDA-D967-4692-847A-593E8648BC64}"/>
    <dgm:cxn modelId="{45A7ECC8-C931-489A-86B3-A13F5B8FE2FD}" srcId="{79B8A797-1D59-4D47-BDD3-2C9BA9953BFE}" destId="{876D841D-CE89-4CAF-8476-78537F26AE54}" srcOrd="0" destOrd="0" parTransId="{9ECE4236-1200-447D-9E1B-A08416F63EBD}" sibTransId="{F9594F9B-72B7-4BEE-923C-88E905A12439}"/>
    <dgm:cxn modelId="{54EA8DCB-F0CD-4BC0-834F-0A08CC16ABA8}" type="presOf" srcId="{94F1DE10-4607-4FB6-937D-B8F0EE925B1C}" destId="{4E513AA2-4FA5-46E8-AA86-E137C5EA8FC9}" srcOrd="0" destOrd="0" presId="urn:microsoft.com/office/officeart/2005/8/layout/default"/>
    <dgm:cxn modelId="{55C897D4-F57A-444E-9D47-12B2B77C52E4}" srcId="{D83887A9-1863-4383-8FC3-B0AC840B24A5}" destId="{94F1DE10-4607-4FB6-937D-B8F0EE925B1C}" srcOrd="1" destOrd="0" parTransId="{5809E4CC-9528-4A8E-9313-EA67A8D719AD}" sibTransId="{DEE7691A-4455-46F3-BE07-67CAD9FF127C}"/>
    <dgm:cxn modelId="{10F3D6E2-26E7-457D-AF5D-261D06EB20FA}" type="presOf" srcId="{B4A2782A-5C61-450F-ABE6-A0722DF6B81D}" destId="{8C096E2B-D9E9-4946-B523-EEA4C9C2D964}" srcOrd="0" destOrd="0" presId="urn:microsoft.com/office/officeart/2005/8/layout/default"/>
    <dgm:cxn modelId="{C829904A-8EFC-4AEB-8D8F-9F3E19857EB1}" type="presParOf" srcId="{2C32C243-5804-445A-8527-EBE849DC8659}" destId="{70CCF34C-D1EE-4DC0-A68E-CC45C66FF5C6}" srcOrd="0" destOrd="0" presId="urn:microsoft.com/office/officeart/2005/8/layout/default"/>
    <dgm:cxn modelId="{8A107421-FCDB-482F-945E-4F3AECCFF06A}" type="presParOf" srcId="{2C32C243-5804-445A-8527-EBE849DC8659}" destId="{46E47F06-67D1-4643-86CA-328026BB394F}" srcOrd="1" destOrd="0" presId="urn:microsoft.com/office/officeart/2005/8/layout/default"/>
    <dgm:cxn modelId="{51D364F7-89D0-47AB-9072-7A475C950049}" type="presParOf" srcId="{2C32C243-5804-445A-8527-EBE849DC8659}" destId="{4E513AA2-4FA5-46E8-AA86-E137C5EA8FC9}" srcOrd="2" destOrd="0" presId="urn:microsoft.com/office/officeart/2005/8/layout/default"/>
    <dgm:cxn modelId="{D08CF24F-B996-43AC-9CB8-89FEF412BA93}" type="presParOf" srcId="{2C32C243-5804-445A-8527-EBE849DC8659}" destId="{64C40B17-83E4-4E24-9615-6E4132D6F133}" srcOrd="3" destOrd="0" presId="urn:microsoft.com/office/officeart/2005/8/layout/default"/>
    <dgm:cxn modelId="{A4C35878-EBD3-4344-91B9-3C7329F28C82}" type="presParOf" srcId="{2C32C243-5804-445A-8527-EBE849DC8659}" destId="{6987ADA0-7FA7-4237-8843-73108AA74080}" srcOrd="4" destOrd="0" presId="urn:microsoft.com/office/officeart/2005/8/layout/default"/>
    <dgm:cxn modelId="{62083B77-2944-41C6-A405-E583DDE7DD6D}" type="presParOf" srcId="{2C32C243-5804-445A-8527-EBE849DC8659}" destId="{9B7ABB4C-4239-470D-8FF1-66CAF2ED0199}" srcOrd="5" destOrd="0" presId="urn:microsoft.com/office/officeart/2005/8/layout/default"/>
    <dgm:cxn modelId="{6BAA2262-FFEE-4F82-8B38-7BF4E31E2CFD}" type="presParOf" srcId="{2C32C243-5804-445A-8527-EBE849DC8659}" destId="{8C096E2B-D9E9-4946-B523-EEA4C9C2D964}" srcOrd="6" destOrd="0" presId="urn:microsoft.com/office/officeart/2005/8/layout/default"/>
    <dgm:cxn modelId="{90C68FB6-B9FE-4B84-854A-BEE821C3E0A0}" type="presParOf" srcId="{2C32C243-5804-445A-8527-EBE849DC8659}" destId="{BCF8E507-0EE4-4B3B-9964-729AE6925A7F}" srcOrd="7" destOrd="0" presId="urn:microsoft.com/office/officeart/2005/8/layout/default"/>
    <dgm:cxn modelId="{0B304853-5B9E-4D3C-A1A9-9F955DBC2CA1}" type="presParOf" srcId="{2C32C243-5804-445A-8527-EBE849DC8659}" destId="{B5EF2703-2866-4D1E-A514-ED99D8BE3DE6}" srcOrd="8" destOrd="0" presId="urn:microsoft.com/office/officeart/2005/8/layout/default"/>
    <dgm:cxn modelId="{50D4450E-45D5-4A9C-B4F6-673250550EFA}" type="presParOf" srcId="{2C32C243-5804-445A-8527-EBE849DC8659}" destId="{14DEC411-BEB3-4EC7-A690-9C66547F3D01}" srcOrd="9" destOrd="0" presId="urn:microsoft.com/office/officeart/2005/8/layout/default"/>
    <dgm:cxn modelId="{56E4A791-DECD-4457-9908-A0A15F85F354}" type="presParOf" srcId="{2C32C243-5804-445A-8527-EBE849DC8659}" destId="{8D706A89-BEA7-4A07-80C2-7E7EAA9FDCCA}"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C8D22-C2CF-4AA2-A6B8-B29CC10AE11F}">
      <dsp:nvSpPr>
        <dsp:cNvPr id="0" name=""/>
        <dsp:cNvSpPr/>
      </dsp:nvSpPr>
      <dsp:spPr>
        <a:xfrm>
          <a:off x="1320" y="150224"/>
          <a:ext cx="4636182" cy="29439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A6A04D-3D5E-4899-9AFC-CFEC6F4E6C9E}">
      <dsp:nvSpPr>
        <dsp:cNvPr id="0" name=""/>
        <dsp:cNvSpPr/>
      </dsp:nvSpPr>
      <dsp:spPr>
        <a:xfrm>
          <a:off x="516452" y="639599"/>
          <a:ext cx="4636182" cy="29439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This exploratory research is part of a multi-phased project that aims to explore various accessible travel booking and mobility apps</a:t>
          </a:r>
        </a:p>
      </dsp:txBody>
      <dsp:txXfrm>
        <a:off x="602678" y="725825"/>
        <a:ext cx="4463730" cy="2771523"/>
      </dsp:txXfrm>
    </dsp:sp>
    <dsp:sp modelId="{670B1D06-6C5C-49D8-8696-F803163A4E19}">
      <dsp:nvSpPr>
        <dsp:cNvPr id="0" name=""/>
        <dsp:cNvSpPr/>
      </dsp:nvSpPr>
      <dsp:spPr>
        <a:xfrm>
          <a:off x="5667765" y="150224"/>
          <a:ext cx="4636182" cy="29439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6FFCE5-06B1-4D48-B235-77DAE519A47A}">
      <dsp:nvSpPr>
        <dsp:cNvPr id="0" name=""/>
        <dsp:cNvSpPr/>
      </dsp:nvSpPr>
      <dsp:spPr>
        <a:xfrm>
          <a:off x="6182897" y="639599"/>
          <a:ext cx="4636182" cy="294397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This aim to help identify greater levels of inclusion and access to the tourism experience. </a:t>
          </a:r>
        </a:p>
      </dsp:txBody>
      <dsp:txXfrm>
        <a:off x="6269123" y="725825"/>
        <a:ext cx="4463730" cy="27715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CF34C-D1EE-4DC0-A68E-CC45C66FF5C6}">
      <dsp:nvSpPr>
        <dsp:cNvPr id="0" name=""/>
        <dsp:cNvSpPr/>
      </dsp:nvSpPr>
      <dsp:spPr>
        <a:xfrm>
          <a:off x="819983" y="2124"/>
          <a:ext cx="2868885" cy="172133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0" i="0" kern="1200"/>
            <a:t>Online quantitative survey – Qualtrics​</a:t>
          </a:r>
          <a:endParaRPr lang="en-US" sz="1500" kern="1200"/>
        </a:p>
      </dsp:txBody>
      <dsp:txXfrm>
        <a:off x="819983" y="2124"/>
        <a:ext cx="2868885" cy="1721331"/>
      </dsp:txXfrm>
    </dsp:sp>
    <dsp:sp modelId="{4E513AA2-4FA5-46E8-AA86-E137C5EA8FC9}">
      <dsp:nvSpPr>
        <dsp:cNvPr id="0" name=""/>
        <dsp:cNvSpPr/>
      </dsp:nvSpPr>
      <dsp:spPr>
        <a:xfrm>
          <a:off x="3975757" y="2124"/>
          <a:ext cx="2868885" cy="1721331"/>
        </a:xfrm>
        <a:prstGeom prst="rect">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b="0" i="0" kern="1200"/>
            <a:t>20 Questions: ​</a:t>
          </a:r>
          <a:endParaRPr lang="en-US" sz="1500" kern="1200"/>
        </a:p>
        <a:p>
          <a:pPr marL="114300" lvl="1" indent="-114300" algn="l" defTabSz="533400">
            <a:lnSpc>
              <a:spcPct val="90000"/>
            </a:lnSpc>
            <a:spcBef>
              <a:spcPct val="0"/>
            </a:spcBef>
            <a:spcAft>
              <a:spcPct val="15000"/>
            </a:spcAft>
            <a:buChar char="•"/>
          </a:pPr>
          <a:r>
            <a:rPr lang="en-GB" sz="1200" b="0" i="0" kern="1200"/>
            <a:t>designed using the TAM​</a:t>
          </a:r>
          <a:endParaRPr lang="en-US" sz="1200" kern="1200"/>
        </a:p>
      </dsp:txBody>
      <dsp:txXfrm>
        <a:off x="3975757" y="2124"/>
        <a:ext cx="2868885" cy="1721331"/>
      </dsp:txXfrm>
    </dsp:sp>
    <dsp:sp modelId="{6987ADA0-7FA7-4237-8843-73108AA74080}">
      <dsp:nvSpPr>
        <dsp:cNvPr id="0" name=""/>
        <dsp:cNvSpPr/>
      </dsp:nvSpPr>
      <dsp:spPr>
        <a:xfrm>
          <a:off x="7131531" y="2124"/>
          <a:ext cx="2868885" cy="1721331"/>
        </a:xfrm>
        <a:prstGeom prst="rect">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0" i="0" kern="1200"/>
            <a:t>Mapped demographics ​</a:t>
          </a:r>
          <a:endParaRPr lang="en-US" sz="1500" kern="1200"/>
        </a:p>
      </dsp:txBody>
      <dsp:txXfrm>
        <a:off x="7131531" y="2124"/>
        <a:ext cx="2868885" cy="1721331"/>
      </dsp:txXfrm>
    </dsp:sp>
    <dsp:sp modelId="{8C096E2B-D9E9-4946-B523-EEA4C9C2D964}">
      <dsp:nvSpPr>
        <dsp:cNvPr id="0" name=""/>
        <dsp:cNvSpPr/>
      </dsp:nvSpPr>
      <dsp:spPr>
        <a:xfrm>
          <a:off x="819983" y="2010343"/>
          <a:ext cx="2868885" cy="1721331"/>
        </a:xfrm>
        <a:prstGeom prst="rect">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0" i="0" kern="1200"/>
            <a:t>Convenience/snowballing sampling​</a:t>
          </a:r>
          <a:endParaRPr lang="en-US" sz="1500" kern="1200"/>
        </a:p>
      </dsp:txBody>
      <dsp:txXfrm>
        <a:off x="819983" y="2010343"/>
        <a:ext cx="2868885" cy="1721331"/>
      </dsp:txXfrm>
    </dsp:sp>
    <dsp:sp modelId="{B5EF2703-2866-4D1E-A514-ED99D8BE3DE6}">
      <dsp:nvSpPr>
        <dsp:cNvPr id="0" name=""/>
        <dsp:cNvSpPr/>
      </dsp:nvSpPr>
      <dsp:spPr>
        <a:xfrm>
          <a:off x="3975757" y="2010343"/>
          <a:ext cx="2868885" cy="1721331"/>
        </a:xfrm>
        <a:prstGeom prst="rect">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0" i="0" kern="1200"/>
            <a:t>Accessible format/alternative methods for potential vision impaired respondents​</a:t>
          </a:r>
          <a:endParaRPr lang="en-US" sz="1500" kern="1200"/>
        </a:p>
      </dsp:txBody>
      <dsp:txXfrm>
        <a:off x="3975757" y="2010343"/>
        <a:ext cx="2868885" cy="1721331"/>
      </dsp:txXfrm>
    </dsp:sp>
    <dsp:sp modelId="{8D706A89-BEA7-4A07-80C2-7E7EAA9FDCCA}">
      <dsp:nvSpPr>
        <dsp:cNvPr id="0" name=""/>
        <dsp:cNvSpPr/>
      </dsp:nvSpPr>
      <dsp:spPr>
        <a:xfrm>
          <a:off x="7131531" y="2010343"/>
          <a:ext cx="2868885" cy="1721331"/>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n-GB" sz="1500" b="0" i="0" kern="1200"/>
            <a:t>N=195 (of 325)​</a:t>
          </a:r>
          <a:endParaRPr lang="en-US" sz="1500" kern="1200"/>
        </a:p>
        <a:p>
          <a:pPr marL="114300" lvl="1" indent="-114300" algn="l" defTabSz="533400">
            <a:lnSpc>
              <a:spcPct val="90000"/>
            </a:lnSpc>
            <a:spcBef>
              <a:spcPct val="0"/>
            </a:spcBef>
            <a:spcAft>
              <a:spcPct val="15000"/>
            </a:spcAft>
            <a:buChar char="•"/>
          </a:pPr>
          <a:r>
            <a:rPr lang="en-GB" sz="1200" b="0" i="0" kern="1200"/>
            <a:t>Analysis – Qualtrics and SPSS​</a:t>
          </a:r>
          <a:endParaRPr lang="en-US" sz="1200" kern="1200"/>
        </a:p>
      </dsp:txBody>
      <dsp:txXfrm>
        <a:off x="7131531" y="2010343"/>
        <a:ext cx="2868885" cy="17213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2B9B0D-65FC-4024-BE5E-BABB59B305DB}" type="datetimeFigureOut">
              <a:rPr lang="en-GB" smtClean="0"/>
              <a:t>10/05/2023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55B1A8-652F-4936-9C76-646B55D786DC}" type="slidenum">
              <a:rPr lang="en-GB" smtClean="0"/>
              <a:t>‹#›</a:t>
            </a:fld>
            <a:endParaRPr lang="en-GB"/>
          </a:p>
        </p:txBody>
      </p:sp>
    </p:spTree>
    <p:extLst>
      <p:ext uri="{BB962C8B-B14F-4D97-AF65-F5344CB8AC3E}">
        <p14:creationId xmlns:p14="http://schemas.microsoft.com/office/powerpoint/2010/main" val="1791734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Younger age groups were more likely to use a booking app with personalisation features, such as text-to-voice and voice-to-text. </a:t>
            </a:r>
            <a:endParaRPr lang="en-US"/>
          </a:p>
        </p:txBody>
      </p:sp>
      <p:sp>
        <p:nvSpPr>
          <p:cNvPr id="4" name="Slide Number Placeholder 3"/>
          <p:cNvSpPr>
            <a:spLocks noGrp="1"/>
          </p:cNvSpPr>
          <p:nvPr>
            <p:ph type="sldNum" sz="quarter" idx="5"/>
          </p:nvPr>
        </p:nvSpPr>
        <p:spPr/>
        <p:txBody>
          <a:bodyPr/>
          <a:lstStyle/>
          <a:p>
            <a:fld id="{3FB902F4-BDC4-E545-963F-EE58C192BFC7}" type="slidenum">
              <a:rPr lang="en-US" smtClean="0"/>
              <a:t>6</a:t>
            </a:fld>
            <a:endParaRPr lang="en-US"/>
          </a:p>
        </p:txBody>
      </p:sp>
    </p:spTree>
    <p:extLst>
      <p:ext uri="{BB962C8B-B14F-4D97-AF65-F5344CB8AC3E}">
        <p14:creationId xmlns:p14="http://schemas.microsoft.com/office/powerpoint/2010/main" val="1564599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effectLst/>
                <a:latin typeface="Calibri" panose="020F0502020204030204" pitchFamily="34" charset="0"/>
                <a:ea typeface="Calibri" panose="020F0502020204030204" pitchFamily="34" charset="0"/>
                <a:cs typeface="Times New Roman" panose="02020603050405020304" pitchFamily="18" charset="0"/>
              </a:rPr>
              <a:t>Many respondents aged 55+ also agreed that accessible technology would make it easier to book travel requirements. </a:t>
            </a:r>
            <a:endParaRPr lang="en-US"/>
          </a:p>
        </p:txBody>
      </p:sp>
      <p:sp>
        <p:nvSpPr>
          <p:cNvPr id="4" name="Slide Number Placeholder 3"/>
          <p:cNvSpPr>
            <a:spLocks noGrp="1"/>
          </p:cNvSpPr>
          <p:nvPr>
            <p:ph type="sldNum" sz="quarter" idx="5"/>
          </p:nvPr>
        </p:nvSpPr>
        <p:spPr/>
        <p:txBody>
          <a:bodyPr/>
          <a:lstStyle/>
          <a:p>
            <a:fld id="{3FB902F4-BDC4-E545-963F-EE58C192BFC7}" type="slidenum">
              <a:rPr lang="en-US" smtClean="0"/>
              <a:t>7</a:t>
            </a:fld>
            <a:endParaRPr lang="en-US"/>
          </a:p>
        </p:txBody>
      </p:sp>
    </p:spTree>
    <p:extLst>
      <p:ext uri="{BB962C8B-B14F-4D97-AF65-F5344CB8AC3E}">
        <p14:creationId xmlns:p14="http://schemas.microsoft.com/office/powerpoint/2010/main" val="3896682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EF709-B0C2-2883-81FB-6DE6326F62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0E02A35-B881-8534-47AB-069D1C00B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966B9BB-B46B-56A8-EAF0-6AC349B26AB3}"/>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6D868D39-A3E6-6142-49B1-78D2497E000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47BC6E-10CB-4371-1CBE-2A668D1ACDD0}"/>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3544938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302F-2C9C-91FA-7102-D6E921F3F6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F342E3-DEBE-580D-FB5E-CE46273782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B7AED0-1377-AB3D-CAE0-27BC5CB4C3BB}"/>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09CD4ED9-31AB-7B62-4BB3-35376CB2A5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0A1E12-89BA-7D19-30E9-7F37A4C18F7C}"/>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3049540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A5C425-40BE-D0AF-256B-428535E729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2DE04A-07F0-E4F6-E69E-78E9EAAD70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5CA450-FD53-DD50-305D-14E6BB4D327E}"/>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A4CF0F08-F8CF-A213-646C-1CD2BDC6D3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9BFCE-6734-9E46-E60B-07A27213C60A}"/>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15722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B7B1-BD34-0D02-5D7E-2F9B69D68E3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65D243A-AAC8-4507-19A2-1D7EF03CCF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7121DF-F21C-7CD1-D07C-82DD078945B1}"/>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308A259C-6D1E-6516-72CF-1E30534B22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939A19-9E8A-DDE7-48AE-4B2757990230}"/>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2595013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7754C-437C-B0E3-268B-2AC506B3A4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4715D1-295C-BC1F-8759-0C5D608B8A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79C484-6831-8C0B-F9AA-24A88D16CA46}"/>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E3E3E7E0-82FC-3BCD-6F4E-83EFA428E7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433247-B638-BEC7-B40C-53B77105E983}"/>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1767259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36EB1-92F6-E101-58EF-15CF456E1D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B32F5F-F61A-86D7-131D-9FF42C1E65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8D1104-C00C-5379-A16B-F2BDFCDD21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D1EC72F-04BE-7939-9394-F6A440ECEA04}"/>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6" name="Footer Placeholder 5">
            <a:extLst>
              <a:ext uri="{FF2B5EF4-FFF2-40B4-BE49-F238E27FC236}">
                <a16:creationId xmlns:a16="http://schemas.microsoft.com/office/drawing/2014/main" id="{DFE3508D-6D2C-4BDF-0990-FBA89ED19C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134C0D-32C4-A5A9-9FD5-6DAC018B2B1A}"/>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2769422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470CC-4F79-B1F6-1771-01802C3BC1B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E4A0B7-470E-0618-3539-BB9354E0F4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FF525C-307B-02E0-6118-04731A7571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4F232D8-2BA1-5E33-B414-A3197D8F6A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40CF52-2331-CACF-3466-A4CA8A1895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805B05A-4E00-ACC1-62DE-F2B95B55FE59}"/>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8" name="Footer Placeholder 7">
            <a:extLst>
              <a:ext uri="{FF2B5EF4-FFF2-40B4-BE49-F238E27FC236}">
                <a16:creationId xmlns:a16="http://schemas.microsoft.com/office/drawing/2014/main" id="{518D7E63-7EA7-FB5A-4AE7-9F4B3C3D19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3053423-CC8C-DFF4-96BE-93D2C0600152}"/>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155457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819CB-50A0-1E9F-A794-633CA4B8975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EBC061E-128E-FA44-D6D4-13E592B9D339}"/>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4" name="Footer Placeholder 3">
            <a:extLst>
              <a:ext uri="{FF2B5EF4-FFF2-40B4-BE49-F238E27FC236}">
                <a16:creationId xmlns:a16="http://schemas.microsoft.com/office/drawing/2014/main" id="{7723FECC-7157-EBC9-9B15-799AC88EFC9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306E161-924A-4E89-6B09-E0EA3192D102}"/>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997985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F654A1-BE3D-98DA-F1D8-595606B14044}"/>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3" name="Footer Placeholder 2">
            <a:extLst>
              <a:ext uri="{FF2B5EF4-FFF2-40B4-BE49-F238E27FC236}">
                <a16:creationId xmlns:a16="http://schemas.microsoft.com/office/drawing/2014/main" id="{D53CE050-FFB4-FEA7-D19E-2BC107DCFBA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B99D41D-4D26-268A-0299-00F2B2130BCD}"/>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1506973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80C8C-6C2C-E891-6173-5BA088EAA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CBB9574-E11E-A893-5D02-7679C1CC2F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BDF0CE-5B07-F45E-E108-EB393CC308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1DAA21-E99A-A6B4-4EAC-AB6441499997}"/>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6" name="Footer Placeholder 5">
            <a:extLst>
              <a:ext uri="{FF2B5EF4-FFF2-40B4-BE49-F238E27FC236}">
                <a16:creationId xmlns:a16="http://schemas.microsoft.com/office/drawing/2014/main" id="{F86545C7-233E-0745-35A6-4F9E1E214E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D544EA-B382-4AAC-61A0-DA6DBF2A7A0D}"/>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3473358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AD6F3-FC70-42FC-E210-5238E782A5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2FF7FBE-EC0A-E060-C00F-02209D8F18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5097B3F-C527-EB9B-F040-DEC281D712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E015FB-D8BD-5E72-D0CF-197D162CD0E8}"/>
              </a:ext>
            </a:extLst>
          </p:cNvPr>
          <p:cNvSpPr>
            <a:spLocks noGrp="1"/>
          </p:cNvSpPr>
          <p:nvPr>
            <p:ph type="dt" sz="half" idx="10"/>
          </p:nvPr>
        </p:nvSpPr>
        <p:spPr/>
        <p:txBody>
          <a:bodyPr/>
          <a:lstStyle/>
          <a:p>
            <a:fld id="{F2D11E5C-449C-4C17-89EA-9A2B40346659}" type="datetimeFigureOut">
              <a:rPr lang="en-GB" smtClean="0"/>
              <a:t>10/05/2023</a:t>
            </a:fld>
            <a:endParaRPr lang="en-GB"/>
          </a:p>
        </p:txBody>
      </p:sp>
      <p:sp>
        <p:nvSpPr>
          <p:cNvPr id="6" name="Footer Placeholder 5">
            <a:extLst>
              <a:ext uri="{FF2B5EF4-FFF2-40B4-BE49-F238E27FC236}">
                <a16:creationId xmlns:a16="http://schemas.microsoft.com/office/drawing/2014/main" id="{1F1EFAAD-F882-4E30-0477-7B96786515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25D8D0-DF63-DBD5-0281-846337998767}"/>
              </a:ext>
            </a:extLst>
          </p:cNvPr>
          <p:cNvSpPr>
            <a:spLocks noGrp="1"/>
          </p:cNvSpPr>
          <p:nvPr>
            <p:ph type="sldNum" sz="quarter" idx="12"/>
          </p:nvPr>
        </p:nvSpPr>
        <p:spPr/>
        <p:txBody>
          <a:bodyPr/>
          <a:lstStyle/>
          <a:p>
            <a:fld id="{F8E35353-10B3-4044-88D0-DE18B5CB08B3}" type="slidenum">
              <a:rPr lang="en-GB" smtClean="0"/>
              <a:t>‹#›</a:t>
            </a:fld>
            <a:endParaRPr lang="en-GB"/>
          </a:p>
        </p:txBody>
      </p:sp>
    </p:spTree>
    <p:extLst>
      <p:ext uri="{BB962C8B-B14F-4D97-AF65-F5344CB8AC3E}">
        <p14:creationId xmlns:p14="http://schemas.microsoft.com/office/powerpoint/2010/main" val="3221338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F67672-0F21-9F4F-1686-6F7C722510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AB4398-21C3-9FE9-4CCB-D7E025D77B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5F0E42-819E-212A-7673-D97A24B6D4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D11E5C-449C-4C17-89EA-9A2B40346659}" type="datetimeFigureOut">
              <a:rPr lang="en-GB" smtClean="0"/>
              <a:t>10/05/2023</a:t>
            </a:fld>
            <a:endParaRPr lang="en-GB"/>
          </a:p>
        </p:txBody>
      </p:sp>
      <p:sp>
        <p:nvSpPr>
          <p:cNvPr id="5" name="Footer Placeholder 4">
            <a:extLst>
              <a:ext uri="{FF2B5EF4-FFF2-40B4-BE49-F238E27FC236}">
                <a16:creationId xmlns:a16="http://schemas.microsoft.com/office/drawing/2014/main" id="{7B53B764-F86B-1088-99EE-DE82519C2D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A755CA4-A74F-C93D-30E5-55188B0C9A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35353-10B3-4044-88D0-DE18B5CB08B3}" type="slidenum">
              <a:rPr lang="en-GB" smtClean="0"/>
              <a:t>‹#›</a:t>
            </a:fld>
            <a:endParaRPr lang="en-GB"/>
          </a:p>
        </p:txBody>
      </p:sp>
    </p:spTree>
    <p:extLst>
      <p:ext uri="{BB962C8B-B14F-4D97-AF65-F5344CB8AC3E}">
        <p14:creationId xmlns:p14="http://schemas.microsoft.com/office/powerpoint/2010/main" val="2938663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50569C-637D-7B90-859B-1B8F392AF865}"/>
              </a:ext>
            </a:extLst>
          </p:cNvPr>
          <p:cNvSpPr>
            <a:spLocks noGrp="1"/>
          </p:cNvSpPr>
          <p:nvPr>
            <p:ph type="ctrTitle"/>
          </p:nvPr>
        </p:nvSpPr>
        <p:spPr>
          <a:xfrm>
            <a:off x="1285241" y="1008993"/>
            <a:ext cx="9231410" cy="3542045"/>
          </a:xfrm>
        </p:spPr>
        <p:txBody>
          <a:bodyPr anchor="b">
            <a:normAutofit/>
          </a:bodyPr>
          <a:lstStyle/>
          <a:p>
            <a:pPr algn="l"/>
            <a:r>
              <a:rPr lang="en-GB" sz="8900"/>
              <a:t>Is there a need for accessible apps? </a:t>
            </a:r>
          </a:p>
        </p:txBody>
      </p:sp>
      <p:sp>
        <p:nvSpPr>
          <p:cNvPr id="3" name="Subtitle 2">
            <a:extLst>
              <a:ext uri="{FF2B5EF4-FFF2-40B4-BE49-F238E27FC236}">
                <a16:creationId xmlns:a16="http://schemas.microsoft.com/office/drawing/2014/main" id="{4B3EEA72-EA45-F871-740E-C0A17EAB9F6C}"/>
              </a:ext>
            </a:extLst>
          </p:cNvPr>
          <p:cNvSpPr>
            <a:spLocks noGrp="1"/>
          </p:cNvSpPr>
          <p:nvPr>
            <p:ph type="subTitle" idx="1"/>
          </p:nvPr>
        </p:nvSpPr>
        <p:spPr>
          <a:xfrm>
            <a:off x="1285241" y="4582814"/>
            <a:ext cx="7132335" cy="1312657"/>
          </a:xfrm>
        </p:spPr>
        <p:txBody>
          <a:bodyPr anchor="t">
            <a:normAutofit fontScale="77500" lnSpcReduction="20000"/>
          </a:bodyPr>
          <a:lstStyle/>
          <a:p>
            <a:pPr algn="l"/>
            <a:r>
              <a:rPr lang="en-GB"/>
              <a:t>Emmet McLoughlin</a:t>
            </a:r>
          </a:p>
          <a:p>
            <a:pPr algn="l"/>
            <a:r>
              <a:rPr lang="en-GB"/>
              <a:t>Kasha Minor</a:t>
            </a:r>
          </a:p>
          <a:p>
            <a:pPr algn="l"/>
            <a:r>
              <a:rPr lang="en-GB"/>
              <a:t>Vicky Richards</a:t>
            </a:r>
          </a:p>
          <a:p>
            <a:pPr algn="l"/>
            <a:r>
              <a:rPr lang="en-GB"/>
              <a:t>Nic Matthews </a:t>
            </a:r>
          </a:p>
        </p:txBody>
      </p:sp>
    </p:spTree>
    <p:extLst>
      <p:ext uri="{BB962C8B-B14F-4D97-AF65-F5344CB8AC3E}">
        <p14:creationId xmlns:p14="http://schemas.microsoft.com/office/powerpoint/2010/main" val="983144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840433-45D2-CFD4-4B6D-C2E67D7DDAE5}"/>
              </a:ext>
            </a:extLst>
          </p:cNvPr>
          <p:cNvSpPr>
            <a:spLocks noGrp="1"/>
          </p:cNvSpPr>
          <p:nvPr>
            <p:ph type="title"/>
          </p:nvPr>
        </p:nvSpPr>
        <p:spPr>
          <a:xfrm>
            <a:off x="1075767" y="1188637"/>
            <a:ext cx="2988234" cy="4480726"/>
          </a:xfrm>
        </p:spPr>
        <p:txBody>
          <a:bodyPr>
            <a:normAutofit/>
          </a:bodyPr>
          <a:lstStyle/>
          <a:p>
            <a:pPr algn="r"/>
            <a:r>
              <a:rPr lang="en-GB" sz="5600"/>
              <a:t>Research context </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13F6EE85-F916-BB66-59EB-1F6C027ED98E}"/>
              </a:ext>
            </a:extLst>
          </p:cNvPr>
          <p:cNvSpPr>
            <a:spLocks noGrp="1"/>
          </p:cNvSpPr>
          <p:nvPr>
            <p:ph idx="1"/>
          </p:nvPr>
        </p:nvSpPr>
        <p:spPr>
          <a:xfrm>
            <a:off x="5255259" y="989045"/>
            <a:ext cx="6156079" cy="5242112"/>
          </a:xfrm>
        </p:spPr>
        <p:txBody>
          <a:bodyPr anchor="ctr">
            <a:normAutofit lnSpcReduction="10000"/>
          </a:bodyPr>
          <a:lstStyle/>
          <a:p>
            <a:pPr algn="just"/>
            <a:r>
              <a:rPr lang="en-US" sz="2400" dirty="0"/>
              <a:t>Accessibility and </a:t>
            </a:r>
            <a:r>
              <a:rPr lang="en-US" sz="2400" dirty="0" err="1"/>
              <a:t>personalisation</a:t>
            </a:r>
            <a:r>
              <a:rPr lang="en-US" sz="2400" dirty="0"/>
              <a:t> are crucial for enhancing the travel booking experience and are also important for different mobile apps. </a:t>
            </a:r>
          </a:p>
          <a:p>
            <a:pPr algn="just"/>
            <a:r>
              <a:rPr lang="en-US" sz="2400" dirty="0"/>
              <a:t>However, many travel-related platforms have limited functionality and remain inaccessible, creating barriers for users, including those who use assistive technologies. </a:t>
            </a:r>
          </a:p>
          <a:p>
            <a:pPr algn="just"/>
            <a:r>
              <a:rPr lang="en-US" sz="2400" dirty="0"/>
              <a:t>Travel services (e.g. flight, train and bus tickets) was the second highest for inaccessibility after supermarkets despite participants </a:t>
            </a:r>
            <a:r>
              <a:rPr lang="en-US" sz="2400" dirty="0" err="1"/>
              <a:t>utilising</a:t>
            </a:r>
            <a:r>
              <a:rPr lang="en-US" sz="2400" dirty="0"/>
              <a:t> assistive technologies such as screen readers, magnification and dictation software (ClickView Report, 2019)</a:t>
            </a:r>
          </a:p>
          <a:p>
            <a:endParaRPr lang="en-GB" sz="2400" dirty="0"/>
          </a:p>
        </p:txBody>
      </p:sp>
    </p:spTree>
    <p:extLst>
      <p:ext uri="{BB962C8B-B14F-4D97-AF65-F5344CB8AC3E}">
        <p14:creationId xmlns:p14="http://schemas.microsoft.com/office/powerpoint/2010/main" val="146692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1" name="Group 10">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12" name="Rectangle 11">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Freeform: Shape 14">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7" name="Rectangle 16">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101C60A4-F2BB-5F7D-A55C-BA59B5881A51}"/>
              </a:ext>
            </a:extLst>
          </p:cNvPr>
          <p:cNvSpPr>
            <a:spLocks noGrp="1"/>
          </p:cNvSpPr>
          <p:nvPr>
            <p:ph type="title"/>
          </p:nvPr>
        </p:nvSpPr>
        <p:spPr>
          <a:xfrm>
            <a:off x="1143000" y="990599"/>
            <a:ext cx="9906000" cy="685800"/>
          </a:xfrm>
        </p:spPr>
        <p:txBody>
          <a:bodyPr anchor="t">
            <a:normAutofit/>
          </a:bodyPr>
          <a:lstStyle/>
          <a:p>
            <a:r>
              <a:rPr lang="en-GB" sz="4000"/>
              <a:t>Study purpose- exploration of issues </a:t>
            </a:r>
          </a:p>
        </p:txBody>
      </p:sp>
      <p:graphicFrame>
        <p:nvGraphicFramePr>
          <p:cNvPr id="5" name="Content Placeholder 2">
            <a:extLst>
              <a:ext uri="{FF2B5EF4-FFF2-40B4-BE49-F238E27FC236}">
                <a16:creationId xmlns:a16="http://schemas.microsoft.com/office/drawing/2014/main" id="{6D3FD37F-097C-8A7A-0B72-089BC965AC85}"/>
              </a:ext>
            </a:extLst>
          </p:cNvPr>
          <p:cNvGraphicFramePr>
            <a:graphicFrameLocks noGrp="1"/>
          </p:cNvGraphicFramePr>
          <p:nvPr>
            <p:ph idx="1"/>
            <p:extLst>
              <p:ext uri="{D42A27DB-BD31-4B8C-83A1-F6EECF244321}">
                <p14:modId xmlns:p14="http://schemas.microsoft.com/office/powerpoint/2010/main" val="3309040264"/>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4752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5" name="Group 14">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16" name="Rectangle 15">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Freeform: Shape 18">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 name="Title 6">
            <a:extLst>
              <a:ext uri="{FF2B5EF4-FFF2-40B4-BE49-F238E27FC236}">
                <a16:creationId xmlns:a16="http://schemas.microsoft.com/office/drawing/2014/main" id="{98715E86-05DF-95DE-1BA1-E2B2CD64DD91}"/>
              </a:ext>
            </a:extLst>
          </p:cNvPr>
          <p:cNvSpPr>
            <a:spLocks noGrp="1"/>
          </p:cNvSpPr>
          <p:nvPr>
            <p:ph type="title"/>
          </p:nvPr>
        </p:nvSpPr>
        <p:spPr>
          <a:xfrm>
            <a:off x="1143000" y="990599"/>
            <a:ext cx="9906000" cy="685800"/>
          </a:xfrm>
        </p:spPr>
        <p:txBody>
          <a:bodyPr anchor="t">
            <a:normAutofit/>
          </a:bodyPr>
          <a:lstStyle/>
          <a:p>
            <a:r>
              <a:rPr lang="en-US" sz="4000"/>
              <a:t>Methodology </a:t>
            </a:r>
          </a:p>
        </p:txBody>
      </p:sp>
      <p:graphicFrame>
        <p:nvGraphicFramePr>
          <p:cNvPr id="9" name="Content Placeholder 2">
            <a:extLst>
              <a:ext uri="{FF2B5EF4-FFF2-40B4-BE49-F238E27FC236}">
                <a16:creationId xmlns:a16="http://schemas.microsoft.com/office/drawing/2014/main" id="{C382D056-F578-61AB-0FF8-3C20E9AC9C77}"/>
              </a:ext>
            </a:extLst>
          </p:cNvPr>
          <p:cNvGraphicFramePr>
            <a:graphicFrameLocks noGrp="1"/>
          </p:cNvGraphicFramePr>
          <p:nvPr>
            <p:ph idx="1"/>
            <p:extLst>
              <p:ext uri="{D42A27DB-BD31-4B8C-83A1-F6EECF244321}">
                <p14:modId xmlns:p14="http://schemas.microsoft.com/office/powerpoint/2010/main" val="2593504120"/>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6534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9B43763-4630-2EE4-F086-E87AA27F1E13}"/>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Overview of Sample</a:t>
            </a:r>
          </a:p>
        </p:txBody>
      </p:sp>
      <p:pic>
        <p:nvPicPr>
          <p:cNvPr id="8" name="Picture 7" descr="Graphical user interface, application, table&#10;&#10;Description automatically generated">
            <a:extLst>
              <a:ext uri="{FF2B5EF4-FFF2-40B4-BE49-F238E27FC236}">
                <a16:creationId xmlns:a16="http://schemas.microsoft.com/office/drawing/2014/main" id="{A889FFF5-DFAB-6BB5-8966-22DD221F0283}"/>
              </a:ext>
            </a:extLst>
          </p:cNvPr>
          <p:cNvPicPr>
            <a:picLocks noChangeAspect="1"/>
          </p:cNvPicPr>
          <p:nvPr/>
        </p:nvPicPr>
        <p:blipFill rotWithShape="1">
          <a:blip r:embed="rId2"/>
          <a:srcRect l="31139" t="28938" r="27773" b="24987"/>
          <a:stretch/>
        </p:blipFill>
        <p:spPr>
          <a:xfrm>
            <a:off x="4777316" y="1051681"/>
            <a:ext cx="6780700" cy="4752309"/>
          </a:xfrm>
          <a:prstGeom prst="rect">
            <a:avLst/>
          </a:prstGeom>
        </p:spPr>
      </p:pic>
    </p:spTree>
    <p:extLst>
      <p:ext uri="{BB962C8B-B14F-4D97-AF65-F5344CB8AC3E}">
        <p14:creationId xmlns:p14="http://schemas.microsoft.com/office/powerpoint/2010/main" val="4027743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 table, Excel&#10;&#10;Description automatically generated">
            <a:extLst>
              <a:ext uri="{FF2B5EF4-FFF2-40B4-BE49-F238E27FC236}">
                <a16:creationId xmlns:a16="http://schemas.microsoft.com/office/drawing/2014/main" id="{0C031580-0A68-61BE-9C61-7AA31A6802CD}"/>
              </a:ext>
            </a:extLst>
          </p:cNvPr>
          <p:cNvPicPr>
            <a:picLocks noChangeAspect="1"/>
          </p:cNvPicPr>
          <p:nvPr/>
        </p:nvPicPr>
        <p:blipFill rotWithShape="1">
          <a:blip r:embed="rId3"/>
          <a:srcRect l="1288" t="21071" r="8107" b="38191"/>
          <a:stretch/>
        </p:blipFill>
        <p:spPr>
          <a:xfrm>
            <a:off x="310647" y="1462016"/>
            <a:ext cx="11570705" cy="3933967"/>
          </a:xfrm>
          <a:prstGeom prst="rect">
            <a:avLst/>
          </a:prstGeom>
        </p:spPr>
      </p:pic>
      <p:sp>
        <p:nvSpPr>
          <p:cNvPr id="8" name="Rectangle 7">
            <a:extLst>
              <a:ext uri="{FF2B5EF4-FFF2-40B4-BE49-F238E27FC236}">
                <a16:creationId xmlns:a16="http://schemas.microsoft.com/office/drawing/2014/main" id="{7487C48F-BEF6-51CD-14DC-D8284EB05DF7}"/>
              </a:ext>
            </a:extLst>
          </p:cNvPr>
          <p:cNvSpPr/>
          <p:nvPr/>
        </p:nvSpPr>
        <p:spPr>
          <a:xfrm>
            <a:off x="6252519" y="3299254"/>
            <a:ext cx="1890583" cy="94220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0943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descr="Graphical user interface, application, table&#10;&#10;Description automatically generated">
            <a:extLst>
              <a:ext uri="{FF2B5EF4-FFF2-40B4-BE49-F238E27FC236}">
                <a16:creationId xmlns:a16="http://schemas.microsoft.com/office/drawing/2014/main" id="{68DEAC91-D23F-21AF-1E35-C136BB3F1F53}"/>
              </a:ext>
            </a:extLst>
          </p:cNvPr>
          <p:cNvPicPr>
            <a:picLocks noGrp="1" noChangeAspect="1"/>
          </p:cNvPicPr>
          <p:nvPr>
            <p:ph idx="1"/>
          </p:nvPr>
        </p:nvPicPr>
        <p:blipFill rotWithShape="1">
          <a:blip r:embed="rId3"/>
          <a:srcRect l="27130" t="23282" r="20530" b="15242"/>
          <a:stretch/>
        </p:blipFill>
        <p:spPr>
          <a:xfrm>
            <a:off x="2253049" y="607955"/>
            <a:ext cx="7685902" cy="5642089"/>
          </a:xfrm>
        </p:spPr>
      </p:pic>
      <p:sp>
        <p:nvSpPr>
          <p:cNvPr id="7" name="Rectangle 6">
            <a:extLst>
              <a:ext uri="{FF2B5EF4-FFF2-40B4-BE49-F238E27FC236}">
                <a16:creationId xmlns:a16="http://schemas.microsoft.com/office/drawing/2014/main" id="{1EA4C207-744D-219A-E6D0-FA2E8C0DFF8C}"/>
              </a:ext>
            </a:extLst>
          </p:cNvPr>
          <p:cNvSpPr/>
          <p:nvPr/>
        </p:nvSpPr>
        <p:spPr>
          <a:xfrm>
            <a:off x="2555789" y="4485503"/>
            <a:ext cx="7148048" cy="84227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15DCD8B-B715-4B1A-EB23-C404EC0D51E0}"/>
              </a:ext>
            </a:extLst>
          </p:cNvPr>
          <p:cNvSpPr/>
          <p:nvPr/>
        </p:nvSpPr>
        <p:spPr>
          <a:xfrm>
            <a:off x="2555789" y="5327781"/>
            <a:ext cx="7148048" cy="84227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6990820-0AA9-CF30-1F3E-BD5D7E781778}"/>
              </a:ext>
            </a:extLst>
          </p:cNvPr>
          <p:cNvSpPr/>
          <p:nvPr/>
        </p:nvSpPr>
        <p:spPr>
          <a:xfrm>
            <a:off x="2555788" y="1283311"/>
            <a:ext cx="7232023" cy="108918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096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4026A73-1F7F-49F2-B319-8CA3B3D53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ight Triangle 11">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8BD254-0377-C1B2-04DC-FC572F1B9B7E}"/>
              </a:ext>
            </a:extLst>
          </p:cNvPr>
          <p:cNvSpPr>
            <a:spLocks noGrp="1"/>
          </p:cNvSpPr>
          <p:nvPr>
            <p:ph type="title"/>
          </p:nvPr>
        </p:nvSpPr>
        <p:spPr>
          <a:xfrm>
            <a:off x="1006900" y="1188637"/>
            <a:ext cx="3141430" cy="4480726"/>
          </a:xfrm>
        </p:spPr>
        <p:txBody>
          <a:bodyPr>
            <a:normAutofit/>
          </a:bodyPr>
          <a:lstStyle/>
          <a:p>
            <a:pPr algn="r"/>
            <a:r>
              <a:rPr lang="en-GB" sz="4600"/>
              <a:t>Conclusions</a:t>
            </a:r>
          </a:p>
        </p:txBody>
      </p:sp>
      <p:cxnSp>
        <p:nvCxnSpPr>
          <p:cNvPr id="16" name="Straight Connector 15">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6957403-50A9-5A68-6E57-0AA120C1A4E0}"/>
              </a:ext>
            </a:extLst>
          </p:cNvPr>
          <p:cNvSpPr>
            <a:spLocks noGrp="1"/>
          </p:cNvSpPr>
          <p:nvPr>
            <p:ph idx="1"/>
          </p:nvPr>
        </p:nvSpPr>
        <p:spPr>
          <a:xfrm>
            <a:off x="5138927" y="745293"/>
            <a:ext cx="6148193" cy="5607882"/>
          </a:xfrm>
        </p:spPr>
        <p:txBody>
          <a:bodyPr anchor="ctr">
            <a:normAutofit/>
          </a:bodyPr>
          <a:lstStyle/>
          <a:p>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gn="just"/>
            <a:r>
              <a:rPr lang="en-GB" sz="2000" dirty="0">
                <a:effectLst/>
                <a:latin typeface="Calibri" panose="020F0502020204030204" pitchFamily="34" charset="0"/>
                <a:ea typeface="Calibri" panose="020F0502020204030204" pitchFamily="34" charset="0"/>
                <a:cs typeface="Times New Roman" panose="02020603050405020304" pitchFamily="18" charset="0"/>
              </a:rPr>
              <a:t>The research indicates that the need for accessible features and design in mobile apps is not limited to specific age groups or people with disabilities. </a:t>
            </a:r>
          </a:p>
          <a:p>
            <a:pPr algn="just"/>
            <a:r>
              <a:rPr lang="en-GB" sz="2000" dirty="0">
                <a:effectLst/>
                <a:latin typeface="Calibri" panose="020F0502020204030204" pitchFamily="34" charset="0"/>
                <a:ea typeface="Calibri" panose="020F0502020204030204" pitchFamily="34" charset="0"/>
                <a:cs typeface="Times New Roman" panose="02020603050405020304" pitchFamily="18" charset="0"/>
              </a:rPr>
              <a:t>These findings highlight the importance of accessible and personalised mobile apps in the travel industry and the need for further development in this area to promote greater inclusion and accessibility for all users.</a:t>
            </a:r>
          </a:p>
          <a:p>
            <a:pPr algn="just"/>
            <a:r>
              <a:rPr lang="en-GB" sz="2000" dirty="0">
                <a:effectLst/>
                <a:latin typeface="Calibri" panose="020F0502020204030204" pitchFamily="34" charset="0"/>
                <a:ea typeface="Calibri" panose="020F0502020204030204" pitchFamily="34" charset="0"/>
                <a:cs typeface="Times New Roman" panose="02020603050405020304" pitchFamily="18" charset="0"/>
              </a:rPr>
              <a:t>While the study provides valuable insights into the importance of accessible and personalised mobile apps for travel booking, future research could examine how participants interacted with specific apps when doing specific tasks.</a:t>
            </a:r>
          </a:p>
          <a:p>
            <a:endParaRPr lang="en-US" sz="1400" dirty="0"/>
          </a:p>
        </p:txBody>
      </p:sp>
    </p:spTree>
    <p:extLst>
      <p:ext uri="{BB962C8B-B14F-4D97-AF65-F5344CB8AC3E}">
        <p14:creationId xmlns:p14="http://schemas.microsoft.com/office/powerpoint/2010/main" val="196154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9CDF060-28F0-36DE-3F46-91F6B5C027C0}"/>
              </a:ext>
            </a:extLst>
          </p:cNvPr>
          <p:cNvSpPr>
            <a:spLocks noGrp="1"/>
          </p:cNvSpPr>
          <p:nvPr>
            <p:ph type="title"/>
          </p:nvPr>
        </p:nvSpPr>
        <p:spPr>
          <a:xfrm>
            <a:off x="1285241" y="1008993"/>
            <a:ext cx="9231410" cy="3542045"/>
          </a:xfrm>
        </p:spPr>
        <p:txBody>
          <a:bodyPr vert="horz" lIns="91440" tIns="45720" rIns="91440" bIns="45720" rtlCol="0" anchor="b">
            <a:normAutofit/>
          </a:bodyPr>
          <a:lstStyle/>
          <a:p>
            <a:r>
              <a:rPr lang="en-US" sz="11500" kern="1200">
                <a:solidFill>
                  <a:schemeClr val="tx1"/>
                </a:solidFill>
                <a:latin typeface="+mj-lt"/>
                <a:ea typeface="+mj-ea"/>
                <a:cs typeface="+mj-cs"/>
              </a:rPr>
              <a:t>Thank you</a:t>
            </a:r>
          </a:p>
        </p:txBody>
      </p:sp>
      <p:sp>
        <p:nvSpPr>
          <p:cNvPr id="5" name="Text Placeholder 4">
            <a:extLst>
              <a:ext uri="{FF2B5EF4-FFF2-40B4-BE49-F238E27FC236}">
                <a16:creationId xmlns:a16="http://schemas.microsoft.com/office/drawing/2014/main" id="{C0DF29D7-B29E-8A90-A8F6-44AA0DEF3AEA}"/>
              </a:ext>
            </a:extLst>
          </p:cNvPr>
          <p:cNvSpPr>
            <a:spLocks noGrp="1"/>
          </p:cNvSpPr>
          <p:nvPr>
            <p:ph type="body" idx="1"/>
          </p:nvPr>
        </p:nvSpPr>
        <p:spPr>
          <a:xfrm>
            <a:off x="1285241" y="4582814"/>
            <a:ext cx="7132335" cy="1312657"/>
          </a:xfrm>
        </p:spPr>
        <p:txBody>
          <a:bodyPr vert="horz" lIns="91440" tIns="45720" rIns="91440" bIns="45720" rtlCol="0" anchor="t">
            <a:normAutofit/>
          </a:bodyPr>
          <a:lstStyle/>
          <a:p>
            <a:r>
              <a:rPr lang="en-US" kern="1200">
                <a:solidFill>
                  <a:schemeClr val="tx1"/>
                </a:solidFill>
                <a:latin typeface="+mn-lt"/>
                <a:ea typeface="+mn-ea"/>
                <a:cs typeface="+mn-cs"/>
              </a:rPr>
              <a:t>Questions </a:t>
            </a:r>
          </a:p>
        </p:txBody>
      </p:sp>
    </p:spTree>
    <p:extLst>
      <p:ext uri="{BB962C8B-B14F-4D97-AF65-F5344CB8AC3E}">
        <p14:creationId xmlns:p14="http://schemas.microsoft.com/office/powerpoint/2010/main" val="19268518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ab29efe7-22b1-4be0-a603-548785e5181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FA969EB19BA04CA1F71682D17CAB5D" ma:contentTypeVersion="15" ma:contentTypeDescription="Create a new document." ma:contentTypeScope="" ma:versionID="233ed520b973dc9182fe759b0eb326dd">
  <xsd:schema xmlns:xsd="http://www.w3.org/2001/XMLSchema" xmlns:xs="http://www.w3.org/2001/XMLSchema" xmlns:p="http://schemas.microsoft.com/office/2006/metadata/properties" xmlns:ns3="b38bfaa1-959b-436f-96f4-70e824ce779e" xmlns:ns4="ab29efe7-22b1-4be0-a603-548785e51812" targetNamespace="http://schemas.microsoft.com/office/2006/metadata/properties" ma:root="true" ma:fieldsID="38d265a7c5c2577fc7805837bf86eedb" ns3:_="" ns4:_="">
    <xsd:import namespace="b38bfaa1-959b-436f-96f4-70e824ce779e"/>
    <xsd:import namespace="ab29efe7-22b1-4be0-a603-548785e5181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ServiceLocation" minOccurs="0"/>
                <xsd:element ref="ns4:MediaServiceOCR"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8bfaa1-959b-436f-96f4-70e824ce779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29efe7-22b1-4be0-a603-548785e5181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CD8442-A84E-482B-8FAF-77E7C45165A9}">
  <ds:schemaRefs>
    <ds:schemaRef ds:uri="http://schemas.microsoft.com/sharepoint/v3/contenttype/forms"/>
  </ds:schemaRefs>
</ds:datastoreItem>
</file>

<file path=customXml/itemProps2.xml><?xml version="1.0" encoding="utf-8"?>
<ds:datastoreItem xmlns:ds="http://schemas.openxmlformats.org/officeDocument/2006/customXml" ds:itemID="{39CB7C76-2EA8-49C3-B896-00DDD3A04376}">
  <ds:schemaRefs>
    <ds:schemaRef ds:uri="http://purl.org/dc/elements/1.1/"/>
    <ds:schemaRef ds:uri="ab29efe7-22b1-4be0-a603-548785e51812"/>
    <ds:schemaRef ds:uri="http://purl.org/dc/terms/"/>
    <ds:schemaRef ds:uri="http://schemas.openxmlformats.org/package/2006/metadata/core-properties"/>
    <ds:schemaRef ds:uri="http://schemas.microsoft.com/office/2006/documentManagement/types"/>
    <ds:schemaRef ds:uri="b38bfaa1-959b-436f-96f4-70e824ce779e"/>
    <ds:schemaRef ds:uri="http://www.w3.org/XML/1998/namespace"/>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7244C92-F66F-4ED8-908B-2F1C00A8AC8A}">
  <ds:schemaRefs>
    <ds:schemaRef ds:uri="ab29efe7-22b1-4be0-a603-548785e51812"/>
    <ds:schemaRef ds:uri="b38bfaa1-959b-436f-96f4-70e824ce779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TotalTime>
  <Words>329</Words>
  <Application>Microsoft Office PowerPoint</Application>
  <PresentationFormat>Widescreen</PresentationFormat>
  <Paragraphs>34</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Is there a need for accessible apps? </vt:lpstr>
      <vt:lpstr>Research context </vt:lpstr>
      <vt:lpstr>Study purpose- exploration of issues </vt:lpstr>
      <vt:lpstr>Methodology </vt:lpstr>
      <vt:lpstr>Overview of Sample</vt:lpstr>
      <vt:lpstr>PowerPoint Presentation</vt:lpstr>
      <vt:lpstr>PowerPoint Presentation</vt:lpstr>
      <vt:lpstr>Conclusions</vt:lpstr>
      <vt:lpstr>Thank you</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there a need for accessible apps? </dc:title>
  <dc:creator>Minor, Kasha</dc:creator>
  <cp:lastModifiedBy>McLoughlin, Emmet</cp:lastModifiedBy>
  <cp:revision>4</cp:revision>
  <dcterms:created xsi:type="dcterms:W3CDTF">2023-05-10T15:18:24Z</dcterms:created>
  <dcterms:modified xsi:type="dcterms:W3CDTF">2023-05-10T20:39:41Z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0x0101003FFA969EB19BA04CA1F71682D17CAB5D</vt:lpwstr>
  </property>
</Properties>
</file>