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22"/>
  </p:notesMasterIdLst>
  <p:sldIdLst>
    <p:sldId id="305" r:id="rId5"/>
    <p:sldId id="311" r:id="rId6"/>
    <p:sldId id="314" r:id="rId7"/>
    <p:sldId id="312" r:id="rId8"/>
    <p:sldId id="325" r:id="rId9"/>
    <p:sldId id="313" r:id="rId10"/>
    <p:sldId id="317" r:id="rId11"/>
    <p:sldId id="318" r:id="rId12"/>
    <p:sldId id="315" r:id="rId13"/>
    <p:sldId id="327" r:id="rId14"/>
    <p:sldId id="320" r:id="rId15"/>
    <p:sldId id="319" r:id="rId16"/>
    <p:sldId id="316" r:id="rId17"/>
    <p:sldId id="329" r:id="rId18"/>
    <p:sldId id="332" r:id="rId19"/>
    <p:sldId id="336" r:id="rId20"/>
    <p:sldId id="33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992AE8-C99C-4445-B0FD-48B402BC5C5C}" v="168" dt="2023-05-11T13:33:24.215"/>
    <p1510:client id="{04D1EF38-E4F4-4C19-A104-0AA008EEDE75}" v="4" dt="2023-05-12T11:13:48.789"/>
    <p1510:client id="{16568984-BED0-44A7-A115-CFBEC2721981}" v="370" dt="2023-05-12T10:25:11.543"/>
    <p1510:client id="{1C544195-1311-26EE-4BFA-12A8879A29A6}" v="17" dt="2023-05-12T10:48:46.214"/>
    <p1510:client id="{57191B8C-6620-44B6-946D-A213B5DCB67D}" v="117" dt="2023-05-12T11:04:36.627"/>
    <p1510:client id="{8181B14B-428D-4AC3-B3CB-25C75AE5554C}" v="61" dt="2023-05-11T16:26:39.2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E4EF1A-5C63-45C1-B5D8-506CE54B92E7}" type="doc">
      <dgm:prSet loTypeId="urn:microsoft.com/office/officeart/2005/8/layout/list1" loCatId="list" qsTypeId="urn:microsoft.com/office/officeart/2005/8/quickstyle/simple4" qsCatId="simple" csTypeId="urn:microsoft.com/office/officeart/2005/8/colors/accent3_2" csCatId="accent3" phldr="1"/>
      <dgm:spPr/>
      <dgm:t>
        <a:bodyPr/>
        <a:lstStyle/>
        <a:p>
          <a:endParaRPr lang="en-US"/>
        </a:p>
      </dgm:t>
    </dgm:pt>
    <dgm:pt modelId="{8697E868-F307-48EB-A340-D16BE969D3CA}">
      <dgm:prSet/>
      <dgm:spPr/>
      <dgm:t>
        <a:bodyPr/>
        <a:lstStyle/>
        <a:p>
          <a:pPr>
            <a:defRPr b="1"/>
          </a:pPr>
          <a:r>
            <a:rPr lang="en-US"/>
            <a:t>2020</a:t>
          </a:r>
        </a:p>
      </dgm:t>
    </dgm:pt>
    <dgm:pt modelId="{AB8D4356-C173-42FB-BE94-4C21B119C790}" type="parTrans" cxnId="{3DED1827-46B4-4F76-ACE1-6685A171509E}">
      <dgm:prSet/>
      <dgm:spPr/>
      <dgm:t>
        <a:bodyPr/>
        <a:lstStyle/>
        <a:p>
          <a:endParaRPr lang="en-US"/>
        </a:p>
      </dgm:t>
    </dgm:pt>
    <dgm:pt modelId="{2C70B152-1104-4039-BF74-865B5A909D68}" type="sibTrans" cxnId="{3DED1827-46B4-4F76-ACE1-6685A171509E}">
      <dgm:prSet/>
      <dgm:spPr/>
      <dgm:t>
        <a:bodyPr/>
        <a:lstStyle/>
        <a:p>
          <a:endParaRPr lang="en-US"/>
        </a:p>
      </dgm:t>
    </dgm:pt>
    <dgm:pt modelId="{15F06CDE-EF91-4FB1-B736-33B26D6C0F5F}">
      <dgm:prSet/>
      <dgm:spPr/>
      <dgm:t>
        <a:bodyPr/>
        <a:lstStyle/>
        <a:p>
          <a:r>
            <a:rPr lang="en-US"/>
            <a:t>“Festivals Post Covid-19” – Leisure Sciences</a:t>
          </a:r>
        </a:p>
      </dgm:t>
    </dgm:pt>
    <dgm:pt modelId="{63193033-844F-4CEC-AA6A-031BFC4FCD3B}" type="parTrans" cxnId="{D0EA5431-2CEF-4CE5-BE84-C42843BA7D0A}">
      <dgm:prSet/>
      <dgm:spPr/>
      <dgm:t>
        <a:bodyPr/>
        <a:lstStyle/>
        <a:p>
          <a:endParaRPr lang="en-US"/>
        </a:p>
      </dgm:t>
    </dgm:pt>
    <dgm:pt modelId="{BDDD3E78-1C5A-4E7A-9EA3-796AA9899BF7}" type="sibTrans" cxnId="{D0EA5431-2CEF-4CE5-BE84-C42843BA7D0A}">
      <dgm:prSet/>
      <dgm:spPr/>
      <dgm:t>
        <a:bodyPr/>
        <a:lstStyle/>
        <a:p>
          <a:endParaRPr lang="en-US"/>
        </a:p>
      </dgm:t>
    </dgm:pt>
    <dgm:pt modelId="{BB74A397-F470-41F7-8C7D-79AF85E0A168}">
      <dgm:prSet/>
      <dgm:spPr/>
      <dgm:t>
        <a:bodyPr/>
        <a:lstStyle/>
        <a:p>
          <a:pPr>
            <a:defRPr b="1"/>
          </a:pPr>
          <a:r>
            <a:rPr lang="en-US">
              <a:latin typeface="Goudy Old Style"/>
            </a:rPr>
            <a:t>2021–2022</a:t>
          </a:r>
          <a:endParaRPr lang="en-US"/>
        </a:p>
      </dgm:t>
    </dgm:pt>
    <dgm:pt modelId="{4F042B5C-1FE6-4B62-A158-102B9E6A4ED7}" type="parTrans" cxnId="{3132B519-9A7E-49E8-981A-09FFFF6C1AFB}">
      <dgm:prSet/>
      <dgm:spPr/>
      <dgm:t>
        <a:bodyPr/>
        <a:lstStyle/>
        <a:p>
          <a:endParaRPr lang="en-US"/>
        </a:p>
      </dgm:t>
    </dgm:pt>
    <dgm:pt modelId="{9AD329B2-1E06-4632-AD0A-CC1C0B56C26F}" type="sibTrans" cxnId="{3132B519-9A7E-49E8-981A-09FFFF6C1AFB}">
      <dgm:prSet/>
      <dgm:spPr/>
      <dgm:t>
        <a:bodyPr/>
        <a:lstStyle/>
        <a:p>
          <a:endParaRPr lang="en-US"/>
        </a:p>
      </dgm:t>
    </dgm:pt>
    <dgm:pt modelId="{3F3ACD4D-50B0-45F0-A680-CE07EC02D63D}">
      <dgm:prSet/>
      <dgm:spPr/>
      <dgm:t>
        <a:bodyPr/>
        <a:lstStyle/>
        <a:p>
          <a:pPr rtl="0">
            <a:defRPr b="1"/>
          </a:pPr>
          <a:r>
            <a:rPr lang="en-US"/>
            <a:t>2023</a:t>
          </a:r>
          <a:r>
            <a:rPr lang="en-US">
              <a:latin typeface="Goudy Old Style"/>
            </a:rPr>
            <a:t> </a:t>
          </a:r>
          <a:endParaRPr lang="en-US" b="1">
            <a:solidFill>
              <a:srgbClr val="000000"/>
            </a:solidFill>
            <a:latin typeface="Goudy Old Style"/>
            <a:cs typeface="Calibri"/>
          </a:endParaRPr>
        </a:p>
      </dgm:t>
    </dgm:pt>
    <dgm:pt modelId="{50E82D82-23EA-43AC-9DE1-F639FF598E69}" type="parTrans" cxnId="{D5B69CCE-9B14-41E7-BD06-2B38A1E689B1}">
      <dgm:prSet/>
      <dgm:spPr/>
      <dgm:t>
        <a:bodyPr/>
        <a:lstStyle/>
        <a:p>
          <a:endParaRPr lang="en-US"/>
        </a:p>
      </dgm:t>
    </dgm:pt>
    <dgm:pt modelId="{9F93802E-F9BF-44D6-9248-A6B5E98D161F}" type="sibTrans" cxnId="{D5B69CCE-9B14-41E7-BD06-2B38A1E689B1}">
      <dgm:prSet/>
      <dgm:spPr/>
      <dgm:t>
        <a:bodyPr/>
        <a:lstStyle/>
        <a:p>
          <a:endParaRPr lang="en-US"/>
        </a:p>
      </dgm:t>
    </dgm:pt>
    <dgm:pt modelId="{3B76CF67-6147-4735-906D-9872D64C80DF}">
      <dgm:prSet phldr="0"/>
      <dgm:spPr/>
      <dgm:t>
        <a:bodyPr/>
        <a:lstStyle/>
        <a:p>
          <a:pPr>
            <a:defRPr b="1"/>
          </a:pPr>
          <a:endParaRPr lang="en-US" b="0">
            <a:latin typeface="Calibri"/>
            <a:cs typeface="Calibri"/>
          </a:endParaRPr>
        </a:p>
      </dgm:t>
    </dgm:pt>
    <dgm:pt modelId="{1B7F8635-DD62-4A34-9271-BD9C4F1774B7}" type="parTrans" cxnId="{04980678-531D-4CCF-8E5C-9CD59D4AB589}">
      <dgm:prSet/>
      <dgm:spPr/>
    </dgm:pt>
    <dgm:pt modelId="{80EFDE6A-4E89-4FB8-8800-8CEDA92BA764}" type="sibTrans" cxnId="{04980678-531D-4CCF-8E5C-9CD59D4AB589}">
      <dgm:prSet/>
      <dgm:spPr/>
    </dgm:pt>
    <dgm:pt modelId="{1B3A696A-6781-467C-84DF-CD8FC13B156A}">
      <dgm:prSet phldr="0"/>
      <dgm:spPr/>
      <dgm:t>
        <a:bodyPr/>
        <a:lstStyle/>
        <a:p>
          <a:pPr>
            <a:defRPr b="1"/>
          </a:pPr>
          <a:r>
            <a:rPr lang="en-US" b="0">
              <a:solidFill>
                <a:srgbClr val="444444"/>
              </a:solidFill>
              <a:latin typeface="Calibri"/>
              <a:cs typeface="Calibri"/>
            </a:rPr>
            <a:t>Fairer Future collaboration</a:t>
          </a:r>
          <a:endParaRPr lang="en-US"/>
        </a:p>
      </dgm:t>
    </dgm:pt>
    <dgm:pt modelId="{42F269B7-B1C0-4DBD-907A-6648BE485535}" type="parTrans" cxnId="{4853DB8D-68B0-4316-8EAF-D2C21A191AFC}">
      <dgm:prSet/>
      <dgm:spPr/>
    </dgm:pt>
    <dgm:pt modelId="{FBE12265-65A5-4D5E-8B92-537C589DB648}" type="sibTrans" cxnId="{4853DB8D-68B0-4316-8EAF-D2C21A191AFC}">
      <dgm:prSet/>
      <dgm:spPr/>
    </dgm:pt>
    <dgm:pt modelId="{C0A85342-F14B-41E3-B28D-45DD5BE3A360}">
      <dgm:prSet phldr="0"/>
      <dgm:spPr/>
      <dgm:t>
        <a:bodyPr/>
        <a:lstStyle/>
        <a:p>
          <a:pPr rtl="0">
            <a:defRPr b="1"/>
          </a:pPr>
          <a:r>
            <a:rPr lang="en-US" b="0">
              <a:solidFill>
                <a:srgbClr val="444444"/>
              </a:solidFill>
              <a:latin typeface="Calibri"/>
              <a:cs typeface="Calibri"/>
            </a:rPr>
            <a:t>Website analysis, interviews with 6 festivals, (paper output)</a:t>
          </a:r>
        </a:p>
      </dgm:t>
    </dgm:pt>
    <dgm:pt modelId="{4F9823EA-7A94-4A30-8EF0-9E2D21BEA347}" type="parTrans" cxnId="{07087A58-DF2B-443B-94AD-C0AE01D8C306}">
      <dgm:prSet/>
      <dgm:spPr/>
    </dgm:pt>
    <dgm:pt modelId="{A51F4AF0-29FA-4D9A-95E2-8F3DAC233CE8}" type="sibTrans" cxnId="{07087A58-DF2B-443B-94AD-C0AE01D8C306}">
      <dgm:prSet/>
      <dgm:spPr/>
    </dgm:pt>
    <dgm:pt modelId="{A5CCE420-2C4F-4714-B315-7669B61CA2C7}">
      <dgm:prSet phldr="0"/>
      <dgm:spPr/>
      <dgm:t>
        <a:bodyPr/>
        <a:lstStyle/>
        <a:p>
          <a:pPr>
            <a:defRPr b="1"/>
          </a:pPr>
          <a:r>
            <a:rPr lang="en-US" b="0">
              <a:solidFill>
                <a:srgbClr val="444444"/>
              </a:solidFill>
              <a:latin typeface="Calibri"/>
              <a:cs typeface="Calibri"/>
            </a:rPr>
            <a:t>Additional interviews with AIF, Family Holiday Charity, NOEA Collaborative workshop with 9 member festivals of AIF </a:t>
          </a:r>
        </a:p>
      </dgm:t>
    </dgm:pt>
    <dgm:pt modelId="{D82985A9-F9A5-4CE0-BBF3-2E9E09EE54CF}" type="parTrans" cxnId="{40C8979B-79F2-4886-93D2-D708107E04CD}">
      <dgm:prSet/>
      <dgm:spPr/>
    </dgm:pt>
    <dgm:pt modelId="{FCC88A03-B6A8-456E-903A-A4A15C6ED46C}" type="sibTrans" cxnId="{40C8979B-79F2-4886-93D2-D708107E04CD}">
      <dgm:prSet/>
      <dgm:spPr/>
    </dgm:pt>
    <dgm:pt modelId="{F8A44AEF-0B7A-4228-A822-33B5B568C026}">
      <dgm:prSet phldr="0"/>
      <dgm:spPr/>
      <dgm:t>
        <a:bodyPr/>
        <a:lstStyle/>
        <a:p>
          <a:pPr rtl="0">
            <a:defRPr b="1"/>
          </a:pPr>
          <a:r>
            <a:rPr lang="en-US" b="0">
              <a:solidFill>
                <a:srgbClr val="000000"/>
              </a:solidFill>
              <a:latin typeface="Calibri"/>
              <a:cs typeface="Calibri"/>
            </a:rPr>
            <a:t>Action research with 1 pilot festival in 2023 season in July</a:t>
          </a:r>
          <a:endParaRPr lang="en-US" b="1">
            <a:latin typeface="Goudy Old Style"/>
            <a:cs typeface="Calibri"/>
          </a:endParaRPr>
        </a:p>
      </dgm:t>
    </dgm:pt>
    <dgm:pt modelId="{788DE7B4-F2A2-4C88-A42C-D5AC2D540C70}" type="parTrans" cxnId="{5F78C9E0-B250-47DA-95DC-79AF2EA29904}">
      <dgm:prSet/>
      <dgm:spPr/>
    </dgm:pt>
    <dgm:pt modelId="{2C82AC12-233F-4654-8C99-0C1F47DE11A8}" type="sibTrans" cxnId="{5F78C9E0-B250-47DA-95DC-79AF2EA29904}">
      <dgm:prSet/>
      <dgm:spPr/>
    </dgm:pt>
    <dgm:pt modelId="{627DE68B-44F6-4C3A-ADA3-7D56AC2F672A}" type="pres">
      <dgm:prSet presAssocID="{FCE4EF1A-5C63-45C1-B5D8-506CE54B92E7}" presName="linear" presStyleCnt="0">
        <dgm:presLayoutVars>
          <dgm:dir/>
          <dgm:animLvl val="lvl"/>
          <dgm:resizeHandles val="exact"/>
        </dgm:presLayoutVars>
      </dgm:prSet>
      <dgm:spPr/>
    </dgm:pt>
    <dgm:pt modelId="{CDEA3E7A-14ED-4AA4-B78C-FD157342A4E3}" type="pres">
      <dgm:prSet presAssocID="{8697E868-F307-48EB-A340-D16BE969D3CA}" presName="parentLin" presStyleCnt="0"/>
      <dgm:spPr/>
    </dgm:pt>
    <dgm:pt modelId="{98C231C1-84D1-463E-A38D-B3CD9DE7013D}" type="pres">
      <dgm:prSet presAssocID="{8697E868-F307-48EB-A340-D16BE969D3CA}" presName="parentLeftMargin" presStyleLbl="node1" presStyleIdx="0" presStyleCnt="3"/>
      <dgm:spPr/>
    </dgm:pt>
    <dgm:pt modelId="{81C0CF6F-4E68-4F46-86F0-3B32C6FDA5FC}" type="pres">
      <dgm:prSet presAssocID="{8697E868-F307-48EB-A340-D16BE969D3CA}" presName="parentText" presStyleLbl="node1" presStyleIdx="0" presStyleCnt="3">
        <dgm:presLayoutVars>
          <dgm:chMax val="0"/>
          <dgm:bulletEnabled val="1"/>
        </dgm:presLayoutVars>
      </dgm:prSet>
      <dgm:spPr/>
    </dgm:pt>
    <dgm:pt modelId="{C2EEF727-8035-4B75-87DC-46264E04F1BD}" type="pres">
      <dgm:prSet presAssocID="{8697E868-F307-48EB-A340-D16BE969D3CA}" presName="negativeSpace" presStyleCnt="0"/>
      <dgm:spPr/>
    </dgm:pt>
    <dgm:pt modelId="{4DB73E8A-D436-4E45-A129-27E3C78CE811}" type="pres">
      <dgm:prSet presAssocID="{8697E868-F307-48EB-A340-D16BE969D3CA}" presName="childText" presStyleLbl="conFgAcc1" presStyleIdx="0" presStyleCnt="3">
        <dgm:presLayoutVars>
          <dgm:bulletEnabled val="1"/>
        </dgm:presLayoutVars>
      </dgm:prSet>
      <dgm:spPr/>
    </dgm:pt>
    <dgm:pt modelId="{F287EC7F-93BB-43E8-965C-9981A6E0615D}" type="pres">
      <dgm:prSet presAssocID="{2C70B152-1104-4039-BF74-865B5A909D68}" presName="spaceBetweenRectangles" presStyleCnt="0"/>
      <dgm:spPr/>
    </dgm:pt>
    <dgm:pt modelId="{FC6FFF71-EFBD-40AF-82A2-1523DA00CCF8}" type="pres">
      <dgm:prSet presAssocID="{BB74A397-F470-41F7-8C7D-79AF85E0A168}" presName="parentLin" presStyleCnt="0"/>
      <dgm:spPr/>
    </dgm:pt>
    <dgm:pt modelId="{431D0B2B-0FD0-40E1-B1CE-B8BC420AA651}" type="pres">
      <dgm:prSet presAssocID="{BB74A397-F470-41F7-8C7D-79AF85E0A168}" presName="parentLeftMargin" presStyleLbl="node1" presStyleIdx="0" presStyleCnt="3"/>
      <dgm:spPr/>
    </dgm:pt>
    <dgm:pt modelId="{5934C201-4B8D-4635-9E57-6687254D7957}" type="pres">
      <dgm:prSet presAssocID="{BB74A397-F470-41F7-8C7D-79AF85E0A168}" presName="parentText" presStyleLbl="node1" presStyleIdx="1" presStyleCnt="3">
        <dgm:presLayoutVars>
          <dgm:chMax val="0"/>
          <dgm:bulletEnabled val="1"/>
        </dgm:presLayoutVars>
      </dgm:prSet>
      <dgm:spPr/>
    </dgm:pt>
    <dgm:pt modelId="{97AF568C-FF2F-4662-A3EE-DEF1A135FE43}" type="pres">
      <dgm:prSet presAssocID="{BB74A397-F470-41F7-8C7D-79AF85E0A168}" presName="negativeSpace" presStyleCnt="0"/>
      <dgm:spPr/>
    </dgm:pt>
    <dgm:pt modelId="{A9C749C1-55F5-4B5F-AB58-B5AB4B91358F}" type="pres">
      <dgm:prSet presAssocID="{BB74A397-F470-41F7-8C7D-79AF85E0A168}" presName="childText" presStyleLbl="conFgAcc1" presStyleIdx="1" presStyleCnt="3">
        <dgm:presLayoutVars>
          <dgm:bulletEnabled val="1"/>
        </dgm:presLayoutVars>
      </dgm:prSet>
      <dgm:spPr/>
    </dgm:pt>
    <dgm:pt modelId="{B72A4816-61DE-49CA-AE36-63EE25DBA5D7}" type="pres">
      <dgm:prSet presAssocID="{9AD329B2-1E06-4632-AD0A-CC1C0B56C26F}" presName="spaceBetweenRectangles" presStyleCnt="0"/>
      <dgm:spPr/>
    </dgm:pt>
    <dgm:pt modelId="{B2E63463-4B51-45BD-B7FB-5DAE8C5370D9}" type="pres">
      <dgm:prSet presAssocID="{3F3ACD4D-50B0-45F0-A680-CE07EC02D63D}" presName="parentLin" presStyleCnt="0"/>
      <dgm:spPr/>
    </dgm:pt>
    <dgm:pt modelId="{03B212F0-1113-4EF6-A044-DCF41EB44985}" type="pres">
      <dgm:prSet presAssocID="{3F3ACD4D-50B0-45F0-A680-CE07EC02D63D}" presName="parentLeftMargin" presStyleLbl="node1" presStyleIdx="1" presStyleCnt="3"/>
      <dgm:spPr/>
    </dgm:pt>
    <dgm:pt modelId="{BF8095DF-D3D3-42ED-9D2D-DF3A6E872346}" type="pres">
      <dgm:prSet presAssocID="{3F3ACD4D-50B0-45F0-A680-CE07EC02D63D}" presName="parentText" presStyleLbl="node1" presStyleIdx="2" presStyleCnt="3">
        <dgm:presLayoutVars>
          <dgm:chMax val="0"/>
          <dgm:bulletEnabled val="1"/>
        </dgm:presLayoutVars>
      </dgm:prSet>
      <dgm:spPr/>
    </dgm:pt>
    <dgm:pt modelId="{FDED685C-AF73-4E91-AE08-B277A430DB02}" type="pres">
      <dgm:prSet presAssocID="{3F3ACD4D-50B0-45F0-A680-CE07EC02D63D}" presName="negativeSpace" presStyleCnt="0"/>
      <dgm:spPr/>
    </dgm:pt>
    <dgm:pt modelId="{6EA1D78F-E1DF-4B85-B3D2-566F6D6A5BD7}" type="pres">
      <dgm:prSet presAssocID="{3F3ACD4D-50B0-45F0-A680-CE07EC02D63D}" presName="childText" presStyleLbl="conFgAcc1" presStyleIdx="2" presStyleCnt="3">
        <dgm:presLayoutVars>
          <dgm:bulletEnabled val="1"/>
        </dgm:presLayoutVars>
      </dgm:prSet>
      <dgm:spPr/>
    </dgm:pt>
  </dgm:ptLst>
  <dgm:cxnLst>
    <dgm:cxn modelId="{31F27613-F172-4543-9BB5-DE6BFC38A7A5}" type="presOf" srcId="{3F3ACD4D-50B0-45F0-A680-CE07EC02D63D}" destId="{BF8095DF-D3D3-42ED-9D2D-DF3A6E872346}" srcOrd="1" destOrd="0" presId="urn:microsoft.com/office/officeart/2005/8/layout/list1"/>
    <dgm:cxn modelId="{3132B519-9A7E-49E8-981A-09FFFF6C1AFB}" srcId="{FCE4EF1A-5C63-45C1-B5D8-506CE54B92E7}" destId="{BB74A397-F470-41F7-8C7D-79AF85E0A168}" srcOrd="1" destOrd="0" parTransId="{4F042B5C-1FE6-4B62-A158-102B9E6A4ED7}" sibTransId="{9AD329B2-1E06-4632-AD0A-CC1C0B56C26F}"/>
    <dgm:cxn modelId="{A8CE321B-7C20-4935-A679-89297534C124}" type="presOf" srcId="{F8A44AEF-0B7A-4228-A822-33B5B568C026}" destId="{6EA1D78F-E1DF-4B85-B3D2-566F6D6A5BD7}" srcOrd="0" destOrd="0" presId="urn:microsoft.com/office/officeart/2005/8/layout/list1"/>
    <dgm:cxn modelId="{3DED1827-46B4-4F76-ACE1-6685A171509E}" srcId="{FCE4EF1A-5C63-45C1-B5D8-506CE54B92E7}" destId="{8697E868-F307-48EB-A340-D16BE969D3CA}" srcOrd="0" destOrd="0" parTransId="{AB8D4356-C173-42FB-BE94-4C21B119C790}" sibTransId="{2C70B152-1104-4039-BF74-865B5A909D68}"/>
    <dgm:cxn modelId="{EF298E2A-EEA7-4B1B-9123-0CC812F4622F}" type="presOf" srcId="{3B76CF67-6147-4735-906D-9872D64C80DF}" destId="{4DB73E8A-D436-4E45-A129-27E3C78CE811}" srcOrd="0" destOrd="1" presId="urn:microsoft.com/office/officeart/2005/8/layout/list1"/>
    <dgm:cxn modelId="{D0EA5431-2CEF-4CE5-BE84-C42843BA7D0A}" srcId="{8697E868-F307-48EB-A340-D16BE969D3CA}" destId="{15F06CDE-EF91-4FB1-B736-33B26D6C0F5F}" srcOrd="0" destOrd="0" parTransId="{63193033-844F-4CEC-AA6A-031BFC4FCD3B}" sibTransId="{BDDD3E78-1C5A-4E7A-9EA3-796AA9899BF7}"/>
    <dgm:cxn modelId="{D6BFEA65-22AE-40EC-B8FC-E74F718A8B8F}" type="presOf" srcId="{8697E868-F307-48EB-A340-D16BE969D3CA}" destId="{98C231C1-84D1-463E-A38D-B3CD9DE7013D}" srcOrd="0" destOrd="0" presId="urn:microsoft.com/office/officeart/2005/8/layout/list1"/>
    <dgm:cxn modelId="{5E94E248-8BB6-4722-AB60-EFC5359DC6F3}" type="presOf" srcId="{BB74A397-F470-41F7-8C7D-79AF85E0A168}" destId="{431D0B2B-0FD0-40E1-B1CE-B8BC420AA651}" srcOrd="0" destOrd="0" presId="urn:microsoft.com/office/officeart/2005/8/layout/list1"/>
    <dgm:cxn modelId="{70AB0669-2C0B-49AD-BEEB-396B58DB4443}" type="presOf" srcId="{15F06CDE-EF91-4FB1-B736-33B26D6C0F5F}" destId="{4DB73E8A-D436-4E45-A129-27E3C78CE811}" srcOrd="0" destOrd="0" presId="urn:microsoft.com/office/officeart/2005/8/layout/list1"/>
    <dgm:cxn modelId="{04980678-531D-4CCF-8E5C-9CD59D4AB589}" srcId="{8697E868-F307-48EB-A340-D16BE969D3CA}" destId="{3B76CF67-6147-4735-906D-9872D64C80DF}" srcOrd="1" destOrd="0" parTransId="{1B7F8635-DD62-4A34-9271-BD9C4F1774B7}" sibTransId="{80EFDE6A-4E89-4FB8-8800-8CEDA92BA764}"/>
    <dgm:cxn modelId="{07087A58-DF2B-443B-94AD-C0AE01D8C306}" srcId="{BB74A397-F470-41F7-8C7D-79AF85E0A168}" destId="{C0A85342-F14B-41E3-B28D-45DD5BE3A360}" srcOrd="0" destOrd="0" parTransId="{4F9823EA-7A94-4A30-8EF0-9E2D21BEA347}" sibTransId="{A51F4AF0-29FA-4D9A-95E2-8F3DAC233CE8}"/>
    <dgm:cxn modelId="{00694F7C-33AD-49A5-85F7-6F95180B6D6D}" type="presOf" srcId="{A5CCE420-2C4F-4714-B315-7669B61CA2C7}" destId="{A9C749C1-55F5-4B5F-AB58-B5AB4B91358F}" srcOrd="0" destOrd="1" presId="urn:microsoft.com/office/officeart/2005/8/layout/list1"/>
    <dgm:cxn modelId="{4853DB8D-68B0-4316-8EAF-D2C21A191AFC}" srcId="{BB74A397-F470-41F7-8C7D-79AF85E0A168}" destId="{1B3A696A-6781-467C-84DF-CD8FC13B156A}" srcOrd="2" destOrd="0" parTransId="{42F269B7-B1C0-4DBD-907A-6648BE485535}" sibTransId="{FBE12265-65A5-4D5E-8B92-537C589DB648}"/>
    <dgm:cxn modelId="{C1DEFE90-C63D-4D80-9F9E-1C4029E5F2F6}" type="presOf" srcId="{8697E868-F307-48EB-A340-D16BE969D3CA}" destId="{81C0CF6F-4E68-4F46-86F0-3B32C6FDA5FC}" srcOrd="1" destOrd="0" presId="urn:microsoft.com/office/officeart/2005/8/layout/list1"/>
    <dgm:cxn modelId="{8A943A91-52FC-46ED-9E67-EB5111BF48A4}" type="presOf" srcId="{C0A85342-F14B-41E3-B28D-45DD5BE3A360}" destId="{A9C749C1-55F5-4B5F-AB58-B5AB4B91358F}" srcOrd="0" destOrd="0" presId="urn:microsoft.com/office/officeart/2005/8/layout/list1"/>
    <dgm:cxn modelId="{28BB5694-9B06-4D44-8C25-9FA9FDC2BC6C}" type="presOf" srcId="{1B3A696A-6781-467C-84DF-CD8FC13B156A}" destId="{A9C749C1-55F5-4B5F-AB58-B5AB4B91358F}" srcOrd="0" destOrd="2" presId="urn:microsoft.com/office/officeart/2005/8/layout/list1"/>
    <dgm:cxn modelId="{40C8979B-79F2-4886-93D2-D708107E04CD}" srcId="{BB74A397-F470-41F7-8C7D-79AF85E0A168}" destId="{A5CCE420-2C4F-4714-B315-7669B61CA2C7}" srcOrd="1" destOrd="0" parTransId="{D82985A9-F9A5-4CE0-BBF3-2E9E09EE54CF}" sibTransId="{FCC88A03-B6A8-456E-903A-A4A15C6ED46C}"/>
    <dgm:cxn modelId="{D5B69CCE-9B14-41E7-BD06-2B38A1E689B1}" srcId="{FCE4EF1A-5C63-45C1-B5D8-506CE54B92E7}" destId="{3F3ACD4D-50B0-45F0-A680-CE07EC02D63D}" srcOrd="2" destOrd="0" parTransId="{50E82D82-23EA-43AC-9DE1-F639FF598E69}" sibTransId="{9F93802E-F9BF-44D6-9248-A6B5E98D161F}"/>
    <dgm:cxn modelId="{AB0D7CD6-90C8-4C24-BE18-4A98399BBC94}" type="presOf" srcId="{3F3ACD4D-50B0-45F0-A680-CE07EC02D63D}" destId="{03B212F0-1113-4EF6-A044-DCF41EB44985}" srcOrd="0" destOrd="0" presId="urn:microsoft.com/office/officeart/2005/8/layout/list1"/>
    <dgm:cxn modelId="{5F78C9E0-B250-47DA-95DC-79AF2EA29904}" srcId="{3F3ACD4D-50B0-45F0-A680-CE07EC02D63D}" destId="{F8A44AEF-0B7A-4228-A822-33B5B568C026}" srcOrd="0" destOrd="0" parTransId="{788DE7B4-F2A2-4C88-A42C-D5AC2D540C70}" sibTransId="{2C82AC12-233F-4654-8C99-0C1F47DE11A8}"/>
    <dgm:cxn modelId="{C4D1ADE6-7D17-4498-9AD5-10C225DD11B2}" type="presOf" srcId="{FCE4EF1A-5C63-45C1-B5D8-506CE54B92E7}" destId="{627DE68B-44F6-4C3A-ADA3-7D56AC2F672A}" srcOrd="0" destOrd="0" presId="urn:microsoft.com/office/officeart/2005/8/layout/list1"/>
    <dgm:cxn modelId="{BF3084FF-88E6-41FC-9D8C-6D88CE2B2C29}" type="presOf" srcId="{BB74A397-F470-41F7-8C7D-79AF85E0A168}" destId="{5934C201-4B8D-4635-9E57-6687254D7957}" srcOrd="1" destOrd="0" presId="urn:microsoft.com/office/officeart/2005/8/layout/list1"/>
    <dgm:cxn modelId="{3563E543-01B5-4A19-9813-3950D2FCDE17}" type="presParOf" srcId="{627DE68B-44F6-4C3A-ADA3-7D56AC2F672A}" destId="{CDEA3E7A-14ED-4AA4-B78C-FD157342A4E3}" srcOrd="0" destOrd="0" presId="urn:microsoft.com/office/officeart/2005/8/layout/list1"/>
    <dgm:cxn modelId="{BDBE053C-7D2B-4137-877C-3C17110C543C}" type="presParOf" srcId="{CDEA3E7A-14ED-4AA4-B78C-FD157342A4E3}" destId="{98C231C1-84D1-463E-A38D-B3CD9DE7013D}" srcOrd="0" destOrd="0" presId="urn:microsoft.com/office/officeart/2005/8/layout/list1"/>
    <dgm:cxn modelId="{E06AFF95-2AE5-44C1-A2D8-99A780BAC93B}" type="presParOf" srcId="{CDEA3E7A-14ED-4AA4-B78C-FD157342A4E3}" destId="{81C0CF6F-4E68-4F46-86F0-3B32C6FDA5FC}" srcOrd="1" destOrd="0" presId="urn:microsoft.com/office/officeart/2005/8/layout/list1"/>
    <dgm:cxn modelId="{823AEEFC-1E80-4C5A-BC09-5C7C59A4C856}" type="presParOf" srcId="{627DE68B-44F6-4C3A-ADA3-7D56AC2F672A}" destId="{C2EEF727-8035-4B75-87DC-46264E04F1BD}" srcOrd="1" destOrd="0" presId="urn:microsoft.com/office/officeart/2005/8/layout/list1"/>
    <dgm:cxn modelId="{B192DFC1-E61A-4D53-824F-0D554486E176}" type="presParOf" srcId="{627DE68B-44F6-4C3A-ADA3-7D56AC2F672A}" destId="{4DB73E8A-D436-4E45-A129-27E3C78CE811}" srcOrd="2" destOrd="0" presId="urn:microsoft.com/office/officeart/2005/8/layout/list1"/>
    <dgm:cxn modelId="{0A825160-044A-425D-9ABC-D4EA2D22FEA2}" type="presParOf" srcId="{627DE68B-44F6-4C3A-ADA3-7D56AC2F672A}" destId="{F287EC7F-93BB-43E8-965C-9981A6E0615D}" srcOrd="3" destOrd="0" presId="urn:microsoft.com/office/officeart/2005/8/layout/list1"/>
    <dgm:cxn modelId="{B6CC07F4-11FA-49A6-B20C-C19174449A50}" type="presParOf" srcId="{627DE68B-44F6-4C3A-ADA3-7D56AC2F672A}" destId="{FC6FFF71-EFBD-40AF-82A2-1523DA00CCF8}" srcOrd="4" destOrd="0" presId="urn:microsoft.com/office/officeart/2005/8/layout/list1"/>
    <dgm:cxn modelId="{DBECD867-AF42-4BA1-AB6E-24B1EAF892E2}" type="presParOf" srcId="{FC6FFF71-EFBD-40AF-82A2-1523DA00CCF8}" destId="{431D0B2B-0FD0-40E1-B1CE-B8BC420AA651}" srcOrd="0" destOrd="0" presId="urn:microsoft.com/office/officeart/2005/8/layout/list1"/>
    <dgm:cxn modelId="{6CDE1A4A-6044-4432-9523-F3475768B550}" type="presParOf" srcId="{FC6FFF71-EFBD-40AF-82A2-1523DA00CCF8}" destId="{5934C201-4B8D-4635-9E57-6687254D7957}" srcOrd="1" destOrd="0" presId="urn:microsoft.com/office/officeart/2005/8/layout/list1"/>
    <dgm:cxn modelId="{5907C6E5-20CC-4FB0-AE16-EADB42D5A317}" type="presParOf" srcId="{627DE68B-44F6-4C3A-ADA3-7D56AC2F672A}" destId="{97AF568C-FF2F-4662-A3EE-DEF1A135FE43}" srcOrd="5" destOrd="0" presId="urn:microsoft.com/office/officeart/2005/8/layout/list1"/>
    <dgm:cxn modelId="{C6EADCB4-D2B0-4ACC-B6AC-DD1035ED0C4E}" type="presParOf" srcId="{627DE68B-44F6-4C3A-ADA3-7D56AC2F672A}" destId="{A9C749C1-55F5-4B5F-AB58-B5AB4B91358F}" srcOrd="6" destOrd="0" presId="urn:microsoft.com/office/officeart/2005/8/layout/list1"/>
    <dgm:cxn modelId="{4F946D0E-0A3A-4D24-AFA6-8DDEEA545C44}" type="presParOf" srcId="{627DE68B-44F6-4C3A-ADA3-7D56AC2F672A}" destId="{B72A4816-61DE-49CA-AE36-63EE25DBA5D7}" srcOrd="7" destOrd="0" presId="urn:microsoft.com/office/officeart/2005/8/layout/list1"/>
    <dgm:cxn modelId="{722A839F-1707-4F75-8522-1B8AE5CFD80C}" type="presParOf" srcId="{627DE68B-44F6-4C3A-ADA3-7D56AC2F672A}" destId="{B2E63463-4B51-45BD-B7FB-5DAE8C5370D9}" srcOrd="8" destOrd="0" presId="urn:microsoft.com/office/officeart/2005/8/layout/list1"/>
    <dgm:cxn modelId="{8B7ACC6F-E8F4-4668-AF31-F1A2CECE6EAE}" type="presParOf" srcId="{B2E63463-4B51-45BD-B7FB-5DAE8C5370D9}" destId="{03B212F0-1113-4EF6-A044-DCF41EB44985}" srcOrd="0" destOrd="0" presId="urn:microsoft.com/office/officeart/2005/8/layout/list1"/>
    <dgm:cxn modelId="{3B4F1967-9EBF-429F-A855-A9D71A092EE1}" type="presParOf" srcId="{B2E63463-4B51-45BD-B7FB-5DAE8C5370D9}" destId="{BF8095DF-D3D3-42ED-9D2D-DF3A6E872346}" srcOrd="1" destOrd="0" presId="urn:microsoft.com/office/officeart/2005/8/layout/list1"/>
    <dgm:cxn modelId="{934D4256-94C8-47B0-8B28-0FCFF49BC9C4}" type="presParOf" srcId="{627DE68B-44F6-4C3A-ADA3-7D56AC2F672A}" destId="{FDED685C-AF73-4E91-AE08-B277A430DB02}" srcOrd="9" destOrd="0" presId="urn:microsoft.com/office/officeart/2005/8/layout/list1"/>
    <dgm:cxn modelId="{92301BE1-D93A-4212-B2FB-E59897879082}" type="presParOf" srcId="{627DE68B-44F6-4C3A-ADA3-7D56AC2F672A}" destId="{6EA1D78F-E1DF-4B85-B3D2-566F6D6A5BD7}" srcOrd="10"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F9845D-FA9E-4D23-8ED3-6E9A2598F952}" type="doc">
      <dgm:prSet loTypeId="urn:microsoft.com/office/officeart/2005/8/layout/venn3" loCatId="relationship" qsTypeId="urn:microsoft.com/office/officeart/2005/8/quickstyle/simple1" qsCatId="simple" csTypeId="urn:microsoft.com/office/officeart/2005/8/colors/colorful1" csCatId="colorful" phldr="1"/>
      <dgm:spPr/>
      <dgm:t>
        <a:bodyPr/>
        <a:lstStyle/>
        <a:p>
          <a:endParaRPr lang="en-GB"/>
        </a:p>
      </dgm:t>
    </dgm:pt>
    <dgm:pt modelId="{7879A2BE-6C25-4DE4-AB80-5DCD595D8C72}">
      <dgm:prSet phldrT="[Text]" phldr="0"/>
      <dgm:spPr/>
      <dgm:t>
        <a:bodyPr/>
        <a:lstStyle/>
        <a:p>
          <a:pPr rtl="0"/>
          <a:r>
            <a:rPr lang="en-GB">
              <a:latin typeface="Goudy Old Style"/>
            </a:rPr>
            <a:t>Festival organisers increasingly interested in inclusion</a:t>
          </a:r>
          <a:endParaRPr lang="en-GB"/>
        </a:p>
      </dgm:t>
    </dgm:pt>
    <dgm:pt modelId="{6EC3DDB2-1B96-46BE-A975-072CAB8B306C}" type="parTrans" cxnId="{A8700069-1110-4247-B765-9124FD537EA6}">
      <dgm:prSet/>
      <dgm:spPr/>
      <dgm:t>
        <a:bodyPr/>
        <a:lstStyle/>
        <a:p>
          <a:endParaRPr lang="en-GB"/>
        </a:p>
      </dgm:t>
    </dgm:pt>
    <dgm:pt modelId="{80D81B44-637C-466B-B58A-EC333D37B78E}" type="sibTrans" cxnId="{A8700069-1110-4247-B765-9124FD537EA6}">
      <dgm:prSet/>
      <dgm:spPr/>
      <dgm:t>
        <a:bodyPr/>
        <a:lstStyle/>
        <a:p>
          <a:endParaRPr lang="en-GB"/>
        </a:p>
      </dgm:t>
    </dgm:pt>
    <dgm:pt modelId="{EA59F846-1A99-4DC7-8D21-60A9AB61EA6B}">
      <dgm:prSet phldrT="[Text]" phldr="0"/>
      <dgm:spPr/>
      <dgm:t>
        <a:bodyPr/>
        <a:lstStyle/>
        <a:p>
          <a:pPr rtl="0"/>
          <a:r>
            <a:rPr lang="en-GB">
              <a:latin typeface="Goudy Old Style"/>
            </a:rPr>
            <a:t>Festivals believe they can do more</a:t>
          </a:r>
          <a:endParaRPr lang="en-GB"/>
        </a:p>
      </dgm:t>
    </dgm:pt>
    <dgm:pt modelId="{7610AB65-6C8A-48CC-9D2F-2595BED48657}" type="parTrans" cxnId="{9D0AF9C8-EBFC-4CCB-A07E-516944627E32}">
      <dgm:prSet/>
      <dgm:spPr/>
      <dgm:t>
        <a:bodyPr/>
        <a:lstStyle/>
        <a:p>
          <a:endParaRPr lang="en-GB"/>
        </a:p>
      </dgm:t>
    </dgm:pt>
    <dgm:pt modelId="{B49D445B-F54A-4E6F-A828-0DF23872C8D3}" type="sibTrans" cxnId="{9D0AF9C8-EBFC-4CCB-A07E-516944627E32}">
      <dgm:prSet/>
      <dgm:spPr/>
      <dgm:t>
        <a:bodyPr/>
        <a:lstStyle/>
        <a:p>
          <a:endParaRPr lang="en-GB"/>
        </a:p>
      </dgm:t>
    </dgm:pt>
    <dgm:pt modelId="{8443A683-6624-487E-9598-3427FD3B9C8D}">
      <dgm:prSet phldrT="[Text]" phldr="0"/>
      <dgm:spPr/>
      <dgm:t>
        <a:bodyPr/>
        <a:lstStyle/>
        <a:p>
          <a:pPr rtl="0"/>
          <a:r>
            <a:rPr lang="en-GB">
              <a:latin typeface="Goudy Old Style"/>
            </a:rPr>
            <a:t>Understanding of poverty is individual</a:t>
          </a:r>
          <a:endParaRPr lang="en-GB"/>
        </a:p>
      </dgm:t>
    </dgm:pt>
    <dgm:pt modelId="{E1F2C2E5-F250-49F8-917F-6698A844CB3E}" type="parTrans" cxnId="{255E50AC-0A1C-4D0C-A6CF-FA46B7F756C4}">
      <dgm:prSet/>
      <dgm:spPr/>
      <dgm:t>
        <a:bodyPr/>
        <a:lstStyle/>
        <a:p>
          <a:endParaRPr lang="en-GB"/>
        </a:p>
      </dgm:t>
    </dgm:pt>
    <dgm:pt modelId="{DF103542-28B6-4911-9B8C-1E91CA3F844C}" type="sibTrans" cxnId="{255E50AC-0A1C-4D0C-A6CF-FA46B7F756C4}">
      <dgm:prSet/>
      <dgm:spPr/>
      <dgm:t>
        <a:bodyPr/>
        <a:lstStyle/>
        <a:p>
          <a:endParaRPr lang="en-GB"/>
        </a:p>
      </dgm:t>
    </dgm:pt>
    <dgm:pt modelId="{7EFBCAB6-1AAE-4E98-8F2E-3439D021EA1A}">
      <dgm:prSet phldrT="[Text]" phldr="0"/>
      <dgm:spPr/>
      <dgm:t>
        <a:bodyPr/>
        <a:lstStyle/>
        <a:p>
          <a:pPr rtl="0"/>
          <a:r>
            <a:rPr lang="en-GB">
              <a:latin typeface="Goudy Old Style"/>
            </a:rPr>
            <a:t>Range of barriers [ticket, food, transport...]</a:t>
          </a:r>
          <a:endParaRPr lang="en-GB"/>
        </a:p>
      </dgm:t>
    </dgm:pt>
    <dgm:pt modelId="{226D570D-203A-43FC-9ABE-31BE8D741C27}" type="parTrans" cxnId="{419EFAC5-D048-4AC3-833B-7F71BE4811F7}">
      <dgm:prSet/>
      <dgm:spPr/>
      <dgm:t>
        <a:bodyPr/>
        <a:lstStyle/>
        <a:p>
          <a:endParaRPr lang="en-GB"/>
        </a:p>
      </dgm:t>
    </dgm:pt>
    <dgm:pt modelId="{18265E2E-9743-48FE-AC27-BE88AB2186C5}" type="sibTrans" cxnId="{419EFAC5-D048-4AC3-833B-7F71BE4811F7}">
      <dgm:prSet/>
      <dgm:spPr/>
      <dgm:t>
        <a:bodyPr/>
        <a:lstStyle/>
        <a:p>
          <a:endParaRPr lang="en-GB"/>
        </a:p>
      </dgm:t>
    </dgm:pt>
    <dgm:pt modelId="{D26B217D-5D01-422B-8DF7-115BDB1CC534}">
      <dgm:prSet phldr="0"/>
      <dgm:spPr/>
      <dgm:t>
        <a:bodyPr/>
        <a:lstStyle/>
        <a:p>
          <a:pPr rtl="0"/>
          <a:r>
            <a:rPr lang="en-GB">
              <a:latin typeface="Goudy Old Style"/>
            </a:rPr>
            <a:t>Festival workforce predominantly white middle class</a:t>
          </a:r>
        </a:p>
      </dgm:t>
    </dgm:pt>
    <dgm:pt modelId="{A76093D0-A30C-4162-93A6-24FB032AC152}" type="parTrans" cxnId="{03D362A2-81BE-4687-8B96-6E8424C4A5D2}">
      <dgm:prSet/>
      <dgm:spPr/>
    </dgm:pt>
    <dgm:pt modelId="{07CF538D-79F6-43CA-9D82-0731B655B528}" type="sibTrans" cxnId="{03D362A2-81BE-4687-8B96-6E8424C4A5D2}">
      <dgm:prSet/>
      <dgm:spPr/>
    </dgm:pt>
    <dgm:pt modelId="{AF279C1D-1006-4EBE-9221-0C1D347DA2D6}">
      <dgm:prSet phldr="0"/>
      <dgm:spPr/>
      <dgm:t>
        <a:bodyPr/>
        <a:lstStyle/>
        <a:p>
          <a:pPr rtl="0"/>
          <a:r>
            <a:rPr lang="en-GB">
              <a:latin typeface="Goudy Old Style"/>
            </a:rPr>
            <a:t>Volunteers usually those who can afford to</a:t>
          </a:r>
        </a:p>
      </dgm:t>
    </dgm:pt>
    <dgm:pt modelId="{E5E2B528-AD0E-448D-8244-A04154AC22C9}" type="parTrans" cxnId="{6947608D-EEE2-4D13-8439-8E021E2465BB}">
      <dgm:prSet/>
      <dgm:spPr/>
    </dgm:pt>
    <dgm:pt modelId="{A72CA3E6-EA05-47C4-B9F7-798EEF6FE701}" type="sibTrans" cxnId="{6947608D-EEE2-4D13-8439-8E021E2465BB}">
      <dgm:prSet/>
      <dgm:spPr/>
    </dgm:pt>
    <dgm:pt modelId="{B51ED994-F6A6-4992-AC1D-B59DBB8BD68C}" type="pres">
      <dgm:prSet presAssocID="{25F9845D-FA9E-4D23-8ED3-6E9A2598F952}" presName="Name0" presStyleCnt="0">
        <dgm:presLayoutVars>
          <dgm:dir/>
          <dgm:resizeHandles val="exact"/>
        </dgm:presLayoutVars>
      </dgm:prSet>
      <dgm:spPr/>
    </dgm:pt>
    <dgm:pt modelId="{1B64477E-8CD0-494B-AAD3-16E39F3836FB}" type="pres">
      <dgm:prSet presAssocID="{7879A2BE-6C25-4DE4-AB80-5DCD595D8C72}" presName="Name5" presStyleLbl="vennNode1" presStyleIdx="0" presStyleCnt="6">
        <dgm:presLayoutVars>
          <dgm:bulletEnabled val="1"/>
        </dgm:presLayoutVars>
      </dgm:prSet>
      <dgm:spPr/>
    </dgm:pt>
    <dgm:pt modelId="{6BE98620-9D35-447E-860C-281AC8C96ACE}" type="pres">
      <dgm:prSet presAssocID="{80D81B44-637C-466B-B58A-EC333D37B78E}" presName="space" presStyleCnt="0"/>
      <dgm:spPr/>
    </dgm:pt>
    <dgm:pt modelId="{9A183E53-9563-491B-B448-94B1BF9B553C}" type="pres">
      <dgm:prSet presAssocID="{EA59F846-1A99-4DC7-8D21-60A9AB61EA6B}" presName="Name5" presStyleLbl="vennNode1" presStyleIdx="1" presStyleCnt="6">
        <dgm:presLayoutVars>
          <dgm:bulletEnabled val="1"/>
        </dgm:presLayoutVars>
      </dgm:prSet>
      <dgm:spPr/>
    </dgm:pt>
    <dgm:pt modelId="{F6F27101-1BF3-4A9A-83AF-668F5D3B63CC}" type="pres">
      <dgm:prSet presAssocID="{B49D445B-F54A-4E6F-A828-0DF23872C8D3}" presName="space" presStyleCnt="0"/>
      <dgm:spPr/>
    </dgm:pt>
    <dgm:pt modelId="{5FBA02DC-26CF-48C4-8683-597A0300E59F}" type="pres">
      <dgm:prSet presAssocID="{8443A683-6624-487E-9598-3427FD3B9C8D}" presName="Name5" presStyleLbl="vennNode1" presStyleIdx="2" presStyleCnt="6">
        <dgm:presLayoutVars>
          <dgm:bulletEnabled val="1"/>
        </dgm:presLayoutVars>
      </dgm:prSet>
      <dgm:spPr/>
    </dgm:pt>
    <dgm:pt modelId="{7DB3D211-D570-4C6B-80BC-E5594FA2FBC5}" type="pres">
      <dgm:prSet presAssocID="{DF103542-28B6-4911-9B8C-1E91CA3F844C}" presName="space" presStyleCnt="0"/>
      <dgm:spPr/>
    </dgm:pt>
    <dgm:pt modelId="{2F69DEC2-13EE-4906-8ABA-FE7C7B86CFE4}" type="pres">
      <dgm:prSet presAssocID="{7EFBCAB6-1AAE-4E98-8F2E-3439D021EA1A}" presName="Name5" presStyleLbl="vennNode1" presStyleIdx="3" presStyleCnt="6">
        <dgm:presLayoutVars>
          <dgm:bulletEnabled val="1"/>
        </dgm:presLayoutVars>
      </dgm:prSet>
      <dgm:spPr/>
    </dgm:pt>
    <dgm:pt modelId="{99F8A426-CB28-44D9-B902-8CDAE686C2E7}" type="pres">
      <dgm:prSet presAssocID="{18265E2E-9743-48FE-AC27-BE88AB2186C5}" presName="space" presStyleCnt="0"/>
      <dgm:spPr/>
    </dgm:pt>
    <dgm:pt modelId="{DE5308ED-6361-4147-9745-F807B08A434D}" type="pres">
      <dgm:prSet presAssocID="{D26B217D-5D01-422B-8DF7-115BDB1CC534}" presName="Name5" presStyleLbl="vennNode1" presStyleIdx="4" presStyleCnt="6">
        <dgm:presLayoutVars>
          <dgm:bulletEnabled val="1"/>
        </dgm:presLayoutVars>
      </dgm:prSet>
      <dgm:spPr/>
    </dgm:pt>
    <dgm:pt modelId="{2A5BCC81-B381-4136-8D07-440D34540DD8}" type="pres">
      <dgm:prSet presAssocID="{07CF538D-79F6-43CA-9D82-0731B655B528}" presName="space" presStyleCnt="0"/>
      <dgm:spPr/>
    </dgm:pt>
    <dgm:pt modelId="{D303E90B-1AC6-4C56-80EB-BC85C9366770}" type="pres">
      <dgm:prSet presAssocID="{AF279C1D-1006-4EBE-9221-0C1D347DA2D6}" presName="Name5" presStyleLbl="vennNode1" presStyleIdx="5" presStyleCnt="6">
        <dgm:presLayoutVars>
          <dgm:bulletEnabled val="1"/>
        </dgm:presLayoutVars>
      </dgm:prSet>
      <dgm:spPr/>
    </dgm:pt>
  </dgm:ptLst>
  <dgm:cxnLst>
    <dgm:cxn modelId="{72971129-290F-41F3-A7B9-E75A4E6FDD81}" type="presOf" srcId="{AF279C1D-1006-4EBE-9221-0C1D347DA2D6}" destId="{D303E90B-1AC6-4C56-80EB-BC85C9366770}" srcOrd="0" destOrd="0" presId="urn:microsoft.com/office/officeart/2005/8/layout/venn3"/>
    <dgm:cxn modelId="{74318D5B-75B4-4EB6-9D44-4078008AADF8}" type="presOf" srcId="{8443A683-6624-487E-9598-3427FD3B9C8D}" destId="{5FBA02DC-26CF-48C4-8683-597A0300E59F}" srcOrd="0" destOrd="0" presId="urn:microsoft.com/office/officeart/2005/8/layout/venn3"/>
    <dgm:cxn modelId="{A8700069-1110-4247-B765-9124FD537EA6}" srcId="{25F9845D-FA9E-4D23-8ED3-6E9A2598F952}" destId="{7879A2BE-6C25-4DE4-AB80-5DCD595D8C72}" srcOrd="0" destOrd="0" parTransId="{6EC3DDB2-1B96-46BE-A975-072CAB8B306C}" sibTransId="{80D81B44-637C-466B-B58A-EC333D37B78E}"/>
    <dgm:cxn modelId="{9195F250-3BEA-4F68-BA15-7F6F68BA8D93}" type="presOf" srcId="{7EFBCAB6-1AAE-4E98-8F2E-3439D021EA1A}" destId="{2F69DEC2-13EE-4906-8ABA-FE7C7B86CFE4}" srcOrd="0" destOrd="0" presId="urn:microsoft.com/office/officeart/2005/8/layout/venn3"/>
    <dgm:cxn modelId="{9ECE1787-D5AE-4099-A311-A83B02FC723C}" type="presOf" srcId="{25F9845D-FA9E-4D23-8ED3-6E9A2598F952}" destId="{B51ED994-F6A6-4992-AC1D-B59DBB8BD68C}" srcOrd="0" destOrd="0" presId="urn:microsoft.com/office/officeart/2005/8/layout/venn3"/>
    <dgm:cxn modelId="{85E0B287-A4A7-43DF-B390-3C1AE0ABB644}" type="presOf" srcId="{EA59F846-1A99-4DC7-8D21-60A9AB61EA6B}" destId="{9A183E53-9563-491B-B448-94B1BF9B553C}" srcOrd="0" destOrd="0" presId="urn:microsoft.com/office/officeart/2005/8/layout/venn3"/>
    <dgm:cxn modelId="{6947608D-EEE2-4D13-8439-8E021E2465BB}" srcId="{25F9845D-FA9E-4D23-8ED3-6E9A2598F952}" destId="{AF279C1D-1006-4EBE-9221-0C1D347DA2D6}" srcOrd="5" destOrd="0" parTransId="{E5E2B528-AD0E-448D-8244-A04154AC22C9}" sibTransId="{A72CA3E6-EA05-47C4-B9F7-798EEF6FE701}"/>
    <dgm:cxn modelId="{03D362A2-81BE-4687-8B96-6E8424C4A5D2}" srcId="{25F9845D-FA9E-4D23-8ED3-6E9A2598F952}" destId="{D26B217D-5D01-422B-8DF7-115BDB1CC534}" srcOrd="4" destOrd="0" parTransId="{A76093D0-A30C-4162-93A6-24FB032AC152}" sibTransId="{07CF538D-79F6-43CA-9D82-0731B655B528}"/>
    <dgm:cxn modelId="{255E50AC-0A1C-4D0C-A6CF-FA46B7F756C4}" srcId="{25F9845D-FA9E-4D23-8ED3-6E9A2598F952}" destId="{8443A683-6624-487E-9598-3427FD3B9C8D}" srcOrd="2" destOrd="0" parTransId="{E1F2C2E5-F250-49F8-917F-6698A844CB3E}" sibTransId="{DF103542-28B6-4911-9B8C-1E91CA3F844C}"/>
    <dgm:cxn modelId="{419EFAC5-D048-4AC3-833B-7F71BE4811F7}" srcId="{25F9845D-FA9E-4D23-8ED3-6E9A2598F952}" destId="{7EFBCAB6-1AAE-4E98-8F2E-3439D021EA1A}" srcOrd="3" destOrd="0" parTransId="{226D570D-203A-43FC-9ABE-31BE8D741C27}" sibTransId="{18265E2E-9743-48FE-AC27-BE88AB2186C5}"/>
    <dgm:cxn modelId="{9D0AF9C8-EBFC-4CCB-A07E-516944627E32}" srcId="{25F9845D-FA9E-4D23-8ED3-6E9A2598F952}" destId="{EA59F846-1A99-4DC7-8D21-60A9AB61EA6B}" srcOrd="1" destOrd="0" parTransId="{7610AB65-6C8A-48CC-9D2F-2595BED48657}" sibTransId="{B49D445B-F54A-4E6F-A828-0DF23872C8D3}"/>
    <dgm:cxn modelId="{ACCC03C9-7F06-4424-B2FF-50D3B744CFA7}" type="presOf" srcId="{7879A2BE-6C25-4DE4-AB80-5DCD595D8C72}" destId="{1B64477E-8CD0-494B-AAD3-16E39F3836FB}" srcOrd="0" destOrd="0" presId="urn:microsoft.com/office/officeart/2005/8/layout/venn3"/>
    <dgm:cxn modelId="{972BD9DE-7E0C-43B7-9B7C-8F4A0D7C01C8}" type="presOf" srcId="{D26B217D-5D01-422B-8DF7-115BDB1CC534}" destId="{DE5308ED-6361-4147-9745-F807B08A434D}" srcOrd="0" destOrd="0" presId="urn:microsoft.com/office/officeart/2005/8/layout/venn3"/>
    <dgm:cxn modelId="{96B23F39-C490-4754-B68A-30AA705A0D7B}" type="presParOf" srcId="{B51ED994-F6A6-4992-AC1D-B59DBB8BD68C}" destId="{1B64477E-8CD0-494B-AAD3-16E39F3836FB}" srcOrd="0" destOrd="0" presId="urn:microsoft.com/office/officeart/2005/8/layout/venn3"/>
    <dgm:cxn modelId="{604945AC-9A72-4843-80C1-FC7D3890F96E}" type="presParOf" srcId="{B51ED994-F6A6-4992-AC1D-B59DBB8BD68C}" destId="{6BE98620-9D35-447E-860C-281AC8C96ACE}" srcOrd="1" destOrd="0" presId="urn:microsoft.com/office/officeart/2005/8/layout/venn3"/>
    <dgm:cxn modelId="{DA4622D4-9BB8-48A4-A4AE-A9F0FBE5B513}" type="presParOf" srcId="{B51ED994-F6A6-4992-AC1D-B59DBB8BD68C}" destId="{9A183E53-9563-491B-B448-94B1BF9B553C}" srcOrd="2" destOrd="0" presId="urn:microsoft.com/office/officeart/2005/8/layout/venn3"/>
    <dgm:cxn modelId="{1747086A-AA5C-4BA1-A35F-4FDEDA4CBF51}" type="presParOf" srcId="{B51ED994-F6A6-4992-AC1D-B59DBB8BD68C}" destId="{F6F27101-1BF3-4A9A-83AF-668F5D3B63CC}" srcOrd="3" destOrd="0" presId="urn:microsoft.com/office/officeart/2005/8/layout/venn3"/>
    <dgm:cxn modelId="{1F984231-C0FB-4A97-9436-A6FF54EC181A}" type="presParOf" srcId="{B51ED994-F6A6-4992-AC1D-B59DBB8BD68C}" destId="{5FBA02DC-26CF-48C4-8683-597A0300E59F}" srcOrd="4" destOrd="0" presId="urn:microsoft.com/office/officeart/2005/8/layout/venn3"/>
    <dgm:cxn modelId="{83313089-03E8-4954-B1DC-02CABB495707}" type="presParOf" srcId="{B51ED994-F6A6-4992-AC1D-B59DBB8BD68C}" destId="{7DB3D211-D570-4C6B-80BC-E5594FA2FBC5}" srcOrd="5" destOrd="0" presId="urn:microsoft.com/office/officeart/2005/8/layout/venn3"/>
    <dgm:cxn modelId="{DA9946DA-654C-45CE-B6E9-24DCA34A056D}" type="presParOf" srcId="{B51ED994-F6A6-4992-AC1D-B59DBB8BD68C}" destId="{2F69DEC2-13EE-4906-8ABA-FE7C7B86CFE4}" srcOrd="6" destOrd="0" presId="urn:microsoft.com/office/officeart/2005/8/layout/venn3"/>
    <dgm:cxn modelId="{12081EF3-5A85-40B3-A074-879763E69B13}" type="presParOf" srcId="{B51ED994-F6A6-4992-AC1D-B59DBB8BD68C}" destId="{99F8A426-CB28-44D9-B902-8CDAE686C2E7}" srcOrd="7" destOrd="0" presId="urn:microsoft.com/office/officeart/2005/8/layout/venn3"/>
    <dgm:cxn modelId="{5AD43C14-D659-4919-A3CD-0B6E9952BB1C}" type="presParOf" srcId="{B51ED994-F6A6-4992-AC1D-B59DBB8BD68C}" destId="{DE5308ED-6361-4147-9745-F807B08A434D}" srcOrd="8" destOrd="0" presId="urn:microsoft.com/office/officeart/2005/8/layout/venn3"/>
    <dgm:cxn modelId="{8545B2D9-6542-4410-9E95-4A27A9AF6D27}" type="presParOf" srcId="{B51ED994-F6A6-4992-AC1D-B59DBB8BD68C}" destId="{2A5BCC81-B381-4136-8D07-440D34540DD8}" srcOrd="9" destOrd="0" presId="urn:microsoft.com/office/officeart/2005/8/layout/venn3"/>
    <dgm:cxn modelId="{0EDC8CF6-09BF-4F29-9FB4-0064A82BE415}" type="presParOf" srcId="{B51ED994-F6A6-4992-AC1D-B59DBB8BD68C}" destId="{D303E90B-1AC6-4C56-80EB-BC85C9366770}" srcOrd="10"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A39ADB-F62F-4DF0-8887-BC91F87F105A}" type="doc">
      <dgm:prSet loTypeId="urn:microsoft.com/office/officeart/2005/8/layout/venn3" loCatId="relationship" qsTypeId="urn:microsoft.com/office/officeart/2005/8/quickstyle/simple1" qsCatId="simple" csTypeId="urn:microsoft.com/office/officeart/2005/8/colors/colorful5" csCatId="colorful" phldr="1"/>
      <dgm:spPr/>
      <dgm:t>
        <a:bodyPr/>
        <a:lstStyle/>
        <a:p>
          <a:endParaRPr lang="en-GB"/>
        </a:p>
      </dgm:t>
    </dgm:pt>
    <dgm:pt modelId="{624CF947-3679-45E9-87C5-1B82E662428F}">
      <dgm:prSet phldrT="[Text]" phldr="0"/>
      <dgm:spPr/>
      <dgm:t>
        <a:bodyPr/>
        <a:lstStyle/>
        <a:p>
          <a:pPr rtl="0"/>
          <a:r>
            <a:rPr lang="en-GB">
              <a:latin typeface="Goudy Old Style"/>
            </a:rPr>
            <a:t>Examples of good practice</a:t>
          </a:r>
          <a:endParaRPr lang="en-GB"/>
        </a:p>
      </dgm:t>
    </dgm:pt>
    <dgm:pt modelId="{D9E0F7AA-FE13-4DD4-A241-E19EAE375FCA}" type="parTrans" cxnId="{E03B41AA-72C7-4165-9B54-08E269EC05D4}">
      <dgm:prSet/>
      <dgm:spPr/>
      <dgm:t>
        <a:bodyPr/>
        <a:lstStyle/>
        <a:p>
          <a:endParaRPr lang="en-GB"/>
        </a:p>
      </dgm:t>
    </dgm:pt>
    <dgm:pt modelId="{FA50865B-29C2-489E-B69D-58064A32B1A3}" type="sibTrans" cxnId="{E03B41AA-72C7-4165-9B54-08E269EC05D4}">
      <dgm:prSet/>
      <dgm:spPr/>
      <dgm:t>
        <a:bodyPr/>
        <a:lstStyle/>
        <a:p>
          <a:endParaRPr lang="en-GB"/>
        </a:p>
      </dgm:t>
    </dgm:pt>
    <dgm:pt modelId="{5B400FC6-54F0-4701-B241-A66443542EB6}">
      <dgm:prSet phldrT="[Text]" phldr="0"/>
      <dgm:spPr/>
      <dgm:t>
        <a:bodyPr/>
        <a:lstStyle/>
        <a:p>
          <a:pPr rtl="0"/>
          <a:r>
            <a:rPr lang="en-GB">
              <a:latin typeface="Goudy Old Style"/>
            </a:rPr>
            <a:t>Great ideas for future initiatives</a:t>
          </a:r>
          <a:endParaRPr lang="en-GB"/>
        </a:p>
      </dgm:t>
    </dgm:pt>
    <dgm:pt modelId="{F546AA84-587F-428F-9079-50C5B8A6EC54}" type="parTrans" cxnId="{7C9F2949-1C07-4A51-9D91-46B6AEBFED16}">
      <dgm:prSet/>
      <dgm:spPr/>
      <dgm:t>
        <a:bodyPr/>
        <a:lstStyle/>
        <a:p>
          <a:endParaRPr lang="en-GB"/>
        </a:p>
      </dgm:t>
    </dgm:pt>
    <dgm:pt modelId="{07576C7B-551A-4334-9A5F-51D4205B444A}" type="sibTrans" cxnId="{7C9F2949-1C07-4A51-9D91-46B6AEBFED16}">
      <dgm:prSet/>
      <dgm:spPr/>
      <dgm:t>
        <a:bodyPr/>
        <a:lstStyle/>
        <a:p>
          <a:endParaRPr lang="en-GB"/>
        </a:p>
      </dgm:t>
    </dgm:pt>
    <dgm:pt modelId="{AF3CDD18-B722-4BD1-AE6F-F61E0EF4079A}">
      <dgm:prSet phldrT="[Text]" phldr="0"/>
      <dgm:spPr/>
      <dgm:t>
        <a:bodyPr/>
        <a:lstStyle/>
        <a:p>
          <a:pPr rtl="0"/>
          <a:r>
            <a:rPr lang="en-GB">
              <a:latin typeface="Goudy Old Style"/>
            </a:rPr>
            <a:t>Action research from people living in poverty</a:t>
          </a:r>
          <a:endParaRPr lang="en-GB"/>
        </a:p>
      </dgm:t>
    </dgm:pt>
    <dgm:pt modelId="{D44F3454-C215-4024-92DE-A3C76A69DA0E}" type="parTrans" cxnId="{0B456BE4-B1D5-473E-A0EF-14D5E1AE7619}">
      <dgm:prSet/>
      <dgm:spPr/>
      <dgm:t>
        <a:bodyPr/>
        <a:lstStyle/>
        <a:p>
          <a:endParaRPr lang="en-GB"/>
        </a:p>
      </dgm:t>
    </dgm:pt>
    <dgm:pt modelId="{D7079DF7-31F5-4191-B9E8-6E881AF68279}" type="sibTrans" cxnId="{0B456BE4-B1D5-473E-A0EF-14D5E1AE7619}">
      <dgm:prSet/>
      <dgm:spPr/>
      <dgm:t>
        <a:bodyPr/>
        <a:lstStyle/>
        <a:p>
          <a:endParaRPr lang="en-GB"/>
        </a:p>
      </dgm:t>
    </dgm:pt>
    <dgm:pt modelId="{47850309-6411-4665-AFEE-AF04FCA2670E}">
      <dgm:prSet phldrT="[Text]" phldr="0"/>
      <dgm:spPr/>
      <dgm:t>
        <a:bodyPr/>
        <a:lstStyle/>
        <a:p>
          <a:pPr rtl="0"/>
          <a:r>
            <a:rPr lang="en-GB">
              <a:latin typeface="Goudy Old Style"/>
            </a:rPr>
            <a:t>Pilot Project July 2023!</a:t>
          </a:r>
          <a:endParaRPr lang="en-GB"/>
        </a:p>
      </dgm:t>
    </dgm:pt>
    <dgm:pt modelId="{C223D861-0082-4606-ABEE-50F9BF3C5BF7}" type="parTrans" cxnId="{384E721F-902B-4D78-9FFF-418DB9DDE610}">
      <dgm:prSet/>
      <dgm:spPr/>
      <dgm:t>
        <a:bodyPr/>
        <a:lstStyle/>
        <a:p>
          <a:endParaRPr lang="en-GB"/>
        </a:p>
      </dgm:t>
    </dgm:pt>
    <dgm:pt modelId="{487F1877-F4B3-45B9-9E0B-89CDDAADD2ED}" type="sibTrans" cxnId="{384E721F-902B-4D78-9FFF-418DB9DDE610}">
      <dgm:prSet/>
      <dgm:spPr/>
      <dgm:t>
        <a:bodyPr/>
        <a:lstStyle/>
        <a:p>
          <a:endParaRPr lang="en-GB"/>
        </a:p>
      </dgm:t>
    </dgm:pt>
    <dgm:pt modelId="{735ED0BE-EAE6-42EA-B6EA-118002EB1597}" type="pres">
      <dgm:prSet presAssocID="{67A39ADB-F62F-4DF0-8887-BC91F87F105A}" presName="Name0" presStyleCnt="0">
        <dgm:presLayoutVars>
          <dgm:dir/>
          <dgm:resizeHandles val="exact"/>
        </dgm:presLayoutVars>
      </dgm:prSet>
      <dgm:spPr/>
    </dgm:pt>
    <dgm:pt modelId="{2577257C-4BD0-4116-A3F5-678AD60D654A}" type="pres">
      <dgm:prSet presAssocID="{624CF947-3679-45E9-87C5-1B82E662428F}" presName="Name5" presStyleLbl="vennNode1" presStyleIdx="0" presStyleCnt="4">
        <dgm:presLayoutVars>
          <dgm:bulletEnabled val="1"/>
        </dgm:presLayoutVars>
      </dgm:prSet>
      <dgm:spPr/>
    </dgm:pt>
    <dgm:pt modelId="{35C07C70-3EA7-40B4-9A56-A0F8801CE32D}" type="pres">
      <dgm:prSet presAssocID="{FA50865B-29C2-489E-B69D-58064A32B1A3}" presName="space" presStyleCnt="0"/>
      <dgm:spPr/>
    </dgm:pt>
    <dgm:pt modelId="{143DFC99-EAEE-4912-B980-598BD06530C2}" type="pres">
      <dgm:prSet presAssocID="{5B400FC6-54F0-4701-B241-A66443542EB6}" presName="Name5" presStyleLbl="vennNode1" presStyleIdx="1" presStyleCnt="4">
        <dgm:presLayoutVars>
          <dgm:bulletEnabled val="1"/>
        </dgm:presLayoutVars>
      </dgm:prSet>
      <dgm:spPr/>
    </dgm:pt>
    <dgm:pt modelId="{D243F68E-D8E5-4605-93EB-8BCA5F3D0BB9}" type="pres">
      <dgm:prSet presAssocID="{07576C7B-551A-4334-9A5F-51D4205B444A}" presName="space" presStyleCnt="0"/>
      <dgm:spPr/>
    </dgm:pt>
    <dgm:pt modelId="{D05FB80B-984E-42C1-83E3-DEBC46EF7D1B}" type="pres">
      <dgm:prSet presAssocID="{AF3CDD18-B722-4BD1-AE6F-F61E0EF4079A}" presName="Name5" presStyleLbl="vennNode1" presStyleIdx="2" presStyleCnt="4">
        <dgm:presLayoutVars>
          <dgm:bulletEnabled val="1"/>
        </dgm:presLayoutVars>
      </dgm:prSet>
      <dgm:spPr/>
    </dgm:pt>
    <dgm:pt modelId="{B0989842-97B5-4A32-94DC-4731E2A5814C}" type="pres">
      <dgm:prSet presAssocID="{D7079DF7-31F5-4191-B9E8-6E881AF68279}" presName="space" presStyleCnt="0"/>
      <dgm:spPr/>
    </dgm:pt>
    <dgm:pt modelId="{78D75758-0963-482B-981A-23B21E518E61}" type="pres">
      <dgm:prSet presAssocID="{47850309-6411-4665-AFEE-AF04FCA2670E}" presName="Name5" presStyleLbl="vennNode1" presStyleIdx="3" presStyleCnt="4">
        <dgm:presLayoutVars>
          <dgm:bulletEnabled val="1"/>
        </dgm:presLayoutVars>
      </dgm:prSet>
      <dgm:spPr/>
    </dgm:pt>
  </dgm:ptLst>
  <dgm:cxnLst>
    <dgm:cxn modelId="{E364991A-D172-4B04-A53E-28C40CF1AD38}" type="presOf" srcId="{47850309-6411-4665-AFEE-AF04FCA2670E}" destId="{78D75758-0963-482B-981A-23B21E518E61}" srcOrd="0" destOrd="0" presId="urn:microsoft.com/office/officeart/2005/8/layout/venn3"/>
    <dgm:cxn modelId="{384E721F-902B-4D78-9FFF-418DB9DDE610}" srcId="{67A39ADB-F62F-4DF0-8887-BC91F87F105A}" destId="{47850309-6411-4665-AFEE-AF04FCA2670E}" srcOrd="3" destOrd="0" parTransId="{C223D861-0082-4606-ABEE-50F9BF3C5BF7}" sibTransId="{487F1877-F4B3-45B9-9E0B-89CDDAADD2ED}"/>
    <dgm:cxn modelId="{D5576025-76DB-468B-90AF-7068FA49F79C}" type="presOf" srcId="{5B400FC6-54F0-4701-B241-A66443542EB6}" destId="{143DFC99-EAEE-4912-B980-598BD06530C2}" srcOrd="0" destOrd="0" presId="urn:microsoft.com/office/officeart/2005/8/layout/venn3"/>
    <dgm:cxn modelId="{50ADA864-5E1C-4AF2-B844-67BCB520783F}" type="presOf" srcId="{AF3CDD18-B722-4BD1-AE6F-F61E0EF4079A}" destId="{D05FB80B-984E-42C1-83E3-DEBC46EF7D1B}" srcOrd="0" destOrd="0" presId="urn:microsoft.com/office/officeart/2005/8/layout/venn3"/>
    <dgm:cxn modelId="{7C9F2949-1C07-4A51-9D91-46B6AEBFED16}" srcId="{67A39ADB-F62F-4DF0-8887-BC91F87F105A}" destId="{5B400FC6-54F0-4701-B241-A66443542EB6}" srcOrd="1" destOrd="0" parTransId="{F546AA84-587F-428F-9079-50C5B8A6EC54}" sibTransId="{07576C7B-551A-4334-9A5F-51D4205B444A}"/>
    <dgm:cxn modelId="{E03B41AA-72C7-4165-9B54-08E269EC05D4}" srcId="{67A39ADB-F62F-4DF0-8887-BC91F87F105A}" destId="{624CF947-3679-45E9-87C5-1B82E662428F}" srcOrd="0" destOrd="0" parTransId="{D9E0F7AA-FE13-4DD4-A241-E19EAE375FCA}" sibTransId="{FA50865B-29C2-489E-B69D-58064A32B1A3}"/>
    <dgm:cxn modelId="{D226A6E1-79CD-4655-AC90-2837E425FC40}" type="presOf" srcId="{624CF947-3679-45E9-87C5-1B82E662428F}" destId="{2577257C-4BD0-4116-A3F5-678AD60D654A}" srcOrd="0" destOrd="0" presId="urn:microsoft.com/office/officeart/2005/8/layout/venn3"/>
    <dgm:cxn modelId="{0B456BE4-B1D5-473E-A0EF-14D5E1AE7619}" srcId="{67A39ADB-F62F-4DF0-8887-BC91F87F105A}" destId="{AF3CDD18-B722-4BD1-AE6F-F61E0EF4079A}" srcOrd="2" destOrd="0" parTransId="{D44F3454-C215-4024-92DE-A3C76A69DA0E}" sibTransId="{D7079DF7-31F5-4191-B9E8-6E881AF68279}"/>
    <dgm:cxn modelId="{246C38EC-1662-42C4-A63F-39AE89DF87A5}" type="presOf" srcId="{67A39ADB-F62F-4DF0-8887-BC91F87F105A}" destId="{735ED0BE-EAE6-42EA-B6EA-118002EB1597}" srcOrd="0" destOrd="0" presId="urn:microsoft.com/office/officeart/2005/8/layout/venn3"/>
    <dgm:cxn modelId="{0D34CF89-6E83-47CD-BA71-919F35694BF3}" type="presParOf" srcId="{735ED0BE-EAE6-42EA-B6EA-118002EB1597}" destId="{2577257C-4BD0-4116-A3F5-678AD60D654A}" srcOrd="0" destOrd="0" presId="urn:microsoft.com/office/officeart/2005/8/layout/venn3"/>
    <dgm:cxn modelId="{835BE7C7-5C5D-4A64-BDBF-3D3A53A3A1A7}" type="presParOf" srcId="{735ED0BE-EAE6-42EA-B6EA-118002EB1597}" destId="{35C07C70-3EA7-40B4-9A56-A0F8801CE32D}" srcOrd="1" destOrd="0" presId="urn:microsoft.com/office/officeart/2005/8/layout/venn3"/>
    <dgm:cxn modelId="{28D0CE54-932E-4613-8FFC-6865CED92A3B}" type="presParOf" srcId="{735ED0BE-EAE6-42EA-B6EA-118002EB1597}" destId="{143DFC99-EAEE-4912-B980-598BD06530C2}" srcOrd="2" destOrd="0" presId="urn:microsoft.com/office/officeart/2005/8/layout/venn3"/>
    <dgm:cxn modelId="{65352CCF-BADE-498E-BF45-3A4D3545B54A}" type="presParOf" srcId="{735ED0BE-EAE6-42EA-B6EA-118002EB1597}" destId="{D243F68E-D8E5-4605-93EB-8BCA5F3D0BB9}" srcOrd="3" destOrd="0" presId="urn:microsoft.com/office/officeart/2005/8/layout/venn3"/>
    <dgm:cxn modelId="{D068D950-F1D1-4332-9FE8-3EBC115D40B3}" type="presParOf" srcId="{735ED0BE-EAE6-42EA-B6EA-118002EB1597}" destId="{D05FB80B-984E-42C1-83E3-DEBC46EF7D1B}" srcOrd="4" destOrd="0" presId="urn:microsoft.com/office/officeart/2005/8/layout/venn3"/>
    <dgm:cxn modelId="{B04C1394-F106-4A6D-B01D-3D2B7EB1F6B5}" type="presParOf" srcId="{735ED0BE-EAE6-42EA-B6EA-118002EB1597}" destId="{B0989842-97B5-4A32-94DC-4731E2A5814C}" srcOrd="5" destOrd="0" presId="urn:microsoft.com/office/officeart/2005/8/layout/venn3"/>
    <dgm:cxn modelId="{916557AF-AABA-4353-8028-2BF44DC0D13C}" type="presParOf" srcId="{735ED0BE-EAE6-42EA-B6EA-118002EB1597}" destId="{78D75758-0963-482B-981A-23B21E518E61}" srcOrd="6" destOrd="0" presId="urn:microsoft.com/office/officeart/2005/8/layout/ven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B73E8A-D436-4E45-A129-27E3C78CE811}">
      <dsp:nvSpPr>
        <dsp:cNvPr id="0" name=""/>
        <dsp:cNvSpPr/>
      </dsp:nvSpPr>
      <dsp:spPr>
        <a:xfrm>
          <a:off x="0" y="240361"/>
          <a:ext cx="5978072" cy="874125"/>
        </a:xfrm>
        <a:prstGeom prst="rect">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63965" tIns="312420" rIns="463965"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a:t>“Festivals Post Covid-19” – Leisure Sciences</a:t>
          </a:r>
        </a:p>
        <a:p>
          <a:pPr marL="114300" lvl="1" indent="-114300" algn="l" defTabSz="666750">
            <a:lnSpc>
              <a:spcPct val="90000"/>
            </a:lnSpc>
            <a:spcBef>
              <a:spcPct val="0"/>
            </a:spcBef>
            <a:spcAft>
              <a:spcPct val="15000"/>
            </a:spcAft>
            <a:buChar char="•"/>
            <a:defRPr b="1"/>
          </a:pPr>
          <a:endParaRPr lang="en-US" sz="1500" b="0" kern="1200">
            <a:latin typeface="Calibri"/>
            <a:cs typeface="Calibri"/>
          </a:endParaRPr>
        </a:p>
      </dsp:txBody>
      <dsp:txXfrm>
        <a:off x="0" y="240361"/>
        <a:ext cx="5978072" cy="874125"/>
      </dsp:txXfrm>
    </dsp:sp>
    <dsp:sp modelId="{81C0CF6F-4E68-4F46-86F0-3B32C6FDA5FC}">
      <dsp:nvSpPr>
        <dsp:cNvPr id="0" name=""/>
        <dsp:cNvSpPr/>
      </dsp:nvSpPr>
      <dsp:spPr>
        <a:xfrm>
          <a:off x="298903" y="18961"/>
          <a:ext cx="4184650" cy="442800"/>
        </a:xfrm>
        <a:prstGeom prst="round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0000"/>
                <a:lumMod val="90000"/>
              </a:schemeClr>
            </a:gs>
          </a:gsLst>
          <a:lin ang="5400000" scaled="0"/>
        </a:gradFill>
        <a:ln>
          <a:noFill/>
        </a:ln>
        <a:effectLst>
          <a:outerShdw blurRad="63500" dist="25400" dir="5400000"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8170" tIns="0" rIns="158170" bIns="0" numCol="1" spcCol="1270" anchor="ctr" anchorCtr="0">
          <a:noAutofit/>
        </a:bodyPr>
        <a:lstStyle/>
        <a:p>
          <a:pPr marL="0" lvl="0" indent="0" algn="l" defTabSz="666750">
            <a:lnSpc>
              <a:spcPct val="90000"/>
            </a:lnSpc>
            <a:spcBef>
              <a:spcPct val="0"/>
            </a:spcBef>
            <a:spcAft>
              <a:spcPct val="35000"/>
            </a:spcAft>
            <a:buNone/>
            <a:defRPr b="1"/>
          </a:pPr>
          <a:r>
            <a:rPr lang="en-US" sz="1500" kern="1200"/>
            <a:t>2020</a:t>
          </a:r>
        </a:p>
      </dsp:txBody>
      <dsp:txXfrm>
        <a:off x="320519" y="40577"/>
        <a:ext cx="4141418" cy="399568"/>
      </dsp:txXfrm>
    </dsp:sp>
    <dsp:sp modelId="{A9C749C1-55F5-4B5F-AB58-B5AB4B91358F}">
      <dsp:nvSpPr>
        <dsp:cNvPr id="0" name=""/>
        <dsp:cNvSpPr/>
      </dsp:nvSpPr>
      <dsp:spPr>
        <a:xfrm>
          <a:off x="0" y="1416886"/>
          <a:ext cx="5978072" cy="1346625"/>
        </a:xfrm>
        <a:prstGeom prst="rect">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63965" tIns="312420" rIns="463965" bIns="106680" numCol="1" spcCol="1270" anchor="t" anchorCtr="0">
          <a:noAutofit/>
        </a:bodyPr>
        <a:lstStyle/>
        <a:p>
          <a:pPr marL="114300" lvl="1" indent="-114300" algn="l" defTabSz="666750" rtl="0">
            <a:lnSpc>
              <a:spcPct val="90000"/>
            </a:lnSpc>
            <a:spcBef>
              <a:spcPct val="0"/>
            </a:spcBef>
            <a:spcAft>
              <a:spcPct val="15000"/>
            </a:spcAft>
            <a:buChar char="•"/>
            <a:defRPr b="1"/>
          </a:pPr>
          <a:r>
            <a:rPr lang="en-US" sz="1500" b="0" kern="1200">
              <a:solidFill>
                <a:srgbClr val="444444"/>
              </a:solidFill>
              <a:latin typeface="Calibri"/>
              <a:cs typeface="Calibri"/>
            </a:rPr>
            <a:t>Website analysis, interviews with 6 festivals, (paper output)</a:t>
          </a:r>
        </a:p>
        <a:p>
          <a:pPr marL="114300" lvl="1" indent="-114300" algn="l" defTabSz="666750">
            <a:lnSpc>
              <a:spcPct val="90000"/>
            </a:lnSpc>
            <a:spcBef>
              <a:spcPct val="0"/>
            </a:spcBef>
            <a:spcAft>
              <a:spcPct val="15000"/>
            </a:spcAft>
            <a:buChar char="•"/>
            <a:defRPr b="1"/>
          </a:pPr>
          <a:r>
            <a:rPr lang="en-US" sz="1500" b="0" kern="1200">
              <a:solidFill>
                <a:srgbClr val="444444"/>
              </a:solidFill>
              <a:latin typeface="Calibri"/>
              <a:cs typeface="Calibri"/>
            </a:rPr>
            <a:t>Additional interviews with AIF, Family Holiday Charity, NOEA Collaborative workshop with 9 member festivals of AIF </a:t>
          </a:r>
        </a:p>
        <a:p>
          <a:pPr marL="114300" lvl="1" indent="-114300" algn="l" defTabSz="666750">
            <a:lnSpc>
              <a:spcPct val="90000"/>
            </a:lnSpc>
            <a:spcBef>
              <a:spcPct val="0"/>
            </a:spcBef>
            <a:spcAft>
              <a:spcPct val="15000"/>
            </a:spcAft>
            <a:buChar char="•"/>
            <a:defRPr b="1"/>
          </a:pPr>
          <a:r>
            <a:rPr lang="en-US" sz="1500" b="0" kern="1200">
              <a:solidFill>
                <a:srgbClr val="444444"/>
              </a:solidFill>
              <a:latin typeface="Calibri"/>
              <a:cs typeface="Calibri"/>
            </a:rPr>
            <a:t>Fairer Future collaboration</a:t>
          </a:r>
          <a:endParaRPr lang="en-US" sz="1500" kern="1200"/>
        </a:p>
      </dsp:txBody>
      <dsp:txXfrm>
        <a:off x="0" y="1416886"/>
        <a:ext cx="5978072" cy="1346625"/>
      </dsp:txXfrm>
    </dsp:sp>
    <dsp:sp modelId="{5934C201-4B8D-4635-9E57-6687254D7957}">
      <dsp:nvSpPr>
        <dsp:cNvPr id="0" name=""/>
        <dsp:cNvSpPr/>
      </dsp:nvSpPr>
      <dsp:spPr>
        <a:xfrm>
          <a:off x="298903" y="1195486"/>
          <a:ext cx="4184650" cy="442800"/>
        </a:xfrm>
        <a:prstGeom prst="round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0000"/>
                <a:lumMod val="90000"/>
              </a:schemeClr>
            </a:gs>
          </a:gsLst>
          <a:lin ang="5400000" scaled="0"/>
        </a:gradFill>
        <a:ln>
          <a:noFill/>
        </a:ln>
        <a:effectLst>
          <a:outerShdw blurRad="63500" dist="25400" dir="5400000"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8170" tIns="0" rIns="158170" bIns="0" numCol="1" spcCol="1270" anchor="ctr" anchorCtr="0">
          <a:noAutofit/>
        </a:bodyPr>
        <a:lstStyle/>
        <a:p>
          <a:pPr marL="0" lvl="0" indent="0" algn="l" defTabSz="666750">
            <a:lnSpc>
              <a:spcPct val="90000"/>
            </a:lnSpc>
            <a:spcBef>
              <a:spcPct val="0"/>
            </a:spcBef>
            <a:spcAft>
              <a:spcPct val="35000"/>
            </a:spcAft>
            <a:buNone/>
            <a:defRPr b="1"/>
          </a:pPr>
          <a:r>
            <a:rPr lang="en-US" sz="1500" kern="1200">
              <a:latin typeface="Goudy Old Style"/>
            </a:rPr>
            <a:t>2021–2022</a:t>
          </a:r>
          <a:endParaRPr lang="en-US" sz="1500" kern="1200"/>
        </a:p>
      </dsp:txBody>
      <dsp:txXfrm>
        <a:off x="320519" y="1217102"/>
        <a:ext cx="4141418" cy="399568"/>
      </dsp:txXfrm>
    </dsp:sp>
    <dsp:sp modelId="{6EA1D78F-E1DF-4B85-B3D2-566F6D6A5BD7}">
      <dsp:nvSpPr>
        <dsp:cNvPr id="0" name=""/>
        <dsp:cNvSpPr/>
      </dsp:nvSpPr>
      <dsp:spPr>
        <a:xfrm>
          <a:off x="0" y="3065911"/>
          <a:ext cx="5978072" cy="637875"/>
        </a:xfrm>
        <a:prstGeom prst="rect">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63965" tIns="312420" rIns="463965" bIns="106680" numCol="1" spcCol="1270" anchor="t" anchorCtr="0">
          <a:noAutofit/>
        </a:bodyPr>
        <a:lstStyle/>
        <a:p>
          <a:pPr marL="114300" lvl="1" indent="-114300" algn="l" defTabSz="666750" rtl="0">
            <a:lnSpc>
              <a:spcPct val="90000"/>
            </a:lnSpc>
            <a:spcBef>
              <a:spcPct val="0"/>
            </a:spcBef>
            <a:spcAft>
              <a:spcPct val="15000"/>
            </a:spcAft>
            <a:buChar char="•"/>
            <a:defRPr b="1"/>
          </a:pPr>
          <a:r>
            <a:rPr lang="en-US" sz="1500" b="0" kern="1200">
              <a:solidFill>
                <a:srgbClr val="000000"/>
              </a:solidFill>
              <a:latin typeface="Calibri"/>
              <a:cs typeface="Calibri"/>
            </a:rPr>
            <a:t>Action research with 1 pilot festival in 2023 season in July</a:t>
          </a:r>
          <a:endParaRPr lang="en-US" sz="1500" b="1" kern="1200">
            <a:latin typeface="Goudy Old Style"/>
            <a:cs typeface="Calibri"/>
          </a:endParaRPr>
        </a:p>
      </dsp:txBody>
      <dsp:txXfrm>
        <a:off x="0" y="3065911"/>
        <a:ext cx="5978072" cy="637875"/>
      </dsp:txXfrm>
    </dsp:sp>
    <dsp:sp modelId="{BF8095DF-D3D3-42ED-9D2D-DF3A6E872346}">
      <dsp:nvSpPr>
        <dsp:cNvPr id="0" name=""/>
        <dsp:cNvSpPr/>
      </dsp:nvSpPr>
      <dsp:spPr>
        <a:xfrm>
          <a:off x="298903" y="2844511"/>
          <a:ext cx="4184650" cy="442800"/>
        </a:xfrm>
        <a:prstGeom prst="round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0000"/>
                <a:lumMod val="90000"/>
              </a:schemeClr>
            </a:gs>
          </a:gsLst>
          <a:lin ang="5400000" scaled="0"/>
        </a:gradFill>
        <a:ln>
          <a:noFill/>
        </a:ln>
        <a:effectLst>
          <a:outerShdw blurRad="63500" dist="25400" dir="5400000"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8170" tIns="0" rIns="158170" bIns="0" numCol="1" spcCol="1270" anchor="ctr" anchorCtr="0">
          <a:noAutofit/>
        </a:bodyPr>
        <a:lstStyle/>
        <a:p>
          <a:pPr marL="0" lvl="0" indent="0" algn="l" defTabSz="666750" rtl="0">
            <a:lnSpc>
              <a:spcPct val="90000"/>
            </a:lnSpc>
            <a:spcBef>
              <a:spcPct val="0"/>
            </a:spcBef>
            <a:spcAft>
              <a:spcPct val="35000"/>
            </a:spcAft>
            <a:buNone/>
            <a:defRPr b="1"/>
          </a:pPr>
          <a:r>
            <a:rPr lang="en-US" sz="1500" kern="1200"/>
            <a:t>2023</a:t>
          </a:r>
          <a:r>
            <a:rPr lang="en-US" sz="1500" kern="1200">
              <a:latin typeface="Goudy Old Style"/>
            </a:rPr>
            <a:t> </a:t>
          </a:r>
          <a:endParaRPr lang="en-US" sz="1500" b="1" kern="1200">
            <a:solidFill>
              <a:srgbClr val="000000"/>
            </a:solidFill>
            <a:latin typeface="Goudy Old Style"/>
            <a:cs typeface="Calibri"/>
          </a:endParaRPr>
        </a:p>
      </dsp:txBody>
      <dsp:txXfrm>
        <a:off x="320519" y="2866127"/>
        <a:ext cx="4141418" cy="3995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64477E-8CD0-494B-AAD3-16E39F3836FB}">
      <dsp:nvSpPr>
        <dsp:cNvPr id="0" name=""/>
        <dsp:cNvSpPr/>
      </dsp:nvSpPr>
      <dsp:spPr>
        <a:xfrm>
          <a:off x="1338" y="1169529"/>
          <a:ext cx="2192119" cy="2192119"/>
        </a:xfrm>
        <a:prstGeom prst="ellipse">
          <a:avLst/>
        </a:prstGeom>
        <a:solidFill>
          <a:schemeClr val="accent2">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0640" tIns="21590" rIns="120640" bIns="21590" numCol="1" spcCol="1270" anchor="ctr" anchorCtr="0">
          <a:noAutofit/>
        </a:bodyPr>
        <a:lstStyle/>
        <a:p>
          <a:pPr marL="0" lvl="0" indent="0" algn="ctr" defTabSz="755650" rtl="0">
            <a:lnSpc>
              <a:spcPct val="90000"/>
            </a:lnSpc>
            <a:spcBef>
              <a:spcPct val="0"/>
            </a:spcBef>
            <a:spcAft>
              <a:spcPct val="35000"/>
            </a:spcAft>
            <a:buNone/>
          </a:pPr>
          <a:r>
            <a:rPr lang="en-GB" sz="1700" kern="1200">
              <a:latin typeface="Goudy Old Style"/>
            </a:rPr>
            <a:t>Festival organisers increasingly interested in inclusion</a:t>
          </a:r>
          <a:endParaRPr lang="en-GB" sz="1700" kern="1200"/>
        </a:p>
      </dsp:txBody>
      <dsp:txXfrm>
        <a:off x="322366" y="1490557"/>
        <a:ext cx="1550063" cy="1550063"/>
      </dsp:txXfrm>
    </dsp:sp>
    <dsp:sp modelId="{9A183E53-9563-491B-B448-94B1BF9B553C}">
      <dsp:nvSpPr>
        <dsp:cNvPr id="0" name=""/>
        <dsp:cNvSpPr/>
      </dsp:nvSpPr>
      <dsp:spPr>
        <a:xfrm>
          <a:off x="1755034" y="1169529"/>
          <a:ext cx="2192119" cy="2192119"/>
        </a:xfrm>
        <a:prstGeom prst="ellipse">
          <a:avLst/>
        </a:prstGeom>
        <a:solidFill>
          <a:schemeClr val="accent3">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0640" tIns="21590" rIns="120640" bIns="21590" numCol="1" spcCol="1270" anchor="ctr" anchorCtr="0">
          <a:noAutofit/>
        </a:bodyPr>
        <a:lstStyle/>
        <a:p>
          <a:pPr marL="0" lvl="0" indent="0" algn="ctr" defTabSz="755650" rtl="0">
            <a:lnSpc>
              <a:spcPct val="90000"/>
            </a:lnSpc>
            <a:spcBef>
              <a:spcPct val="0"/>
            </a:spcBef>
            <a:spcAft>
              <a:spcPct val="35000"/>
            </a:spcAft>
            <a:buNone/>
          </a:pPr>
          <a:r>
            <a:rPr lang="en-GB" sz="1700" kern="1200">
              <a:latin typeface="Goudy Old Style"/>
            </a:rPr>
            <a:t>Festivals believe they can do more</a:t>
          </a:r>
          <a:endParaRPr lang="en-GB" sz="1700" kern="1200"/>
        </a:p>
      </dsp:txBody>
      <dsp:txXfrm>
        <a:off x="2076062" y="1490557"/>
        <a:ext cx="1550063" cy="1550063"/>
      </dsp:txXfrm>
    </dsp:sp>
    <dsp:sp modelId="{5FBA02DC-26CF-48C4-8683-597A0300E59F}">
      <dsp:nvSpPr>
        <dsp:cNvPr id="0" name=""/>
        <dsp:cNvSpPr/>
      </dsp:nvSpPr>
      <dsp:spPr>
        <a:xfrm>
          <a:off x="3508729" y="1169529"/>
          <a:ext cx="2192119" cy="2192119"/>
        </a:xfrm>
        <a:prstGeom prst="ellipse">
          <a:avLst/>
        </a:prstGeom>
        <a:solidFill>
          <a:schemeClr val="accent4">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0640" tIns="21590" rIns="120640" bIns="21590" numCol="1" spcCol="1270" anchor="ctr" anchorCtr="0">
          <a:noAutofit/>
        </a:bodyPr>
        <a:lstStyle/>
        <a:p>
          <a:pPr marL="0" lvl="0" indent="0" algn="ctr" defTabSz="755650" rtl="0">
            <a:lnSpc>
              <a:spcPct val="90000"/>
            </a:lnSpc>
            <a:spcBef>
              <a:spcPct val="0"/>
            </a:spcBef>
            <a:spcAft>
              <a:spcPct val="35000"/>
            </a:spcAft>
            <a:buNone/>
          </a:pPr>
          <a:r>
            <a:rPr lang="en-GB" sz="1700" kern="1200">
              <a:latin typeface="Goudy Old Style"/>
            </a:rPr>
            <a:t>Understanding of poverty is individual</a:t>
          </a:r>
          <a:endParaRPr lang="en-GB" sz="1700" kern="1200"/>
        </a:p>
      </dsp:txBody>
      <dsp:txXfrm>
        <a:off x="3829757" y="1490557"/>
        <a:ext cx="1550063" cy="1550063"/>
      </dsp:txXfrm>
    </dsp:sp>
    <dsp:sp modelId="{2F69DEC2-13EE-4906-8ABA-FE7C7B86CFE4}">
      <dsp:nvSpPr>
        <dsp:cNvPr id="0" name=""/>
        <dsp:cNvSpPr/>
      </dsp:nvSpPr>
      <dsp:spPr>
        <a:xfrm>
          <a:off x="5262425" y="1169529"/>
          <a:ext cx="2192119" cy="2192119"/>
        </a:xfrm>
        <a:prstGeom prst="ellipse">
          <a:avLst/>
        </a:prstGeom>
        <a:solidFill>
          <a:schemeClr val="accent5">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0640" tIns="21590" rIns="120640" bIns="21590" numCol="1" spcCol="1270" anchor="ctr" anchorCtr="0">
          <a:noAutofit/>
        </a:bodyPr>
        <a:lstStyle/>
        <a:p>
          <a:pPr marL="0" lvl="0" indent="0" algn="ctr" defTabSz="755650" rtl="0">
            <a:lnSpc>
              <a:spcPct val="90000"/>
            </a:lnSpc>
            <a:spcBef>
              <a:spcPct val="0"/>
            </a:spcBef>
            <a:spcAft>
              <a:spcPct val="35000"/>
            </a:spcAft>
            <a:buNone/>
          </a:pPr>
          <a:r>
            <a:rPr lang="en-GB" sz="1700" kern="1200">
              <a:latin typeface="Goudy Old Style"/>
            </a:rPr>
            <a:t>Range of barriers [ticket, food, transport...]</a:t>
          </a:r>
          <a:endParaRPr lang="en-GB" sz="1700" kern="1200"/>
        </a:p>
      </dsp:txBody>
      <dsp:txXfrm>
        <a:off x="5583453" y="1490557"/>
        <a:ext cx="1550063" cy="1550063"/>
      </dsp:txXfrm>
    </dsp:sp>
    <dsp:sp modelId="{DE5308ED-6361-4147-9745-F807B08A434D}">
      <dsp:nvSpPr>
        <dsp:cNvPr id="0" name=""/>
        <dsp:cNvSpPr/>
      </dsp:nvSpPr>
      <dsp:spPr>
        <a:xfrm>
          <a:off x="7016121" y="1169529"/>
          <a:ext cx="2192119" cy="2192119"/>
        </a:xfrm>
        <a:prstGeom prst="ellipse">
          <a:avLst/>
        </a:prstGeom>
        <a:solidFill>
          <a:schemeClr val="accent6">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0640" tIns="21590" rIns="120640" bIns="21590" numCol="1" spcCol="1270" anchor="ctr" anchorCtr="0">
          <a:noAutofit/>
        </a:bodyPr>
        <a:lstStyle/>
        <a:p>
          <a:pPr marL="0" lvl="0" indent="0" algn="ctr" defTabSz="755650" rtl="0">
            <a:lnSpc>
              <a:spcPct val="90000"/>
            </a:lnSpc>
            <a:spcBef>
              <a:spcPct val="0"/>
            </a:spcBef>
            <a:spcAft>
              <a:spcPct val="35000"/>
            </a:spcAft>
            <a:buNone/>
          </a:pPr>
          <a:r>
            <a:rPr lang="en-GB" sz="1700" kern="1200">
              <a:latin typeface="Goudy Old Style"/>
            </a:rPr>
            <a:t>Festival workforce predominantly white middle class</a:t>
          </a:r>
        </a:p>
      </dsp:txBody>
      <dsp:txXfrm>
        <a:off x="7337149" y="1490557"/>
        <a:ext cx="1550063" cy="1550063"/>
      </dsp:txXfrm>
    </dsp:sp>
    <dsp:sp modelId="{D303E90B-1AC6-4C56-80EB-BC85C9366770}">
      <dsp:nvSpPr>
        <dsp:cNvPr id="0" name=""/>
        <dsp:cNvSpPr/>
      </dsp:nvSpPr>
      <dsp:spPr>
        <a:xfrm>
          <a:off x="8769817" y="1169529"/>
          <a:ext cx="2192119" cy="2192119"/>
        </a:xfrm>
        <a:prstGeom prst="ellipse">
          <a:avLst/>
        </a:prstGeom>
        <a:solidFill>
          <a:schemeClr val="accent2">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0640" tIns="21590" rIns="120640" bIns="21590" numCol="1" spcCol="1270" anchor="ctr" anchorCtr="0">
          <a:noAutofit/>
        </a:bodyPr>
        <a:lstStyle/>
        <a:p>
          <a:pPr marL="0" lvl="0" indent="0" algn="ctr" defTabSz="755650" rtl="0">
            <a:lnSpc>
              <a:spcPct val="90000"/>
            </a:lnSpc>
            <a:spcBef>
              <a:spcPct val="0"/>
            </a:spcBef>
            <a:spcAft>
              <a:spcPct val="35000"/>
            </a:spcAft>
            <a:buNone/>
          </a:pPr>
          <a:r>
            <a:rPr lang="en-GB" sz="1700" kern="1200">
              <a:latin typeface="Goudy Old Style"/>
            </a:rPr>
            <a:t>Volunteers usually those who can afford to</a:t>
          </a:r>
        </a:p>
      </dsp:txBody>
      <dsp:txXfrm>
        <a:off x="9090845" y="1490557"/>
        <a:ext cx="1550063" cy="15500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77257C-4BD0-4116-A3F5-678AD60D654A}">
      <dsp:nvSpPr>
        <dsp:cNvPr id="0" name=""/>
        <dsp:cNvSpPr/>
      </dsp:nvSpPr>
      <dsp:spPr>
        <a:xfrm>
          <a:off x="1970" y="1193846"/>
          <a:ext cx="1977478" cy="1977478"/>
        </a:xfrm>
        <a:prstGeom prst="ellipse">
          <a:avLst/>
        </a:prstGeom>
        <a:solidFill>
          <a:schemeClr val="accent5">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8827" tIns="24130" rIns="108827" bIns="24130" numCol="1" spcCol="1270" anchor="ctr" anchorCtr="0">
          <a:noAutofit/>
        </a:bodyPr>
        <a:lstStyle/>
        <a:p>
          <a:pPr marL="0" lvl="0" indent="0" algn="ctr" defTabSz="844550" rtl="0">
            <a:lnSpc>
              <a:spcPct val="90000"/>
            </a:lnSpc>
            <a:spcBef>
              <a:spcPct val="0"/>
            </a:spcBef>
            <a:spcAft>
              <a:spcPct val="35000"/>
            </a:spcAft>
            <a:buNone/>
          </a:pPr>
          <a:r>
            <a:rPr lang="en-GB" sz="1900" kern="1200">
              <a:latin typeface="Goudy Old Style"/>
            </a:rPr>
            <a:t>Examples of good practice</a:t>
          </a:r>
          <a:endParaRPr lang="en-GB" sz="1900" kern="1200"/>
        </a:p>
      </dsp:txBody>
      <dsp:txXfrm>
        <a:off x="291565" y="1483441"/>
        <a:ext cx="1398288" cy="1398288"/>
      </dsp:txXfrm>
    </dsp:sp>
    <dsp:sp modelId="{143DFC99-EAEE-4912-B980-598BD06530C2}">
      <dsp:nvSpPr>
        <dsp:cNvPr id="0" name=""/>
        <dsp:cNvSpPr/>
      </dsp:nvSpPr>
      <dsp:spPr>
        <a:xfrm>
          <a:off x="1583954" y="1193846"/>
          <a:ext cx="1977478" cy="1977478"/>
        </a:xfrm>
        <a:prstGeom prst="ellipse">
          <a:avLst/>
        </a:prstGeom>
        <a:solidFill>
          <a:schemeClr val="accent5">
            <a:alpha val="50000"/>
            <a:hueOff val="-279955"/>
            <a:satOff val="15216"/>
            <a:lumOff val="-2811"/>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8827" tIns="24130" rIns="108827" bIns="24130" numCol="1" spcCol="1270" anchor="ctr" anchorCtr="0">
          <a:noAutofit/>
        </a:bodyPr>
        <a:lstStyle/>
        <a:p>
          <a:pPr marL="0" lvl="0" indent="0" algn="ctr" defTabSz="844550" rtl="0">
            <a:lnSpc>
              <a:spcPct val="90000"/>
            </a:lnSpc>
            <a:spcBef>
              <a:spcPct val="0"/>
            </a:spcBef>
            <a:spcAft>
              <a:spcPct val="35000"/>
            </a:spcAft>
            <a:buNone/>
          </a:pPr>
          <a:r>
            <a:rPr lang="en-GB" sz="1900" kern="1200">
              <a:latin typeface="Goudy Old Style"/>
            </a:rPr>
            <a:t>Great ideas for future initiatives</a:t>
          </a:r>
          <a:endParaRPr lang="en-GB" sz="1900" kern="1200"/>
        </a:p>
      </dsp:txBody>
      <dsp:txXfrm>
        <a:off x="1873549" y="1483441"/>
        <a:ext cx="1398288" cy="1398288"/>
      </dsp:txXfrm>
    </dsp:sp>
    <dsp:sp modelId="{D05FB80B-984E-42C1-83E3-DEBC46EF7D1B}">
      <dsp:nvSpPr>
        <dsp:cNvPr id="0" name=""/>
        <dsp:cNvSpPr/>
      </dsp:nvSpPr>
      <dsp:spPr>
        <a:xfrm>
          <a:off x="3165937" y="1193846"/>
          <a:ext cx="1977478" cy="1977478"/>
        </a:xfrm>
        <a:prstGeom prst="ellipse">
          <a:avLst/>
        </a:prstGeom>
        <a:solidFill>
          <a:schemeClr val="accent5">
            <a:alpha val="50000"/>
            <a:hueOff val="-559910"/>
            <a:satOff val="30431"/>
            <a:lumOff val="-5621"/>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8827" tIns="24130" rIns="108827" bIns="24130" numCol="1" spcCol="1270" anchor="ctr" anchorCtr="0">
          <a:noAutofit/>
        </a:bodyPr>
        <a:lstStyle/>
        <a:p>
          <a:pPr marL="0" lvl="0" indent="0" algn="ctr" defTabSz="844550" rtl="0">
            <a:lnSpc>
              <a:spcPct val="90000"/>
            </a:lnSpc>
            <a:spcBef>
              <a:spcPct val="0"/>
            </a:spcBef>
            <a:spcAft>
              <a:spcPct val="35000"/>
            </a:spcAft>
            <a:buNone/>
          </a:pPr>
          <a:r>
            <a:rPr lang="en-GB" sz="1900" kern="1200">
              <a:latin typeface="Goudy Old Style"/>
            </a:rPr>
            <a:t>Action research from people living in poverty</a:t>
          </a:r>
          <a:endParaRPr lang="en-GB" sz="1900" kern="1200"/>
        </a:p>
      </dsp:txBody>
      <dsp:txXfrm>
        <a:off x="3455532" y="1483441"/>
        <a:ext cx="1398288" cy="1398288"/>
      </dsp:txXfrm>
    </dsp:sp>
    <dsp:sp modelId="{78D75758-0963-482B-981A-23B21E518E61}">
      <dsp:nvSpPr>
        <dsp:cNvPr id="0" name=""/>
        <dsp:cNvSpPr/>
      </dsp:nvSpPr>
      <dsp:spPr>
        <a:xfrm>
          <a:off x="4747920" y="1193846"/>
          <a:ext cx="1977478" cy="1977478"/>
        </a:xfrm>
        <a:prstGeom prst="ellipse">
          <a:avLst/>
        </a:prstGeom>
        <a:solidFill>
          <a:schemeClr val="accent5">
            <a:alpha val="50000"/>
            <a:hueOff val="-839865"/>
            <a:satOff val="45647"/>
            <a:lumOff val="-8432"/>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8827" tIns="24130" rIns="108827" bIns="24130" numCol="1" spcCol="1270" anchor="ctr" anchorCtr="0">
          <a:noAutofit/>
        </a:bodyPr>
        <a:lstStyle/>
        <a:p>
          <a:pPr marL="0" lvl="0" indent="0" algn="ctr" defTabSz="844550" rtl="0">
            <a:lnSpc>
              <a:spcPct val="90000"/>
            </a:lnSpc>
            <a:spcBef>
              <a:spcPct val="0"/>
            </a:spcBef>
            <a:spcAft>
              <a:spcPct val="35000"/>
            </a:spcAft>
            <a:buNone/>
          </a:pPr>
          <a:r>
            <a:rPr lang="en-GB" sz="1900" kern="1200">
              <a:latin typeface="Goudy Old Style"/>
            </a:rPr>
            <a:t>Pilot Project July 2023!</a:t>
          </a:r>
          <a:endParaRPr lang="en-GB" sz="1900" kern="1200"/>
        </a:p>
      </dsp:txBody>
      <dsp:txXfrm>
        <a:off x="5037515" y="1483441"/>
        <a:ext cx="1398288" cy="139828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A73282-505D-4962-8C19-B765D6BACE56}" type="datetimeFigureOut">
              <a:rPr lang="en-GB" smtClean="0"/>
              <a:t>12/05/2023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A4BDD9-5EB3-4152-AB1B-0B16BA2C3B6C}" type="slidenum">
              <a:rPr lang="en-GB" smtClean="0"/>
              <a:t>‹#›</a:t>
            </a:fld>
            <a:endParaRPr lang="en-GB"/>
          </a:p>
        </p:txBody>
      </p:sp>
    </p:spTree>
    <p:extLst>
      <p:ext uri="{BB962C8B-B14F-4D97-AF65-F5344CB8AC3E}">
        <p14:creationId xmlns:p14="http://schemas.microsoft.com/office/powerpoint/2010/main" val="3871401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All of the results from these interviews concur with the literature relating to festival benefits and they also </a:t>
            </a:r>
            <a:r>
              <a:rPr lang="en-GB"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support notions of the transformational power of festivals to improve individuals’ wellbeing as proposed by Iwasaki (2007) when referring more generically to the benefits of leisure pursuits, namely: </a:t>
            </a:r>
            <a:r>
              <a:rPr lang="en-GB" sz="1800">
                <a:effectLst/>
                <a:latin typeface="Times New Roman" panose="02020603050405020304" pitchFamily="18" charset="0"/>
                <a:ea typeface="Calibri" panose="020F0502020204030204" pitchFamily="34" charset="0"/>
                <a:cs typeface="Times New Roman" panose="02020603050405020304" pitchFamily="18" charset="0"/>
              </a:rPr>
              <a:t>positive emotions and well-being; positive identities and self-esteem; social and cultural connections.  </a:t>
            </a:r>
            <a:r>
              <a:rPr lang="en-GB"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 terms of the issue of inclusivity, these findings relate to the role UK music festivals have to play in the ‘moral uplifting of the excluded’ as one of </a:t>
            </a:r>
            <a:r>
              <a:rPr lang="en-GB" sz="180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Levitas</a:t>
            </a:r>
            <a:r>
              <a:rPr lang="en-GB"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(2005) elements of inclusivity.  It is clear that  if marginalised groups were targeted, festivals could contribute much to tackling issues of exclusion as mentioned by </a:t>
            </a:r>
            <a:r>
              <a:rPr lang="en-GB" sz="180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Bruchardt</a:t>
            </a:r>
            <a:r>
              <a:rPr lang="en-GB"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et al. (2002).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59A4BDD9-5EB3-4152-AB1B-0B16BA2C3B6C}" type="slidenum">
              <a:rPr lang="en-GB" smtClean="0"/>
              <a:t>10</a:t>
            </a:fld>
            <a:endParaRPr lang="en-GB"/>
          </a:p>
        </p:txBody>
      </p:sp>
    </p:spTree>
    <p:extLst>
      <p:ext uri="{BB962C8B-B14F-4D97-AF65-F5344CB8AC3E}">
        <p14:creationId xmlns:p14="http://schemas.microsoft.com/office/powerpoint/2010/main" val="3017697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C17E40-58AF-4252-A716-EBF355FCC733}" type="datetime1">
              <a:rPr lang="en-US" smtClean="0"/>
              <a:t>5/12/2023</a:t>
            </a:fld>
            <a:endParaRPr lang="en-US"/>
          </a:p>
        </p:txBody>
      </p:sp>
      <p:sp>
        <p:nvSpPr>
          <p:cNvPr id="5" name="Footer Placeholder 4"/>
          <p:cNvSpPr>
            <a:spLocks noGrp="1"/>
          </p:cNvSpPr>
          <p:nvPr>
            <p:ph type="ftr" sz="quarter" idx="11"/>
          </p:nvPr>
        </p:nvSpPr>
        <p:spPr/>
        <p:txBody>
          <a:bodyPr/>
          <a:lstStyle/>
          <a:p>
            <a:r>
              <a:rPr lang="en-US"/>
              <a:t>AMI Conference 2023</a:t>
            </a:r>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a:p>
        </p:txBody>
      </p:sp>
    </p:spTree>
    <p:extLst>
      <p:ext uri="{BB962C8B-B14F-4D97-AF65-F5344CB8AC3E}">
        <p14:creationId xmlns:p14="http://schemas.microsoft.com/office/powerpoint/2010/main" val="150828003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893E655-C4C3-4DA3-9492-339814A3A7D2}" type="datetime1">
              <a:rPr lang="en-US" smtClean="0"/>
              <a:t>5/12/2023</a:t>
            </a:fld>
            <a:endParaRPr lang="en-US"/>
          </a:p>
        </p:txBody>
      </p:sp>
      <p:sp>
        <p:nvSpPr>
          <p:cNvPr id="6" name="Footer Placeholder 5"/>
          <p:cNvSpPr>
            <a:spLocks noGrp="1"/>
          </p:cNvSpPr>
          <p:nvPr>
            <p:ph type="ftr" sz="quarter" idx="11"/>
          </p:nvPr>
        </p:nvSpPr>
        <p:spPr/>
        <p:txBody>
          <a:bodyPr/>
          <a:lstStyle/>
          <a:p>
            <a:r>
              <a:rPr lang="en-US"/>
              <a:t>AMI Conference 2023</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347392164"/>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975D75C-32E2-4B4D-BF5B-7013AA8F7994}" type="datetime1">
              <a:rPr lang="en-US" smtClean="0"/>
              <a:t>5/12/2023</a:t>
            </a:fld>
            <a:endParaRPr lang="en-US"/>
          </a:p>
        </p:txBody>
      </p:sp>
      <p:sp>
        <p:nvSpPr>
          <p:cNvPr id="6" name="Footer Placeholder 5"/>
          <p:cNvSpPr>
            <a:spLocks noGrp="1"/>
          </p:cNvSpPr>
          <p:nvPr>
            <p:ph type="ftr" sz="quarter" idx="11"/>
          </p:nvPr>
        </p:nvSpPr>
        <p:spPr/>
        <p:txBody>
          <a:bodyPr/>
          <a:lstStyle/>
          <a:p>
            <a:r>
              <a:rPr lang="en-US"/>
              <a:t>AMI Conference 2023</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07724329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07B70AA-D459-4A57-9DB0-FB4CA8B16BBD}" type="datetime1">
              <a:rPr lang="en-US" smtClean="0"/>
              <a:t>5/12/2023</a:t>
            </a:fld>
            <a:endParaRPr lang="en-US"/>
          </a:p>
        </p:txBody>
      </p:sp>
      <p:sp>
        <p:nvSpPr>
          <p:cNvPr id="6" name="Footer Placeholder 5"/>
          <p:cNvSpPr>
            <a:spLocks noGrp="1"/>
          </p:cNvSpPr>
          <p:nvPr>
            <p:ph type="ftr" sz="quarter" idx="11"/>
          </p:nvPr>
        </p:nvSpPr>
        <p:spPr/>
        <p:txBody>
          <a:bodyPr/>
          <a:lstStyle/>
          <a:p>
            <a:r>
              <a:rPr lang="en-US"/>
              <a:t>AMI Conference 2023</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Tree>
    <p:extLst>
      <p:ext uri="{BB962C8B-B14F-4D97-AF65-F5344CB8AC3E}">
        <p14:creationId xmlns:p14="http://schemas.microsoft.com/office/powerpoint/2010/main" val="2382853254"/>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3F14E48-540B-4C13-918E-86A69D6E794F}" type="datetime1">
              <a:rPr lang="en-US" smtClean="0"/>
              <a:t>5/12/2023</a:t>
            </a:fld>
            <a:endParaRPr lang="en-US"/>
          </a:p>
        </p:txBody>
      </p:sp>
      <p:sp>
        <p:nvSpPr>
          <p:cNvPr id="6" name="Footer Placeholder 5"/>
          <p:cNvSpPr>
            <a:spLocks noGrp="1"/>
          </p:cNvSpPr>
          <p:nvPr>
            <p:ph type="ftr" sz="quarter" idx="11"/>
          </p:nvPr>
        </p:nvSpPr>
        <p:spPr/>
        <p:txBody>
          <a:bodyPr/>
          <a:lstStyle/>
          <a:p>
            <a:r>
              <a:rPr lang="en-US"/>
              <a:t>AMI Conference 2023</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497252491"/>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F6601981-2E08-4D90-93B9-792FF32BF207}" type="datetime1">
              <a:rPr lang="en-US" smtClean="0"/>
              <a:t>5/12/2023</a:t>
            </a:fld>
            <a:endParaRPr lang="en-US"/>
          </a:p>
        </p:txBody>
      </p:sp>
      <p:sp>
        <p:nvSpPr>
          <p:cNvPr id="4" name="Footer Placeholder 3"/>
          <p:cNvSpPr>
            <a:spLocks noGrp="1"/>
          </p:cNvSpPr>
          <p:nvPr>
            <p:ph type="ftr" sz="quarter" idx="11"/>
          </p:nvPr>
        </p:nvSpPr>
        <p:spPr/>
        <p:txBody>
          <a:bodyPr/>
          <a:lstStyle/>
          <a:p>
            <a:r>
              <a:rPr lang="en-US"/>
              <a:t>AMI Conference 2023</a:t>
            </a:r>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592141088"/>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75F083D1-5005-4DB0-A9EB-41AFB9CD0740}" type="datetime1">
              <a:rPr lang="en-US" smtClean="0"/>
              <a:t>5/12/2023</a:t>
            </a:fld>
            <a:endParaRPr lang="en-US"/>
          </a:p>
        </p:txBody>
      </p:sp>
      <p:sp>
        <p:nvSpPr>
          <p:cNvPr id="4" name="Footer Placeholder 3"/>
          <p:cNvSpPr>
            <a:spLocks noGrp="1"/>
          </p:cNvSpPr>
          <p:nvPr>
            <p:ph type="ftr" sz="quarter" idx="11"/>
          </p:nvPr>
        </p:nvSpPr>
        <p:spPr/>
        <p:txBody>
          <a:bodyPr/>
          <a:lstStyle/>
          <a:p>
            <a:r>
              <a:rPr lang="en-US"/>
              <a:t>AMI Conference 2023</a:t>
            </a:r>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403939156"/>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2B90478-D42D-4E59-AF47-EE8D7505C9C0}" type="datetime1">
              <a:rPr lang="en-US" smtClean="0"/>
              <a:t>5/12/2023</a:t>
            </a:fld>
            <a:endParaRPr lang="en-US"/>
          </a:p>
        </p:txBody>
      </p:sp>
      <p:sp>
        <p:nvSpPr>
          <p:cNvPr id="5" name="Footer Placeholder 4"/>
          <p:cNvSpPr>
            <a:spLocks noGrp="1"/>
          </p:cNvSpPr>
          <p:nvPr>
            <p:ph type="ftr" sz="quarter" idx="11"/>
          </p:nvPr>
        </p:nvSpPr>
        <p:spPr/>
        <p:txBody>
          <a:bodyPr/>
          <a:lstStyle/>
          <a:p>
            <a:r>
              <a:rPr lang="en-US"/>
              <a:t>AMI Conference 2023</a:t>
            </a:r>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3949182"/>
      </p:ext>
    </p:extLst>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6AF138-8BE3-4771-BF22-1B386977B6FB}" type="datetime1">
              <a:rPr lang="en-US" smtClean="0"/>
              <a:t>5/12/2023</a:t>
            </a:fld>
            <a:endParaRPr lang="en-US"/>
          </a:p>
        </p:txBody>
      </p:sp>
      <p:sp>
        <p:nvSpPr>
          <p:cNvPr id="5" name="Footer Placeholder 4"/>
          <p:cNvSpPr>
            <a:spLocks noGrp="1"/>
          </p:cNvSpPr>
          <p:nvPr>
            <p:ph type="ftr" sz="quarter" idx="11"/>
          </p:nvPr>
        </p:nvSpPr>
        <p:spPr/>
        <p:txBody>
          <a:bodyPr/>
          <a:lstStyle/>
          <a:p>
            <a:r>
              <a:rPr lang="en-US"/>
              <a:t>AMI Conference 2023</a:t>
            </a:r>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3947370209"/>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D91C76-4C2C-4423-B115-EF61060E2E7A}" type="datetime1">
              <a:rPr lang="en-US" smtClean="0"/>
              <a:t>5/12/2023</a:t>
            </a:fld>
            <a:endParaRPr lang="en-US"/>
          </a:p>
        </p:txBody>
      </p:sp>
      <p:sp>
        <p:nvSpPr>
          <p:cNvPr id="5" name="Footer Placeholder 4"/>
          <p:cNvSpPr>
            <a:spLocks noGrp="1"/>
          </p:cNvSpPr>
          <p:nvPr>
            <p:ph type="ftr" sz="quarter" idx="11"/>
          </p:nvPr>
        </p:nvSpPr>
        <p:spPr/>
        <p:txBody>
          <a:bodyPr/>
          <a:lstStyle/>
          <a:p>
            <a:r>
              <a:rPr lang="en-US"/>
              <a:t>AMI Conference 2023</a:t>
            </a:r>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165516638"/>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CC4BDC-5BFC-4AEA-A766-CC674B884BBD}" type="datetime1">
              <a:rPr lang="en-US" smtClean="0"/>
              <a:t>5/12/2023</a:t>
            </a:fld>
            <a:endParaRPr lang="en-US"/>
          </a:p>
        </p:txBody>
      </p:sp>
      <p:sp>
        <p:nvSpPr>
          <p:cNvPr id="5" name="Footer Placeholder 4"/>
          <p:cNvSpPr>
            <a:spLocks noGrp="1"/>
          </p:cNvSpPr>
          <p:nvPr>
            <p:ph type="ftr" sz="quarter" idx="11"/>
          </p:nvPr>
        </p:nvSpPr>
        <p:spPr/>
        <p:txBody>
          <a:bodyPr/>
          <a:lstStyle/>
          <a:p>
            <a:r>
              <a:rPr lang="en-US"/>
              <a:t>AMI Conference 2023</a:t>
            </a:r>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a:p>
        </p:txBody>
      </p:sp>
    </p:spTree>
    <p:extLst>
      <p:ext uri="{BB962C8B-B14F-4D97-AF65-F5344CB8AC3E}">
        <p14:creationId xmlns:p14="http://schemas.microsoft.com/office/powerpoint/2010/main" val="1266120971"/>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B57B6D7-90B9-4843-A1B0-22341072EB34}" type="datetime1">
              <a:rPr lang="en-US" smtClean="0"/>
              <a:t>5/12/2023</a:t>
            </a:fld>
            <a:endParaRPr lang="en-US"/>
          </a:p>
        </p:txBody>
      </p:sp>
      <p:sp>
        <p:nvSpPr>
          <p:cNvPr id="6" name="Footer Placeholder 5"/>
          <p:cNvSpPr>
            <a:spLocks noGrp="1"/>
          </p:cNvSpPr>
          <p:nvPr>
            <p:ph type="ftr" sz="quarter" idx="11"/>
          </p:nvPr>
        </p:nvSpPr>
        <p:spPr/>
        <p:txBody>
          <a:bodyPr/>
          <a:lstStyle/>
          <a:p>
            <a:r>
              <a:rPr lang="en-US"/>
              <a:t>AMI Conference 2023</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603605935"/>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A8B8F75-3225-4C9C-8F7E-884C9C165907}" type="datetime1">
              <a:rPr lang="en-US" smtClean="0"/>
              <a:t>5/12/2023</a:t>
            </a:fld>
            <a:endParaRPr lang="en-US"/>
          </a:p>
        </p:txBody>
      </p:sp>
      <p:sp>
        <p:nvSpPr>
          <p:cNvPr id="8" name="Footer Placeholder 7"/>
          <p:cNvSpPr>
            <a:spLocks noGrp="1"/>
          </p:cNvSpPr>
          <p:nvPr>
            <p:ph type="ftr" sz="quarter" idx="11"/>
          </p:nvPr>
        </p:nvSpPr>
        <p:spPr/>
        <p:txBody>
          <a:bodyPr/>
          <a:lstStyle/>
          <a:p>
            <a:r>
              <a:rPr lang="en-US"/>
              <a:t>AMI Conference 2023</a:t>
            </a:r>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749299494"/>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E221EE0-8E77-4C7E-BB2C-BBBFB47CD368}" type="datetime1">
              <a:rPr lang="en-US" smtClean="0"/>
              <a:t>5/12/2023</a:t>
            </a:fld>
            <a:endParaRPr lang="en-US"/>
          </a:p>
        </p:txBody>
      </p:sp>
      <p:sp>
        <p:nvSpPr>
          <p:cNvPr id="4" name="Footer Placeholder 3"/>
          <p:cNvSpPr>
            <a:spLocks noGrp="1"/>
          </p:cNvSpPr>
          <p:nvPr>
            <p:ph type="ftr" sz="quarter" idx="11"/>
          </p:nvPr>
        </p:nvSpPr>
        <p:spPr/>
        <p:txBody>
          <a:bodyPr/>
          <a:lstStyle/>
          <a:p>
            <a:r>
              <a:rPr lang="en-US"/>
              <a:t>AMI Conference 2023</a:t>
            </a:r>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129729477"/>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B93C6-3501-4EF4-93EE-54A430E584A9}" type="datetime1">
              <a:rPr lang="en-US" smtClean="0"/>
              <a:t>5/12/2023</a:t>
            </a:fld>
            <a:endParaRPr lang="en-US"/>
          </a:p>
        </p:txBody>
      </p:sp>
      <p:sp>
        <p:nvSpPr>
          <p:cNvPr id="3" name="Footer Placeholder 2"/>
          <p:cNvSpPr>
            <a:spLocks noGrp="1"/>
          </p:cNvSpPr>
          <p:nvPr>
            <p:ph type="ftr" sz="quarter" idx="11"/>
          </p:nvPr>
        </p:nvSpPr>
        <p:spPr/>
        <p:txBody>
          <a:bodyPr/>
          <a:lstStyle/>
          <a:p>
            <a:r>
              <a:rPr lang="en-US"/>
              <a:t>AMI Conference 2023</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601489381"/>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74363B-C0E4-4B8E-8298-13F2611E2C01}" type="datetime1">
              <a:rPr lang="en-US" smtClean="0"/>
              <a:t>5/12/2023</a:t>
            </a:fld>
            <a:endParaRPr lang="en-US"/>
          </a:p>
        </p:txBody>
      </p:sp>
      <p:sp>
        <p:nvSpPr>
          <p:cNvPr id="6" name="Footer Placeholder 5"/>
          <p:cNvSpPr>
            <a:spLocks noGrp="1"/>
          </p:cNvSpPr>
          <p:nvPr>
            <p:ph type="ftr" sz="quarter" idx="11"/>
          </p:nvPr>
        </p:nvSpPr>
        <p:spPr/>
        <p:txBody>
          <a:bodyPr/>
          <a:lstStyle/>
          <a:p>
            <a:r>
              <a:rPr lang="en-US"/>
              <a:t>AMI Conference 2023</a:t>
            </a:r>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a:p>
        </p:txBody>
      </p:sp>
    </p:spTree>
    <p:extLst>
      <p:ext uri="{BB962C8B-B14F-4D97-AF65-F5344CB8AC3E}">
        <p14:creationId xmlns:p14="http://schemas.microsoft.com/office/powerpoint/2010/main" val="1769114294"/>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6A656E-708F-4A2B-83A8-637CD26E84E5}" type="datetime1">
              <a:rPr lang="en-US" smtClean="0"/>
              <a:t>5/12/2023</a:t>
            </a:fld>
            <a:endParaRPr lang="en-US"/>
          </a:p>
        </p:txBody>
      </p:sp>
      <p:sp>
        <p:nvSpPr>
          <p:cNvPr id="6" name="Footer Placeholder 5"/>
          <p:cNvSpPr>
            <a:spLocks noGrp="1"/>
          </p:cNvSpPr>
          <p:nvPr>
            <p:ph type="ftr" sz="quarter" idx="11"/>
          </p:nvPr>
        </p:nvSpPr>
        <p:spPr/>
        <p:txBody>
          <a:bodyPr/>
          <a:lstStyle/>
          <a:p>
            <a:pPr algn="l"/>
            <a:r>
              <a:rPr lang="en-US"/>
              <a:t>AMI Conference 2023</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542305483"/>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B6C4DEBA-37C3-4ADB-9FD4-261461BE896F}" type="datetime1">
              <a:rPr lang="en-US" smtClean="0"/>
              <a:t>5/12/2023</a:t>
            </a:fld>
            <a:endParaRPr lang="en-US"/>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r>
              <a:rPr lang="en-US"/>
              <a:t>AMI Conference 2023</a:t>
            </a:r>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a:t>
            </a:fld>
            <a:endParaRPr lang="en-US"/>
          </a:p>
        </p:txBody>
      </p:sp>
    </p:spTree>
    <p:extLst>
      <p:ext uri="{BB962C8B-B14F-4D97-AF65-F5344CB8AC3E}">
        <p14:creationId xmlns:p14="http://schemas.microsoft.com/office/powerpoint/2010/main" val="336207152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dt="0"/>
  <p:txStyles>
    <p:title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cardiffmet.padlet.org/kardavies/o1lm22y1kx3qev0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cardiffmet.padlet.org/kardavies/n95cbbvy0qc554g9"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2" Type="http://schemas.openxmlformats.org/officeDocument/2006/relationships/hyperlink" Target="file:///C:\Users\sm19165\Downloads\uk_poverty_2020-21_0.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jpeg"/><Relationship Id="rId7" Type="http://schemas.openxmlformats.org/officeDocument/2006/relationships/diagramLayout" Target="../diagrams/layout1.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diagramData" Target="../diagrams/data1.xml"/><Relationship Id="rId5" Type="http://schemas.openxmlformats.org/officeDocument/2006/relationships/image" Target="../media/image11.jpeg"/><Relationship Id="rId10" Type="http://schemas.microsoft.com/office/2007/relationships/diagramDrawing" Target="../diagrams/drawing1.xml"/><Relationship Id="rId4" Type="http://schemas.openxmlformats.org/officeDocument/2006/relationships/image" Target="../media/image3.png"/><Relationship Id="rId9" Type="http://schemas.openxmlformats.org/officeDocument/2006/relationships/diagramColors" Target="../diagrams/colors1.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A05AC74-6838-4CD9-B157-B3BB3E2F5415}"/>
              </a:ext>
              <a:ext uri="{C183D7F6-B498-43B3-948B-1728B52AA6E4}">
                <adec:decorative xmlns:adec="http://schemas.microsoft.com/office/drawing/2017/decorative" val="1"/>
              </a:ext>
            </a:extLst>
          </p:cNvPr>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24585" r="25448"/>
          <a:stretch/>
        </p:blipFill>
        <p:spPr>
          <a:xfrm>
            <a:off x="6108197" y="10"/>
            <a:ext cx="6092029" cy="6857990"/>
          </a:xfrm>
          <a:prstGeom prst="rect">
            <a:avLst/>
          </a:prstGeom>
        </p:spPr>
      </p:pic>
      <p:sp useBgFill="1">
        <p:nvSpPr>
          <p:cNvPr id="97" name="Freeform 5">
            <a:extLst>
              <a:ext uri="{FF2B5EF4-FFF2-40B4-BE49-F238E27FC236}">
                <a16:creationId xmlns:a16="http://schemas.microsoft.com/office/drawing/2014/main" id="{608EAA06-5488-416B-B2B2-E552130110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271651" y="1762886"/>
            <a:ext cx="7656919" cy="3332229"/>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0D1F047C-C727-42A7-85C5-68C5AA1B1A93}"/>
              </a:ext>
            </a:extLst>
          </p:cNvPr>
          <p:cNvSpPr>
            <a:spLocks noGrp="1"/>
          </p:cNvSpPr>
          <p:nvPr>
            <p:ph type="ctrTitle"/>
          </p:nvPr>
        </p:nvSpPr>
        <p:spPr>
          <a:xfrm>
            <a:off x="2804668" y="2379722"/>
            <a:ext cx="7219954" cy="1354661"/>
          </a:xfrm>
        </p:spPr>
        <p:txBody>
          <a:bodyPr>
            <a:normAutofit fontScale="90000"/>
          </a:bodyPr>
          <a:lstStyle/>
          <a:p>
            <a:r>
              <a:rPr lang="en-GB" sz="2700" b="1">
                <a:effectLst/>
              </a:rPr>
              <a:t>Collaboration and action – exploring solutions for inclusivity to UK music festivals for people living in poverty</a:t>
            </a:r>
            <a:br>
              <a:rPr lang="en-GB">
                <a:effectLst/>
              </a:rPr>
            </a:br>
            <a:endParaRPr lang="en-US" sz="4100">
              <a:latin typeface="Abadi" panose="020B0604020104020204" pitchFamily="34" charset="0"/>
            </a:endParaRPr>
          </a:p>
        </p:txBody>
      </p:sp>
      <p:sp>
        <p:nvSpPr>
          <p:cNvPr id="3" name="Subtitle 2">
            <a:extLst>
              <a:ext uri="{FF2B5EF4-FFF2-40B4-BE49-F238E27FC236}">
                <a16:creationId xmlns:a16="http://schemas.microsoft.com/office/drawing/2014/main" id="{DB93FB3F-A8D4-46D3-A1C6-C79C64563729}"/>
              </a:ext>
            </a:extLst>
          </p:cNvPr>
          <p:cNvSpPr>
            <a:spLocks noGrp="1"/>
          </p:cNvSpPr>
          <p:nvPr>
            <p:ph type="subTitle" idx="1"/>
          </p:nvPr>
        </p:nvSpPr>
        <p:spPr>
          <a:xfrm>
            <a:off x="2931006" y="3544455"/>
            <a:ext cx="7219954" cy="1524005"/>
          </a:xfrm>
        </p:spPr>
        <p:txBody>
          <a:bodyPr>
            <a:normAutofit fontScale="77500" lnSpcReduction="20000"/>
          </a:bodyPr>
          <a:lstStyle/>
          <a:p>
            <a:r>
              <a:rPr lang="en-US">
                <a:solidFill>
                  <a:srgbClr val="DCA64E"/>
                </a:solidFill>
              </a:rPr>
              <a:t>Dr. Karen Davies</a:t>
            </a:r>
          </a:p>
          <a:p>
            <a:r>
              <a:rPr lang="en-US">
                <a:solidFill>
                  <a:srgbClr val="DCA64E"/>
                </a:solidFill>
              </a:rPr>
              <a:t>Dr. Nic Matthews</a:t>
            </a:r>
          </a:p>
          <a:p>
            <a:r>
              <a:rPr lang="en-US">
                <a:solidFill>
                  <a:srgbClr val="DCA64E"/>
                </a:solidFill>
              </a:rPr>
              <a:t>Dr. Vicky Richards</a:t>
            </a:r>
          </a:p>
          <a:p>
            <a:r>
              <a:rPr lang="en-US">
                <a:solidFill>
                  <a:srgbClr val="DCA64E"/>
                </a:solidFill>
              </a:rPr>
              <a:t>Dr. Mary Beth Gouthro (Bournemouth University)</a:t>
            </a:r>
          </a:p>
        </p:txBody>
      </p:sp>
      <p:pic>
        <p:nvPicPr>
          <p:cNvPr id="8" name="Picture 7" descr="A close-up of a sign&#10;&#10;Description automatically generated with low confidence">
            <a:extLst>
              <a:ext uri="{FF2B5EF4-FFF2-40B4-BE49-F238E27FC236}">
                <a16:creationId xmlns:a16="http://schemas.microsoft.com/office/drawing/2014/main" id="{05210A66-0FD5-4E10-84A9-951675ED1D65}"/>
              </a:ext>
            </a:extLst>
          </p:cNvPr>
          <p:cNvPicPr>
            <a:picLocks noChangeAspect="1"/>
          </p:cNvPicPr>
          <p:nvPr/>
        </p:nvPicPr>
        <p:blipFill>
          <a:blip r:embed="rId5"/>
          <a:stretch>
            <a:fillRect/>
          </a:stretch>
        </p:blipFill>
        <p:spPr>
          <a:xfrm>
            <a:off x="-3443" y="1623053"/>
            <a:ext cx="2795995" cy="1303937"/>
          </a:xfrm>
          <a:prstGeom prst="rect">
            <a:avLst/>
          </a:prstGeom>
        </p:spPr>
      </p:pic>
      <p:pic>
        <p:nvPicPr>
          <p:cNvPr id="14" name="Picture 13">
            <a:extLst>
              <a:ext uri="{FF2B5EF4-FFF2-40B4-BE49-F238E27FC236}">
                <a16:creationId xmlns:a16="http://schemas.microsoft.com/office/drawing/2014/main" id="{B1879E38-F840-4335-9608-75601CBC0D85}"/>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7388" y="3294989"/>
            <a:ext cx="2798158" cy="2027465"/>
          </a:xfrm>
          <a:prstGeom prst="rect">
            <a:avLst/>
          </a:prstGeom>
          <a:noFill/>
          <a:ln>
            <a:noFill/>
          </a:ln>
        </p:spPr>
      </p:pic>
      <p:pic>
        <p:nvPicPr>
          <p:cNvPr id="15" name="Picture 14" descr="Text&#10;&#10;Description automatically generated">
            <a:extLst>
              <a:ext uri="{FF2B5EF4-FFF2-40B4-BE49-F238E27FC236}">
                <a16:creationId xmlns:a16="http://schemas.microsoft.com/office/drawing/2014/main" id="{481E5509-ED02-45F2-AB30-51FC8429A98C}"/>
              </a:ext>
            </a:extLst>
          </p:cNvPr>
          <p:cNvPicPr/>
          <p:nvPr/>
        </p:nvPicPr>
        <p:blipFill>
          <a:blip r:embed="rId7">
            <a:extLst>
              <a:ext uri="{28A0092B-C50C-407E-A947-70E740481C1C}">
                <a14:useLocalDpi xmlns:a14="http://schemas.microsoft.com/office/drawing/2010/main" val="0"/>
              </a:ext>
            </a:extLst>
          </a:blip>
          <a:stretch>
            <a:fillRect/>
          </a:stretch>
        </p:blipFill>
        <p:spPr>
          <a:xfrm>
            <a:off x="763" y="-2699"/>
            <a:ext cx="2787961" cy="1199571"/>
          </a:xfrm>
          <a:prstGeom prst="rect">
            <a:avLst/>
          </a:prstGeom>
        </p:spPr>
      </p:pic>
      <p:pic>
        <p:nvPicPr>
          <p:cNvPr id="16" name="Picture 15">
            <a:extLst>
              <a:ext uri="{FF2B5EF4-FFF2-40B4-BE49-F238E27FC236}">
                <a16:creationId xmlns:a16="http://schemas.microsoft.com/office/drawing/2014/main" id="{40EFEB9D-7E33-4F50-A26D-407A4452C98B}"/>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0" y="5658419"/>
            <a:ext cx="2865090" cy="1199571"/>
          </a:xfrm>
          <a:prstGeom prst="rect">
            <a:avLst/>
          </a:prstGeom>
          <a:noFill/>
          <a:ln>
            <a:noFill/>
          </a:ln>
        </p:spPr>
      </p:pic>
    </p:spTree>
    <p:extLst>
      <p:ext uri="{BB962C8B-B14F-4D97-AF65-F5344CB8AC3E}">
        <p14:creationId xmlns:p14="http://schemas.microsoft.com/office/powerpoint/2010/main" val="1946576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500"/>
                                  </p:stCondLst>
                                  <p:iterate>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7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1500"/>
                                  </p:stCondLst>
                                  <p:iterate>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7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1500"/>
                                  </p:stCondLst>
                                  <p:iterate>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7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D6EC1-AAE9-4C42-886C-6E54B43AA1AF}"/>
              </a:ext>
            </a:extLst>
          </p:cNvPr>
          <p:cNvSpPr>
            <a:spLocks noGrp="1"/>
          </p:cNvSpPr>
          <p:nvPr>
            <p:ph type="title"/>
          </p:nvPr>
        </p:nvSpPr>
        <p:spPr>
          <a:xfrm>
            <a:off x="691853" y="298881"/>
            <a:ext cx="10353762" cy="1050525"/>
          </a:xfrm>
        </p:spPr>
        <p:txBody>
          <a:bodyPr/>
          <a:lstStyle/>
          <a:p>
            <a:r>
              <a:rPr lang="en-GB">
                <a:latin typeface="Abadi"/>
              </a:rPr>
              <a:t>LITERATURE &amp; INTERVIEWS</a:t>
            </a:r>
            <a:endParaRPr lang="en-GB">
              <a:latin typeface="Abadi" panose="020B0604020104020204" pitchFamily="34" charset="0"/>
            </a:endParaRPr>
          </a:p>
        </p:txBody>
      </p:sp>
      <p:sp>
        <p:nvSpPr>
          <p:cNvPr id="3" name="Content Placeholder 2">
            <a:extLst>
              <a:ext uri="{FF2B5EF4-FFF2-40B4-BE49-F238E27FC236}">
                <a16:creationId xmlns:a16="http://schemas.microsoft.com/office/drawing/2014/main" id="{92A07184-52C8-43A5-AF3C-40557C3C64FA}"/>
              </a:ext>
            </a:extLst>
          </p:cNvPr>
          <p:cNvSpPr>
            <a:spLocks noGrp="1"/>
          </p:cNvSpPr>
          <p:nvPr>
            <p:ph idx="1"/>
          </p:nvPr>
        </p:nvSpPr>
        <p:spPr>
          <a:xfrm>
            <a:off x="489751" y="1454564"/>
            <a:ext cx="11212497" cy="5118347"/>
          </a:xfrm>
        </p:spPr>
        <p:txBody>
          <a:bodyPr>
            <a:normAutofit/>
          </a:bodyPr>
          <a:lstStyle/>
          <a:p>
            <a:pPr marL="36830" indent="0">
              <a:buNone/>
            </a:pPr>
            <a:r>
              <a:rPr lang="en-GB" sz="1800"/>
              <a:t>Life memories, mental health and experiences:  </a:t>
            </a:r>
            <a:r>
              <a:rPr lang="en-GB" sz="1800">
                <a:solidFill>
                  <a:schemeClr val="tx1"/>
                </a:solidFill>
                <a:effectLst/>
                <a:latin typeface="Times New Roman" panose="02020603050405020304" pitchFamily="18" charset="0"/>
                <a:ea typeface="Calibri" panose="020F0502020204030204" pitchFamily="34" charset="0"/>
              </a:rPr>
              <a:t>Jepson and Stadler (2017); Jepson and Walters (2019) </a:t>
            </a:r>
            <a:endParaRPr lang="en-GB" sz="1800">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endParaRPr>
          </a:p>
          <a:p>
            <a:pPr marL="36830" indent="0">
              <a:buNone/>
            </a:pPr>
            <a:r>
              <a:rPr lang="en-GB" sz="1800">
                <a:ln>
                  <a:solidFill>
                    <a:prstClr val="black">
                      <a:lumMod val="75000"/>
                      <a:lumOff val="25000"/>
                      <a:alpha val="10000"/>
                    </a:prstClr>
                  </a:solidFill>
                </a:ln>
                <a:solidFill>
                  <a:srgbClr val="F4EDD8"/>
                </a:solidFill>
                <a:effectLst/>
                <a:latin typeface="Times New Roman"/>
                <a:cs typeface="Times New Roman"/>
              </a:rPr>
              <a:t>Strengthening, challenging and reformation of identities:  </a:t>
            </a:r>
            <a:r>
              <a:rPr lang="en-GB" sz="1800">
                <a:ln>
                  <a:solidFill>
                    <a:prstClr val="black">
                      <a:lumMod val="75000"/>
                      <a:lumOff val="25000"/>
                      <a:alpha val="10000"/>
                    </a:prstClr>
                  </a:solidFill>
                </a:ln>
                <a:solidFill>
                  <a:schemeClr val="tx1"/>
                </a:solidFill>
                <a:effectLst/>
                <a:latin typeface="Times New Roman"/>
                <a:cs typeface="Times New Roman"/>
              </a:rPr>
              <a:t>Jaeger &amp; </a:t>
            </a:r>
            <a:r>
              <a:rPr lang="en-GB" sz="1800" err="1">
                <a:ln>
                  <a:solidFill>
                    <a:prstClr val="black">
                      <a:lumMod val="75000"/>
                      <a:lumOff val="25000"/>
                      <a:alpha val="10000"/>
                    </a:prstClr>
                  </a:solidFill>
                </a:ln>
                <a:solidFill>
                  <a:schemeClr val="tx1"/>
                </a:solidFill>
                <a:effectLst/>
                <a:latin typeface="Times New Roman"/>
                <a:cs typeface="Times New Roman"/>
              </a:rPr>
              <a:t>Mykletun</a:t>
            </a:r>
            <a:r>
              <a:rPr lang="en-GB" sz="1800">
                <a:ln>
                  <a:solidFill>
                    <a:prstClr val="black">
                      <a:lumMod val="75000"/>
                      <a:lumOff val="25000"/>
                      <a:alpha val="10000"/>
                    </a:prstClr>
                  </a:solidFill>
                </a:ln>
                <a:solidFill>
                  <a:schemeClr val="tx1"/>
                </a:solidFill>
                <a:effectLst/>
                <a:latin typeface="Times New Roman"/>
                <a:cs typeface="Times New Roman"/>
              </a:rPr>
              <a:t> (2013) and </a:t>
            </a:r>
            <a:r>
              <a:rPr lang="en-GB" sz="1800" err="1">
                <a:ln>
                  <a:solidFill>
                    <a:prstClr val="black">
                      <a:lumMod val="75000"/>
                      <a:lumOff val="25000"/>
                      <a:alpha val="10000"/>
                    </a:prstClr>
                  </a:solidFill>
                </a:ln>
                <a:solidFill>
                  <a:schemeClr val="tx1"/>
                </a:solidFill>
                <a:effectLst/>
                <a:latin typeface="Times New Roman"/>
                <a:cs typeface="Times New Roman"/>
              </a:rPr>
              <a:t>Rihova</a:t>
            </a:r>
            <a:r>
              <a:rPr lang="en-GB" sz="1800">
                <a:ln>
                  <a:solidFill>
                    <a:prstClr val="black">
                      <a:lumMod val="75000"/>
                      <a:lumOff val="25000"/>
                      <a:alpha val="10000"/>
                    </a:prstClr>
                  </a:solidFill>
                </a:ln>
                <a:solidFill>
                  <a:schemeClr val="tx1"/>
                </a:solidFill>
                <a:effectLst/>
                <a:latin typeface="Times New Roman"/>
                <a:cs typeface="Times New Roman"/>
              </a:rPr>
              <a:t> et al. (2015) </a:t>
            </a:r>
            <a:endParaRPr lang="en-GB">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endParaRPr>
          </a:p>
          <a:p>
            <a:pPr marL="36830" indent="0">
              <a:buNone/>
            </a:pPr>
            <a:endParaRPr lang="en-GB" sz="1800">
              <a:solidFill>
                <a:schemeClr val="tx1"/>
              </a:solidFill>
              <a:effectLst/>
              <a:latin typeface="Times New Roman"/>
              <a:cs typeface="Times New Roman"/>
            </a:endParaRPr>
          </a:p>
          <a:p>
            <a:pPr indent="-305435"/>
            <a:r>
              <a:rPr lang="en-GB" sz="1800"/>
              <a:t>Family Holiday Charity:  “</a:t>
            </a:r>
            <a:r>
              <a:rPr lang="en-GB" sz="1800" i="1">
                <a:solidFill>
                  <a:schemeClr val="tx1"/>
                </a:solidFill>
                <a:effectLst/>
                <a:latin typeface="Times New Roman"/>
                <a:cs typeface="Times New Roman"/>
              </a:rPr>
              <a:t>I</a:t>
            </a:r>
            <a:r>
              <a:rPr lang="en-GB" sz="1800" b="0" i="1">
                <a:solidFill>
                  <a:schemeClr val="tx1"/>
                </a:solidFill>
                <a:effectLst/>
                <a:latin typeface="Times New Roman"/>
                <a:cs typeface="Times New Roman"/>
              </a:rPr>
              <a:t> think it’s really important for that middle age group to have that right of passage experience of attending a festival. And, you know, equally, it’s important for the other age groups in terms of experience and life memories”</a:t>
            </a:r>
            <a:endParaRPr lang="en-GB" sz="1800" b="0" i="1">
              <a:ln>
                <a:solidFill>
                  <a:prstClr val="black">
                    <a:lumMod val="75000"/>
                    <a:lumOff val="25000"/>
                    <a:alpha val="10000"/>
                  </a:prstClr>
                </a:solidFill>
              </a:ln>
              <a:solidFill>
                <a:schemeClr val="tx1"/>
              </a:solidFill>
              <a:effectLst/>
              <a:latin typeface="Times New Roman"/>
              <a:cs typeface="Times New Roman"/>
            </a:endParaRPr>
          </a:p>
          <a:p>
            <a:pPr indent="-305435"/>
            <a:endParaRPr lang="en-GB" sz="1800" i="1">
              <a:solidFill>
                <a:schemeClr val="tx1"/>
              </a:solidFill>
              <a:effectLst/>
              <a:latin typeface="Times New Roman"/>
              <a:cs typeface="Times New Roman"/>
            </a:endParaRPr>
          </a:p>
          <a:p>
            <a:pPr indent="-305435"/>
            <a:r>
              <a:rPr lang="en-GB" sz="1800" b="0">
                <a:effectLst/>
                <a:latin typeface="Times New Roman" panose="02020603050405020304" pitchFamily="18" charset="0"/>
              </a:rPr>
              <a:t>AIF: “</a:t>
            </a:r>
            <a:r>
              <a:rPr lang="en-GB" sz="1800" b="0" i="1">
                <a:solidFill>
                  <a:schemeClr val="tx1"/>
                </a:solidFill>
                <a:effectLst/>
                <a:latin typeface="Times New Roman" panose="02020603050405020304" pitchFamily="18" charset="0"/>
              </a:rPr>
              <a:t>I think festivals as communal experiences have enormous mental health benefits”</a:t>
            </a:r>
            <a:r>
              <a:rPr lang="en-GB" sz="1400" b="0" i="0">
                <a:solidFill>
                  <a:srgbClr val="000000"/>
                </a:solidFill>
                <a:effectLst/>
                <a:latin typeface="Times New Roman" panose="02020603050405020304" pitchFamily="18" charset="0"/>
              </a:rPr>
              <a:t>.</a:t>
            </a:r>
            <a:endParaRPr lang="en-GB" sz="1800" b="0" i="1">
              <a:ln>
                <a:solidFill>
                  <a:prstClr val="black">
                    <a:lumMod val="75000"/>
                    <a:lumOff val="25000"/>
                    <a:alpha val="10000"/>
                  </a:prstClr>
                </a:solidFill>
              </a:ln>
              <a:solidFill>
                <a:schemeClr val="tx1"/>
              </a:solidFill>
              <a:effectLst/>
              <a:latin typeface="Times New Roman" panose="02020603050405020304" pitchFamily="18" charset="0"/>
              <a:cs typeface="Times New Roman" panose="02020603050405020304" pitchFamily="18" charset="0"/>
            </a:endParaRPr>
          </a:p>
          <a:p>
            <a:pPr marL="36830" indent="0">
              <a:buNone/>
            </a:pPr>
            <a:endParaRPr lang="en-GB" sz="1800">
              <a:effectLst/>
              <a:latin typeface="Times New Roman"/>
              <a:cs typeface="Times New Roman"/>
            </a:endParaRPr>
          </a:p>
          <a:p>
            <a:pPr marL="36830" indent="0">
              <a:buNone/>
            </a:pPr>
            <a:r>
              <a:rPr lang="en-GB" sz="1800" b="0">
                <a:effectLst/>
                <a:latin typeface="Times New Roman"/>
                <a:cs typeface="Times New Roman"/>
              </a:rPr>
              <a:t>Sense of community:</a:t>
            </a:r>
            <a:r>
              <a:rPr lang="en-GB" sz="1800">
                <a:effectLst/>
                <a:latin typeface="Times New Roman"/>
                <a:cs typeface="Times New Roman"/>
              </a:rPr>
              <a:t> </a:t>
            </a:r>
            <a:r>
              <a:rPr lang="en-GB" sz="1800" b="0">
                <a:effectLst/>
                <a:latin typeface="Times New Roman"/>
                <a:cs typeface="Times New Roman"/>
              </a:rPr>
              <a:t> </a:t>
            </a:r>
            <a:r>
              <a:rPr lang="en-GB" sz="1800">
                <a:solidFill>
                  <a:schemeClr val="tx1"/>
                </a:solidFill>
                <a:effectLst/>
                <a:latin typeface="Times New Roman"/>
                <a:ea typeface="Calibri" panose="020F0502020204030204" pitchFamily="34" charset="0"/>
                <a:cs typeface="Times New Roman"/>
              </a:rPr>
              <a:t>Duffy and Mair (2018); Quinn (2005 and 2010), Wilks (2011)</a:t>
            </a:r>
            <a:endParaRPr lang="en-GB" sz="1800">
              <a:ln>
                <a:solidFill>
                  <a:prstClr val="black">
                    <a:lumMod val="75000"/>
                    <a:lumOff val="25000"/>
                    <a:alpha val="10000"/>
                  </a:prstClr>
                </a:solidFill>
              </a:ln>
              <a:solidFill>
                <a:schemeClr val="tx1"/>
              </a:solidFill>
              <a:effectLst/>
              <a:latin typeface="Times New Roman"/>
              <a:ea typeface="Calibri" panose="020F0502020204030204" pitchFamily="34" charset="0"/>
              <a:cs typeface="Times New Roman"/>
            </a:endParaRPr>
          </a:p>
          <a:p>
            <a:pPr marL="322580" indent="-285750"/>
            <a:r>
              <a:rPr lang="en-GB" sz="1800">
                <a:ln>
                  <a:solidFill>
                    <a:prstClr val="black">
                      <a:lumMod val="75000"/>
                      <a:lumOff val="25000"/>
                      <a:alpha val="10000"/>
                    </a:prstClr>
                  </a:solidFill>
                </a:ln>
                <a:effectLst/>
                <a:latin typeface="Times New Roman"/>
                <a:ea typeface="Calibri" panose="020F0502020204030204" pitchFamily="34" charset="0"/>
                <a:cs typeface="Times New Roman"/>
              </a:rPr>
              <a:t>NOEA:</a:t>
            </a:r>
            <a:r>
              <a:rPr lang="en-GB" sz="1800">
                <a:ln>
                  <a:solidFill>
                    <a:prstClr val="black">
                      <a:lumMod val="75000"/>
                      <a:lumOff val="25000"/>
                      <a:alpha val="10000"/>
                    </a:prstClr>
                  </a:solidFill>
                </a:ln>
                <a:solidFill>
                  <a:schemeClr val="tx1"/>
                </a:solidFill>
                <a:effectLst/>
                <a:latin typeface="Times New Roman"/>
                <a:ea typeface="Calibri" panose="020F0502020204030204" pitchFamily="34" charset="0"/>
                <a:cs typeface="Times New Roman"/>
              </a:rPr>
              <a:t> </a:t>
            </a:r>
            <a:r>
              <a:rPr lang="en-GB" sz="1800" i="1">
                <a:ln>
                  <a:solidFill>
                    <a:prstClr val="black">
                      <a:lumMod val="75000"/>
                      <a:lumOff val="25000"/>
                      <a:alpha val="10000"/>
                    </a:prstClr>
                  </a:solidFill>
                </a:ln>
                <a:solidFill>
                  <a:schemeClr val="tx1"/>
                </a:solidFill>
                <a:effectLst/>
                <a:latin typeface="Times New Roman"/>
                <a:ea typeface="Calibri" panose="020F0502020204030204" pitchFamily="34" charset="0"/>
                <a:cs typeface="Times New Roman"/>
              </a:rPr>
              <a:t>"It's probably a tribal thing isn't it?"</a:t>
            </a:r>
            <a:endParaRPr lang="en-GB" sz="1800" i="1">
              <a:ln>
                <a:solidFill>
                  <a:prstClr val="black">
                    <a:lumMod val="75000"/>
                    <a:lumOff val="25000"/>
                    <a:alpha val="10000"/>
                  </a:prstClr>
                </a:solid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indent="-305435"/>
            <a:endParaRPr lang="en-GB" sz="1800" i="1">
              <a:solidFill>
                <a:srgbClr val="FFFFFF"/>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6830" indent="0">
              <a:buNone/>
            </a:pPr>
            <a:endParaRPr lang="en-GB" sz="1800">
              <a:ln>
                <a:solidFill>
                  <a:prstClr val="black">
                    <a:lumMod val="75000"/>
                    <a:lumOff val="25000"/>
                    <a:alpha val="10000"/>
                  </a:prstClr>
                </a:solid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7465" indent="0">
              <a:buNone/>
            </a:pPr>
            <a:endParaRPr lang="en-GB" sz="1800" i="1">
              <a:ln>
                <a:solidFill>
                  <a:prstClr val="black">
                    <a:lumMod val="75000"/>
                    <a:lumOff val="25000"/>
                    <a:alpha val="10000"/>
                  </a:prstClr>
                </a:solidFill>
              </a:ln>
              <a:solidFill>
                <a:schemeClr val="tx1"/>
              </a:solidFill>
              <a:effectLst/>
              <a:latin typeface="Times New Roman" panose="02020603050405020304" pitchFamily="18" charset="0"/>
              <a:ea typeface="Calibri" panose="020F0502020204030204" pitchFamily="34" charset="0"/>
              <a:cs typeface="Times New Roman"/>
            </a:endParaRPr>
          </a:p>
          <a:p>
            <a:pPr marL="36830" indent="0">
              <a:buNone/>
            </a:pPr>
            <a:endParaRPr lang="en-GB" sz="1800">
              <a:ln>
                <a:solidFill>
                  <a:prstClr val="black">
                    <a:lumMod val="75000"/>
                    <a:lumOff val="25000"/>
                    <a:alpha val="10000"/>
                  </a:prstClr>
                </a:solid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6830" indent="0">
              <a:buNone/>
            </a:pPr>
            <a:endParaRPr lang="en-GB" sz="1800">
              <a:ln>
                <a:solidFill>
                  <a:prstClr val="black">
                    <a:lumMod val="75000"/>
                    <a:lumOff val="25000"/>
                    <a:alpha val="10000"/>
                  </a:prstClr>
                </a:solid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indent="-305435"/>
            <a:endParaRPr lang="en-GB">
              <a:ln>
                <a:solidFill>
                  <a:prstClr val="black">
                    <a:lumMod val="75000"/>
                    <a:lumOff val="25000"/>
                    <a:alpha val="10000"/>
                  </a:prstClr>
                </a:solidFill>
              </a:ln>
              <a:effectLst>
                <a:outerShdw blurRad="9525" dist="25400" dir="14640000" algn="tl" rotWithShape="0">
                  <a:prstClr val="black">
                    <a:alpha val="30000"/>
                  </a:prstClr>
                </a:outerShdw>
              </a:effectLst>
            </a:endParaRPr>
          </a:p>
        </p:txBody>
      </p:sp>
      <p:sp>
        <p:nvSpPr>
          <p:cNvPr id="4" name="Footer Placeholder 3">
            <a:extLst>
              <a:ext uri="{FF2B5EF4-FFF2-40B4-BE49-F238E27FC236}">
                <a16:creationId xmlns:a16="http://schemas.microsoft.com/office/drawing/2014/main" id="{20CB6653-CF41-1A4C-297A-2C5248EFFBC2}"/>
              </a:ext>
            </a:extLst>
          </p:cNvPr>
          <p:cNvSpPr>
            <a:spLocks noGrp="1"/>
          </p:cNvSpPr>
          <p:nvPr>
            <p:ph type="ftr" sz="quarter" idx="11"/>
          </p:nvPr>
        </p:nvSpPr>
        <p:spPr>
          <a:xfrm>
            <a:off x="590522" y="6289385"/>
            <a:ext cx="6672865" cy="365125"/>
          </a:xfrm>
        </p:spPr>
        <p:txBody>
          <a:bodyPr/>
          <a:lstStyle/>
          <a:p>
            <a:r>
              <a:rPr lang="en-US"/>
              <a:t>AMI Conference 2023</a:t>
            </a:r>
            <a:endParaRPr lang="en-GB"/>
          </a:p>
        </p:txBody>
      </p:sp>
    </p:spTree>
    <p:extLst>
      <p:ext uri="{BB962C8B-B14F-4D97-AF65-F5344CB8AC3E}">
        <p14:creationId xmlns:p14="http://schemas.microsoft.com/office/powerpoint/2010/main" val="3124910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CF696-4132-4501-B513-DB15D621A11F}"/>
              </a:ext>
            </a:extLst>
          </p:cNvPr>
          <p:cNvSpPr>
            <a:spLocks noGrp="1"/>
          </p:cNvSpPr>
          <p:nvPr>
            <p:ph type="title"/>
          </p:nvPr>
        </p:nvSpPr>
        <p:spPr>
          <a:xfrm>
            <a:off x="882819" y="440924"/>
            <a:ext cx="10353762" cy="633274"/>
          </a:xfrm>
        </p:spPr>
        <p:txBody>
          <a:bodyPr>
            <a:normAutofit fontScale="90000"/>
          </a:bodyPr>
          <a:lstStyle/>
          <a:p>
            <a:r>
              <a:rPr lang="en-GB">
                <a:latin typeface="Abadi" panose="020B0604020104020204" pitchFamily="34" charset="0"/>
              </a:rPr>
              <a:t>COLLABORATIVE WORKSHOP</a:t>
            </a:r>
          </a:p>
        </p:txBody>
      </p:sp>
      <p:pic>
        <p:nvPicPr>
          <p:cNvPr id="10" name="Content Placeholder 9">
            <a:extLst>
              <a:ext uri="{FF2B5EF4-FFF2-40B4-BE49-F238E27FC236}">
                <a16:creationId xmlns:a16="http://schemas.microsoft.com/office/drawing/2014/main" id="{C8911782-F91C-48FA-BD5A-9B16B683F020}"/>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2617" y="1171852"/>
            <a:ext cx="10426361" cy="5384399"/>
          </a:xfrm>
          <a:prstGeom prst="rect">
            <a:avLst/>
          </a:prstGeom>
          <a:noFill/>
          <a:ln>
            <a:noFill/>
          </a:ln>
        </p:spPr>
      </p:pic>
      <p:sp>
        <p:nvSpPr>
          <p:cNvPr id="3" name="Footer Placeholder 2">
            <a:extLst>
              <a:ext uri="{FF2B5EF4-FFF2-40B4-BE49-F238E27FC236}">
                <a16:creationId xmlns:a16="http://schemas.microsoft.com/office/drawing/2014/main" id="{7062CD55-D07C-4DA7-A6BF-F59A19BC28BE}"/>
              </a:ext>
            </a:extLst>
          </p:cNvPr>
          <p:cNvSpPr>
            <a:spLocks noGrp="1"/>
          </p:cNvSpPr>
          <p:nvPr>
            <p:ph type="ftr" sz="quarter" idx="11"/>
          </p:nvPr>
        </p:nvSpPr>
        <p:spPr/>
        <p:txBody>
          <a:bodyPr/>
          <a:lstStyle/>
          <a:p>
            <a:r>
              <a:rPr lang="en-US"/>
              <a:t>AMI Conference 2023</a:t>
            </a:r>
          </a:p>
        </p:txBody>
      </p:sp>
    </p:spTree>
    <p:extLst>
      <p:ext uri="{BB962C8B-B14F-4D97-AF65-F5344CB8AC3E}">
        <p14:creationId xmlns:p14="http://schemas.microsoft.com/office/powerpoint/2010/main" val="2656083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7" name="Content Placeholder 6" descr="Silhouette of a Ferris wheel during sunset">
            <a:extLst>
              <a:ext uri="{FF2B5EF4-FFF2-40B4-BE49-F238E27FC236}">
                <a16:creationId xmlns:a16="http://schemas.microsoft.com/office/drawing/2014/main" id="{3C904368-66C9-4938-A979-7FFA213FA8B5}"/>
              </a:ext>
            </a:extLst>
          </p:cNvPr>
          <p:cNvPicPr>
            <a:picLocks noGrp="1" noChangeAspect="1"/>
          </p:cNvPicPr>
          <p:nvPr>
            <p:ph idx="1"/>
          </p:nvPr>
        </p:nvPicPr>
        <p:blipFill rotWithShape="1">
          <a:blip r:embed="rId3">
            <a:alphaModFix amt="35000"/>
          </a:blip>
          <a:srcRect t="15730"/>
          <a:stretch/>
        </p:blipFill>
        <p:spPr>
          <a:xfrm>
            <a:off x="20" y="10"/>
            <a:ext cx="12191980" cy="6857990"/>
          </a:xfrm>
          <a:prstGeom prst="rect">
            <a:avLst/>
          </a:prstGeom>
        </p:spPr>
      </p:pic>
      <p:sp>
        <p:nvSpPr>
          <p:cNvPr id="2" name="Title 1">
            <a:extLst>
              <a:ext uri="{FF2B5EF4-FFF2-40B4-BE49-F238E27FC236}">
                <a16:creationId xmlns:a16="http://schemas.microsoft.com/office/drawing/2014/main" id="{C3B2C3F0-38B9-476C-A5C1-2388C362650D}"/>
              </a:ext>
            </a:extLst>
          </p:cNvPr>
          <p:cNvSpPr>
            <a:spLocks noGrp="1"/>
          </p:cNvSpPr>
          <p:nvPr>
            <p:ph type="title"/>
          </p:nvPr>
        </p:nvSpPr>
        <p:spPr>
          <a:xfrm>
            <a:off x="1370693" y="1769540"/>
            <a:ext cx="9440034" cy="2243167"/>
          </a:xfrm>
        </p:spPr>
        <p:txBody>
          <a:bodyPr vert="horz" lIns="91440" tIns="45720" rIns="91440" bIns="45720" rtlCol="0" anchor="b">
            <a:normAutofit fontScale="90000"/>
          </a:bodyPr>
          <a:lstStyle/>
          <a:p>
            <a:r>
              <a:rPr lang="en-US" sz="5400"/>
              <a:t>Are festivals inclusive of people living in poverty?</a:t>
            </a:r>
            <a:br>
              <a:rPr lang="en-US" sz="5400"/>
            </a:br>
            <a:r>
              <a:rPr lang="en-US" sz="5400"/>
              <a:t>What are the barriers?</a:t>
            </a:r>
          </a:p>
        </p:txBody>
      </p:sp>
      <p:sp>
        <p:nvSpPr>
          <p:cNvPr id="3" name="Footer Placeholder 2">
            <a:extLst>
              <a:ext uri="{FF2B5EF4-FFF2-40B4-BE49-F238E27FC236}">
                <a16:creationId xmlns:a16="http://schemas.microsoft.com/office/drawing/2014/main" id="{2B16B448-1FF9-14CB-8ECB-7698B914DB18}"/>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39732653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3D9BD5-A493-4B97-963D-60135D5338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1F759AF4-E342-4E60-8A32-C44A328F2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ln w="15875" cap="sq" cmpd="sng">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8DB854-7C74-4A69-824A-4EF62CC1C05D}"/>
              </a:ext>
            </a:extLst>
          </p:cNvPr>
          <p:cNvSpPr>
            <a:spLocks noGrp="1"/>
          </p:cNvSpPr>
          <p:nvPr>
            <p:ph type="title"/>
          </p:nvPr>
        </p:nvSpPr>
        <p:spPr>
          <a:xfrm>
            <a:off x="924443" y="1023257"/>
            <a:ext cx="3732902" cy="4570457"/>
          </a:xfrm>
          <a:effectLst/>
        </p:spPr>
        <p:txBody>
          <a:bodyPr>
            <a:normAutofit/>
          </a:bodyPr>
          <a:lstStyle/>
          <a:p>
            <a:pPr algn="l"/>
            <a:r>
              <a:rPr lang="en-GB" sz="3600">
                <a:latin typeface="Abadi" panose="020B0604020104020204" pitchFamily="34" charset="0"/>
              </a:rPr>
              <a:t>COLLABORATIVE WORKSHOP</a:t>
            </a:r>
          </a:p>
        </p:txBody>
      </p:sp>
      <p:cxnSp>
        <p:nvCxnSpPr>
          <p:cNvPr id="15" name="Straight Connector 14">
            <a:extLst>
              <a:ext uri="{FF2B5EF4-FFF2-40B4-BE49-F238E27FC236}">
                <a16:creationId xmlns:a16="http://schemas.microsoft.com/office/drawing/2014/main" id="{A49B2805-6469-407A-A68A-BB85AC8A85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8371" y="2057399"/>
            <a:ext cx="0" cy="2743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Content Placeholder 5">
            <a:extLst>
              <a:ext uri="{FF2B5EF4-FFF2-40B4-BE49-F238E27FC236}">
                <a16:creationId xmlns:a16="http://schemas.microsoft.com/office/drawing/2014/main" id="{86996900-FD88-44DC-9362-FFBB16701802}"/>
              </a:ext>
            </a:extLst>
          </p:cNvPr>
          <p:cNvSpPr>
            <a:spLocks noGrp="1"/>
          </p:cNvSpPr>
          <p:nvPr>
            <p:ph idx="1"/>
          </p:nvPr>
        </p:nvSpPr>
        <p:spPr>
          <a:xfrm>
            <a:off x="5252560" y="1023257"/>
            <a:ext cx="6025645" cy="4570457"/>
          </a:xfrm>
          <a:effectLst/>
        </p:spPr>
        <p:txBody>
          <a:bodyPr anchor="ctr">
            <a:normAutofit/>
          </a:bodyPr>
          <a:lstStyle/>
          <a:p>
            <a:pPr marL="36900" indent="0">
              <a:buNone/>
            </a:pPr>
            <a:r>
              <a:rPr lang="en-US">
                <a:hlinkClick r:id="rId2"/>
              </a:rPr>
              <a:t>https://cardiffmet.padlet.org/kardavies/o1lm22y1kx3qev0g</a:t>
            </a:r>
            <a:endParaRPr lang="en-US"/>
          </a:p>
          <a:p>
            <a:pPr marL="36900" indent="0">
              <a:buNone/>
            </a:pPr>
            <a:endParaRPr lang="en-US"/>
          </a:p>
          <a:p>
            <a:endParaRPr lang="en-GB"/>
          </a:p>
        </p:txBody>
      </p:sp>
      <p:sp>
        <p:nvSpPr>
          <p:cNvPr id="3" name="Footer Placeholder 2">
            <a:extLst>
              <a:ext uri="{FF2B5EF4-FFF2-40B4-BE49-F238E27FC236}">
                <a16:creationId xmlns:a16="http://schemas.microsoft.com/office/drawing/2014/main" id="{4BE46F51-74BB-B31D-316D-DC87FAA72574}"/>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1229442265"/>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7" name="Content Placeholder 6" descr="Ancient blue, brown, and yellow mosaic tiles">
            <a:extLst>
              <a:ext uri="{FF2B5EF4-FFF2-40B4-BE49-F238E27FC236}">
                <a16:creationId xmlns:a16="http://schemas.microsoft.com/office/drawing/2014/main" id="{754F241F-26CB-4C5E-9141-F69626FA1C08}"/>
              </a:ext>
            </a:extLst>
          </p:cNvPr>
          <p:cNvPicPr>
            <a:picLocks noGrp="1" noChangeAspect="1"/>
          </p:cNvPicPr>
          <p:nvPr>
            <p:ph idx="1"/>
          </p:nvPr>
        </p:nvPicPr>
        <p:blipFill rotWithShape="1">
          <a:blip r:embed="rId3">
            <a:alphaModFix amt="35000"/>
          </a:blip>
          <a:srcRect/>
          <a:stretch/>
        </p:blipFill>
        <p:spPr>
          <a:xfrm>
            <a:off x="20" y="10"/>
            <a:ext cx="12191980" cy="6857990"/>
          </a:xfrm>
          <a:prstGeom prst="rect">
            <a:avLst/>
          </a:prstGeom>
        </p:spPr>
      </p:pic>
      <p:sp>
        <p:nvSpPr>
          <p:cNvPr id="8" name="TextBox 7">
            <a:extLst>
              <a:ext uri="{FF2B5EF4-FFF2-40B4-BE49-F238E27FC236}">
                <a16:creationId xmlns:a16="http://schemas.microsoft.com/office/drawing/2014/main" id="{5B6D82D3-E44E-4377-BBB2-4D631791067E}"/>
              </a:ext>
            </a:extLst>
          </p:cNvPr>
          <p:cNvSpPr txBox="1"/>
          <p:nvPr/>
        </p:nvSpPr>
        <p:spPr>
          <a:xfrm>
            <a:off x="1370693" y="1769540"/>
            <a:ext cx="9440034" cy="1828801"/>
          </a:xfrm>
          <a:prstGeom prst="rect">
            <a:avLst/>
          </a:prstGeom>
        </p:spPr>
        <p:txBody>
          <a:bodyPr vert="horz" lIns="91440" tIns="45720" rIns="91440" bIns="45720" rtlCol="0" anchor="b">
            <a:normAutofit/>
          </a:bodyPr>
          <a:lstStyle/>
          <a:p>
            <a:pPr algn="ctr" defTabSz="457200">
              <a:spcBef>
                <a:spcPct val="0"/>
              </a:spcBef>
              <a:spcAft>
                <a:spcPts val="600"/>
              </a:spcAft>
            </a:pPr>
            <a:r>
              <a:rPr lang="en-US" sz="54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rPr>
              <a:t>WHAT MORE CAN BE DONE?</a:t>
            </a:r>
          </a:p>
        </p:txBody>
      </p:sp>
      <p:sp>
        <p:nvSpPr>
          <p:cNvPr id="2" name="Footer Placeholder 1">
            <a:extLst>
              <a:ext uri="{FF2B5EF4-FFF2-40B4-BE49-F238E27FC236}">
                <a16:creationId xmlns:a16="http://schemas.microsoft.com/office/drawing/2014/main" id="{D991D1E1-D4E3-DEDF-24D5-1C4044A35517}"/>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573634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C3D9BD5-A493-4B97-963D-60135D5338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1F759AF4-E342-4E60-8A32-C44A328F2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ln w="15875" cap="sq" cmpd="sng">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D721D1-1AEB-4735-A9A8-D68C107B5D95}"/>
              </a:ext>
            </a:extLst>
          </p:cNvPr>
          <p:cNvSpPr>
            <a:spLocks noGrp="1"/>
          </p:cNvSpPr>
          <p:nvPr>
            <p:ph type="title"/>
          </p:nvPr>
        </p:nvSpPr>
        <p:spPr>
          <a:xfrm>
            <a:off x="924443" y="1023257"/>
            <a:ext cx="3732902" cy="4570457"/>
          </a:xfrm>
          <a:effectLst/>
        </p:spPr>
        <p:txBody>
          <a:bodyPr>
            <a:normAutofit/>
          </a:bodyPr>
          <a:lstStyle/>
          <a:p>
            <a:pPr algn="l"/>
            <a:r>
              <a:rPr lang="en-GB" sz="3600">
                <a:latin typeface="Abadi" panose="020B0604020104020204" pitchFamily="34" charset="0"/>
              </a:rPr>
              <a:t>COLLABORATIVE WORKSHOPS</a:t>
            </a:r>
          </a:p>
        </p:txBody>
      </p:sp>
      <p:cxnSp>
        <p:nvCxnSpPr>
          <p:cNvPr id="12" name="Straight Connector 11">
            <a:extLst>
              <a:ext uri="{FF2B5EF4-FFF2-40B4-BE49-F238E27FC236}">
                <a16:creationId xmlns:a16="http://schemas.microsoft.com/office/drawing/2014/main" id="{A49B2805-6469-407A-A68A-BB85AC8A85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8371" y="2057399"/>
            <a:ext cx="0" cy="2743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16E822F-0C24-4985-B849-6198DF6EBE84}"/>
              </a:ext>
            </a:extLst>
          </p:cNvPr>
          <p:cNvSpPr>
            <a:spLocks noGrp="1"/>
          </p:cNvSpPr>
          <p:nvPr>
            <p:ph idx="1"/>
          </p:nvPr>
        </p:nvSpPr>
        <p:spPr>
          <a:xfrm>
            <a:off x="5252560" y="1023257"/>
            <a:ext cx="6025645" cy="4570457"/>
          </a:xfrm>
          <a:effectLst/>
        </p:spPr>
        <p:txBody>
          <a:bodyPr anchor="ctr">
            <a:normAutofit/>
          </a:bodyPr>
          <a:lstStyle/>
          <a:p>
            <a:pPr marL="36900" indent="0">
              <a:buNone/>
            </a:pPr>
            <a:r>
              <a:rPr lang="en-GB">
                <a:hlinkClick r:id="rId2"/>
              </a:rPr>
              <a:t>https://cardiffmet.padlet.org/kardavies/n95cbbvy0qc554g9</a:t>
            </a:r>
            <a:endParaRPr lang="en-GB"/>
          </a:p>
          <a:p>
            <a:pPr marL="36900" indent="0">
              <a:buNone/>
            </a:pPr>
            <a:endParaRPr lang="en-GB"/>
          </a:p>
        </p:txBody>
      </p:sp>
      <p:sp>
        <p:nvSpPr>
          <p:cNvPr id="4" name="Footer Placeholder 3">
            <a:extLst>
              <a:ext uri="{FF2B5EF4-FFF2-40B4-BE49-F238E27FC236}">
                <a16:creationId xmlns:a16="http://schemas.microsoft.com/office/drawing/2014/main" id="{B71A9A0C-4719-188A-C147-E29365E0CDEE}"/>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9790221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03E86-E7D4-5809-95A6-E6BA3BA0CF77}"/>
              </a:ext>
            </a:extLst>
          </p:cNvPr>
          <p:cNvSpPr>
            <a:spLocks noGrp="1"/>
          </p:cNvSpPr>
          <p:nvPr>
            <p:ph type="title"/>
          </p:nvPr>
        </p:nvSpPr>
        <p:spPr>
          <a:xfrm>
            <a:off x="837595" y="119743"/>
            <a:ext cx="10353762" cy="1257300"/>
          </a:xfrm>
        </p:spPr>
        <p:txBody>
          <a:bodyPr/>
          <a:lstStyle/>
          <a:p>
            <a:r>
              <a:rPr lang="en-GB">
                <a:ln>
                  <a:solidFill>
                    <a:prstClr val="black">
                      <a:lumMod val="75000"/>
                      <a:lumOff val="25000"/>
                      <a:alpha val="10000"/>
                    </a:prstClr>
                  </a:solidFill>
                </a:ln>
                <a:effectLst>
                  <a:outerShdw blurRad="9525" dist="25400" dir="14640000" algn="tl" rotWithShape="0">
                    <a:prstClr val="black">
                      <a:alpha val="30000"/>
                    </a:prstClr>
                  </a:outerShdw>
                </a:effectLst>
              </a:rPr>
              <a:t>Summary &amp; Next Steps</a:t>
            </a:r>
            <a:endParaRPr lang="en-GB"/>
          </a:p>
        </p:txBody>
      </p:sp>
      <p:graphicFrame>
        <p:nvGraphicFramePr>
          <p:cNvPr id="5" name="Diagram 5">
            <a:extLst>
              <a:ext uri="{FF2B5EF4-FFF2-40B4-BE49-F238E27FC236}">
                <a16:creationId xmlns:a16="http://schemas.microsoft.com/office/drawing/2014/main" id="{AD988F5D-F5E8-1CF7-7BEA-CC609954F5E3}"/>
              </a:ext>
            </a:extLst>
          </p:cNvPr>
          <p:cNvGraphicFramePr>
            <a:graphicFrameLocks noGrp="1"/>
          </p:cNvGraphicFramePr>
          <p:nvPr>
            <p:ph idx="1"/>
            <p:extLst>
              <p:ext uri="{D42A27DB-BD31-4B8C-83A1-F6EECF244321}">
                <p14:modId xmlns:p14="http://schemas.microsoft.com/office/powerpoint/2010/main" val="3802281125"/>
              </p:ext>
            </p:extLst>
          </p:nvPr>
        </p:nvGraphicFramePr>
        <p:xfrm>
          <a:off x="914400" y="421822"/>
          <a:ext cx="10963275" cy="45311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a:extLst>
              <a:ext uri="{FF2B5EF4-FFF2-40B4-BE49-F238E27FC236}">
                <a16:creationId xmlns:a16="http://schemas.microsoft.com/office/drawing/2014/main" id="{C8947B6F-D95B-C990-6CF6-72F98FCC7A98}"/>
              </a:ext>
            </a:extLst>
          </p:cNvPr>
          <p:cNvSpPr>
            <a:spLocks noGrp="1"/>
          </p:cNvSpPr>
          <p:nvPr>
            <p:ph type="ftr" sz="quarter" idx="11"/>
          </p:nvPr>
        </p:nvSpPr>
        <p:spPr/>
        <p:txBody>
          <a:bodyPr/>
          <a:lstStyle/>
          <a:p>
            <a:r>
              <a:rPr lang="en-US"/>
              <a:t>AMI Conference 2023</a:t>
            </a:r>
          </a:p>
        </p:txBody>
      </p:sp>
      <p:graphicFrame>
        <p:nvGraphicFramePr>
          <p:cNvPr id="616" name="Diagram 616">
            <a:extLst>
              <a:ext uri="{FF2B5EF4-FFF2-40B4-BE49-F238E27FC236}">
                <a16:creationId xmlns:a16="http://schemas.microsoft.com/office/drawing/2014/main" id="{07BB7DBE-A56E-DFCC-B3B6-B26491F8232D}"/>
              </a:ext>
            </a:extLst>
          </p:cNvPr>
          <p:cNvGraphicFramePr/>
          <p:nvPr>
            <p:extLst>
              <p:ext uri="{D42A27DB-BD31-4B8C-83A1-F6EECF244321}">
                <p14:modId xmlns:p14="http://schemas.microsoft.com/office/powerpoint/2010/main" val="2708198211"/>
              </p:ext>
            </p:extLst>
          </p:nvPr>
        </p:nvGraphicFramePr>
        <p:xfrm>
          <a:off x="2710543" y="2917372"/>
          <a:ext cx="6727370" cy="436517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563532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47600-CDA2-4A00-BF2A-F019D497F165}"/>
              </a:ext>
            </a:extLst>
          </p:cNvPr>
          <p:cNvSpPr>
            <a:spLocks noGrp="1"/>
          </p:cNvSpPr>
          <p:nvPr>
            <p:ph type="title"/>
          </p:nvPr>
        </p:nvSpPr>
        <p:spPr>
          <a:xfrm>
            <a:off x="913795" y="507534"/>
            <a:ext cx="10353762" cy="892029"/>
          </a:xfrm>
        </p:spPr>
        <p:txBody>
          <a:bodyPr/>
          <a:lstStyle/>
          <a:p>
            <a:r>
              <a:rPr lang="en-GB">
                <a:latin typeface="Abadi" panose="020B0604020104020204" pitchFamily="34" charset="0"/>
              </a:rPr>
              <a:t>REFERENCES</a:t>
            </a:r>
          </a:p>
        </p:txBody>
      </p:sp>
      <p:sp>
        <p:nvSpPr>
          <p:cNvPr id="3" name="Content Placeholder 2">
            <a:extLst>
              <a:ext uri="{FF2B5EF4-FFF2-40B4-BE49-F238E27FC236}">
                <a16:creationId xmlns:a16="http://schemas.microsoft.com/office/drawing/2014/main" id="{21DE24BD-6AB7-4846-9481-59BB1499EB6C}"/>
              </a:ext>
            </a:extLst>
          </p:cNvPr>
          <p:cNvSpPr>
            <a:spLocks noGrp="1"/>
          </p:cNvSpPr>
          <p:nvPr>
            <p:ph idx="1"/>
          </p:nvPr>
        </p:nvSpPr>
        <p:spPr>
          <a:xfrm>
            <a:off x="913795" y="1395475"/>
            <a:ext cx="10353762" cy="5243627"/>
          </a:xfrm>
        </p:spPr>
        <p:txBody>
          <a:bodyPr>
            <a:normAutofit lnSpcReduction="10000"/>
          </a:bodyPr>
          <a:lstStyle/>
          <a:p>
            <a:pPr indent="-305435"/>
            <a:r>
              <a:rPr lang="en-GB" sz="1400" err="1">
                <a:effectLst/>
                <a:latin typeface="Times New Roman"/>
                <a:ea typeface="Calibri" panose="020F0502020204030204" pitchFamily="34" charset="0"/>
                <a:cs typeface="Times New Roman"/>
              </a:rPr>
              <a:t>Burchardt</a:t>
            </a:r>
            <a:r>
              <a:rPr lang="en-GB" sz="1400">
                <a:effectLst/>
                <a:latin typeface="Times New Roman"/>
                <a:ea typeface="Calibri" panose="020F0502020204030204" pitchFamily="34" charset="0"/>
                <a:cs typeface="Times New Roman"/>
              </a:rPr>
              <a:t>, T., Grande, J. L., &amp; </a:t>
            </a:r>
            <a:r>
              <a:rPr lang="en-GB" sz="1400" err="1">
                <a:effectLst/>
                <a:latin typeface="Times New Roman"/>
                <a:ea typeface="Calibri" panose="020F0502020204030204" pitchFamily="34" charset="0"/>
                <a:cs typeface="Times New Roman"/>
              </a:rPr>
              <a:t>Pichaud</a:t>
            </a:r>
            <a:r>
              <a:rPr lang="en-GB" sz="1400">
                <a:effectLst/>
                <a:latin typeface="Times New Roman"/>
                <a:ea typeface="Calibri" panose="020F0502020204030204" pitchFamily="34" charset="0"/>
                <a:cs typeface="Times New Roman"/>
              </a:rPr>
              <a:t>, D. (2002). Degrees of exclusion: Developing a dynamic, multidimensional measure. In J. Hills, J. L. Grande, &amp; D. </a:t>
            </a:r>
            <a:r>
              <a:rPr lang="en-GB" sz="1400" err="1">
                <a:effectLst/>
                <a:latin typeface="Times New Roman"/>
                <a:ea typeface="Calibri" panose="020F0502020204030204" pitchFamily="34" charset="0"/>
                <a:cs typeface="Times New Roman"/>
              </a:rPr>
              <a:t>Pichaud</a:t>
            </a:r>
            <a:r>
              <a:rPr lang="en-GB" sz="1400">
                <a:effectLst/>
                <a:latin typeface="Times New Roman"/>
                <a:ea typeface="Calibri" panose="020F0502020204030204" pitchFamily="34" charset="0"/>
                <a:cs typeface="Times New Roman"/>
              </a:rPr>
              <a:t> (Eds.), Understanding social exclusion (pp. 30–43). Oxford, England: Oxford University Press.</a:t>
            </a:r>
            <a:endParaRPr lang="en-GB" sz="1400">
              <a:ln>
                <a:solidFill>
                  <a:prstClr val="black">
                    <a:lumMod val="75000"/>
                    <a:lumOff val="25000"/>
                    <a:alpha val="10000"/>
                  </a:prstClr>
                </a:solidFill>
              </a:ln>
              <a:effectLst/>
              <a:latin typeface="Times New Roman"/>
              <a:ea typeface="Calibri" panose="020F0502020204030204" pitchFamily="34" charset="0"/>
              <a:cs typeface="Times New Roman"/>
            </a:endParaRPr>
          </a:p>
          <a:p>
            <a:pPr indent="-305435"/>
            <a:r>
              <a:rPr lang="en-GB" sz="1400">
                <a:ln>
                  <a:solidFill>
                    <a:prstClr val="black">
                      <a:lumMod val="75000"/>
                      <a:lumOff val="25000"/>
                      <a:alpha val="10000"/>
                    </a:prstClr>
                  </a:solidFill>
                </a:ln>
                <a:effectLst/>
                <a:latin typeface="Times New Roman"/>
                <a:ea typeface="Calibri" panose="020F0502020204030204" pitchFamily="34" charset="0"/>
                <a:cs typeface="Arial"/>
              </a:rPr>
              <a:t>Davies K, Gouthro MB, Matthews N, Richards V. Festival Participation, Inclusion and Poverty: An Exploratory Study. </a:t>
            </a:r>
            <a:r>
              <a:rPr lang="en-GB" sz="1400" i="1">
                <a:ln>
                  <a:solidFill>
                    <a:prstClr val="black">
                      <a:lumMod val="75000"/>
                      <a:lumOff val="25000"/>
                      <a:alpha val="10000"/>
                    </a:prstClr>
                  </a:solidFill>
                </a:ln>
                <a:effectLst/>
                <a:latin typeface="Times New Roman"/>
                <a:ea typeface="Calibri" panose="020F0502020204030204" pitchFamily="34" charset="0"/>
                <a:cs typeface="Arial"/>
              </a:rPr>
              <a:t>Tourism and Hospitality</a:t>
            </a:r>
            <a:r>
              <a:rPr lang="en-GB" sz="1400">
                <a:ln>
                  <a:solidFill>
                    <a:prstClr val="black">
                      <a:lumMod val="75000"/>
                      <a:lumOff val="25000"/>
                      <a:alpha val="10000"/>
                    </a:prstClr>
                  </a:solidFill>
                </a:ln>
                <a:effectLst/>
                <a:latin typeface="Times New Roman"/>
                <a:ea typeface="Calibri" panose="020F0502020204030204" pitchFamily="34" charset="0"/>
                <a:cs typeface="Arial"/>
              </a:rPr>
              <a:t>. 2023; 4(1):51-74. https://doi.org/10.3390/tourhosp4010005</a:t>
            </a:r>
            <a:endParaRPr lang="en-GB" sz="1400">
              <a:ln>
                <a:solidFill>
                  <a:prstClr val="black">
                    <a:lumMod val="75000"/>
                    <a:lumOff val="25000"/>
                    <a:alpha val="10000"/>
                  </a:prstClr>
                </a:solidFill>
              </a:ln>
              <a:effectLst/>
              <a:latin typeface="Times New Roman"/>
              <a:ea typeface="Calibri" panose="020F0502020204030204" pitchFamily="34" charset="0"/>
              <a:cs typeface="Times New Roman" panose="02020603050405020304" pitchFamily="18" charset="0"/>
            </a:endParaRPr>
          </a:p>
          <a:p>
            <a:pPr indent="-305435"/>
            <a:r>
              <a:rPr lang="en-GB" sz="1400">
                <a:effectLst/>
                <a:latin typeface="Times New Roman"/>
                <a:ea typeface="Calibri" panose="020F0502020204030204" pitchFamily="34" charset="0"/>
                <a:cs typeface="Times New Roman"/>
              </a:rPr>
              <a:t>Duffy, M. &amp; Mair, J. (2018). </a:t>
            </a:r>
            <a:r>
              <a:rPr lang="en-GB" sz="1400" i="1">
                <a:effectLst/>
                <a:latin typeface="Times New Roman"/>
                <a:ea typeface="Calibri" panose="020F0502020204030204" pitchFamily="34" charset="0"/>
                <a:cs typeface="Times New Roman"/>
              </a:rPr>
              <a:t>Festival encounters: Theoretical perspectives on festival events and social cohesion. </a:t>
            </a:r>
            <a:r>
              <a:rPr lang="en-GB" sz="1400">
                <a:effectLst/>
                <a:latin typeface="Times New Roman"/>
                <a:ea typeface="Calibri" panose="020F0502020204030204" pitchFamily="34" charset="0"/>
                <a:cs typeface="Times New Roman"/>
              </a:rPr>
              <a:t>London: Routledge.</a:t>
            </a:r>
            <a:endParaRPr lang="en-GB" sz="1400">
              <a:ln>
                <a:solidFill>
                  <a:prstClr val="black">
                    <a:lumMod val="75000"/>
                    <a:lumOff val="25000"/>
                    <a:alpha val="10000"/>
                  </a:prstClr>
                </a:solidFill>
              </a:ln>
              <a:effectLst/>
              <a:latin typeface="Times New Roman"/>
              <a:ea typeface="Calibri" panose="020F0502020204030204" pitchFamily="34" charset="0"/>
              <a:cs typeface="Times New Roman"/>
            </a:endParaRPr>
          </a:p>
          <a:p>
            <a:pPr indent="-305435" eaLnBrk="0" fontAlgn="base" hangingPunct="0">
              <a:lnSpc>
                <a:spcPct val="115000"/>
              </a:lnSpc>
              <a:spcAft>
                <a:spcPts val="1000"/>
              </a:spcAft>
            </a:pPr>
            <a:r>
              <a:rPr lang="en-GB" sz="1400" kern="1200" spc="30">
                <a:effectLst/>
                <a:latin typeface="Times New Roman"/>
                <a:ea typeface="Times New Roman" panose="02020603050405020304" pitchFamily="18" charset="0"/>
                <a:cs typeface="Times New Roman"/>
              </a:rPr>
              <a:t>Iwasaki, Y (2007) Leisure and Quality of Life in an International and Multicultural Context: What are Major Pathways Linking Leisure to Quality of Life? </a:t>
            </a:r>
            <a:r>
              <a:rPr lang="en-GB" sz="1400" i="1" kern="1200" spc="30">
                <a:effectLst/>
                <a:latin typeface="Times New Roman"/>
                <a:ea typeface="Times New Roman" panose="02020603050405020304" pitchFamily="18" charset="0"/>
                <a:cs typeface="Times New Roman"/>
              </a:rPr>
              <a:t>Social Indicators Research</a:t>
            </a:r>
            <a:r>
              <a:rPr lang="en-GB" sz="1400" kern="1200" spc="30">
                <a:effectLst/>
                <a:latin typeface="Times New Roman"/>
                <a:ea typeface="Times New Roman" panose="02020603050405020304" pitchFamily="18" charset="0"/>
                <a:cs typeface="Times New Roman"/>
              </a:rPr>
              <a:t> (2007) 82: 233–264.</a:t>
            </a:r>
            <a:endParaRPr lang="en-GB" sz="1400">
              <a:ln>
                <a:solidFill>
                  <a:prstClr val="black">
                    <a:lumMod val="75000"/>
                    <a:lumOff val="25000"/>
                    <a:alpha val="10000"/>
                  </a:prstClr>
                </a:solidFill>
              </a:ln>
              <a:effectLst/>
              <a:latin typeface="Times New Roman"/>
              <a:ea typeface="Calibri" panose="020F0502020204030204" pitchFamily="34" charset="0"/>
              <a:cs typeface="Times New Roman"/>
            </a:endParaRPr>
          </a:p>
          <a:p>
            <a:pPr indent="-305435" eaLnBrk="0" fontAlgn="base" hangingPunct="0">
              <a:lnSpc>
                <a:spcPct val="115000"/>
              </a:lnSpc>
              <a:spcAft>
                <a:spcPts val="1000"/>
              </a:spcAft>
            </a:pPr>
            <a:r>
              <a:rPr lang="en-GB" sz="1400" kern="1200" spc="30">
                <a:effectLst/>
                <a:latin typeface="Times New Roman"/>
                <a:ea typeface="Times New Roman" panose="02020603050405020304" pitchFamily="18" charset="0"/>
                <a:cs typeface="Times New Roman"/>
              </a:rPr>
              <a:t>Jaeger, K. &amp; </a:t>
            </a:r>
            <a:r>
              <a:rPr lang="en-GB" sz="1400" kern="1200" spc="30" err="1">
                <a:effectLst/>
                <a:latin typeface="Times New Roman"/>
                <a:ea typeface="Times New Roman" panose="02020603050405020304" pitchFamily="18" charset="0"/>
                <a:cs typeface="Times New Roman"/>
              </a:rPr>
              <a:t>Mykletun</a:t>
            </a:r>
            <a:r>
              <a:rPr lang="en-GB" sz="1400" kern="1200" spc="30">
                <a:effectLst/>
                <a:latin typeface="Times New Roman"/>
                <a:ea typeface="Times New Roman" panose="02020603050405020304" pitchFamily="18" charset="0"/>
                <a:cs typeface="Times New Roman"/>
              </a:rPr>
              <a:t>, R. J. (2013). Festivals, Identity and Belonging. </a:t>
            </a:r>
            <a:r>
              <a:rPr lang="en-GB" sz="1400" i="1" kern="1200" spc="30">
                <a:effectLst/>
                <a:latin typeface="Times New Roman"/>
                <a:ea typeface="Times New Roman" panose="02020603050405020304" pitchFamily="18" charset="0"/>
                <a:cs typeface="Times New Roman"/>
              </a:rPr>
              <a:t>Event Management 17</a:t>
            </a:r>
            <a:r>
              <a:rPr lang="en-GB" sz="1400" kern="1200" spc="30">
                <a:effectLst/>
                <a:latin typeface="Times New Roman"/>
                <a:ea typeface="Times New Roman" panose="02020603050405020304" pitchFamily="18" charset="0"/>
                <a:cs typeface="Times New Roman"/>
              </a:rPr>
              <a:t> (3), 23-226.</a:t>
            </a:r>
            <a:endParaRPr lang="en-GB" sz="1400" kern="1200" spc="30">
              <a:ln>
                <a:solidFill>
                  <a:prstClr val="black">
                    <a:lumMod val="75000"/>
                    <a:lumOff val="25000"/>
                    <a:alpha val="10000"/>
                  </a:prstClr>
                </a:solidFill>
              </a:ln>
              <a:effectLst/>
              <a:latin typeface="Times New Roman"/>
              <a:ea typeface="Times New Roman" panose="02020603050405020304" pitchFamily="18" charset="0"/>
              <a:cs typeface="Times New Roman"/>
            </a:endParaRPr>
          </a:p>
          <a:p>
            <a:pPr indent="-305435" eaLnBrk="0" fontAlgn="base" hangingPunct="0">
              <a:lnSpc>
                <a:spcPct val="115000"/>
              </a:lnSpc>
              <a:spcAft>
                <a:spcPts val="1000"/>
              </a:spcAft>
            </a:pPr>
            <a:r>
              <a:rPr lang="en-GB" sz="1400" kern="1200" spc="30">
                <a:effectLst/>
                <a:latin typeface="Times New Roman"/>
                <a:ea typeface="Times New Roman" panose="02020603050405020304" pitchFamily="18" charset="0"/>
                <a:cs typeface="Times New Roman"/>
              </a:rPr>
              <a:t>Jepson, A. S. &amp; Clarke, A. (2013). Events and community development. In R. Finkel, D. McGillivray, G.</a:t>
            </a:r>
            <a:r>
              <a:rPr lang="en-GB" sz="1400" spc="30">
                <a:effectLst/>
                <a:latin typeface="Times New Roman"/>
                <a:ea typeface="Times New Roman" panose="02020603050405020304" pitchFamily="18" charset="0"/>
                <a:cs typeface="Times New Roman"/>
              </a:rPr>
              <a:t>  </a:t>
            </a:r>
            <a:r>
              <a:rPr lang="en-GB" sz="1400" kern="1200" spc="30">
                <a:effectLst/>
                <a:latin typeface="Times New Roman"/>
                <a:ea typeface="Times New Roman" panose="02020603050405020304" pitchFamily="18" charset="0"/>
                <a:cs typeface="Times New Roman"/>
              </a:rPr>
              <a:t> McPherson</a:t>
            </a:r>
            <a:r>
              <a:rPr lang="en-GB" sz="1400" spc="30">
                <a:effectLst/>
                <a:latin typeface="Times New Roman"/>
                <a:ea typeface="Times New Roman" panose="02020603050405020304" pitchFamily="18" charset="0"/>
                <a:cs typeface="Times New Roman"/>
              </a:rPr>
              <a:t>  </a:t>
            </a:r>
            <a:r>
              <a:rPr lang="en-GB" sz="1400" kern="1200" spc="30">
                <a:effectLst/>
                <a:latin typeface="Times New Roman"/>
                <a:ea typeface="Times New Roman" panose="02020603050405020304" pitchFamily="18" charset="0"/>
                <a:cs typeface="Times New Roman"/>
              </a:rPr>
              <a:t> &amp;</a:t>
            </a:r>
            <a:r>
              <a:rPr lang="en-GB" sz="1400" spc="30">
                <a:effectLst/>
                <a:latin typeface="Times New Roman"/>
                <a:ea typeface="Times New Roman" panose="02020603050405020304" pitchFamily="18" charset="0"/>
                <a:cs typeface="Times New Roman"/>
              </a:rPr>
              <a:t>  </a:t>
            </a:r>
            <a:r>
              <a:rPr lang="en-GB" sz="1400" kern="1200" spc="30">
                <a:effectLst/>
                <a:latin typeface="Times New Roman"/>
                <a:ea typeface="Times New Roman" panose="02020603050405020304" pitchFamily="18" charset="0"/>
                <a:cs typeface="Times New Roman"/>
              </a:rPr>
              <a:t> P.</a:t>
            </a:r>
            <a:r>
              <a:rPr lang="en-GB" sz="1400" spc="30">
                <a:effectLst/>
                <a:latin typeface="Times New Roman"/>
                <a:ea typeface="Times New Roman" panose="02020603050405020304" pitchFamily="18" charset="0"/>
                <a:cs typeface="Times New Roman"/>
              </a:rPr>
              <a:t>  </a:t>
            </a:r>
            <a:r>
              <a:rPr lang="en-GB" sz="1400" kern="1200" spc="30">
                <a:effectLst/>
                <a:latin typeface="Times New Roman"/>
                <a:ea typeface="Times New Roman" panose="02020603050405020304" pitchFamily="18" charset="0"/>
                <a:cs typeface="Times New Roman"/>
              </a:rPr>
              <a:t> Robinson (eds), </a:t>
            </a:r>
            <a:r>
              <a:rPr lang="en-GB" sz="1400" i="1" kern="1200" spc="30">
                <a:effectLst/>
                <a:latin typeface="Times New Roman"/>
                <a:ea typeface="Times New Roman" panose="02020603050405020304" pitchFamily="18" charset="0"/>
                <a:cs typeface="Times New Roman"/>
              </a:rPr>
              <a:t>Research</a:t>
            </a:r>
            <a:r>
              <a:rPr lang="en-GB" sz="1400" i="1" spc="30">
                <a:effectLst/>
                <a:latin typeface="Times New Roman"/>
                <a:ea typeface="Times New Roman" panose="02020603050405020304" pitchFamily="18" charset="0"/>
                <a:cs typeface="Times New Roman"/>
              </a:rPr>
              <a:t>  </a:t>
            </a:r>
            <a:r>
              <a:rPr lang="en-GB" sz="1400" i="1" kern="1200" spc="30">
                <a:effectLst/>
                <a:latin typeface="Times New Roman"/>
                <a:ea typeface="Times New Roman" panose="02020603050405020304" pitchFamily="18" charset="0"/>
                <a:cs typeface="Times New Roman"/>
              </a:rPr>
              <a:t> themes</a:t>
            </a:r>
            <a:r>
              <a:rPr lang="en-GB" sz="1400" i="1" spc="30">
                <a:effectLst/>
                <a:latin typeface="Times New Roman"/>
                <a:ea typeface="Times New Roman" panose="02020603050405020304" pitchFamily="18" charset="0"/>
                <a:cs typeface="Times New Roman"/>
              </a:rPr>
              <a:t>  </a:t>
            </a:r>
            <a:r>
              <a:rPr lang="en-GB" sz="1400" i="1" kern="1200" spc="30">
                <a:effectLst/>
                <a:latin typeface="Times New Roman"/>
                <a:ea typeface="Times New Roman" panose="02020603050405020304" pitchFamily="18" charset="0"/>
                <a:cs typeface="Times New Roman"/>
              </a:rPr>
              <a:t> for</a:t>
            </a:r>
            <a:r>
              <a:rPr lang="en-GB" sz="1400" i="1" spc="30">
                <a:effectLst/>
                <a:latin typeface="Times New Roman"/>
                <a:ea typeface="Times New Roman" panose="02020603050405020304" pitchFamily="18" charset="0"/>
                <a:cs typeface="Times New Roman"/>
              </a:rPr>
              <a:t>  </a:t>
            </a:r>
            <a:r>
              <a:rPr lang="en-GB" sz="1400" i="1" kern="1200" spc="30">
                <a:effectLst/>
                <a:latin typeface="Times New Roman"/>
                <a:ea typeface="Times New Roman" panose="02020603050405020304" pitchFamily="18" charset="0"/>
                <a:cs typeface="Times New Roman"/>
              </a:rPr>
              <a:t> events</a:t>
            </a:r>
            <a:r>
              <a:rPr lang="en-GB" sz="1400" kern="1200" spc="30">
                <a:effectLst/>
                <a:latin typeface="Times New Roman"/>
                <a:ea typeface="Times New Roman" panose="02020603050405020304" pitchFamily="18" charset="0"/>
                <a:cs typeface="Times New Roman"/>
              </a:rPr>
              <a:t> (pp. 6–17). Wallingford: CABI.</a:t>
            </a:r>
            <a:endParaRPr lang="en-GB" sz="1400">
              <a:ln>
                <a:solidFill>
                  <a:prstClr val="black">
                    <a:lumMod val="75000"/>
                    <a:lumOff val="25000"/>
                    <a:alpha val="10000"/>
                  </a:prstClr>
                </a:solidFill>
              </a:ln>
              <a:effectLst/>
              <a:latin typeface="Times New Roman"/>
              <a:ea typeface="Calibri" panose="020F0502020204030204" pitchFamily="34" charset="0"/>
              <a:cs typeface="Times New Roman"/>
            </a:endParaRPr>
          </a:p>
          <a:p>
            <a:pPr indent="-305435" eaLnBrk="0" fontAlgn="base" hangingPunct="0">
              <a:lnSpc>
                <a:spcPct val="115000"/>
              </a:lnSpc>
              <a:spcAft>
                <a:spcPts val="1000"/>
              </a:spcAft>
            </a:pPr>
            <a:r>
              <a:rPr lang="en-GB" sz="1400" kern="1200" spc="30">
                <a:effectLst/>
                <a:latin typeface="Times New Roman"/>
                <a:ea typeface="Times New Roman" panose="02020603050405020304" pitchFamily="18" charset="0"/>
                <a:cs typeface="Times New Roman"/>
              </a:rPr>
              <a:t>Jepson, A. &amp; Stadler, R. (2017). Conceptualizing the Impact of Festival and Event Attendance Upon Family Quality of Life (QOL).</a:t>
            </a:r>
            <a:r>
              <a:rPr lang="en-GB" sz="1400" spc="30">
                <a:effectLst/>
                <a:latin typeface="Times New Roman"/>
                <a:ea typeface="Times New Roman" panose="02020603050405020304" pitchFamily="18" charset="0"/>
                <a:cs typeface="Times New Roman"/>
              </a:rPr>
              <a:t> </a:t>
            </a:r>
            <a:r>
              <a:rPr lang="en-GB" sz="1400" kern="1200" spc="30">
                <a:effectLst/>
                <a:latin typeface="Times New Roman"/>
                <a:ea typeface="Times New Roman" panose="02020603050405020304" pitchFamily="18" charset="0"/>
                <a:cs typeface="Times New Roman"/>
              </a:rPr>
              <a:t> </a:t>
            </a:r>
            <a:r>
              <a:rPr lang="en-GB" sz="1400" i="1" kern="1200" spc="30">
                <a:effectLst/>
                <a:latin typeface="Times New Roman"/>
                <a:ea typeface="Times New Roman" panose="02020603050405020304" pitchFamily="18" charset="0"/>
                <a:cs typeface="Times New Roman"/>
              </a:rPr>
              <a:t>Event Management, 21</a:t>
            </a:r>
            <a:r>
              <a:rPr lang="en-GB" sz="1400" kern="1200" spc="30">
                <a:effectLst/>
                <a:latin typeface="Times New Roman"/>
                <a:ea typeface="Times New Roman" panose="02020603050405020304" pitchFamily="18" charset="0"/>
                <a:cs typeface="Times New Roman"/>
              </a:rPr>
              <a:t>, 47-60.</a:t>
            </a:r>
            <a:endParaRPr lang="en-GB" sz="1400">
              <a:ln>
                <a:solidFill>
                  <a:prstClr val="black">
                    <a:lumMod val="75000"/>
                    <a:lumOff val="25000"/>
                    <a:alpha val="10000"/>
                  </a:prstClr>
                </a:solidFill>
              </a:ln>
              <a:effectLst/>
              <a:latin typeface="Times New Roman"/>
              <a:ea typeface="Calibri" panose="020F0502020204030204" pitchFamily="34" charset="0"/>
              <a:cs typeface="Times New Roman"/>
            </a:endParaRPr>
          </a:p>
          <a:p>
            <a:pPr indent="-305435">
              <a:lnSpc>
                <a:spcPct val="115000"/>
              </a:lnSpc>
              <a:spcAft>
                <a:spcPts val="1000"/>
              </a:spcAft>
            </a:pPr>
            <a:r>
              <a:rPr lang="en-GB" sz="1400">
                <a:effectLst/>
                <a:latin typeface="Times New Roman"/>
                <a:ea typeface="Calibri" panose="020F0502020204030204" pitchFamily="34" charset="0"/>
                <a:cs typeface="Times New Roman"/>
              </a:rPr>
              <a:t> Joseph Rountree Foundation (2021). UK Poverty 2021/21; the leading independent report.  Available at: </a:t>
            </a:r>
            <a:r>
              <a:rPr lang="en-GB" sz="1400" u="sng">
                <a:solidFill>
                  <a:srgbClr val="0000FF"/>
                </a:solidFill>
                <a:effectLst/>
                <a:latin typeface="Times New Roman"/>
                <a:ea typeface="Calibri" panose="020F0502020204030204" pitchFamily="34" charset="0"/>
                <a:cs typeface="Times New Roman"/>
                <a:hlinkClick r:id="rId2"/>
              </a:rPr>
              <a:t>file:///C:/Users/sm19165/Downloads/uk_poverty_2020-21_0.pdf</a:t>
            </a:r>
            <a:r>
              <a:rPr lang="en-GB" sz="1400">
                <a:effectLst/>
                <a:latin typeface="Times New Roman"/>
                <a:ea typeface="Calibri" panose="020F0502020204030204" pitchFamily="34" charset="0"/>
                <a:cs typeface="Times New Roman"/>
              </a:rPr>
              <a:t>.  [Accessed 16</a:t>
            </a:r>
            <a:r>
              <a:rPr lang="en-GB" sz="1400" baseline="30000">
                <a:effectLst/>
                <a:latin typeface="Times New Roman"/>
                <a:ea typeface="Calibri" panose="020F0502020204030204" pitchFamily="34" charset="0"/>
                <a:cs typeface="Times New Roman"/>
              </a:rPr>
              <a:t>th</a:t>
            </a:r>
            <a:r>
              <a:rPr lang="en-GB" sz="1400">
                <a:effectLst/>
                <a:latin typeface="Times New Roman"/>
                <a:ea typeface="Calibri" panose="020F0502020204030204" pitchFamily="34" charset="0"/>
                <a:cs typeface="Times New Roman"/>
              </a:rPr>
              <a:t> August 2021].</a:t>
            </a:r>
            <a:endParaRPr lang="en-GB" sz="1400">
              <a:ln>
                <a:solidFill>
                  <a:prstClr val="black">
                    <a:lumMod val="75000"/>
                    <a:lumOff val="25000"/>
                    <a:alpha val="10000"/>
                  </a:prstClr>
                </a:solidFill>
              </a:ln>
              <a:effectLst/>
              <a:latin typeface="Times New Roman"/>
              <a:ea typeface="Calibri" panose="020F0502020204030204" pitchFamily="34" charset="0"/>
              <a:cs typeface="Times New Roman"/>
            </a:endParaRPr>
          </a:p>
          <a:p>
            <a:pPr indent="-305435" eaLnBrk="0" fontAlgn="base" hangingPunct="0">
              <a:lnSpc>
                <a:spcPct val="115000"/>
              </a:lnSpc>
              <a:spcAft>
                <a:spcPts val="1000"/>
              </a:spcAft>
            </a:pPr>
            <a:r>
              <a:rPr lang="en-GB" sz="1400">
                <a:effectLst/>
                <a:latin typeface="Times New Roman"/>
                <a:ea typeface="Calibri" panose="020F0502020204030204" pitchFamily="34" charset="0"/>
                <a:cs typeface="Times New Roman"/>
              </a:rPr>
              <a:t>Picard, D. &amp; Robinson, M. (eds) (2006). Remaking Worlds: Festivals, Tourism and Change, in Picard, D. &amp; Robinson, M. (eds) </a:t>
            </a:r>
            <a:r>
              <a:rPr lang="en-GB" sz="1400" i="1">
                <a:effectLst/>
                <a:latin typeface="Times New Roman"/>
                <a:ea typeface="Calibri" panose="020F0502020204030204" pitchFamily="34" charset="0"/>
                <a:cs typeface="Times New Roman"/>
              </a:rPr>
              <a:t>Festivals, Tourism and Social Change</a:t>
            </a:r>
            <a:r>
              <a:rPr lang="en-GB" sz="1400">
                <a:effectLst/>
                <a:latin typeface="Times New Roman"/>
                <a:ea typeface="Calibri" panose="020F0502020204030204" pitchFamily="34" charset="0"/>
                <a:cs typeface="Times New Roman"/>
              </a:rPr>
              <a:t> (pp. 1-31).  Clevedon: Channel View Publications.</a:t>
            </a:r>
            <a:endParaRPr lang="en-GB" sz="1400">
              <a:ln>
                <a:solidFill>
                  <a:prstClr val="black">
                    <a:lumMod val="75000"/>
                    <a:lumOff val="25000"/>
                    <a:alpha val="10000"/>
                  </a:prstClr>
                </a:solidFill>
              </a:ln>
              <a:effectLst/>
              <a:latin typeface="Times New Roman"/>
              <a:ea typeface="Calibri" panose="020F0502020204030204" pitchFamily="34" charset="0"/>
              <a:cs typeface="Times New Roman"/>
            </a:endParaRPr>
          </a:p>
          <a:p>
            <a:pPr indent="-305435" eaLnBrk="0" fontAlgn="base" hangingPunct="0">
              <a:lnSpc>
                <a:spcPct val="115000"/>
              </a:lnSpc>
              <a:spcAft>
                <a:spcPts val="1000"/>
              </a:spcAft>
            </a:pPr>
            <a:endParaRPr lang="en-GB" sz="1800">
              <a:ln>
                <a:solidFill>
                  <a:prstClr val="black">
                    <a:lumMod val="75000"/>
                    <a:lumOff val="25000"/>
                    <a:alpha val="10000"/>
                  </a:prstClr>
                </a:solidFill>
              </a:ln>
              <a:effectLst/>
              <a:latin typeface="Calibri" panose="020F0502020204030204" pitchFamily="34" charset="0"/>
              <a:ea typeface="Calibri" panose="020F0502020204030204" pitchFamily="34" charset="0"/>
              <a:cs typeface="Times New Roman" panose="02020603050405020304" pitchFamily="18" charset="0"/>
            </a:endParaRPr>
          </a:p>
          <a:p>
            <a:pPr indent="-305435"/>
            <a:endParaRPr lang="en-GB">
              <a:ln>
                <a:solidFill>
                  <a:prstClr val="black">
                    <a:lumMod val="75000"/>
                    <a:lumOff val="25000"/>
                    <a:alpha val="10000"/>
                  </a:prstClr>
                </a:solidFill>
              </a:ln>
              <a:effectLst>
                <a:outerShdw blurRad="9525" dist="25400" dir="14640000" algn="tl" rotWithShape="0">
                  <a:prstClr val="black">
                    <a:alpha val="30000"/>
                  </a:prstClr>
                </a:outerShdw>
              </a:effectLst>
            </a:endParaRPr>
          </a:p>
        </p:txBody>
      </p:sp>
      <p:sp>
        <p:nvSpPr>
          <p:cNvPr id="4" name="Footer Placeholder 3">
            <a:extLst>
              <a:ext uri="{FF2B5EF4-FFF2-40B4-BE49-F238E27FC236}">
                <a16:creationId xmlns:a16="http://schemas.microsoft.com/office/drawing/2014/main" id="{F354CFD1-3CA3-C55D-7AEA-ABBE5EE77A48}"/>
              </a:ext>
            </a:extLst>
          </p:cNvPr>
          <p:cNvSpPr>
            <a:spLocks noGrp="1"/>
          </p:cNvSpPr>
          <p:nvPr>
            <p:ph type="ftr" sz="quarter" idx="11"/>
          </p:nvPr>
        </p:nvSpPr>
        <p:spPr>
          <a:xfrm>
            <a:off x="913795" y="6350466"/>
            <a:ext cx="6672865" cy="365125"/>
          </a:xfrm>
        </p:spPr>
        <p:txBody>
          <a:bodyPr/>
          <a:lstStyle/>
          <a:p>
            <a:r>
              <a:rPr lang="en-US" dirty="0"/>
              <a:t>AMI Conference 2023</a:t>
            </a:r>
            <a:endParaRPr lang="en-GB" dirty="0"/>
          </a:p>
        </p:txBody>
      </p:sp>
    </p:spTree>
    <p:extLst>
      <p:ext uri="{BB962C8B-B14F-4D97-AF65-F5344CB8AC3E}">
        <p14:creationId xmlns:p14="http://schemas.microsoft.com/office/powerpoint/2010/main" val="1360317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28CDD186-03E3-4AED-BEB6-0B3BEC2080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63C606D-E560-4820-9C3E-3B881D30AD5A}"/>
              </a:ext>
            </a:extLst>
          </p:cNvPr>
          <p:cNvSpPr>
            <a:spLocks noGrp="1"/>
          </p:cNvSpPr>
          <p:nvPr>
            <p:ph type="title"/>
          </p:nvPr>
        </p:nvSpPr>
        <p:spPr>
          <a:xfrm>
            <a:off x="913795" y="609599"/>
            <a:ext cx="5978072" cy="1174075"/>
          </a:xfrm>
        </p:spPr>
        <p:txBody>
          <a:bodyPr>
            <a:normAutofit/>
          </a:bodyPr>
          <a:lstStyle/>
          <a:p>
            <a:r>
              <a:rPr lang="en-US" b="1"/>
              <a:t>The research project</a:t>
            </a:r>
          </a:p>
        </p:txBody>
      </p:sp>
      <p:pic>
        <p:nvPicPr>
          <p:cNvPr id="49" name="Picture 48">
            <a:extLst>
              <a:ext uri="{FF2B5EF4-FFF2-40B4-BE49-F238E27FC236}">
                <a16:creationId xmlns:a16="http://schemas.microsoft.com/office/drawing/2014/main" id="{1CF706DA-13E8-4A4F-9260-551FB8127BD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964" r="2807" b="1446"/>
          <a:stretch/>
        </p:blipFill>
        <p:spPr>
          <a:xfrm>
            <a:off x="7232905" y="1"/>
            <a:ext cx="4959095" cy="6858000"/>
          </a:xfrm>
          <a:prstGeom prst="rect">
            <a:avLst/>
          </a:prstGeom>
        </p:spPr>
      </p:pic>
      <p:pic>
        <p:nvPicPr>
          <p:cNvPr id="26" name="Picture 26">
            <a:extLst>
              <a:ext uri="{FF2B5EF4-FFF2-40B4-BE49-F238E27FC236}">
                <a16:creationId xmlns:a16="http://schemas.microsoft.com/office/drawing/2014/main" id="{0C1D1AD2-F8E4-D622-1833-A8629A15CFCF}"/>
              </a:ext>
            </a:extLst>
          </p:cNvPr>
          <p:cNvPicPr>
            <a:picLocks noChangeAspect="1"/>
          </p:cNvPicPr>
          <p:nvPr/>
        </p:nvPicPr>
        <p:blipFill rotWithShape="1">
          <a:blip r:embed="rId5"/>
          <a:srcRect l="1458" r="20664" b="1"/>
          <a:stretch/>
        </p:blipFill>
        <p:spPr>
          <a:xfrm>
            <a:off x="7552945" y="643465"/>
            <a:ext cx="3995592" cy="5103372"/>
          </a:xfrm>
          <a:prstGeom prst="rect">
            <a:avLst/>
          </a:prstGeom>
        </p:spPr>
      </p:pic>
      <p:graphicFrame>
        <p:nvGraphicFramePr>
          <p:cNvPr id="42" name="Content Placeholder 2" descr="SmartArt Graphic">
            <a:extLst>
              <a:ext uri="{FF2B5EF4-FFF2-40B4-BE49-F238E27FC236}">
                <a16:creationId xmlns:a16="http://schemas.microsoft.com/office/drawing/2014/main" id="{20A6D7A0-762A-7A2F-BBC4-11C2754C3213}"/>
              </a:ext>
            </a:extLst>
          </p:cNvPr>
          <p:cNvGraphicFramePr/>
          <p:nvPr>
            <p:extLst>
              <p:ext uri="{D42A27DB-BD31-4B8C-83A1-F6EECF244321}">
                <p14:modId xmlns:p14="http://schemas.microsoft.com/office/powerpoint/2010/main" val="2060221601"/>
              </p:ext>
            </p:extLst>
          </p:nvPr>
        </p:nvGraphicFramePr>
        <p:xfrm>
          <a:off x="913795" y="1972101"/>
          <a:ext cx="5978072" cy="372274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 name="Footer Placeholder 16">
            <a:extLst>
              <a:ext uri="{FF2B5EF4-FFF2-40B4-BE49-F238E27FC236}">
                <a16:creationId xmlns:a16="http://schemas.microsoft.com/office/drawing/2014/main" id="{9EE74EBC-054A-2F77-9380-9E96E12191BD}"/>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651443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14" name="Picture 13" descr="Worm's-eye view of a large tree">
            <a:extLst>
              <a:ext uri="{FF2B5EF4-FFF2-40B4-BE49-F238E27FC236}">
                <a16:creationId xmlns:a16="http://schemas.microsoft.com/office/drawing/2014/main" id="{235ED28C-D265-C2DF-A801-3A12913090E2}"/>
              </a:ext>
            </a:extLst>
          </p:cNvPr>
          <p:cNvPicPr>
            <a:picLocks noChangeAspect="1"/>
          </p:cNvPicPr>
          <p:nvPr/>
        </p:nvPicPr>
        <p:blipFill rotWithShape="1">
          <a:blip r:embed="rId3"/>
          <a:srcRect t="12210" b="3521"/>
          <a:stretch/>
        </p:blipFill>
        <p:spPr>
          <a:xfrm>
            <a:off x="0" y="0"/>
            <a:ext cx="12192000" cy="6857990"/>
          </a:xfrm>
          <a:prstGeom prst="rect">
            <a:avLst/>
          </a:prstGeom>
        </p:spPr>
      </p:pic>
      <p:sp useBgFill="1">
        <p:nvSpPr>
          <p:cNvPr id="25" name="Freeform 5">
            <a:extLst>
              <a:ext uri="{FF2B5EF4-FFF2-40B4-BE49-F238E27FC236}">
                <a16:creationId xmlns:a16="http://schemas.microsoft.com/office/drawing/2014/main" id="{37D54B6C-87D0-4C03-8335-3955179D2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118536" y="1371603"/>
            <a:ext cx="5624423"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D2CED03C-035F-4923-B72E-04A49FA5226B}"/>
              </a:ext>
            </a:extLst>
          </p:cNvPr>
          <p:cNvSpPr>
            <a:spLocks noGrp="1"/>
          </p:cNvSpPr>
          <p:nvPr>
            <p:ph type="title"/>
          </p:nvPr>
        </p:nvSpPr>
        <p:spPr>
          <a:xfrm>
            <a:off x="913795" y="845388"/>
            <a:ext cx="3596420" cy="849590"/>
          </a:xfrm>
        </p:spPr>
        <p:txBody>
          <a:bodyPr anchor="b">
            <a:normAutofit/>
          </a:bodyPr>
          <a:lstStyle/>
          <a:p>
            <a:pPr algn="l"/>
            <a:r>
              <a:rPr lang="en-GB" sz="2400"/>
              <a:t>Interviews:</a:t>
            </a:r>
          </a:p>
        </p:txBody>
      </p:sp>
      <p:sp>
        <p:nvSpPr>
          <p:cNvPr id="3" name="Content Placeholder 2">
            <a:extLst>
              <a:ext uri="{FF2B5EF4-FFF2-40B4-BE49-F238E27FC236}">
                <a16:creationId xmlns:a16="http://schemas.microsoft.com/office/drawing/2014/main" id="{7E1679C7-2DC6-4CC8-9EC0-063E3A41151E}"/>
              </a:ext>
            </a:extLst>
          </p:cNvPr>
          <p:cNvSpPr>
            <a:spLocks noGrp="1"/>
          </p:cNvSpPr>
          <p:nvPr>
            <p:ph idx="1"/>
          </p:nvPr>
        </p:nvSpPr>
        <p:spPr>
          <a:xfrm>
            <a:off x="913795" y="2060193"/>
            <a:ext cx="3531684" cy="3808616"/>
          </a:xfrm>
        </p:spPr>
        <p:txBody>
          <a:bodyPr anchor="t">
            <a:normAutofit/>
          </a:bodyPr>
          <a:lstStyle/>
          <a:p>
            <a:pPr indent="-305435"/>
            <a:r>
              <a:rPr lang="en-GB" sz="2000"/>
              <a:t>Association of Independent Festivals (AIF)</a:t>
            </a:r>
            <a:endParaRPr lang="en-US"/>
          </a:p>
          <a:p>
            <a:pPr indent="-305435"/>
            <a:endParaRPr lang="en-GB" sz="2000">
              <a:ln>
                <a:solidFill>
                  <a:prstClr val="black">
                    <a:lumMod val="75000"/>
                    <a:lumOff val="25000"/>
                    <a:alpha val="10000"/>
                  </a:prstClr>
                </a:solidFill>
              </a:ln>
              <a:effectLst>
                <a:outerShdw blurRad="9525" dist="25400" dir="14640000" algn="tl" rotWithShape="0">
                  <a:prstClr val="black">
                    <a:alpha val="30000"/>
                  </a:prstClr>
                </a:outerShdw>
              </a:effectLst>
            </a:endParaRPr>
          </a:p>
          <a:p>
            <a:pPr indent="-305435"/>
            <a:r>
              <a:rPr lang="en-GB" sz="2000">
                <a:ln>
                  <a:solidFill>
                    <a:prstClr val="black">
                      <a:lumMod val="75000"/>
                      <a:lumOff val="25000"/>
                      <a:alpha val="10000"/>
                    </a:prstClr>
                  </a:solidFill>
                </a:ln>
                <a:effectLst>
                  <a:outerShdw blurRad="9525" dist="25400" dir="14640000" algn="tl" rotWithShape="0">
                    <a:prstClr val="black">
                      <a:alpha val="30000"/>
                    </a:prstClr>
                  </a:outerShdw>
                </a:effectLst>
              </a:rPr>
              <a:t>National Outdoor Events Association</a:t>
            </a:r>
          </a:p>
          <a:p>
            <a:pPr marL="37465" indent="0">
              <a:buNone/>
            </a:pPr>
            <a:endParaRPr lang="en-GB" sz="2000">
              <a:ln>
                <a:solidFill>
                  <a:prstClr val="black">
                    <a:lumMod val="75000"/>
                    <a:lumOff val="25000"/>
                    <a:alpha val="10000"/>
                  </a:prstClr>
                </a:solidFill>
              </a:ln>
              <a:effectLst>
                <a:outerShdw blurRad="9525" dist="25400" dir="14640000" algn="tl" rotWithShape="0">
                  <a:prstClr val="black">
                    <a:alpha val="30000"/>
                  </a:prstClr>
                </a:outerShdw>
              </a:effectLst>
            </a:endParaRPr>
          </a:p>
          <a:p>
            <a:pPr indent="-305435"/>
            <a:r>
              <a:rPr lang="en-GB" sz="2000">
                <a:ln>
                  <a:solidFill>
                    <a:prstClr val="black">
                      <a:lumMod val="75000"/>
                      <a:lumOff val="25000"/>
                      <a:alpha val="10000"/>
                    </a:prstClr>
                  </a:solidFill>
                </a:ln>
                <a:effectLst>
                  <a:outerShdw blurRad="9525" dist="25400" dir="14640000" algn="tl" rotWithShape="0">
                    <a:prstClr val="black">
                      <a:alpha val="30000"/>
                    </a:prstClr>
                  </a:outerShdw>
                </a:effectLst>
              </a:rPr>
              <a:t>Family Holiday Charity</a:t>
            </a:r>
          </a:p>
        </p:txBody>
      </p:sp>
      <p:sp>
        <p:nvSpPr>
          <p:cNvPr id="4" name="Footer Placeholder 3">
            <a:extLst>
              <a:ext uri="{FF2B5EF4-FFF2-40B4-BE49-F238E27FC236}">
                <a16:creationId xmlns:a16="http://schemas.microsoft.com/office/drawing/2014/main" id="{49DCF4A7-AE77-8693-48F5-53B61B4B5FB9}"/>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1460230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C3D9BD5-A493-4B97-963D-60135D5338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1F759AF4-E342-4E60-8A32-C44A328F2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ln w="15875" cap="sq" cmpd="sng">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6DEA0A-4F9D-4D93-8A46-0B59B588581F}"/>
              </a:ext>
            </a:extLst>
          </p:cNvPr>
          <p:cNvSpPr>
            <a:spLocks noGrp="1"/>
          </p:cNvSpPr>
          <p:nvPr>
            <p:ph type="title"/>
          </p:nvPr>
        </p:nvSpPr>
        <p:spPr>
          <a:xfrm>
            <a:off x="924443" y="1023257"/>
            <a:ext cx="3732902" cy="4570457"/>
          </a:xfrm>
          <a:effectLst/>
        </p:spPr>
        <p:txBody>
          <a:bodyPr>
            <a:normAutofit/>
          </a:bodyPr>
          <a:lstStyle/>
          <a:p>
            <a:pPr algn="l"/>
            <a:r>
              <a:rPr lang="en-GB"/>
              <a:t>Interviews</a:t>
            </a:r>
          </a:p>
        </p:txBody>
      </p:sp>
      <p:cxnSp>
        <p:nvCxnSpPr>
          <p:cNvPr id="12" name="Straight Connector 11">
            <a:extLst>
              <a:ext uri="{FF2B5EF4-FFF2-40B4-BE49-F238E27FC236}">
                <a16:creationId xmlns:a16="http://schemas.microsoft.com/office/drawing/2014/main" id="{A49B2805-6469-407A-A68A-BB85AC8A85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8371" y="2057399"/>
            <a:ext cx="0" cy="2743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8EF293D-C429-432E-A989-068FFBBE09A7}"/>
              </a:ext>
            </a:extLst>
          </p:cNvPr>
          <p:cNvSpPr>
            <a:spLocks noGrp="1"/>
          </p:cNvSpPr>
          <p:nvPr>
            <p:ph idx="1"/>
          </p:nvPr>
        </p:nvSpPr>
        <p:spPr>
          <a:xfrm>
            <a:off x="5086351" y="885825"/>
            <a:ext cx="6553191" cy="5124450"/>
          </a:xfrm>
          <a:effectLst/>
        </p:spPr>
        <p:txBody>
          <a:bodyPr anchor="ctr">
            <a:normAutofit/>
          </a:bodyPr>
          <a:lstStyle/>
          <a:p>
            <a:pPr indent="-305435"/>
            <a:r>
              <a:rPr lang="en-GB"/>
              <a:t>Respondents were asked questions related to:</a:t>
            </a:r>
            <a:endParaRPr lang="en-US"/>
          </a:p>
          <a:p>
            <a:pPr marL="719455" lvl="1" indent="-269875"/>
            <a:r>
              <a:rPr lang="en-GB"/>
              <a:t>Their understanding of the term ‘poverty’</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a:p>
            <a:pPr marL="719455" lvl="1" indent="-269875"/>
            <a:r>
              <a:rPr lang="en-GB"/>
              <a:t>Benefits of attending festivals</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a:p>
            <a:pPr marL="719455" lvl="1" indent="-269875"/>
            <a:r>
              <a:rPr lang="en-GB"/>
              <a:t>Whether they felt that festivals were inclusive of people living in poverty</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a:p>
            <a:pPr marL="719455" lvl="1" indent="-269875"/>
            <a:r>
              <a:rPr lang="en-GB"/>
              <a:t>What initiatives are already being implemented or they feel could be implemented to deal with this issue</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p:txBody>
      </p:sp>
      <p:sp>
        <p:nvSpPr>
          <p:cNvPr id="4" name="Footer Placeholder 3">
            <a:extLst>
              <a:ext uri="{FF2B5EF4-FFF2-40B4-BE49-F238E27FC236}">
                <a16:creationId xmlns:a16="http://schemas.microsoft.com/office/drawing/2014/main" id="{6A492368-3A33-23D4-FDE3-8A710B7C6BF5}"/>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3854351724"/>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C3D9BD5-A493-4B97-963D-60135D5338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1F759AF4-E342-4E60-8A32-C44A328F2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ln w="15875" cap="sq" cmpd="sng">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179F39-91BF-4F97-87DB-34014F59278F}"/>
              </a:ext>
            </a:extLst>
          </p:cNvPr>
          <p:cNvSpPr>
            <a:spLocks noGrp="1"/>
          </p:cNvSpPr>
          <p:nvPr>
            <p:ph type="title"/>
          </p:nvPr>
        </p:nvSpPr>
        <p:spPr>
          <a:xfrm>
            <a:off x="924443" y="1023257"/>
            <a:ext cx="3732902" cy="4570457"/>
          </a:xfrm>
          <a:effectLst/>
        </p:spPr>
        <p:txBody>
          <a:bodyPr>
            <a:normAutofit/>
          </a:bodyPr>
          <a:lstStyle/>
          <a:p>
            <a:pPr algn="l"/>
            <a:r>
              <a:rPr lang="en-GB"/>
              <a:t>Online</a:t>
            </a:r>
            <a:br>
              <a:rPr lang="en-GB"/>
            </a:br>
            <a:r>
              <a:rPr lang="en-GB"/>
              <a:t>Collaborative workshops</a:t>
            </a:r>
          </a:p>
        </p:txBody>
      </p:sp>
      <p:cxnSp>
        <p:nvCxnSpPr>
          <p:cNvPr id="21" name="Straight Connector 20">
            <a:extLst>
              <a:ext uri="{FF2B5EF4-FFF2-40B4-BE49-F238E27FC236}">
                <a16:creationId xmlns:a16="http://schemas.microsoft.com/office/drawing/2014/main" id="{A49B2805-6469-407A-A68A-BB85AC8A85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8371" y="2057399"/>
            <a:ext cx="0" cy="2743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C101D9D-E519-4A52-BB92-E0B572F19F33}"/>
              </a:ext>
            </a:extLst>
          </p:cNvPr>
          <p:cNvSpPr>
            <a:spLocks noGrp="1"/>
          </p:cNvSpPr>
          <p:nvPr>
            <p:ph idx="1"/>
          </p:nvPr>
        </p:nvSpPr>
        <p:spPr>
          <a:xfrm>
            <a:off x="5048251" y="781051"/>
            <a:ext cx="6610343" cy="5124450"/>
          </a:xfrm>
          <a:effectLst/>
        </p:spPr>
        <p:txBody>
          <a:bodyPr anchor="ctr">
            <a:normAutofit/>
          </a:bodyPr>
          <a:lstStyle/>
          <a:p>
            <a:pPr indent="-305435">
              <a:lnSpc>
                <a:spcPct val="90000"/>
              </a:lnSpc>
            </a:pPr>
            <a:r>
              <a:rPr lang="en-GB"/>
              <a:t>9 member festivals of the AIF</a:t>
            </a:r>
            <a:endParaRPr lang="en-US"/>
          </a:p>
          <a:p>
            <a:pPr indent="-305435">
              <a:lnSpc>
                <a:spcPct val="90000"/>
              </a:lnSpc>
            </a:pPr>
            <a:r>
              <a:rPr lang="en-GB">
                <a:ln>
                  <a:solidFill>
                    <a:prstClr val="white">
                      <a:lumMod val="75000"/>
                      <a:lumOff val="25000"/>
                      <a:alpha val="10000"/>
                    </a:prstClr>
                  </a:solidFill>
                </a:ln>
                <a:effectLst>
                  <a:outerShdw blurRad="9525" dist="25400" dir="14640000" algn="tl" rotWithShape="0">
                    <a:prstClr val="white">
                      <a:alpha val="30000"/>
                    </a:prstClr>
                  </a:outerShdw>
                </a:effectLst>
              </a:rPr>
              <a:t>Collaborators:  Fairer Futures Ltd., Family Holiday Charity</a:t>
            </a:r>
            <a:endParaRPr lang="en-GB"/>
          </a:p>
          <a:p>
            <a:pPr indent="-305435">
              <a:lnSpc>
                <a:spcPct val="90000"/>
              </a:lnSpc>
            </a:pPr>
            <a:r>
              <a:rPr lang="en-GB"/>
              <a:t>Participants were asked questions in relation to:</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a:p>
            <a:pPr marL="719455" lvl="1" indent="-269875">
              <a:lnSpc>
                <a:spcPct val="90000"/>
              </a:lnSpc>
            </a:pPr>
            <a:r>
              <a:rPr lang="en-GB"/>
              <a:t>Benefits of attending festivals</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a:p>
            <a:pPr marL="719455" lvl="1" indent="-269875">
              <a:lnSpc>
                <a:spcPct val="90000"/>
              </a:lnSpc>
            </a:pPr>
            <a:r>
              <a:rPr lang="en-GB"/>
              <a:t>Opinions on the issue of inclusivity, with an emphasis on low income</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a:p>
            <a:pPr marL="719455" lvl="1" indent="-269875">
              <a:lnSpc>
                <a:spcPct val="90000"/>
              </a:lnSpc>
            </a:pPr>
            <a:r>
              <a:rPr lang="en-GB"/>
              <a:t>The barriers to participation in music festivals in the UK for people on low incomes</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a:p>
            <a:pPr marL="719455" lvl="1" indent="-269875">
              <a:lnSpc>
                <a:spcPct val="90000"/>
              </a:lnSpc>
            </a:pPr>
            <a:r>
              <a:rPr lang="en-GB"/>
              <a:t>Which groups are marginalised and why</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a:p>
            <a:pPr marL="719455" lvl="1" indent="-269875">
              <a:lnSpc>
                <a:spcPct val="90000"/>
              </a:lnSpc>
            </a:pPr>
            <a:r>
              <a:rPr lang="en-GB"/>
              <a:t>Any policies / strategies that festivals are using to make their events more accessible for people in poverty</a:t>
            </a:r>
            <a:endParaRPr lang="en-GB">
              <a:ln>
                <a:solidFill>
                  <a:prstClr val="white">
                    <a:lumMod val="75000"/>
                    <a:lumOff val="25000"/>
                    <a:alpha val="10000"/>
                  </a:prstClr>
                </a:solidFill>
              </a:ln>
              <a:effectLst>
                <a:outerShdw blurRad="9525" dist="25400" dir="14640000" algn="tl" rotWithShape="0">
                  <a:prstClr val="white">
                    <a:alpha val="30000"/>
                  </a:prstClr>
                </a:outerShdw>
              </a:effectLst>
            </a:endParaRPr>
          </a:p>
        </p:txBody>
      </p:sp>
      <p:sp>
        <p:nvSpPr>
          <p:cNvPr id="4" name="Footer Placeholder 3">
            <a:extLst>
              <a:ext uri="{FF2B5EF4-FFF2-40B4-BE49-F238E27FC236}">
                <a16:creationId xmlns:a16="http://schemas.microsoft.com/office/drawing/2014/main" id="{B7B971F2-692C-C778-5894-21FAE092CBE2}"/>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3252479075"/>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Baby elephant">
            <a:extLst>
              <a:ext uri="{FF2B5EF4-FFF2-40B4-BE49-F238E27FC236}">
                <a16:creationId xmlns:a16="http://schemas.microsoft.com/office/drawing/2014/main" id="{1D2238D3-CFB6-4D47-AC36-4739DEFD9758}"/>
              </a:ext>
            </a:extLst>
          </p:cNvPr>
          <p:cNvPicPr>
            <a:picLocks noChangeAspect="1"/>
          </p:cNvPicPr>
          <p:nvPr/>
        </p:nvPicPr>
        <p:blipFill rotWithShape="1">
          <a:blip r:embed="rId2">
            <a:alphaModFix amt="25000"/>
          </a:blip>
          <a:srcRect t="8003" b="14411"/>
          <a:stretch/>
        </p:blipFill>
        <p:spPr>
          <a:xfrm>
            <a:off x="20" y="10"/>
            <a:ext cx="12191980" cy="6857990"/>
          </a:xfrm>
          <a:prstGeom prst="rect">
            <a:avLst/>
          </a:prstGeom>
        </p:spPr>
      </p:pic>
      <p:sp>
        <p:nvSpPr>
          <p:cNvPr id="2" name="Title 1">
            <a:extLst>
              <a:ext uri="{FF2B5EF4-FFF2-40B4-BE49-F238E27FC236}">
                <a16:creationId xmlns:a16="http://schemas.microsoft.com/office/drawing/2014/main" id="{7CE74AB2-644C-4132-B64E-F4452A1A5E25}"/>
              </a:ext>
            </a:extLst>
          </p:cNvPr>
          <p:cNvSpPr>
            <a:spLocks noGrp="1"/>
          </p:cNvSpPr>
          <p:nvPr>
            <p:ph type="title"/>
          </p:nvPr>
        </p:nvSpPr>
        <p:spPr>
          <a:xfrm>
            <a:off x="913795" y="263236"/>
            <a:ext cx="10353762" cy="1257300"/>
          </a:xfrm>
        </p:spPr>
        <p:txBody>
          <a:bodyPr>
            <a:normAutofit/>
          </a:bodyPr>
          <a:lstStyle/>
          <a:p>
            <a:r>
              <a:rPr lang="en-GB"/>
              <a:t>Results</a:t>
            </a:r>
          </a:p>
        </p:txBody>
      </p:sp>
      <p:sp>
        <p:nvSpPr>
          <p:cNvPr id="3" name="Content Placeholder 2">
            <a:extLst>
              <a:ext uri="{FF2B5EF4-FFF2-40B4-BE49-F238E27FC236}">
                <a16:creationId xmlns:a16="http://schemas.microsoft.com/office/drawing/2014/main" id="{E45FFAFD-259F-4053-B9D1-A78AC49F69E8}"/>
              </a:ext>
            </a:extLst>
          </p:cNvPr>
          <p:cNvSpPr>
            <a:spLocks noGrp="1"/>
          </p:cNvSpPr>
          <p:nvPr>
            <p:ph idx="1"/>
          </p:nvPr>
        </p:nvSpPr>
        <p:spPr>
          <a:xfrm>
            <a:off x="913795" y="1918882"/>
            <a:ext cx="10353762" cy="4245839"/>
          </a:xfrm>
        </p:spPr>
        <p:txBody>
          <a:bodyPr anchor="ctr">
            <a:normAutofit fontScale="77500" lnSpcReduction="20000"/>
          </a:bodyPr>
          <a:lstStyle/>
          <a:p>
            <a:pPr indent="-305435"/>
            <a:r>
              <a:rPr lang="en-GB" b="1">
                <a:solidFill>
                  <a:schemeClr val="tx1"/>
                </a:solidFill>
              </a:rPr>
              <a:t>AIF:</a:t>
            </a:r>
            <a:endParaRPr lang="en-US"/>
          </a:p>
          <a:p>
            <a:pPr marL="36830" indent="0">
              <a:buNone/>
            </a:pPr>
            <a:r>
              <a:rPr lang="en-GB" b="1" i="1">
                <a:solidFill>
                  <a:schemeClr val="tx1"/>
                </a:solidFill>
                <a:latin typeface="Times New Roman"/>
                <a:cs typeface="Times New Roman"/>
              </a:rPr>
              <a:t>“We do a lot of work on a variety of issues and DEI has become central to our outlook during the pandemic.  We have explored things like gender equality in line-ups and accessibility for people with disabilities, but class and poverty.. well it’s a bit of the elephant in the room isn’t it?”</a:t>
            </a:r>
            <a:endParaRPr lang="en-GB" b="1" i="1">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latin typeface="Times New Roman"/>
              <a:cs typeface="Times New Roman"/>
            </a:endParaRPr>
          </a:p>
          <a:p>
            <a:pPr marL="36830" indent="0">
              <a:buNone/>
            </a:pPr>
            <a:endParaRPr lang="en-GB" b="1" i="1">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latin typeface="Times New Roman" panose="02020603050405020304" pitchFamily="18" charset="0"/>
              <a:cs typeface="Times New Roman" panose="02020603050405020304" pitchFamily="18" charset="0"/>
            </a:endParaRPr>
          </a:p>
          <a:p>
            <a:pPr marL="379730" indent="-342900"/>
            <a:r>
              <a:rPr lang="en-GB" b="1">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latin typeface="Times New Roman"/>
                <a:cs typeface="Times New Roman"/>
              </a:rPr>
              <a:t>NOEA:</a:t>
            </a:r>
            <a:endParaRPr lang="en-GB" b="1">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latin typeface="Times New Roman" panose="02020603050405020304" pitchFamily="18" charset="0"/>
              <a:cs typeface="Times New Roman" panose="02020603050405020304" pitchFamily="18" charset="0"/>
            </a:endParaRPr>
          </a:p>
          <a:p>
            <a:pPr marL="36830" indent="0">
              <a:buNone/>
            </a:pPr>
            <a:r>
              <a:rPr lang="en-GB" b="1" i="1">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latin typeface="Times New Roman"/>
                <a:cs typeface="Times New Roman"/>
              </a:rPr>
              <a:t>"I think there has to be some sort of moral responsibility.. That's beyond just making money"</a:t>
            </a:r>
            <a:endParaRPr lang="en-GB" b="1" i="1">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latin typeface="Times New Roman" panose="02020603050405020304" pitchFamily="18" charset="0"/>
              <a:cs typeface="Times New Roman" panose="02020603050405020304" pitchFamily="18" charset="0"/>
            </a:endParaRPr>
          </a:p>
          <a:p>
            <a:pPr marL="36830" indent="0">
              <a:buNone/>
            </a:pPr>
            <a:endParaRPr lang="en-GB" b="1" i="1">
              <a:solidFill>
                <a:schemeClr val="tx1"/>
              </a:solidFill>
              <a:latin typeface="Times New Roman" panose="02020603050405020304" pitchFamily="18" charset="0"/>
              <a:cs typeface="Times New Roman" panose="02020603050405020304" pitchFamily="18" charset="0"/>
            </a:endParaRPr>
          </a:p>
          <a:p>
            <a:pPr indent="-305435"/>
            <a:r>
              <a:rPr lang="en-GB" b="1">
                <a:solidFill>
                  <a:schemeClr val="tx1"/>
                </a:solidFill>
              </a:rPr>
              <a:t>Family Holiday Charity:</a:t>
            </a:r>
            <a:endParaRPr lang="en-GB" b="1">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endParaRPr>
          </a:p>
          <a:p>
            <a:pPr marL="36830" indent="0" algn="l">
              <a:buNone/>
            </a:pPr>
            <a:r>
              <a:rPr lang="en-GB" b="1">
                <a:solidFill>
                  <a:schemeClr val="tx1"/>
                </a:solidFill>
              </a:rPr>
              <a:t>“</a:t>
            </a:r>
            <a:r>
              <a:rPr lang="en-GB" b="1" i="1">
                <a:solidFill>
                  <a:schemeClr val="tx1"/>
                </a:solidFill>
                <a:effectLst/>
                <a:latin typeface="Times New Roman" panose="02020603050405020304" pitchFamily="18" charset="0"/>
              </a:rPr>
              <a:t>I think people living in poverty who already feel perhaps disadvantaged by not being able to afford the latest gadgets or tech or … not having that accessibility to festivals or holidays is just another thing that kind of makes them feel that poverty gap</a:t>
            </a:r>
            <a:r>
              <a:rPr lang="en-GB" b="1" i="0">
                <a:solidFill>
                  <a:schemeClr val="tx1"/>
                </a:solidFill>
                <a:effectLst/>
                <a:latin typeface="Times New Roman" panose="02020603050405020304" pitchFamily="18" charset="0"/>
              </a:rPr>
              <a:t>”</a:t>
            </a:r>
            <a:endParaRPr lang="en-GB" b="1" i="0">
              <a:ln>
                <a:solidFill>
                  <a:prstClr val="black">
                    <a:lumMod val="75000"/>
                    <a:lumOff val="25000"/>
                    <a:alpha val="10000"/>
                  </a:prstClr>
                </a:solidFill>
              </a:ln>
              <a:solidFill>
                <a:schemeClr val="tx1"/>
              </a:solidFill>
              <a:effectLst/>
              <a:latin typeface="Times New Roman" panose="02020603050405020304" pitchFamily="18" charset="0"/>
              <a:cs typeface="Times New Roman" panose="02020603050405020304" pitchFamily="18" charset="0"/>
            </a:endParaRPr>
          </a:p>
          <a:p>
            <a:pPr marL="36830" indent="0">
              <a:buNone/>
            </a:pPr>
            <a:endParaRPr lang="en-GB">
              <a:ln>
                <a:solidFill>
                  <a:prstClr val="black">
                    <a:lumMod val="75000"/>
                    <a:lumOff val="25000"/>
                    <a:alpha val="10000"/>
                  </a:prstClr>
                </a:solidFill>
              </a:ln>
              <a:effectLst>
                <a:outerShdw blurRad="9525" dist="25400" dir="14640000" algn="tl" rotWithShape="0">
                  <a:prstClr val="black">
                    <a:alpha val="30000"/>
                  </a:prstClr>
                </a:outerShdw>
              </a:effectLst>
            </a:endParaRPr>
          </a:p>
          <a:p>
            <a:pPr marL="36830" indent="0">
              <a:buNone/>
            </a:pPr>
            <a:endParaRPr lang="en-GB">
              <a:ln>
                <a:solidFill>
                  <a:prstClr val="black">
                    <a:lumMod val="75000"/>
                    <a:lumOff val="25000"/>
                    <a:alpha val="10000"/>
                  </a:prstClr>
                </a:solidFill>
              </a:ln>
              <a:effectLst>
                <a:outerShdw blurRad="9525" dist="25400" dir="14640000" algn="tl" rotWithShape="0">
                  <a:prstClr val="black">
                    <a:alpha val="30000"/>
                  </a:prstClr>
                </a:outerShdw>
              </a:effectLst>
            </a:endParaRPr>
          </a:p>
        </p:txBody>
      </p:sp>
      <p:sp>
        <p:nvSpPr>
          <p:cNvPr id="4" name="Footer Placeholder 3">
            <a:extLst>
              <a:ext uri="{FF2B5EF4-FFF2-40B4-BE49-F238E27FC236}">
                <a16:creationId xmlns:a16="http://schemas.microsoft.com/office/drawing/2014/main" id="{7E56B853-3FF7-0EB9-1101-E9E61FD405C7}"/>
              </a:ext>
            </a:extLst>
          </p:cNvPr>
          <p:cNvSpPr>
            <a:spLocks noGrp="1"/>
          </p:cNvSpPr>
          <p:nvPr>
            <p:ph type="ftr" sz="quarter" idx="11"/>
          </p:nvPr>
        </p:nvSpPr>
        <p:spPr>
          <a:xfrm>
            <a:off x="913795" y="6162385"/>
            <a:ext cx="6672865" cy="365125"/>
          </a:xfrm>
        </p:spPr>
        <p:txBody>
          <a:bodyPr/>
          <a:lstStyle/>
          <a:p>
            <a:r>
              <a:rPr lang="en-US"/>
              <a:t>AMI Conference 2023</a:t>
            </a:r>
            <a:endParaRPr lang="en-GB"/>
          </a:p>
        </p:txBody>
      </p:sp>
    </p:spTree>
    <p:extLst>
      <p:ext uri="{BB962C8B-B14F-4D97-AF65-F5344CB8AC3E}">
        <p14:creationId xmlns:p14="http://schemas.microsoft.com/office/powerpoint/2010/main" val="3655063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5" name="Content Placeholder 4" descr="Hands with change purse">
            <a:extLst>
              <a:ext uri="{FF2B5EF4-FFF2-40B4-BE49-F238E27FC236}">
                <a16:creationId xmlns:a16="http://schemas.microsoft.com/office/drawing/2014/main" id="{CF7B0577-727C-4043-88A9-AF2DB8D246CF}"/>
              </a:ext>
            </a:extLst>
          </p:cNvPr>
          <p:cNvPicPr>
            <a:picLocks noGrp="1" noChangeAspect="1"/>
          </p:cNvPicPr>
          <p:nvPr>
            <p:ph idx="1"/>
          </p:nvPr>
        </p:nvPicPr>
        <p:blipFill rotWithShape="1">
          <a:blip r:embed="rId3"/>
          <a:srcRect t="7078" b="8652"/>
          <a:stretch/>
        </p:blipFill>
        <p:spPr>
          <a:xfrm>
            <a:off x="20" y="10"/>
            <a:ext cx="12191980" cy="6857990"/>
          </a:xfrm>
          <a:prstGeom prst="rect">
            <a:avLst/>
          </a:prstGeom>
        </p:spPr>
      </p:pic>
      <p:sp>
        <p:nvSpPr>
          <p:cNvPr id="10" name="Freeform 5">
            <a:extLst>
              <a:ext uri="{FF2B5EF4-FFF2-40B4-BE49-F238E27FC236}">
                <a16:creationId xmlns:a16="http://schemas.microsoft.com/office/drawing/2014/main" id="{608EAA06-5488-416B-B2B2-E552130110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2769538" y="445383"/>
            <a:ext cx="1995577" cy="7534653"/>
          </a:xfrm>
          <a:prstGeom prst="round2SameRect">
            <a:avLst>
              <a:gd name="adj1" fmla="val 9679"/>
              <a:gd name="adj2" fmla="val 400"/>
            </a:avLst>
          </a:prstGeom>
          <a:solidFill>
            <a:schemeClr val="bg1">
              <a:alpha val="30000"/>
            </a:schemeClr>
          </a:solidFill>
          <a:ln>
            <a:noFill/>
          </a:ln>
          <a:effectLst>
            <a:outerShdw blurRad="50800" dist="38100" dir="5400000" algn="tl" rotWithShape="0">
              <a:srgbClr val="000000">
                <a:alpha val="43000"/>
              </a:srgbClr>
            </a:outerShdw>
          </a:effectLst>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B8436BA3-3700-4CA2-A92E-1D25C50B586B}"/>
              </a:ext>
            </a:extLst>
          </p:cNvPr>
          <p:cNvSpPr>
            <a:spLocks noGrp="1"/>
          </p:cNvSpPr>
          <p:nvPr>
            <p:ph type="title"/>
          </p:nvPr>
        </p:nvSpPr>
        <p:spPr>
          <a:xfrm>
            <a:off x="804335" y="3496574"/>
            <a:ext cx="6436104" cy="1052422"/>
          </a:xfrm>
        </p:spPr>
        <p:txBody>
          <a:bodyPr vert="horz" lIns="91440" tIns="45720" rIns="91440" bIns="45720" rtlCol="0" anchor="b">
            <a:normAutofit/>
          </a:bodyPr>
          <a:lstStyle/>
          <a:p>
            <a:pPr algn="l"/>
            <a:r>
              <a:rPr lang="en-US" sz="4400">
                <a:solidFill>
                  <a:schemeClr val="tx1"/>
                </a:solidFill>
                <a:latin typeface="Abadi" panose="020B0604020104020204" pitchFamily="34" charset="0"/>
              </a:rPr>
              <a:t>What is poverty?</a:t>
            </a:r>
          </a:p>
        </p:txBody>
      </p:sp>
      <p:sp>
        <p:nvSpPr>
          <p:cNvPr id="3" name="Footer Placeholder 2">
            <a:extLst>
              <a:ext uri="{FF2B5EF4-FFF2-40B4-BE49-F238E27FC236}">
                <a16:creationId xmlns:a16="http://schemas.microsoft.com/office/drawing/2014/main" id="{F75D503B-B4EC-A77F-817C-A0DA05F6FBDA}"/>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3244263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Hands with change purse">
            <a:extLst>
              <a:ext uri="{FF2B5EF4-FFF2-40B4-BE49-F238E27FC236}">
                <a16:creationId xmlns:a16="http://schemas.microsoft.com/office/drawing/2014/main" id="{6F2CA04D-C198-472A-BDDE-E42CCF4DB8A2}"/>
              </a:ext>
            </a:extLst>
          </p:cNvPr>
          <p:cNvPicPr>
            <a:picLocks noChangeAspect="1"/>
          </p:cNvPicPr>
          <p:nvPr/>
        </p:nvPicPr>
        <p:blipFill rotWithShape="1">
          <a:blip r:embed="rId2">
            <a:alphaModFix amt="25000"/>
          </a:blip>
          <a:srcRect t="7078" b="8652"/>
          <a:stretch/>
        </p:blipFill>
        <p:spPr>
          <a:xfrm>
            <a:off x="20" y="10"/>
            <a:ext cx="12191980" cy="6857990"/>
          </a:xfrm>
          <a:prstGeom prst="rect">
            <a:avLst/>
          </a:prstGeom>
        </p:spPr>
      </p:pic>
      <p:sp>
        <p:nvSpPr>
          <p:cNvPr id="16" name="Content Placeholder 8">
            <a:extLst>
              <a:ext uri="{FF2B5EF4-FFF2-40B4-BE49-F238E27FC236}">
                <a16:creationId xmlns:a16="http://schemas.microsoft.com/office/drawing/2014/main" id="{316A6A18-8259-A457-F082-832C245850CF}"/>
              </a:ext>
            </a:extLst>
          </p:cNvPr>
          <p:cNvSpPr>
            <a:spLocks noGrp="1"/>
          </p:cNvSpPr>
          <p:nvPr>
            <p:ph idx="1"/>
          </p:nvPr>
        </p:nvSpPr>
        <p:spPr>
          <a:xfrm>
            <a:off x="919119" y="791543"/>
            <a:ext cx="10353762" cy="6303238"/>
          </a:xfrm>
        </p:spPr>
        <p:txBody>
          <a:bodyPr vert="horz" lIns="91440" tIns="45720" rIns="91440" bIns="45720" rtlCol="0" anchor="ctr">
            <a:noAutofit/>
          </a:bodyPr>
          <a:lstStyle/>
          <a:p>
            <a:pPr marL="36830" indent="0">
              <a:buNone/>
            </a:pPr>
            <a:r>
              <a:rPr lang="en-US" sz="1800">
                <a:solidFill>
                  <a:schemeClr val="accent1">
                    <a:lumMod val="40000"/>
                    <a:lumOff val="60000"/>
                  </a:schemeClr>
                </a:solidFill>
              </a:rPr>
              <a:t>Joseph Rountree Foundation (2021): </a:t>
            </a:r>
            <a:r>
              <a:rPr lang="en-US" sz="1800"/>
              <a:t> </a:t>
            </a:r>
            <a:r>
              <a:rPr lang="en-GB" sz="1800" b="1" i="1">
                <a:solidFill>
                  <a:schemeClr val="tx1"/>
                </a:solidFill>
                <a:effectLst/>
                <a:latin typeface="Times New Roman"/>
                <a:ea typeface="Calibri" panose="020F0502020204030204" pitchFamily="34" charset="0"/>
                <a:cs typeface="Times New Roman"/>
              </a:rPr>
              <a:t>“being in poverty is when your resources are well below what is enough to meet your minimum needs, including taking part in society” </a:t>
            </a:r>
            <a:endParaRPr lang="en-US" sz="1800">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endParaRPr>
          </a:p>
          <a:p>
            <a:pPr marL="36830" indent="0">
              <a:buNone/>
            </a:pPr>
            <a:endParaRPr lang="en-US" sz="1800">
              <a:ln>
                <a:solidFill>
                  <a:prstClr val="black">
                    <a:lumMod val="75000"/>
                    <a:lumOff val="25000"/>
                    <a:alpha val="10000"/>
                  </a:prstClr>
                </a:solidFill>
              </a:ln>
              <a:solidFill>
                <a:schemeClr val="accent1">
                  <a:lumMod val="40000"/>
                  <a:lumOff val="60000"/>
                </a:schemeClr>
              </a:solidFill>
              <a:effectLst>
                <a:outerShdw blurRad="9525" dist="25400" dir="14640000" algn="tl" rotWithShape="0">
                  <a:prstClr val="black">
                    <a:alpha val="30000"/>
                  </a:prstClr>
                </a:outerShdw>
              </a:effectLst>
            </a:endParaRPr>
          </a:p>
          <a:p>
            <a:pPr marL="36830" indent="0">
              <a:buNone/>
            </a:pPr>
            <a:r>
              <a:rPr lang="en-US" sz="1800">
                <a:solidFill>
                  <a:schemeClr val="accent1">
                    <a:lumMod val="40000"/>
                    <a:lumOff val="60000"/>
                  </a:schemeClr>
                </a:solidFill>
              </a:rPr>
              <a:t>AIF: </a:t>
            </a:r>
            <a:r>
              <a:rPr lang="en-US" sz="1800"/>
              <a:t>  “</a:t>
            </a:r>
            <a:r>
              <a:rPr lang="en-GB" sz="1800" b="0" i="1">
                <a:solidFill>
                  <a:schemeClr val="tx1"/>
                </a:solidFill>
                <a:effectLst/>
                <a:latin typeface="Times New Roman"/>
                <a:cs typeface="Times New Roman"/>
              </a:rPr>
              <a:t>basic definition of poverty will be people struggling to make ends meet on the basic things. You know, the basic things that all human beings should be entitled to. Shelter, accommodation, food, being able to put food on the table for their children. And those fundamental things. But I would include that as well, you know, beyond that, perhaps not being able to access cultural and entertainment experiences as well”</a:t>
            </a:r>
            <a:endParaRPr lang="en-US" sz="1800" i="1">
              <a:ln>
                <a:solidFill>
                  <a:prstClr val="black">
                    <a:lumMod val="75000"/>
                    <a:lumOff val="25000"/>
                    <a:alpha val="10000"/>
                  </a:prstClr>
                </a:solidFill>
              </a:ln>
              <a:solidFill>
                <a:schemeClr val="tx1"/>
              </a:solidFill>
              <a:effectLst>
                <a:outerShdw blurRad="9525" dist="25400" dir="14640000" algn="tl" rotWithShape="0">
                  <a:prstClr val="black">
                    <a:alpha val="30000"/>
                  </a:prstClr>
                </a:outerShdw>
              </a:effectLst>
              <a:latin typeface="Goudy Old Style"/>
              <a:cs typeface="Times New Roman"/>
            </a:endParaRPr>
          </a:p>
          <a:p>
            <a:pPr marL="36830" indent="0">
              <a:buNone/>
            </a:pPr>
            <a:endParaRPr lang="en-GB" sz="1800" i="1">
              <a:ln>
                <a:solidFill>
                  <a:prstClr val="black">
                    <a:lumMod val="75000"/>
                    <a:lumOff val="25000"/>
                    <a:alpha val="10000"/>
                  </a:prstClr>
                </a:solidFill>
              </a:ln>
              <a:solidFill>
                <a:schemeClr val="tx1"/>
              </a:solidFill>
              <a:effectLst/>
              <a:latin typeface="Times New Roman"/>
              <a:cs typeface="Times New Roman"/>
            </a:endParaRPr>
          </a:p>
          <a:p>
            <a:pPr marL="36830" indent="0">
              <a:buNone/>
            </a:pPr>
            <a:r>
              <a:rPr lang="en-GB" sz="1800">
                <a:ln>
                  <a:solidFill>
                    <a:prstClr val="black">
                      <a:lumMod val="75000"/>
                      <a:lumOff val="25000"/>
                      <a:alpha val="10000"/>
                    </a:prstClr>
                  </a:solidFill>
                </a:ln>
                <a:solidFill>
                  <a:schemeClr val="accent1">
                    <a:lumMod val="60000"/>
                    <a:lumOff val="40000"/>
                  </a:schemeClr>
                </a:solidFill>
                <a:effectLst/>
                <a:latin typeface="Times New Roman"/>
                <a:cs typeface="Times New Roman"/>
              </a:rPr>
              <a:t>Family Holiday Charity: </a:t>
            </a:r>
            <a:r>
              <a:rPr lang="en-US" sz="1800">
                <a:ln>
                  <a:solidFill>
                    <a:prstClr val="black">
                      <a:lumMod val="75000"/>
                      <a:lumOff val="25000"/>
                      <a:alpha val="10000"/>
                    </a:prstClr>
                  </a:solidFill>
                </a:ln>
                <a:solidFill>
                  <a:srgbClr val="F4EDD8"/>
                </a:solidFill>
                <a:effectLst/>
                <a:latin typeface="Goudy Old Style"/>
                <a:cs typeface="Times New Roman"/>
              </a:rPr>
              <a:t>“…</a:t>
            </a:r>
            <a:r>
              <a:rPr lang="en-GB" sz="1800" i="1">
                <a:ln>
                  <a:solidFill>
                    <a:prstClr val="black">
                      <a:lumMod val="75000"/>
                      <a:lumOff val="25000"/>
                      <a:alpha val="10000"/>
                    </a:prstClr>
                  </a:solidFill>
                </a:ln>
                <a:solidFill>
                  <a:schemeClr val="tx1"/>
                </a:solidFill>
                <a:effectLst/>
                <a:latin typeface="Times New Roman"/>
                <a:cs typeface="Times New Roman"/>
              </a:rPr>
              <a:t>is poverty just about not having a high enough income or is it about your accessibility to stuff? ... I think that it really is a topic that’s so open to interpretation as to whether or not a person would class themselves as living in poverty or not... it’s different for everyone, and I think it’s quite personal to people”</a:t>
            </a:r>
          </a:p>
          <a:p>
            <a:pPr marL="36830" indent="0">
              <a:buNone/>
            </a:pPr>
            <a:endParaRPr lang="en-US">
              <a:ln>
                <a:solidFill>
                  <a:prstClr val="black">
                    <a:lumMod val="75000"/>
                    <a:lumOff val="25000"/>
                    <a:alpha val="10000"/>
                  </a:prstClr>
                </a:solidFill>
              </a:ln>
              <a:effectLst>
                <a:outerShdw blurRad="9525" dist="25400" dir="14640000" algn="tl" rotWithShape="0">
                  <a:prstClr val="black">
                    <a:alpha val="30000"/>
                  </a:prstClr>
                </a:outerShdw>
              </a:effectLst>
            </a:endParaRPr>
          </a:p>
          <a:p>
            <a:pPr marL="36830" indent="0">
              <a:buNone/>
            </a:pPr>
            <a:endParaRPr lang="en-US">
              <a:ln>
                <a:solidFill>
                  <a:prstClr val="black">
                    <a:lumMod val="75000"/>
                    <a:lumOff val="25000"/>
                    <a:alpha val="10000"/>
                  </a:prstClr>
                </a:solidFill>
              </a:ln>
              <a:effectLst>
                <a:outerShdw blurRad="9525" dist="25400" dir="14640000" algn="tl" rotWithShape="0">
                  <a:prstClr val="black">
                    <a:alpha val="30000"/>
                  </a:prstClr>
                </a:outerShdw>
              </a:effectLst>
            </a:endParaRPr>
          </a:p>
        </p:txBody>
      </p:sp>
      <p:sp>
        <p:nvSpPr>
          <p:cNvPr id="2" name="Footer Placeholder 1">
            <a:extLst>
              <a:ext uri="{FF2B5EF4-FFF2-40B4-BE49-F238E27FC236}">
                <a16:creationId xmlns:a16="http://schemas.microsoft.com/office/drawing/2014/main" id="{E31FD1E1-18AE-878A-A902-ECCD69F56A71}"/>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3576270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Content Placeholder 5" descr="Stick figure families holding hands">
            <a:extLst>
              <a:ext uri="{FF2B5EF4-FFF2-40B4-BE49-F238E27FC236}">
                <a16:creationId xmlns:a16="http://schemas.microsoft.com/office/drawing/2014/main" id="{F6EA0CB5-8E8B-484C-8A70-EE1DF9F5D954}"/>
              </a:ext>
            </a:extLst>
          </p:cNvPr>
          <p:cNvPicPr>
            <a:picLocks noGrp="1" noChangeAspect="1"/>
          </p:cNvPicPr>
          <p:nvPr>
            <p:ph idx="1"/>
          </p:nvPr>
        </p:nvPicPr>
        <p:blipFill rotWithShape="1">
          <a:blip r:embed="rId3">
            <a:alphaModFix amt="35000"/>
          </a:blip>
          <a:srcRect t="9917" b="5813"/>
          <a:stretch/>
        </p:blipFill>
        <p:spPr>
          <a:xfrm>
            <a:off x="20" y="10"/>
            <a:ext cx="12191980" cy="6857990"/>
          </a:xfrm>
          <a:prstGeom prst="rect">
            <a:avLst/>
          </a:prstGeom>
        </p:spPr>
      </p:pic>
      <p:sp>
        <p:nvSpPr>
          <p:cNvPr id="2" name="Title 1">
            <a:extLst>
              <a:ext uri="{FF2B5EF4-FFF2-40B4-BE49-F238E27FC236}">
                <a16:creationId xmlns:a16="http://schemas.microsoft.com/office/drawing/2014/main" id="{ED2646CE-D348-4746-A447-3C128A805A28}"/>
              </a:ext>
            </a:extLst>
          </p:cNvPr>
          <p:cNvSpPr>
            <a:spLocks noGrp="1"/>
          </p:cNvSpPr>
          <p:nvPr>
            <p:ph type="title"/>
          </p:nvPr>
        </p:nvSpPr>
        <p:spPr>
          <a:xfrm>
            <a:off x="1370693" y="1769540"/>
            <a:ext cx="9440034" cy="1828801"/>
          </a:xfrm>
        </p:spPr>
        <p:txBody>
          <a:bodyPr vert="horz" lIns="91440" tIns="45720" rIns="91440" bIns="45720" rtlCol="0" anchor="b">
            <a:normAutofit/>
          </a:bodyPr>
          <a:lstStyle/>
          <a:p>
            <a:r>
              <a:rPr lang="en-US" sz="5400">
                <a:latin typeface="Abadi"/>
              </a:rPr>
              <a:t>Benefits of attending festivals</a:t>
            </a:r>
            <a:endParaRPr lang="en-US" sz="5400">
              <a:latin typeface="Abadi" panose="020B0604020104020204" pitchFamily="34" charset="0"/>
            </a:endParaRPr>
          </a:p>
        </p:txBody>
      </p:sp>
      <p:sp>
        <p:nvSpPr>
          <p:cNvPr id="3" name="Footer Placeholder 2">
            <a:extLst>
              <a:ext uri="{FF2B5EF4-FFF2-40B4-BE49-F238E27FC236}">
                <a16:creationId xmlns:a16="http://schemas.microsoft.com/office/drawing/2014/main" id="{D7523FE6-0D44-FCBF-3A3F-9EA3DB1AA5DD}"/>
              </a:ext>
            </a:extLst>
          </p:cNvPr>
          <p:cNvSpPr>
            <a:spLocks noGrp="1"/>
          </p:cNvSpPr>
          <p:nvPr>
            <p:ph type="ftr" sz="quarter" idx="11"/>
          </p:nvPr>
        </p:nvSpPr>
        <p:spPr/>
        <p:txBody>
          <a:bodyPr/>
          <a:lstStyle/>
          <a:p>
            <a:r>
              <a:rPr lang="en-US"/>
              <a:t>AMI Conference 2023</a:t>
            </a:r>
            <a:endParaRPr lang="en-GB"/>
          </a:p>
        </p:txBody>
      </p:sp>
    </p:spTree>
    <p:extLst>
      <p:ext uri="{BB962C8B-B14F-4D97-AF65-F5344CB8AC3E}">
        <p14:creationId xmlns:p14="http://schemas.microsoft.com/office/powerpoint/2010/main" val="344569577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VTI">
  <a:themeElements>
    <a:clrScheme name="Custom 35">
      <a:dk1>
        <a:sysClr val="windowText" lastClr="000000"/>
      </a:dk1>
      <a:lt1>
        <a:sysClr val="window" lastClr="FFFFFF"/>
      </a:lt1>
      <a:dk2>
        <a:srgbClr val="4E3B30"/>
      </a:dk2>
      <a:lt2>
        <a:srgbClr val="F4EDD8"/>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ustom 4">
      <a:majorFont>
        <a:latin typeface="Goudy Old Style"/>
        <a:ea typeface=""/>
        <a:cs typeface=""/>
      </a:majorFont>
      <a:minorFont>
        <a:latin typeface="Goudy Old Style"/>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VTI" id="{35C4A07C-0176-4A32-9BCB-B016516853F0}" vid="{9B70D35C-BCA8-4715-BB49-8BE54A7FC0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42">
    <a:dk1>
      <a:sysClr val="windowText" lastClr="000000"/>
    </a:dk1>
    <a:lt1>
      <a:sysClr val="window" lastClr="FFFFFF"/>
    </a:lt1>
    <a:dk2>
      <a:srgbClr val="454551"/>
    </a:dk2>
    <a:lt2>
      <a:srgbClr val="E3E3E5"/>
    </a:lt2>
    <a:accent1>
      <a:srgbClr val="FE09E3"/>
    </a:accent1>
    <a:accent2>
      <a:srgbClr val="00ACF5"/>
    </a:accent2>
    <a:accent3>
      <a:srgbClr val="55CB72"/>
    </a:accent3>
    <a:accent4>
      <a:srgbClr val="EFC926"/>
    </a:accent4>
    <a:accent5>
      <a:srgbClr val="969696"/>
    </a:accent5>
    <a:accent6>
      <a:srgbClr val="D54773"/>
    </a:accent6>
    <a:hlink>
      <a:srgbClr val="6B9F25"/>
    </a:hlink>
    <a:folHlink>
      <a:srgbClr val="8C8C8C"/>
    </a:folHlink>
  </a:clrScheme>
</a:themeOverride>
</file>

<file path=ppt/theme/themeOverride2.xml><?xml version="1.0" encoding="utf-8"?>
<a:themeOverride xmlns:a="http://schemas.openxmlformats.org/drawingml/2006/main">
  <a:clrScheme name="Custom 42">
    <a:dk1>
      <a:sysClr val="windowText" lastClr="000000"/>
    </a:dk1>
    <a:lt1>
      <a:sysClr val="window" lastClr="FFFFFF"/>
    </a:lt1>
    <a:dk2>
      <a:srgbClr val="454551"/>
    </a:dk2>
    <a:lt2>
      <a:srgbClr val="E3E3E5"/>
    </a:lt2>
    <a:accent1>
      <a:srgbClr val="FE09E3"/>
    </a:accent1>
    <a:accent2>
      <a:srgbClr val="00ACF5"/>
    </a:accent2>
    <a:accent3>
      <a:srgbClr val="55CB72"/>
    </a:accent3>
    <a:accent4>
      <a:srgbClr val="EFC926"/>
    </a:accent4>
    <a:accent5>
      <a:srgbClr val="969696"/>
    </a:accent5>
    <a:accent6>
      <a:srgbClr val="D54773"/>
    </a:accent6>
    <a:hlink>
      <a:srgbClr val="6B9F25"/>
    </a:hlink>
    <a:folHlink>
      <a:srgbClr val="8C8C8C"/>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d5742e05-5d29-420a-a2ac-c0eb412e7f8b" xsi:nil="true"/>
    <SharedWithUsers xmlns="0786caad-4686-474e-bc2d-c2eb71f23dfc">
      <UserInfo>
        <DisplayName>Matthews, Nic</DisplayName>
        <AccountId>15</AccountId>
        <AccountType/>
      </UserInfo>
      <UserInfo>
        <DisplayName>Davies, Karen</DisplayName>
        <AccountId>11</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B7C53A0A26B7F43A70E2EE493AE7CF5" ma:contentTypeVersion="9" ma:contentTypeDescription="Create a new document." ma:contentTypeScope="" ma:versionID="f83f365794f7e31c66310755d52ed00b">
  <xsd:schema xmlns:xsd="http://www.w3.org/2001/XMLSchema" xmlns:xs="http://www.w3.org/2001/XMLSchema" xmlns:p="http://schemas.microsoft.com/office/2006/metadata/properties" xmlns:ns2="d5742e05-5d29-420a-a2ac-c0eb412e7f8b" xmlns:ns3="0786caad-4686-474e-bc2d-c2eb71f23dfc" targetNamespace="http://schemas.microsoft.com/office/2006/metadata/properties" ma:root="true" ma:fieldsID="35de1db5862a95882b760d2332ad1fe9" ns2:_="" ns3:_="">
    <xsd:import namespace="d5742e05-5d29-420a-a2ac-c0eb412e7f8b"/>
    <xsd:import namespace="0786caad-4686-474e-bc2d-c2eb71f23df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742e05-5d29-420a-a2ac-c0eb412e7f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786caad-4686-474e-bc2d-c2eb71f23df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A3AD49-9331-450C-A2FE-6857A4DB38C6}">
  <ds:schemaRefs>
    <ds:schemaRef ds:uri="http://www.w3.org/XML/1998/namespace"/>
    <ds:schemaRef ds:uri="http://schemas.microsoft.com/office/2006/documentManagement/types"/>
    <ds:schemaRef ds:uri="http://purl.org/dc/elements/1.1/"/>
    <ds:schemaRef ds:uri="http://purl.org/dc/terms/"/>
    <ds:schemaRef ds:uri="http://purl.org/dc/dcmitype/"/>
    <ds:schemaRef ds:uri="http://schemas.openxmlformats.org/package/2006/metadata/core-properties"/>
    <ds:schemaRef ds:uri="http://schemas.microsoft.com/office/2006/metadata/properties"/>
    <ds:schemaRef ds:uri="http://schemas.microsoft.com/office/infopath/2007/PartnerControls"/>
    <ds:schemaRef ds:uri="0786caad-4686-474e-bc2d-c2eb71f23dfc"/>
    <ds:schemaRef ds:uri="d5742e05-5d29-420a-a2ac-c0eb412e7f8b"/>
  </ds:schemaRefs>
</ds:datastoreItem>
</file>

<file path=customXml/itemProps2.xml><?xml version="1.0" encoding="utf-8"?>
<ds:datastoreItem xmlns:ds="http://schemas.openxmlformats.org/officeDocument/2006/customXml" ds:itemID="{D5A82742-A015-4D0D-9007-66833DC68D8C}">
  <ds:schemaRefs>
    <ds:schemaRef ds:uri="0786caad-4686-474e-bc2d-c2eb71f23dfc"/>
    <ds:schemaRef ds:uri="d5742e05-5d29-420a-a2ac-c0eb412e7f8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3CC670F-05B9-4BB7-BA2C-0DE5B5C1E5D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{1BBA41A8-51F2-4FF0-AD82-BC5BA6634FA0}tf00934815_win32</Template>
  <TotalTime>0</TotalTime>
  <Words>1395</Words>
  <Application>Microsoft Office PowerPoint</Application>
  <PresentationFormat>Widescreen</PresentationFormat>
  <Paragraphs>111</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SlateVTI</vt:lpstr>
      <vt:lpstr>Collaboration and action – exploring solutions for inclusivity to UK music festivals for people living in poverty </vt:lpstr>
      <vt:lpstr>The research project</vt:lpstr>
      <vt:lpstr>Interviews:</vt:lpstr>
      <vt:lpstr>Interviews</vt:lpstr>
      <vt:lpstr>Online Collaborative workshops</vt:lpstr>
      <vt:lpstr>Results</vt:lpstr>
      <vt:lpstr>What is poverty?</vt:lpstr>
      <vt:lpstr>PowerPoint Presentation</vt:lpstr>
      <vt:lpstr>Benefits of attending festivals</vt:lpstr>
      <vt:lpstr>LITERATURE &amp; INTERVIEWS</vt:lpstr>
      <vt:lpstr>COLLABORATIVE WORKSHOP</vt:lpstr>
      <vt:lpstr>Are festivals inclusive of people living in poverty? What are the barriers?</vt:lpstr>
      <vt:lpstr>COLLABORATIVE WORKSHOP</vt:lpstr>
      <vt:lpstr>PowerPoint Presentation</vt:lpstr>
      <vt:lpstr>COLLABORATIVE WORKSHOPS</vt:lpstr>
      <vt:lpstr>Summary &amp; Next Steps</vt:lpstr>
      <vt:lpstr>REFERENCES</vt:lpstr>
    </vt:vector>
  </TitlesOfParts>
  <Company>Cardiff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Festival Participation and Poverty – the elephant in the room?</dc:title>
  <dc:creator>Davies, Karen</dc:creator>
  <cp:lastModifiedBy>Davies, Karen</cp:lastModifiedBy>
  <cp:revision>3</cp:revision>
  <dcterms:created xsi:type="dcterms:W3CDTF">2022-06-22T22:09:43Z</dcterms:created>
  <dcterms:modified xsi:type="dcterms:W3CDTF">2023-05-12T20:01:37Z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0x0101000B7C53A0A26B7F43A70E2EE493AE7CF5</vt:lpwstr>
  </property>
</Properties>
</file>