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4"/>
  </p:sldMasterIdLst>
  <p:notesMasterIdLst>
    <p:notesMasterId r:id="rId19"/>
  </p:notesMasterIdLst>
  <p:sldIdLst>
    <p:sldId id="1030" r:id="rId5"/>
    <p:sldId id="1044" r:id="rId6"/>
    <p:sldId id="1045" r:id="rId7"/>
    <p:sldId id="1046" r:id="rId8"/>
    <p:sldId id="1047" r:id="rId9"/>
    <p:sldId id="1048" r:id="rId10"/>
    <p:sldId id="1049" r:id="rId11"/>
    <p:sldId id="1043" r:id="rId12"/>
    <p:sldId id="1034" r:id="rId13"/>
    <p:sldId id="1037" r:id="rId14"/>
    <p:sldId id="1038" r:id="rId15"/>
    <p:sldId id="1041" r:id="rId16"/>
    <p:sldId id="1040" r:id="rId17"/>
    <p:sldId id="105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733"/>
    <a:srgbClr val="0E337B"/>
    <a:srgbClr val="FFFFFF"/>
    <a:srgbClr val="1D2B43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7766" autoAdjust="0"/>
  </p:normalViewPr>
  <p:slideViewPr>
    <p:cSldViewPr snapToGrid="0">
      <p:cViewPr>
        <p:scale>
          <a:sx n="80" d="100"/>
          <a:sy n="80" d="100"/>
        </p:scale>
        <p:origin x="48" y="4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rgan, Brian" userId="5946fb66-b875-42f9-b12e-4a0044bab448" providerId="ADAL" clId="{41D6D926-E648-4FA1-8DE5-5D863FC30A24}"/>
    <pc:docChg chg="custSel modSld">
      <pc:chgData name="Morgan, Brian" userId="5946fb66-b875-42f9-b12e-4a0044bab448" providerId="ADAL" clId="{41D6D926-E648-4FA1-8DE5-5D863FC30A24}" dt="2023-05-11T18:58:51.752" v="251" actId="20577"/>
      <pc:docMkLst>
        <pc:docMk/>
      </pc:docMkLst>
      <pc:sldChg chg="modSp">
        <pc:chgData name="Morgan, Brian" userId="5946fb66-b875-42f9-b12e-4a0044bab448" providerId="ADAL" clId="{41D6D926-E648-4FA1-8DE5-5D863FC30A24}" dt="2023-05-11T18:50:37.191" v="127" actId="20577"/>
        <pc:sldMkLst>
          <pc:docMk/>
          <pc:sldMk cId="1355472938" sldId="1030"/>
        </pc:sldMkLst>
        <pc:spChg chg="mod">
          <ac:chgData name="Morgan, Brian" userId="5946fb66-b875-42f9-b12e-4a0044bab448" providerId="ADAL" clId="{41D6D926-E648-4FA1-8DE5-5D863FC30A24}" dt="2023-05-11T18:49:50.786" v="106" actId="20577"/>
          <ac:spMkLst>
            <pc:docMk/>
            <pc:sldMk cId="1355472938" sldId="1030"/>
            <ac:spMk id="3" creationId="{F701C63F-E7DD-4940-BEEB-84F366C56B7A}"/>
          </ac:spMkLst>
        </pc:spChg>
        <pc:spChg chg="mod">
          <ac:chgData name="Morgan, Brian" userId="5946fb66-b875-42f9-b12e-4a0044bab448" providerId="ADAL" clId="{41D6D926-E648-4FA1-8DE5-5D863FC30A24}" dt="2023-05-11T18:50:37.191" v="127" actId="20577"/>
          <ac:spMkLst>
            <pc:docMk/>
            <pc:sldMk cId="1355472938" sldId="1030"/>
            <ac:spMk id="14" creationId="{12494B50-5485-5553-2223-ADF270220BD6}"/>
          </ac:spMkLst>
        </pc:spChg>
      </pc:sldChg>
      <pc:sldChg chg="modSp">
        <pc:chgData name="Morgan, Brian" userId="5946fb66-b875-42f9-b12e-4a0044bab448" providerId="ADAL" clId="{41D6D926-E648-4FA1-8DE5-5D863FC30A24}" dt="2023-05-11T18:52:02.151" v="153" actId="20577"/>
        <pc:sldMkLst>
          <pc:docMk/>
          <pc:sldMk cId="3086937541" sldId="1034"/>
        </pc:sldMkLst>
        <pc:spChg chg="mod">
          <ac:chgData name="Morgan, Brian" userId="5946fb66-b875-42f9-b12e-4a0044bab448" providerId="ADAL" clId="{41D6D926-E648-4FA1-8DE5-5D863FC30A24}" dt="2023-05-11T18:52:02.151" v="153" actId="20577"/>
          <ac:spMkLst>
            <pc:docMk/>
            <pc:sldMk cId="3086937541" sldId="1034"/>
            <ac:spMk id="9" creationId="{9E3ED8ED-355F-4BAB-907B-BEB05685A50E}"/>
          </ac:spMkLst>
        </pc:spChg>
      </pc:sldChg>
      <pc:sldChg chg="modSp">
        <pc:chgData name="Morgan, Brian" userId="5946fb66-b875-42f9-b12e-4a0044bab448" providerId="ADAL" clId="{41D6D926-E648-4FA1-8DE5-5D863FC30A24}" dt="2023-05-11T18:53:12.668" v="161" actId="6549"/>
        <pc:sldMkLst>
          <pc:docMk/>
          <pc:sldMk cId="174154107" sldId="1038"/>
        </pc:sldMkLst>
        <pc:spChg chg="mod">
          <ac:chgData name="Morgan, Brian" userId="5946fb66-b875-42f9-b12e-4a0044bab448" providerId="ADAL" clId="{41D6D926-E648-4FA1-8DE5-5D863FC30A24}" dt="2023-05-11T18:53:12.668" v="161" actId="6549"/>
          <ac:spMkLst>
            <pc:docMk/>
            <pc:sldMk cId="174154107" sldId="1038"/>
            <ac:spMk id="6" creationId="{389D9C4C-B9A8-491C-8E39-F061266CA67A}"/>
          </ac:spMkLst>
        </pc:spChg>
      </pc:sldChg>
      <pc:sldChg chg="modSp">
        <pc:chgData name="Morgan, Brian" userId="5946fb66-b875-42f9-b12e-4a0044bab448" providerId="ADAL" clId="{41D6D926-E648-4FA1-8DE5-5D863FC30A24}" dt="2023-05-11T18:58:51.752" v="251" actId="20577"/>
        <pc:sldMkLst>
          <pc:docMk/>
          <pc:sldMk cId="1553566294" sldId="1040"/>
        </pc:sldMkLst>
        <pc:spChg chg="mod">
          <ac:chgData name="Morgan, Brian" userId="5946fb66-b875-42f9-b12e-4a0044bab448" providerId="ADAL" clId="{41D6D926-E648-4FA1-8DE5-5D863FC30A24}" dt="2023-05-11T18:58:51.752" v="251" actId="20577"/>
          <ac:spMkLst>
            <pc:docMk/>
            <pc:sldMk cId="1553566294" sldId="1040"/>
            <ac:spMk id="6" creationId="{389D9C4C-B9A8-491C-8E39-F061266CA67A}"/>
          </ac:spMkLst>
        </pc:spChg>
      </pc:sldChg>
    </pc:docChg>
  </pc:docChgLst>
  <pc:docChgLst>
    <pc:chgData name="Morgan, Brian" userId="5946fb66-b875-42f9-b12e-4a0044bab448" providerId="ADAL" clId="{4A269168-A2A1-457C-8374-C30119D1E3CF}"/>
    <pc:docChg chg="custSel addSld delSld modSld sldOrd">
      <pc:chgData name="Morgan, Brian" userId="5946fb66-b875-42f9-b12e-4a0044bab448" providerId="ADAL" clId="{4A269168-A2A1-457C-8374-C30119D1E3CF}" dt="2023-05-15T10:23:20.902" v="1113" actId="20577"/>
      <pc:docMkLst>
        <pc:docMk/>
      </pc:docMkLst>
      <pc:sldChg chg="modSp">
        <pc:chgData name="Morgan, Brian" userId="5946fb66-b875-42f9-b12e-4a0044bab448" providerId="ADAL" clId="{4A269168-A2A1-457C-8374-C30119D1E3CF}" dt="2023-05-15T08:49:47.363" v="63" actId="1076"/>
        <pc:sldMkLst>
          <pc:docMk/>
          <pc:sldMk cId="3086937541" sldId="1034"/>
        </pc:sldMkLst>
        <pc:spChg chg="mod">
          <ac:chgData name="Morgan, Brian" userId="5946fb66-b875-42f9-b12e-4a0044bab448" providerId="ADAL" clId="{4A269168-A2A1-457C-8374-C30119D1E3CF}" dt="2023-05-15T08:49:47.363" v="63" actId="1076"/>
          <ac:spMkLst>
            <pc:docMk/>
            <pc:sldMk cId="3086937541" sldId="1034"/>
            <ac:spMk id="9" creationId="{9E3ED8ED-355F-4BAB-907B-BEB05685A50E}"/>
          </ac:spMkLst>
        </pc:spChg>
      </pc:sldChg>
      <pc:sldChg chg="modSp">
        <pc:chgData name="Morgan, Brian" userId="5946fb66-b875-42f9-b12e-4a0044bab448" providerId="ADAL" clId="{4A269168-A2A1-457C-8374-C30119D1E3CF}" dt="2023-05-15T10:20:52.547" v="1099" actId="20577"/>
        <pc:sldMkLst>
          <pc:docMk/>
          <pc:sldMk cId="174154107" sldId="1038"/>
        </pc:sldMkLst>
        <pc:spChg chg="mod">
          <ac:chgData name="Morgan, Brian" userId="5946fb66-b875-42f9-b12e-4a0044bab448" providerId="ADAL" clId="{4A269168-A2A1-457C-8374-C30119D1E3CF}" dt="2023-05-15T10:20:52.547" v="1099" actId="20577"/>
          <ac:spMkLst>
            <pc:docMk/>
            <pc:sldMk cId="174154107" sldId="1038"/>
            <ac:spMk id="6" creationId="{389D9C4C-B9A8-491C-8E39-F061266CA67A}"/>
          </ac:spMkLst>
        </pc:spChg>
      </pc:sldChg>
      <pc:sldChg chg="modSp ord">
        <pc:chgData name="Morgan, Brian" userId="5946fb66-b875-42f9-b12e-4a0044bab448" providerId="ADAL" clId="{4A269168-A2A1-457C-8374-C30119D1E3CF}" dt="2023-05-15T10:22:45.019" v="1108" actId="1076"/>
        <pc:sldMkLst>
          <pc:docMk/>
          <pc:sldMk cId="1553566294" sldId="1040"/>
        </pc:sldMkLst>
        <pc:spChg chg="mod">
          <ac:chgData name="Morgan, Brian" userId="5946fb66-b875-42f9-b12e-4a0044bab448" providerId="ADAL" clId="{4A269168-A2A1-457C-8374-C30119D1E3CF}" dt="2023-05-15T10:22:45.019" v="1108" actId="1076"/>
          <ac:spMkLst>
            <pc:docMk/>
            <pc:sldMk cId="1553566294" sldId="1040"/>
            <ac:spMk id="6" creationId="{389D9C4C-B9A8-491C-8E39-F061266CA67A}"/>
          </ac:spMkLst>
        </pc:spChg>
      </pc:sldChg>
      <pc:sldChg chg="modSp">
        <pc:chgData name="Morgan, Brian" userId="5946fb66-b875-42f9-b12e-4a0044bab448" providerId="ADAL" clId="{4A269168-A2A1-457C-8374-C30119D1E3CF}" dt="2023-05-15T10:22:03.823" v="1105" actId="20577"/>
        <pc:sldMkLst>
          <pc:docMk/>
          <pc:sldMk cId="2986485444" sldId="1041"/>
        </pc:sldMkLst>
        <pc:spChg chg="mod">
          <ac:chgData name="Morgan, Brian" userId="5946fb66-b875-42f9-b12e-4a0044bab448" providerId="ADAL" clId="{4A269168-A2A1-457C-8374-C30119D1E3CF}" dt="2023-05-15T10:22:03.823" v="1105" actId="20577"/>
          <ac:spMkLst>
            <pc:docMk/>
            <pc:sldMk cId="2986485444" sldId="1041"/>
            <ac:spMk id="8" creationId="{1FEB34AD-4454-4B99-8EA3-C1CEF0F4C2EB}"/>
          </ac:spMkLst>
        </pc:spChg>
      </pc:sldChg>
      <pc:sldChg chg="delSp modSp add">
        <pc:chgData name="Morgan, Brian" userId="5946fb66-b875-42f9-b12e-4a0044bab448" providerId="ADAL" clId="{4A269168-A2A1-457C-8374-C30119D1E3CF}" dt="2023-05-15T10:06:44.106" v="755" actId="20577"/>
        <pc:sldMkLst>
          <pc:docMk/>
          <pc:sldMk cId="1147418837" sldId="1043"/>
        </pc:sldMkLst>
        <pc:spChg chg="mod">
          <ac:chgData name="Morgan, Brian" userId="5946fb66-b875-42f9-b12e-4a0044bab448" providerId="ADAL" clId="{4A269168-A2A1-457C-8374-C30119D1E3CF}" dt="2023-05-15T08:58:34.968" v="234" actId="255"/>
          <ac:spMkLst>
            <pc:docMk/>
            <pc:sldMk cId="1147418837" sldId="1043"/>
            <ac:spMk id="5" creationId="{ED6E5A39-B614-45DB-A5F1-B6DD9EB52230}"/>
          </ac:spMkLst>
        </pc:spChg>
        <pc:spChg chg="mod">
          <ac:chgData name="Morgan, Brian" userId="5946fb66-b875-42f9-b12e-4a0044bab448" providerId="ADAL" clId="{4A269168-A2A1-457C-8374-C30119D1E3CF}" dt="2023-05-15T08:58:26.576" v="233" actId="1076"/>
          <ac:spMkLst>
            <pc:docMk/>
            <pc:sldMk cId="1147418837" sldId="1043"/>
            <ac:spMk id="7" creationId="{4EDDE29E-0922-4985-BE91-14DF59919948}"/>
          </ac:spMkLst>
        </pc:spChg>
        <pc:spChg chg="mod">
          <ac:chgData name="Morgan, Brian" userId="5946fb66-b875-42f9-b12e-4a0044bab448" providerId="ADAL" clId="{4A269168-A2A1-457C-8374-C30119D1E3CF}" dt="2023-05-15T08:59:07.621" v="257" actId="20577"/>
          <ac:spMkLst>
            <pc:docMk/>
            <pc:sldMk cId="1147418837" sldId="1043"/>
            <ac:spMk id="9" creationId="{2A4D866C-1D0C-4D3F-AFA9-F196778A3F12}"/>
          </ac:spMkLst>
        </pc:spChg>
        <pc:spChg chg="mod">
          <ac:chgData name="Morgan, Brian" userId="5946fb66-b875-42f9-b12e-4a0044bab448" providerId="ADAL" clId="{4A269168-A2A1-457C-8374-C30119D1E3CF}" dt="2023-05-15T10:06:44.106" v="755" actId="20577"/>
          <ac:spMkLst>
            <pc:docMk/>
            <pc:sldMk cId="1147418837" sldId="1043"/>
            <ac:spMk id="14" creationId="{12494B50-5485-5553-2223-ADF270220BD6}"/>
          </ac:spMkLst>
        </pc:spChg>
        <pc:picChg chg="del">
          <ac:chgData name="Morgan, Brian" userId="5946fb66-b875-42f9-b12e-4a0044bab448" providerId="ADAL" clId="{4A269168-A2A1-457C-8374-C30119D1E3CF}" dt="2023-05-15T08:44:02.569" v="1" actId="478"/>
          <ac:picMkLst>
            <pc:docMk/>
            <pc:sldMk cId="1147418837" sldId="1043"/>
            <ac:picMk id="16" creationId="{FEB7033C-48AE-4CF2-8A7D-4D3418814040}"/>
          </ac:picMkLst>
        </pc:picChg>
      </pc:sldChg>
      <pc:sldChg chg="addSp delSp modSp add">
        <pc:chgData name="Morgan, Brian" userId="5946fb66-b875-42f9-b12e-4a0044bab448" providerId="ADAL" clId="{4A269168-A2A1-457C-8374-C30119D1E3CF}" dt="2023-05-15T10:15:29.201" v="961" actId="6549"/>
        <pc:sldMkLst>
          <pc:docMk/>
          <pc:sldMk cId="4156242884" sldId="1044"/>
        </pc:sldMkLst>
        <pc:spChg chg="del mod">
          <ac:chgData name="Morgan, Brian" userId="5946fb66-b875-42f9-b12e-4a0044bab448" providerId="ADAL" clId="{4A269168-A2A1-457C-8374-C30119D1E3CF}" dt="2023-05-15T08:57:26.670" v="223" actId="478"/>
          <ac:spMkLst>
            <pc:docMk/>
            <pc:sldMk cId="4156242884" sldId="1044"/>
            <ac:spMk id="2" creationId="{66D63674-592E-4814-94C0-2BA9BF802D0D}"/>
          </ac:spMkLst>
        </pc:spChg>
        <pc:spChg chg="mod">
          <ac:chgData name="Morgan, Brian" userId="5946fb66-b875-42f9-b12e-4a0044bab448" providerId="ADAL" clId="{4A269168-A2A1-457C-8374-C30119D1E3CF}" dt="2023-05-15T10:15:29.201" v="961" actId="6549"/>
          <ac:spMkLst>
            <pc:docMk/>
            <pc:sldMk cId="4156242884" sldId="1044"/>
            <ac:spMk id="3" creationId="{D6AC75EA-5744-401B-B336-90C17949568B}"/>
          </ac:spMkLst>
        </pc:spChg>
        <pc:spChg chg="add del">
          <ac:chgData name="Morgan, Brian" userId="5946fb66-b875-42f9-b12e-4a0044bab448" providerId="ADAL" clId="{4A269168-A2A1-457C-8374-C30119D1E3CF}" dt="2023-05-15T08:57:07.264" v="221"/>
          <ac:spMkLst>
            <pc:docMk/>
            <pc:sldMk cId="4156242884" sldId="1044"/>
            <ac:spMk id="5" creationId="{DE122BDE-0653-4544-9C11-5C5CDFF1CF06}"/>
          </ac:spMkLst>
        </pc:spChg>
        <pc:spChg chg="add mod">
          <ac:chgData name="Morgan, Brian" userId="5946fb66-b875-42f9-b12e-4a0044bab448" providerId="ADAL" clId="{4A269168-A2A1-457C-8374-C30119D1E3CF}" dt="2023-05-15T09:01:17.607" v="279" actId="1076"/>
          <ac:spMkLst>
            <pc:docMk/>
            <pc:sldMk cId="4156242884" sldId="1044"/>
            <ac:spMk id="6" creationId="{BCD1DD7E-97B5-421D-85AF-54CD2B611E04}"/>
          </ac:spMkLst>
        </pc:spChg>
        <pc:picChg chg="add del">
          <ac:chgData name="Morgan, Brian" userId="5946fb66-b875-42f9-b12e-4a0044bab448" providerId="ADAL" clId="{4A269168-A2A1-457C-8374-C30119D1E3CF}" dt="2023-05-15T08:55:26.110" v="213" actId="478"/>
          <ac:picMkLst>
            <pc:docMk/>
            <pc:sldMk cId="4156242884" sldId="1044"/>
            <ac:picMk id="4" creationId="{02E7B571-67B0-4D03-A1F1-6558D123D3A7}"/>
          </ac:picMkLst>
        </pc:picChg>
      </pc:sldChg>
      <pc:sldChg chg="addSp modSp add del">
        <pc:chgData name="Morgan, Brian" userId="5946fb66-b875-42f9-b12e-4a0044bab448" providerId="ADAL" clId="{4A269168-A2A1-457C-8374-C30119D1E3CF}" dt="2023-05-15T08:56:41.812" v="219" actId="2696"/>
        <pc:sldMkLst>
          <pc:docMk/>
          <pc:sldMk cId="838981493" sldId="1045"/>
        </pc:sldMkLst>
        <pc:spChg chg="add mod">
          <ac:chgData name="Morgan, Brian" userId="5946fb66-b875-42f9-b12e-4a0044bab448" providerId="ADAL" clId="{4A269168-A2A1-457C-8374-C30119D1E3CF}" dt="2023-05-15T08:56:36.655" v="218"/>
          <ac:spMkLst>
            <pc:docMk/>
            <pc:sldMk cId="838981493" sldId="1045"/>
            <ac:spMk id="3" creationId="{ADD846DC-6FEF-492C-829B-2C5A7357F263}"/>
          </ac:spMkLst>
        </pc:spChg>
        <pc:spChg chg="mod">
          <ac:chgData name="Morgan, Brian" userId="5946fb66-b875-42f9-b12e-4a0044bab448" providerId="ADAL" clId="{4A269168-A2A1-457C-8374-C30119D1E3CF}" dt="2023-05-15T08:55:53.309" v="215" actId="20577"/>
          <ac:spMkLst>
            <pc:docMk/>
            <pc:sldMk cId="838981493" sldId="1045"/>
            <ac:spMk id="5" creationId="{ED6E5A39-B614-45DB-A5F1-B6DD9EB52230}"/>
          </ac:spMkLst>
        </pc:spChg>
      </pc:sldChg>
      <pc:sldChg chg="addSp delSp modSp add">
        <pc:chgData name="Morgan, Brian" userId="5946fb66-b875-42f9-b12e-4a0044bab448" providerId="ADAL" clId="{4A269168-A2A1-457C-8374-C30119D1E3CF}" dt="2023-05-15T10:16:29.748" v="995" actId="20577"/>
        <pc:sldMkLst>
          <pc:docMk/>
          <pc:sldMk cId="1340140417" sldId="1045"/>
        </pc:sldMkLst>
        <pc:spChg chg="del mod">
          <ac:chgData name="Morgan, Brian" userId="5946fb66-b875-42f9-b12e-4a0044bab448" providerId="ADAL" clId="{4A269168-A2A1-457C-8374-C30119D1E3CF}" dt="2023-05-15T09:01:26.533" v="281" actId="478"/>
          <ac:spMkLst>
            <pc:docMk/>
            <pc:sldMk cId="1340140417" sldId="1045"/>
            <ac:spMk id="2" creationId="{60D402E4-3ACA-4EFD-A9B4-86A3C7E8AD75}"/>
          </ac:spMkLst>
        </pc:spChg>
        <pc:spChg chg="mod">
          <ac:chgData name="Morgan, Brian" userId="5946fb66-b875-42f9-b12e-4a0044bab448" providerId="ADAL" clId="{4A269168-A2A1-457C-8374-C30119D1E3CF}" dt="2023-05-15T10:16:29.748" v="995" actId="20577"/>
          <ac:spMkLst>
            <pc:docMk/>
            <pc:sldMk cId="1340140417" sldId="1045"/>
            <ac:spMk id="3" creationId="{A388A75A-3BFA-4F33-A5D7-FC056E1F448B}"/>
          </ac:spMkLst>
        </pc:spChg>
        <pc:spChg chg="add mod">
          <ac:chgData name="Morgan, Brian" userId="5946fb66-b875-42f9-b12e-4a0044bab448" providerId="ADAL" clId="{4A269168-A2A1-457C-8374-C30119D1E3CF}" dt="2023-05-15T09:03:35.873" v="352" actId="20577"/>
          <ac:spMkLst>
            <pc:docMk/>
            <pc:sldMk cId="1340140417" sldId="1045"/>
            <ac:spMk id="4" creationId="{D5B6AB8D-4287-4AA4-8A5C-1CC8060EAA67}"/>
          </ac:spMkLst>
        </pc:spChg>
      </pc:sldChg>
      <pc:sldChg chg="add del setBg">
        <pc:chgData name="Morgan, Brian" userId="5946fb66-b875-42f9-b12e-4a0044bab448" providerId="ADAL" clId="{4A269168-A2A1-457C-8374-C30119D1E3CF}" dt="2023-05-15T08:55:16.574" v="211"/>
        <pc:sldMkLst>
          <pc:docMk/>
          <pc:sldMk cId="2239916430" sldId="1045"/>
        </pc:sldMkLst>
      </pc:sldChg>
      <pc:sldChg chg="modSp add ord">
        <pc:chgData name="Morgan, Brian" userId="5946fb66-b875-42f9-b12e-4a0044bab448" providerId="ADAL" clId="{4A269168-A2A1-457C-8374-C30119D1E3CF}" dt="2023-05-15T10:17:45.396" v="1040" actId="20577"/>
        <pc:sldMkLst>
          <pc:docMk/>
          <pc:sldMk cId="4190502811" sldId="1046"/>
        </pc:sldMkLst>
        <pc:spChg chg="mod">
          <ac:chgData name="Morgan, Brian" userId="5946fb66-b875-42f9-b12e-4a0044bab448" providerId="ADAL" clId="{4A269168-A2A1-457C-8374-C30119D1E3CF}" dt="2023-05-15T10:17:45.396" v="1040" actId="20577"/>
          <ac:spMkLst>
            <pc:docMk/>
            <pc:sldMk cId="4190502811" sldId="1046"/>
            <ac:spMk id="3" creationId="{A388A75A-3BFA-4F33-A5D7-FC056E1F448B}"/>
          </ac:spMkLst>
        </pc:spChg>
        <pc:spChg chg="mod">
          <ac:chgData name="Morgan, Brian" userId="5946fb66-b875-42f9-b12e-4a0044bab448" providerId="ADAL" clId="{4A269168-A2A1-457C-8374-C30119D1E3CF}" dt="2023-05-15T09:07:03.659" v="404" actId="20577"/>
          <ac:spMkLst>
            <pc:docMk/>
            <pc:sldMk cId="4190502811" sldId="1046"/>
            <ac:spMk id="4" creationId="{D5B6AB8D-4287-4AA4-8A5C-1CC8060EAA67}"/>
          </ac:spMkLst>
        </pc:spChg>
      </pc:sldChg>
      <pc:sldChg chg="modSp add">
        <pc:chgData name="Morgan, Brian" userId="5946fb66-b875-42f9-b12e-4a0044bab448" providerId="ADAL" clId="{4A269168-A2A1-457C-8374-C30119D1E3CF}" dt="2023-05-15T10:17:58.045" v="1044" actId="20577"/>
        <pc:sldMkLst>
          <pc:docMk/>
          <pc:sldMk cId="638062321" sldId="1047"/>
        </pc:sldMkLst>
        <pc:spChg chg="mod">
          <ac:chgData name="Morgan, Brian" userId="5946fb66-b875-42f9-b12e-4a0044bab448" providerId="ADAL" clId="{4A269168-A2A1-457C-8374-C30119D1E3CF}" dt="2023-05-15T10:17:58.045" v="1044" actId="20577"/>
          <ac:spMkLst>
            <pc:docMk/>
            <pc:sldMk cId="638062321" sldId="1047"/>
            <ac:spMk id="3" creationId="{A388A75A-3BFA-4F33-A5D7-FC056E1F448B}"/>
          </ac:spMkLst>
        </pc:spChg>
        <pc:spChg chg="mod">
          <ac:chgData name="Morgan, Brian" userId="5946fb66-b875-42f9-b12e-4a0044bab448" providerId="ADAL" clId="{4A269168-A2A1-457C-8374-C30119D1E3CF}" dt="2023-05-15T09:08:28.018" v="416" actId="122"/>
          <ac:spMkLst>
            <pc:docMk/>
            <pc:sldMk cId="638062321" sldId="1047"/>
            <ac:spMk id="4" creationId="{D5B6AB8D-4287-4AA4-8A5C-1CC8060EAA67}"/>
          </ac:spMkLst>
        </pc:spChg>
      </pc:sldChg>
      <pc:sldChg chg="modSp add">
        <pc:chgData name="Morgan, Brian" userId="5946fb66-b875-42f9-b12e-4a0044bab448" providerId="ADAL" clId="{4A269168-A2A1-457C-8374-C30119D1E3CF}" dt="2023-05-15T10:18:34.604" v="1056" actId="6549"/>
        <pc:sldMkLst>
          <pc:docMk/>
          <pc:sldMk cId="1054518426" sldId="1048"/>
        </pc:sldMkLst>
        <pc:spChg chg="mod">
          <ac:chgData name="Morgan, Brian" userId="5946fb66-b875-42f9-b12e-4a0044bab448" providerId="ADAL" clId="{4A269168-A2A1-457C-8374-C30119D1E3CF}" dt="2023-05-15T10:18:34.604" v="1056" actId="6549"/>
          <ac:spMkLst>
            <pc:docMk/>
            <pc:sldMk cId="1054518426" sldId="1048"/>
            <ac:spMk id="3" creationId="{A388A75A-3BFA-4F33-A5D7-FC056E1F448B}"/>
          </ac:spMkLst>
        </pc:spChg>
        <pc:spChg chg="mod">
          <ac:chgData name="Morgan, Brian" userId="5946fb66-b875-42f9-b12e-4a0044bab448" providerId="ADAL" clId="{4A269168-A2A1-457C-8374-C30119D1E3CF}" dt="2023-05-15T09:12:18.878" v="477" actId="6549"/>
          <ac:spMkLst>
            <pc:docMk/>
            <pc:sldMk cId="1054518426" sldId="1048"/>
            <ac:spMk id="4" creationId="{D5B6AB8D-4287-4AA4-8A5C-1CC8060EAA67}"/>
          </ac:spMkLst>
        </pc:spChg>
      </pc:sldChg>
      <pc:sldChg chg="modSp add">
        <pc:chgData name="Morgan, Brian" userId="5946fb66-b875-42f9-b12e-4a0044bab448" providerId="ADAL" clId="{4A269168-A2A1-457C-8374-C30119D1E3CF}" dt="2023-05-15T10:19:28.843" v="1080" actId="20577"/>
        <pc:sldMkLst>
          <pc:docMk/>
          <pc:sldMk cId="2645883572" sldId="1049"/>
        </pc:sldMkLst>
        <pc:spChg chg="mod">
          <ac:chgData name="Morgan, Brian" userId="5946fb66-b875-42f9-b12e-4a0044bab448" providerId="ADAL" clId="{4A269168-A2A1-457C-8374-C30119D1E3CF}" dt="2023-05-15T10:19:28.843" v="1080" actId="20577"/>
          <ac:spMkLst>
            <pc:docMk/>
            <pc:sldMk cId="2645883572" sldId="1049"/>
            <ac:spMk id="3" creationId="{A388A75A-3BFA-4F33-A5D7-FC056E1F448B}"/>
          </ac:spMkLst>
        </pc:spChg>
        <pc:spChg chg="mod">
          <ac:chgData name="Morgan, Brian" userId="5946fb66-b875-42f9-b12e-4a0044bab448" providerId="ADAL" clId="{4A269168-A2A1-457C-8374-C30119D1E3CF}" dt="2023-05-15T10:05:18.051" v="738" actId="20577"/>
          <ac:spMkLst>
            <pc:docMk/>
            <pc:sldMk cId="2645883572" sldId="1049"/>
            <ac:spMk id="4" creationId="{D5B6AB8D-4287-4AA4-8A5C-1CC8060EAA67}"/>
          </ac:spMkLst>
        </pc:spChg>
      </pc:sldChg>
      <pc:sldChg chg="modSp add">
        <pc:chgData name="Morgan, Brian" userId="5946fb66-b875-42f9-b12e-4a0044bab448" providerId="ADAL" clId="{4A269168-A2A1-457C-8374-C30119D1E3CF}" dt="2023-05-15T10:23:20.902" v="1113" actId="20577"/>
        <pc:sldMkLst>
          <pc:docMk/>
          <pc:sldMk cId="3710626111" sldId="1050"/>
        </pc:sldMkLst>
        <pc:spChg chg="mod">
          <ac:chgData name="Morgan, Brian" userId="5946fb66-b875-42f9-b12e-4a0044bab448" providerId="ADAL" clId="{4A269168-A2A1-457C-8374-C30119D1E3CF}" dt="2023-05-15T10:23:20.902" v="1113" actId="20577"/>
          <ac:spMkLst>
            <pc:docMk/>
            <pc:sldMk cId="3710626111" sldId="1050"/>
            <ac:spMk id="3" creationId="{A388A75A-3BFA-4F33-A5D7-FC056E1F448B}"/>
          </ac:spMkLst>
        </pc:spChg>
        <pc:spChg chg="mod">
          <ac:chgData name="Morgan, Brian" userId="5946fb66-b875-42f9-b12e-4a0044bab448" providerId="ADAL" clId="{4A269168-A2A1-457C-8374-C30119D1E3CF}" dt="2023-05-15T10:10:46.299" v="813" actId="20577"/>
          <ac:spMkLst>
            <pc:docMk/>
            <pc:sldMk cId="3710626111" sldId="1050"/>
            <ac:spMk id="4" creationId="{D5B6AB8D-4287-4AA4-8A5C-1CC8060EAA6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0B93A-13A4-4207-B791-9AA350467F82}" type="datetimeFigureOut">
              <a:rPr lang="en-GB" smtClean="0"/>
              <a:t>15/05/2023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23035-8CF8-4B09-803E-3441F60892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0397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23035-8CF8-4B09-803E-3441F60892E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2575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23035-8CF8-4B09-803E-3441F60892E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157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23035-8CF8-4B09-803E-3441F60892ED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7598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23035-8CF8-4B09-803E-3441F60892ED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6745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23035-8CF8-4B09-803E-3441F60892ED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771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23035-8CF8-4B09-803E-3441F60892ED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5124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723035-8CF8-4B09-803E-3441F60892ED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8189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624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853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603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bg>
      <p:bgPr>
        <a:gradFill flip="none" rotWithShape="1">
          <a:gsLst>
            <a:gs pos="20000">
              <a:srgbClr val="0E337B"/>
            </a:gs>
            <a:gs pos="53000">
              <a:schemeClr val="accent1">
                <a:lumMod val="50000"/>
              </a:schemeClr>
            </a:gs>
            <a:gs pos="82000">
              <a:srgbClr val="0E337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BAC3C2F2-BE7B-4C53-9FEF-E0474FEDC1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3070" y="5811155"/>
            <a:ext cx="976346" cy="97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0538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bg>
      <p:bgPr>
        <a:gradFill flip="none" rotWithShape="1">
          <a:gsLst>
            <a:gs pos="20000">
              <a:srgbClr val="0E337B"/>
            </a:gs>
            <a:gs pos="53000">
              <a:schemeClr val="accent1">
                <a:lumMod val="50000"/>
              </a:schemeClr>
            </a:gs>
            <a:gs pos="82000">
              <a:srgbClr val="0E337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011" y="597684"/>
            <a:ext cx="10606768" cy="524428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4011" y="2244224"/>
            <a:ext cx="10964597" cy="3648405"/>
          </a:xfrm>
        </p:spPr>
        <p:txBody>
          <a:bodyPr>
            <a:no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 u="sng">
                <a:solidFill>
                  <a:schemeClr val="tx1"/>
                </a:solidFill>
              </a:defRPr>
            </a:lvl3pPr>
            <a:lvl4pPr>
              <a:defRPr sz="2133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BAC3C2F2-BE7B-4C53-9FEF-E0474FEDC1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3070" y="5811155"/>
            <a:ext cx="976346" cy="97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887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274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833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538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749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904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881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391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347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540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87FC63-0E3E-8FD5-DB61-6253E5E89C9C}"/>
              </a:ext>
            </a:extLst>
          </p:cNvPr>
          <p:cNvSpPr txBox="1"/>
          <p:nvPr/>
        </p:nvSpPr>
        <p:spPr>
          <a:xfrm>
            <a:off x="2317100" y="1617620"/>
            <a:ext cx="2743200" cy="457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b="1" u="sng" dirty="0" err="1"/>
              <a:t>tions</a:t>
            </a:r>
            <a:r>
              <a:rPr lang="en-US" sz="1200" b="1" u="sng" dirty="0"/>
              <a:t> for Developing Tidal Range Energy</a:t>
            </a: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5C9445D7-B3B8-E52E-B53C-FE3D28BF4C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90" b="5091"/>
          <a:stretch/>
        </p:blipFill>
        <p:spPr>
          <a:xfrm>
            <a:off x="55789" y="8452"/>
            <a:ext cx="12282488" cy="6849548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494B50-5485-5553-2223-ADF270220BD6}"/>
              </a:ext>
            </a:extLst>
          </p:cNvPr>
          <p:cNvSpPr txBox="1"/>
          <p:nvPr/>
        </p:nvSpPr>
        <p:spPr>
          <a:xfrm>
            <a:off x="1567015" y="3205929"/>
            <a:ext cx="8930843" cy="2739211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2800" dirty="0">
              <a:solidFill>
                <a:schemeClr val="bg1"/>
              </a:solidFill>
              <a:cs typeface="Calibri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cs typeface="Calibri"/>
              </a:rPr>
              <a:t>Professor Brian Morgan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cs typeface="Calibri"/>
              </a:rPr>
              <a:t>Cardiff Metropolitan University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cs typeface="Calibri"/>
              </a:rPr>
              <a:t>and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cs typeface="Calibri"/>
              </a:rPr>
              <a:t>Chair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cs typeface="Calibri"/>
              </a:rPr>
              <a:t>  Severn Estuary Tidal Bar Ltd.</a:t>
            </a:r>
          </a:p>
        </p:txBody>
      </p:sp>
      <p:pic>
        <p:nvPicPr>
          <p:cNvPr id="15" name="Picture 15" descr="Text&#10;&#10;Description automatically generated">
            <a:extLst>
              <a:ext uri="{FF2B5EF4-FFF2-40B4-BE49-F238E27FC236}">
                <a16:creationId xmlns:a16="http://schemas.microsoft.com/office/drawing/2014/main" id="{D5411BA9-058E-567C-9415-C98FD7EB06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89" y="5982381"/>
            <a:ext cx="2457450" cy="771525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701C63F-E7DD-4940-BEEB-84F366C56B7A}"/>
              </a:ext>
            </a:extLst>
          </p:cNvPr>
          <p:cNvSpPr txBox="1"/>
          <p:nvPr/>
        </p:nvSpPr>
        <p:spPr>
          <a:xfrm>
            <a:off x="919371" y="619344"/>
            <a:ext cx="10226133" cy="2862322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CMI Conference </a:t>
            </a:r>
          </a:p>
          <a:p>
            <a:pPr algn="ctr"/>
            <a:endParaRPr lang="en-GB" sz="4000" dirty="0">
              <a:solidFill>
                <a:schemeClr val="bg1"/>
              </a:solidFill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The Role of Tidal Energy in meeting the UNSDGs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15 May 2023</a:t>
            </a:r>
          </a:p>
          <a:p>
            <a:endParaRPr lang="en-GB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472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A3315E-C563-4229-976E-407F04140A77}"/>
              </a:ext>
            </a:extLst>
          </p:cNvPr>
          <p:cNvSpPr/>
          <p:nvPr/>
        </p:nvSpPr>
        <p:spPr>
          <a:xfrm>
            <a:off x="0" y="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2CDADB-ACCC-4719-99EB-7393353DC81E}"/>
              </a:ext>
            </a:extLst>
          </p:cNvPr>
          <p:cNvSpPr txBox="1"/>
          <p:nvPr/>
        </p:nvSpPr>
        <p:spPr>
          <a:xfrm>
            <a:off x="330505" y="267564"/>
            <a:ext cx="117219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cs typeface="Calibri"/>
              </a:rPr>
              <a:t>New Technology | Very Low Head Turbines (VLHTs)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3ED8ED-355F-4BAB-907B-BEB05685A50E}"/>
              </a:ext>
            </a:extLst>
          </p:cNvPr>
          <p:cNvSpPr txBox="1"/>
          <p:nvPr/>
        </p:nvSpPr>
        <p:spPr>
          <a:xfrm>
            <a:off x="330505" y="1257123"/>
            <a:ext cx="11600657" cy="3988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5000"/>
              </a:lnSpc>
            </a:pPr>
            <a:r>
              <a:rPr lang="en-GB" sz="2400" b="1" dirty="0">
                <a:solidFill>
                  <a:srgbClr val="2527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Advantages</a:t>
            </a:r>
          </a:p>
          <a:p>
            <a:pPr lvl="0">
              <a:lnSpc>
                <a:spcPct val="105000"/>
              </a:lnSpc>
            </a:pPr>
            <a:endParaRPr lang="en-GB" sz="2000" b="1" dirty="0">
              <a:solidFill>
                <a:srgbClr val="252733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5000"/>
              </a:lnSpc>
              <a:buFont typeface="Symbol" panose="05050102010706020507" pitchFamily="18" charset="2"/>
              <a:buChar char=""/>
            </a:pPr>
            <a:r>
              <a:rPr lang="en-GB" sz="2200" b="1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Improved Efficiency -</a:t>
            </a:r>
            <a:r>
              <a:rPr lang="en-GB" sz="22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when operating in either ebb or flood mode, and with performance optimised for low heads of water.</a:t>
            </a:r>
            <a:endParaRPr lang="en-GB" sz="2200" dirty="0">
              <a:solidFill>
                <a:srgbClr val="2527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5000"/>
              </a:lnSpc>
              <a:buFont typeface="Symbol" panose="05050102010706020507" pitchFamily="18" charset="2"/>
              <a:buChar char=""/>
            </a:pPr>
            <a:r>
              <a:rPr lang="en-GB" sz="2200" b="1" dirty="0">
                <a:solidFill>
                  <a:srgbClr val="2527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Operational F</a:t>
            </a:r>
            <a:r>
              <a:rPr lang="en-GB" sz="2200" b="1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lexibility </a:t>
            </a:r>
            <a:r>
              <a:rPr lang="en-GB" sz="2200" b="1" dirty="0">
                <a:solidFill>
                  <a:srgbClr val="2527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GB" sz="2200" dirty="0">
                <a:solidFill>
                  <a:srgbClr val="2527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bidirectional,</a:t>
            </a:r>
            <a:r>
              <a:rPr lang="en-GB" sz="2200" b="1" dirty="0">
                <a:solidFill>
                  <a:srgbClr val="2527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2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which </a:t>
            </a:r>
            <a:r>
              <a:rPr lang="en-GB" sz="2200" dirty="0">
                <a:solidFill>
                  <a:srgbClr val="2527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GB" sz="22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ould help to increase energy output.</a:t>
            </a:r>
            <a:endParaRPr lang="en-GB" sz="2200" dirty="0">
              <a:solidFill>
                <a:srgbClr val="2527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5000"/>
              </a:lnSpc>
              <a:buFont typeface="Symbol" panose="05050102010706020507" pitchFamily="18" charset="2"/>
              <a:buChar char=""/>
            </a:pPr>
            <a:r>
              <a:rPr lang="en-GB" sz="2200" b="1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Environmental</a:t>
            </a:r>
            <a:r>
              <a:rPr lang="en-GB" sz="2200" b="1" dirty="0">
                <a:solidFill>
                  <a:srgbClr val="2527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impact -</a:t>
            </a:r>
            <a:r>
              <a:rPr lang="en-GB" sz="2200" dirty="0">
                <a:solidFill>
                  <a:srgbClr val="2527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2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preserves the natural tidal variation cycle, which reduces habitat impact.</a:t>
            </a:r>
          </a:p>
          <a:p>
            <a:pPr marL="342900" lvl="0" indent="-342900">
              <a:lnSpc>
                <a:spcPct val="105000"/>
              </a:lnSpc>
              <a:buFont typeface="Symbol" panose="05050102010706020507" pitchFamily="18" charset="2"/>
              <a:buChar char=""/>
            </a:pPr>
            <a:r>
              <a:rPr lang="en-GB" sz="2200" b="1" dirty="0">
                <a:solidFill>
                  <a:srgbClr val="2527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Low speed </a:t>
            </a:r>
            <a:r>
              <a:rPr lang="en-GB" sz="2200" b="1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GB" sz="22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predicted to reduce fish mortality. </a:t>
            </a:r>
          </a:p>
          <a:p>
            <a:pPr marL="342900" lvl="0" indent="-342900">
              <a:lnSpc>
                <a:spcPct val="105000"/>
              </a:lnSpc>
              <a:buFont typeface="Symbol" panose="05050102010706020507" pitchFamily="18" charset="2"/>
              <a:buChar char=""/>
            </a:pPr>
            <a:r>
              <a:rPr lang="en-GB" sz="2200" b="1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Energy Storage - </a:t>
            </a:r>
            <a:r>
              <a:rPr lang="en-GB" sz="2200" dirty="0">
                <a:solidFill>
                  <a:srgbClr val="2527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2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bility to pump enables short-term energy storage, complements existing intermittent generation.</a:t>
            </a:r>
          </a:p>
          <a:p>
            <a:pPr marL="342900" lvl="0" indent="-342900">
              <a:lnSpc>
                <a:spcPct val="105000"/>
              </a:lnSpc>
              <a:buFont typeface="Symbol" panose="05050102010706020507" pitchFamily="18" charset="2"/>
              <a:buChar char=""/>
            </a:pPr>
            <a:r>
              <a:rPr lang="en-GB" sz="2200" b="1" dirty="0">
                <a:solidFill>
                  <a:srgbClr val="2527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Sustainable Material - </a:t>
            </a:r>
            <a:r>
              <a:rPr lang="en-GB" sz="22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 of ‘marine grade’ composite materials (e.g. in the blades) could help to reduce the weight of the turbine and the size of the caissons</a:t>
            </a:r>
            <a:endParaRPr lang="en-GB" sz="2200" dirty="0">
              <a:solidFill>
                <a:srgbClr val="2527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BC10AA-9787-4515-BAC1-46BCB3D5F749}"/>
              </a:ext>
            </a:extLst>
          </p:cNvPr>
          <p:cNvSpPr txBox="1"/>
          <p:nvPr/>
        </p:nvSpPr>
        <p:spPr>
          <a:xfrm>
            <a:off x="620652" y="5680973"/>
            <a:ext cx="9464126" cy="788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</a:pPr>
            <a:r>
              <a:rPr lang="en-GB" sz="2200" dirty="0">
                <a:solidFill>
                  <a:srgbClr val="252733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Taken together, our r</a:t>
            </a:r>
            <a:r>
              <a:rPr lang="en-GB" sz="22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esearch suggests these advantages will increase energy output by </a:t>
            </a:r>
            <a:r>
              <a:rPr lang="en-GB" sz="2200" b="1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  <a:r>
              <a:rPr lang="en-GB" sz="22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compared with traditional ‘bulb’ turbines.</a:t>
            </a:r>
            <a:endParaRPr lang="en-GB" sz="2200" dirty="0">
              <a:solidFill>
                <a:srgbClr val="2527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311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A3315E-C563-4229-976E-407F04140A77}"/>
              </a:ext>
            </a:extLst>
          </p:cNvPr>
          <p:cNvSpPr/>
          <p:nvPr/>
        </p:nvSpPr>
        <p:spPr>
          <a:xfrm>
            <a:off x="0" y="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2CDADB-ACCC-4719-99EB-7393353DC81E}"/>
              </a:ext>
            </a:extLst>
          </p:cNvPr>
          <p:cNvSpPr txBox="1"/>
          <p:nvPr/>
        </p:nvSpPr>
        <p:spPr>
          <a:xfrm>
            <a:off x="330505" y="267564"/>
            <a:ext cx="1208423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cs typeface="Calibri"/>
              </a:rPr>
              <a:t>Caisson Design and Economic Impact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9D9C4C-B9A8-491C-8E39-F061266CA67A}"/>
              </a:ext>
            </a:extLst>
          </p:cNvPr>
          <p:cNvSpPr txBox="1"/>
          <p:nvPr/>
        </p:nvSpPr>
        <p:spPr>
          <a:xfrm>
            <a:off x="3771900" y="1944980"/>
            <a:ext cx="7772400" cy="3441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GB" sz="2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odern methods of manufacturing have been developed for the steel or concrete caissons needed to house the turbines.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Lighter, low speed turbines </a:t>
            </a:r>
            <a:r>
              <a:rPr lang="en-GB" sz="2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will help lower costs and reduce environmental impact. 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</a:rPr>
              <a:t>Advancing this industry at scale offers significant opportunities to drive sustainable, create jobs, and help fund the infrastructure needed for flood defence.</a:t>
            </a:r>
          </a:p>
        </p:txBody>
      </p:sp>
      <p:pic>
        <p:nvPicPr>
          <p:cNvPr id="4100" name="Picture 4" descr="Free Three People Sitting Beside Table Stock Photo">
            <a:extLst>
              <a:ext uri="{FF2B5EF4-FFF2-40B4-BE49-F238E27FC236}">
                <a16:creationId xmlns:a16="http://schemas.microsoft.com/office/drawing/2014/main" id="{7EC3E10B-BE12-4287-A40B-A52AEECA58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8" r="24835"/>
          <a:stretch/>
        </p:blipFill>
        <p:spPr bwMode="auto">
          <a:xfrm>
            <a:off x="0" y="1382617"/>
            <a:ext cx="3679634" cy="547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54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A3315E-C563-4229-976E-407F04140A77}"/>
              </a:ext>
            </a:extLst>
          </p:cNvPr>
          <p:cNvSpPr/>
          <p:nvPr/>
        </p:nvSpPr>
        <p:spPr>
          <a:xfrm>
            <a:off x="0" y="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2CDADB-ACCC-4719-99EB-7393353DC81E}"/>
              </a:ext>
            </a:extLst>
          </p:cNvPr>
          <p:cNvSpPr txBox="1"/>
          <p:nvPr/>
        </p:nvSpPr>
        <p:spPr>
          <a:xfrm>
            <a:off x="330505" y="267564"/>
            <a:ext cx="117219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cs typeface="Calibri"/>
              </a:rPr>
              <a:t>Tidal Range - Benefits and Opportunities</a:t>
            </a:r>
            <a:endParaRPr lang="en-US" sz="4000" dirty="0"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3ED8ED-355F-4BAB-907B-BEB05685A50E}"/>
              </a:ext>
            </a:extLst>
          </p:cNvPr>
          <p:cNvSpPr txBox="1"/>
          <p:nvPr/>
        </p:nvSpPr>
        <p:spPr>
          <a:xfrm>
            <a:off x="589969" y="1347139"/>
            <a:ext cx="11012062" cy="1300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benefit :  </a:t>
            </a:r>
            <a:r>
              <a:rPr lang="en-GB" sz="2400" u="sng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Delivering predictable, carbon free, renewable energy at scale</a:t>
            </a:r>
            <a:r>
              <a:rPr lang="en-GB" sz="2400" b="1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400" b="1" dirty="0">
              <a:solidFill>
                <a:srgbClr val="2527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solidFill>
                  <a:srgbClr val="25273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Additional benefits:</a:t>
            </a:r>
            <a:endParaRPr lang="en-GB" sz="2400" b="1" dirty="0">
              <a:solidFill>
                <a:srgbClr val="2527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EB34AD-4454-4B99-8EA3-C1CEF0F4C2EB}"/>
              </a:ext>
            </a:extLst>
          </p:cNvPr>
          <p:cNvSpPr txBox="1"/>
          <p:nvPr/>
        </p:nvSpPr>
        <p:spPr>
          <a:xfrm>
            <a:off x="1598601" y="2752133"/>
            <a:ext cx="10003430" cy="3020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Coastal Protection - </a:t>
            </a:r>
            <a:r>
              <a:rPr lang="en-GB" sz="20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tidal range infrastructure will protect densely populated coastal regions from Sea Level Rise. 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25273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GB" sz="2000" b="1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egional green investment </a:t>
            </a:r>
            <a:r>
              <a:rPr lang="en-GB" sz="2000" b="1" dirty="0">
                <a:solidFill>
                  <a:srgbClr val="25273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GB" sz="2000" dirty="0">
                <a:solidFill>
                  <a:srgbClr val="25273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renewable energy production will </a:t>
            </a:r>
            <a:r>
              <a:rPr lang="en-GB" sz="20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generate significant carbon credits to drive regional economic growth.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Blue &amp; Green Hydrogen </a:t>
            </a:r>
            <a:r>
              <a:rPr lang="en-GB" sz="20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Tida</a:t>
            </a:r>
            <a:r>
              <a:rPr lang="en-GB" sz="2000" dirty="0">
                <a:solidFill>
                  <a:srgbClr val="25273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 Bars &amp; Lagoons can</a:t>
            </a:r>
            <a:r>
              <a:rPr lang="en-GB" sz="20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support the production of large-scale blue and green hydrogen for the steel industry and other carbon intense businesses.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•"/>
            </a:pPr>
            <a:r>
              <a:rPr lang="en-GB" sz="2000" b="1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Continuous delivery</a:t>
            </a:r>
            <a:r>
              <a:rPr lang="en-GB" sz="2000" dirty="0">
                <a:solidFill>
                  <a:srgbClr val="2527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the timing of high tides varies (e.g. around the UK, by as much as four hours), offering the opportunity to provide continuous power from the tides.  </a:t>
            </a:r>
          </a:p>
        </p:txBody>
      </p:sp>
      <p:pic>
        <p:nvPicPr>
          <p:cNvPr id="13" name="Graphic 12" descr="Wave with solid fill">
            <a:extLst>
              <a:ext uri="{FF2B5EF4-FFF2-40B4-BE49-F238E27FC236}">
                <a16:creationId xmlns:a16="http://schemas.microsoft.com/office/drawing/2014/main" id="{600C7839-84B0-4447-8423-0C2C325C91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9345" y="2686484"/>
            <a:ext cx="914400" cy="914400"/>
          </a:xfrm>
          <a:prstGeom prst="rect">
            <a:avLst/>
          </a:prstGeom>
        </p:spPr>
      </p:pic>
      <p:pic>
        <p:nvPicPr>
          <p:cNvPr id="17" name="Graphic 16" descr="Renewable Energy with solid fill">
            <a:extLst>
              <a:ext uri="{FF2B5EF4-FFF2-40B4-BE49-F238E27FC236}">
                <a16:creationId xmlns:a16="http://schemas.microsoft.com/office/drawing/2014/main" id="{11A5303F-CCB4-44CE-A298-113C188DD2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9345" y="4233645"/>
            <a:ext cx="914400" cy="914400"/>
          </a:xfrm>
          <a:prstGeom prst="rect">
            <a:avLst/>
          </a:prstGeom>
        </p:spPr>
      </p:pic>
      <p:pic>
        <p:nvPicPr>
          <p:cNvPr id="19" name="Graphic 18" descr="Business Growth with solid fill">
            <a:extLst>
              <a:ext uri="{FF2B5EF4-FFF2-40B4-BE49-F238E27FC236}">
                <a16:creationId xmlns:a16="http://schemas.microsoft.com/office/drawing/2014/main" id="{CCEC2FC4-9BF0-4571-8D1F-4091DC8793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9345" y="3429000"/>
            <a:ext cx="914400" cy="914400"/>
          </a:xfrm>
          <a:prstGeom prst="rect">
            <a:avLst/>
          </a:prstGeom>
        </p:spPr>
      </p:pic>
      <p:pic>
        <p:nvPicPr>
          <p:cNvPr id="21" name="Graphic 20" descr="Continuous Improvement with solid fill">
            <a:extLst>
              <a:ext uri="{FF2B5EF4-FFF2-40B4-BE49-F238E27FC236}">
                <a16:creationId xmlns:a16="http://schemas.microsoft.com/office/drawing/2014/main" id="{9A5784F8-62F9-4C73-B8E4-CE416633C95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9345" y="512439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4854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A3315E-C563-4229-976E-407F04140A77}"/>
              </a:ext>
            </a:extLst>
          </p:cNvPr>
          <p:cNvSpPr/>
          <p:nvPr/>
        </p:nvSpPr>
        <p:spPr>
          <a:xfrm>
            <a:off x="0" y="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2CDADB-ACCC-4719-99EB-7393353DC81E}"/>
              </a:ext>
            </a:extLst>
          </p:cNvPr>
          <p:cNvSpPr txBox="1"/>
          <p:nvPr/>
        </p:nvSpPr>
        <p:spPr>
          <a:xfrm>
            <a:off x="330505" y="267564"/>
            <a:ext cx="113804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cs typeface="Calibri"/>
              </a:rPr>
              <a:t>Next Steps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9D9C4C-B9A8-491C-8E39-F061266CA67A}"/>
              </a:ext>
            </a:extLst>
          </p:cNvPr>
          <p:cNvSpPr txBox="1"/>
          <p:nvPr/>
        </p:nvSpPr>
        <p:spPr>
          <a:xfrm>
            <a:off x="268426" y="1510578"/>
            <a:ext cx="11220450" cy="484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SETB Ltd and Jacobs Plc are w</a:t>
            </a:r>
            <a:r>
              <a:rPr lang="en-GB" sz="2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orking with regional stakeholders and </a:t>
            </a: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GB" sz="2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overnment to unlock financial support to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GB" sz="2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e-risk our innovative turbine technology and 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Scale-up a UK tidal range energy programme. 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UK government has already </a:t>
            </a:r>
            <a:r>
              <a:rPr lang="en-GB" sz="2400" dirty="0">
                <a:solidFill>
                  <a:schemeClr val="bg1"/>
                </a:solidFill>
              </a:rPr>
              <a:t>committed to ‘aggressively explore tidal range energy’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</a:rPr>
              <a:t>We now need practical interventions and actions that will give private investors the assurance they need to invest.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25273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support will take forward the demonstration phase and help develop a</a:t>
            </a:r>
            <a:r>
              <a:rPr lang="en-GB" sz="2400" dirty="0">
                <a:solidFill>
                  <a:schemeClr val="bg1"/>
                </a:solidFill>
              </a:rPr>
              <a:t> green, global tidal range industry </a:t>
            </a:r>
            <a:r>
              <a:rPr lang="en-GB" sz="2400" dirty="0">
                <a:solidFill>
                  <a:srgbClr val="25273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the </a:t>
            </a:r>
            <a:r>
              <a:rPr lang="en-GB" sz="2400" b="1" dirty="0">
                <a:solidFill>
                  <a:srgbClr val="25273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 very much in the driving seat. </a:t>
            </a:r>
          </a:p>
          <a:p>
            <a:endParaRPr lang="en-GB" sz="2400" dirty="0">
              <a:solidFill>
                <a:schemeClr val="bg1"/>
              </a:solidFill>
            </a:endParaRPr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id="{3D490DC5-F4A3-4B8A-A4FA-DBA804999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9574" y="2781300"/>
            <a:ext cx="15240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566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8A75A-3BFA-4F33-A5D7-FC056E1F4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By reducing the use of fossil fuels, tidal range energy can reduce greenhouse gas emissions and thereby mitigate the impacts of climate change.  </a:t>
            </a:r>
          </a:p>
          <a:p>
            <a:r>
              <a:rPr lang="en-GB" dirty="0"/>
              <a:t>It offers a path to developing climate-resilient infrastructure in developing countries that can provide sustainable energy to drive economic growth.  </a:t>
            </a:r>
          </a:p>
          <a:p>
            <a:r>
              <a:rPr lang="en-GB" dirty="0"/>
              <a:t>Tidal range thereby supports the achievement of SDG 7 – and thereby  all the other 17 SDGs – by promoting prosperity while helping to protect the planet.  </a:t>
            </a:r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B6AB8D-4287-4AA4-8A5C-1CC8060EAA67}"/>
              </a:ext>
            </a:extLst>
          </p:cNvPr>
          <p:cNvSpPr/>
          <p:nvPr/>
        </p:nvSpPr>
        <p:spPr>
          <a:xfrm>
            <a:off x="0" y="-3810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710626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C75EA-5744-401B-B336-90C179495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Of the 17 SDGs, developed countries are likely to focus on those goals that offer a business opportunity </a:t>
            </a:r>
          </a:p>
          <a:p>
            <a:r>
              <a:rPr lang="en-GB" dirty="0"/>
              <a:t>One way forward is to identify those goals that have social, economic and environmental benefits for developing countries ………</a:t>
            </a:r>
          </a:p>
          <a:p>
            <a:r>
              <a:rPr lang="en-GB" dirty="0"/>
              <a:t>But, in addition, offer significant business opportunities for domestic firms</a:t>
            </a:r>
          </a:p>
          <a:p>
            <a:r>
              <a:rPr lang="en-GB" dirty="0"/>
              <a:t>Many of these overlapping goals could be achieved through investment in renewable energy infrastructure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D1DD7E-97B5-421D-85AF-54CD2B611E04}"/>
              </a:ext>
            </a:extLst>
          </p:cNvPr>
          <p:cNvSpPr/>
          <p:nvPr/>
        </p:nvSpPr>
        <p:spPr>
          <a:xfrm>
            <a:off x="0" y="-3810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 SDGs</a:t>
            </a:r>
          </a:p>
        </p:txBody>
      </p:sp>
    </p:spTree>
    <p:extLst>
      <p:ext uri="{BB962C8B-B14F-4D97-AF65-F5344CB8AC3E}">
        <p14:creationId xmlns:p14="http://schemas.microsoft.com/office/powerpoint/2010/main" val="4156242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8A75A-3BFA-4F33-A5D7-FC056E1F4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One form of renewable energy that is particularly relevant to achieving the UN SDGs is tidal range energy.  </a:t>
            </a:r>
          </a:p>
          <a:p>
            <a:r>
              <a:rPr lang="en-GB" dirty="0"/>
              <a:t>It is a form of energy that is readily available in most less developed countries with a coast line,</a:t>
            </a:r>
          </a:p>
          <a:p>
            <a:r>
              <a:rPr lang="en-GB" dirty="0"/>
              <a:t>The most important UN goal is SDG 7: </a:t>
            </a:r>
          </a:p>
          <a:p>
            <a:r>
              <a:rPr lang="en-GB" dirty="0"/>
              <a:t>Affordable and clean energy - ensuring affordable, reliable, sustainable, and modern energy is available for all.  </a:t>
            </a:r>
          </a:p>
          <a:p>
            <a:r>
              <a:rPr lang="en-GB" dirty="0"/>
              <a:t>This paper will focus on tidal range energy to achieve SDG7, because the infrastructure investment it requires, located near urban areas, offers significant economic opportunities for developing countries.   </a:t>
            </a:r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B6AB8D-4287-4AA4-8A5C-1CC8060EAA67}"/>
              </a:ext>
            </a:extLst>
          </p:cNvPr>
          <p:cNvSpPr/>
          <p:nvPr/>
        </p:nvSpPr>
        <p:spPr>
          <a:xfrm>
            <a:off x="0" y="-3810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 SDGs – SDG 7</a:t>
            </a:r>
          </a:p>
        </p:txBody>
      </p:sp>
    </p:spTree>
    <p:extLst>
      <p:ext uri="{BB962C8B-B14F-4D97-AF65-F5344CB8AC3E}">
        <p14:creationId xmlns:p14="http://schemas.microsoft.com/office/powerpoint/2010/main" val="1340140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8A75A-3BFA-4F33-A5D7-FC056E1F4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 terms of deliverability, it is the supply of energy that is crucial to achieving those 17 UN Goals.   </a:t>
            </a:r>
          </a:p>
          <a:p>
            <a:r>
              <a:rPr lang="en-GB" dirty="0"/>
              <a:t>The achievement of SDG 7 – affordable and clean energy - acts as the catalyst for all the other SDGs</a:t>
            </a:r>
          </a:p>
          <a:p>
            <a:r>
              <a:rPr lang="en-GB" dirty="0"/>
              <a:t>If we are unable to achieve SDG 7, it is highly unlikely that sustainable solutions will be found to the other SDGs – e.g. climate change, industrialisation, employment,</a:t>
            </a:r>
          </a:p>
          <a:p>
            <a:r>
              <a:rPr lang="en-GB" dirty="0"/>
              <a:t>But achieving SDG 7 will not be easy</a:t>
            </a:r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B6AB8D-4287-4AA4-8A5C-1CC8060EAA67}"/>
              </a:ext>
            </a:extLst>
          </p:cNvPr>
          <p:cNvSpPr/>
          <p:nvPr/>
        </p:nvSpPr>
        <p:spPr>
          <a:xfrm>
            <a:off x="0" y="-3810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SDG 7 – the catalyst</a:t>
            </a:r>
          </a:p>
        </p:txBody>
      </p:sp>
    </p:spTree>
    <p:extLst>
      <p:ext uri="{BB962C8B-B14F-4D97-AF65-F5344CB8AC3E}">
        <p14:creationId xmlns:p14="http://schemas.microsoft.com/office/powerpoint/2010/main" val="4190502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8A75A-3BFA-4F33-A5D7-FC056E1F4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This highlights the 3 problems that need to be tackled to achieve the energy transition to net zero ………. while keeping the lights on</a:t>
            </a:r>
          </a:p>
          <a:p>
            <a:r>
              <a:rPr lang="en-GB" dirty="0"/>
              <a:t>SDG 7 encapsulates the problems: </a:t>
            </a:r>
          </a:p>
          <a:p>
            <a:pPr lvl="0"/>
            <a:r>
              <a:rPr lang="en-GB" dirty="0"/>
              <a:t>“affordable - affordability means ensuring that energy is accessible and affordable for consumers </a:t>
            </a:r>
          </a:p>
          <a:p>
            <a:pPr lvl="0"/>
            <a:r>
              <a:rPr lang="en-GB" dirty="0"/>
              <a:t>“reliable” – reliability means ensuring a secure supply of energy to meet the needs of consumers </a:t>
            </a:r>
          </a:p>
          <a:p>
            <a:pPr lvl="0"/>
            <a:r>
              <a:rPr lang="en-GB" dirty="0"/>
              <a:t>“sustainable” and “modern” - sustainability means ensuring that the environmental impact of energy production is reduced while “modern” highlights the energy transition from fossil fuels to renewable energy.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B6AB8D-4287-4AA4-8A5C-1CC8060EAA67}"/>
              </a:ext>
            </a:extLst>
          </p:cNvPr>
          <p:cNvSpPr/>
          <p:nvPr/>
        </p:nvSpPr>
        <p:spPr>
          <a:xfrm>
            <a:off x="0" y="-3810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/>
              <a:t>Energy Trilemma</a:t>
            </a:r>
          </a:p>
        </p:txBody>
      </p:sp>
    </p:spTree>
    <p:extLst>
      <p:ext uri="{BB962C8B-B14F-4D97-AF65-F5344CB8AC3E}">
        <p14:creationId xmlns:p14="http://schemas.microsoft.com/office/powerpoint/2010/main" val="638062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8A75A-3BFA-4F33-A5D7-FC056E1F4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The energy trilemma is best addressed by investing in renewable energy</a:t>
            </a:r>
          </a:p>
          <a:p>
            <a:r>
              <a:rPr lang="en-GB" dirty="0"/>
              <a:t>A much better option than attempting to abruptly cancel fossil fuels.</a:t>
            </a:r>
          </a:p>
          <a:p>
            <a:r>
              <a:rPr lang="en-GB" dirty="0"/>
              <a:t>What is required is an energy transition that reduces the carbon intensity of current energy production while simultaneously accelerating the growth of low carbon, renewable energy sources.  </a:t>
            </a:r>
          </a:p>
          <a:p>
            <a:r>
              <a:rPr lang="en-GB" dirty="0"/>
              <a:t>The aim is to reduce carbon intensity while ensuring the security of energy supplies and delivering it at an affordable price</a:t>
            </a:r>
          </a:p>
          <a:p>
            <a:r>
              <a:rPr lang="en-GB" dirty="0"/>
              <a:t>Technical solutions to this trilemma exist – the challenge is to find market solutions that provide answers to all three of these problems almost simultaneously.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B6AB8D-4287-4AA4-8A5C-1CC8060EAA67}"/>
              </a:ext>
            </a:extLst>
          </p:cNvPr>
          <p:cNvSpPr/>
          <p:nvPr/>
        </p:nvSpPr>
        <p:spPr>
          <a:xfrm>
            <a:off x="0" y="-3810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/>
              <a:t>Energy Transition</a:t>
            </a:r>
          </a:p>
        </p:txBody>
      </p:sp>
    </p:spTree>
    <p:extLst>
      <p:ext uri="{BB962C8B-B14F-4D97-AF65-F5344CB8AC3E}">
        <p14:creationId xmlns:p14="http://schemas.microsoft.com/office/powerpoint/2010/main" val="1054518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8A75A-3BFA-4F33-A5D7-FC056E1F4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Availability of finance will be crucial to achieving SDG 7 </a:t>
            </a:r>
          </a:p>
          <a:p>
            <a:r>
              <a:rPr lang="en-GB" dirty="0"/>
              <a:t>But the financial gap that currently exists is enormous - it is the biggest barrier to achieving energy accessibility.  </a:t>
            </a:r>
          </a:p>
          <a:p>
            <a:r>
              <a:rPr lang="en-GB" dirty="0"/>
              <a:t>In 2021 only around US</a:t>
            </a:r>
            <a:r>
              <a:rPr lang="en-GB" u="sng" dirty="0"/>
              <a:t>$12 bn</a:t>
            </a:r>
            <a:r>
              <a:rPr lang="en-GB" dirty="0"/>
              <a:t> had been committed to achieving SDG 7 but the UN has identified the need for at least </a:t>
            </a:r>
            <a:r>
              <a:rPr lang="en-GB" u="sng" dirty="0"/>
              <a:t>US$400 bn</a:t>
            </a:r>
            <a:r>
              <a:rPr lang="en-GB" dirty="0"/>
              <a:t> </a:t>
            </a:r>
          </a:p>
          <a:p>
            <a:r>
              <a:rPr lang="en-GB" dirty="0"/>
              <a:t>particularly important goal for Sub Saharan Africa, where access to electricity is currently below 50% and more than a billion people still live off-grid</a:t>
            </a:r>
          </a:p>
          <a:p>
            <a:r>
              <a:rPr lang="en-GB" dirty="0"/>
              <a:t>But opportunities exist</a:t>
            </a:r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B6AB8D-4287-4AA4-8A5C-1CC8060EAA67}"/>
              </a:ext>
            </a:extLst>
          </p:cNvPr>
          <p:cNvSpPr/>
          <p:nvPr/>
        </p:nvSpPr>
        <p:spPr>
          <a:xfrm>
            <a:off x="0" y="-3810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Financing SDG7</a:t>
            </a:r>
          </a:p>
        </p:txBody>
      </p:sp>
    </p:spTree>
    <p:extLst>
      <p:ext uri="{BB962C8B-B14F-4D97-AF65-F5344CB8AC3E}">
        <p14:creationId xmlns:p14="http://schemas.microsoft.com/office/powerpoint/2010/main" val="2645883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D25EA3-C45B-4746-A24D-058BA42285A3}"/>
              </a:ext>
            </a:extLst>
          </p:cNvPr>
          <p:cNvSpPr/>
          <p:nvPr/>
        </p:nvSpPr>
        <p:spPr>
          <a:xfrm>
            <a:off x="0" y="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494B50-5485-5553-2223-ADF270220BD6}"/>
              </a:ext>
            </a:extLst>
          </p:cNvPr>
          <p:cNvSpPr txBox="1"/>
          <p:nvPr/>
        </p:nvSpPr>
        <p:spPr>
          <a:xfrm>
            <a:off x="335280" y="284571"/>
            <a:ext cx="7283433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Harnessing Tidal Power | Market Size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6E5A39-B614-45DB-A5F1-B6DD9EB52230}"/>
              </a:ext>
            </a:extLst>
          </p:cNvPr>
          <p:cNvSpPr txBox="1">
            <a:spLocks/>
          </p:cNvSpPr>
          <p:nvPr/>
        </p:nvSpPr>
        <p:spPr>
          <a:xfrm>
            <a:off x="787104" y="1277028"/>
            <a:ext cx="6048076" cy="13929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Total Global Tidal energy is around 1,000 GW or 1TW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Around 60GW of tidal range energy could be developed in the UK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(according to the Hendry Review 2013)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EDDE29E-0922-4985-BE91-14DF59919948}"/>
              </a:ext>
            </a:extLst>
          </p:cNvPr>
          <p:cNvSpPr txBox="1">
            <a:spLocks/>
          </p:cNvSpPr>
          <p:nvPr/>
        </p:nvSpPr>
        <p:spPr>
          <a:xfrm>
            <a:off x="5442080" y="3510050"/>
            <a:ext cx="4353265" cy="1159299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270000" indent="-27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Jacobs Chronos" panose="010B0603030503030204" pitchFamily="34" charset="0"/>
                <a:ea typeface="+mn-ea"/>
                <a:cs typeface="Jacobs Chronos" panose="010B0603030503030204" pitchFamily="34" charset="0"/>
              </a:defRPr>
            </a:lvl1pPr>
            <a:lvl2pPr marL="54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Jacobs Chronos" panose="010B0603030503030204" pitchFamily="34" charset="0"/>
              <a:buChar char="−"/>
              <a:defRPr sz="2200" kern="1200">
                <a:solidFill>
                  <a:schemeClr val="tx1"/>
                </a:solidFill>
                <a:latin typeface="Jacobs Chronos" panose="010B0603030503030204" pitchFamily="34" charset="0"/>
                <a:ea typeface="+mn-ea"/>
                <a:cs typeface="Jacobs Chronos" panose="010B0603030503030204" pitchFamily="34" charset="0"/>
              </a:defRPr>
            </a:lvl2pPr>
            <a:lvl3pPr marL="81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Jacobs Chronos" panose="010B0603030503030204" pitchFamily="34" charset="0"/>
                <a:ea typeface="+mn-ea"/>
                <a:cs typeface="Jacobs Chronos" panose="010B0603030503030204" pitchFamily="34" charset="0"/>
              </a:defRPr>
            </a:lvl3pPr>
            <a:lvl4pPr marL="108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Jacobs Chronos" panose="010B0603030503030204" pitchFamily="34" charset="0"/>
              <a:buChar char="−"/>
              <a:defRPr sz="1800" kern="1200">
                <a:solidFill>
                  <a:schemeClr val="tx1"/>
                </a:solidFill>
                <a:latin typeface="Jacobs Chronos" panose="010B0603030503030204" pitchFamily="34" charset="0"/>
                <a:ea typeface="+mn-ea"/>
                <a:cs typeface="Jacobs Chronos" panose="010B0603030503030204" pitchFamily="34" charset="0"/>
              </a:defRPr>
            </a:lvl4pPr>
            <a:lvl5pPr marL="135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Jacobs Chronos" panose="010B0603030503030204" pitchFamily="34" charset="0"/>
                <a:ea typeface="+mn-ea"/>
                <a:cs typeface="Jacobs Chronos" panose="010B0603030503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Made up of :</a:t>
            </a:r>
          </a:p>
          <a:p>
            <a:pPr marL="540000" marR="0" lvl="1" indent="-27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18GW Tidal Lagoons</a:t>
            </a:r>
          </a:p>
          <a:p>
            <a:pPr marL="540000" marR="0" lvl="1" indent="-2700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45GW Tidal Bars/Barrages</a:t>
            </a:r>
            <a:endParaRPr kumimoji="0" lang="en-GB" sz="2400" b="0" i="0" u="none" strike="noStrike" kern="1200" cap="none" spc="0" normalizeH="0" baseline="3000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2A4D866C-1D0C-4D3F-AFA9-F196778A3F12}"/>
              </a:ext>
            </a:extLst>
          </p:cNvPr>
          <p:cNvSpPr txBox="1">
            <a:spLocks/>
          </p:cNvSpPr>
          <p:nvPr/>
        </p:nvSpPr>
        <p:spPr>
          <a:xfrm>
            <a:off x="664172" y="4737028"/>
            <a:ext cx="8346478" cy="1159299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270000" indent="-27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Jacobs Chronos" panose="010B0603030503030204" pitchFamily="34" charset="0"/>
                <a:ea typeface="+mn-ea"/>
                <a:cs typeface="Jacobs Chronos" panose="010B0603030503030204" pitchFamily="34" charset="0"/>
              </a:defRPr>
            </a:lvl1pPr>
            <a:lvl2pPr marL="54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Jacobs Chronos" panose="010B0603030503030204" pitchFamily="34" charset="0"/>
              <a:buChar char="−"/>
              <a:defRPr sz="2200" kern="1200">
                <a:solidFill>
                  <a:schemeClr val="tx1"/>
                </a:solidFill>
                <a:latin typeface="Jacobs Chronos" panose="010B0603030503030204" pitchFamily="34" charset="0"/>
                <a:ea typeface="+mn-ea"/>
                <a:cs typeface="Jacobs Chronos" panose="010B0603030503030204" pitchFamily="34" charset="0"/>
              </a:defRPr>
            </a:lvl2pPr>
            <a:lvl3pPr marL="81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Jacobs Chronos" panose="010B0603030503030204" pitchFamily="34" charset="0"/>
                <a:ea typeface="+mn-ea"/>
                <a:cs typeface="Jacobs Chronos" panose="010B0603030503030204" pitchFamily="34" charset="0"/>
              </a:defRPr>
            </a:lvl3pPr>
            <a:lvl4pPr marL="108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Jacobs Chronos" panose="010B0603030503030204" pitchFamily="34" charset="0"/>
              <a:buChar char="−"/>
              <a:defRPr sz="1800" kern="1200">
                <a:solidFill>
                  <a:schemeClr val="tx1"/>
                </a:solidFill>
                <a:latin typeface="Jacobs Chronos" panose="010B0603030503030204" pitchFamily="34" charset="0"/>
                <a:ea typeface="+mn-ea"/>
                <a:cs typeface="Jacobs Chronos" panose="010B0603030503030204" pitchFamily="34" charset="0"/>
              </a:defRPr>
            </a:lvl4pPr>
            <a:lvl5pPr marL="13500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Jacobs Chronos" panose="010B0603030503030204" pitchFamily="34" charset="0"/>
                <a:ea typeface="+mn-ea"/>
                <a:cs typeface="Jacobs Chronos" panose="010B0603030503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But, although a significant global resource of tidal energy is available (1000GW)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Less than 1% of this has been harnessed to date</a:t>
            </a:r>
          </a:p>
        </p:txBody>
      </p:sp>
    </p:spTree>
    <p:extLst>
      <p:ext uri="{BB962C8B-B14F-4D97-AF65-F5344CB8AC3E}">
        <p14:creationId xmlns:p14="http://schemas.microsoft.com/office/powerpoint/2010/main" val="1147418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A3315E-C563-4229-976E-407F04140A77}"/>
              </a:ext>
            </a:extLst>
          </p:cNvPr>
          <p:cNvSpPr/>
          <p:nvPr/>
        </p:nvSpPr>
        <p:spPr>
          <a:xfrm>
            <a:off x="0" y="0"/>
            <a:ext cx="12192000" cy="1243014"/>
          </a:xfrm>
          <a:prstGeom prst="rect">
            <a:avLst/>
          </a:prstGeom>
          <a:solidFill>
            <a:srgbClr val="1D2B43"/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2CDADB-ACCC-4719-99EB-7393353DC81E}"/>
              </a:ext>
            </a:extLst>
          </p:cNvPr>
          <p:cNvSpPr txBox="1"/>
          <p:nvPr/>
        </p:nvSpPr>
        <p:spPr>
          <a:xfrm>
            <a:off x="330505" y="267564"/>
            <a:ext cx="688797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cs typeface="Calibri"/>
              </a:rPr>
              <a:t>Harnessing Tidal Range Energy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3ED8ED-355F-4BAB-907B-BEB05685A50E}"/>
              </a:ext>
            </a:extLst>
          </p:cNvPr>
          <p:cNvSpPr txBox="1"/>
          <p:nvPr/>
        </p:nvSpPr>
        <p:spPr>
          <a:xfrm>
            <a:off x="3311755" y="1939103"/>
            <a:ext cx="8737369" cy="4144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</a:rPr>
              <a:t>Exploiting this resource will require the introduction of </a:t>
            </a:r>
            <a:r>
              <a:rPr lang="en-GB" sz="2400" b="1" dirty="0">
                <a:solidFill>
                  <a:schemeClr val="bg1"/>
                </a:solidFill>
              </a:rPr>
              <a:t>new technology </a:t>
            </a:r>
            <a:r>
              <a:rPr lang="en-GB" sz="2400" dirty="0">
                <a:solidFill>
                  <a:schemeClr val="bg1"/>
                </a:solidFill>
              </a:rPr>
              <a:t>to :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</a:rPr>
              <a:t>improve the efficiency of tidal turbines, 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</a:rPr>
              <a:t>reduce their cost, and </a:t>
            </a:r>
          </a:p>
          <a:p>
            <a:pPr marL="800100" lvl="1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</a:rPr>
              <a:t>reduce their environmental impact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25273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Research suggests that innovative, bi-directional </a:t>
            </a:r>
            <a:r>
              <a:rPr lang="en-GB" sz="2400" b="1" dirty="0">
                <a:solidFill>
                  <a:srgbClr val="25273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‘Very Low Head Turbines</a:t>
            </a:r>
            <a:r>
              <a:rPr lang="en-GB" sz="2400" dirty="0">
                <a:solidFill>
                  <a:srgbClr val="25273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 (VLHTs) would offer significant advantages in harnessing tidal range energy.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2400" dirty="0">
              <a:solidFill>
                <a:schemeClr val="bg1"/>
              </a:solidFill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46CA05FE-C57D-4F91-95D5-788103D14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9103"/>
            <a:ext cx="3673706" cy="312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A4E0F4-D03A-4F31-A1B9-722FE82C9972}"/>
              </a:ext>
            </a:extLst>
          </p:cNvPr>
          <p:cNvSpPr txBox="1"/>
          <p:nvPr/>
        </p:nvSpPr>
        <p:spPr>
          <a:xfrm>
            <a:off x="1235342" y="5040521"/>
            <a:ext cx="1203022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SETS Study</a:t>
            </a:r>
          </a:p>
        </p:txBody>
      </p:sp>
    </p:spTree>
    <p:extLst>
      <p:ext uri="{BB962C8B-B14F-4D97-AF65-F5344CB8AC3E}">
        <p14:creationId xmlns:p14="http://schemas.microsoft.com/office/powerpoint/2010/main" val="3086937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DCE3F7D1FD6C408FA9E60A24A52FF9" ma:contentTypeVersion="14" ma:contentTypeDescription="Create a new document." ma:contentTypeScope="" ma:versionID="de9db8233eb47d624cea82e4b15c7b8e">
  <xsd:schema xmlns:xsd="http://www.w3.org/2001/XMLSchema" xmlns:xs="http://www.w3.org/2001/XMLSchema" xmlns:p="http://schemas.microsoft.com/office/2006/metadata/properties" xmlns:ns3="6fffb2f6-31b0-4fa6-a388-4ca5af6d2394" xmlns:ns4="46d67afe-9ddc-4e98-9874-dd30d423437c" targetNamespace="http://schemas.microsoft.com/office/2006/metadata/properties" ma:root="true" ma:fieldsID="83a047e3df1abf2d3109bb115c070681" ns3:_="" ns4:_="">
    <xsd:import namespace="6fffb2f6-31b0-4fa6-a388-4ca5af6d2394"/>
    <xsd:import namespace="46d67afe-9ddc-4e98-9874-dd30d423437c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ffb2f6-31b0-4fa6-a388-4ca5af6d239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d67afe-9ddc-4e98-9874-dd30d42343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fffb2f6-31b0-4fa6-a388-4ca5af6d2394">
      <UserInfo>
        <DisplayName>Moffat, Steve</DisplayName>
        <AccountId>53</AccountId>
        <AccountType/>
      </UserInfo>
      <UserInfo>
        <DisplayName>Gotfryd Kolecka, Anna</DisplayName>
        <AccountId>63</AccountId>
        <AccountType/>
      </UserInfo>
      <UserInfo>
        <DisplayName>Bacchia, Tamara</DisplayName>
        <AccountId>96</AccountId>
        <AccountType/>
      </UserInfo>
      <UserInfo>
        <DisplayName>Mathews, Mark</DisplayName>
        <AccountId>101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3A49B280-147F-4E77-8CF8-60CDB0932B5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BCC459-988D-4C9A-920C-790E453CD6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ffb2f6-31b0-4fa6-a388-4ca5af6d2394"/>
    <ds:schemaRef ds:uri="46d67afe-9ddc-4e98-9874-dd30d423437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6C79F0-D5D8-4EE4-96F5-803CE92CD341}">
  <ds:schemaRefs>
    <ds:schemaRef ds:uri="http://schemas.microsoft.com/office/2006/metadata/properties"/>
    <ds:schemaRef ds:uri="http://schemas.microsoft.com/office/infopath/2007/PartnerControls"/>
    <ds:schemaRef ds:uri="6fffb2f6-31b0-4fa6-a388-4ca5af6d239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8379</TotalTime>
  <Words>1225</Words>
  <Application>Microsoft Office PowerPoint</Application>
  <PresentationFormat>Widescreen</PresentationFormat>
  <Paragraphs>102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Symbol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Severn Estuary Tidal Bar: A unique climate change adaptation and mitigation opportunity to benefit the people, environment and economies of Wales, the South West and the UK.</dc:title>
  <dc:creator>Lovell, Luke/BRS</dc:creator>
  <cp:lastModifiedBy>Morgan, Brian</cp:lastModifiedBy>
  <cp:revision>323</cp:revision>
  <dcterms:created xsi:type="dcterms:W3CDTF">2020-12-10T12:18:07Z</dcterms:created>
  <dcterms:modified xsi:type="dcterms:W3CDTF">2023-05-15T10:23:39Z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0x01010078DCE3F7D1FD6C408FA9E60A24A52FF9</vt:lpwstr>
  </property>
  <property fmtid="{D5CDD505-2E9C-101B-9397-08002B2CF9AE}" pid="3" name="MediaServiceImageTags">
    <vt:lpwstr/>
  </property>
</Properties>
</file>