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 bookmarkIdSeed="3">
  <p:sldMasterIdLst>
    <p:sldMasterId id="2147483648" r:id="rId4"/>
  </p:sldMasterIdLst>
  <p:notesMasterIdLst>
    <p:notesMasterId r:id="rId20"/>
  </p:notesMasterIdLst>
  <p:handoutMasterIdLst>
    <p:handoutMasterId r:id="rId21"/>
  </p:handoutMasterIdLst>
  <p:sldIdLst>
    <p:sldId id="282" r:id="rId5"/>
    <p:sldId id="283" r:id="rId6"/>
    <p:sldId id="309" r:id="rId7"/>
    <p:sldId id="294" r:id="rId8"/>
    <p:sldId id="299" r:id="rId9"/>
    <p:sldId id="300" r:id="rId10"/>
    <p:sldId id="301" r:id="rId11"/>
    <p:sldId id="302" r:id="rId12"/>
    <p:sldId id="306" r:id="rId13"/>
    <p:sldId id="305" r:id="rId14"/>
    <p:sldId id="307" r:id="rId15"/>
    <p:sldId id="308" r:id="rId16"/>
    <p:sldId id="310" r:id="rId17"/>
    <p:sldId id="312" r:id="rId18"/>
    <p:sldId id="296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598" autoAdjust="0"/>
  </p:normalViewPr>
  <p:slideViewPr>
    <p:cSldViewPr snapToGrid="0">
      <p:cViewPr varScale="1">
        <p:scale>
          <a:sx n="81" d="100"/>
          <a:sy n="81" d="100"/>
        </p:scale>
        <p:origin x="754" y="6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5/16/2023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5/16/2023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334634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hyperlink" Target="https://explore-education-statistics.service.gov.uk/find-statistics/uk-revenue-from-education-related-exports-and-transnational-education-activity" TargetMode="Externa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ducation-progress.org/en/articles/finance" TargetMode="External"/><Relationship Id="rId2" Type="http://schemas.openxmlformats.org/officeDocument/2006/relationships/hyperlink" Target="https://doi.org/10.6224/JN.61.3.105" TargetMode="Externa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jpe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br>
              <a:rPr lang="en-GB" sz="4800" dirty="0"/>
            </a:br>
            <a:br>
              <a:rPr lang="en-GB" sz="4800" dirty="0"/>
            </a:br>
            <a:br>
              <a:rPr lang="en-GB" sz="4800" dirty="0"/>
            </a:br>
            <a:r>
              <a:rPr lang="en-GB" sz="4500" dirty="0"/>
              <a:t>Emergent Strategy in Higher Education: Postmodern Digital and the Future? </a:t>
            </a:r>
            <a:endParaRPr lang="en-US" b="0" i="1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10E3618B-87F3-9B2E-7A17-E8D2900BDFAA}"/>
              </a:ext>
            </a:extLst>
          </p:cNvPr>
          <p:cNvSpPr txBox="1"/>
          <p:nvPr/>
        </p:nvSpPr>
        <p:spPr>
          <a:xfrm>
            <a:off x="626521" y="4699350"/>
            <a:ext cx="10563095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b="1" spc="-150" dirty="0">
                <a:cs typeface="Arial" panose="020B0604020202020204" pitchFamily="34" charset="0"/>
              </a:rPr>
              <a:t>Lead Author - Dr Mohamed Ashmel , Cardiff Metropolitan University  (CMET). </a:t>
            </a:r>
            <a:endParaRPr lang="en-US" sz="2000" b="1" spc="-150" dirty="0">
              <a:cs typeface="Arial" panose="020B0604020202020204" pitchFamily="34" charset="0"/>
            </a:endParaRPr>
          </a:p>
          <a:p>
            <a:r>
              <a:rPr lang="en-US" sz="2000" spc="-150" dirty="0">
                <a:cs typeface="Arial" panose="020B0604020202020204" pitchFamily="34" charset="0"/>
              </a:rPr>
              <a:t>Core Authors  - Prof. </a:t>
            </a:r>
            <a:r>
              <a:rPr lang="en-GB" sz="2000" dirty="0">
                <a:cs typeface="Arial" panose="020B0604020202020204" pitchFamily="34" charset="0"/>
              </a:rPr>
              <a:t>Issam Tlemsani (TCIB), Prof. Robin Matthews (LSC), Dr. Rachel Mason-Jones (</a:t>
            </a:r>
            <a:r>
              <a:rPr lang="en-US" sz="2000" spc="-150" dirty="0">
                <a:cs typeface="Arial" panose="020B0604020202020204" pitchFamily="34" charset="0"/>
              </a:rPr>
              <a:t>CMET) </a:t>
            </a:r>
            <a:r>
              <a:rPr lang="en-GB" sz="2000" dirty="0">
                <a:cs typeface="Arial" panose="020B0604020202020204" pitchFamily="34" charset="0"/>
              </a:rPr>
              <a:t> and Dr. Vera Ndrecaj (C</a:t>
            </a:r>
            <a:r>
              <a:rPr lang="en-US" sz="2000" spc="-150" dirty="0">
                <a:cs typeface="Arial" panose="020B0604020202020204" pitchFamily="34" charset="0"/>
              </a:rPr>
              <a:t>MET) </a:t>
            </a:r>
            <a:r>
              <a:rPr lang="en-GB" sz="2000" i="1" dirty="0"/>
              <a:t>.</a:t>
            </a:r>
            <a:endParaRPr lang="en-GB" sz="2000" i="1" spc="-15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D006EA5-ACF4-0480-FD81-3BC7091A4DED}"/>
              </a:ext>
            </a:extLst>
          </p:cNvPr>
          <p:cNvSpPr txBox="1"/>
          <p:nvPr/>
        </p:nvSpPr>
        <p:spPr>
          <a:xfrm>
            <a:off x="3640020" y="333867"/>
            <a:ext cx="42078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effectLst/>
                <a:latin typeface="Aril"/>
                <a:ea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r>
              <a:rPr lang="en-US" sz="1800" i="1" baseline="30000" dirty="0">
                <a:effectLst/>
                <a:latin typeface="Aril"/>
                <a:ea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1800" i="1" dirty="0">
                <a:effectLst/>
                <a:latin typeface="Aril"/>
                <a:ea typeface="Times New Roman" panose="02020603050405020304" pitchFamily="18" charset="0"/>
                <a:cs typeface="Times New Roman" panose="02020603050405020304" pitchFamily="18" charset="0"/>
              </a:rPr>
              <a:t> AMI Conference 2023, </a:t>
            </a:r>
            <a:r>
              <a:rPr lang="en-US" i="1" dirty="0">
                <a:latin typeface="Aril"/>
                <a:ea typeface="Times New Roman" panose="02020603050405020304" pitchFamily="18" charset="0"/>
                <a:cs typeface="Times New Roman" panose="02020603050405020304" pitchFamily="18" charset="0"/>
              </a:rPr>
              <a:t>16-17 May 2023 </a:t>
            </a:r>
          </a:p>
        </p:txBody>
      </p:sp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800" dirty="0">
                <a:solidFill>
                  <a:schemeClr val="bg2">
                    <a:lumMod val="10000"/>
                  </a:schemeClr>
                </a:solidFill>
              </a:rPr>
              <a:t>Empirical Model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9" name="Text Box 157">
            <a:extLst>
              <a:ext uri="{FF2B5EF4-FFF2-40B4-BE49-F238E27FC236}">
                <a16:creationId xmlns:a16="http://schemas.microsoft.com/office/drawing/2014/main" id="{F33386BA-A0E4-D6E1-7D24-EAC3D51CDCC1}"/>
              </a:ext>
            </a:extLst>
          </p:cNvPr>
          <p:cNvSpPr txBox="1">
            <a:spLocks/>
          </p:cNvSpPr>
          <p:nvPr/>
        </p:nvSpPr>
        <p:spPr bwMode="auto">
          <a:xfrm>
            <a:off x="293329" y="1121375"/>
            <a:ext cx="1670050" cy="4930658"/>
          </a:xfrm>
          <a:prstGeom prst="rect">
            <a:avLst/>
          </a:prstGeom>
          <a:solidFill>
            <a:srgbClr val="FFFFFF"/>
          </a:solidFill>
          <a:ln w="25400">
            <a:solidFill>
              <a:srgbClr val="C0504D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Forces of Postmodern Education </a:t>
            </a:r>
            <a:endParaRPr kumimoji="0" lang="en-US" altLang="en-US" sz="1100" b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154">
            <a:extLst>
              <a:ext uri="{FF2B5EF4-FFF2-40B4-BE49-F238E27FC236}">
                <a16:creationId xmlns:a16="http://schemas.microsoft.com/office/drawing/2014/main" id="{501B410A-A5FF-D722-A3F7-9B6E6BE1853D}"/>
              </a:ext>
            </a:extLst>
          </p:cNvPr>
          <p:cNvSpPr>
            <a:spLocks/>
          </p:cNvSpPr>
          <p:nvPr/>
        </p:nvSpPr>
        <p:spPr bwMode="auto">
          <a:xfrm>
            <a:off x="325078" y="2196113"/>
            <a:ext cx="1610005" cy="582612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Commoditization of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" name="Arrow: Right 40">
            <a:extLst>
              <a:ext uri="{FF2B5EF4-FFF2-40B4-BE49-F238E27FC236}">
                <a16:creationId xmlns:a16="http://schemas.microsoft.com/office/drawing/2014/main" id="{B327F1C2-89E7-3777-F1A3-4C3C426CFE9C}"/>
              </a:ext>
            </a:extLst>
          </p:cNvPr>
          <p:cNvSpPr>
            <a:spLocks/>
          </p:cNvSpPr>
          <p:nvPr/>
        </p:nvSpPr>
        <p:spPr>
          <a:xfrm>
            <a:off x="2026244" y="3716619"/>
            <a:ext cx="464820" cy="457199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  <p:sp>
        <p:nvSpPr>
          <p:cNvPr id="42" name="Oval 148">
            <a:extLst>
              <a:ext uri="{FF2B5EF4-FFF2-40B4-BE49-F238E27FC236}">
                <a16:creationId xmlns:a16="http://schemas.microsoft.com/office/drawing/2014/main" id="{45A55B77-2340-2968-A44D-065F79DC1A5E}"/>
              </a:ext>
            </a:extLst>
          </p:cNvPr>
          <p:cNvSpPr>
            <a:spLocks/>
          </p:cNvSpPr>
          <p:nvPr/>
        </p:nvSpPr>
        <p:spPr bwMode="auto">
          <a:xfrm>
            <a:off x="2550437" y="3517976"/>
            <a:ext cx="1485900" cy="85725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Postmodern </a:t>
            </a:r>
            <a:r>
              <a:rPr lang="en-US" altLang="en-US" sz="1000" dirty="0">
                <a:latin typeface="Arial" panose="020B0604020202020204" pitchFamily="34" charset="0"/>
                <a:ea typeface="Times New Roman" panose="02020603050405020304" pitchFamily="18" charset="0"/>
              </a:rPr>
              <a:t>Digitalization</a:t>
            </a: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 of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Education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" name="Arrow: Right 42">
            <a:extLst>
              <a:ext uri="{FF2B5EF4-FFF2-40B4-BE49-F238E27FC236}">
                <a16:creationId xmlns:a16="http://schemas.microsoft.com/office/drawing/2014/main" id="{D47FD335-425B-8024-7B61-4A4891F4F311}"/>
              </a:ext>
            </a:extLst>
          </p:cNvPr>
          <p:cNvSpPr>
            <a:spLocks/>
          </p:cNvSpPr>
          <p:nvPr/>
        </p:nvSpPr>
        <p:spPr>
          <a:xfrm>
            <a:off x="4124317" y="3716619"/>
            <a:ext cx="468630" cy="457199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  <p:sp>
        <p:nvSpPr>
          <p:cNvPr id="44" name="Text Box 152">
            <a:extLst>
              <a:ext uri="{FF2B5EF4-FFF2-40B4-BE49-F238E27FC236}">
                <a16:creationId xmlns:a16="http://schemas.microsoft.com/office/drawing/2014/main" id="{942275CE-C404-D919-A85B-85BC89B3DA89}"/>
              </a:ext>
            </a:extLst>
          </p:cNvPr>
          <p:cNvSpPr txBox="1">
            <a:spLocks/>
          </p:cNvSpPr>
          <p:nvPr/>
        </p:nvSpPr>
        <p:spPr bwMode="auto">
          <a:xfrm>
            <a:off x="4690703" y="2342956"/>
            <a:ext cx="1670050" cy="2370138"/>
          </a:xfrm>
          <a:prstGeom prst="rect">
            <a:avLst/>
          </a:prstGeom>
          <a:solidFill>
            <a:srgbClr val="FFFFFF"/>
          </a:solidFill>
          <a:ln w="25400">
            <a:solidFill>
              <a:srgbClr val="C0504D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1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Sustainable Digital Transformation</a:t>
            </a:r>
            <a:endParaRPr kumimoji="0" lang="en-US" altLang="en-US" sz="1800" b="1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" name="Oval 150">
            <a:extLst>
              <a:ext uri="{FF2B5EF4-FFF2-40B4-BE49-F238E27FC236}">
                <a16:creationId xmlns:a16="http://schemas.microsoft.com/office/drawing/2014/main" id="{ED9DEF20-F7D6-D075-88EE-EDD24276726F}"/>
              </a:ext>
            </a:extLst>
          </p:cNvPr>
          <p:cNvSpPr>
            <a:spLocks/>
          </p:cNvSpPr>
          <p:nvPr/>
        </p:nvSpPr>
        <p:spPr bwMode="auto">
          <a:xfrm>
            <a:off x="4997022" y="2872444"/>
            <a:ext cx="1222375" cy="796925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Sustainable 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000" dirty="0">
                <a:latin typeface="Arial" panose="020B0604020202020204" pitchFamily="34" charset="0"/>
                <a:ea typeface="Times New Roman" panose="02020603050405020304" pitchFamily="18" charset="0"/>
              </a:rPr>
              <a:t>D</a:t>
            </a: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elivery of Education. 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112">
            <a:extLst>
              <a:ext uri="{FF2B5EF4-FFF2-40B4-BE49-F238E27FC236}">
                <a16:creationId xmlns:a16="http://schemas.microsoft.com/office/drawing/2014/main" id="{181B8263-7006-0E36-7456-FC28BDD6DAF2}"/>
              </a:ext>
            </a:extLst>
          </p:cNvPr>
          <p:cNvSpPr>
            <a:spLocks/>
          </p:cNvSpPr>
          <p:nvPr/>
        </p:nvSpPr>
        <p:spPr bwMode="auto">
          <a:xfrm>
            <a:off x="4885103" y="3823337"/>
            <a:ext cx="1341438" cy="78105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Sustainable Delivery </a:t>
            </a:r>
            <a:r>
              <a:rPr lang="en-US" altLang="en-US" sz="1000" dirty="0">
                <a:latin typeface="Arial" panose="020B0604020202020204" pitchFamily="34" charset="0"/>
                <a:ea typeface="Times New Roman" panose="02020603050405020304" pitchFamily="18" charset="0"/>
              </a:rPr>
              <a:t>M</a:t>
            </a: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odels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" name="Oval 151">
            <a:extLst>
              <a:ext uri="{FF2B5EF4-FFF2-40B4-BE49-F238E27FC236}">
                <a16:creationId xmlns:a16="http://schemas.microsoft.com/office/drawing/2014/main" id="{E9492A55-DDF9-F031-2077-794B192FED01}"/>
              </a:ext>
            </a:extLst>
          </p:cNvPr>
          <p:cNvSpPr>
            <a:spLocks/>
          </p:cNvSpPr>
          <p:nvPr/>
        </p:nvSpPr>
        <p:spPr bwMode="auto">
          <a:xfrm>
            <a:off x="399691" y="2848575"/>
            <a:ext cx="1489075" cy="62865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Virtual Learning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133">
            <a:extLst>
              <a:ext uri="{FF2B5EF4-FFF2-40B4-BE49-F238E27FC236}">
                <a16:creationId xmlns:a16="http://schemas.microsoft.com/office/drawing/2014/main" id="{D3291A13-2423-0DD9-2A57-7F207AD7E85E}"/>
              </a:ext>
            </a:extLst>
          </p:cNvPr>
          <p:cNvSpPr>
            <a:spLocks/>
          </p:cNvSpPr>
          <p:nvPr/>
        </p:nvSpPr>
        <p:spPr bwMode="auto">
          <a:xfrm>
            <a:off x="399691" y="3607400"/>
            <a:ext cx="1489075" cy="582613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Independent Learning  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9" name="Oval 110">
            <a:extLst>
              <a:ext uri="{FF2B5EF4-FFF2-40B4-BE49-F238E27FC236}">
                <a16:creationId xmlns:a16="http://schemas.microsoft.com/office/drawing/2014/main" id="{584C71AC-9DE5-2F2E-AE90-3F77F47209FB}"/>
              </a:ext>
            </a:extLst>
          </p:cNvPr>
          <p:cNvSpPr>
            <a:spLocks/>
          </p:cNvSpPr>
          <p:nvPr/>
        </p:nvSpPr>
        <p:spPr bwMode="auto">
          <a:xfrm>
            <a:off x="348891" y="4248750"/>
            <a:ext cx="1546225" cy="80010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Accreditation of </a:t>
            </a:r>
            <a:endParaRPr kumimoji="0" lang="en-US" altLang="en-US" sz="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Higher Education </a:t>
            </a:r>
            <a:r>
              <a:rPr lang="en-US" altLang="en-US" sz="1000" dirty="0">
                <a:latin typeface="Arial" panose="020B0604020202020204" pitchFamily="34" charset="0"/>
                <a:ea typeface="Times New Roman" panose="02020603050405020304" pitchFamily="18" charset="0"/>
              </a:rPr>
              <a:t>I</a:t>
            </a: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nstitutions   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0">
            <a:extLst>
              <a:ext uri="{FF2B5EF4-FFF2-40B4-BE49-F238E27FC236}">
                <a16:creationId xmlns:a16="http://schemas.microsoft.com/office/drawing/2014/main" id="{EDD8DC81-E437-B925-C2CC-F5A4705EB2A4}"/>
              </a:ext>
            </a:extLst>
          </p:cNvPr>
          <p:cNvSpPr>
            <a:spLocks/>
          </p:cNvSpPr>
          <p:nvPr/>
        </p:nvSpPr>
        <p:spPr bwMode="auto">
          <a:xfrm>
            <a:off x="463191" y="5159975"/>
            <a:ext cx="1339850" cy="738188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Quality of Education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" name="Oval 155">
            <a:extLst>
              <a:ext uri="{FF2B5EF4-FFF2-40B4-BE49-F238E27FC236}">
                <a16:creationId xmlns:a16="http://schemas.microsoft.com/office/drawing/2014/main" id="{7106AEDE-F22A-089A-8B2F-B1AB4C828482}"/>
              </a:ext>
            </a:extLst>
          </p:cNvPr>
          <p:cNvSpPr>
            <a:spLocks/>
          </p:cNvSpPr>
          <p:nvPr/>
        </p:nvSpPr>
        <p:spPr bwMode="auto">
          <a:xfrm>
            <a:off x="2571689" y="2049485"/>
            <a:ext cx="1482408" cy="747713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prstDash val="sysDot"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International </a:t>
            </a:r>
            <a:endParaRPr kumimoji="0" lang="en-US" altLang="en-US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Collaboration </a:t>
            </a:r>
            <a:endParaRPr kumimoji="0" lang="en-US" altLang="en-US" sz="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Arrow: Right 51">
            <a:extLst>
              <a:ext uri="{FF2B5EF4-FFF2-40B4-BE49-F238E27FC236}">
                <a16:creationId xmlns:a16="http://schemas.microsoft.com/office/drawing/2014/main" id="{AF938312-A2E6-9CEF-EF67-963CFDBD131E}"/>
              </a:ext>
            </a:extLst>
          </p:cNvPr>
          <p:cNvSpPr>
            <a:spLocks/>
          </p:cNvSpPr>
          <p:nvPr/>
        </p:nvSpPr>
        <p:spPr>
          <a:xfrm rot="5400000">
            <a:off x="3032401" y="2928445"/>
            <a:ext cx="521970" cy="468911"/>
          </a:xfrm>
          <a:prstGeom prst="rightArrow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  <p:sp>
        <p:nvSpPr>
          <p:cNvPr id="53" name="Oval 156">
            <a:extLst>
              <a:ext uri="{FF2B5EF4-FFF2-40B4-BE49-F238E27FC236}">
                <a16:creationId xmlns:a16="http://schemas.microsoft.com/office/drawing/2014/main" id="{15206A28-BAA3-EDCD-B399-7B9C9CEAD4D2}"/>
              </a:ext>
            </a:extLst>
          </p:cNvPr>
          <p:cNvSpPr>
            <a:spLocks/>
          </p:cNvSpPr>
          <p:nvPr/>
        </p:nvSpPr>
        <p:spPr bwMode="auto">
          <a:xfrm>
            <a:off x="402866" y="1546825"/>
            <a:ext cx="1389063" cy="565150"/>
          </a:xfrm>
          <a:prstGeom prst="ellipse">
            <a:avLst/>
          </a:prstGeom>
          <a:solidFill>
            <a:srgbClr val="FFFFFF"/>
          </a:solidFill>
          <a:ln w="25400">
            <a:solidFill>
              <a:srgbClr val="C0504D"/>
            </a:solidFill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Digitalization of Education 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Rectangle 74">
            <a:extLst>
              <a:ext uri="{FF2B5EF4-FFF2-40B4-BE49-F238E27FC236}">
                <a16:creationId xmlns:a16="http://schemas.microsoft.com/office/drawing/2014/main" id="{9CA850B3-DC8A-9C93-1B06-72E1224F0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26BD382-F10F-3842-CB76-EC1D03C0ABB3}"/>
              </a:ext>
            </a:extLst>
          </p:cNvPr>
          <p:cNvSpPr txBox="1"/>
          <p:nvPr/>
        </p:nvSpPr>
        <p:spPr>
          <a:xfrm>
            <a:off x="6863026" y="3149556"/>
            <a:ext cx="5135574" cy="36933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 Highlights several propositions. 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The model also simplifies the approach and underlying</a:t>
            </a:r>
          </a:p>
          <a:p>
            <a:pPr>
              <a:buClr>
                <a:schemeClr val="accent1"/>
              </a:buClr>
            </a:pPr>
            <a:r>
              <a:rPr lang="en-GB" dirty="0"/>
              <a:t>        notion.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 Draws on the current literature and illustrates,</a:t>
            </a:r>
          </a:p>
          <a:p>
            <a:pPr marL="742950" lvl="1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 Forces of postmodern education parameters. </a:t>
            </a:r>
          </a:p>
          <a:p>
            <a:pPr marL="742950" lvl="1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 Quantifying its impact. </a:t>
            </a:r>
          </a:p>
          <a:p>
            <a:pPr marL="742950" lvl="1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 It offers a unique perspective on the postmodern digital future.</a:t>
            </a:r>
          </a:p>
        </p:txBody>
      </p:sp>
    </p:spTree>
    <p:extLst>
      <p:ext uri="{BB962C8B-B14F-4D97-AF65-F5344CB8AC3E}">
        <p14:creationId xmlns:p14="http://schemas.microsoft.com/office/powerpoint/2010/main" val="20644773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3" y="432000"/>
            <a:ext cx="11272043" cy="695740"/>
          </a:xfrm>
        </p:spPr>
        <p:txBody>
          <a:bodyPr/>
          <a:lstStyle/>
          <a:p>
            <a:r>
              <a:rPr lang="en-GB" dirty="0">
                <a:solidFill>
                  <a:schemeClr val="bg2">
                    <a:lumMod val="10000"/>
                  </a:schemeClr>
                </a:solidFill>
              </a:rPr>
              <a:t>Conclusion</a:t>
            </a:r>
            <a:r>
              <a:rPr lang="en-US" dirty="0"/>
              <a:t>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94FF37E-3EA2-74EF-28F1-2F55DC4D078E}"/>
              </a:ext>
            </a:extLst>
          </p:cNvPr>
          <p:cNvSpPr txBox="1"/>
          <p:nvPr/>
        </p:nvSpPr>
        <p:spPr>
          <a:xfrm>
            <a:off x="496627" y="1085111"/>
            <a:ext cx="7835316" cy="545380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95000"/>
              </a:lnSpc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dirty="0"/>
              <a:t>The implementations of postmodern-digital-emergent strategy models lead to new sustainable digital transformation capabilities.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There is a limitation of implementable postmodern-digital models in HEIs.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The theoretical model of this research embarks on how digital transformation as a force could be better utilized to achieve sustainable delivery.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When the conclusive impact of postmodern-digital becomes not measurable, then it becomes uncontrollable. 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dirty="0"/>
              <a:t>Emergent approach to education strategy is essential to stay competitive.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dirty="0"/>
              <a:t>Higher education and its delivery are increasingly becoming commercialized.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dirty="0"/>
              <a:t>The implementation of emergent strategy requires postmodern-education intent and autonomous strategic behaviour.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dirty="0"/>
              <a:t>Universities have a role to play in the wider community and ultimately, they have a responsibility to lead the formation of a digital-oriented society. </a:t>
            </a:r>
            <a:endParaRPr lang="en-US" dirty="0"/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dirty="0"/>
              <a:t>Utilizing sustainable digital transformation as a global platform in HE to deliver quality education service is a significant challenge. </a:t>
            </a:r>
          </a:p>
          <a:p>
            <a:pPr>
              <a:lnSpc>
                <a:spcPct val="95000"/>
              </a:lnSpc>
            </a:pPr>
            <a:endParaRPr lang="en-GB" sz="16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0C5EDF3-77C7-C8EF-48AB-0CAD1FDD8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35526" y="0"/>
            <a:ext cx="155647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56952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800" dirty="0">
                <a:solidFill>
                  <a:schemeClr val="bg2">
                    <a:lumMod val="10000"/>
                  </a:schemeClr>
                </a:solidFill>
              </a:rPr>
              <a:t>Future Research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B4B4-5A77-D43F-E1C6-3E7A28B063D8}"/>
              </a:ext>
            </a:extLst>
          </p:cNvPr>
          <p:cNvSpPr txBox="1"/>
          <p:nvPr/>
        </p:nvSpPr>
        <p:spPr>
          <a:xfrm>
            <a:off x="606685" y="2543610"/>
            <a:ext cx="6548717" cy="32265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Future researchers may focus on applying the suggested conceptual models to validate the practicality of generating beneficial outcomes for HEIs. </a:t>
            </a:r>
          </a:p>
          <a:p>
            <a:pPr marL="800100" lvl="1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Data fit the model Vs model fit the data </a:t>
            </a:r>
          </a:p>
          <a:p>
            <a:pPr marL="342900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342900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They also may examine how the implementation differs in two distinguished contexts. </a:t>
            </a:r>
          </a:p>
          <a:p>
            <a:pPr marL="800100" lvl="1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Context matters but context changes. </a:t>
            </a:r>
          </a:p>
          <a:p>
            <a:pPr marL="800100" lvl="1" indent="-3429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Moderation Vs Mediation.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C65B025-D037-F712-1770-B276249846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86975" y="0"/>
            <a:ext cx="210502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6719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schemeClr val="bg2">
                    <a:lumMod val="10000"/>
                  </a:schemeClr>
                </a:solidFill>
              </a:rPr>
              <a:t>References 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831F3E5-7998-A79E-276A-1827F7F30DC5}"/>
              </a:ext>
            </a:extLst>
          </p:cNvPr>
          <p:cNvSpPr txBox="1"/>
          <p:nvPr/>
        </p:nvSpPr>
        <p:spPr>
          <a:xfrm>
            <a:off x="419913" y="1391691"/>
            <a:ext cx="11772088" cy="56784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Annual report on education spending in England (2022). Available at: https://cdn.eventscase.com/www.whec2022.org/uploads/users/699058/uploads/c4fb749e5ddb3daca6d92dc280de404ad4ff3935e798ec3bc82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Argyris, Chris. (2014). Double Loop Learning in Organizations. Harvard Business Review. Available online: https://hbr.org/1977/09/ double-loop-learning-in-organizations (accessed on 1 December 2022).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Bellavitis, Cristiano, Christian Fisch, and Paul P. Momtaz. (2022). The Rise of Decentralized Autonomous Organizations (DAOs): A First Empirical Glimpse. SSRN Electronic Journal. Available online: https://www.researchgate.net/publication/359712137 (accessed on 1 December 2022).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Cabrera, Daniel, Christopher P. Nickson, Damian Roland, Elissa Hall, and Felix Ankel. (2022). Distributed Autonomous Organization of Learning: Future Structure for Health Professions Education Institutions. JMIR Medical Education 8: e28770.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Clark, John A. (2006). Michael Peters’ Lyotardian Account of Postmodernism and Education: Some epistemic problems and naturalistic solutions. Educational Philosophy and Theory 38: 391–405.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El Kamel, Leila, and Benny Rigaux-Bricmont. (2011). The Contributions of Postmodernism to the Analysis of Virtual Worlds as a Consumption Experience. The Case of Second Life 26: 71–9.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Explore-education-statistics.service.gov.uk. (2021). UK revenue from education related exports and transnational education activity, Calendar Year 2019. [online] Available at: 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  <a:hlinkClick r:id="rId2"/>
              </a:rPr>
              <a:t>https://explore-education-statistics.service.gov.uk/find-statistics/uk-revenue-from-education-related-exports-and-transnational-education-activity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Institute for Fiscal Studies. (2023). Annual report on education spending in England: 2022. [online] Available at: https://ifs.org.uk/publications/annual-report-education-spending-england-2022#:~:text=1. [Accessed 12 May 2023].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Kahraman, Ayse Derya. (2015). Relationship of Modernism, Postmodernism and Reflections of it on education. Procedia—Social and Behavioral Sciences 174: 3991–96.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Lynch, Richard. (2018). Strategic Management, 8th ed. Pearson: London.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Lyotard, Jean-François. (1984). The Postmodern Condition: A Report on Knowledge. Minneapolis: University of Minnesota Press. 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Manning, Stephan. (2012). New Silicon Valleys or a New Species? Commoditization of Knowledge Work and the Rise of Knowledge Services Clusters. Research Policy 42: 379–90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878645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schemeClr val="bg2">
                    <a:lumMod val="10000"/>
                  </a:schemeClr>
                </a:solidFill>
              </a:rPr>
              <a:t>References 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7F2FB3B-4892-EF5A-F4FC-0F0642B05C95}"/>
              </a:ext>
            </a:extLst>
          </p:cNvPr>
          <p:cNvSpPr txBox="1"/>
          <p:nvPr/>
        </p:nvSpPr>
        <p:spPr>
          <a:xfrm>
            <a:off x="235874" y="1154448"/>
            <a:ext cx="11311961" cy="5915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Mintzberg, Henry. (1987). The Strategy Concept I: Five Ps for Strategy. California Management Review 30: 11–24.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Mohamed Hashim, Mohamed Ashmel, Isaam Tlemsani, and Robin Duncan Matthews. (2022). A sustainable University: Digital Transformation and Beyond. Education and Information Technologies 27: 8961–96.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Mohamed Hashim, Mohamed Ashmel, Isaam Tlemsani, and Robin Matthews. (2021). Higher education strategy in digital transformation. Education and Information Technologies 27: 3171–95. 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Player, Emily, Alice Shiner, Nicholas Steel, and Veena Rodrigues. (2020). Massive open online courses for continuing professional development of GPs. InnovAiT: Education and Inspiration for General Practice 13.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Quinn, James Brian. (1980). Strategies for Change: Logical incrementalism Homewood. Illinois: Irwin. Academy of Management Review 7: 324–25. 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Raviolo, Paolo. (2013). Continuing education e Massive Online Open Courses. Educational Reflective Practices I: 113–17.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Richardson, John Adkins, and Charles Jencks. (1989). “Postmodernism”. Journal of Aesthetic Education 23: 114.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Senge, Peter M. (1990). The Fifth Discipline: The Art and Practice of the Learning Organization. New York: Doubleday/Currency.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Suen, L.-J.W., Huang, H.-M. and Lee, H.-H. (2014) ‘A comparison of convenience sampling and purposive sampling’, Hu li za zhi, 61(3), pp. 105–111. Available at: 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https://doi.org/10.6224/JN.61.3.105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Universities UK (2021). Higher education in numbers. [online] Universities UK. Available at: https://www.universitiesuk.ac.uk/latest/insights-and-analysis/higher-education-numbers.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Vica Olariu, Gabriela, Stelian Brad, and Mircea Fulea. (2020). The sustainable university in the new economic context. FAIMA Business &amp; Management Journal 8: 5–18.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Wang, Shuai, Wenwen Ding, Yong Yuan, and Juanjuan Li. (2019). Decentralized Autonomous Organizations: Concept, Model, and Applications. IEEE Transactions on Computational Social Systems 6: 870–78.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Whittington, Richard, Patrick Regner, and Gerry Johnson. (2020). Exploring Strategy, 12th ed. London: Pearson.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www.education-progress.org. (2023). GEM Report SCOPE. [online] Available at: 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https://www.education-progress.org/en/articles/finance</a:t>
            </a: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  <a:p>
            <a:pPr marL="285750" indent="-285750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www.holoniq.com. (2022). $10 Trillion Global Education Market in 2030. [online] Available at: https://www.holoniq.com/notes/10-trillion-global-education-market-in-2030#:~:text=%2410%20Trillion%20Global%20Education%20Market%20in%202030 [Accessed 14 May 2023].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8050441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:a16="http://schemas.microsoft.com/office/drawing/2014/main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6648" y="5170735"/>
            <a:ext cx="218900" cy="218900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9601" y="5181137"/>
            <a:ext cx="3201376" cy="288000"/>
          </a:xfrm>
        </p:spPr>
        <p:txBody>
          <a:bodyPr/>
          <a:lstStyle/>
          <a:p>
            <a:r>
              <a:rPr lang="en-US" dirty="0"/>
              <a:t>Dr Mohamed Ashmel </a:t>
            </a:r>
            <a:endParaRPr lang="en-GB" dirty="0"/>
          </a:p>
        </p:txBody>
      </p:sp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69601" y="5564089"/>
            <a:ext cx="4087534" cy="228400"/>
          </a:xfrm>
        </p:spPr>
        <p:txBody>
          <a:bodyPr/>
          <a:lstStyle/>
          <a:p>
            <a:r>
              <a:rPr lang="en-GB" dirty="0"/>
              <a:t>MMohamedHashim@cardiffmet.ac.uk</a:t>
            </a:r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40DDD55-4A53-09AD-D41D-46797CFBA220}"/>
              </a:ext>
            </a:extLst>
          </p:cNvPr>
          <p:cNvSpPr txBox="1"/>
          <p:nvPr/>
        </p:nvSpPr>
        <p:spPr>
          <a:xfrm>
            <a:off x="5659352" y="4939625"/>
            <a:ext cx="609600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Citation: Mohamed Ashmel Mohamed Hashim, Issam Tlemsani, Robin Matthews, Rachel Mason-Jones, and Vera Ndrecaj. 2022. Emergent Strategy in Higher Education: Postmodern Digital and the Future? </a:t>
            </a:r>
            <a:r>
              <a:rPr lang="en-GB" i="1" dirty="0"/>
              <a:t>Administrative Sciences 12: 196</a:t>
            </a:r>
            <a:r>
              <a:rPr lang="en-GB" dirty="0"/>
              <a:t>. https://doi.org/10.3390/ admsci12040196.</a:t>
            </a:r>
          </a:p>
        </p:txBody>
      </p:sp>
      <p:pic>
        <p:nvPicPr>
          <p:cNvPr id="1026" name="Picture 2" descr="Career Corner: Job Interview Questions To Answer And Ask -">
            <a:extLst>
              <a:ext uri="{FF2B5EF4-FFF2-40B4-BE49-F238E27FC236}">
                <a16:creationId xmlns:a16="http://schemas.microsoft.com/office/drawing/2014/main" id="{0AB99AA9-5280-470F-E4D5-B8D3A8C548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9852" y="1510055"/>
            <a:ext cx="57150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Agenda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ADF38C6-6F69-8151-2FE0-F438FC04AB7C}"/>
              </a:ext>
            </a:extLst>
          </p:cNvPr>
          <p:cNvSpPr txBox="1"/>
          <p:nvPr/>
        </p:nvSpPr>
        <p:spPr>
          <a:xfrm>
            <a:off x="516835" y="1405772"/>
            <a:ext cx="9270482" cy="49295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Title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Research Problem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Context </a:t>
            </a:r>
          </a:p>
          <a:p>
            <a:pPr marL="742950" lvl="1">
              <a:buClr>
                <a:schemeClr val="accent1"/>
              </a:buClr>
              <a:buFontTx/>
              <a:buChar char="-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Emergent Strategy-Postmodern Digital Future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Aim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Impact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Methodology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Findings and Results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Empirical Models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Conclusion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Suggestions for the Future Research </a:t>
            </a:r>
          </a:p>
          <a:p>
            <a:pPr marL="742950" indent="-457200">
              <a:buClr>
                <a:schemeClr val="accent1"/>
              </a:buClr>
              <a:buFont typeface="+mj-lt"/>
              <a:buAutoNum type="arabicPeriod"/>
            </a:pPr>
            <a:r>
              <a:rPr lang="en-GB" sz="2400" dirty="0">
                <a:solidFill>
                  <a:schemeClr val="bg2">
                    <a:lumMod val="10000"/>
                  </a:schemeClr>
                </a:solidFill>
              </a:rPr>
              <a:t>Reference </a:t>
            </a:r>
            <a:endParaRPr lang="en-GB" sz="2400" dirty="0"/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Tx/>
              <a:buChar char="-"/>
            </a:pPr>
            <a:endParaRPr lang="en-GB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Research Problem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ADF38C6-6F69-8151-2FE0-F438FC04AB7C}"/>
              </a:ext>
            </a:extLst>
          </p:cNvPr>
          <p:cNvSpPr txBox="1"/>
          <p:nvPr/>
        </p:nvSpPr>
        <p:spPr>
          <a:xfrm>
            <a:off x="637342" y="1303659"/>
            <a:ext cx="7234039" cy="55543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Higher Education Institutions (HEIs) in the 21st century face a competitive landscape that has changed entirely in the last 20 years. i.e., Digital Transformation, postmodern environment, etc</a:t>
            </a:r>
          </a:p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Fragmentation of the competitive landscape opens new strategic opportunities in Higher Education (HE) (Wang et al., 2019; Bellavitis et al., 2022; Cabrera et al.,2022.)  i.e., About 23, 629 Universities worldwide, 285 HE providers in the UK. </a:t>
            </a:r>
          </a:p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/>
              <a:t>HEIs have become under increasing pressure to regulate their operations, delivery, research activities and scholarship to react to these changes. </a:t>
            </a:r>
            <a:r>
              <a:rPr lang="en-GB" sz="1600" dirty="0"/>
              <a:t>Over 235 million students were enrolled in higher education in 2020, about 2.3 million students in the UK 2021-22 (Universities UK, 2021). 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Higher education is part of global economies. i.e., a $10 Trillion Global Education Market in 2030.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Higher education shall be equally accessible to all based on merit </a:t>
            </a:r>
            <a:r>
              <a:rPr lang="en-GB" sz="1600" dirty="0">
                <a:latin typeface="Google Sans"/>
              </a:rPr>
              <a:t>(</a:t>
            </a:r>
            <a:r>
              <a:rPr lang="en-GB" sz="1600" dirty="0"/>
              <a:t>SDG-Education, Steering Committee, 2020, p. 3). 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HEI survival has become dependent on adopting postmodern-digital transformation (</a:t>
            </a:r>
            <a:r>
              <a:rPr lang="nb-NO" sz="1600" dirty="0"/>
              <a:t>Player et al. 2020; Raviolo 2013; Manning 2012)</a:t>
            </a:r>
            <a:r>
              <a:rPr lang="en-GB" sz="1600" dirty="0"/>
              <a:t>. 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sz="1600" dirty="0"/>
              <a:t>Staying competitive in the global education landscape demands long-term strategies to coup-up with the postmodern challenges (Vica Olariu et al. 2020; El Kamel and Rigaux-Bricmont 2011; Kahraman 2015).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1107F36-DE33-2A47-3401-5720306D28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35526" y="0"/>
            <a:ext cx="155647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08708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59">
            <a:extLst>
              <a:ext uri="{FF2B5EF4-FFF2-40B4-BE49-F238E27FC236}">
                <a16:creationId xmlns:a16="http://schemas.microsoft.com/office/drawing/2014/main" id="{2E0BCC95-4885-9E2B-2E49-7FC9E537A674}"/>
              </a:ext>
            </a:extLst>
          </p:cNvPr>
          <p:cNvSpPr/>
          <p:nvPr/>
        </p:nvSpPr>
        <p:spPr>
          <a:xfrm>
            <a:off x="400594" y="1863634"/>
            <a:ext cx="11512732" cy="4023359"/>
          </a:xfrm>
          <a:prstGeom prst="rect">
            <a:avLst/>
          </a:prstGeom>
          <a:ln w="28575">
            <a:prstDash val="sysDash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3FB4D5-DA14-4F29-9320-2DE0A6B57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Context : What is Postmodernism in Higher Education and Digital Future 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A34EBD-7DEA-4599-A81B-0A363A0E17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B67B641-F8BF-A659-D7B6-2B47DC69CBC6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Text Box 113">
            <a:extLst>
              <a:ext uri="{FF2B5EF4-FFF2-40B4-BE49-F238E27FC236}">
                <a16:creationId xmlns:a16="http://schemas.microsoft.com/office/drawing/2014/main" id="{315E2F60-35B8-73C1-1734-35540481900E}"/>
              </a:ext>
            </a:extLst>
          </p:cNvPr>
          <p:cNvSpPr txBox="1">
            <a:spLocks/>
          </p:cNvSpPr>
          <p:nvPr/>
        </p:nvSpPr>
        <p:spPr bwMode="auto">
          <a:xfrm>
            <a:off x="8378509" y="3407165"/>
            <a:ext cx="3038830" cy="1163796"/>
          </a:xfrm>
          <a:prstGeom prst="rect">
            <a:avLst/>
          </a:prstGeom>
          <a:gradFill rotWithShape="1">
            <a:gsLst>
              <a:gs pos="0">
                <a:srgbClr val="B5D5A7"/>
              </a:gs>
              <a:gs pos="50000">
                <a:srgbClr val="AACE99"/>
              </a:gs>
              <a:gs pos="100000">
                <a:srgbClr val="9CCA86"/>
              </a:gs>
            </a:gsLst>
            <a:lin ang="5400000"/>
          </a:gradFill>
          <a:ln w="6350">
            <a:solidFill>
              <a:srgbClr val="70AD47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chemeClr val="accent1"/>
              </a:buClr>
              <a:buFontTx/>
              <a:buChar char="-"/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Change in current Modern Perspective: delivery and learning </a:t>
            </a:r>
          </a:p>
          <a:p>
            <a:pPr>
              <a:buClr>
                <a:schemeClr val="accent1"/>
              </a:buClr>
              <a:buFontTx/>
              <a:buChar char="-"/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Unique and inclusive student learning </a:t>
            </a:r>
          </a:p>
        </p:txBody>
      </p:sp>
      <p:sp>
        <p:nvSpPr>
          <p:cNvPr id="13" name="Text Box 125">
            <a:extLst>
              <a:ext uri="{FF2B5EF4-FFF2-40B4-BE49-F238E27FC236}">
                <a16:creationId xmlns:a16="http://schemas.microsoft.com/office/drawing/2014/main" id="{1282AAD1-DBE6-B6FE-3101-C9DABB3E82CE}"/>
              </a:ext>
            </a:extLst>
          </p:cNvPr>
          <p:cNvSpPr txBox="1"/>
          <p:nvPr/>
        </p:nvSpPr>
        <p:spPr>
          <a:xfrm>
            <a:off x="4370538" y="2548295"/>
            <a:ext cx="2229853" cy="280727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GB" sz="10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Postmodern Educational Theory </a:t>
            </a:r>
            <a:endParaRPr lang="en-GB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 Box 112">
            <a:extLst>
              <a:ext uri="{FF2B5EF4-FFF2-40B4-BE49-F238E27FC236}">
                <a16:creationId xmlns:a16="http://schemas.microsoft.com/office/drawing/2014/main" id="{C1853200-9957-B30F-9B36-699A868F853E}"/>
              </a:ext>
            </a:extLst>
          </p:cNvPr>
          <p:cNvSpPr txBox="1">
            <a:spLocks/>
          </p:cNvSpPr>
          <p:nvPr/>
        </p:nvSpPr>
        <p:spPr bwMode="auto">
          <a:xfrm>
            <a:off x="516836" y="3203205"/>
            <a:ext cx="3578922" cy="1177674"/>
          </a:xfrm>
          <a:prstGeom prst="rect">
            <a:avLst/>
          </a:prstGeom>
          <a:gradFill rotWithShape="1">
            <a:gsLst>
              <a:gs pos="0">
                <a:srgbClr val="B1CBE9"/>
              </a:gs>
              <a:gs pos="50000">
                <a:srgbClr val="A3C1E5"/>
              </a:gs>
              <a:gs pos="100000">
                <a:srgbClr val="92B9E4"/>
              </a:gs>
            </a:gsLst>
            <a:lin ang="5400000"/>
          </a:gradFill>
          <a:ln w="6350">
            <a:solidFill>
              <a:srgbClr val="5B9BD5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indent="-285750">
              <a:buClr>
                <a:schemeClr val="accent1"/>
              </a:buClr>
              <a:buFontTx/>
              <a:buChar char="-"/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Pluralistic world view  </a:t>
            </a:r>
          </a:p>
          <a:p>
            <a:pPr indent="-285750">
              <a:buClr>
                <a:schemeClr val="accent1"/>
              </a:buClr>
              <a:buFontTx/>
              <a:buChar char="-"/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No one truth but rather multiple   </a:t>
            </a:r>
          </a:p>
          <a:p>
            <a:pPr>
              <a:buClr>
                <a:schemeClr val="accent1"/>
              </a:buClr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      subjective interpretation </a:t>
            </a:r>
          </a:p>
          <a:p>
            <a:pPr indent="-285750">
              <a:buClr>
                <a:schemeClr val="accent1"/>
              </a:buClr>
              <a:buFontTx/>
              <a:buChar char="-"/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All the truth have equal opportunity </a:t>
            </a:r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2B1DA435-E57D-5754-88E6-A870B0B1D597}"/>
              </a:ext>
            </a:extLst>
          </p:cNvPr>
          <p:cNvSpPr>
            <a:spLocks/>
          </p:cNvSpPr>
          <p:nvPr/>
        </p:nvSpPr>
        <p:spPr bwMode="auto">
          <a:xfrm>
            <a:off x="4509164" y="2829022"/>
            <a:ext cx="3587080" cy="2113188"/>
          </a:xfrm>
          <a:prstGeom prst="rightArrow">
            <a:avLst>
              <a:gd name="adj1" fmla="val 50000"/>
              <a:gd name="adj2" fmla="val 49999"/>
            </a:avLst>
          </a:prstGeom>
          <a:gradFill rotWithShape="1">
            <a:gsLst>
              <a:gs pos="0">
                <a:srgbClr val="F7BDA4"/>
              </a:gs>
              <a:gs pos="50000">
                <a:srgbClr val="F5B195"/>
              </a:gs>
              <a:gs pos="100000">
                <a:srgbClr val="F8A581"/>
              </a:gs>
            </a:gsLst>
            <a:lin ang="5400000"/>
          </a:gradFill>
          <a:ln w="6350">
            <a:solidFill>
              <a:srgbClr val="ED7D31"/>
            </a:solidFill>
            <a:miter lim="800000"/>
            <a:headEnd/>
            <a:tailEnd/>
          </a:ln>
        </p:spPr>
        <p:txBody>
          <a:bodyPr rot="0" vert="horz" wrap="square" lIns="91440" tIns="45720" rIns="91440" bIns="45720" anchor="ctr" anchorCtr="0" upright="1">
            <a:no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GB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Truth of the worldly view is located on higher education institutions’ sensation, interpretation, values  and the context.  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041929F-E605-FCB6-A968-6A570F874295}"/>
              </a:ext>
            </a:extLst>
          </p:cNvPr>
          <p:cNvCxnSpPr>
            <a:cxnSpLocks/>
          </p:cNvCxnSpPr>
          <p:nvPr/>
        </p:nvCxnSpPr>
        <p:spPr>
          <a:xfrm>
            <a:off x="2336968" y="2488430"/>
            <a:ext cx="7585165" cy="2348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D6BE2F5-963D-3752-82B2-3880A185EB60}"/>
              </a:ext>
            </a:extLst>
          </p:cNvPr>
          <p:cNvCxnSpPr>
            <a:cxnSpLocks/>
          </p:cNvCxnSpPr>
          <p:nvPr/>
        </p:nvCxnSpPr>
        <p:spPr>
          <a:xfrm>
            <a:off x="2306297" y="5381900"/>
            <a:ext cx="7615836" cy="0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049E8279-A246-B19B-0BA5-51546D60AFA2}"/>
              </a:ext>
            </a:extLst>
          </p:cNvPr>
          <p:cNvCxnSpPr>
            <a:cxnSpLocks/>
          </p:cNvCxnSpPr>
          <p:nvPr/>
        </p:nvCxnSpPr>
        <p:spPr>
          <a:xfrm>
            <a:off x="9897924" y="2528163"/>
            <a:ext cx="0" cy="879002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13">
            <a:extLst>
              <a:ext uri="{FF2B5EF4-FFF2-40B4-BE49-F238E27FC236}">
                <a16:creationId xmlns:a16="http://schemas.microsoft.com/office/drawing/2014/main" id="{27DFDC79-6743-BA8E-DA4E-0C5AB235E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23" name="Rectangle 18">
            <a:extLst>
              <a:ext uri="{FF2B5EF4-FFF2-40B4-BE49-F238E27FC236}">
                <a16:creationId xmlns:a16="http://schemas.microsoft.com/office/drawing/2014/main" id="{FA6AC5F8-69E2-745D-F503-D05E682FB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675B0B2C-587E-A0B1-EBD4-FC0EACD8045A}"/>
              </a:ext>
            </a:extLst>
          </p:cNvPr>
          <p:cNvCxnSpPr>
            <a:cxnSpLocks/>
          </p:cNvCxnSpPr>
          <p:nvPr/>
        </p:nvCxnSpPr>
        <p:spPr>
          <a:xfrm>
            <a:off x="2336968" y="2503094"/>
            <a:ext cx="0" cy="68618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3B47E8C1-1F9D-8D46-2D59-247624B86A2D}"/>
              </a:ext>
            </a:extLst>
          </p:cNvPr>
          <p:cNvCxnSpPr>
            <a:cxnSpLocks/>
            <a:endCxn id="15" idx="2"/>
          </p:cNvCxnSpPr>
          <p:nvPr/>
        </p:nvCxnSpPr>
        <p:spPr>
          <a:xfrm flipV="1">
            <a:off x="2306297" y="4380879"/>
            <a:ext cx="0" cy="1001021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2" name="Text Box 125">
            <a:extLst>
              <a:ext uri="{FF2B5EF4-FFF2-40B4-BE49-F238E27FC236}">
                <a16:creationId xmlns:a16="http://schemas.microsoft.com/office/drawing/2014/main" id="{D480C4EE-36C9-81D0-8A76-D02B623DABB7}"/>
              </a:ext>
            </a:extLst>
          </p:cNvPr>
          <p:cNvSpPr txBox="1"/>
          <p:nvPr/>
        </p:nvSpPr>
        <p:spPr>
          <a:xfrm>
            <a:off x="4509164" y="5064793"/>
            <a:ext cx="2229853" cy="280727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GB" sz="10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Sustainable Digital Transformation </a:t>
            </a:r>
            <a:endParaRPr lang="en-GB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43501768-57ED-E73B-1ED8-1314DDB2A252}"/>
              </a:ext>
            </a:extLst>
          </p:cNvPr>
          <p:cNvCxnSpPr>
            <a:cxnSpLocks/>
          </p:cNvCxnSpPr>
          <p:nvPr/>
        </p:nvCxnSpPr>
        <p:spPr>
          <a:xfrm flipV="1">
            <a:off x="9897924" y="4564282"/>
            <a:ext cx="0" cy="81761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C5A3F2F-9C48-61A3-A594-E4ACC4387BAA}"/>
              </a:ext>
            </a:extLst>
          </p:cNvPr>
          <p:cNvCxnSpPr/>
          <p:nvPr/>
        </p:nvCxnSpPr>
        <p:spPr>
          <a:xfrm>
            <a:off x="516834" y="6356350"/>
            <a:ext cx="981040" cy="0"/>
          </a:xfrm>
          <a:prstGeom prst="line">
            <a:avLst/>
          </a:prstGeom>
          <a:ln w="28575">
            <a:prstDash val="dash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63" name="Text Box 125">
            <a:extLst>
              <a:ext uri="{FF2B5EF4-FFF2-40B4-BE49-F238E27FC236}">
                <a16:creationId xmlns:a16="http://schemas.microsoft.com/office/drawing/2014/main" id="{C75597B5-B714-5557-7FE3-2FE1EA45AF5D}"/>
              </a:ext>
            </a:extLst>
          </p:cNvPr>
          <p:cNvSpPr txBox="1"/>
          <p:nvPr/>
        </p:nvSpPr>
        <p:spPr>
          <a:xfrm>
            <a:off x="1497874" y="6218959"/>
            <a:ext cx="2229853" cy="280727"/>
          </a:xfrm>
          <a:prstGeom prst="rect">
            <a:avLst/>
          </a:prstGeom>
          <a:solidFill>
            <a:schemeClr val="lt1"/>
          </a:solidFill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en-GB" sz="10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Emergent Strategy Boundary of HEIs</a:t>
            </a:r>
            <a:endParaRPr lang="en-GB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AD3DB4E-DC0D-5B30-833B-B36350CB9416}"/>
              </a:ext>
            </a:extLst>
          </p:cNvPr>
          <p:cNvSpPr txBox="1"/>
          <p:nvPr/>
        </p:nvSpPr>
        <p:spPr>
          <a:xfrm>
            <a:off x="4708767" y="6165794"/>
            <a:ext cx="69663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1200" i="1" dirty="0"/>
              <a:t>Figure 1 The fundamental model of postmodernism on sustainable digital transformation. Source: Based on (</a:t>
            </a:r>
            <a:r>
              <a:rPr lang="da-DK" sz="1200" i="1" dirty="0"/>
              <a:t>Mohamed Hashim et al. 2021; </a:t>
            </a:r>
            <a:r>
              <a:rPr lang="en-GB" sz="1200" i="1" dirty="0"/>
              <a:t> Lyotard 1984; Clark 2006; Richardson and Jencks 1989; Kahraman 2015).</a:t>
            </a:r>
          </a:p>
        </p:txBody>
      </p:sp>
    </p:spTree>
    <p:extLst>
      <p:ext uri="{BB962C8B-B14F-4D97-AF65-F5344CB8AC3E}">
        <p14:creationId xmlns:p14="http://schemas.microsoft.com/office/powerpoint/2010/main" val="258007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1" y="432000"/>
            <a:ext cx="5691878" cy="695740"/>
          </a:xfrm>
        </p:spPr>
        <p:txBody>
          <a:bodyPr/>
          <a:lstStyle/>
          <a:p>
            <a:r>
              <a:rPr lang="en-US" dirty="0"/>
              <a:t>Why Postmodern Digital Transformation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87BEB7A-7546-AC1D-6DF5-7FBD2D98394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554" y="908708"/>
            <a:ext cx="5618095" cy="471617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5C27E89-D533-4F14-50F4-01987EEFEC06}"/>
              </a:ext>
            </a:extLst>
          </p:cNvPr>
          <p:cNvSpPr txBox="1"/>
          <p:nvPr/>
        </p:nvSpPr>
        <p:spPr>
          <a:xfrm>
            <a:off x="6820634" y="3266793"/>
            <a:ext cx="5523364" cy="28489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Digital transformation is a top priority in HEIs.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Higher education institutions have become distributed</a:t>
            </a:r>
            <a:r>
              <a:rPr lang="en-GB" dirty="0"/>
              <a:t> autonomous </a:t>
            </a: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organizations.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Fragmentation has occurred because of a variety of contributing factors such as the emergence of Massive Open Online Courses. 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Pressing challenges of globalized education.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Trade-off between cost implications and various facets of achieving sustainability.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3E9784-68ED-ACA3-60EC-1211BAE94AEC}"/>
              </a:ext>
            </a:extLst>
          </p:cNvPr>
          <p:cNvSpPr txBox="1"/>
          <p:nvPr/>
        </p:nvSpPr>
        <p:spPr>
          <a:xfrm>
            <a:off x="347698" y="5995877"/>
            <a:ext cx="614880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200" i="1" dirty="0"/>
              <a:t>Figure 2 The key characteristic of postmodern education society. Source: Based on Lyotard (1984), Richardson and Jencks (1989), Kahraman (2015), and Authors’ proposal (2022)</a:t>
            </a:r>
          </a:p>
        </p:txBody>
      </p:sp>
    </p:spTree>
    <p:extLst>
      <p:ext uri="{BB962C8B-B14F-4D97-AF65-F5344CB8AC3E}">
        <p14:creationId xmlns:p14="http://schemas.microsoft.com/office/powerpoint/2010/main" val="15768435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Aim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4402F90-B928-9003-1556-BA10000CC4BC}"/>
              </a:ext>
            </a:extLst>
          </p:cNvPr>
          <p:cNvSpPr txBox="1"/>
          <p:nvPr/>
        </p:nvSpPr>
        <p:spPr>
          <a:xfrm>
            <a:off x="516835" y="1348572"/>
            <a:ext cx="924933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rgbClr val="FFC000"/>
              </a:buClr>
              <a:buFont typeface="Arial" panose="020B0604020202020204" pitchFamily="34" charset="0"/>
              <a:buChar char="•"/>
            </a:pPr>
            <a:r>
              <a:rPr lang="en-GB" sz="2400" b="1" dirty="0"/>
              <a:t>To develop a conceptual model for implementing post- modernistic digital transformation in higher education</a:t>
            </a:r>
            <a:r>
              <a:rPr lang="en-GB" sz="2400" dirty="0"/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13C9F1-4E08-1657-0F1F-B50F90D54952}"/>
              </a:ext>
            </a:extLst>
          </p:cNvPr>
          <p:cNvSpPr txBox="1"/>
          <p:nvPr/>
        </p:nvSpPr>
        <p:spPr>
          <a:xfrm>
            <a:off x="608965" y="3748344"/>
            <a:ext cx="7967289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Clr>
                <a:srgbClr val="FFC000"/>
              </a:buClr>
              <a:buFont typeface="Arial" panose="020B0604020202020204" pitchFamily="34" charset="0"/>
              <a:buChar char="•"/>
            </a:pPr>
            <a:r>
              <a:rPr lang="en-GB" sz="2000" b="1" dirty="0"/>
              <a:t>Key Research Questions.</a:t>
            </a:r>
          </a:p>
          <a:p>
            <a:pPr marL="778950" lvl="1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How postmodernism of education impacts the sustainable delivery transformation of higher education institutions.</a:t>
            </a:r>
          </a:p>
          <a:p>
            <a:pPr marL="493200" lvl="1">
              <a:buClr>
                <a:schemeClr val="accent1"/>
              </a:buClr>
              <a:buSzPct val="125000"/>
            </a:pPr>
            <a:endParaRPr lang="en-GB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778950" lvl="1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 What forces influence the postmodernism of education and sustainable delivery of education? </a:t>
            </a:r>
          </a:p>
          <a:p>
            <a:pPr marL="493200" lvl="1">
              <a:buClr>
                <a:schemeClr val="accent1"/>
              </a:buClr>
              <a:buSzPct val="125000"/>
            </a:pPr>
            <a:endParaRPr lang="en-GB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778950" lvl="1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How international collaboration integrates with the impact of postmodernism on sustainable education delivery.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74D5410-6857-B3FC-F307-D232D76C80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9818" y="0"/>
            <a:ext cx="233218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88507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Impact:</a:t>
            </a:r>
            <a:r>
              <a:rPr lang="en-US" sz="2400" dirty="0"/>
              <a:t> Why, How, What and to Whom 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4DD5FD6-00BB-D48D-8ECE-8AFBA87D4FC2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AC398F1-6511-ACEA-53BD-1569CCABE0DA}"/>
              </a:ext>
            </a:extLst>
          </p:cNvPr>
          <p:cNvSpPr txBox="1"/>
          <p:nvPr/>
        </p:nvSpPr>
        <p:spPr>
          <a:xfrm>
            <a:off x="669248" y="6440604"/>
            <a:ext cx="836422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200" i="1" dirty="0"/>
              <a:t>Table 1 </a:t>
            </a:r>
            <a:r>
              <a:rPr lang="en-GB" sz="1200" dirty="0"/>
              <a:t>Key features of postmodern society and digital transformation. Source: Richardson and Jencks (1989), Kahraman (2015), Lyotard (1984) Mohamed Ashmel et al., 2021 and 2022)</a:t>
            </a:r>
            <a:endParaRPr lang="en-GB" sz="1200" i="1" dirty="0"/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69AD6268-607D-6A94-1A0F-FDB70EC16F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4308713"/>
              </p:ext>
            </p:extLst>
          </p:nvPr>
        </p:nvGraphicFramePr>
        <p:xfrm>
          <a:off x="669303" y="1332613"/>
          <a:ext cx="11102785" cy="4992564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1574276">
                  <a:extLst>
                    <a:ext uri="{9D8B030D-6E8A-4147-A177-3AD203B41FA5}">
                      <a16:colId xmlns:a16="http://schemas.microsoft.com/office/drawing/2014/main" val="2252459580"/>
                    </a:ext>
                  </a:extLst>
                </a:gridCol>
                <a:gridCol w="1914617">
                  <a:extLst>
                    <a:ext uri="{9D8B030D-6E8A-4147-A177-3AD203B41FA5}">
                      <a16:colId xmlns:a16="http://schemas.microsoft.com/office/drawing/2014/main" val="3235184593"/>
                    </a:ext>
                  </a:extLst>
                </a:gridCol>
                <a:gridCol w="2346171">
                  <a:extLst>
                    <a:ext uri="{9D8B030D-6E8A-4147-A177-3AD203B41FA5}">
                      <a16:colId xmlns:a16="http://schemas.microsoft.com/office/drawing/2014/main" val="2758535319"/>
                    </a:ext>
                  </a:extLst>
                </a:gridCol>
                <a:gridCol w="1735281">
                  <a:extLst>
                    <a:ext uri="{9D8B030D-6E8A-4147-A177-3AD203B41FA5}">
                      <a16:colId xmlns:a16="http://schemas.microsoft.com/office/drawing/2014/main" val="2525578973"/>
                    </a:ext>
                  </a:extLst>
                </a:gridCol>
                <a:gridCol w="1947354">
                  <a:extLst>
                    <a:ext uri="{9D8B030D-6E8A-4147-A177-3AD203B41FA5}">
                      <a16:colId xmlns:a16="http://schemas.microsoft.com/office/drawing/2014/main" val="2709820674"/>
                    </a:ext>
                  </a:extLst>
                </a:gridCol>
                <a:gridCol w="1585086">
                  <a:extLst>
                    <a:ext uri="{9D8B030D-6E8A-4147-A177-3AD203B41FA5}">
                      <a16:colId xmlns:a16="http://schemas.microsoft.com/office/drawing/2014/main" val="1502880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Key Features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Features education of modern society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Changes in Features of postmodern society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Role of digital transformation 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impact on education sustainable delivery 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Key Stakeholders 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3580500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form of Knowledge.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Essentially is controlled by an authoritative mechanism and unbiased knowledge.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Biased knowledge and the HEIs are the architects of biased/new knowledge.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Academic Program Management Monitor and control.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Regulate the academic delivery.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Educators, University and students. 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500378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Spending pattern. 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endParaRPr lang="en-US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Spending is controlled and approved by the state.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endParaRPr lang="en-US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Independent of spending priorities and  justification. 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Virtual planning, communication, and coordination of the academic programmers.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Track the delivery progress</a:t>
                      </a:r>
                      <a:endParaRPr lang="en-GB" sz="1400" b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Investors, Tope Management and policy Markers.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99133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Commoditization of education.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Education is fixed—time, place, and cost.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Types of choices for selecting higher education institutions—virtual, online, distributed and distance learning.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Offers students various options to follow and complete the course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Virtual, online, distributed and distance learning.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Marketers, university, students, investors and parents.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162984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Change.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Lecturer/teacher lead. 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Independent learning, teachers are there to guide and set up the challenges.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Cases, sums, and challenges are posted to the students via online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Offer the opportunity for blended learning/new pedagogy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Lectures and students.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162139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Culture and Values. 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Unique,. Attempt to be value neutral.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Unified learning society and education build diverse personal values.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Digitalization promotes unity among the </a:t>
                      </a:r>
                      <a:r>
                        <a:rPr lang="en-US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students</a:t>
                      </a: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Digital delivery creates/develops an equal culture.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Education eco systems.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496115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US" sz="1400" b="1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Student nature and the curriculum.</a:t>
                      </a:r>
                      <a:endParaRPr lang="en-GB" sz="1400" b="1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The objective is to meet the national curriculum.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Complex. Responding to meet the global, social, economic, and political pressure. Move from the national to the global context.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It has become the common platform to deliver globalized/commoditization of education.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300"/>
                        </a:lnSpc>
                      </a:pPr>
                      <a:r>
                        <a:rPr lang="en-US" sz="1400" b="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Enable higher education institutions to deliver the courses according to global delivery standards such as AQA and AACSB. </a:t>
                      </a:r>
                      <a:endParaRPr lang="en-GB" sz="1400" b="0" dirty="0">
                        <a:solidFill>
                          <a:srgbClr val="000000"/>
                        </a:solidFill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300"/>
                        </a:lnSpc>
                      </a:pPr>
                      <a:r>
                        <a:rPr lang="en-GB" sz="1400" b="0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University and academic policy makers.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952528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15208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3" y="432000"/>
            <a:ext cx="11272043" cy="695740"/>
          </a:xfrm>
        </p:spPr>
        <p:txBody>
          <a:bodyPr/>
          <a:lstStyle/>
          <a:p>
            <a:r>
              <a:rPr lang="en-US" dirty="0"/>
              <a:t>Methodology : Structural Equation and Confirmatory Factor Analysis</a:t>
            </a:r>
            <a:r>
              <a:rPr lang="en-US" sz="3200" dirty="0"/>
              <a:t> 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CF37C7E-9E4F-2606-B147-0E561864F79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803" y="1247413"/>
            <a:ext cx="6895731" cy="549402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7BA14CB-727B-6C44-2B93-C81203D12199}"/>
              </a:ext>
            </a:extLst>
          </p:cNvPr>
          <p:cNvSpPr txBox="1"/>
          <p:nvPr/>
        </p:nvSpPr>
        <p:spPr>
          <a:xfrm>
            <a:off x="7511847" y="1540673"/>
            <a:ext cx="4463822" cy="48895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Structural Equation Methodology (SEM) has been proposed to examine the impact of postmodernism and the university’s ability to transform sustainable delivery of education using digital transformation capabilities. 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SEM offers a robust approach to examine the accumulated influence of postmodern educational forces (latent exogenous variables), the impact of postmodernism on education (proxy) and its impact on sustainable delivery capabilities (latent endogenous). 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Thus, the emphasis on understanding the accumulated impact using a quantitative approach, SEM using CFA, is recommended.</a:t>
            </a: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Purposive sampling,</a:t>
            </a:r>
          </a:p>
          <a:p>
            <a:pPr lvl="2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46 papers on postmodern </a:t>
            </a:r>
          </a:p>
          <a:p>
            <a:pPr lvl="2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42 papers on digital transformation</a:t>
            </a:r>
          </a:p>
          <a:p>
            <a:pPr lvl="2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13 papers on closely associated topics 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Tx/>
              <a:buChar char="-"/>
            </a:pPr>
            <a:endParaRPr lang="en-GB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1513EE-DD4B-2211-1D6A-317FB62F2722}"/>
              </a:ext>
            </a:extLst>
          </p:cNvPr>
          <p:cNvSpPr txBox="1"/>
          <p:nvPr/>
        </p:nvSpPr>
        <p:spPr>
          <a:xfrm>
            <a:off x="5308041" y="6308079"/>
            <a:ext cx="609432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200" i="1" dirty="0"/>
              <a:t>Figure 4 The measurements models and structural model of postmodern digital. Source: Based on Authors variable view</a:t>
            </a:r>
          </a:p>
        </p:txBody>
      </p:sp>
    </p:spTree>
    <p:extLst>
      <p:ext uri="{BB962C8B-B14F-4D97-AF65-F5344CB8AC3E}">
        <p14:creationId xmlns:p14="http://schemas.microsoft.com/office/powerpoint/2010/main" val="30887634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3" y="432000"/>
            <a:ext cx="11272043" cy="695740"/>
          </a:xfrm>
        </p:spPr>
        <p:txBody>
          <a:bodyPr/>
          <a:lstStyle/>
          <a:p>
            <a:r>
              <a:rPr lang="en-US" dirty="0"/>
              <a:t>Findings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47801CB-811F-52AD-A81A-3421D2469C48}"/>
              </a:ext>
            </a:extLst>
          </p:cNvPr>
          <p:cNvSpPr/>
          <p:nvPr/>
        </p:nvSpPr>
        <p:spPr>
          <a:xfrm>
            <a:off x="5220070" y="6045693"/>
            <a:ext cx="1935332" cy="69574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94FF37E-3EA2-74EF-28F1-2F55DC4D078E}"/>
              </a:ext>
            </a:extLst>
          </p:cNvPr>
          <p:cNvSpPr txBox="1"/>
          <p:nvPr/>
        </p:nvSpPr>
        <p:spPr>
          <a:xfrm>
            <a:off x="516833" y="1466960"/>
            <a:ext cx="9013666" cy="5037276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/>
              <a:t>One of the primary tasks of HEIs is to provide informed knowledge to meet the demand in the wider community.</a:t>
            </a:r>
          </a:p>
          <a:p>
            <a:pPr marL="742950" lvl="1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/>
              <a:t>Engage in research that contributes to the body of knowledge , Economic factors such as making a profit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  <a:p>
            <a:pPr marL="742950" lvl="1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lnSpc>
                <a:spcPct val="90000"/>
              </a:lnSpc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/>
              <a:t>Digitalization, postmodernism, industrialised knowledge, the dominance of IT, and commoditization of knowledge have enabled HEIs to re-engineer their education strategy — emergent strategy. </a:t>
            </a:r>
          </a:p>
          <a:p>
            <a:pPr marL="285750" indent="-285750">
              <a:lnSpc>
                <a:spcPct val="90000"/>
              </a:lnSpc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endParaRPr lang="en-GB" dirty="0"/>
          </a:p>
          <a:p>
            <a:pPr marL="285750" indent="-285750"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/>
              <a:t> Specifically, in the current era for a university to be competitive, it requires the integration of an emergent strategy, postmodern-digitalization and sustainable delivery model.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HEIs have adopted the emergent strategy approach to enable agile responsiveness and  develop competitive advantages.</a:t>
            </a:r>
            <a:endParaRPr lang="en-GB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285750" indent="-28575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r>
              <a:rPr lang="en-GB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An emergent approach for education strategy is innovative, incremental and complex to describe but a necessity. </a:t>
            </a:r>
          </a:p>
          <a:p>
            <a:pPr marL="285750" indent="-285750"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  <a:buFont typeface="Arial" panose="020B0604020202020204" pitchFamily="34" charset="0"/>
              <a:buChar char="•"/>
            </a:pPr>
            <a:endParaRPr lang="en-GB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just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SzPct val="125000"/>
            </a:pPr>
            <a:endParaRPr lang="en-GB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021E744-2A10-4F29-E4AE-29DC8070F8E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976" y="5663187"/>
            <a:ext cx="5598048" cy="60832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776791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3690</TotalTime>
  <Words>2569</Words>
  <Application>Microsoft Office PowerPoint</Application>
  <PresentationFormat>Widescreen</PresentationFormat>
  <Paragraphs>214</Paragraphs>
  <Slides>15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3" baseType="lpstr">
      <vt:lpstr>Arial</vt:lpstr>
      <vt:lpstr>Aril</vt:lpstr>
      <vt:lpstr>Calibri</vt:lpstr>
      <vt:lpstr>Corbel</vt:lpstr>
      <vt:lpstr>Garamond</vt:lpstr>
      <vt:lpstr>Google Sans</vt:lpstr>
      <vt:lpstr>Times New Roman</vt:lpstr>
      <vt:lpstr>Office Theme</vt:lpstr>
      <vt:lpstr>   Emergent Strategy in Higher Education: Postmodern Digital and the Future? </vt:lpstr>
      <vt:lpstr>Agenda</vt:lpstr>
      <vt:lpstr>Research Problem </vt:lpstr>
      <vt:lpstr>Context : What is Postmodernism in Higher Education and Digital Future </vt:lpstr>
      <vt:lpstr>Why Postmodern Digital Transformation</vt:lpstr>
      <vt:lpstr>Aim </vt:lpstr>
      <vt:lpstr>Impact: Why, How, What and to Whom  </vt:lpstr>
      <vt:lpstr>Methodology : Structural Equation and Confirmatory Factor Analysis  </vt:lpstr>
      <vt:lpstr>Findings </vt:lpstr>
      <vt:lpstr>Empirical Model</vt:lpstr>
      <vt:lpstr>Conclusion </vt:lpstr>
      <vt:lpstr>Future Research</vt:lpstr>
      <vt:lpstr>References </vt:lpstr>
      <vt:lpstr>References </vt:lpstr>
      <vt:lpstr>Thank You</vt:lpstr>
    </vt:vector>
  </TitlesOfParts>
  <Company>Cardiff Metropolitan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Cover Title</dc:title>
  <dc:creator>Mohamed Hashim, Mohamed Ashmel</dc:creator>
  <cp:lastModifiedBy>Mohamed Hashim, Mohamed Ashmel</cp:lastModifiedBy>
  <cp:revision>31</cp:revision>
  <dcterms:created xsi:type="dcterms:W3CDTF">2023-05-12T09:10:36Z</dcterms:created>
  <dcterms:modified xsi:type="dcterms:W3CDTF">2023-05-16T00:40:49Z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