
<file path=[Content_Types].xml><?xml version="1.0" encoding="utf-8"?>
<Types xmlns="http://schemas.openxmlformats.org/package/2006/content-types"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9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9695" autoAdjust="0"/>
  </p:normalViewPr>
  <p:slideViewPr>
    <p:cSldViewPr snapToGrid="0">
      <p:cViewPr varScale="1">
        <p:scale>
          <a:sx n="76" d="100"/>
          <a:sy n="76" d="100"/>
        </p:scale>
        <p:origin x="922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24688-B711-464C-A169-8F36076A889E}" type="datetimeFigureOut">
              <a:rPr lang="en-GB" smtClean="0"/>
              <a:t>18/04/2023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F27689-0797-465B-97D8-4A6CBA52FD3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27942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24688-B711-464C-A169-8F36076A889E}" type="datetimeFigureOut">
              <a:rPr lang="en-GB" smtClean="0"/>
              <a:t>18/04/2023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F27689-0797-465B-97D8-4A6CBA52FD3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87675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24688-B711-464C-A169-8F36076A889E}" type="datetimeFigureOut">
              <a:rPr lang="en-GB" smtClean="0"/>
              <a:t>18/04/2023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F27689-0797-465B-97D8-4A6CBA52FD3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99379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24688-B711-464C-A169-8F36076A889E}" type="datetimeFigureOut">
              <a:rPr lang="en-GB" smtClean="0"/>
              <a:t>18/04/2023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F27689-0797-465B-97D8-4A6CBA52FD3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9257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24688-B711-464C-A169-8F36076A889E}" type="datetimeFigureOut">
              <a:rPr lang="en-GB" smtClean="0"/>
              <a:t>18/04/2023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F27689-0797-465B-97D8-4A6CBA52FD3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00000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24688-B711-464C-A169-8F36076A889E}" type="datetimeFigureOut">
              <a:rPr lang="en-GB" smtClean="0"/>
              <a:t>18/04/2023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F27689-0797-465B-97D8-4A6CBA52FD3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77668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24688-B711-464C-A169-8F36076A889E}" type="datetimeFigureOut">
              <a:rPr lang="en-GB" smtClean="0"/>
              <a:t>18/04/2023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F27689-0797-465B-97D8-4A6CBA52FD3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61128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24688-B711-464C-A169-8F36076A889E}" type="datetimeFigureOut">
              <a:rPr lang="en-GB" smtClean="0"/>
              <a:t>18/04/2023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F27689-0797-465B-97D8-4A6CBA52FD3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38220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24688-B711-464C-A169-8F36076A889E}" type="datetimeFigureOut">
              <a:rPr lang="en-GB" smtClean="0"/>
              <a:t>18/04/2023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F27689-0797-465B-97D8-4A6CBA52FD3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85108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24688-B711-464C-A169-8F36076A889E}" type="datetimeFigureOut">
              <a:rPr lang="en-GB" smtClean="0"/>
              <a:t>18/04/2023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F27689-0797-465B-97D8-4A6CBA52FD3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56232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24688-B711-464C-A169-8F36076A889E}" type="datetimeFigureOut">
              <a:rPr lang="en-GB" smtClean="0"/>
              <a:t>18/04/2023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F27689-0797-465B-97D8-4A6CBA52FD3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31291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624688-B711-464C-A169-8F36076A889E}" type="datetimeFigureOut">
              <a:rPr lang="en-GB" smtClean="0"/>
              <a:t>18/04/2023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F27689-0797-465B-97D8-4A6CBA52FD3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49391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9DBB7B-5034-469F-87CC-7A2882CA96E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sz="3800" b="1" dirty="0"/>
              <a:t>Developing a Process of Measuring Product Carbon Footprint (PCF): An Exploratory Study Based on Multiple Cases</a:t>
            </a:r>
            <a:br>
              <a:rPr lang="en-GB" dirty="0"/>
            </a:b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4D5466D-4B16-4C01-989C-BE74CFE560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52550" y="3509963"/>
            <a:ext cx="6858000" cy="1655762"/>
          </a:xfrm>
        </p:spPr>
        <p:txBody>
          <a:bodyPr>
            <a:normAutofit fontScale="25000" lnSpcReduction="20000"/>
          </a:bodyPr>
          <a:lstStyle/>
          <a:p>
            <a:pPr algn="r"/>
            <a:r>
              <a:rPr lang="en-GB" sz="9600" dirty="0"/>
              <a:t>Jialun Hu, Royal Holloway University of London </a:t>
            </a:r>
          </a:p>
          <a:p>
            <a:pPr algn="r"/>
            <a:r>
              <a:rPr lang="en-GB" sz="9600" dirty="0"/>
              <a:t>Yongjiang Shi, University of Cambridge</a:t>
            </a:r>
          </a:p>
          <a:p>
            <a:pPr algn="r"/>
            <a:r>
              <a:rPr lang="en-GB" sz="9600" dirty="0"/>
              <a:t>Yang Cheng, Aalborg University</a:t>
            </a:r>
          </a:p>
          <a:p>
            <a:pPr algn="r"/>
            <a:r>
              <a:rPr lang="en-GB" sz="9600" dirty="0">
                <a:solidFill>
                  <a:srgbClr val="0070C0"/>
                </a:solidFill>
              </a:rPr>
              <a:t>Zheng Liu (corr.), Cardiff Metropolitan University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266431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A62199-908B-43B4-B852-694B7C0005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49" y="365126"/>
            <a:ext cx="8382001" cy="1325563"/>
          </a:xfrm>
        </p:spPr>
        <p:txBody>
          <a:bodyPr>
            <a:normAutofit/>
          </a:bodyPr>
          <a:lstStyle/>
          <a:p>
            <a:r>
              <a:rPr lang="en-GB" sz="3000" b="1" dirty="0"/>
              <a:t>Discussion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22C99B-1B76-4429-A5AD-BA59BCF14A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lnSpc>
                <a:spcPct val="100000"/>
              </a:lnSpc>
            </a:pPr>
            <a:r>
              <a:rPr lang="en-GB" sz="2600" dirty="0"/>
              <a:t>We identify </a:t>
            </a:r>
            <a:r>
              <a:rPr lang="en-GB" sz="2600" b="1" dirty="0"/>
              <a:t>Preparation</a:t>
            </a:r>
            <a:r>
              <a:rPr lang="en-GB" sz="2600" dirty="0"/>
              <a:t> as a separate stage, and refer to it as: 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GB" sz="2600" i="1" dirty="0"/>
              <a:t>	the overall planning, setting up aims, targets 	and priorities which have significant impact on 	the company’s PCF before conducting the 	footprint measurement project</a:t>
            </a:r>
            <a:r>
              <a:rPr lang="en-GB" sz="2600" dirty="0"/>
              <a:t>.</a:t>
            </a:r>
          </a:p>
          <a:p>
            <a:pPr>
              <a:lnSpc>
                <a:spcPct val="100000"/>
              </a:lnSpc>
            </a:pPr>
            <a:r>
              <a:rPr lang="en-GB" sz="2600" dirty="0"/>
              <a:t>We also expand the PAS 2050 interpreting the footprint results and driving reductions stage as </a:t>
            </a:r>
            <a:r>
              <a:rPr lang="en-GB" sz="2600" b="1" dirty="0"/>
              <a:t>Interpretation and accreditation</a:t>
            </a:r>
            <a:r>
              <a:rPr lang="en-GB" sz="2600" dirty="0"/>
              <a:t>.</a:t>
            </a:r>
          </a:p>
          <a:p>
            <a:pPr>
              <a:lnSpc>
                <a:spcPct val="100000"/>
              </a:lnSpc>
            </a:pPr>
            <a:r>
              <a:rPr lang="en-GB" dirty="0"/>
              <a:t>There are three types of PCF measurement, trial-oriented (C3,8), process-oriented (C1,2), and market-oriented (C4,5,6,7,9).</a:t>
            </a:r>
          </a:p>
        </p:txBody>
      </p:sp>
    </p:spTree>
    <p:extLst>
      <p:ext uri="{BB962C8B-B14F-4D97-AF65-F5344CB8AC3E}">
        <p14:creationId xmlns:p14="http://schemas.microsoft.com/office/powerpoint/2010/main" val="31028183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FDE8A65B-CDBA-4ACA-ABF9-E9464CC5825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08109549"/>
              </p:ext>
            </p:extLst>
          </p:nvPr>
        </p:nvGraphicFramePr>
        <p:xfrm>
          <a:off x="133349" y="123146"/>
          <a:ext cx="8877301" cy="64770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33450">
                  <a:extLst>
                    <a:ext uri="{9D8B030D-6E8A-4147-A177-3AD203B41FA5}">
                      <a16:colId xmlns:a16="http://schemas.microsoft.com/office/drawing/2014/main" val="2282526965"/>
                    </a:ext>
                  </a:extLst>
                </a:gridCol>
                <a:gridCol w="2341708">
                  <a:extLst>
                    <a:ext uri="{9D8B030D-6E8A-4147-A177-3AD203B41FA5}">
                      <a16:colId xmlns:a16="http://schemas.microsoft.com/office/drawing/2014/main" val="1095242190"/>
                    </a:ext>
                  </a:extLst>
                </a:gridCol>
                <a:gridCol w="2077893">
                  <a:extLst>
                    <a:ext uri="{9D8B030D-6E8A-4147-A177-3AD203B41FA5}">
                      <a16:colId xmlns:a16="http://schemas.microsoft.com/office/drawing/2014/main" val="299044103"/>
                    </a:ext>
                  </a:extLst>
                </a:gridCol>
                <a:gridCol w="1969477">
                  <a:extLst>
                    <a:ext uri="{9D8B030D-6E8A-4147-A177-3AD203B41FA5}">
                      <a16:colId xmlns:a16="http://schemas.microsoft.com/office/drawing/2014/main" val="2399814605"/>
                    </a:ext>
                  </a:extLst>
                </a:gridCol>
                <a:gridCol w="1554773">
                  <a:extLst>
                    <a:ext uri="{9D8B030D-6E8A-4147-A177-3AD203B41FA5}">
                      <a16:colId xmlns:a16="http://schemas.microsoft.com/office/drawing/2014/main" val="2530822091"/>
                    </a:ext>
                  </a:extLst>
                </a:gridCol>
              </a:tblGrid>
              <a:tr h="412061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GB" sz="1700" dirty="0">
                          <a:effectLst/>
                        </a:rPr>
                        <a:t>PCF scenario</a:t>
                      </a:r>
                      <a:endParaRPr lang="en-GB" sz="1700" dirty="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GB" sz="1700" dirty="0">
                          <a:effectLst/>
                        </a:rPr>
                        <a:t>Target</a:t>
                      </a:r>
                      <a:endParaRPr lang="en-GB" sz="1700" dirty="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GB" sz="1700">
                          <a:effectLst/>
                        </a:rPr>
                        <a:t>System Scope</a:t>
                      </a:r>
                      <a:endParaRPr lang="en-GB" sz="17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GB" sz="1700">
                          <a:effectLst/>
                        </a:rPr>
                        <a:t>Data Source</a:t>
                      </a:r>
                      <a:endParaRPr lang="en-GB" sz="17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GB" sz="1700">
                          <a:effectLst/>
                        </a:rPr>
                        <a:t>Data Quality</a:t>
                      </a:r>
                      <a:endParaRPr lang="en-GB" sz="17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771703689"/>
                  </a:ext>
                </a:extLst>
              </a:tr>
              <a:tr h="1420636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GB" sz="1700">
                          <a:effectLst/>
                        </a:rPr>
                        <a:t>Trial-Oriented</a:t>
                      </a:r>
                      <a:endParaRPr lang="en-GB" sz="17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1700" dirty="0">
                          <a:effectLst/>
                        </a:rPr>
                        <a:t>An attempt to measure carbon emission. To initially understand the new carbon footprint requirement, and prepare for a more detailed measurement in the future</a:t>
                      </a:r>
                      <a:endParaRPr lang="en-GB" sz="1700" dirty="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1700" dirty="0">
                          <a:effectLst/>
                        </a:rPr>
                        <a:t>Covers the main stages of the product</a:t>
                      </a:r>
                      <a:endParaRPr lang="en-GB" sz="1700" dirty="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1700">
                          <a:effectLst/>
                        </a:rPr>
                        <a:t>Secondary data from the database</a:t>
                      </a:r>
                      <a:endParaRPr lang="en-GB" sz="17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1700">
                          <a:effectLst/>
                        </a:rPr>
                        <a:t>The quality depends on the database applied.</a:t>
                      </a:r>
                      <a:endParaRPr lang="en-GB" sz="17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75211960"/>
                  </a:ext>
                </a:extLst>
              </a:tr>
              <a:tr h="1945160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GB" sz="1700">
                          <a:effectLst/>
                        </a:rPr>
                        <a:t>Process-Oriented</a:t>
                      </a:r>
                      <a:endParaRPr lang="en-GB" sz="17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1700">
                          <a:effectLst/>
                        </a:rPr>
                        <a:t>To have a clear mapping of its product carbon profile for continuous improvement, but not aiming to publicly advertise the result</a:t>
                      </a:r>
                      <a:endParaRPr lang="en-GB" sz="17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1700" dirty="0">
                          <a:effectLst/>
                        </a:rPr>
                        <a:t>The system scope covers the full life cycle of the product. The firm can expand to a larger scope if the continuous improvement needs to cover more aspects of the product.   </a:t>
                      </a:r>
                      <a:endParaRPr lang="en-GB" sz="1700" dirty="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1700" dirty="0">
                          <a:effectLst/>
                        </a:rPr>
                        <a:t>Secondary data from the database and primary activity data from the firm’s actual business</a:t>
                      </a:r>
                      <a:endParaRPr lang="en-GB" sz="1700" dirty="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1700" dirty="0">
                          <a:effectLst/>
                        </a:rPr>
                        <a:t>There is no strict requirement for primary data. Secondary data depends on the database applied</a:t>
                      </a:r>
                      <a:endParaRPr lang="en-GB" sz="1700" dirty="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038442814"/>
                  </a:ext>
                </a:extLst>
              </a:tr>
              <a:tr h="1188564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GB" sz="1700">
                          <a:effectLst/>
                        </a:rPr>
                        <a:t>Market-Oriented</a:t>
                      </a:r>
                      <a:endParaRPr lang="en-GB" sz="17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1700">
                          <a:effectLst/>
                        </a:rPr>
                        <a:t>To certify the carbon footprint result as a part of a marketing tool</a:t>
                      </a:r>
                      <a:endParaRPr lang="en-GB" sz="17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1700">
                          <a:effectLst/>
                        </a:rPr>
                        <a:t>The scope has to cover over 95% of a product’s total carbon footprint </a:t>
                      </a:r>
                      <a:endParaRPr lang="en-GB" sz="17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1700" dirty="0">
                          <a:effectLst/>
                        </a:rPr>
                        <a:t>Secondary data from the database and over 30% of the data is primary activity data from a firm’s actual business</a:t>
                      </a:r>
                      <a:endParaRPr lang="en-GB" sz="1700" dirty="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1700" dirty="0">
                          <a:effectLst/>
                        </a:rPr>
                        <a:t>The primary activity data has to be internally and externally validated </a:t>
                      </a:r>
                      <a:endParaRPr lang="en-GB" sz="1700" dirty="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71947632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0691122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1A5C27-6CDC-4F9A-B566-2561766669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Conclusion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EDD489-E0A1-438A-B03F-9E75353A58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000" dirty="0"/>
              <a:t>This paper aims to find out how PCF can be efficiently measured.</a:t>
            </a:r>
          </a:p>
          <a:p>
            <a:r>
              <a:rPr lang="en-GB" sz="2000" dirty="0"/>
              <a:t>Through nine cases studies across the ICT, beverage, electronic and steel industries, we propose a holistic PCF measurement process model alongside three-scenarios with key stages and methods. A series of tailored measurement process models are further developed according to the PCF scenarios. </a:t>
            </a:r>
          </a:p>
          <a:p>
            <a:r>
              <a:rPr lang="en-GB" sz="2000" dirty="0"/>
              <a:t>Our findings contribute to the understanding of a PCF measurement with empirical evidence. </a:t>
            </a:r>
          </a:p>
          <a:p>
            <a:r>
              <a:rPr lang="en-GB" sz="2000" dirty="0"/>
              <a:t>Practically, our process model can serve as a ‘cookbook’ to implement PCF measurement projects.</a:t>
            </a:r>
          </a:p>
          <a:p>
            <a:r>
              <a:rPr lang="en-GB" sz="2000" dirty="0"/>
              <a:t>Future research can concern a broader scope of carbon emission measurement e.g. regional supply network emission assessment, linked industry supply network emission.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348727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74D4E4-227A-4B0C-8931-AA9FC37E57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4350" y="18255"/>
            <a:ext cx="7886700" cy="1325563"/>
          </a:xfrm>
        </p:spPr>
        <p:txBody>
          <a:bodyPr>
            <a:normAutofit/>
          </a:bodyPr>
          <a:lstStyle/>
          <a:p>
            <a:r>
              <a:rPr lang="en-GB" sz="3000" b="1" dirty="0"/>
              <a:t>Research background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B55B93-6097-455B-8A43-BE3078E60F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49" y="1425575"/>
            <a:ext cx="8029575" cy="4584700"/>
          </a:xfrm>
        </p:spPr>
        <p:txBody>
          <a:bodyPr>
            <a:normAutofit/>
          </a:bodyPr>
          <a:lstStyle/>
          <a:p>
            <a:r>
              <a:rPr lang="en-GB" sz="2400" dirty="0"/>
              <a:t>Climate change and carbon emission is a global challenge. Companies now need to cope with decarbonisation and sustainability. </a:t>
            </a:r>
          </a:p>
          <a:p>
            <a:r>
              <a:rPr lang="en-GB" sz="2400" dirty="0"/>
              <a:t>An understanding and measuring of the Product Carbon Footprint (PCF) is now needed. </a:t>
            </a:r>
          </a:p>
          <a:p>
            <a:r>
              <a:rPr lang="en-GB" sz="2400" dirty="0"/>
              <a:t>Guidelines, such as PAS 2050 and ISO 14067, have provided the basic steps needed for carbon footprint measurement</a:t>
            </a:r>
          </a:p>
          <a:p>
            <a:r>
              <a:rPr lang="en-GB" sz="2400" dirty="0"/>
              <a:t>However, in practice, there is knowledge insufficiency and high cost. </a:t>
            </a:r>
          </a:p>
          <a:p>
            <a:r>
              <a:rPr lang="en-GB" sz="2400" dirty="0"/>
              <a:t>This paper aims to answer the following research question: “How can PCF be efficiently measured?”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855213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D0C23A-2F47-4CC7-A433-752B9D17BC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000" b="1" dirty="0"/>
              <a:t>Literature review – PCF measurement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BBACA4-4B53-422D-BDA8-7D91D98E85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lnSpc>
                <a:spcPct val="120000"/>
              </a:lnSpc>
            </a:pPr>
            <a:r>
              <a:rPr lang="en-GB" b="1" dirty="0">
                <a:solidFill>
                  <a:srgbClr val="0070C0"/>
                </a:solidFill>
              </a:rPr>
              <a:t>The first stream </a:t>
            </a:r>
            <a:r>
              <a:rPr lang="en-GB" dirty="0"/>
              <a:t>uses quantitative data and metrics , focusing on modelling, optimising and simulation of supply chain level green issues (Montoya-</a:t>
            </a:r>
            <a:r>
              <a:rPr lang="en-GB" dirty="0" err="1"/>
              <a:t>Torresa</a:t>
            </a:r>
            <a:r>
              <a:rPr lang="en-GB" dirty="0"/>
              <a:t> et al. 2015). This include design (</a:t>
            </a:r>
            <a:r>
              <a:rPr lang="en-GB" dirty="0" err="1"/>
              <a:t>Chaabane</a:t>
            </a:r>
            <a:r>
              <a:rPr lang="en-GB" dirty="0"/>
              <a:t> et al. 2011; He et al. 2019), logistics cost (</a:t>
            </a:r>
            <a:r>
              <a:rPr lang="en-GB" dirty="0" err="1"/>
              <a:t>Jaegler</a:t>
            </a:r>
            <a:r>
              <a:rPr lang="en-GB" dirty="0"/>
              <a:t> and </a:t>
            </a:r>
            <a:r>
              <a:rPr lang="en-GB" dirty="0" err="1"/>
              <a:t>Burlat</a:t>
            </a:r>
            <a:r>
              <a:rPr lang="en-GB" dirty="0"/>
              <a:t> 2012), warehousing activities (</a:t>
            </a:r>
            <a:r>
              <a:rPr lang="en-GB" dirty="0" err="1"/>
              <a:t>Cholette</a:t>
            </a:r>
            <a:r>
              <a:rPr lang="en-GB" dirty="0"/>
              <a:t> and Venkat 2009), facility location (Marti et al. 2015), and Tier-1 supplier activities (</a:t>
            </a:r>
            <a:r>
              <a:rPr lang="en-GB" dirty="0" err="1"/>
              <a:t>Sundarakani</a:t>
            </a:r>
            <a:r>
              <a:rPr lang="en-GB" dirty="0"/>
              <a:t> et al. 2010). </a:t>
            </a:r>
          </a:p>
          <a:p>
            <a:pPr>
              <a:lnSpc>
                <a:spcPct val="120000"/>
              </a:lnSpc>
            </a:pPr>
            <a:r>
              <a:rPr lang="en-GB" dirty="0"/>
              <a:t>However, as the measurement methods depend on various conditions, it leads to different results in calculating products of similar types (Dias and </a:t>
            </a:r>
            <a:r>
              <a:rPr lang="en-GB" dirty="0" err="1"/>
              <a:t>Arroja</a:t>
            </a:r>
            <a:r>
              <a:rPr lang="en-GB" dirty="0"/>
              <a:t> 2012; Montoya-</a:t>
            </a:r>
            <a:r>
              <a:rPr lang="en-GB" dirty="0" err="1"/>
              <a:t>Torresa</a:t>
            </a:r>
            <a:r>
              <a:rPr lang="en-GB" dirty="0"/>
              <a:t> et al. 2015) due to a lack of standardisation including defining system boundaries (Tillman et al. 1994; Suh et al. 2004) and allocation methods (</a:t>
            </a:r>
            <a:r>
              <a:rPr lang="en-GB" dirty="0" err="1"/>
              <a:t>Ekvall</a:t>
            </a:r>
            <a:r>
              <a:rPr lang="en-GB" dirty="0"/>
              <a:t> and </a:t>
            </a:r>
            <a:r>
              <a:rPr lang="en-GB" dirty="0" err="1"/>
              <a:t>Finnveden</a:t>
            </a:r>
            <a:r>
              <a:rPr lang="en-GB" dirty="0"/>
              <a:t> 2001; </a:t>
            </a:r>
            <a:r>
              <a:rPr lang="en-GB" dirty="0" err="1"/>
              <a:t>Ekvall</a:t>
            </a:r>
            <a:r>
              <a:rPr lang="en-GB" dirty="0"/>
              <a:t> and </a:t>
            </a:r>
            <a:r>
              <a:rPr lang="en-GB" dirty="0" err="1"/>
              <a:t>Weidema</a:t>
            </a:r>
            <a:r>
              <a:rPr lang="en-GB" dirty="0"/>
              <a:t> 2004).</a:t>
            </a:r>
          </a:p>
        </p:txBody>
      </p:sp>
    </p:spTree>
    <p:extLst>
      <p:ext uri="{BB962C8B-B14F-4D97-AF65-F5344CB8AC3E}">
        <p14:creationId xmlns:p14="http://schemas.microsoft.com/office/powerpoint/2010/main" val="3424174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D33B3F-AE5D-4BEB-98B6-F679E8A7E6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GB" sz="2000" b="1" dirty="0">
                <a:solidFill>
                  <a:srgbClr val="0070C0"/>
                </a:solidFill>
              </a:rPr>
              <a:t>The second stream </a:t>
            </a:r>
            <a:r>
              <a:rPr lang="en-GB" sz="2000" dirty="0"/>
              <a:t>is empirical studies (Lee 2011; Lee and Cheong 2011; Matos and Hall 2007; Montoya-</a:t>
            </a:r>
            <a:r>
              <a:rPr lang="en-GB" sz="2000" dirty="0" err="1"/>
              <a:t>Torresa</a:t>
            </a:r>
            <a:r>
              <a:rPr lang="en-GB" sz="2000" dirty="0"/>
              <a:t> et al. 2015; Mahapatra et al. 2021). They cover a very specific stage or area, such as product design (</a:t>
            </a:r>
            <a:r>
              <a:rPr lang="en-GB" sz="2000" dirty="0" err="1"/>
              <a:t>Gaussin</a:t>
            </a:r>
            <a:r>
              <a:rPr lang="en-GB" sz="2000" dirty="0"/>
              <a:t> et al. 2013; He et al. 2019), on-site production (Lee and Cheong 2011; He et al. 2019), upstream supplier (Lee and Cheong 2011) or transportation (</a:t>
            </a:r>
            <a:r>
              <a:rPr lang="en-GB" sz="2000" dirty="0" err="1"/>
              <a:t>Aikins</a:t>
            </a:r>
            <a:r>
              <a:rPr lang="en-GB" sz="2000" dirty="0"/>
              <a:t> and Ramanathan 2020). </a:t>
            </a:r>
          </a:p>
          <a:p>
            <a:pPr>
              <a:lnSpc>
                <a:spcPct val="100000"/>
              </a:lnSpc>
            </a:pPr>
            <a:r>
              <a:rPr lang="en-GB" sz="2000" dirty="0"/>
              <a:t>The whole process of PCF measurement across the life cycle is still not clear (</a:t>
            </a:r>
            <a:r>
              <a:rPr lang="en-GB" sz="2000" dirty="0" err="1"/>
              <a:t>Gaussin</a:t>
            </a:r>
            <a:r>
              <a:rPr lang="en-GB" sz="2000" dirty="0"/>
              <a:t> et al. 2013; He et al., 2019). </a:t>
            </a:r>
          </a:p>
          <a:p>
            <a:endParaRPr lang="en-GB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05629671-F837-409E-B3C7-1CF032682D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</p:spPr>
        <p:txBody>
          <a:bodyPr>
            <a:normAutofit/>
          </a:bodyPr>
          <a:lstStyle/>
          <a:p>
            <a:r>
              <a:rPr lang="en-GB" sz="3000" b="1" dirty="0"/>
              <a:t>Literature review – PCF measurement</a:t>
            </a:r>
          </a:p>
        </p:txBody>
      </p:sp>
    </p:spTree>
    <p:extLst>
      <p:ext uri="{BB962C8B-B14F-4D97-AF65-F5344CB8AC3E}">
        <p14:creationId xmlns:p14="http://schemas.microsoft.com/office/powerpoint/2010/main" val="31676372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D42CF2-B7EF-454D-B475-8BDD0108AA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25625"/>
            <a:ext cx="7629525" cy="3813175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10000"/>
              </a:lnSpc>
            </a:pPr>
            <a:r>
              <a:rPr lang="en-GB" sz="2200" b="1" dirty="0">
                <a:solidFill>
                  <a:srgbClr val="0070C0"/>
                </a:solidFill>
              </a:rPr>
              <a:t>The third stream </a:t>
            </a:r>
            <a:r>
              <a:rPr lang="en-GB" sz="2200" dirty="0"/>
              <a:t>concerns industry standard and policy for practice purpose. Three popularly used international standards are GHG, ISO 14067, and PAS 2050 (Hussain et al., 2017). </a:t>
            </a:r>
          </a:p>
          <a:p>
            <a:pPr>
              <a:lnSpc>
                <a:spcPct val="110000"/>
              </a:lnSpc>
            </a:pPr>
            <a:r>
              <a:rPr lang="en-GB" sz="2200" dirty="0"/>
              <a:t>They demonstrate some different elements (Wang et al., 2018; </a:t>
            </a:r>
            <a:r>
              <a:rPr lang="en-GB" sz="2200" dirty="0" err="1"/>
              <a:t>Scrucca</a:t>
            </a:r>
            <a:r>
              <a:rPr lang="en-GB" sz="2200" dirty="0"/>
              <a:t> et al. 2020; Liang et al. 2023), being too broad and not sufficient to understand the details of activities and their connection with a specific industry context (Liu et al. 2016). Indeed, there is a lack of establishing the methodologies needed to standardise the PCF assessment process (</a:t>
            </a:r>
            <a:r>
              <a:rPr lang="en-GB" sz="2200" dirty="0" err="1"/>
              <a:t>Gaussin</a:t>
            </a:r>
            <a:r>
              <a:rPr lang="en-GB" sz="2200" dirty="0"/>
              <a:t> et al. 2013). A holistic framework (Lee 2011; </a:t>
            </a:r>
            <a:r>
              <a:rPr lang="en-GB" sz="2200" dirty="0" err="1"/>
              <a:t>Gaussin</a:t>
            </a:r>
            <a:r>
              <a:rPr lang="en-GB" sz="2200" dirty="0"/>
              <a:t> et al. 2013) is needed to address the complex patterns of the carbon footprint and its linkage to complex industry settings (Marti et al. 2015). </a:t>
            </a:r>
          </a:p>
          <a:p>
            <a:endParaRPr lang="en-GB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2BC08777-7AA7-4F2D-8E9E-72C86546D1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</p:spPr>
        <p:txBody>
          <a:bodyPr>
            <a:normAutofit/>
          </a:bodyPr>
          <a:lstStyle/>
          <a:p>
            <a:r>
              <a:rPr lang="en-GB" sz="3000" b="1" dirty="0"/>
              <a:t>Literature review – PCF measurement</a:t>
            </a:r>
          </a:p>
        </p:txBody>
      </p:sp>
    </p:spTree>
    <p:extLst>
      <p:ext uri="{BB962C8B-B14F-4D97-AF65-F5344CB8AC3E}">
        <p14:creationId xmlns:p14="http://schemas.microsoft.com/office/powerpoint/2010/main" val="8132215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E19621-4B56-4109-A2EB-DE75B8EDE8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558925"/>
            <a:ext cx="7886700" cy="4351338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GB" sz="2000" dirty="0"/>
              <a:t>Research question: </a:t>
            </a:r>
            <a:r>
              <a:rPr lang="en-GB" sz="2000" i="1" dirty="0"/>
              <a:t>How can companies conduct PCF measurement projects effectively?</a:t>
            </a:r>
          </a:p>
          <a:p>
            <a:pPr>
              <a:lnSpc>
                <a:spcPct val="100000"/>
              </a:lnSpc>
            </a:pPr>
            <a:r>
              <a:rPr lang="en-GB" sz="2000" dirty="0"/>
              <a:t>Multiple-case studies (Eisenhardt 1989) to explore a contemporary phenomenon in its real-life context which is under-explored (Eisenhardt 1989; Yin 1981, 2018) or still unknown (Voss, Tsikriktsis, and Frohlich 2002), and can offer new theoretical insights (</a:t>
            </a:r>
            <a:r>
              <a:rPr lang="en-GB" sz="2000" dirty="0" err="1"/>
              <a:t>Siggelkow</a:t>
            </a:r>
            <a:r>
              <a:rPr lang="en-GB" sz="2000" dirty="0"/>
              <a:t> 2007). </a:t>
            </a:r>
          </a:p>
          <a:p>
            <a:pPr>
              <a:lnSpc>
                <a:spcPct val="100000"/>
              </a:lnSpc>
            </a:pPr>
            <a:r>
              <a:rPr lang="en-GB" sz="2000" dirty="0"/>
              <a:t>Data collection follows the research framework indicated in the four stages of PAS : 1) </a:t>
            </a:r>
            <a:r>
              <a:rPr lang="en-GB" sz="2000" b="1" dirty="0"/>
              <a:t>scoping</a:t>
            </a:r>
            <a:r>
              <a:rPr lang="en-GB" sz="2000" dirty="0"/>
              <a:t>; 2) </a:t>
            </a:r>
            <a:r>
              <a:rPr lang="en-GB" sz="2000" b="1" dirty="0"/>
              <a:t>data collection</a:t>
            </a:r>
            <a:r>
              <a:rPr lang="en-GB" sz="2000" dirty="0"/>
              <a:t>; 3) </a:t>
            </a:r>
            <a:r>
              <a:rPr lang="en-GB" sz="2000" b="1" dirty="0"/>
              <a:t>footprint calculations; </a:t>
            </a:r>
            <a:r>
              <a:rPr lang="en-GB" sz="2000" dirty="0"/>
              <a:t>and 4) </a:t>
            </a:r>
            <a:r>
              <a:rPr lang="en-GB" sz="2000" b="1" dirty="0"/>
              <a:t>interpreting footprint results and driving reductions</a:t>
            </a:r>
            <a:r>
              <a:rPr lang="en-GB" sz="2000" dirty="0"/>
              <a:t>:</a:t>
            </a:r>
          </a:p>
          <a:p>
            <a:pPr>
              <a:lnSpc>
                <a:spcPct val="100000"/>
              </a:lnSpc>
            </a:pPr>
            <a:r>
              <a:rPr lang="en-GB" sz="2000" dirty="0"/>
              <a:t>Within-case analysis and a cross-case analysis (Voss, Tsikriktsis, and Frohlich 2002).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4FFF69AC-D867-4835-BFE6-BAD7757432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</p:spPr>
        <p:txBody>
          <a:bodyPr>
            <a:normAutofit/>
          </a:bodyPr>
          <a:lstStyle/>
          <a:p>
            <a:r>
              <a:rPr lang="en-GB" sz="3000" b="1" dirty="0"/>
              <a:t>Methodology</a:t>
            </a:r>
          </a:p>
        </p:txBody>
      </p:sp>
    </p:spTree>
    <p:extLst>
      <p:ext uri="{BB962C8B-B14F-4D97-AF65-F5344CB8AC3E}">
        <p14:creationId xmlns:p14="http://schemas.microsoft.com/office/powerpoint/2010/main" val="18781202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75B235E9-5ECF-46F3-B43D-70AFA2710C9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19776416"/>
              </p:ext>
            </p:extLst>
          </p:nvPr>
        </p:nvGraphicFramePr>
        <p:xfrm>
          <a:off x="104775" y="200570"/>
          <a:ext cx="8934450" cy="64568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647825">
                  <a:extLst>
                    <a:ext uri="{9D8B030D-6E8A-4147-A177-3AD203B41FA5}">
                      <a16:colId xmlns:a16="http://schemas.microsoft.com/office/drawing/2014/main" val="144859904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2185066315"/>
                    </a:ext>
                  </a:extLst>
                </a:gridCol>
                <a:gridCol w="5161606">
                  <a:extLst>
                    <a:ext uri="{9D8B030D-6E8A-4147-A177-3AD203B41FA5}">
                      <a16:colId xmlns:a16="http://schemas.microsoft.com/office/drawing/2014/main" val="1820573779"/>
                    </a:ext>
                  </a:extLst>
                </a:gridCol>
                <a:gridCol w="982019">
                  <a:extLst>
                    <a:ext uri="{9D8B030D-6E8A-4147-A177-3AD203B41FA5}">
                      <a16:colId xmlns:a16="http://schemas.microsoft.com/office/drawing/2014/main" val="2969107084"/>
                    </a:ext>
                  </a:extLst>
                </a:gridCol>
              </a:tblGrid>
              <a:tr h="44444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Case company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2785" marR="62785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Sector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2785" marR="62785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Interviewee position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2785" marR="62785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Interview times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2785" marR="62785" marT="0" marB="0"/>
                </a:tc>
                <a:extLst>
                  <a:ext uri="{0D108BD9-81ED-4DB2-BD59-A6C34878D82A}">
                    <a16:rowId xmlns:a16="http://schemas.microsoft.com/office/drawing/2014/main" val="374318423"/>
                  </a:ext>
                </a:extLst>
              </a:tr>
              <a:tr h="222221">
                <a:tc rowSpan="4"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effectLst/>
                        </a:rPr>
                        <a:t>(C1)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Lenovo </a:t>
                      </a:r>
                    </a:p>
                  </a:txBody>
                  <a:tcPr marL="62785" marR="62785" marT="0" marB="0"/>
                </a:tc>
                <a:tc rowSpan="4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ICT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2785" marR="62785" marT="0" marB="0"/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GB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Executive Director of Manufacturing</a:t>
                      </a:r>
                    </a:p>
                  </a:txBody>
                  <a:tcPr marL="62785" marR="62785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2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2785" marR="62785" marT="0" marB="0"/>
                </a:tc>
                <a:extLst>
                  <a:ext uri="{0D108BD9-81ED-4DB2-BD59-A6C34878D82A}">
                    <a16:rowId xmlns:a16="http://schemas.microsoft.com/office/drawing/2014/main" val="3752125486"/>
                  </a:ext>
                </a:extLst>
              </a:tr>
              <a:tr h="222221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GB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Chief Standard Expert</a:t>
                      </a:r>
                    </a:p>
                  </a:txBody>
                  <a:tcPr marL="62785" marR="62785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2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2785" marR="62785" marT="0" marB="0"/>
                </a:tc>
                <a:extLst>
                  <a:ext uri="{0D108BD9-81ED-4DB2-BD59-A6C34878D82A}">
                    <a16:rowId xmlns:a16="http://schemas.microsoft.com/office/drawing/2014/main" val="3887050624"/>
                  </a:ext>
                </a:extLst>
              </a:tr>
              <a:tr h="36086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GB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Global Low Carbon Tech &amp; Product Carbon Footprint Leader</a:t>
                      </a:r>
                    </a:p>
                  </a:txBody>
                  <a:tcPr marL="62785" marR="62785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2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2785" marR="62785" marT="0" marB="0"/>
                </a:tc>
                <a:extLst>
                  <a:ext uri="{0D108BD9-81ED-4DB2-BD59-A6C34878D82A}">
                    <a16:rowId xmlns:a16="http://schemas.microsoft.com/office/drawing/2014/main" val="274396776"/>
                  </a:ext>
                </a:extLst>
              </a:tr>
              <a:tr h="222221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GB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Public Relationship Manager</a:t>
                      </a:r>
                    </a:p>
                  </a:txBody>
                  <a:tcPr marL="62785" marR="62785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1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2785" marR="62785" marT="0" marB="0"/>
                </a:tc>
                <a:extLst>
                  <a:ext uri="{0D108BD9-81ED-4DB2-BD59-A6C34878D82A}">
                    <a16:rowId xmlns:a16="http://schemas.microsoft.com/office/drawing/2014/main" val="2898927752"/>
                  </a:ext>
                </a:extLst>
              </a:tr>
              <a:tr h="222221">
                <a:tc row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(C2)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Tsingtao Brewery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2785" marR="62785" marT="0" marB="0"/>
                </a:tc>
                <a:tc rowSpan="3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Beverage 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2785" marR="62785" marT="0" marB="0"/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GB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Executive Director of Manufacturing</a:t>
                      </a:r>
                    </a:p>
                  </a:txBody>
                  <a:tcPr marL="62785" marR="62785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2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2785" marR="62785" marT="0" marB="0"/>
                </a:tc>
                <a:extLst>
                  <a:ext uri="{0D108BD9-81ED-4DB2-BD59-A6C34878D82A}">
                    <a16:rowId xmlns:a16="http://schemas.microsoft.com/office/drawing/2014/main" val="805682610"/>
                  </a:ext>
                </a:extLst>
              </a:tr>
              <a:tr h="127274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GB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Carbon Specialist 1</a:t>
                      </a:r>
                    </a:p>
                  </a:txBody>
                  <a:tcPr marL="62785" marR="62785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2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2785" marR="62785" marT="0" marB="0"/>
                </a:tc>
                <a:extLst>
                  <a:ext uri="{0D108BD9-81ED-4DB2-BD59-A6C34878D82A}">
                    <a16:rowId xmlns:a16="http://schemas.microsoft.com/office/drawing/2014/main" val="382254014"/>
                  </a:ext>
                </a:extLst>
              </a:tr>
              <a:tr h="222221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GB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Carbon Specialist 2</a:t>
                      </a:r>
                    </a:p>
                  </a:txBody>
                  <a:tcPr marL="62785" marR="62785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2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2785" marR="62785" marT="0" marB="0"/>
                </a:tc>
                <a:extLst>
                  <a:ext uri="{0D108BD9-81ED-4DB2-BD59-A6C34878D82A}">
                    <a16:rowId xmlns:a16="http://schemas.microsoft.com/office/drawing/2014/main" val="29587413"/>
                  </a:ext>
                </a:extLst>
              </a:tr>
              <a:tr h="222221">
                <a:tc rowSpan="2"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effectLst/>
                        </a:rPr>
                        <a:t>(C3)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ZTE</a:t>
                      </a:r>
                    </a:p>
                  </a:txBody>
                  <a:tcPr marL="62785" marR="62785" marT="0" marB="0"/>
                </a:tc>
                <a:tc rowSpan="2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ICT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2785" marR="62785" marT="0" marB="0"/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GB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Product Quality Manager</a:t>
                      </a:r>
                    </a:p>
                  </a:txBody>
                  <a:tcPr marL="62785" marR="62785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4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2785" marR="62785" marT="0" marB="0"/>
                </a:tc>
                <a:extLst>
                  <a:ext uri="{0D108BD9-81ED-4DB2-BD59-A6C34878D82A}">
                    <a16:rowId xmlns:a16="http://schemas.microsoft.com/office/drawing/2014/main" val="1533385572"/>
                  </a:ext>
                </a:extLst>
              </a:tr>
              <a:tr h="222221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GB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Corporate Environmental Specialist</a:t>
                      </a:r>
                    </a:p>
                  </a:txBody>
                  <a:tcPr marL="62785" marR="62785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2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2785" marR="62785" marT="0" marB="0"/>
                </a:tc>
                <a:extLst>
                  <a:ext uri="{0D108BD9-81ED-4DB2-BD59-A6C34878D82A}">
                    <a16:rowId xmlns:a16="http://schemas.microsoft.com/office/drawing/2014/main" val="1735489315"/>
                  </a:ext>
                </a:extLst>
              </a:tr>
              <a:tr h="222221">
                <a:tc rowSpan="2"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effectLst/>
                        </a:rPr>
                        <a:t>(C4)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Acer </a:t>
                      </a:r>
                    </a:p>
                  </a:txBody>
                  <a:tcPr marL="62785" marR="62785" marT="0" marB="0"/>
                </a:tc>
                <a:tc rowSpan="2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ICT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2785" marR="62785" marT="0" marB="0"/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GB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Director of Corporate Sustainability Office</a:t>
                      </a:r>
                    </a:p>
                  </a:txBody>
                  <a:tcPr marL="62785" marR="62785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3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2785" marR="62785" marT="0" marB="0"/>
                </a:tc>
                <a:extLst>
                  <a:ext uri="{0D108BD9-81ED-4DB2-BD59-A6C34878D82A}">
                    <a16:rowId xmlns:a16="http://schemas.microsoft.com/office/drawing/2014/main" val="1214227563"/>
                  </a:ext>
                </a:extLst>
              </a:tr>
              <a:tr h="222221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GB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Vice Director of Environmental Affairs</a:t>
                      </a:r>
                    </a:p>
                  </a:txBody>
                  <a:tcPr marL="62785" marR="62785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3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2785" marR="62785" marT="0" marB="0"/>
                </a:tc>
                <a:extLst>
                  <a:ext uri="{0D108BD9-81ED-4DB2-BD59-A6C34878D82A}">
                    <a16:rowId xmlns:a16="http://schemas.microsoft.com/office/drawing/2014/main" val="4070920360"/>
                  </a:ext>
                </a:extLst>
              </a:tr>
              <a:tr h="236364">
                <a:tc rowSpan="2"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effectLst/>
                        </a:rPr>
                        <a:t>(C5)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AUO</a:t>
                      </a:r>
                    </a:p>
                  </a:txBody>
                  <a:tcPr marL="62785" marR="62785" marT="0" marB="0"/>
                </a:tc>
                <a:tc rowSpan="2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Electronic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2785" marR="62785" marT="0" marB="0"/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GB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Head of Risk, Environment, Safety Management</a:t>
                      </a:r>
                    </a:p>
                  </a:txBody>
                  <a:tcPr marL="62785" marR="62785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3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2785" marR="62785" marT="0" marB="0"/>
                </a:tc>
                <a:extLst>
                  <a:ext uri="{0D108BD9-81ED-4DB2-BD59-A6C34878D82A}">
                    <a16:rowId xmlns:a16="http://schemas.microsoft.com/office/drawing/2014/main" val="339616640"/>
                  </a:ext>
                </a:extLst>
              </a:tr>
              <a:tr h="222221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GB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Product Quality Manager</a:t>
                      </a:r>
                    </a:p>
                  </a:txBody>
                  <a:tcPr marL="62785" marR="62785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2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2785" marR="62785" marT="0" marB="0"/>
                </a:tc>
                <a:extLst>
                  <a:ext uri="{0D108BD9-81ED-4DB2-BD59-A6C34878D82A}">
                    <a16:rowId xmlns:a16="http://schemas.microsoft.com/office/drawing/2014/main" val="1800423953"/>
                  </a:ext>
                </a:extLst>
              </a:tr>
              <a:tr h="222221">
                <a:tc rowSpan="3"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effectLst/>
                        </a:rPr>
                        <a:t>(C6)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600" dirty="0" err="1">
                          <a:effectLst/>
                        </a:rPr>
                        <a:t>Tungho</a:t>
                      </a:r>
                      <a:r>
                        <a:rPr lang="en-GB" sz="1600" dirty="0">
                          <a:effectLst/>
                        </a:rPr>
                        <a:t> Steel </a:t>
                      </a:r>
                    </a:p>
                  </a:txBody>
                  <a:tcPr marL="62785" marR="62785" marT="0" marB="0"/>
                </a:tc>
                <a:tc rowSpan="3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Steel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2785" marR="62785" marT="0" marB="0"/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GB" sz="16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Director of Production</a:t>
                      </a:r>
                    </a:p>
                  </a:txBody>
                  <a:tcPr marL="62785" marR="62785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2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2785" marR="62785" marT="0" marB="0"/>
                </a:tc>
                <a:extLst>
                  <a:ext uri="{0D108BD9-81ED-4DB2-BD59-A6C34878D82A}">
                    <a16:rowId xmlns:a16="http://schemas.microsoft.com/office/drawing/2014/main" val="2940888853"/>
                  </a:ext>
                </a:extLst>
              </a:tr>
              <a:tr h="222221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GB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Senior Manager of Environmental Affairs</a:t>
                      </a:r>
                    </a:p>
                  </a:txBody>
                  <a:tcPr marL="62785" marR="62785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2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2785" marR="62785" marT="0" marB="0"/>
                </a:tc>
                <a:extLst>
                  <a:ext uri="{0D108BD9-81ED-4DB2-BD59-A6C34878D82A}">
                    <a16:rowId xmlns:a16="http://schemas.microsoft.com/office/drawing/2014/main" val="3943039308"/>
                  </a:ext>
                </a:extLst>
              </a:tr>
              <a:tr h="222221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GB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Project External Consultant </a:t>
                      </a:r>
                    </a:p>
                  </a:txBody>
                  <a:tcPr marL="62785" marR="62785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2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2785" marR="62785" marT="0" marB="0"/>
                </a:tc>
                <a:extLst>
                  <a:ext uri="{0D108BD9-81ED-4DB2-BD59-A6C34878D82A}">
                    <a16:rowId xmlns:a16="http://schemas.microsoft.com/office/drawing/2014/main" val="1273525589"/>
                  </a:ext>
                </a:extLst>
              </a:tr>
              <a:tr h="222221">
                <a:tc rowSpan="3"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effectLst/>
                        </a:rPr>
                        <a:t>(C7)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BenQ</a:t>
                      </a:r>
                    </a:p>
                  </a:txBody>
                  <a:tcPr marL="62785" marR="62785" marT="0" marB="0"/>
                </a:tc>
                <a:tc rowSpan="3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Electronic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2785" marR="62785" marT="0" marB="0"/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GB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Vice Director of Strategic Procurement </a:t>
                      </a:r>
                    </a:p>
                  </a:txBody>
                  <a:tcPr marL="62785" marR="62785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2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2785" marR="62785" marT="0" marB="0"/>
                </a:tc>
                <a:extLst>
                  <a:ext uri="{0D108BD9-81ED-4DB2-BD59-A6C34878D82A}">
                    <a16:rowId xmlns:a16="http://schemas.microsoft.com/office/drawing/2014/main" val="34040642"/>
                  </a:ext>
                </a:extLst>
              </a:tr>
              <a:tr h="222221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GB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Senior Manager in Product Quality</a:t>
                      </a:r>
                    </a:p>
                  </a:txBody>
                  <a:tcPr marL="62785" marR="62785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2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2785" marR="62785" marT="0" marB="0"/>
                </a:tc>
                <a:extLst>
                  <a:ext uri="{0D108BD9-81ED-4DB2-BD59-A6C34878D82A}">
                    <a16:rowId xmlns:a16="http://schemas.microsoft.com/office/drawing/2014/main" val="1979294419"/>
                  </a:ext>
                </a:extLst>
              </a:tr>
              <a:tr h="222221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GB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Product Environmental Specialist</a:t>
                      </a:r>
                    </a:p>
                  </a:txBody>
                  <a:tcPr marL="62785" marR="62785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2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2785" marR="62785" marT="0" marB="0"/>
                </a:tc>
                <a:extLst>
                  <a:ext uri="{0D108BD9-81ED-4DB2-BD59-A6C34878D82A}">
                    <a16:rowId xmlns:a16="http://schemas.microsoft.com/office/drawing/2014/main" val="2593520421"/>
                  </a:ext>
                </a:extLst>
              </a:tr>
              <a:tr h="222221">
                <a:tc rowSpan="3"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effectLst/>
                        </a:rPr>
                        <a:t>(C8)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Dell </a:t>
                      </a:r>
                    </a:p>
                  </a:txBody>
                  <a:tcPr marL="62785" marR="62785" marT="0" marB="0"/>
                </a:tc>
                <a:tc rowSpan="3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ICT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2785" marR="62785" marT="0" marB="0"/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GB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Supply Chain Sustainability Manager 1 (China)</a:t>
                      </a:r>
                    </a:p>
                  </a:txBody>
                  <a:tcPr marL="62785" marR="62785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2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2785" marR="62785" marT="0" marB="0"/>
                </a:tc>
                <a:extLst>
                  <a:ext uri="{0D108BD9-81ED-4DB2-BD59-A6C34878D82A}">
                    <a16:rowId xmlns:a16="http://schemas.microsoft.com/office/drawing/2014/main" val="3175540518"/>
                  </a:ext>
                </a:extLst>
              </a:tr>
              <a:tr h="222221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GB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Supply Chain Sustainability Manager 2 (China)</a:t>
                      </a:r>
                    </a:p>
                  </a:txBody>
                  <a:tcPr marL="62785" marR="62785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2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2785" marR="62785" marT="0" marB="0"/>
                </a:tc>
                <a:extLst>
                  <a:ext uri="{0D108BD9-81ED-4DB2-BD59-A6C34878D82A}">
                    <a16:rowId xmlns:a16="http://schemas.microsoft.com/office/drawing/2014/main" val="2166490629"/>
                  </a:ext>
                </a:extLst>
              </a:tr>
              <a:tr h="222221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GB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Sustainability Manager (UK)</a:t>
                      </a:r>
                    </a:p>
                  </a:txBody>
                  <a:tcPr marL="62785" marR="62785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4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2785" marR="62785" marT="0" marB="0"/>
                </a:tc>
                <a:extLst>
                  <a:ext uri="{0D108BD9-81ED-4DB2-BD59-A6C34878D82A}">
                    <a16:rowId xmlns:a16="http://schemas.microsoft.com/office/drawing/2014/main" val="1547662461"/>
                  </a:ext>
                </a:extLst>
              </a:tr>
              <a:tr h="438473"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effectLst/>
                        </a:rPr>
                        <a:t>(C9)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British Sugar </a:t>
                      </a:r>
                    </a:p>
                  </a:txBody>
                  <a:tcPr marL="62785" marR="62785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Food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2785" marR="62785" marT="0" marB="0"/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GB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Carbon Manager</a:t>
                      </a:r>
                    </a:p>
                  </a:txBody>
                  <a:tcPr marL="62785" marR="62785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4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2785" marR="62785" marT="0" marB="0"/>
                </a:tc>
                <a:extLst>
                  <a:ext uri="{0D108BD9-81ED-4DB2-BD59-A6C34878D82A}">
                    <a16:rowId xmlns:a16="http://schemas.microsoft.com/office/drawing/2014/main" val="315374577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154529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" name="Rectangle 14">
            <a:extLst>
              <a:ext uri="{FF2B5EF4-FFF2-40B4-BE49-F238E27FC236}">
                <a16:creationId xmlns:a16="http://schemas.microsoft.com/office/drawing/2014/main" id="{A8384FB5-9ADC-4DDC-881B-597D56F5B1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1199E1B1-A8C0-4FE8-A5A8-1CB41D69F8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1" y="0"/>
            <a:ext cx="9143999" cy="1575955"/>
          </a:xfrm>
          <a:prstGeom prst="rect">
            <a:avLst/>
          </a:prstGeom>
          <a:gradFill>
            <a:gsLst>
              <a:gs pos="0">
                <a:srgbClr val="000000">
                  <a:alpha val="96000"/>
                </a:srgbClr>
              </a:gs>
              <a:gs pos="100000">
                <a:schemeClr val="accent1">
                  <a:lumMod val="75000"/>
                </a:schemeClr>
              </a:gs>
            </a:gsLst>
            <a:lin ang="6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84A8DE83-DE75-4B41-9DB4-A7EC0B0DEC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6096642" cy="1575461"/>
          </a:xfrm>
          <a:prstGeom prst="rect">
            <a:avLst/>
          </a:prstGeom>
          <a:gradFill>
            <a:gsLst>
              <a:gs pos="0">
                <a:schemeClr val="accent1">
                  <a:alpha val="41000"/>
                </a:schemeClr>
              </a:gs>
              <a:gs pos="74000">
                <a:schemeClr val="accent1">
                  <a:lumMod val="60000"/>
                  <a:lumOff val="40000"/>
                  <a:alpha val="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A7009A0A-BEF5-4EAC-AF15-E4F9F002E2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2" y="-1"/>
            <a:ext cx="9144001" cy="1574311"/>
          </a:xfrm>
          <a:prstGeom prst="rect">
            <a:avLst/>
          </a:prstGeom>
          <a:gradFill>
            <a:gsLst>
              <a:gs pos="0">
                <a:srgbClr val="000000">
                  <a:alpha val="63000"/>
                </a:srgbClr>
              </a:gs>
              <a:gs pos="78000">
                <a:schemeClr val="accent1">
                  <a:alpha val="15000"/>
                </a:schemeClr>
              </a:gs>
            </a:gsLst>
            <a:lin ang="15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7DE67A8-8CAC-4F9B-9338-A01F831D57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4784" y="248038"/>
            <a:ext cx="5297791" cy="115920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3500" b="1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Within-case analysis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A95CC9CF-2B3E-4392-A8D4-F3B2A1E1AE8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7965369"/>
              </p:ext>
            </p:extLst>
          </p:nvPr>
        </p:nvGraphicFramePr>
        <p:xfrm>
          <a:off x="80387" y="1422674"/>
          <a:ext cx="9013369" cy="5270470"/>
        </p:xfrm>
        <a:graphic>
          <a:graphicData uri="http://schemas.openxmlformats.org/drawingml/2006/table">
            <a:tbl>
              <a:tblPr firstRow="1" firstCol="1" bandRow="1">
                <a:tableStyleId>{9D7B26C5-4107-4FEC-AEDC-1716B250A1EF}</a:tableStyleId>
              </a:tblPr>
              <a:tblGrid>
                <a:gridCol w="808504">
                  <a:extLst>
                    <a:ext uri="{9D8B030D-6E8A-4147-A177-3AD203B41FA5}">
                      <a16:colId xmlns:a16="http://schemas.microsoft.com/office/drawing/2014/main" val="3165083845"/>
                    </a:ext>
                  </a:extLst>
                </a:gridCol>
                <a:gridCol w="1603100">
                  <a:extLst>
                    <a:ext uri="{9D8B030D-6E8A-4147-A177-3AD203B41FA5}">
                      <a16:colId xmlns:a16="http://schemas.microsoft.com/office/drawing/2014/main" val="1438558096"/>
                    </a:ext>
                  </a:extLst>
                </a:gridCol>
                <a:gridCol w="3135086">
                  <a:extLst>
                    <a:ext uri="{9D8B030D-6E8A-4147-A177-3AD203B41FA5}">
                      <a16:colId xmlns:a16="http://schemas.microsoft.com/office/drawing/2014/main" val="2041241907"/>
                    </a:ext>
                  </a:extLst>
                </a:gridCol>
                <a:gridCol w="1406767">
                  <a:extLst>
                    <a:ext uri="{9D8B030D-6E8A-4147-A177-3AD203B41FA5}">
                      <a16:colId xmlns:a16="http://schemas.microsoft.com/office/drawing/2014/main" val="464084081"/>
                    </a:ext>
                  </a:extLst>
                </a:gridCol>
                <a:gridCol w="2059912">
                  <a:extLst>
                    <a:ext uri="{9D8B030D-6E8A-4147-A177-3AD203B41FA5}">
                      <a16:colId xmlns:a16="http://schemas.microsoft.com/office/drawing/2014/main" val="4209799264"/>
                    </a:ext>
                  </a:extLst>
                </a:gridCol>
              </a:tblGrid>
              <a:tr h="20653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 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GB" sz="1400" dirty="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4664317"/>
                  </a:ext>
                </a:extLst>
              </a:tr>
              <a:tr h="471394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75000"/>
                        </a:lnSpc>
                        <a:spcAft>
                          <a:spcPts val="0"/>
                        </a:spcAft>
                      </a:pPr>
                      <a:endParaRPr lang="en-GB" sz="18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ctr" defTabSz="914400" rtl="0" eaLnBrk="1" latinLnBrk="0" hangingPunct="1">
                        <a:lnSpc>
                          <a:spcPct val="75000"/>
                        </a:lnSpc>
                        <a:spcAft>
                          <a:spcPts val="0"/>
                        </a:spcAft>
                      </a:pPr>
                      <a:r>
                        <a:rPr lang="en-GB" sz="18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Case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75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>
                          <a:effectLst/>
                        </a:rPr>
                        <a:t>Scoping </a:t>
                      </a:r>
                      <a:endParaRPr lang="en-GB" sz="1800" b="1" dirty="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400" marR="54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75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>
                          <a:effectLst/>
                        </a:rPr>
                        <a:t>Data Collection</a:t>
                      </a:r>
                      <a:endParaRPr lang="en-GB" sz="1800" b="1" dirty="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75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>
                          <a:effectLst/>
                        </a:rPr>
                        <a:t>Footprint Calculation</a:t>
                      </a:r>
                      <a:endParaRPr lang="en-GB" sz="1800" b="1" dirty="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75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>
                          <a:effectLst/>
                        </a:rPr>
                        <a:t>Interpreting footprint results and driving reductions</a:t>
                      </a:r>
                      <a:endParaRPr lang="en-GB" sz="1800" b="1" dirty="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159968457"/>
                  </a:ext>
                </a:extLst>
              </a:tr>
              <a:tr h="201299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b="0" dirty="0">
                          <a:effectLst/>
                        </a:rPr>
                        <a:t>Case 1</a:t>
                      </a:r>
                      <a:endParaRPr lang="en-GB" sz="1800" b="0" dirty="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85750" lvl="0" indent="-285750">
                        <a:lnSpc>
                          <a:spcPct val="75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1800" dirty="0">
                          <a:effectLst/>
                        </a:rPr>
                        <a:t>Determine the product for PCF</a:t>
                      </a:r>
                    </a:p>
                    <a:p>
                      <a:pPr marL="285750" lvl="0" indent="-285750">
                        <a:lnSpc>
                          <a:spcPct val="75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1800" dirty="0">
                          <a:effectLst/>
                        </a:rPr>
                        <a:t>Allocate PCF task according to BOM</a:t>
                      </a:r>
                    </a:p>
                    <a:p>
                      <a:pPr marL="285750" lvl="0" indent="-285750">
                        <a:lnSpc>
                          <a:spcPct val="75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1800" dirty="0">
                          <a:effectLst/>
                        </a:rPr>
                        <a:t>Select Involved Suppliers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400" marR="5400" marT="0" marB="0"/>
                </a:tc>
                <a:tc>
                  <a:txBody>
                    <a:bodyPr/>
                    <a:lstStyle/>
                    <a:p>
                      <a:pPr marL="285750" lvl="0" indent="-285750">
                        <a:lnSpc>
                          <a:spcPct val="75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1800" dirty="0">
                          <a:effectLst/>
                        </a:rPr>
                        <a:t>Design Data Collection Forms for Internal &amp; External user</a:t>
                      </a:r>
                    </a:p>
                    <a:p>
                      <a:pPr marL="285750" lvl="0" indent="-285750">
                        <a:lnSpc>
                          <a:spcPct val="75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1800" dirty="0">
                          <a:effectLst/>
                        </a:rPr>
                        <a:t>Engaging Suppliers to Complete Data Form</a:t>
                      </a:r>
                    </a:p>
                    <a:p>
                      <a:pPr marL="285750" lvl="0" indent="-285750">
                        <a:lnSpc>
                          <a:spcPct val="75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1800" dirty="0">
                          <a:effectLst/>
                        </a:rPr>
                        <a:t>Engaging Internal Department to Complete Data Form</a:t>
                      </a:r>
                    </a:p>
                    <a:p>
                      <a:pPr marL="285750" lvl="0" indent="-285750">
                        <a:lnSpc>
                          <a:spcPct val="75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1800" dirty="0">
                          <a:effectLst/>
                        </a:rPr>
                        <a:t>Obtain Data from Suppliers</a:t>
                      </a:r>
                    </a:p>
                    <a:p>
                      <a:pPr marL="285750" lvl="0" indent="-285750">
                        <a:lnSpc>
                          <a:spcPct val="75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1800" dirty="0">
                          <a:effectLst/>
                        </a:rPr>
                        <a:t>Obtain Data from Internal Departments</a:t>
                      </a:r>
                    </a:p>
                    <a:p>
                      <a:pPr marL="285750" lvl="0" indent="-285750">
                        <a:lnSpc>
                          <a:spcPct val="75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1800" dirty="0">
                          <a:effectLst/>
                        </a:rPr>
                        <a:t>Site-visit to Check Data Validity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85750" lvl="0" indent="-285750" algn="l">
                        <a:lnSpc>
                          <a:spcPct val="75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1800" dirty="0">
                          <a:effectLst/>
                        </a:rPr>
                        <a:t>Calculate the footprint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85750" lvl="0" indent="-285750">
                        <a:lnSpc>
                          <a:spcPct val="75000"/>
                        </a:lnSpc>
                        <a:spcAft>
                          <a:spcPts val="10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1800" dirty="0">
                          <a:effectLst/>
                        </a:rPr>
                        <a:t>Setting Reduction Action Plan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3455289377"/>
                  </a:ext>
                </a:extLst>
              </a:tr>
              <a:tr h="21948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b="0">
                          <a:effectLst/>
                        </a:rPr>
                        <a:t>Case 2</a:t>
                      </a:r>
                      <a:endParaRPr lang="en-GB" sz="1800" b="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75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endParaRPr lang="en-GB" sz="18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400" marR="5400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75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endParaRPr lang="en-GB" sz="18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75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endParaRPr lang="en-GB" sz="18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75000"/>
                        </a:lnSpc>
                        <a:spcAft>
                          <a:spcPts val="1000"/>
                        </a:spcAft>
                        <a:buFont typeface="Symbol" panose="05050102010706020507" pitchFamily="18" charset="2"/>
                        <a:buChar char=""/>
                      </a:pPr>
                      <a:endParaRPr lang="en-GB" sz="18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3313659508"/>
                  </a:ext>
                </a:extLst>
              </a:tr>
              <a:tr h="11654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b="0" dirty="0">
                          <a:effectLst/>
                        </a:rPr>
                        <a:t>Case 3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75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endParaRPr lang="en-GB" sz="18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400" marR="5400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75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endParaRPr lang="en-GB" sz="18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75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endParaRPr lang="en-GB" sz="18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75000"/>
                        </a:lnSpc>
                        <a:spcAft>
                          <a:spcPts val="1000"/>
                        </a:spcAft>
                        <a:buFont typeface="Symbol" panose="05050102010706020507" pitchFamily="18" charset="2"/>
                        <a:buChar char=""/>
                      </a:pPr>
                      <a:endParaRPr lang="en-GB" sz="18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2924513644"/>
                  </a:ext>
                </a:extLst>
              </a:tr>
              <a:tr h="28649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b="0" dirty="0">
                          <a:effectLst/>
                        </a:rPr>
                        <a:t>Case 4</a:t>
                      </a:r>
                      <a:endParaRPr lang="en-GB" sz="1800" b="0" dirty="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75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endParaRPr lang="en-GB" sz="18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400" marR="5400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75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endParaRPr lang="en-GB" sz="18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75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endParaRPr lang="en-GB" sz="1800" dirty="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75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endParaRPr lang="en-GB" sz="18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3854035957"/>
                  </a:ext>
                </a:extLst>
              </a:tr>
              <a:tr h="226551">
                <a:tc>
                  <a:txBody>
                    <a:bodyPr/>
                    <a:lstStyle/>
                    <a:p>
                      <a:pPr>
                        <a:lnSpc>
                          <a:spcPct val="75000"/>
                        </a:lnSpc>
                        <a:spcAft>
                          <a:spcPts val="0"/>
                        </a:spcAft>
                      </a:pPr>
                      <a:r>
                        <a:rPr lang="en-GB" sz="1800" b="0">
                          <a:effectLst/>
                        </a:rPr>
                        <a:t>Case 5</a:t>
                      </a:r>
                      <a:endParaRPr lang="en-GB" sz="1800" b="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75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endParaRPr lang="en-GB" sz="18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400" marR="5400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75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endParaRPr lang="en-GB" sz="18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75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endParaRPr lang="en-GB" sz="18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75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endParaRPr lang="en-GB" sz="18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968815897"/>
                  </a:ext>
                </a:extLst>
              </a:tr>
              <a:tr h="22655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b="0">
                          <a:effectLst/>
                        </a:rPr>
                        <a:t>Case 6</a:t>
                      </a:r>
                      <a:endParaRPr lang="en-GB" sz="1800" b="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75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endParaRPr lang="en-GB" sz="18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400" marR="5400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75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endParaRPr lang="en-GB" sz="18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75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endParaRPr lang="en-GB" sz="18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75000"/>
                        </a:lnSpc>
                        <a:spcAft>
                          <a:spcPts val="1000"/>
                        </a:spcAft>
                        <a:buFont typeface="Symbol" panose="05050102010706020507" pitchFamily="18" charset="2"/>
                        <a:buChar char=""/>
                      </a:pPr>
                      <a:endParaRPr lang="en-GB" sz="18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2085940501"/>
                  </a:ext>
                </a:extLst>
              </a:tr>
              <a:tr h="24762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b="0">
                          <a:effectLst/>
                        </a:rPr>
                        <a:t>Case 7</a:t>
                      </a:r>
                      <a:endParaRPr lang="en-GB" sz="1800" b="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75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endParaRPr lang="en-GB" sz="18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400" marR="5400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75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endParaRPr lang="en-GB" sz="18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75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endParaRPr lang="en-GB" sz="18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75000"/>
                        </a:lnSpc>
                        <a:spcAft>
                          <a:spcPts val="1000"/>
                        </a:spcAft>
                        <a:buFont typeface="Symbol" panose="05050102010706020507" pitchFamily="18" charset="2"/>
                        <a:buChar char=""/>
                      </a:pPr>
                      <a:endParaRPr lang="en-GB" sz="18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895131800"/>
                  </a:ext>
                </a:extLst>
              </a:tr>
              <a:tr h="22626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b="0" dirty="0">
                          <a:effectLst/>
                        </a:rPr>
                        <a:t>Case 8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75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endParaRPr lang="en-GB" sz="18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400" marR="5400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75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endParaRPr lang="en-GB" sz="18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75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endParaRPr lang="en-GB" sz="18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75000"/>
                        </a:lnSpc>
                        <a:spcAft>
                          <a:spcPts val="1000"/>
                        </a:spcAft>
                        <a:buFont typeface="Symbol" panose="05050102010706020507" pitchFamily="18" charset="2"/>
                        <a:buChar char=""/>
                      </a:pPr>
                      <a:endParaRPr lang="en-GB" sz="18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246442432"/>
                  </a:ext>
                </a:extLst>
              </a:tr>
              <a:tr h="2061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b="0" dirty="0">
                          <a:effectLst/>
                        </a:rPr>
                        <a:t>Case 9</a:t>
                      </a:r>
                      <a:endParaRPr lang="en-GB" sz="1800" b="0" dirty="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75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endParaRPr lang="en-GB" sz="18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400" marR="5400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75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endParaRPr lang="en-GB" sz="18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75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endParaRPr lang="en-GB" sz="18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75000"/>
                        </a:lnSpc>
                        <a:spcAft>
                          <a:spcPts val="1000"/>
                        </a:spcAft>
                        <a:buFont typeface="Symbol" panose="05050102010706020507" pitchFamily="18" charset="2"/>
                        <a:buChar char=""/>
                      </a:pPr>
                      <a:endParaRPr lang="en-GB" sz="18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25973514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501704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8E5EF5-1267-4E04-99D3-B10A9D2B63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4825" y="157139"/>
            <a:ext cx="7886700" cy="1325563"/>
          </a:xfrm>
        </p:spPr>
        <p:txBody>
          <a:bodyPr>
            <a:normAutofit/>
          </a:bodyPr>
          <a:lstStyle/>
          <a:p>
            <a:r>
              <a:rPr lang="en-GB" sz="3000" b="1" dirty="0"/>
              <a:t>Cross-case analysis</a:t>
            </a:r>
          </a:p>
        </p:txBody>
      </p:sp>
      <p:pic>
        <p:nvPicPr>
          <p:cNvPr id="7" name="Picture 6" descr="Diagram&#10;&#10;Description automatically generated">
            <a:extLst>
              <a:ext uri="{FF2B5EF4-FFF2-40B4-BE49-F238E27FC236}">
                <a16:creationId xmlns:a16="http://schemas.microsoft.com/office/drawing/2014/main" id="{FF3D01D6-8443-4E56-B644-D7790C0ACC7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82702"/>
            <a:ext cx="9144000" cy="5092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02033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1264</Words>
  <Application>Microsoft Office PowerPoint</Application>
  <PresentationFormat>On-screen Show (4:3)</PresentationFormat>
  <Paragraphs>162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Arial</vt:lpstr>
      <vt:lpstr>Calibri</vt:lpstr>
      <vt:lpstr>Calibri Light</vt:lpstr>
      <vt:lpstr>Symbol</vt:lpstr>
      <vt:lpstr>Office Theme</vt:lpstr>
      <vt:lpstr>Developing a Process of Measuring Product Carbon Footprint (PCF): An Exploratory Study Based on Multiple Cases </vt:lpstr>
      <vt:lpstr>Research background</vt:lpstr>
      <vt:lpstr>Literature review – PCF measurement</vt:lpstr>
      <vt:lpstr>Literature review – PCF measurement</vt:lpstr>
      <vt:lpstr>Literature review – PCF measurement</vt:lpstr>
      <vt:lpstr>Methodology</vt:lpstr>
      <vt:lpstr>PowerPoint Presentation</vt:lpstr>
      <vt:lpstr>Within-case analysis</vt:lpstr>
      <vt:lpstr>Cross-case analysis</vt:lpstr>
      <vt:lpstr>Discussion</vt:lpstr>
      <vt:lpstr>PowerPoint Presentation</vt:lpstr>
      <vt:lpstr>Conclusion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Developing a Process of Measuring Product Carbon Footprint (PCF): An Exploratory Study Based on Multiple Cases </dc:title>
  <dc:creator>Liu, Zheng</dc:creator>
  <cp:lastModifiedBy>Liu, Zheng</cp:lastModifiedBy>
  <cp:revision>13</cp:revision>
  <dcterms:created xsi:type="dcterms:W3CDTF">2023-04-18T11:24:52Z</dcterms:created>
  <dcterms:modified xsi:type="dcterms:W3CDTF">2023-04-18T11:48:03Z</dcterms:modified>
</cp:coreProperties>
</file>