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sldIdLst>
    <p:sldId id="256" r:id="rId2"/>
    <p:sldId id="257" r:id="rId3"/>
    <p:sldId id="259" r:id="rId4"/>
    <p:sldId id="258" r:id="rId5"/>
    <p:sldId id="260" r:id="rId6"/>
    <p:sldId id="266" r:id="rId7"/>
    <p:sldId id="261" r:id="rId8"/>
    <p:sldId id="262" r:id="rId9"/>
    <p:sldId id="263" r:id="rId10"/>
    <p:sldId id="267" r:id="rId11"/>
    <p:sldId id="264" r:id="rId12"/>
    <p:sldId id="26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3263B5-A2FD-411E-BBF5-473101013325}" v="464" dt="2023-04-28T15:25:00.1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82" d="100"/>
          <a:sy n="82" d="100"/>
        </p:scale>
        <p:origin x="55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is, Jeanette" userId="28cfe03b-5fa1-4163-8493-c81baef1db0e" providerId="ADAL" clId="{093263B5-A2FD-411E-BBF5-473101013325}"/>
    <pc:docChg chg="undo custSel addSld modSld">
      <pc:chgData name="Reis, Jeanette" userId="28cfe03b-5fa1-4163-8493-c81baef1db0e" providerId="ADAL" clId="{093263B5-A2FD-411E-BBF5-473101013325}" dt="2023-04-28T15:44:44.451" v="684" actId="20577"/>
      <pc:docMkLst>
        <pc:docMk/>
      </pc:docMkLst>
      <pc:sldChg chg="modSp mod">
        <pc:chgData name="Reis, Jeanette" userId="28cfe03b-5fa1-4163-8493-c81baef1db0e" providerId="ADAL" clId="{093263B5-A2FD-411E-BBF5-473101013325}" dt="2023-04-28T15:29:12.189" v="177" actId="1076"/>
        <pc:sldMkLst>
          <pc:docMk/>
          <pc:sldMk cId="3744055848" sldId="257"/>
        </pc:sldMkLst>
        <pc:spChg chg="mod">
          <ac:chgData name="Reis, Jeanette" userId="28cfe03b-5fa1-4163-8493-c81baef1db0e" providerId="ADAL" clId="{093263B5-A2FD-411E-BBF5-473101013325}" dt="2023-04-28T15:29:12.189" v="177" actId="1076"/>
          <ac:spMkLst>
            <pc:docMk/>
            <pc:sldMk cId="3744055848" sldId="257"/>
            <ac:spMk id="3" creationId="{97A5E731-F94F-C0C6-7F1F-726CE4592031}"/>
          </ac:spMkLst>
        </pc:spChg>
      </pc:sldChg>
      <pc:sldChg chg="modSp mod">
        <pc:chgData name="Reis, Jeanette" userId="28cfe03b-5fa1-4163-8493-c81baef1db0e" providerId="ADAL" clId="{093263B5-A2FD-411E-BBF5-473101013325}" dt="2023-04-28T15:22:10.143" v="127" actId="27636"/>
        <pc:sldMkLst>
          <pc:docMk/>
          <pc:sldMk cId="4112050082" sldId="258"/>
        </pc:sldMkLst>
        <pc:spChg chg="mod">
          <ac:chgData name="Reis, Jeanette" userId="28cfe03b-5fa1-4163-8493-c81baef1db0e" providerId="ADAL" clId="{093263B5-A2FD-411E-BBF5-473101013325}" dt="2023-04-28T15:22:10.143" v="127" actId="27636"/>
          <ac:spMkLst>
            <pc:docMk/>
            <pc:sldMk cId="4112050082" sldId="258"/>
            <ac:spMk id="3" creationId="{97A5E731-F94F-C0C6-7F1F-726CE4592031}"/>
          </ac:spMkLst>
        </pc:spChg>
      </pc:sldChg>
      <pc:sldChg chg="modSp">
        <pc:chgData name="Reis, Jeanette" userId="28cfe03b-5fa1-4163-8493-c81baef1db0e" providerId="ADAL" clId="{093263B5-A2FD-411E-BBF5-473101013325}" dt="2023-04-28T15:21:10.732" v="123" actId="20577"/>
        <pc:sldMkLst>
          <pc:docMk/>
          <pc:sldMk cId="3977656962" sldId="259"/>
        </pc:sldMkLst>
        <pc:graphicFrameChg chg="mod">
          <ac:chgData name="Reis, Jeanette" userId="28cfe03b-5fa1-4163-8493-c81baef1db0e" providerId="ADAL" clId="{093263B5-A2FD-411E-BBF5-473101013325}" dt="2023-04-28T15:21:10.732" v="123" actId="20577"/>
          <ac:graphicFrameMkLst>
            <pc:docMk/>
            <pc:sldMk cId="3977656962" sldId="259"/>
            <ac:graphicFrameMk id="5" creationId="{21F32BCC-76FD-2912-E78E-96ECE4A44CF6}"/>
          </ac:graphicFrameMkLst>
        </pc:graphicFrameChg>
      </pc:sldChg>
      <pc:sldChg chg="addSp delSp modSp mod">
        <pc:chgData name="Reis, Jeanette" userId="28cfe03b-5fa1-4163-8493-c81baef1db0e" providerId="ADAL" clId="{093263B5-A2FD-411E-BBF5-473101013325}" dt="2023-04-28T15:27:48.290" v="154" actId="14100"/>
        <pc:sldMkLst>
          <pc:docMk/>
          <pc:sldMk cId="3445496394" sldId="262"/>
        </pc:sldMkLst>
        <pc:spChg chg="mod">
          <ac:chgData name="Reis, Jeanette" userId="28cfe03b-5fa1-4163-8493-c81baef1db0e" providerId="ADAL" clId="{093263B5-A2FD-411E-BBF5-473101013325}" dt="2023-04-28T15:27:48.290" v="154" actId="14100"/>
          <ac:spMkLst>
            <pc:docMk/>
            <pc:sldMk cId="3445496394" sldId="262"/>
            <ac:spMk id="2" creationId="{0DDAC4BD-B270-D4E0-A20D-D66BFB53B5D9}"/>
          </ac:spMkLst>
        </pc:spChg>
        <pc:spChg chg="mod ord">
          <ac:chgData name="Reis, Jeanette" userId="28cfe03b-5fa1-4163-8493-c81baef1db0e" providerId="ADAL" clId="{093263B5-A2FD-411E-BBF5-473101013325}" dt="2023-04-28T15:27:34.929" v="152" actId="14100"/>
          <ac:spMkLst>
            <pc:docMk/>
            <pc:sldMk cId="3445496394" sldId="262"/>
            <ac:spMk id="3" creationId="{97A5E731-F94F-C0C6-7F1F-726CE4592031}"/>
          </ac:spMkLst>
        </pc:spChg>
        <pc:spChg chg="add del">
          <ac:chgData name="Reis, Jeanette" userId="28cfe03b-5fa1-4163-8493-c81baef1db0e" providerId="ADAL" clId="{093263B5-A2FD-411E-BBF5-473101013325}" dt="2023-04-28T15:26:43.717" v="142" actId="26606"/>
          <ac:spMkLst>
            <pc:docMk/>
            <pc:sldMk cId="3445496394" sldId="262"/>
            <ac:spMk id="18" creationId="{5ED9E2D9-EE69-4775-8CE5-9EAC35AD2F2E}"/>
          </ac:spMkLst>
        </pc:spChg>
        <pc:spChg chg="add del">
          <ac:chgData name="Reis, Jeanette" userId="28cfe03b-5fa1-4163-8493-c81baef1db0e" providerId="ADAL" clId="{093263B5-A2FD-411E-BBF5-473101013325}" dt="2023-04-28T15:26:43.717" v="142" actId="26606"/>
          <ac:spMkLst>
            <pc:docMk/>
            <pc:sldMk cId="3445496394" sldId="262"/>
            <ac:spMk id="20" creationId="{3D75B673-1FA7-415E-8B2E-7A0550C8BDDF}"/>
          </ac:spMkLst>
        </pc:spChg>
        <pc:spChg chg="add del">
          <ac:chgData name="Reis, Jeanette" userId="28cfe03b-5fa1-4163-8493-c81baef1db0e" providerId="ADAL" clId="{093263B5-A2FD-411E-BBF5-473101013325}" dt="2023-04-28T15:27:07.277" v="147" actId="26606"/>
          <ac:spMkLst>
            <pc:docMk/>
            <pc:sldMk cId="3445496394" sldId="262"/>
            <ac:spMk id="22" creationId="{769CF112-CE49-4CE6-991F-E4A6FCAD4EC4}"/>
          </ac:spMkLst>
        </pc:spChg>
        <pc:spChg chg="add">
          <ac:chgData name="Reis, Jeanette" userId="28cfe03b-5fa1-4163-8493-c81baef1db0e" providerId="ADAL" clId="{093263B5-A2FD-411E-BBF5-473101013325}" dt="2023-04-28T15:27:07.277" v="147" actId="26606"/>
          <ac:spMkLst>
            <pc:docMk/>
            <pc:sldMk cId="3445496394" sldId="262"/>
            <ac:spMk id="24" creationId="{5BB3780B-63EB-450D-A804-D6AA12F98E0B}"/>
          </ac:spMkLst>
        </pc:spChg>
        <pc:spChg chg="add del">
          <ac:chgData name="Reis, Jeanette" userId="28cfe03b-5fa1-4163-8493-c81baef1db0e" providerId="ADAL" clId="{093263B5-A2FD-411E-BBF5-473101013325}" dt="2023-04-28T15:25:51.408" v="133" actId="26606"/>
          <ac:spMkLst>
            <pc:docMk/>
            <pc:sldMk cId="3445496394" sldId="262"/>
            <ac:spMk id="25" creationId="{5ED9E2D9-EE69-4775-8CE5-9EAC35AD2F2E}"/>
          </ac:spMkLst>
        </pc:spChg>
        <pc:spChg chg="add del">
          <ac:chgData name="Reis, Jeanette" userId="28cfe03b-5fa1-4163-8493-c81baef1db0e" providerId="ADAL" clId="{093263B5-A2FD-411E-BBF5-473101013325}" dt="2023-04-28T15:25:51.408" v="133" actId="26606"/>
          <ac:spMkLst>
            <pc:docMk/>
            <pc:sldMk cId="3445496394" sldId="262"/>
            <ac:spMk id="27" creationId="{3D75B673-1FA7-415E-8B2E-7A0550C8BDDF}"/>
          </ac:spMkLst>
        </pc:spChg>
        <pc:spChg chg="add">
          <ac:chgData name="Reis, Jeanette" userId="28cfe03b-5fa1-4163-8493-c81baef1db0e" providerId="ADAL" clId="{093263B5-A2FD-411E-BBF5-473101013325}" dt="2023-04-28T15:27:07.277" v="147" actId="26606"/>
          <ac:spMkLst>
            <pc:docMk/>
            <pc:sldMk cId="3445496394" sldId="262"/>
            <ac:spMk id="29" creationId="{FE0847A5-A329-48CD-B3A7-3892FF6DA78F}"/>
          </ac:spMkLst>
        </pc:spChg>
        <pc:picChg chg="add mod ord">
          <ac:chgData name="Reis, Jeanette" userId="28cfe03b-5fa1-4163-8493-c81baef1db0e" providerId="ADAL" clId="{093263B5-A2FD-411E-BBF5-473101013325}" dt="2023-04-28T15:27:43.788" v="153" actId="1076"/>
          <ac:picMkLst>
            <pc:docMk/>
            <pc:sldMk cId="3445496394" sldId="262"/>
            <ac:picMk id="5" creationId="{42824D19-8041-81CA-E947-0D62F8D435F5}"/>
          </ac:picMkLst>
        </pc:picChg>
        <pc:picChg chg="del">
          <ac:chgData name="Reis, Jeanette" userId="28cfe03b-5fa1-4163-8493-c81baef1db0e" providerId="ADAL" clId="{093263B5-A2FD-411E-BBF5-473101013325}" dt="2023-04-28T15:24:58.832" v="128" actId="478"/>
          <ac:picMkLst>
            <pc:docMk/>
            <pc:sldMk cId="3445496394" sldId="262"/>
            <ac:picMk id="6" creationId="{B23888D1-F9A1-3CF0-0701-F394F2AAAD0F}"/>
          </ac:picMkLst>
        </pc:picChg>
      </pc:sldChg>
      <pc:sldChg chg="modSp mod">
        <pc:chgData name="Reis, Jeanette" userId="28cfe03b-5fa1-4163-8493-c81baef1db0e" providerId="ADAL" clId="{093263B5-A2FD-411E-BBF5-473101013325}" dt="2023-04-28T15:28:45" v="171" actId="1036"/>
        <pc:sldMkLst>
          <pc:docMk/>
          <pc:sldMk cId="567861872" sldId="263"/>
        </pc:sldMkLst>
        <pc:spChg chg="mod">
          <ac:chgData name="Reis, Jeanette" userId="28cfe03b-5fa1-4163-8493-c81baef1db0e" providerId="ADAL" clId="{093263B5-A2FD-411E-BBF5-473101013325}" dt="2023-04-28T15:28:11.283" v="155" actId="1076"/>
          <ac:spMkLst>
            <pc:docMk/>
            <pc:sldMk cId="567861872" sldId="263"/>
            <ac:spMk id="2" creationId="{0DDAC4BD-B270-D4E0-A20D-D66BFB53B5D9}"/>
          </ac:spMkLst>
        </pc:spChg>
        <pc:spChg chg="mod">
          <ac:chgData name="Reis, Jeanette" userId="28cfe03b-5fa1-4163-8493-c81baef1db0e" providerId="ADAL" clId="{093263B5-A2FD-411E-BBF5-473101013325}" dt="2023-04-28T15:28:24.172" v="158" actId="1076"/>
          <ac:spMkLst>
            <pc:docMk/>
            <pc:sldMk cId="567861872" sldId="263"/>
            <ac:spMk id="3" creationId="{97A5E731-F94F-C0C6-7F1F-726CE4592031}"/>
          </ac:spMkLst>
        </pc:spChg>
        <pc:spChg chg="mod">
          <ac:chgData name="Reis, Jeanette" userId="28cfe03b-5fa1-4163-8493-c81baef1db0e" providerId="ADAL" clId="{093263B5-A2FD-411E-BBF5-473101013325}" dt="2023-04-28T15:28:45" v="171" actId="1036"/>
          <ac:spMkLst>
            <pc:docMk/>
            <pc:sldMk cId="567861872" sldId="263"/>
            <ac:spMk id="5" creationId="{8E50CC4C-7007-0438-9461-098591368096}"/>
          </ac:spMkLst>
        </pc:spChg>
        <pc:picChg chg="mod">
          <ac:chgData name="Reis, Jeanette" userId="28cfe03b-5fa1-4163-8493-c81baef1db0e" providerId="ADAL" clId="{093263B5-A2FD-411E-BBF5-473101013325}" dt="2023-04-28T15:28:31.759" v="160" actId="14100"/>
          <ac:picMkLst>
            <pc:docMk/>
            <pc:sldMk cId="567861872" sldId="263"/>
            <ac:picMk id="4" creationId="{54F57AC6-D398-747A-0F12-DF39F62975C1}"/>
          </ac:picMkLst>
        </pc:picChg>
      </pc:sldChg>
      <pc:sldChg chg="modSp new mod">
        <pc:chgData name="Reis, Jeanette" userId="28cfe03b-5fa1-4163-8493-c81baef1db0e" providerId="ADAL" clId="{093263B5-A2FD-411E-BBF5-473101013325}" dt="2023-04-28T15:44:44.451" v="684" actId="20577"/>
        <pc:sldMkLst>
          <pc:docMk/>
          <pc:sldMk cId="45798142" sldId="267"/>
        </pc:sldMkLst>
        <pc:spChg chg="mod">
          <ac:chgData name="Reis, Jeanette" userId="28cfe03b-5fa1-4163-8493-c81baef1db0e" providerId="ADAL" clId="{093263B5-A2FD-411E-BBF5-473101013325}" dt="2023-04-28T15:33:34.845" v="660" actId="2711"/>
          <ac:spMkLst>
            <pc:docMk/>
            <pc:sldMk cId="45798142" sldId="267"/>
            <ac:spMk id="2" creationId="{305AC809-EF58-52CB-581B-6E85CE33E2B2}"/>
          </ac:spMkLst>
        </pc:spChg>
        <pc:spChg chg="mod">
          <ac:chgData name="Reis, Jeanette" userId="28cfe03b-5fa1-4163-8493-c81baef1db0e" providerId="ADAL" clId="{093263B5-A2FD-411E-BBF5-473101013325}" dt="2023-04-28T15:44:44.451" v="684" actId="20577"/>
          <ac:spMkLst>
            <pc:docMk/>
            <pc:sldMk cId="45798142" sldId="267"/>
            <ac:spMk id="3" creationId="{CE460BFD-9AD2-A820-59F0-D305DF483AE4}"/>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AEF38D-5884-4264-B0F7-39AEDD0E5B7E}"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377CD385-786E-462F-99A8-3E5DB19A8994}">
      <dgm:prSet/>
      <dgm:spPr/>
      <dgm:t>
        <a:bodyPr/>
        <a:lstStyle/>
        <a:p>
          <a:r>
            <a:rPr lang="en-GB" dirty="0"/>
            <a:t>During November and December 2022, a desk based literature review was undertaken using Scopus. Search terms included “marine renewable energy” AND “Wales”; “offshore renewable energy” AND “Wales”; “marine renewable energy” AND “UK”; “offshore renewable energy ”AND “UK”. </a:t>
          </a:r>
          <a:endParaRPr lang="en-US" dirty="0"/>
        </a:p>
      </dgm:t>
    </dgm:pt>
    <dgm:pt modelId="{34F4FA45-C598-477D-B30E-BBED44537154}" type="parTrans" cxnId="{CF36824F-84E4-4D5B-9E73-747C03CFE2AC}">
      <dgm:prSet/>
      <dgm:spPr/>
      <dgm:t>
        <a:bodyPr/>
        <a:lstStyle/>
        <a:p>
          <a:endParaRPr lang="en-US"/>
        </a:p>
      </dgm:t>
    </dgm:pt>
    <dgm:pt modelId="{852ABAD2-4430-401E-89D2-4145E72ACA41}" type="sibTrans" cxnId="{CF36824F-84E4-4D5B-9E73-747C03CFE2AC}">
      <dgm:prSet/>
      <dgm:spPr/>
      <dgm:t>
        <a:bodyPr/>
        <a:lstStyle/>
        <a:p>
          <a:endParaRPr lang="en-US"/>
        </a:p>
      </dgm:t>
    </dgm:pt>
    <dgm:pt modelId="{838C6CA3-4227-4EB5-AF0E-DAAFFA6C0D96}">
      <dgm:prSet/>
      <dgm:spPr/>
      <dgm:t>
        <a:bodyPr/>
        <a:lstStyle/>
        <a:p>
          <a:r>
            <a:rPr lang="en-GB"/>
            <a:t>A range of peer reviewed academic papers, conference papers, books and policy documents were identified, published between 2002 and 2022. </a:t>
          </a:r>
          <a:endParaRPr lang="en-US"/>
        </a:p>
      </dgm:t>
    </dgm:pt>
    <dgm:pt modelId="{730FFFDE-CEF5-4006-8525-9B769A5B3A47}" type="parTrans" cxnId="{CFD17B9C-8105-4807-B4B5-4868547604E3}">
      <dgm:prSet/>
      <dgm:spPr/>
      <dgm:t>
        <a:bodyPr/>
        <a:lstStyle/>
        <a:p>
          <a:endParaRPr lang="en-US"/>
        </a:p>
      </dgm:t>
    </dgm:pt>
    <dgm:pt modelId="{EB5F8E26-5F34-4A46-94CF-9EC9A13F44F6}" type="sibTrans" cxnId="{CFD17B9C-8105-4807-B4B5-4868547604E3}">
      <dgm:prSet/>
      <dgm:spPr/>
      <dgm:t>
        <a:bodyPr/>
        <a:lstStyle/>
        <a:p>
          <a:endParaRPr lang="en-US"/>
        </a:p>
      </dgm:t>
    </dgm:pt>
    <dgm:pt modelId="{9F65E60B-82EC-4FD1-809A-C865F2924D11}">
      <dgm:prSet/>
      <dgm:spPr/>
      <dgm:t>
        <a:bodyPr/>
        <a:lstStyle/>
        <a:p>
          <a:r>
            <a:rPr lang="en-GB" dirty="0"/>
            <a:t>511 sources were originally identified. This was reduced to 44 following a review of titles and then a review of abstracts in order to identify relevant UK and Welsh marine renewable energy policy and capacity development documents.</a:t>
          </a:r>
          <a:endParaRPr lang="en-US" dirty="0"/>
        </a:p>
      </dgm:t>
    </dgm:pt>
    <dgm:pt modelId="{8092652F-9D35-4D50-BA99-36E65FD1577C}" type="parTrans" cxnId="{2BC39D65-A942-4B5B-8655-42F5C16FDAFF}">
      <dgm:prSet/>
      <dgm:spPr/>
      <dgm:t>
        <a:bodyPr/>
        <a:lstStyle/>
        <a:p>
          <a:endParaRPr lang="en-US"/>
        </a:p>
      </dgm:t>
    </dgm:pt>
    <dgm:pt modelId="{E2968C01-E85F-444E-BF84-DF118C6A0FAE}" type="sibTrans" cxnId="{2BC39D65-A942-4B5B-8655-42F5C16FDAFF}">
      <dgm:prSet/>
      <dgm:spPr/>
      <dgm:t>
        <a:bodyPr/>
        <a:lstStyle/>
        <a:p>
          <a:endParaRPr lang="en-US"/>
        </a:p>
      </dgm:t>
    </dgm:pt>
    <dgm:pt modelId="{466C7123-718A-4F0C-91A4-0BB28B627D7F}">
      <dgm:prSet/>
      <dgm:spPr/>
      <dgm:t>
        <a:bodyPr/>
        <a:lstStyle/>
        <a:p>
          <a:r>
            <a:rPr lang="en-GB" dirty="0"/>
            <a:t>Key concepts were organized into UK Consenting and Manufacturing Issues and Welsh Installation and Maintenance Issues. </a:t>
          </a:r>
          <a:endParaRPr lang="en-US" dirty="0"/>
        </a:p>
      </dgm:t>
    </dgm:pt>
    <dgm:pt modelId="{4F462054-B928-485C-AA6E-4FF6E63B9156}" type="parTrans" cxnId="{496A9F40-1D1B-44AB-B842-851F88D7CAAE}">
      <dgm:prSet/>
      <dgm:spPr/>
      <dgm:t>
        <a:bodyPr/>
        <a:lstStyle/>
        <a:p>
          <a:endParaRPr lang="en-US"/>
        </a:p>
      </dgm:t>
    </dgm:pt>
    <dgm:pt modelId="{71A5EA84-D244-4BA4-B058-6B8FDB71508F}" type="sibTrans" cxnId="{496A9F40-1D1B-44AB-B842-851F88D7CAAE}">
      <dgm:prSet/>
      <dgm:spPr/>
      <dgm:t>
        <a:bodyPr/>
        <a:lstStyle/>
        <a:p>
          <a:endParaRPr lang="en-US"/>
        </a:p>
      </dgm:t>
    </dgm:pt>
    <dgm:pt modelId="{1175DE4E-C438-4AD2-ADBF-63A4E8F53E94}">
      <dgm:prSet/>
      <dgm:spPr/>
      <dgm:t>
        <a:bodyPr/>
        <a:lstStyle/>
        <a:p>
          <a:r>
            <a:rPr lang="en-GB" dirty="0"/>
            <a:t>Leximancer was used to illustrate key concepts identified in the shortlisted 44 documents.</a:t>
          </a:r>
        </a:p>
      </dgm:t>
    </dgm:pt>
    <dgm:pt modelId="{B9C9A57A-774E-489A-BBB3-528EE1376D54}" type="parTrans" cxnId="{4BC47F43-D5F1-4B9B-A72A-3F2DB099856E}">
      <dgm:prSet/>
      <dgm:spPr/>
      <dgm:t>
        <a:bodyPr/>
        <a:lstStyle/>
        <a:p>
          <a:endParaRPr lang="en-GB"/>
        </a:p>
      </dgm:t>
    </dgm:pt>
    <dgm:pt modelId="{65225ABF-0C61-4B68-9322-60A6138639A3}" type="sibTrans" cxnId="{4BC47F43-D5F1-4B9B-A72A-3F2DB099856E}">
      <dgm:prSet/>
      <dgm:spPr/>
      <dgm:t>
        <a:bodyPr/>
        <a:lstStyle/>
        <a:p>
          <a:endParaRPr lang="en-GB"/>
        </a:p>
      </dgm:t>
    </dgm:pt>
    <dgm:pt modelId="{F4490E7E-4014-49D2-9B65-D05934767C74}" type="pres">
      <dgm:prSet presAssocID="{84AEF38D-5884-4264-B0F7-39AEDD0E5B7E}" presName="Name0" presStyleCnt="0">
        <dgm:presLayoutVars>
          <dgm:dir/>
          <dgm:animLvl val="lvl"/>
          <dgm:resizeHandles val="exact"/>
        </dgm:presLayoutVars>
      </dgm:prSet>
      <dgm:spPr/>
    </dgm:pt>
    <dgm:pt modelId="{9BFB5EA3-78DE-4F32-9D7A-8B21CD97E767}" type="pres">
      <dgm:prSet presAssocID="{466C7123-718A-4F0C-91A4-0BB28B627D7F}" presName="boxAndChildren" presStyleCnt="0"/>
      <dgm:spPr/>
    </dgm:pt>
    <dgm:pt modelId="{23F6462D-E04C-4CDE-8CEA-EB331C0FC9AD}" type="pres">
      <dgm:prSet presAssocID="{466C7123-718A-4F0C-91A4-0BB28B627D7F}" presName="parentTextBox" presStyleLbl="node1" presStyleIdx="0" presStyleCnt="5"/>
      <dgm:spPr/>
    </dgm:pt>
    <dgm:pt modelId="{263DEF6F-A2DB-487F-8A53-9CE287C812C2}" type="pres">
      <dgm:prSet presAssocID="{65225ABF-0C61-4B68-9322-60A6138639A3}" presName="sp" presStyleCnt="0"/>
      <dgm:spPr/>
    </dgm:pt>
    <dgm:pt modelId="{4D0F5E5F-60A7-44DF-8806-368A6320FC9F}" type="pres">
      <dgm:prSet presAssocID="{1175DE4E-C438-4AD2-ADBF-63A4E8F53E94}" presName="arrowAndChildren" presStyleCnt="0"/>
      <dgm:spPr/>
    </dgm:pt>
    <dgm:pt modelId="{170269F5-FBD0-494C-9AE9-000FD698E79B}" type="pres">
      <dgm:prSet presAssocID="{1175DE4E-C438-4AD2-ADBF-63A4E8F53E94}" presName="parentTextArrow" presStyleLbl="node1" presStyleIdx="1" presStyleCnt="5"/>
      <dgm:spPr/>
    </dgm:pt>
    <dgm:pt modelId="{47998488-E64E-4F5C-AA78-2A911B6C307A}" type="pres">
      <dgm:prSet presAssocID="{E2968C01-E85F-444E-BF84-DF118C6A0FAE}" presName="sp" presStyleCnt="0"/>
      <dgm:spPr/>
    </dgm:pt>
    <dgm:pt modelId="{765879E3-5061-406E-87AA-61EE86AF76A5}" type="pres">
      <dgm:prSet presAssocID="{9F65E60B-82EC-4FD1-809A-C865F2924D11}" presName="arrowAndChildren" presStyleCnt="0"/>
      <dgm:spPr/>
    </dgm:pt>
    <dgm:pt modelId="{09FB16D2-1705-4AB8-8053-9852D755DF3E}" type="pres">
      <dgm:prSet presAssocID="{9F65E60B-82EC-4FD1-809A-C865F2924D11}" presName="parentTextArrow" presStyleLbl="node1" presStyleIdx="2" presStyleCnt="5"/>
      <dgm:spPr/>
    </dgm:pt>
    <dgm:pt modelId="{A2B8AC6D-B374-4F83-9CA3-920583502BDC}" type="pres">
      <dgm:prSet presAssocID="{EB5F8E26-5F34-4A46-94CF-9EC9A13F44F6}" presName="sp" presStyleCnt="0"/>
      <dgm:spPr/>
    </dgm:pt>
    <dgm:pt modelId="{45D2ADDF-8DEF-4C3D-AE0F-DC3AF2EAADC5}" type="pres">
      <dgm:prSet presAssocID="{838C6CA3-4227-4EB5-AF0E-DAAFFA6C0D96}" presName="arrowAndChildren" presStyleCnt="0"/>
      <dgm:spPr/>
    </dgm:pt>
    <dgm:pt modelId="{72BD8511-E23B-4BB5-BE3A-FBE2491B5FE8}" type="pres">
      <dgm:prSet presAssocID="{838C6CA3-4227-4EB5-AF0E-DAAFFA6C0D96}" presName="parentTextArrow" presStyleLbl="node1" presStyleIdx="3" presStyleCnt="5"/>
      <dgm:spPr/>
    </dgm:pt>
    <dgm:pt modelId="{6CF0B6BF-DF8C-48F1-930E-1BFBFFCECBAC}" type="pres">
      <dgm:prSet presAssocID="{852ABAD2-4430-401E-89D2-4145E72ACA41}" presName="sp" presStyleCnt="0"/>
      <dgm:spPr/>
    </dgm:pt>
    <dgm:pt modelId="{98EC35C6-ADEC-4BC0-AF5A-CF10E7C69EA3}" type="pres">
      <dgm:prSet presAssocID="{377CD385-786E-462F-99A8-3E5DB19A8994}" presName="arrowAndChildren" presStyleCnt="0"/>
      <dgm:spPr/>
    </dgm:pt>
    <dgm:pt modelId="{F8EADC15-271C-48AC-BF82-E647EC0AC67D}" type="pres">
      <dgm:prSet presAssocID="{377CD385-786E-462F-99A8-3E5DB19A8994}" presName="parentTextArrow" presStyleLbl="node1" presStyleIdx="4" presStyleCnt="5"/>
      <dgm:spPr/>
    </dgm:pt>
  </dgm:ptLst>
  <dgm:cxnLst>
    <dgm:cxn modelId="{496A9F40-1D1B-44AB-B842-851F88D7CAAE}" srcId="{84AEF38D-5884-4264-B0F7-39AEDD0E5B7E}" destId="{466C7123-718A-4F0C-91A4-0BB28B627D7F}" srcOrd="4" destOrd="0" parTransId="{4F462054-B928-485C-AA6E-4FF6E63B9156}" sibTransId="{71A5EA84-D244-4BA4-B058-6B8FDB71508F}"/>
    <dgm:cxn modelId="{5A34615E-E35E-48AD-AF0D-C1529167ECA0}" type="presOf" srcId="{9F65E60B-82EC-4FD1-809A-C865F2924D11}" destId="{09FB16D2-1705-4AB8-8053-9852D755DF3E}" srcOrd="0" destOrd="0" presId="urn:microsoft.com/office/officeart/2005/8/layout/process4"/>
    <dgm:cxn modelId="{4BC47F43-D5F1-4B9B-A72A-3F2DB099856E}" srcId="{84AEF38D-5884-4264-B0F7-39AEDD0E5B7E}" destId="{1175DE4E-C438-4AD2-ADBF-63A4E8F53E94}" srcOrd="3" destOrd="0" parTransId="{B9C9A57A-774E-489A-BBB3-528EE1376D54}" sibTransId="{65225ABF-0C61-4B68-9322-60A6138639A3}"/>
    <dgm:cxn modelId="{2BC39D65-A942-4B5B-8655-42F5C16FDAFF}" srcId="{84AEF38D-5884-4264-B0F7-39AEDD0E5B7E}" destId="{9F65E60B-82EC-4FD1-809A-C865F2924D11}" srcOrd="2" destOrd="0" parTransId="{8092652F-9D35-4D50-BA99-36E65FD1577C}" sibTransId="{E2968C01-E85F-444E-BF84-DF118C6A0FAE}"/>
    <dgm:cxn modelId="{CF36824F-84E4-4D5B-9E73-747C03CFE2AC}" srcId="{84AEF38D-5884-4264-B0F7-39AEDD0E5B7E}" destId="{377CD385-786E-462F-99A8-3E5DB19A8994}" srcOrd="0" destOrd="0" parTransId="{34F4FA45-C598-477D-B30E-BBED44537154}" sibTransId="{852ABAD2-4430-401E-89D2-4145E72ACA41}"/>
    <dgm:cxn modelId="{3441AA98-87B5-4BE4-9E31-6E2882B5E758}" type="presOf" srcId="{1175DE4E-C438-4AD2-ADBF-63A4E8F53E94}" destId="{170269F5-FBD0-494C-9AE9-000FD698E79B}" srcOrd="0" destOrd="0" presId="urn:microsoft.com/office/officeart/2005/8/layout/process4"/>
    <dgm:cxn modelId="{CFD17B9C-8105-4807-B4B5-4868547604E3}" srcId="{84AEF38D-5884-4264-B0F7-39AEDD0E5B7E}" destId="{838C6CA3-4227-4EB5-AF0E-DAAFFA6C0D96}" srcOrd="1" destOrd="0" parTransId="{730FFFDE-CEF5-4006-8525-9B769A5B3A47}" sibTransId="{EB5F8E26-5F34-4A46-94CF-9EC9A13F44F6}"/>
    <dgm:cxn modelId="{5ED91DC5-3853-46F2-A2D6-A4B4EBFD883C}" type="presOf" srcId="{377CD385-786E-462F-99A8-3E5DB19A8994}" destId="{F8EADC15-271C-48AC-BF82-E647EC0AC67D}" srcOrd="0" destOrd="0" presId="urn:microsoft.com/office/officeart/2005/8/layout/process4"/>
    <dgm:cxn modelId="{AD04DDC7-BC4D-4A8A-9E16-C61C074410F8}" type="presOf" srcId="{466C7123-718A-4F0C-91A4-0BB28B627D7F}" destId="{23F6462D-E04C-4CDE-8CEA-EB331C0FC9AD}" srcOrd="0" destOrd="0" presId="urn:microsoft.com/office/officeart/2005/8/layout/process4"/>
    <dgm:cxn modelId="{4FEEBAD7-912E-4839-A514-51CACB3685ED}" type="presOf" srcId="{838C6CA3-4227-4EB5-AF0E-DAAFFA6C0D96}" destId="{72BD8511-E23B-4BB5-BE3A-FBE2491B5FE8}" srcOrd="0" destOrd="0" presId="urn:microsoft.com/office/officeart/2005/8/layout/process4"/>
    <dgm:cxn modelId="{1993C4E8-5AEF-42AE-8FB2-BD3D5E7205EF}" type="presOf" srcId="{84AEF38D-5884-4264-B0F7-39AEDD0E5B7E}" destId="{F4490E7E-4014-49D2-9B65-D05934767C74}" srcOrd="0" destOrd="0" presId="urn:microsoft.com/office/officeart/2005/8/layout/process4"/>
    <dgm:cxn modelId="{C97629C7-066B-457D-86C6-28FCF053C684}" type="presParOf" srcId="{F4490E7E-4014-49D2-9B65-D05934767C74}" destId="{9BFB5EA3-78DE-4F32-9D7A-8B21CD97E767}" srcOrd="0" destOrd="0" presId="urn:microsoft.com/office/officeart/2005/8/layout/process4"/>
    <dgm:cxn modelId="{115217A3-A244-477A-BFDD-3C720F01BF1A}" type="presParOf" srcId="{9BFB5EA3-78DE-4F32-9D7A-8B21CD97E767}" destId="{23F6462D-E04C-4CDE-8CEA-EB331C0FC9AD}" srcOrd="0" destOrd="0" presId="urn:microsoft.com/office/officeart/2005/8/layout/process4"/>
    <dgm:cxn modelId="{29F27AB8-B895-4600-9BBC-7433F1B9C6B0}" type="presParOf" srcId="{F4490E7E-4014-49D2-9B65-D05934767C74}" destId="{263DEF6F-A2DB-487F-8A53-9CE287C812C2}" srcOrd="1" destOrd="0" presId="urn:microsoft.com/office/officeart/2005/8/layout/process4"/>
    <dgm:cxn modelId="{F537A9C0-4F62-4398-812E-150610337F44}" type="presParOf" srcId="{F4490E7E-4014-49D2-9B65-D05934767C74}" destId="{4D0F5E5F-60A7-44DF-8806-368A6320FC9F}" srcOrd="2" destOrd="0" presId="urn:microsoft.com/office/officeart/2005/8/layout/process4"/>
    <dgm:cxn modelId="{D90595EB-5E34-4DF5-9C36-411DAFE8FD29}" type="presParOf" srcId="{4D0F5E5F-60A7-44DF-8806-368A6320FC9F}" destId="{170269F5-FBD0-494C-9AE9-000FD698E79B}" srcOrd="0" destOrd="0" presId="urn:microsoft.com/office/officeart/2005/8/layout/process4"/>
    <dgm:cxn modelId="{6F4A2000-C783-4AA3-B055-08D01A51D8F0}" type="presParOf" srcId="{F4490E7E-4014-49D2-9B65-D05934767C74}" destId="{47998488-E64E-4F5C-AA78-2A911B6C307A}" srcOrd="3" destOrd="0" presId="urn:microsoft.com/office/officeart/2005/8/layout/process4"/>
    <dgm:cxn modelId="{715CE248-E67D-4BE5-A62C-8B0F35A029EF}" type="presParOf" srcId="{F4490E7E-4014-49D2-9B65-D05934767C74}" destId="{765879E3-5061-406E-87AA-61EE86AF76A5}" srcOrd="4" destOrd="0" presId="urn:microsoft.com/office/officeart/2005/8/layout/process4"/>
    <dgm:cxn modelId="{7AF8A737-4DC3-4F4D-91A1-32A637A78224}" type="presParOf" srcId="{765879E3-5061-406E-87AA-61EE86AF76A5}" destId="{09FB16D2-1705-4AB8-8053-9852D755DF3E}" srcOrd="0" destOrd="0" presId="urn:microsoft.com/office/officeart/2005/8/layout/process4"/>
    <dgm:cxn modelId="{3016A58C-3FCC-4ECC-A1B8-076E69BA2F2D}" type="presParOf" srcId="{F4490E7E-4014-49D2-9B65-D05934767C74}" destId="{A2B8AC6D-B374-4F83-9CA3-920583502BDC}" srcOrd="5" destOrd="0" presId="urn:microsoft.com/office/officeart/2005/8/layout/process4"/>
    <dgm:cxn modelId="{AC773DE5-2182-4B2E-B4A2-81EC662E4CC3}" type="presParOf" srcId="{F4490E7E-4014-49D2-9B65-D05934767C74}" destId="{45D2ADDF-8DEF-4C3D-AE0F-DC3AF2EAADC5}" srcOrd="6" destOrd="0" presId="urn:microsoft.com/office/officeart/2005/8/layout/process4"/>
    <dgm:cxn modelId="{738E9F01-0183-4EF7-ADB4-0C7316D3DF9E}" type="presParOf" srcId="{45D2ADDF-8DEF-4C3D-AE0F-DC3AF2EAADC5}" destId="{72BD8511-E23B-4BB5-BE3A-FBE2491B5FE8}" srcOrd="0" destOrd="0" presId="urn:microsoft.com/office/officeart/2005/8/layout/process4"/>
    <dgm:cxn modelId="{AC2DEB1D-18A8-4178-B73F-8768A6364D79}" type="presParOf" srcId="{F4490E7E-4014-49D2-9B65-D05934767C74}" destId="{6CF0B6BF-DF8C-48F1-930E-1BFBFFCECBAC}" srcOrd="7" destOrd="0" presId="urn:microsoft.com/office/officeart/2005/8/layout/process4"/>
    <dgm:cxn modelId="{F6E7E385-9561-4C88-896E-CF9BB96042E6}" type="presParOf" srcId="{F4490E7E-4014-49D2-9B65-D05934767C74}" destId="{98EC35C6-ADEC-4BC0-AF5A-CF10E7C69EA3}" srcOrd="8" destOrd="0" presId="urn:microsoft.com/office/officeart/2005/8/layout/process4"/>
    <dgm:cxn modelId="{4984FD70-34E6-4752-A36A-04E7690493C5}" type="presParOf" srcId="{98EC35C6-ADEC-4BC0-AF5A-CF10E7C69EA3}" destId="{F8EADC15-271C-48AC-BF82-E647EC0AC67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F6462D-E04C-4CDE-8CEA-EB331C0FC9AD}">
      <dsp:nvSpPr>
        <dsp:cNvPr id="0" name=""/>
        <dsp:cNvSpPr/>
      </dsp:nvSpPr>
      <dsp:spPr>
        <a:xfrm>
          <a:off x="0" y="4698887"/>
          <a:ext cx="10728325" cy="77089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GB" sz="1300" kern="1200" dirty="0"/>
            <a:t>Key concepts were organized into UK Consenting and Manufacturing Issues and Welsh Installation and Maintenance Issues. </a:t>
          </a:r>
          <a:endParaRPr lang="en-US" sz="1300" kern="1200" dirty="0"/>
        </a:p>
      </dsp:txBody>
      <dsp:txXfrm>
        <a:off x="0" y="4698887"/>
        <a:ext cx="10728325" cy="770891"/>
      </dsp:txXfrm>
    </dsp:sp>
    <dsp:sp modelId="{170269F5-FBD0-494C-9AE9-000FD698E79B}">
      <dsp:nvSpPr>
        <dsp:cNvPr id="0" name=""/>
        <dsp:cNvSpPr/>
      </dsp:nvSpPr>
      <dsp:spPr>
        <a:xfrm rot="10800000">
          <a:off x="0" y="3524819"/>
          <a:ext cx="10728325" cy="1185631"/>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GB" sz="1300" kern="1200" dirty="0"/>
            <a:t>Leximancer was used to illustrate key concepts identified in the shortlisted 44 documents.</a:t>
          </a:r>
        </a:p>
      </dsp:txBody>
      <dsp:txXfrm rot="10800000">
        <a:off x="0" y="3524819"/>
        <a:ext cx="10728325" cy="770387"/>
      </dsp:txXfrm>
    </dsp:sp>
    <dsp:sp modelId="{09FB16D2-1705-4AB8-8053-9852D755DF3E}">
      <dsp:nvSpPr>
        <dsp:cNvPr id="0" name=""/>
        <dsp:cNvSpPr/>
      </dsp:nvSpPr>
      <dsp:spPr>
        <a:xfrm rot="10800000">
          <a:off x="0" y="2350751"/>
          <a:ext cx="10728325" cy="1185631"/>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GB" sz="1300" kern="1200" dirty="0"/>
            <a:t>511 sources were originally identified. This was reduced to 44 following a review of titles and then a review of abstracts in order to identify relevant UK and Welsh marine renewable energy policy and capacity development documents.</a:t>
          </a:r>
          <a:endParaRPr lang="en-US" sz="1300" kern="1200" dirty="0"/>
        </a:p>
      </dsp:txBody>
      <dsp:txXfrm rot="10800000">
        <a:off x="0" y="2350751"/>
        <a:ext cx="10728325" cy="770387"/>
      </dsp:txXfrm>
    </dsp:sp>
    <dsp:sp modelId="{72BD8511-E23B-4BB5-BE3A-FBE2491B5FE8}">
      <dsp:nvSpPr>
        <dsp:cNvPr id="0" name=""/>
        <dsp:cNvSpPr/>
      </dsp:nvSpPr>
      <dsp:spPr>
        <a:xfrm rot="10800000">
          <a:off x="0" y="1176683"/>
          <a:ext cx="10728325" cy="1185631"/>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GB" sz="1300" kern="1200"/>
            <a:t>A range of peer reviewed academic papers, conference papers, books and policy documents were identified, published between 2002 and 2022. </a:t>
          </a:r>
          <a:endParaRPr lang="en-US" sz="1300" kern="1200"/>
        </a:p>
      </dsp:txBody>
      <dsp:txXfrm rot="10800000">
        <a:off x="0" y="1176683"/>
        <a:ext cx="10728325" cy="770387"/>
      </dsp:txXfrm>
    </dsp:sp>
    <dsp:sp modelId="{F8EADC15-271C-48AC-BF82-E647EC0AC67D}">
      <dsp:nvSpPr>
        <dsp:cNvPr id="0" name=""/>
        <dsp:cNvSpPr/>
      </dsp:nvSpPr>
      <dsp:spPr>
        <a:xfrm rot="10800000">
          <a:off x="0" y="2615"/>
          <a:ext cx="10728325" cy="1185631"/>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GB" sz="1300" kern="1200" dirty="0"/>
            <a:t>During November and December 2022, a desk based literature review was undertaken using Scopus. Search terms included “marine renewable energy” AND “Wales”; “offshore renewable energy” AND “Wales”; “marine renewable energy” AND “UK”; “offshore renewable energy ”AND “UK”. </a:t>
          </a:r>
          <a:endParaRPr lang="en-US" sz="1300" kern="1200" dirty="0"/>
        </a:p>
      </dsp:txBody>
      <dsp:txXfrm rot="10800000">
        <a:off x="0" y="2615"/>
        <a:ext cx="10728325" cy="770387"/>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40013" y="484479"/>
            <a:ext cx="6911974" cy="2954655"/>
          </a:xfrm>
        </p:spPr>
        <p:txBody>
          <a:bodyPr anchor="b">
            <a:normAutofit/>
          </a:bodyPr>
          <a:lstStyle>
            <a:lvl1pPr algn="ctr">
              <a:defRPr sz="5600" spc="-100" baseline="0"/>
            </a:lvl1pPr>
          </a:lstStyle>
          <a:p>
            <a:r>
              <a:rPr lang="en-US"/>
              <a:t>Click to edit Master title style</a:t>
            </a:r>
            <a:endParaRPr lang="en-US" dirty="0"/>
          </a:p>
        </p:txBody>
      </p:sp>
      <p:sp>
        <p:nvSpPr>
          <p:cNvPr id="3" name="Subtitle 2"/>
          <p:cNvSpPr>
            <a:spLocks noGrp="1"/>
          </p:cNvSpPr>
          <p:nvPr>
            <p:ph type="subTitle" idx="1"/>
          </p:nvPr>
        </p:nvSpPr>
        <p:spPr>
          <a:xfrm>
            <a:off x="2640013" y="3799133"/>
            <a:ext cx="6911974" cy="1969841"/>
          </a:xfrm>
        </p:spPr>
        <p:txBody>
          <a:bodyPr>
            <a:normAutofit/>
          </a:bodyPr>
          <a:lstStyle>
            <a:lvl1pPr marL="0" indent="0" algn="ctr">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2395C5C9-164C-46B3-A87E-7660D39D3106}" type="datetime2">
              <a:rPr lang="en-US" smtClean="0"/>
              <a:t>Friday, April 28, 2023</a:t>
            </a:fld>
            <a:endParaRPr lang="en-US" dirty="0"/>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pPr algn="l"/>
            <a:r>
              <a:rPr lang="en-US" dirty="0"/>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42248144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720000" y="2636838"/>
            <a:ext cx="10728325" cy="31321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5B75179A-1E2B-41AB-B400-4F1B4022FAEE}" type="datetime2">
              <a:rPr lang="en-US" smtClean="0"/>
              <a:t>Friday, April 28, 2023</a:t>
            </a:fld>
            <a:endParaRPr lang="en-US"/>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3161898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40486" y="720000"/>
            <a:ext cx="1477328" cy="5048975"/>
          </a:xfrm>
        </p:spPr>
        <p:txBody>
          <a:bodyPr vert="eaVert">
            <a:normAutofit/>
          </a:bodyPr>
          <a:lstStyle>
            <a:lvl1pP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31838" y="720000"/>
            <a:ext cx="8929614" cy="50489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05681D0F-6595-4F14-8EF3-954CD87C797B}" type="datetime2">
              <a:rPr lang="en-US" smtClean="0"/>
              <a:t>Friday, April 28, 2023</a:t>
            </a:fld>
            <a:endParaRPr lang="en-US"/>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2728128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720000" y="2541600"/>
            <a:ext cx="10728325" cy="3227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4DDCFF8A-AAF8-4A12-8A91-9CA0EAF6CBB9}" type="datetime2">
              <a:rPr lang="en-US" smtClean="0"/>
              <a:t>Friday, April 28, 2023</a:t>
            </a:fld>
            <a:endParaRPr lang="en-US" dirty="0"/>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pPr algn="l"/>
            <a:r>
              <a:rPr lang="en-US" dirty="0"/>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258458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0000" y="619200"/>
            <a:ext cx="10728326" cy="2879724"/>
          </a:xfrm>
        </p:spPr>
        <p:txBody>
          <a:bodyPr anchor="b">
            <a:normAutofit/>
          </a:bodyPr>
          <a:lstStyle>
            <a:lvl1pPr>
              <a:defRPr sz="5600"/>
            </a:lvl1pPr>
          </a:lstStyle>
          <a:p>
            <a:r>
              <a:rPr lang="en-US"/>
              <a:t>Click to edit Master title style</a:t>
            </a:r>
            <a:endParaRPr lang="en-US" dirty="0"/>
          </a:p>
        </p:txBody>
      </p:sp>
      <p:sp>
        <p:nvSpPr>
          <p:cNvPr id="3" name="Text Placeholder 2"/>
          <p:cNvSpPr>
            <a:spLocks noGrp="1"/>
          </p:cNvSpPr>
          <p:nvPr>
            <p:ph type="body" idx="1"/>
          </p:nvPr>
        </p:nvSpPr>
        <p:spPr>
          <a:xfrm>
            <a:off x="719910" y="3858924"/>
            <a:ext cx="10728326" cy="1919076"/>
          </a:xfrm>
        </p:spPr>
        <p:txBody>
          <a:bodyPr>
            <a:normAutofit/>
          </a:bodyPr>
          <a:lstStyle>
            <a:lvl1pPr marL="0" indent="0">
              <a:buNone/>
              <a:defRPr sz="2800">
                <a:solidFill>
                  <a:schemeClr val="tx1">
                    <a:tint val="75000"/>
                    <a:alpha val="6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ABCC25C3-021A-4B0B-8F70-0C181FE1CF45}" type="datetime2">
              <a:rPr lang="en-US" smtClean="0"/>
              <a:t>Friday, April 28, 2023</a:t>
            </a:fld>
            <a:endParaRPr lang="en-US"/>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pPr algn="l"/>
            <a:r>
              <a:rPr lang="en-US" dirty="0"/>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2715817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20000" y="2541600"/>
            <a:ext cx="5003800" cy="3234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58400" y="2541600"/>
            <a:ext cx="5003801" cy="32345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731837" y="6138000"/>
            <a:ext cx="3095626" cy="720000"/>
          </a:xfrm>
          <a:prstGeom prst="rect">
            <a:avLst/>
          </a:prstGeom>
        </p:spPr>
        <p:txBody>
          <a:bodyPr/>
          <a:lstStyle/>
          <a:p>
            <a:fld id="{0C23D88D-8CEC-4ED9-A53B-5596187D9A16}" type="datetime2">
              <a:rPr lang="en-US" smtClean="0"/>
              <a:t>Friday, April 28, 2023</a:t>
            </a:fld>
            <a:endParaRPr lang="en-US"/>
          </a:p>
        </p:txBody>
      </p:sp>
      <p:sp>
        <p:nvSpPr>
          <p:cNvPr id="6" name="Footer Placeholder 5"/>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7" name="Slide Number Placeholder 6"/>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599803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20000" y="619200"/>
            <a:ext cx="10728325" cy="673005"/>
          </a:xfrm>
        </p:spPr>
        <p:txBody>
          <a:bodyPr>
            <a:normAutofit/>
          </a:bodyPr>
          <a:lstStyle/>
          <a:p>
            <a:r>
              <a:rPr lang="en-US"/>
              <a:t>Click to edit Master title style</a:t>
            </a:r>
            <a:endParaRPr lang="en-US" dirty="0"/>
          </a:p>
        </p:txBody>
      </p:sp>
      <p:sp>
        <p:nvSpPr>
          <p:cNvPr id="3" name="Text Placeholder 2"/>
          <p:cNvSpPr>
            <a:spLocks noGrp="1"/>
          </p:cNvSpPr>
          <p:nvPr>
            <p:ph type="body" idx="1"/>
          </p:nvPr>
        </p:nvSpPr>
        <p:spPr>
          <a:xfrm>
            <a:off x="720000" y="1840698"/>
            <a:ext cx="5015638" cy="565796"/>
          </a:xfrm>
        </p:spPr>
        <p:txBody>
          <a:bodyPr wrap="square" anchor="b">
            <a:normAutofit/>
          </a:bodyPr>
          <a:lstStyle>
            <a:lvl1pPr marL="0" indent="0">
              <a:lnSpc>
                <a:spcPct val="120000"/>
              </a:lnSpc>
              <a:buNone/>
              <a:defRPr sz="16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20000" y="2541600"/>
            <a:ext cx="5003801" cy="3234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8400" y="1840698"/>
            <a:ext cx="5015638" cy="565796"/>
          </a:xfrm>
        </p:spPr>
        <p:txBody>
          <a:bodyPr anchor="b">
            <a:normAutofit/>
          </a:bodyPr>
          <a:lstStyle>
            <a:lvl1pPr marL="0" indent="0">
              <a:lnSpc>
                <a:spcPct val="120000"/>
              </a:lnSpc>
              <a:buNone/>
              <a:defRPr sz="16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8400" y="2541600"/>
            <a:ext cx="5003800" cy="3234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731837" y="6138000"/>
            <a:ext cx="3095626" cy="720000"/>
          </a:xfrm>
          <a:prstGeom prst="rect">
            <a:avLst/>
          </a:prstGeom>
        </p:spPr>
        <p:txBody>
          <a:bodyPr/>
          <a:lstStyle/>
          <a:p>
            <a:fld id="{D2CCD382-DFDA-4722-A27A-59C21AD112F2}" type="datetime2">
              <a:rPr lang="en-US" smtClean="0"/>
              <a:t>Friday, April 28, 2023</a:t>
            </a:fld>
            <a:endParaRPr lang="en-US"/>
          </a:p>
        </p:txBody>
      </p:sp>
      <p:sp>
        <p:nvSpPr>
          <p:cNvPr id="8" name="Footer Placeholder 7"/>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9" name="Slide Number Placeholder 8"/>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2456570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731837" y="6138000"/>
            <a:ext cx="3095626" cy="720000"/>
          </a:xfrm>
          <a:prstGeom prst="rect">
            <a:avLst/>
          </a:prstGeom>
        </p:spPr>
        <p:txBody>
          <a:bodyPr/>
          <a:lstStyle/>
          <a:p>
            <a:fld id="{22F2A30D-1C09-413F-AAB1-38F366000715}" type="datetime2">
              <a:rPr lang="en-US" smtClean="0"/>
              <a:t>Friday, April 28, 2023</a:t>
            </a:fld>
            <a:endParaRPr lang="en-US"/>
          </a:p>
        </p:txBody>
      </p:sp>
      <p:sp>
        <p:nvSpPr>
          <p:cNvPr id="4" name="Footer Placeholder 3"/>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5" name="Slide Number Placeholder 4"/>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1403642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31837" y="6138000"/>
            <a:ext cx="3095626" cy="720000"/>
          </a:xfrm>
          <a:prstGeom prst="rect">
            <a:avLst/>
          </a:prstGeom>
        </p:spPr>
        <p:txBody>
          <a:bodyPr/>
          <a:lstStyle/>
          <a:p>
            <a:fld id="{6DB82B9C-D65E-4F64-95C3-B10F3B00F0D9}" type="datetime2">
              <a:rPr lang="en-US" smtClean="0"/>
              <a:t>Friday, April 28, 2023</a:t>
            </a:fld>
            <a:endParaRPr lang="en-US"/>
          </a:p>
        </p:txBody>
      </p:sp>
      <p:sp>
        <p:nvSpPr>
          <p:cNvPr id="3" name="Footer Placeholder 2"/>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4" name="Slide Number Placeholder 3"/>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3727013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0000" y="619200"/>
            <a:ext cx="3107463" cy="1477328"/>
          </a:xfrm>
        </p:spPr>
        <p:txBody>
          <a:bodyPr anchor="t" anchorCtr="0">
            <a:normAutofit/>
          </a:bodyPr>
          <a:lstStyle>
            <a:lvl1pPr>
              <a:lnSpc>
                <a:spcPct val="100000"/>
              </a:lnSpc>
              <a:defRPr sz="2800"/>
            </a:lvl1pPr>
          </a:lstStyle>
          <a:p>
            <a:r>
              <a:rPr lang="en-US"/>
              <a:t>Click to edit Master title style</a:t>
            </a:r>
            <a:endParaRPr lang="en-US" dirty="0"/>
          </a:p>
        </p:txBody>
      </p:sp>
      <p:sp>
        <p:nvSpPr>
          <p:cNvPr id="3" name="Content Placeholder 2"/>
          <p:cNvSpPr>
            <a:spLocks noGrp="1"/>
          </p:cNvSpPr>
          <p:nvPr>
            <p:ph idx="1"/>
          </p:nvPr>
        </p:nvSpPr>
        <p:spPr>
          <a:xfrm>
            <a:off x="4548188" y="584662"/>
            <a:ext cx="6911974" cy="5184313"/>
          </a:xfrm>
        </p:spPr>
        <p:txBody>
          <a:bodyPr/>
          <a:lstStyle>
            <a:lvl1pPr marL="0" indent="0">
              <a:lnSpc>
                <a:spcPct val="100000"/>
              </a:lnSpc>
              <a:buNone/>
              <a:defRPr sz="4800"/>
            </a:lvl1pPr>
            <a:lvl2pPr marL="914400" indent="-457200">
              <a:buFont typeface="Arial" panose="020B0604020202020204" pitchFamily="34" charset="0"/>
              <a:buChar char="•"/>
              <a:defRPr sz="2000"/>
            </a:lvl2pPr>
            <a:lvl3pPr marL="1257300" indent="-342900">
              <a:buFont typeface="Arial" panose="020B0604020202020204" pitchFamily="34" charset="0"/>
              <a:buChar char="•"/>
              <a:defRPr sz="2000"/>
            </a:lvl3pPr>
            <a:lvl4pPr marL="1714500" indent="-342900">
              <a:buFont typeface="Arial" panose="020B0604020202020204" pitchFamily="34" charset="0"/>
              <a:buChar char="•"/>
              <a:defRPr sz="2000"/>
            </a:lvl4pPr>
            <a:lvl5pPr marL="2171700" indent="-3429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0000" y="2541600"/>
            <a:ext cx="3107463" cy="3231837"/>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31837" y="6138000"/>
            <a:ext cx="3095626" cy="720000"/>
          </a:xfrm>
          <a:prstGeom prst="rect">
            <a:avLst/>
          </a:prstGeom>
        </p:spPr>
        <p:txBody>
          <a:bodyPr/>
          <a:lstStyle/>
          <a:p>
            <a:fld id="{B7F5FDCC-6AAC-4A08-B9E0-3793AB5E64C3}" type="datetime2">
              <a:rPr lang="en-US" smtClean="0"/>
              <a:t>Friday, April 28, 2023</a:t>
            </a:fld>
            <a:endParaRPr lang="en-US"/>
          </a:p>
        </p:txBody>
      </p:sp>
      <p:sp>
        <p:nvSpPr>
          <p:cNvPr id="6" name="Footer Placeholder 5"/>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7" name="Slide Number Placeholder 6"/>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4035754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0000" y="619200"/>
            <a:ext cx="3095626" cy="1476000"/>
          </a:xfrm>
        </p:spPr>
        <p:txBody>
          <a:bodyPr anchor="t" anchorCtr="0">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548188" y="728664"/>
            <a:ext cx="6923812" cy="504031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0000" y="2541600"/>
            <a:ext cx="3095625" cy="32328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31837" y="6138000"/>
            <a:ext cx="3095626" cy="720000"/>
          </a:xfrm>
          <a:prstGeom prst="rect">
            <a:avLst/>
          </a:prstGeom>
        </p:spPr>
        <p:txBody>
          <a:bodyPr/>
          <a:lstStyle/>
          <a:p>
            <a:fld id="{349FE94D-439C-40F1-900E-BC07940E3988}" type="datetime2">
              <a:rPr lang="en-US" smtClean="0"/>
              <a:t>Friday, April 28, 2023</a:t>
            </a:fld>
            <a:endParaRPr lang="en-US"/>
          </a:p>
        </p:txBody>
      </p:sp>
      <p:sp>
        <p:nvSpPr>
          <p:cNvPr id="6" name="Footer Placeholder 5"/>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7" name="Slide Number Placeholder 6"/>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38427697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9646535-AEF6-4883-A4F9-EEC1F8B4319E}"/>
              </a:ext>
            </a:extLst>
          </p:cNvPr>
          <p:cNvSpPr/>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0000" y="619200"/>
            <a:ext cx="10728322" cy="1477328"/>
          </a:xfrm>
          <a:prstGeom prst="rect">
            <a:avLst/>
          </a:prstGeom>
        </p:spPr>
        <p:txBody>
          <a:bodyPr vert="horz" wrap="square" lIns="0" tIns="0" rIns="0" bIns="0" rtlCol="0" anchor="t" anchorCtr="0">
            <a:normAutofit/>
          </a:bodyPr>
          <a:lstStyle/>
          <a:p>
            <a:endParaRPr lang="en-US" dirty="0"/>
          </a:p>
        </p:txBody>
      </p:sp>
      <p:sp>
        <p:nvSpPr>
          <p:cNvPr id="3" name="Text Placeholder 2"/>
          <p:cNvSpPr>
            <a:spLocks noGrp="1"/>
          </p:cNvSpPr>
          <p:nvPr>
            <p:ph type="body" idx="1"/>
          </p:nvPr>
        </p:nvSpPr>
        <p:spPr>
          <a:xfrm>
            <a:off x="720000" y="2541600"/>
            <a:ext cx="10728325" cy="3227375"/>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31837" y="6138000"/>
            <a:ext cx="3095626" cy="720000"/>
          </a:xfrm>
          <a:prstGeom prst="rect">
            <a:avLst/>
          </a:prstGeom>
        </p:spPr>
        <p:txBody>
          <a:bodyPr vert="horz" lIns="0" tIns="180000" rIns="0" bIns="180000" rtlCol="0" anchor="ctr"/>
          <a:lstStyle>
            <a:lvl1pPr algn="l">
              <a:lnSpc>
                <a:spcPct val="120000"/>
              </a:lnSpc>
              <a:defRPr sz="1200" spc="20" baseline="0">
                <a:solidFill>
                  <a:schemeClr val="tx1"/>
                </a:solidFill>
                <a:latin typeface="+mn-lt"/>
              </a:defRPr>
            </a:lvl1pPr>
          </a:lstStyle>
          <a:p>
            <a:fld id="{8DEA2CF1-0EB2-4673-802D-3371233E4A77}" type="datetime2">
              <a:rPr lang="en-US" smtClean="0"/>
              <a:t>Friday, April 28, 2023</a:t>
            </a:fld>
            <a:endParaRPr lang="en-US" dirty="0"/>
          </a:p>
        </p:txBody>
      </p:sp>
      <p:sp>
        <p:nvSpPr>
          <p:cNvPr id="5" name="Footer Placeholder 4"/>
          <p:cNvSpPr>
            <a:spLocks noGrp="1"/>
          </p:cNvSpPr>
          <p:nvPr>
            <p:ph type="ftr" sz="quarter" idx="3"/>
          </p:nvPr>
        </p:nvSpPr>
        <p:spPr>
          <a:xfrm>
            <a:off x="4548188" y="6138000"/>
            <a:ext cx="5003800" cy="720000"/>
          </a:xfrm>
          <a:prstGeom prst="rect">
            <a:avLst/>
          </a:prstGeom>
        </p:spPr>
        <p:txBody>
          <a:bodyPr vert="horz" lIns="0" tIns="180000" rIns="0" bIns="180000" rtlCol="0" anchor="ctr"/>
          <a:lstStyle>
            <a:lvl1pPr algn="ctr">
              <a:lnSpc>
                <a:spcPct val="120000"/>
              </a:lnSpc>
              <a:defRPr sz="1200" spc="20" baseline="0">
                <a:solidFill>
                  <a:schemeClr val="tx1"/>
                </a:solidFill>
                <a:latin typeface="+mn-lt"/>
              </a:defRPr>
            </a:lvl1pPr>
          </a:lstStyle>
          <a:p>
            <a:pPr algn="l"/>
            <a:r>
              <a:rPr lang="en-US"/>
              <a:t>Sample Footer Text</a:t>
            </a:r>
            <a:endParaRPr lang="en-US" dirty="0"/>
          </a:p>
        </p:txBody>
      </p:sp>
      <p:sp>
        <p:nvSpPr>
          <p:cNvPr id="6" name="Slide Number Placeholder 5"/>
          <p:cNvSpPr>
            <a:spLocks noGrp="1"/>
          </p:cNvSpPr>
          <p:nvPr>
            <p:ph type="sldNum" sz="quarter" idx="4"/>
          </p:nvPr>
        </p:nvSpPr>
        <p:spPr>
          <a:xfrm>
            <a:off x="10272713" y="6138000"/>
            <a:ext cx="1187449" cy="720000"/>
          </a:xfrm>
          <a:prstGeom prst="rect">
            <a:avLst/>
          </a:prstGeom>
        </p:spPr>
        <p:txBody>
          <a:bodyPr vert="horz" lIns="0" tIns="180000" rIns="0" bIns="180000" rtlCol="0" anchor="ctr"/>
          <a:lstStyle>
            <a:lvl1pPr algn="r">
              <a:lnSpc>
                <a:spcPct val="120000"/>
              </a:lnSpc>
              <a:defRPr sz="1200" spc="20" baseline="0">
                <a:solidFill>
                  <a:schemeClr val="tx1"/>
                </a:solidFill>
                <a:latin typeface="+mn-lt"/>
              </a:defRPr>
            </a:lvl1pPr>
          </a:lstStyle>
          <a:p>
            <a:fld id="{1621B6DD-29C1-4FEA-923F-71EA1347694C}" type="slidenum">
              <a:rPr lang="en-US" smtClean="0"/>
              <a:pPr/>
              <a:t>‹#›</a:t>
            </a:fld>
            <a:endParaRPr lang="en-US" dirty="0"/>
          </a:p>
        </p:txBody>
      </p:sp>
    </p:spTree>
    <p:extLst>
      <p:ext uri="{BB962C8B-B14F-4D97-AF65-F5344CB8AC3E}">
        <p14:creationId xmlns:p14="http://schemas.microsoft.com/office/powerpoint/2010/main" val="2221073048"/>
      </p:ext>
    </p:extLst>
  </p:cSld>
  <p:clrMap bg1="dk1" tx1="lt1" bg2="dk2" tx2="lt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05" r:id="rId6"/>
    <p:sldLayoutId id="2147483701" r:id="rId7"/>
    <p:sldLayoutId id="2147483702" r:id="rId8"/>
    <p:sldLayoutId id="2147483703" r:id="rId9"/>
    <p:sldLayoutId id="2147483704" r:id="rId10"/>
    <p:sldLayoutId id="2147483706" r:id="rId11"/>
  </p:sldLayoutIdLst>
  <p:hf sldNum="0" hdr="0" ftr="0" dt="0"/>
  <p:txStyles>
    <p:titleStyle>
      <a:lvl1pPr algn="l" defTabSz="914400" rtl="0" eaLnBrk="1" latinLnBrk="0" hangingPunct="1">
        <a:lnSpc>
          <a:spcPct val="100000"/>
        </a:lnSpc>
        <a:spcBef>
          <a:spcPct val="0"/>
        </a:spcBef>
        <a:buNone/>
        <a:defRPr sz="3200" kern="1200" cap="none"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1pPr>
      <a:lvl2pPr marL="685800" indent="-228600" algn="l" defTabSz="914400" rtl="0" eaLnBrk="1" latinLnBrk="0" hangingPunct="1">
        <a:lnSpc>
          <a:spcPct val="120000"/>
        </a:lnSpc>
        <a:spcBef>
          <a:spcPts val="5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2pPr>
      <a:lvl3pPr marL="1143000" indent="-228600" algn="l" defTabSz="914400" rtl="0" eaLnBrk="1" latinLnBrk="0" hangingPunct="1">
        <a:lnSpc>
          <a:spcPct val="120000"/>
        </a:lnSpc>
        <a:spcBef>
          <a:spcPts val="5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3pPr>
      <a:lvl4pPr marL="1600200" indent="-228600" algn="l" defTabSz="914400" rtl="0" eaLnBrk="1" latinLnBrk="0" hangingPunct="1">
        <a:lnSpc>
          <a:spcPct val="120000"/>
        </a:lnSpc>
        <a:spcBef>
          <a:spcPts val="5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4pPr>
      <a:lvl5pPr marL="2057400" indent="-228600" algn="l" defTabSz="914400" rtl="0" eaLnBrk="1" latinLnBrk="0" hangingPunct="1">
        <a:lnSpc>
          <a:spcPct val="120000"/>
        </a:lnSpc>
        <a:spcBef>
          <a:spcPts val="5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JReis@cardiffmet.ac.uk" TargetMode="Externa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gov.wales/wales-announces-publicly-owned-renewable-energy-developer" TargetMode="External"/><Relationship Id="rId3" Type="http://schemas.openxmlformats.org/officeDocument/2006/relationships/hyperlink" Target="https://www.thecrownestate.co.uk/en-gb/what-we-do/asset-map/" TargetMode="External"/><Relationship Id="rId7" Type="http://schemas.openxmlformats.org/officeDocument/2006/relationships/hyperlink" Target="https://www.great.gov.uk/international/content/investment/sectors/offshore-wind/" TargetMode="External"/><Relationship Id="rId2" Type="http://schemas.openxmlformats.org/officeDocument/2006/relationships/hyperlink" Target="https://celticseacluster.com/wp-content/uploads/2022/11/CELTIC-SEA-REGIONAL-STRATEGY-21-11-2022-LQ.pdf" TargetMode="External"/><Relationship Id="rId1" Type="http://schemas.openxmlformats.org/officeDocument/2006/relationships/slideLayout" Target="../slideLayouts/slideLayout2.xml"/><Relationship Id="rId6" Type="http://schemas.openxmlformats.org/officeDocument/2006/relationships/hyperlink" Target="https://www.morlaisenergy.com/" TargetMode="External"/><Relationship Id="rId5" Type="http://schemas.openxmlformats.org/officeDocument/2006/relationships/hyperlink" Target="https://www.meta.wales/about-meta/" TargetMode="External"/><Relationship Id="rId4" Type="http://schemas.openxmlformats.org/officeDocument/2006/relationships/hyperlink" Target="https://www.llyrwind.co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0FA47943-1709-4E1D-814E-FB6CADE898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C988D76-4DB0-0694-DAD8-8CB1AA9388E2}"/>
              </a:ext>
            </a:extLst>
          </p:cNvPr>
          <p:cNvSpPr>
            <a:spLocks noGrp="1"/>
          </p:cNvSpPr>
          <p:nvPr>
            <p:ph type="ctrTitle"/>
          </p:nvPr>
        </p:nvSpPr>
        <p:spPr>
          <a:xfrm>
            <a:off x="46689" y="901053"/>
            <a:ext cx="5015638" cy="2804400"/>
          </a:xfrm>
        </p:spPr>
        <p:txBody>
          <a:bodyPr vert="horz" wrap="square" lIns="0" tIns="0" rIns="0" bIns="0" rtlCol="0" anchor="b" anchorCtr="0">
            <a:normAutofit/>
          </a:bodyPr>
          <a:lstStyle/>
          <a:p>
            <a:pPr>
              <a:lnSpc>
                <a:spcPct val="90000"/>
              </a:lnSpc>
              <a:spcAft>
                <a:spcPts val="800"/>
              </a:spcAft>
            </a:pPr>
            <a:r>
              <a:rPr lang="en-US" sz="3900" dirty="0">
                <a:latin typeface="Arial" panose="020B0604020202020204" pitchFamily="34" charset="0"/>
                <a:cs typeface="Arial" panose="020B0604020202020204" pitchFamily="34" charset="0"/>
              </a:rPr>
              <a:t>AMI Conference 2023</a:t>
            </a:r>
            <a:br>
              <a:rPr lang="en-US" sz="3900" dirty="0">
                <a:latin typeface="Arial" panose="020B0604020202020204" pitchFamily="34" charset="0"/>
                <a:cs typeface="Arial" panose="020B0604020202020204" pitchFamily="34" charset="0"/>
              </a:rPr>
            </a:br>
            <a:br>
              <a:rPr lang="en-US" sz="3900" dirty="0">
                <a:effectLst/>
                <a:latin typeface="Arial" panose="020B0604020202020204" pitchFamily="34" charset="0"/>
                <a:cs typeface="Arial" panose="020B0604020202020204" pitchFamily="34" charset="0"/>
              </a:rPr>
            </a:br>
            <a:br>
              <a:rPr lang="en-US" sz="3900" dirty="0">
                <a:effectLst/>
                <a:latin typeface="Arial" panose="020B0604020202020204" pitchFamily="34" charset="0"/>
                <a:cs typeface="Arial" panose="020B0604020202020204" pitchFamily="34" charset="0"/>
              </a:rPr>
            </a:br>
            <a:endParaRPr lang="en-US" sz="3900" dirty="0">
              <a:latin typeface="Arial" panose="020B0604020202020204" pitchFamily="34" charset="0"/>
              <a:cs typeface="Arial" panose="020B0604020202020204" pitchFamily="34" charset="0"/>
            </a:endParaRPr>
          </a:p>
        </p:txBody>
      </p:sp>
      <p:sp>
        <p:nvSpPr>
          <p:cNvPr id="6" name="Subtitle 5">
            <a:extLst>
              <a:ext uri="{FF2B5EF4-FFF2-40B4-BE49-F238E27FC236}">
                <a16:creationId xmlns:a16="http://schemas.microsoft.com/office/drawing/2014/main" id="{B40D6FF1-5583-36EA-7F08-B66333927475}"/>
              </a:ext>
            </a:extLst>
          </p:cNvPr>
          <p:cNvSpPr>
            <a:spLocks noGrp="1"/>
          </p:cNvSpPr>
          <p:nvPr>
            <p:ph type="subTitle" idx="1"/>
          </p:nvPr>
        </p:nvSpPr>
        <p:spPr>
          <a:xfrm>
            <a:off x="230843" y="2360397"/>
            <a:ext cx="5015638" cy="1936800"/>
          </a:xfrm>
        </p:spPr>
        <p:txBody>
          <a:bodyPr vert="horz" lIns="0" tIns="0" rIns="0" bIns="0" rtlCol="0">
            <a:normAutofit/>
          </a:bodyPr>
          <a:lstStyle/>
          <a:p>
            <a:pPr algn="l"/>
            <a:r>
              <a:rPr lang="en-US" sz="2600" b="1" dirty="0">
                <a:effectLst/>
                <a:latin typeface="Arial" panose="020B0604020202020204" pitchFamily="34" charset="0"/>
                <a:cs typeface="Arial" panose="020B0604020202020204" pitchFamily="34" charset="0"/>
              </a:rPr>
              <a:t>Seascape Review- Barriers to Marine Renewable Energy Supply Chain Development in Welsh Waters</a:t>
            </a:r>
            <a:endParaRPr lang="en-US" sz="2600" dirty="0">
              <a:latin typeface="Arial" panose="020B0604020202020204" pitchFamily="34" charset="0"/>
              <a:cs typeface="Arial" panose="020B0604020202020204" pitchFamily="34" charset="0"/>
            </a:endParaRPr>
          </a:p>
        </p:txBody>
      </p:sp>
      <p:pic>
        <p:nvPicPr>
          <p:cNvPr id="4" name="Picture 3" descr="A blue abstract watercolor pattern on a white background">
            <a:extLst>
              <a:ext uri="{FF2B5EF4-FFF2-40B4-BE49-F238E27FC236}">
                <a16:creationId xmlns:a16="http://schemas.microsoft.com/office/drawing/2014/main" id="{0CF313D1-884C-9EF0-BDE2-D8BE345E35CB}"/>
              </a:ext>
            </a:extLst>
          </p:cNvPr>
          <p:cNvPicPr>
            <a:picLocks noChangeAspect="1"/>
          </p:cNvPicPr>
          <p:nvPr/>
        </p:nvPicPr>
        <p:blipFill rotWithShape="1">
          <a:blip r:embed="rId2"/>
          <a:srcRect r="1151"/>
          <a:stretch/>
        </p:blipFill>
        <p:spPr>
          <a:xfrm>
            <a:off x="7127398" y="-18651"/>
            <a:ext cx="5064602" cy="3419990"/>
          </a:xfrm>
          <a:custGeom>
            <a:avLst/>
            <a:gdLst/>
            <a:ahLst/>
            <a:cxnLst/>
            <a:rect l="l" t="t" r="r" b="b"/>
            <a:pathLst>
              <a:path w="5064602" h="3420000">
                <a:moveTo>
                  <a:pt x="0" y="0"/>
                </a:moveTo>
                <a:lnTo>
                  <a:pt x="5064602" y="0"/>
                </a:lnTo>
                <a:lnTo>
                  <a:pt x="5064602" y="3420000"/>
                </a:lnTo>
                <a:lnTo>
                  <a:pt x="788098" y="3420000"/>
                </a:lnTo>
                <a:lnTo>
                  <a:pt x="789648" y="3404052"/>
                </a:lnTo>
                <a:cubicBezTo>
                  <a:pt x="797222" y="3289063"/>
                  <a:pt x="801009" y="3175492"/>
                  <a:pt x="801009" y="3061922"/>
                </a:cubicBezTo>
                <a:cubicBezTo>
                  <a:pt x="801009" y="1948936"/>
                  <a:pt x="592247" y="1021447"/>
                  <a:pt x="174723" y="279455"/>
                </a:cubicBezTo>
                <a:close/>
              </a:path>
            </a:pathLst>
          </a:custGeom>
        </p:spPr>
      </p:pic>
      <p:pic>
        <p:nvPicPr>
          <p:cNvPr id="10" name="Picture 9" descr="A group of wind turbines in a body of water&#10;&#10;Description automatically generated with medium confidence">
            <a:extLst>
              <a:ext uri="{FF2B5EF4-FFF2-40B4-BE49-F238E27FC236}">
                <a16:creationId xmlns:a16="http://schemas.microsoft.com/office/drawing/2014/main" id="{167CC287-4D3D-4053-BE20-A7B90A438BD9}"/>
              </a:ext>
            </a:extLst>
          </p:cNvPr>
          <p:cNvPicPr>
            <a:picLocks noChangeAspect="1"/>
          </p:cNvPicPr>
          <p:nvPr/>
        </p:nvPicPr>
        <p:blipFill rotWithShape="1">
          <a:blip r:embed="rId3">
            <a:extLst>
              <a:ext uri="{28A0092B-C50C-407E-A947-70E740481C1C}">
                <a14:useLocalDpi xmlns:a14="http://schemas.microsoft.com/office/drawing/2010/main" val="0"/>
              </a:ext>
            </a:extLst>
          </a:blip>
          <a:srcRect l="6797" r="960" b="-1"/>
          <a:stretch/>
        </p:blipFill>
        <p:spPr>
          <a:xfrm>
            <a:off x="4360985" y="-18651"/>
            <a:ext cx="7831015" cy="6885981"/>
          </a:xfrm>
          <a:custGeom>
            <a:avLst/>
            <a:gdLst/>
            <a:ahLst/>
            <a:cxnLst/>
            <a:rect l="l" t="t" r="r" b="b"/>
            <a:pathLst>
              <a:path w="5662934" h="3438000">
                <a:moveTo>
                  <a:pt x="1386430" y="0"/>
                </a:moveTo>
                <a:lnTo>
                  <a:pt x="5662934" y="0"/>
                </a:lnTo>
                <a:lnTo>
                  <a:pt x="5662934" y="3438000"/>
                </a:lnTo>
                <a:lnTo>
                  <a:pt x="0" y="3438000"/>
                </a:lnTo>
                <a:lnTo>
                  <a:pt x="78957" y="3357438"/>
                </a:lnTo>
                <a:cubicBezTo>
                  <a:pt x="291624" y="3124265"/>
                  <a:pt x="490445" y="2855955"/>
                  <a:pt x="672224" y="2549316"/>
                </a:cubicBezTo>
                <a:cubicBezTo>
                  <a:pt x="914596" y="2095036"/>
                  <a:pt x="1066079" y="1610470"/>
                  <a:pt x="1217562" y="1095619"/>
                </a:cubicBezTo>
                <a:cubicBezTo>
                  <a:pt x="1278155" y="823051"/>
                  <a:pt x="1323600" y="573197"/>
                  <a:pt x="1353896" y="334700"/>
                </a:cubicBezTo>
                <a:close/>
              </a:path>
            </a:pathLst>
          </a:custGeom>
        </p:spPr>
      </p:pic>
      <p:sp>
        <p:nvSpPr>
          <p:cNvPr id="7" name="TextBox 6">
            <a:extLst>
              <a:ext uri="{FF2B5EF4-FFF2-40B4-BE49-F238E27FC236}">
                <a16:creationId xmlns:a16="http://schemas.microsoft.com/office/drawing/2014/main" id="{F5D1FF4C-007F-FD7E-2472-F4AF63B182A9}"/>
              </a:ext>
            </a:extLst>
          </p:cNvPr>
          <p:cNvSpPr txBox="1"/>
          <p:nvPr/>
        </p:nvSpPr>
        <p:spPr>
          <a:xfrm>
            <a:off x="171154" y="5773194"/>
            <a:ext cx="4106602" cy="830997"/>
          </a:xfrm>
          <a:prstGeom prst="rect">
            <a:avLst/>
          </a:prstGeom>
          <a:noFill/>
        </p:spPr>
        <p:txBody>
          <a:bodyPr wrap="square" rtlCol="0">
            <a:spAutoFit/>
          </a:bodyPr>
          <a:lstStyle/>
          <a:p>
            <a:pPr>
              <a:spcAft>
                <a:spcPts val="600"/>
              </a:spcAft>
            </a:pPr>
            <a:r>
              <a:rPr lang="en-GB" sz="1600" dirty="0">
                <a:effectLst/>
                <a:latin typeface="Arial" panose="020B0604020202020204" pitchFamily="34" charset="0"/>
                <a:ea typeface="Calibri" panose="020F0502020204030204" pitchFamily="34" charset="0"/>
                <a:cs typeface="Arial" panose="020B0604020202020204" pitchFamily="34" charset="0"/>
              </a:rPr>
              <a:t>Dr Jeanette Reis, Dr Rachel Mason-Jones, Dr Keith Lambert, Dr Fahmida Khandokar, Ms Minh Nguyet</a:t>
            </a:r>
            <a:endParaRPr lang="en-GB" sz="1600" dirty="0">
              <a:latin typeface="Arial" panose="020B060402020202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866B544C-0274-81D8-06B4-F53317116801}"/>
              </a:ext>
            </a:extLst>
          </p:cNvPr>
          <p:cNvPicPr>
            <a:picLocks noChangeAspect="1"/>
          </p:cNvPicPr>
          <p:nvPr/>
        </p:nvPicPr>
        <p:blipFill>
          <a:blip r:embed="rId4"/>
          <a:stretch>
            <a:fillRect/>
          </a:stretch>
        </p:blipFill>
        <p:spPr>
          <a:xfrm>
            <a:off x="171154" y="253809"/>
            <a:ext cx="2897203" cy="991235"/>
          </a:xfrm>
          <a:prstGeom prst="rect">
            <a:avLst/>
          </a:prstGeom>
        </p:spPr>
      </p:pic>
      <p:pic>
        <p:nvPicPr>
          <p:cNvPr id="5" name="Picture 4">
            <a:extLst>
              <a:ext uri="{FF2B5EF4-FFF2-40B4-BE49-F238E27FC236}">
                <a16:creationId xmlns:a16="http://schemas.microsoft.com/office/drawing/2014/main" id="{CA04A47C-035F-E9D5-7F1C-7D6C25CFD79E}"/>
              </a:ext>
            </a:extLst>
          </p:cNvPr>
          <p:cNvPicPr>
            <a:picLocks noChangeAspect="1"/>
          </p:cNvPicPr>
          <p:nvPr/>
        </p:nvPicPr>
        <p:blipFill>
          <a:blip r:embed="rId5"/>
          <a:stretch>
            <a:fillRect/>
          </a:stretch>
        </p:blipFill>
        <p:spPr>
          <a:xfrm>
            <a:off x="8805944" y="6011223"/>
            <a:ext cx="3312157" cy="762800"/>
          </a:xfrm>
          <a:prstGeom prst="rect">
            <a:avLst/>
          </a:prstGeom>
        </p:spPr>
      </p:pic>
    </p:spTree>
    <p:extLst>
      <p:ext uri="{BB962C8B-B14F-4D97-AF65-F5344CB8AC3E}">
        <p14:creationId xmlns:p14="http://schemas.microsoft.com/office/powerpoint/2010/main" val="840243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AC809-EF58-52CB-581B-6E85CE33E2B2}"/>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Next Steps</a:t>
            </a:r>
          </a:p>
        </p:txBody>
      </p:sp>
      <p:sp>
        <p:nvSpPr>
          <p:cNvPr id="3" name="Content Placeholder 2">
            <a:extLst>
              <a:ext uri="{FF2B5EF4-FFF2-40B4-BE49-F238E27FC236}">
                <a16:creationId xmlns:a16="http://schemas.microsoft.com/office/drawing/2014/main" id="{CE460BFD-9AD2-A820-59F0-D305DF483AE4}"/>
              </a:ext>
            </a:extLst>
          </p:cNvPr>
          <p:cNvSpPr>
            <a:spLocks noGrp="1"/>
          </p:cNvSpPr>
          <p:nvPr>
            <p:ph idx="1"/>
          </p:nvPr>
        </p:nvSpPr>
        <p:spPr>
          <a:xfrm>
            <a:off x="505396" y="1739168"/>
            <a:ext cx="10728325" cy="3227375"/>
          </a:xfrm>
        </p:spPr>
        <p:txBody>
          <a:bodyPr/>
          <a:lstStyle/>
          <a:p>
            <a:r>
              <a:rPr lang="en-GB" dirty="0"/>
              <a:t>This work was undertaken as part of the WEFO/ Catapult Funded MEECE Project (Marine Engineering Centre of Excellent).</a:t>
            </a:r>
          </a:p>
          <a:p>
            <a:r>
              <a:rPr lang="en-GB" dirty="0"/>
              <a:t>Interviews and a survey have been undertaken February- April 2023 to explore the concepts of resilience (including barriers to resilience) within the marine renewable energy sector in Wales. Analyses </a:t>
            </a:r>
            <a:r>
              <a:rPr lang="en-GB"/>
              <a:t>are underway.</a:t>
            </a:r>
            <a:endParaRPr lang="en-GB" dirty="0"/>
          </a:p>
          <a:p>
            <a:r>
              <a:rPr lang="en-GB" dirty="0"/>
              <a:t>It will be interesting to see how the literature compares with the results of the primary research- watch this space!</a:t>
            </a:r>
          </a:p>
        </p:txBody>
      </p:sp>
    </p:spTree>
    <p:extLst>
      <p:ext uri="{BB962C8B-B14F-4D97-AF65-F5344CB8AC3E}">
        <p14:creationId xmlns:p14="http://schemas.microsoft.com/office/powerpoint/2010/main" val="45798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ED9E2D9-EE69-4775-8CE5-9EAC35AD2F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D75B673-1FA7-415E-8B2E-7A0550C8BD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DAC4BD-B270-D4E0-A20D-D66BFB53B5D9}"/>
              </a:ext>
            </a:extLst>
          </p:cNvPr>
          <p:cNvSpPr>
            <a:spLocks noGrp="1"/>
          </p:cNvSpPr>
          <p:nvPr>
            <p:ph type="title"/>
          </p:nvPr>
        </p:nvSpPr>
        <p:spPr>
          <a:xfrm>
            <a:off x="6480000" y="619200"/>
            <a:ext cx="5407200" cy="1477328"/>
          </a:xfrm>
        </p:spPr>
        <p:txBody>
          <a:bodyPr wrap="square" anchor="ctr">
            <a:normAutofit/>
          </a:bodyPr>
          <a:lstStyle/>
          <a:p>
            <a:r>
              <a:rPr lang="en-GB" dirty="0">
                <a:effectLst/>
                <a:latin typeface="Arial" panose="020B0604020202020204" pitchFamily="34" charset="0"/>
                <a:ea typeface="Calibri" panose="020F0502020204030204" pitchFamily="34" charset="0"/>
                <a:cs typeface="Arial" panose="020B0604020202020204" pitchFamily="34" charset="0"/>
              </a:rPr>
              <a:t>Thank you for your attention. Any questions?</a:t>
            </a:r>
            <a:endParaRPr lang="en-GB" dirty="0">
              <a:latin typeface="Arial" panose="020B0604020202020204" pitchFamily="34" charset="0"/>
              <a:cs typeface="Arial" panose="020B0604020202020204" pitchFamily="34" charset="0"/>
            </a:endParaRPr>
          </a:p>
        </p:txBody>
      </p:sp>
      <p:pic>
        <p:nvPicPr>
          <p:cNvPr id="5" name="Picture 4" descr="Empty speech bubbles">
            <a:extLst>
              <a:ext uri="{FF2B5EF4-FFF2-40B4-BE49-F238E27FC236}">
                <a16:creationId xmlns:a16="http://schemas.microsoft.com/office/drawing/2014/main" id="{8811D879-F8F2-72CC-BC3B-E9BC7FB9E04F}"/>
              </a:ext>
            </a:extLst>
          </p:cNvPr>
          <p:cNvPicPr>
            <a:picLocks noChangeAspect="1"/>
          </p:cNvPicPr>
          <p:nvPr/>
        </p:nvPicPr>
        <p:blipFill rotWithShape="1">
          <a:blip r:embed="rId2"/>
          <a:srcRect l="25516" r="17021" b="-1"/>
          <a:stretch/>
        </p:blipFill>
        <p:spPr>
          <a:xfrm>
            <a:off x="20" y="10"/>
            <a:ext cx="5903704" cy="6857990"/>
          </a:xfrm>
          <a:custGeom>
            <a:avLst/>
            <a:gdLst/>
            <a:ahLst/>
            <a:cxnLst/>
            <a:rect l="l" t="t" r="r" b="b"/>
            <a:pathLst>
              <a:path w="5903724" h="6858000">
                <a:moveTo>
                  <a:pt x="0" y="0"/>
                </a:moveTo>
                <a:lnTo>
                  <a:pt x="5886178" y="0"/>
                </a:lnTo>
                <a:lnTo>
                  <a:pt x="5890522" y="42009"/>
                </a:lnTo>
                <a:cubicBezTo>
                  <a:pt x="5948302" y="788432"/>
                  <a:pt x="5795211" y="5194623"/>
                  <a:pt x="5836720" y="6279216"/>
                </a:cubicBezTo>
                <a:cubicBezTo>
                  <a:pt x="5842686" y="6384211"/>
                  <a:pt x="5845802" y="6526851"/>
                  <a:pt x="5846540" y="6699667"/>
                </a:cubicBezTo>
                <a:lnTo>
                  <a:pt x="5846508" y="6858000"/>
                </a:lnTo>
                <a:lnTo>
                  <a:pt x="0" y="6858000"/>
                </a:lnTo>
                <a:close/>
              </a:path>
            </a:pathLst>
          </a:custGeom>
        </p:spPr>
      </p:pic>
      <p:sp>
        <p:nvSpPr>
          <p:cNvPr id="3" name="Content Placeholder 2">
            <a:extLst>
              <a:ext uri="{FF2B5EF4-FFF2-40B4-BE49-F238E27FC236}">
                <a16:creationId xmlns:a16="http://schemas.microsoft.com/office/drawing/2014/main" id="{97A5E731-F94F-C0C6-7F1F-726CE4592031}"/>
              </a:ext>
            </a:extLst>
          </p:cNvPr>
          <p:cNvSpPr>
            <a:spLocks noGrp="1"/>
          </p:cNvSpPr>
          <p:nvPr>
            <p:ph idx="1"/>
          </p:nvPr>
        </p:nvSpPr>
        <p:spPr>
          <a:xfrm>
            <a:off x="6480000" y="2541600"/>
            <a:ext cx="4991962" cy="3216273"/>
          </a:xfrm>
        </p:spPr>
        <p:txBody>
          <a:bodyPr>
            <a:normAutofit/>
          </a:bodyPr>
          <a:lstStyle/>
          <a:p>
            <a:r>
              <a:rPr lang="en-GB" dirty="0"/>
              <a:t>Feel free to email me on </a:t>
            </a:r>
            <a:r>
              <a:rPr lang="en-GB" dirty="0">
                <a:hlinkClick r:id="rId3"/>
              </a:rPr>
              <a:t>JReis@cardiffmet.ac.uk</a:t>
            </a:r>
            <a:endParaRPr lang="en-GB" dirty="0"/>
          </a:p>
        </p:txBody>
      </p:sp>
    </p:spTree>
    <p:extLst>
      <p:ext uri="{BB962C8B-B14F-4D97-AF65-F5344CB8AC3E}">
        <p14:creationId xmlns:p14="http://schemas.microsoft.com/office/powerpoint/2010/main" val="3240855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DAC4BD-B270-D4E0-A20D-D66BFB53B5D9}"/>
              </a:ext>
            </a:extLst>
          </p:cNvPr>
          <p:cNvSpPr>
            <a:spLocks noGrp="1"/>
          </p:cNvSpPr>
          <p:nvPr>
            <p:ph type="title"/>
          </p:nvPr>
        </p:nvSpPr>
        <p:spPr/>
        <p:txBody>
          <a:bodyPr/>
          <a:lstStyle/>
          <a:p>
            <a:r>
              <a:rPr lang="en-GB" sz="1800" dirty="0">
                <a:effectLst/>
                <a:latin typeface="Arial" panose="020B0604020202020204" pitchFamily="34" charset="0"/>
                <a:ea typeface="Calibri" panose="020F0502020204030204" pitchFamily="34" charset="0"/>
                <a:cs typeface="Arial" panose="020B0604020202020204" pitchFamily="34" charset="0"/>
              </a:rPr>
              <a:t>Key References</a:t>
            </a:r>
            <a:endParaRPr lang="en-GB"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97A5E731-F94F-C0C6-7F1F-726CE4592031}"/>
              </a:ext>
            </a:extLst>
          </p:cNvPr>
          <p:cNvSpPr>
            <a:spLocks noGrp="1"/>
          </p:cNvSpPr>
          <p:nvPr>
            <p:ph idx="1"/>
          </p:nvPr>
        </p:nvSpPr>
        <p:spPr>
          <a:xfrm>
            <a:off x="720000" y="1145512"/>
            <a:ext cx="10728325" cy="5367583"/>
          </a:xfrm>
        </p:spPr>
        <p:txBody>
          <a:bodyPr>
            <a:normAutofit fontScale="77500" lnSpcReduction="20000"/>
          </a:bodyPr>
          <a:lstStyle/>
          <a:p>
            <a:r>
              <a:rPr lang="en-GB" sz="1600" dirty="0">
                <a:effectLst/>
                <a:latin typeface="Arial" panose="020B0604020202020204" pitchFamily="34" charset="0"/>
                <a:ea typeface="Calibri" panose="020F0502020204030204" pitchFamily="34" charset="0"/>
                <a:cs typeface="Arial" panose="020B0604020202020204" pitchFamily="34" charset="0"/>
              </a:rPr>
              <a:t>Celtic Sea Cluster (2022) </a:t>
            </a:r>
            <a:r>
              <a:rPr lang="en-GB" sz="16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2"/>
              </a:rPr>
              <a:t>CELTIC-SEA-REGIONAL-STRATEGY. Published by the  Celtic Sea Cluster</a:t>
            </a:r>
            <a:r>
              <a:rPr lang="en-GB" sz="1600" dirty="0">
                <a:effectLst/>
                <a:latin typeface="Arial" panose="020B0604020202020204" pitchFamily="34" charset="0"/>
                <a:ea typeface="Calibri" panose="020F0502020204030204" pitchFamily="34" charset="0"/>
                <a:cs typeface="Arial" panose="020B0604020202020204" pitchFamily="34" charset="0"/>
              </a:rPr>
              <a:t>. Downloaded from </a:t>
            </a:r>
            <a:r>
              <a:rPr lang="en-GB" sz="16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2"/>
              </a:rPr>
              <a:t>https://celticseacluster.com/wp-content/uploads/2022/11/CELTIC-SEA-REGIONAL-STRATEGY-21-11-2022-LQ.pdf</a:t>
            </a:r>
            <a:r>
              <a:rPr lang="en-GB" sz="1600" dirty="0">
                <a:effectLst/>
                <a:latin typeface="Arial" panose="020B0604020202020204" pitchFamily="34" charset="0"/>
                <a:ea typeface="Calibri" panose="020F0502020204030204" pitchFamily="34" charset="0"/>
                <a:cs typeface="Arial" panose="020B0604020202020204" pitchFamily="34" charset="0"/>
              </a:rPr>
              <a:t> .  Downloaded 25</a:t>
            </a:r>
            <a:r>
              <a:rPr lang="en-GB" sz="1600" baseline="30000" dirty="0">
                <a:effectLst/>
                <a:latin typeface="Arial" panose="020B0604020202020204" pitchFamily="34" charset="0"/>
                <a:ea typeface="Calibri" panose="020F0502020204030204" pitchFamily="34" charset="0"/>
                <a:cs typeface="Arial" panose="020B0604020202020204" pitchFamily="34" charset="0"/>
              </a:rPr>
              <a:t>th</a:t>
            </a:r>
            <a:r>
              <a:rPr lang="en-GB" sz="1600" dirty="0">
                <a:effectLst/>
                <a:latin typeface="Arial" panose="020B0604020202020204" pitchFamily="34" charset="0"/>
                <a:ea typeface="Calibri" panose="020F0502020204030204" pitchFamily="34" charset="0"/>
                <a:cs typeface="Arial" panose="020B0604020202020204" pitchFamily="34" charset="0"/>
              </a:rPr>
              <a:t> November 2022</a:t>
            </a:r>
          </a:p>
          <a:p>
            <a:r>
              <a:rPr lang="en-GB" sz="1600" dirty="0">
                <a:effectLst/>
                <a:latin typeface="Arial" panose="020B0604020202020204" pitchFamily="34" charset="0"/>
                <a:ea typeface="Times New Roman" panose="02020603050405020304" pitchFamily="18" charset="0"/>
                <a:cs typeface="Arial" panose="020B0604020202020204" pitchFamily="34" charset="0"/>
              </a:rPr>
              <a:t>Crown Estate (2022) Crown Estate Asset Map. Downloaded from </a:t>
            </a:r>
            <a:r>
              <a:rPr lang="en-GB" sz="1600" u="sng" dirty="0">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3"/>
              </a:rPr>
              <a:t>https://www.thecrownestate.co.uk/en-gb/what-we-do/asset-map/</a:t>
            </a:r>
            <a:r>
              <a:rPr lang="en-GB" sz="1600" u="sng" dirty="0">
                <a:solidFill>
                  <a:srgbClr val="0000FF"/>
                </a:solidFill>
                <a:effectLst/>
                <a:latin typeface="Arial" panose="020B0604020202020204" pitchFamily="34" charset="0"/>
                <a:ea typeface="Times New Roman" panose="02020603050405020304" pitchFamily="18" charset="0"/>
                <a:cs typeface="Arial" panose="020B0604020202020204" pitchFamily="34" charset="0"/>
              </a:rPr>
              <a:t>.  </a:t>
            </a:r>
            <a:r>
              <a:rPr lang="en-GB" sz="1600" u="none" strike="noStrik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Downloaded 8</a:t>
            </a:r>
            <a:r>
              <a:rPr lang="en-GB" sz="1600" u="none" strike="noStrike" baseline="30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a:t>
            </a:r>
            <a:r>
              <a:rPr lang="en-GB" sz="1600" u="none" strike="noStrik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December 2022. </a:t>
            </a:r>
          </a:p>
          <a:p>
            <a:r>
              <a:rPr lang="en-GB" sz="1600" dirty="0">
                <a:effectLst/>
                <a:latin typeface="Arial" panose="020B0604020202020204" pitchFamily="34" charset="0"/>
                <a:ea typeface="Calibri" panose="020F0502020204030204" pitchFamily="34" charset="0"/>
                <a:cs typeface="Arial" panose="020B0604020202020204" pitchFamily="34" charset="0"/>
              </a:rPr>
              <a:t>Department of Energy and Climate Change (2011). The carbon plan: delivering our low carbon future. UK Government.</a:t>
            </a:r>
          </a:p>
          <a:p>
            <a:r>
              <a:rPr lang="en-GB" sz="1600" dirty="0">
                <a:effectLst/>
                <a:latin typeface="Arial" panose="020B0604020202020204" pitchFamily="34" charset="0"/>
                <a:ea typeface="Calibri" panose="020F0502020204030204" pitchFamily="34" charset="0"/>
                <a:cs typeface="Arial" panose="020B0604020202020204" pitchFamily="34" charset="0"/>
              </a:rPr>
              <a:t>HM Government (2022) British Energy </a:t>
            </a:r>
            <a:r>
              <a:rPr lang="en-GB" sz="1600" dirty="0">
                <a:latin typeface="Arial" panose="020B0604020202020204" pitchFamily="34" charset="0"/>
                <a:ea typeface="Calibri" panose="020F0502020204030204" pitchFamily="34" charset="0"/>
                <a:cs typeface="Arial" panose="020B0604020202020204" pitchFamily="34" charset="0"/>
              </a:rPr>
              <a:t>S</a:t>
            </a:r>
            <a:r>
              <a:rPr lang="en-GB" sz="1600" dirty="0">
                <a:effectLst/>
                <a:latin typeface="Arial" panose="020B0604020202020204" pitchFamily="34" charset="0"/>
                <a:ea typeface="Calibri" panose="020F0502020204030204" pitchFamily="34" charset="0"/>
                <a:cs typeface="Arial" panose="020B0604020202020204" pitchFamily="34" charset="0"/>
              </a:rPr>
              <a:t>ecurity </a:t>
            </a:r>
            <a:r>
              <a:rPr lang="en-GB" sz="1600" dirty="0">
                <a:latin typeface="Arial" panose="020B0604020202020204" pitchFamily="34" charset="0"/>
                <a:ea typeface="Calibri" panose="020F0502020204030204" pitchFamily="34" charset="0"/>
                <a:cs typeface="Arial" panose="020B0604020202020204" pitchFamily="34" charset="0"/>
              </a:rPr>
              <a:t>S</a:t>
            </a:r>
            <a:r>
              <a:rPr lang="en-GB" sz="1600" dirty="0">
                <a:effectLst/>
                <a:latin typeface="Arial" panose="020B0604020202020204" pitchFamily="34" charset="0"/>
                <a:ea typeface="Calibri" panose="020F0502020204030204" pitchFamily="34" charset="0"/>
                <a:cs typeface="Arial" panose="020B0604020202020204" pitchFamily="34" charset="0"/>
              </a:rPr>
              <a:t>trategy. HMSO. Downloaded from https://assets.publishing.service.gov.uk/government/uploads/system/uploads/attachment_data/file/1069969/british-energy-security-strategy-web-accessible.pdf on 8th December 2022.</a:t>
            </a:r>
          </a:p>
          <a:p>
            <a:r>
              <a:rPr lang="en-GB" sz="1600" dirty="0">
                <a:effectLst/>
                <a:latin typeface="Arial" panose="020B0604020202020204" pitchFamily="34" charset="0"/>
                <a:ea typeface="Calibri" panose="020F0502020204030204" pitchFamily="34" charset="0"/>
                <a:cs typeface="Arial" panose="020B0604020202020204" pitchFamily="34" charset="0"/>
              </a:rPr>
              <a:t>Lewis, M., Neill, S., Robins, P., Hashemi, M.  (2015) Resource assessment for future generations of tidal-stream energy arrays. Energy. Volume 83, 2015, Pages 403-415. </a:t>
            </a:r>
          </a:p>
          <a:p>
            <a:r>
              <a:rPr lang="en-GB" sz="1600" dirty="0">
                <a:effectLst/>
                <a:latin typeface="Arial" panose="020B0604020202020204" pitchFamily="34" charset="0"/>
                <a:ea typeface="Calibri" panose="020F0502020204030204" pitchFamily="34" charset="0"/>
                <a:cs typeface="Arial" panose="020B0604020202020204" pitchFamily="34" charset="0"/>
              </a:rPr>
              <a:t>Llyr Wind (2022) About Us. </a:t>
            </a:r>
            <a:r>
              <a:rPr lang="en-GB" sz="1600" dirty="0">
                <a:latin typeface="Arial" panose="020B0604020202020204" pitchFamily="34" charset="0"/>
                <a:ea typeface="Calibri" panose="020F0502020204030204" pitchFamily="34" charset="0"/>
                <a:cs typeface="Arial" panose="020B0604020202020204" pitchFamily="34" charset="0"/>
              </a:rPr>
              <a:t>Downloaded from</a:t>
            </a:r>
            <a:r>
              <a:rPr lang="en-GB" sz="1600" dirty="0">
                <a:effectLst/>
                <a:latin typeface="Arial" panose="020B0604020202020204" pitchFamily="34" charset="0"/>
                <a:ea typeface="Calibri" panose="020F0502020204030204" pitchFamily="34" charset="0"/>
                <a:cs typeface="Arial" panose="020B0604020202020204" pitchFamily="34" charset="0"/>
              </a:rPr>
              <a:t> </a:t>
            </a:r>
            <a:r>
              <a:rPr lang="en-GB" sz="16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4"/>
              </a:rPr>
              <a:t>https://www.llyrwind.com/</a:t>
            </a:r>
            <a:r>
              <a:rPr lang="en-GB" sz="1600" dirty="0">
                <a:effectLst/>
                <a:latin typeface="Arial" panose="020B0604020202020204" pitchFamily="34" charset="0"/>
                <a:ea typeface="Calibri" panose="020F0502020204030204" pitchFamily="34" charset="0"/>
                <a:cs typeface="Arial" panose="020B0604020202020204" pitchFamily="34" charset="0"/>
              </a:rPr>
              <a:t> Downloaded 24</a:t>
            </a:r>
            <a:r>
              <a:rPr lang="en-GB" sz="1600" baseline="30000" dirty="0">
                <a:effectLst/>
                <a:latin typeface="Arial" panose="020B0604020202020204" pitchFamily="34" charset="0"/>
                <a:ea typeface="Calibri" panose="020F0502020204030204" pitchFamily="34" charset="0"/>
                <a:cs typeface="Arial" panose="020B0604020202020204" pitchFamily="34" charset="0"/>
              </a:rPr>
              <a:t>th</a:t>
            </a:r>
            <a:r>
              <a:rPr lang="en-GB" sz="1600" dirty="0">
                <a:effectLst/>
                <a:latin typeface="Arial" panose="020B0604020202020204" pitchFamily="34" charset="0"/>
                <a:ea typeface="Calibri" panose="020F0502020204030204" pitchFamily="34" charset="0"/>
                <a:cs typeface="Arial" panose="020B0604020202020204" pitchFamily="34" charset="0"/>
              </a:rPr>
              <a:t> November 2022.</a:t>
            </a:r>
          </a:p>
          <a:p>
            <a:r>
              <a:rPr lang="en-GB" sz="1600" dirty="0">
                <a:effectLst/>
                <a:latin typeface="Arial" panose="020B0604020202020204" pitchFamily="34" charset="0"/>
                <a:ea typeface="Calibri" panose="020F0502020204030204" pitchFamily="34" charset="0"/>
                <a:cs typeface="Arial" panose="020B0604020202020204" pitchFamily="34" charset="0"/>
              </a:rPr>
              <a:t>META (2022) About META. Downloaded from </a:t>
            </a:r>
            <a:r>
              <a:rPr lang="en-GB" sz="16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5"/>
              </a:rPr>
              <a:t>https://www.meta.wales/about-meta/</a:t>
            </a:r>
            <a:r>
              <a:rPr lang="en-GB" sz="1600" dirty="0">
                <a:effectLst/>
                <a:latin typeface="Arial" panose="020B0604020202020204" pitchFamily="34" charset="0"/>
                <a:ea typeface="Calibri" panose="020F0502020204030204" pitchFamily="34" charset="0"/>
                <a:cs typeface="Arial" panose="020B0604020202020204" pitchFamily="34" charset="0"/>
              </a:rPr>
              <a:t> Downloaded 25</a:t>
            </a:r>
            <a:r>
              <a:rPr lang="en-GB" sz="1600" baseline="30000" dirty="0">
                <a:effectLst/>
                <a:latin typeface="Arial" panose="020B0604020202020204" pitchFamily="34" charset="0"/>
                <a:ea typeface="Calibri" panose="020F0502020204030204" pitchFamily="34" charset="0"/>
                <a:cs typeface="Arial" panose="020B0604020202020204" pitchFamily="34" charset="0"/>
              </a:rPr>
              <a:t>th</a:t>
            </a:r>
            <a:r>
              <a:rPr lang="en-GB" sz="1600" dirty="0">
                <a:effectLst/>
                <a:latin typeface="Arial" panose="020B0604020202020204" pitchFamily="34" charset="0"/>
                <a:ea typeface="Calibri" panose="020F0502020204030204" pitchFamily="34" charset="0"/>
                <a:cs typeface="Arial" panose="020B0604020202020204" pitchFamily="34" charset="0"/>
              </a:rPr>
              <a:t> November 2022.</a:t>
            </a:r>
          </a:p>
          <a:p>
            <a:r>
              <a:rPr lang="en-GB" sz="1600" dirty="0" err="1">
                <a:effectLst/>
                <a:latin typeface="Arial" panose="020B0604020202020204" pitchFamily="34" charset="0"/>
                <a:ea typeface="Calibri" panose="020F0502020204030204" pitchFamily="34" charset="0"/>
                <a:cs typeface="Arial" panose="020B0604020202020204" pitchFamily="34" charset="0"/>
              </a:rPr>
              <a:t>Morlais</a:t>
            </a:r>
            <a:r>
              <a:rPr lang="en-GB" sz="1600" dirty="0">
                <a:effectLst/>
                <a:latin typeface="Arial" panose="020B0604020202020204" pitchFamily="34" charset="0"/>
                <a:ea typeface="Calibri" panose="020F0502020204030204" pitchFamily="34" charset="0"/>
                <a:cs typeface="Arial" panose="020B0604020202020204" pitchFamily="34" charset="0"/>
              </a:rPr>
              <a:t> (2022) Introduction to </a:t>
            </a:r>
            <a:r>
              <a:rPr lang="en-GB" sz="1600" dirty="0" err="1">
                <a:effectLst/>
                <a:latin typeface="Arial" panose="020B0604020202020204" pitchFamily="34" charset="0"/>
                <a:ea typeface="Calibri" panose="020F0502020204030204" pitchFamily="34" charset="0"/>
                <a:cs typeface="Arial" panose="020B0604020202020204" pitchFamily="34" charset="0"/>
              </a:rPr>
              <a:t>Morlais</a:t>
            </a:r>
            <a:r>
              <a:rPr lang="en-GB" sz="1600" dirty="0">
                <a:effectLst/>
                <a:latin typeface="Arial" panose="020B0604020202020204" pitchFamily="34" charset="0"/>
                <a:ea typeface="Calibri" panose="020F0502020204030204" pitchFamily="34" charset="0"/>
                <a:cs typeface="Arial" panose="020B0604020202020204" pitchFamily="34" charset="0"/>
              </a:rPr>
              <a:t> Energy. Downloaded from </a:t>
            </a:r>
            <a:r>
              <a:rPr lang="en-GB" sz="16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6"/>
              </a:rPr>
              <a:t>https://www.morlaisenergy.com/</a:t>
            </a:r>
            <a:r>
              <a:rPr lang="en-GB" sz="1600" dirty="0">
                <a:effectLst/>
                <a:latin typeface="Arial" panose="020B0604020202020204" pitchFamily="34" charset="0"/>
                <a:ea typeface="Calibri" panose="020F0502020204030204" pitchFamily="34" charset="0"/>
                <a:cs typeface="Arial" panose="020B0604020202020204" pitchFamily="34" charset="0"/>
              </a:rPr>
              <a:t> Downloaded 25</a:t>
            </a:r>
            <a:r>
              <a:rPr lang="en-GB" sz="1600" baseline="30000" dirty="0">
                <a:effectLst/>
                <a:latin typeface="Arial" panose="020B0604020202020204" pitchFamily="34" charset="0"/>
                <a:ea typeface="Calibri" panose="020F0502020204030204" pitchFamily="34" charset="0"/>
                <a:cs typeface="Arial" panose="020B0604020202020204" pitchFamily="34" charset="0"/>
              </a:rPr>
              <a:t>th</a:t>
            </a:r>
            <a:r>
              <a:rPr lang="en-GB" sz="1600" dirty="0">
                <a:effectLst/>
                <a:latin typeface="Arial" panose="020B0604020202020204" pitchFamily="34" charset="0"/>
                <a:ea typeface="Calibri" panose="020F0502020204030204" pitchFamily="34" charset="0"/>
                <a:cs typeface="Arial" panose="020B0604020202020204" pitchFamily="34" charset="0"/>
              </a:rPr>
              <a:t> November 2022.</a:t>
            </a:r>
          </a:p>
          <a:p>
            <a:r>
              <a:rPr lang="en-GB" sz="1600" dirty="0">
                <a:effectLst/>
                <a:latin typeface="Arial" panose="020B0604020202020204" pitchFamily="34" charset="0"/>
                <a:ea typeface="Calibri" panose="020F0502020204030204" pitchFamily="34" charset="0"/>
                <a:cs typeface="Arial" panose="020B0604020202020204" pitchFamily="34" charset="0"/>
              </a:rPr>
              <a:t>Stock, J. and Boyer, S. (2009) Developing a Consensus Definition of Supply Chain Management: A Qualitative Study. International Journal of Physical Distribution &amp; Logistics Management, 39, 690-711. </a:t>
            </a:r>
          </a:p>
          <a:p>
            <a:r>
              <a:rPr lang="en-GB" sz="1600" dirty="0">
                <a:effectLst/>
                <a:latin typeface="Arial" panose="020B0604020202020204" pitchFamily="34" charset="0"/>
                <a:ea typeface="Calibri" panose="020F0502020204030204" pitchFamily="34" charset="0"/>
                <a:cs typeface="Arial" panose="020B0604020202020204" pitchFamily="34" charset="0"/>
              </a:rPr>
              <a:t>UK Government (2022) Offshore Wind </a:t>
            </a:r>
            <a:r>
              <a:rPr lang="en-GB" sz="16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7"/>
              </a:rPr>
              <a:t>https://www.great.gov.uk/international/content/investment/sectors/offshore-wind/</a:t>
            </a:r>
            <a:r>
              <a:rPr lang="en-GB" sz="1600" dirty="0">
                <a:effectLst/>
                <a:latin typeface="Arial" panose="020B0604020202020204" pitchFamily="34" charset="0"/>
                <a:ea typeface="Calibri" panose="020F0502020204030204" pitchFamily="34" charset="0"/>
                <a:cs typeface="Arial" panose="020B0604020202020204" pitchFamily="34" charset="0"/>
              </a:rPr>
              <a:t> Downloaded 24</a:t>
            </a:r>
            <a:r>
              <a:rPr lang="en-GB" sz="1600" baseline="30000" dirty="0">
                <a:effectLst/>
                <a:latin typeface="Arial" panose="020B0604020202020204" pitchFamily="34" charset="0"/>
                <a:ea typeface="Calibri" panose="020F0502020204030204" pitchFamily="34" charset="0"/>
                <a:cs typeface="Arial" panose="020B0604020202020204" pitchFamily="34" charset="0"/>
              </a:rPr>
              <a:t>th</a:t>
            </a:r>
            <a:r>
              <a:rPr lang="en-GB" sz="1600" dirty="0">
                <a:effectLst/>
                <a:latin typeface="Arial" panose="020B0604020202020204" pitchFamily="34" charset="0"/>
                <a:ea typeface="Calibri" panose="020F0502020204030204" pitchFamily="34" charset="0"/>
                <a:cs typeface="Arial" panose="020B0604020202020204" pitchFamily="34" charset="0"/>
              </a:rPr>
              <a:t> November 2022</a:t>
            </a:r>
          </a:p>
          <a:p>
            <a:r>
              <a:rPr lang="en-GB" sz="1600" dirty="0">
                <a:effectLst/>
                <a:latin typeface="Arial" panose="020B0604020202020204" pitchFamily="34" charset="0"/>
                <a:ea typeface="Calibri" panose="020F0502020204030204" pitchFamily="34" charset="0"/>
                <a:cs typeface="Arial" panose="020B0604020202020204" pitchFamily="34" charset="0"/>
              </a:rPr>
              <a:t>Welsh Government (2022) Wales Announces Publicly Owned Renewable Energy Developer. Downloaded from </a:t>
            </a:r>
            <a:r>
              <a:rPr lang="en-GB" sz="16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8"/>
              </a:rPr>
              <a:t>https://gov.wales/wales-announces-publicly-owned-renewable-energy-developer</a:t>
            </a:r>
            <a:r>
              <a:rPr lang="en-GB" sz="1600" dirty="0">
                <a:effectLst/>
                <a:latin typeface="Arial" panose="020B0604020202020204" pitchFamily="34" charset="0"/>
                <a:ea typeface="Calibri" panose="020F0502020204030204" pitchFamily="34" charset="0"/>
                <a:cs typeface="Arial" panose="020B0604020202020204" pitchFamily="34" charset="0"/>
              </a:rPr>
              <a:t>. Downloaded on 30</a:t>
            </a:r>
            <a:r>
              <a:rPr lang="en-GB" sz="1600" baseline="30000" dirty="0">
                <a:effectLst/>
                <a:latin typeface="Arial" panose="020B0604020202020204" pitchFamily="34" charset="0"/>
                <a:ea typeface="Calibri" panose="020F0502020204030204" pitchFamily="34" charset="0"/>
                <a:cs typeface="Arial" panose="020B0604020202020204" pitchFamily="34" charset="0"/>
              </a:rPr>
              <a:t>th</a:t>
            </a:r>
            <a:r>
              <a:rPr lang="en-GB" sz="1600" dirty="0">
                <a:effectLst/>
                <a:latin typeface="Arial" panose="020B0604020202020204" pitchFamily="34" charset="0"/>
                <a:ea typeface="Calibri" panose="020F0502020204030204" pitchFamily="34" charset="0"/>
                <a:cs typeface="Arial" panose="020B0604020202020204" pitchFamily="34" charset="0"/>
              </a:rPr>
              <a:t> November 2022.</a:t>
            </a:r>
          </a:p>
          <a:p>
            <a:endParaRPr lang="en-GB" dirty="0"/>
          </a:p>
        </p:txBody>
      </p:sp>
    </p:spTree>
    <p:extLst>
      <p:ext uri="{BB962C8B-B14F-4D97-AF65-F5344CB8AC3E}">
        <p14:creationId xmlns:p14="http://schemas.microsoft.com/office/powerpoint/2010/main" val="4074074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5D1035C-3BF0-4FE0-B3A3-1062F8600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DAC4BD-B270-D4E0-A20D-D66BFB53B5D9}"/>
              </a:ext>
            </a:extLst>
          </p:cNvPr>
          <p:cNvSpPr>
            <a:spLocks noGrp="1"/>
          </p:cNvSpPr>
          <p:nvPr>
            <p:ph type="title"/>
          </p:nvPr>
        </p:nvSpPr>
        <p:spPr>
          <a:xfrm>
            <a:off x="533387" y="205033"/>
            <a:ext cx="4991961" cy="1477328"/>
          </a:xfrm>
        </p:spPr>
        <p:txBody>
          <a:bodyPr wrap="square" anchor="ctr">
            <a:normAutofit/>
          </a:bodyPr>
          <a:lstStyle/>
          <a:p>
            <a:r>
              <a:rPr lang="en-GB" dirty="0">
                <a:effectLst/>
                <a:latin typeface="Arial" panose="020B0604020202020204" pitchFamily="34" charset="0"/>
                <a:ea typeface="Calibri" panose="020F0502020204030204" pitchFamily="34" charset="0"/>
                <a:cs typeface="Arial" panose="020B0604020202020204" pitchFamily="34" charset="0"/>
              </a:rPr>
              <a:t>Introduction</a:t>
            </a:r>
            <a:endParaRPr lang="en-GB"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97A5E731-F94F-C0C6-7F1F-726CE4592031}"/>
              </a:ext>
            </a:extLst>
          </p:cNvPr>
          <p:cNvSpPr>
            <a:spLocks noGrp="1"/>
          </p:cNvSpPr>
          <p:nvPr>
            <p:ph idx="1"/>
          </p:nvPr>
        </p:nvSpPr>
        <p:spPr>
          <a:xfrm>
            <a:off x="454008" y="1449096"/>
            <a:ext cx="6212646" cy="4821076"/>
          </a:xfrm>
        </p:spPr>
        <p:txBody>
          <a:bodyPr>
            <a:normAutofit fontScale="92500"/>
          </a:bodyPr>
          <a:lstStyle/>
          <a:p>
            <a:r>
              <a:rPr lang="en-GB" dirty="0">
                <a:effectLst/>
                <a:latin typeface="Arial" panose="020B0604020202020204" pitchFamily="34" charset="0"/>
                <a:ea typeface="Calibri" panose="020F0502020204030204" pitchFamily="34" charset="0"/>
                <a:cs typeface="Arial" panose="020B0604020202020204" pitchFamily="34" charset="0"/>
              </a:rPr>
              <a:t>The purpose of this paper is to review the current status and barriers to the development of the marine renewable energy supply chain in Welsh waters. </a:t>
            </a:r>
          </a:p>
          <a:p>
            <a:r>
              <a:rPr lang="en-GB" i="1" dirty="0">
                <a:effectLst/>
                <a:latin typeface="Arial" panose="020B0604020202020204" pitchFamily="34" charset="0"/>
                <a:ea typeface="Calibri" panose="020F0502020204030204" pitchFamily="34" charset="0"/>
                <a:cs typeface="Arial" panose="020B0604020202020204" pitchFamily="34" charset="0"/>
              </a:rPr>
              <a:t>“Marine renewable energy”= </a:t>
            </a:r>
            <a:r>
              <a:rPr lang="en-GB" i="1" dirty="0">
                <a:latin typeface="Arial" panose="020B0604020202020204" pitchFamily="34" charset="0"/>
                <a:ea typeface="Calibri" panose="020F0502020204030204" pitchFamily="34" charset="0"/>
                <a:cs typeface="Arial" panose="020B0604020202020204" pitchFamily="34" charset="0"/>
              </a:rPr>
              <a:t>fixed and floating wind, wave, tidal range and tidal stream</a:t>
            </a:r>
          </a:p>
          <a:p>
            <a:r>
              <a:rPr lang="en-GB" dirty="0">
                <a:effectLst/>
                <a:latin typeface="Arial" panose="020B0604020202020204" pitchFamily="34" charset="0"/>
                <a:ea typeface="Calibri" panose="020F0502020204030204" pitchFamily="34" charset="0"/>
                <a:cs typeface="Arial" panose="020B0604020202020204" pitchFamily="34" charset="0"/>
              </a:rPr>
              <a:t>“</a:t>
            </a:r>
            <a:r>
              <a:rPr lang="en-GB" i="1" dirty="0">
                <a:effectLst/>
                <a:latin typeface="Arial" panose="020B0604020202020204" pitchFamily="34" charset="0"/>
                <a:ea typeface="Calibri" panose="020F0502020204030204" pitchFamily="34" charset="0"/>
                <a:cs typeface="Arial" panose="020B0604020202020204" pitchFamily="34" charset="0"/>
              </a:rPr>
              <a:t>Supply chain”= the network of interdependent people, relationships, products, services, processes, data, information and finance required to develop and deliver a product (marine renewable energy) from suppliers to consumers</a:t>
            </a:r>
            <a:r>
              <a:rPr lang="en-GB" i="1" dirty="0">
                <a:latin typeface="Arial" panose="020B0604020202020204" pitchFamily="34" charset="0"/>
                <a:ea typeface="Calibri" panose="020F0502020204030204" pitchFamily="34" charset="0"/>
                <a:cs typeface="Arial" panose="020B0604020202020204" pitchFamily="34" charset="0"/>
              </a:rPr>
              <a:t>. </a:t>
            </a:r>
            <a:r>
              <a:rPr lang="en-GB" dirty="0">
                <a:effectLst/>
                <a:latin typeface="Arial" panose="020B0604020202020204" pitchFamily="34" charset="0"/>
                <a:ea typeface="Calibri" panose="020F0502020204030204" pitchFamily="34" charset="0"/>
                <a:cs typeface="Arial" panose="020B0604020202020204" pitchFamily="34" charset="0"/>
              </a:rPr>
              <a:t>Adapted from Stock, 2009.</a:t>
            </a:r>
          </a:p>
          <a:p>
            <a:r>
              <a:rPr lang="en-GB" dirty="0">
                <a:effectLst/>
                <a:latin typeface="Arial" panose="020B0604020202020204" pitchFamily="34" charset="0"/>
                <a:ea typeface="Calibri" panose="020F0502020204030204" pitchFamily="34" charset="0"/>
                <a:cs typeface="Arial" panose="020B0604020202020204" pitchFamily="34" charset="0"/>
              </a:rPr>
              <a:t>Results of a literature review undertaken in November and December 2022 will be discussed.</a:t>
            </a:r>
          </a:p>
          <a:p>
            <a:endParaRPr lang="en-GB"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66F17A25-9C45-77BA-B206-80FE3AEF3A5E}"/>
              </a:ext>
            </a:extLst>
          </p:cNvPr>
          <p:cNvPicPr>
            <a:picLocks noChangeAspect="1"/>
          </p:cNvPicPr>
          <p:nvPr/>
        </p:nvPicPr>
        <p:blipFill rotWithShape="1">
          <a:blip r:embed="rId2"/>
          <a:srcRect l="25012" r="35972" b="1"/>
          <a:stretch/>
        </p:blipFill>
        <p:spPr>
          <a:xfrm>
            <a:off x="6559211" y="-241150"/>
            <a:ext cx="5662937" cy="6857990"/>
          </a:xfrm>
          <a:custGeom>
            <a:avLst/>
            <a:gdLst/>
            <a:ahLst/>
            <a:cxnLst/>
            <a:rect l="l" t="t" r="r" b="b"/>
            <a:pathLst>
              <a:path w="5662937" h="6858000">
                <a:moveTo>
                  <a:pt x="598332" y="0"/>
                </a:moveTo>
                <a:lnTo>
                  <a:pt x="5662937" y="0"/>
                </a:lnTo>
                <a:lnTo>
                  <a:pt x="5662937" y="6858000"/>
                </a:lnTo>
                <a:lnTo>
                  <a:pt x="0" y="6858000"/>
                </a:lnTo>
                <a:lnTo>
                  <a:pt x="78957" y="6777438"/>
                </a:lnTo>
                <a:cubicBezTo>
                  <a:pt x="291624" y="6544265"/>
                  <a:pt x="490445" y="6275955"/>
                  <a:pt x="672224" y="5969316"/>
                </a:cubicBezTo>
                <a:cubicBezTo>
                  <a:pt x="914596" y="5515036"/>
                  <a:pt x="1066079" y="5030470"/>
                  <a:pt x="1217562" y="4515619"/>
                </a:cubicBezTo>
                <a:cubicBezTo>
                  <a:pt x="1338748" y="3970483"/>
                  <a:pt x="1399341" y="3516203"/>
                  <a:pt x="1399341" y="3061922"/>
                </a:cubicBezTo>
                <a:cubicBezTo>
                  <a:pt x="1399341" y="1948936"/>
                  <a:pt x="1190579" y="1021447"/>
                  <a:pt x="773055" y="279455"/>
                </a:cubicBezTo>
                <a:close/>
              </a:path>
            </a:pathLst>
          </a:custGeom>
        </p:spPr>
      </p:pic>
    </p:spTree>
    <p:extLst>
      <p:ext uri="{BB962C8B-B14F-4D97-AF65-F5344CB8AC3E}">
        <p14:creationId xmlns:p14="http://schemas.microsoft.com/office/powerpoint/2010/main" val="3744055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DAC4BD-B270-D4E0-A20D-D66BFB53B5D9}"/>
              </a:ext>
            </a:extLst>
          </p:cNvPr>
          <p:cNvSpPr>
            <a:spLocks noGrp="1"/>
          </p:cNvSpPr>
          <p:nvPr>
            <p:ph type="title"/>
          </p:nvPr>
        </p:nvSpPr>
        <p:spPr>
          <a:xfrm>
            <a:off x="559579" y="181956"/>
            <a:ext cx="10728322" cy="1477328"/>
          </a:xfrm>
        </p:spPr>
        <p:txBody>
          <a:bodyPr>
            <a:normAutofit/>
          </a:bodyPr>
          <a:lstStyle/>
          <a:p>
            <a:pPr>
              <a:lnSpc>
                <a:spcPct val="200000"/>
              </a:lnSpc>
              <a:spcAft>
                <a:spcPts val="800"/>
              </a:spcAft>
            </a:pPr>
            <a:r>
              <a:rPr lang="en-GB" sz="3600" dirty="0">
                <a:effectLst/>
                <a:latin typeface="Arial" panose="020B0604020202020204" pitchFamily="34" charset="0"/>
                <a:ea typeface="Calibri" panose="020F0502020204030204" pitchFamily="34" charset="0"/>
                <a:cs typeface="Arial" panose="020B0604020202020204" pitchFamily="34" charset="0"/>
              </a:rPr>
              <a:t>Research Approach </a:t>
            </a:r>
          </a:p>
        </p:txBody>
      </p:sp>
      <p:graphicFrame>
        <p:nvGraphicFramePr>
          <p:cNvPr id="5" name="Content Placeholder 2">
            <a:extLst>
              <a:ext uri="{FF2B5EF4-FFF2-40B4-BE49-F238E27FC236}">
                <a16:creationId xmlns:a16="http://schemas.microsoft.com/office/drawing/2014/main" id="{21F32BCC-76FD-2912-E78E-96ECE4A44CF6}"/>
              </a:ext>
            </a:extLst>
          </p:cNvPr>
          <p:cNvGraphicFramePr>
            <a:graphicFrameLocks noGrp="1"/>
          </p:cNvGraphicFramePr>
          <p:nvPr>
            <p:ph idx="1"/>
            <p:extLst>
              <p:ext uri="{D42A27DB-BD31-4B8C-83A1-F6EECF244321}">
                <p14:modId xmlns:p14="http://schemas.microsoft.com/office/powerpoint/2010/main" val="1953825897"/>
              </p:ext>
            </p:extLst>
          </p:nvPr>
        </p:nvGraphicFramePr>
        <p:xfrm>
          <a:off x="559579" y="1203649"/>
          <a:ext cx="10728325" cy="5472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7656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438E27F7-3F29-47F0-B30F-585059182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B16CD8D-2899-43D9-995B-DD1278D6B5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Freeform: Shape 21">
            <a:extLst>
              <a:ext uri="{FF2B5EF4-FFF2-40B4-BE49-F238E27FC236}">
                <a16:creationId xmlns:a16="http://schemas.microsoft.com/office/drawing/2014/main" id="{7F38A32B-CAD5-4D19-8E90-F63EB6902E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16200000">
            <a:off x="-342615" y="342615"/>
            <a:ext cx="6858000" cy="6172768"/>
          </a:xfrm>
          <a:custGeom>
            <a:avLst/>
            <a:gdLst>
              <a:gd name="connsiteX0" fmla="*/ 6858000 w 6858000"/>
              <a:gd name="connsiteY0" fmla="*/ 0 h 5780582"/>
              <a:gd name="connsiteX1" fmla="*/ 6858000 w 6858000"/>
              <a:gd name="connsiteY1" fmla="*/ 5780582 h 5780582"/>
              <a:gd name="connsiteX2" fmla="*/ 6766523 w 6858000"/>
              <a:gd name="connsiteY2" fmla="*/ 5777266 h 5780582"/>
              <a:gd name="connsiteX3" fmla="*/ 5437222 w 6858000"/>
              <a:gd name="connsiteY3" fmla="*/ 5734742 h 5780582"/>
              <a:gd name="connsiteX4" fmla="*/ 4440498 w 6858000"/>
              <a:gd name="connsiteY4" fmla="*/ 5734742 h 5780582"/>
              <a:gd name="connsiteX5" fmla="*/ 582209 w 6858000"/>
              <a:gd name="connsiteY5" fmla="*/ 4121983 h 5780582"/>
              <a:gd name="connsiteX6" fmla="*/ 73548 w 6858000"/>
              <a:gd name="connsiteY6" fmla="*/ 3184291 h 5780582"/>
              <a:gd name="connsiteX7" fmla="*/ 0 w 6858000"/>
              <a:gd name="connsiteY7" fmla="*/ 2994994 h 5780582"/>
              <a:gd name="connsiteX8" fmla="*/ 0 w 6858000"/>
              <a:gd name="connsiteY8" fmla="*/ 0 h 5780582"/>
              <a:gd name="connsiteX0" fmla="*/ 6858000 w 6858000"/>
              <a:gd name="connsiteY0" fmla="*/ 0 h 5878098"/>
              <a:gd name="connsiteX1" fmla="*/ 6858000 w 6858000"/>
              <a:gd name="connsiteY1" fmla="*/ 5780582 h 5878098"/>
              <a:gd name="connsiteX2" fmla="*/ 6766523 w 6858000"/>
              <a:gd name="connsiteY2" fmla="*/ 5777266 h 5878098"/>
              <a:gd name="connsiteX3" fmla="*/ 5437222 w 6858000"/>
              <a:gd name="connsiteY3" fmla="*/ 5734742 h 5878098"/>
              <a:gd name="connsiteX4" fmla="*/ 4440498 w 6858000"/>
              <a:gd name="connsiteY4" fmla="*/ 5734742 h 5878098"/>
              <a:gd name="connsiteX5" fmla="*/ 582209 w 6858000"/>
              <a:gd name="connsiteY5" fmla="*/ 4121983 h 5878098"/>
              <a:gd name="connsiteX6" fmla="*/ 73548 w 6858000"/>
              <a:gd name="connsiteY6" fmla="*/ 3184291 h 5878098"/>
              <a:gd name="connsiteX7" fmla="*/ 0 w 6858000"/>
              <a:gd name="connsiteY7" fmla="*/ 2994994 h 5878098"/>
              <a:gd name="connsiteX8" fmla="*/ 0 w 6858000"/>
              <a:gd name="connsiteY8" fmla="*/ 0 h 5878098"/>
              <a:gd name="connsiteX9" fmla="*/ 6858000 w 6858000"/>
              <a:gd name="connsiteY9" fmla="*/ 0 h 5878098"/>
              <a:gd name="connsiteX0" fmla="*/ 6858000 w 6858000"/>
              <a:gd name="connsiteY0" fmla="*/ 0 h 5780582"/>
              <a:gd name="connsiteX1" fmla="*/ 6858000 w 6858000"/>
              <a:gd name="connsiteY1" fmla="*/ 5780582 h 5780582"/>
              <a:gd name="connsiteX2" fmla="*/ 6766523 w 6858000"/>
              <a:gd name="connsiteY2" fmla="*/ 5777266 h 5780582"/>
              <a:gd name="connsiteX3" fmla="*/ 5437222 w 6858000"/>
              <a:gd name="connsiteY3" fmla="*/ 5734742 h 5780582"/>
              <a:gd name="connsiteX4" fmla="*/ 3010841 w 6858000"/>
              <a:gd name="connsiteY4" fmla="*/ 5469518 h 5780582"/>
              <a:gd name="connsiteX5" fmla="*/ 582209 w 6858000"/>
              <a:gd name="connsiteY5" fmla="*/ 4121983 h 5780582"/>
              <a:gd name="connsiteX6" fmla="*/ 73548 w 6858000"/>
              <a:gd name="connsiteY6" fmla="*/ 3184291 h 5780582"/>
              <a:gd name="connsiteX7" fmla="*/ 0 w 6858000"/>
              <a:gd name="connsiteY7" fmla="*/ 2994994 h 5780582"/>
              <a:gd name="connsiteX8" fmla="*/ 0 w 6858000"/>
              <a:gd name="connsiteY8" fmla="*/ 0 h 5780582"/>
              <a:gd name="connsiteX9" fmla="*/ 6858000 w 6858000"/>
              <a:gd name="connsiteY9" fmla="*/ 0 h 5780582"/>
              <a:gd name="connsiteX0" fmla="*/ 6858000 w 6858000"/>
              <a:gd name="connsiteY0" fmla="*/ 0 h 5780582"/>
              <a:gd name="connsiteX1" fmla="*/ 6858000 w 6858000"/>
              <a:gd name="connsiteY1" fmla="*/ 5780582 h 5780582"/>
              <a:gd name="connsiteX2" fmla="*/ 6766523 w 6858000"/>
              <a:gd name="connsiteY2" fmla="*/ 5777266 h 5780582"/>
              <a:gd name="connsiteX3" fmla="*/ 5437222 w 6858000"/>
              <a:gd name="connsiteY3" fmla="*/ 5734742 h 5780582"/>
              <a:gd name="connsiteX4" fmla="*/ 3010841 w 6858000"/>
              <a:gd name="connsiteY4" fmla="*/ 5469518 h 5780582"/>
              <a:gd name="connsiteX5" fmla="*/ 582209 w 6858000"/>
              <a:gd name="connsiteY5" fmla="*/ 4121983 h 5780582"/>
              <a:gd name="connsiteX6" fmla="*/ 73548 w 6858000"/>
              <a:gd name="connsiteY6" fmla="*/ 3184291 h 5780582"/>
              <a:gd name="connsiteX7" fmla="*/ 0 w 6858000"/>
              <a:gd name="connsiteY7" fmla="*/ 2994994 h 5780582"/>
              <a:gd name="connsiteX8" fmla="*/ 0 w 6858000"/>
              <a:gd name="connsiteY8" fmla="*/ 0 h 5780582"/>
              <a:gd name="connsiteX9" fmla="*/ 6858000 w 6858000"/>
              <a:gd name="connsiteY9" fmla="*/ 0 h 5780582"/>
              <a:gd name="connsiteX0" fmla="*/ 6858000 w 6858000"/>
              <a:gd name="connsiteY0" fmla="*/ 0 h 5780582"/>
              <a:gd name="connsiteX1" fmla="*/ 6858000 w 6858000"/>
              <a:gd name="connsiteY1" fmla="*/ 5780582 h 5780582"/>
              <a:gd name="connsiteX2" fmla="*/ 6766523 w 6858000"/>
              <a:gd name="connsiteY2" fmla="*/ 5777266 h 5780582"/>
              <a:gd name="connsiteX3" fmla="*/ 5437222 w 6858000"/>
              <a:gd name="connsiteY3" fmla="*/ 5734742 h 5780582"/>
              <a:gd name="connsiteX4" fmla="*/ 3010841 w 6858000"/>
              <a:gd name="connsiteY4" fmla="*/ 5469518 h 5780582"/>
              <a:gd name="connsiteX5" fmla="*/ 582209 w 6858000"/>
              <a:gd name="connsiteY5" fmla="*/ 4121983 h 5780582"/>
              <a:gd name="connsiteX6" fmla="*/ 73548 w 6858000"/>
              <a:gd name="connsiteY6" fmla="*/ 3184291 h 5780582"/>
              <a:gd name="connsiteX7" fmla="*/ 0 w 6858000"/>
              <a:gd name="connsiteY7" fmla="*/ 2994994 h 5780582"/>
              <a:gd name="connsiteX8" fmla="*/ 0 w 6858000"/>
              <a:gd name="connsiteY8" fmla="*/ 0 h 5780582"/>
              <a:gd name="connsiteX9" fmla="*/ 6858000 w 6858000"/>
              <a:gd name="connsiteY9" fmla="*/ 0 h 5780582"/>
              <a:gd name="connsiteX0" fmla="*/ 6858000 w 6858000"/>
              <a:gd name="connsiteY0" fmla="*/ 0 h 5780582"/>
              <a:gd name="connsiteX1" fmla="*/ 6858000 w 6858000"/>
              <a:gd name="connsiteY1" fmla="*/ 5780582 h 5780582"/>
              <a:gd name="connsiteX2" fmla="*/ 6766523 w 6858000"/>
              <a:gd name="connsiteY2" fmla="*/ 5777266 h 5780582"/>
              <a:gd name="connsiteX3" fmla="*/ 5437222 w 6858000"/>
              <a:gd name="connsiteY3" fmla="*/ 5734742 h 5780582"/>
              <a:gd name="connsiteX4" fmla="*/ 3010841 w 6858000"/>
              <a:gd name="connsiteY4" fmla="*/ 5469518 h 5780582"/>
              <a:gd name="connsiteX5" fmla="*/ 582209 w 6858000"/>
              <a:gd name="connsiteY5" fmla="*/ 4121983 h 5780582"/>
              <a:gd name="connsiteX6" fmla="*/ 0 w 6858000"/>
              <a:gd name="connsiteY6" fmla="*/ 2994994 h 5780582"/>
              <a:gd name="connsiteX7" fmla="*/ 0 w 6858000"/>
              <a:gd name="connsiteY7" fmla="*/ 0 h 5780582"/>
              <a:gd name="connsiteX8" fmla="*/ 6858000 w 6858000"/>
              <a:gd name="connsiteY8" fmla="*/ 0 h 5780582"/>
              <a:gd name="connsiteX0" fmla="*/ 6858000 w 6858000"/>
              <a:gd name="connsiteY0" fmla="*/ 0 h 5780582"/>
              <a:gd name="connsiteX1" fmla="*/ 6858000 w 6858000"/>
              <a:gd name="connsiteY1" fmla="*/ 5780582 h 5780582"/>
              <a:gd name="connsiteX2" fmla="*/ 6766523 w 6858000"/>
              <a:gd name="connsiteY2" fmla="*/ 5777266 h 5780582"/>
              <a:gd name="connsiteX3" fmla="*/ 5437222 w 6858000"/>
              <a:gd name="connsiteY3" fmla="*/ 5734742 h 5780582"/>
              <a:gd name="connsiteX4" fmla="*/ 3010841 w 6858000"/>
              <a:gd name="connsiteY4" fmla="*/ 5469518 h 5780582"/>
              <a:gd name="connsiteX5" fmla="*/ 582209 w 6858000"/>
              <a:gd name="connsiteY5" fmla="*/ 4121983 h 5780582"/>
              <a:gd name="connsiteX6" fmla="*/ 0 w 6858000"/>
              <a:gd name="connsiteY6" fmla="*/ 2994994 h 5780582"/>
              <a:gd name="connsiteX7" fmla="*/ 0 w 6858000"/>
              <a:gd name="connsiteY7" fmla="*/ 0 h 5780582"/>
              <a:gd name="connsiteX8" fmla="*/ 6858000 w 6858000"/>
              <a:gd name="connsiteY8" fmla="*/ 0 h 5780582"/>
              <a:gd name="connsiteX0" fmla="*/ 6858000 w 6858000"/>
              <a:gd name="connsiteY0" fmla="*/ 0 h 5780582"/>
              <a:gd name="connsiteX1" fmla="*/ 6858000 w 6858000"/>
              <a:gd name="connsiteY1" fmla="*/ 5780582 h 5780582"/>
              <a:gd name="connsiteX2" fmla="*/ 6766523 w 6858000"/>
              <a:gd name="connsiteY2" fmla="*/ 5777266 h 5780582"/>
              <a:gd name="connsiteX3" fmla="*/ 5437222 w 6858000"/>
              <a:gd name="connsiteY3" fmla="*/ 5734742 h 5780582"/>
              <a:gd name="connsiteX4" fmla="*/ 3010841 w 6858000"/>
              <a:gd name="connsiteY4" fmla="*/ 5469518 h 5780582"/>
              <a:gd name="connsiteX5" fmla="*/ 959581 w 6858000"/>
              <a:gd name="connsiteY5" fmla="*/ 4373609 h 5780582"/>
              <a:gd name="connsiteX6" fmla="*/ 0 w 6858000"/>
              <a:gd name="connsiteY6" fmla="*/ 2994994 h 5780582"/>
              <a:gd name="connsiteX7" fmla="*/ 0 w 6858000"/>
              <a:gd name="connsiteY7" fmla="*/ 0 h 5780582"/>
              <a:gd name="connsiteX8" fmla="*/ 6858000 w 6858000"/>
              <a:gd name="connsiteY8" fmla="*/ 0 h 5780582"/>
              <a:gd name="connsiteX0" fmla="*/ 6858000 w 6858000"/>
              <a:gd name="connsiteY0" fmla="*/ 0 h 5780582"/>
              <a:gd name="connsiteX1" fmla="*/ 6858000 w 6858000"/>
              <a:gd name="connsiteY1" fmla="*/ 5780582 h 5780582"/>
              <a:gd name="connsiteX2" fmla="*/ 6766523 w 6858000"/>
              <a:gd name="connsiteY2" fmla="*/ 5777266 h 5780582"/>
              <a:gd name="connsiteX3" fmla="*/ 3010841 w 6858000"/>
              <a:gd name="connsiteY3" fmla="*/ 5469518 h 5780582"/>
              <a:gd name="connsiteX4" fmla="*/ 959581 w 6858000"/>
              <a:gd name="connsiteY4" fmla="*/ 4373609 h 5780582"/>
              <a:gd name="connsiteX5" fmla="*/ 0 w 6858000"/>
              <a:gd name="connsiteY5" fmla="*/ 2994994 h 5780582"/>
              <a:gd name="connsiteX6" fmla="*/ 0 w 6858000"/>
              <a:gd name="connsiteY6" fmla="*/ 0 h 5780582"/>
              <a:gd name="connsiteX7" fmla="*/ 6858000 w 6858000"/>
              <a:gd name="connsiteY7" fmla="*/ 0 h 5780582"/>
              <a:gd name="connsiteX0" fmla="*/ 6858000 w 6858000"/>
              <a:gd name="connsiteY0" fmla="*/ 0 h 5780582"/>
              <a:gd name="connsiteX1" fmla="*/ 6858000 w 6858000"/>
              <a:gd name="connsiteY1" fmla="*/ 5780582 h 5780582"/>
              <a:gd name="connsiteX2" fmla="*/ 3010841 w 6858000"/>
              <a:gd name="connsiteY2" fmla="*/ 5469518 h 5780582"/>
              <a:gd name="connsiteX3" fmla="*/ 959581 w 6858000"/>
              <a:gd name="connsiteY3" fmla="*/ 4373609 h 5780582"/>
              <a:gd name="connsiteX4" fmla="*/ 0 w 6858000"/>
              <a:gd name="connsiteY4" fmla="*/ 2994994 h 5780582"/>
              <a:gd name="connsiteX5" fmla="*/ 0 w 6858000"/>
              <a:gd name="connsiteY5" fmla="*/ 0 h 5780582"/>
              <a:gd name="connsiteX6" fmla="*/ 6858000 w 6858000"/>
              <a:gd name="connsiteY6" fmla="*/ 0 h 5780582"/>
              <a:gd name="connsiteX0" fmla="*/ 6858000 w 6858000"/>
              <a:gd name="connsiteY0" fmla="*/ 0 h 5780582"/>
              <a:gd name="connsiteX1" fmla="*/ 6858000 w 6858000"/>
              <a:gd name="connsiteY1" fmla="*/ 5780582 h 5780582"/>
              <a:gd name="connsiteX2" fmla="*/ 3010841 w 6858000"/>
              <a:gd name="connsiteY2" fmla="*/ 5469518 h 5780582"/>
              <a:gd name="connsiteX3" fmla="*/ 959581 w 6858000"/>
              <a:gd name="connsiteY3" fmla="*/ 4373609 h 5780582"/>
              <a:gd name="connsiteX4" fmla="*/ 0 w 6858000"/>
              <a:gd name="connsiteY4" fmla="*/ 2994994 h 5780582"/>
              <a:gd name="connsiteX5" fmla="*/ 0 w 6858000"/>
              <a:gd name="connsiteY5" fmla="*/ 0 h 5780582"/>
              <a:gd name="connsiteX6" fmla="*/ 6858000 w 6858000"/>
              <a:gd name="connsiteY6" fmla="*/ 0 h 5780582"/>
              <a:gd name="connsiteX0" fmla="*/ 6858000 w 6858000"/>
              <a:gd name="connsiteY0" fmla="*/ 0 h 5780582"/>
              <a:gd name="connsiteX1" fmla="*/ 6858000 w 6858000"/>
              <a:gd name="connsiteY1" fmla="*/ 5780582 h 5780582"/>
              <a:gd name="connsiteX2" fmla="*/ 3010841 w 6858000"/>
              <a:gd name="connsiteY2" fmla="*/ 5469518 h 5780582"/>
              <a:gd name="connsiteX3" fmla="*/ 959581 w 6858000"/>
              <a:gd name="connsiteY3" fmla="*/ 4373609 h 5780582"/>
              <a:gd name="connsiteX4" fmla="*/ 0 w 6858000"/>
              <a:gd name="connsiteY4" fmla="*/ 2994994 h 5780582"/>
              <a:gd name="connsiteX5" fmla="*/ 0 w 6858000"/>
              <a:gd name="connsiteY5" fmla="*/ 0 h 5780582"/>
              <a:gd name="connsiteX6" fmla="*/ 6858000 w 6858000"/>
              <a:gd name="connsiteY6" fmla="*/ 0 h 5780582"/>
              <a:gd name="connsiteX0" fmla="*/ 6858000 w 6858000"/>
              <a:gd name="connsiteY0" fmla="*/ 0 h 5780582"/>
              <a:gd name="connsiteX1" fmla="*/ 6858000 w 6858000"/>
              <a:gd name="connsiteY1" fmla="*/ 5780582 h 5780582"/>
              <a:gd name="connsiteX2" fmla="*/ 3264841 w 6858000"/>
              <a:gd name="connsiteY2" fmla="*/ 5442316 h 5780582"/>
              <a:gd name="connsiteX3" fmla="*/ 959581 w 6858000"/>
              <a:gd name="connsiteY3" fmla="*/ 4373609 h 5780582"/>
              <a:gd name="connsiteX4" fmla="*/ 0 w 6858000"/>
              <a:gd name="connsiteY4" fmla="*/ 2994994 h 5780582"/>
              <a:gd name="connsiteX5" fmla="*/ 0 w 6858000"/>
              <a:gd name="connsiteY5" fmla="*/ 0 h 5780582"/>
              <a:gd name="connsiteX6" fmla="*/ 6858000 w 6858000"/>
              <a:gd name="connsiteY6" fmla="*/ 0 h 5780582"/>
              <a:gd name="connsiteX0" fmla="*/ 6858000 w 6858000"/>
              <a:gd name="connsiteY0" fmla="*/ 0 h 5784516"/>
              <a:gd name="connsiteX1" fmla="*/ 6858000 w 6858000"/>
              <a:gd name="connsiteY1" fmla="*/ 5780582 h 5784516"/>
              <a:gd name="connsiteX2" fmla="*/ 3264841 w 6858000"/>
              <a:gd name="connsiteY2" fmla="*/ 5442316 h 5784516"/>
              <a:gd name="connsiteX3" fmla="*/ 959581 w 6858000"/>
              <a:gd name="connsiteY3" fmla="*/ 4373609 h 5784516"/>
              <a:gd name="connsiteX4" fmla="*/ 0 w 6858000"/>
              <a:gd name="connsiteY4" fmla="*/ 2994994 h 5784516"/>
              <a:gd name="connsiteX5" fmla="*/ 0 w 6858000"/>
              <a:gd name="connsiteY5" fmla="*/ 0 h 5784516"/>
              <a:gd name="connsiteX6" fmla="*/ 6858000 w 6858000"/>
              <a:gd name="connsiteY6" fmla="*/ 0 h 5784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8000" h="5784516">
                <a:moveTo>
                  <a:pt x="6858000" y="0"/>
                </a:moveTo>
                <a:lnTo>
                  <a:pt x="6858000" y="5780582"/>
                </a:lnTo>
                <a:cubicBezTo>
                  <a:pt x="4704756" y="5812908"/>
                  <a:pt x="4198884" y="5641214"/>
                  <a:pt x="3264841" y="5442316"/>
                </a:cubicBezTo>
                <a:cubicBezTo>
                  <a:pt x="2330798" y="5243418"/>
                  <a:pt x="1503721" y="4781496"/>
                  <a:pt x="959581" y="4373609"/>
                </a:cubicBezTo>
                <a:cubicBezTo>
                  <a:pt x="415441" y="3965722"/>
                  <a:pt x="198635" y="3573180"/>
                  <a:pt x="0" y="2994994"/>
                </a:cubicBezTo>
                <a:lnTo>
                  <a:pt x="0" y="0"/>
                </a:lnTo>
                <a:lnTo>
                  <a:pt x="6858000" y="0"/>
                </a:lnTo>
                <a:close/>
              </a:path>
            </a:pathLst>
          </a:custGeom>
          <a:ln>
            <a:noFill/>
          </a:ln>
        </p:spPr>
        <p:txBody>
          <a:bodyPr vert="horz" wrap="square" lIns="91440" tIns="45720" rIns="91440" bIns="45720" numCol="1" anchor="t" anchorCtr="0" compatLnSpc="1">
            <a:prstTxWarp prst="textNoShape">
              <a:avLst/>
            </a:prstTxWarp>
            <a:noAutofit/>
          </a:bodyPr>
          <a:lstStyle/>
          <a:p>
            <a:endParaRPr lang="en-US"/>
          </a:p>
        </p:txBody>
      </p:sp>
      <p:sp>
        <p:nvSpPr>
          <p:cNvPr id="2" name="Title 1">
            <a:extLst>
              <a:ext uri="{FF2B5EF4-FFF2-40B4-BE49-F238E27FC236}">
                <a16:creationId xmlns:a16="http://schemas.microsoft.com/office/drawing/2014/main" id="{0DDAC4BD-B270-D4E0-A20D-D66BFB53B5D9}"/>
              </a:ext>
            </a:extLst>
          </p:cNvPr>
          <p:cNvSpPr>
            <a:spLocks noGrp="1"/>
          </p:cNvSpPr>
          <p:nvPr>
            <p:ph type="title"/>
          </p:nvPr>
        </p:nvSpPr>
        <p:spPr>
          <a:xfrm>
            <a:off x="720000" y="619201"/>
            <a:ext cx="5003800" cy="1477328"/>
          </a:xfrm>
        </p:spPr>
        <p:txBody>
          <a:bodyPr>
            <a:normAutofit/>
          </a:bodyPr>
          <a:lstStyle/>
          <a:p>
            <a:pPr>
              <a:spcAft>
                <a:spcPts val="800"/>
              </a:spcAft>
            </a:pPr>
            <a:r>
              <a:rPr lang="en-GB" dirty="0">
                <a:effectLst/>
                <a:latin typeface="Arial" panose="020B0604020202020204" pitchFamily="34" charset="0"/>
                <a:ea typeface="Calibri" panose="020F0502020204030204" pitchFamily="34" charset="0"/>
                <a:cs typeface="Arial" panose="020B0604020202020204" pitchFamily="34" charset="0"/>
              </a:rPr>
              <a:t>Context</a:t>
            </a:r>
          </a:p>
        </p:txBody>
      </p:sp>
      <p:pic>
        <p:nvPicPr>
          <p:cNvPr id="10" name="Picture 9">
            <a:extLst>
              <a:ext uri="{FF2B5EF4-FFF2-40B4-BE49-F238E27FC236}">
                <a16:creationId xmlns:a16="http://schemas.microsoft.com/office/drawing/2014/main" id="{EBE108AE-8047-5B4C-CAE8-F2A74D9C0A59}"/>
              </a:ext>
            </a:extLst>
          </p:cNvPr>
          <p:cNvPicPr>
            <a:picLocks noChangeAspect="1"/>
          </p:cNvPicPr>
          <p:nvPr/>
        </p:nvPicPr>
        <p:blipFill>
          <a:blip r:embed="rId2"/>
          <a:stretch>
            <a:fillRect/>
          </a:stretch>
        </p:blipFill>
        <p:spPr>
          <a:xfrm>
            <a:off x="117499" y="1863311"/>
            <a:ext cx="6087696" cy="3591741"/>
          </a:xfrm>
          <a:custGeom>
            <a:avLst/>
            <a:gdLst/>
            <a:ahLst/>
            <a:cxnLst/>
            <a:rect l="l" t="t" r="r" b="b"/>
            <a:pathLst>
              <a:path w="5015639" h="3501162">
                <a:moveTo>
                  <a:pt x="0" y="0"/>
                </a:moveTo>
                <a:lnTo>
                  <a:pt x="5015639" y="0"/>
                </a:lnTo>
                <a:lnTo>
                  <a:pt x="5015639" y="3501162"/>
                </a:lnTo>
                <a:lnTo>
                  <a:pt x="0" y="3501162"/>
                </a:lnTo>
                <a:close/>
              </a:path>
            </a:pathLst>
          </a:custGeom>
        </p:spPr>
      </p:pic>
      <p:sp>
        <p:nvSpPr>
          <p:cNvPr id="3" name="Content Placeholder 2">
            <a:extLst>
              <a:ext uri="{FF2B5EF4-FFF2-40B4-BE49-F238E27FC236}">
                <a16:creationId xmlns:a16="http://schemas.microsoft.com/office/drawing/2014/main" id="{97A5E731-F94F-C0C6-7F1F-726CE4592031}"/>
              </a:ext>
            </a:extLst>
          </p:cNvPr>
          <p:cNvSpPr>
            <a:spLocks noGrp="1"/>
          </p:cNvSpPr>
          <p:nvPr>
            <p:ph idx="1"/>
          </p:nvPr>
        </p:nvSpPr>
        <p:spPr>
          <a:xfrm>
            <a:off x="6563032" y="465962"/>
            <a:ext cx="5099120" cy="5926072"/>
          </a:xfrm>
        </p:spPr>
        <p:txBody>
          <a:bodyPr>
            <a:normAutofit fontScale="92500" lnSpcReduction="20000"/>
          </a:bodyPr>
          <a:lstStyle/>
          <a:p>
            <a:pPr>
              <a:lnSpc>
                <a:spcPct val="110000"/>
              </a:lnSpc>
            </a:pPr>
            <a:r>
              <a:rPr lang="en-GB" sz="1900" dirty="0">
                <a:effectLst/>
                <a:latin typeface="Arial" panose="020B0604020202020204" pitchFamily="34" charset="0"/>
                <a:ea typeface="Calibri" panose="020F0502020204030204" pitchFamily="34" charset="0"/>
                <a:cs typeface="Arial" panose="020B0604020202020204" pitchFamily="34" charset="0"/>
              </a:rPr>
              <a:t>UK waters are host to a rapidly expanding offshore renewable energy industry</a:t>
            </a:r>
          </a:p>
          <a:p>
            <a:pPr>
              <a:lnSpc>
                <a:spcPct val="110000"/>
              </a:lnSpc>
            </a:pPr>
            <a:r>
              <a:rPr lang="en-GB" sz="1900" dirty="0">
                <a:latin typeface="Arial" panose="020B0604020202020204" pitchFamily="34" charset="0"/>
                <a:cs typeface="Arial" panose="020B0604020202020204" pitchFamily="34" charset="0"/>
              </a:rPr>
              <a:t>50 GW energy generation target by 2030 </a:t>
            </a:r>
            <a:r>
              <a:rPr lang="en-GB" sz="1900" dirty="0">
                <a:effectLst/>
                <a:latin typeface="Arial" panose="020B0604020202020204" pitchFamily="34" charset="0"/>
                <a:ea typeface="Calibri" panose="020F0502020204030204" pitchFamily="34" charset="0"/>
                <a:cs typeface="Arial" panose="020B0604020202020204" pitchFamily="34" charset="0"/>
              </a:rPr>
              <a:t>(HM Government, 2022)</a:t>
            </a:r>
            <a:r>
              <a:rPr lang="en-GB" sz="1900" dirty="0">
                <a:effectLst/>
                <a:latin typeface="Arial" panose="020B0604020202020204" pitchFamily="34" charset="0"/>
                <a:cs typeface="Arial" panose="020B0604020202020204" pitchFamily="34" charset="0"/>
              </a:rPr>
              <a:t> </a:t>
            </a:r>
          </a:p>
          <a:p>
            <a:pPr>
              <a:lnSpc>
                <a:spcPct val="110000"/>
              </a:lnSpc>
            </a:pPr>
            <a:r>
              <a:rPr lang="en-GB" sz="1900" dirty="0">
                <a:effectLst/>
                <a:latin typeface="Arial" panose="020B0604020202020204" pitchFamily="34" charset="0"/>
                <a:ea typeface="Calibri" panose="020F0502020204030204" pitchFamily="34" charset="0"/>
                <a:cs typeface="Arial" panose="020B0604020202020204" pitchFamily="34" charset="0"/>
              </a:rPr>
              <a:t>Welsh waters could provide approximately one seventh of the wave energy resource, one quarter of the tidal range resource and one third of the tidal stream resource requirements for the UK (DECC, 2011; Lewis, 2015)</a:t>
            </a:r>
          </a:p>
          <a:p>
            <a:pPr>
              <a:lnSpc>
                <a:spcPct val="110000"/>
              </a:lnSpc>
            </a:pPr>
            <a:r>
              <a:rPr lang="en-GB" sz="1900" dirty="0">
                <a:effectLst/>
                <a:latin typeface="Arial" panose="020B0604020202020204" pitchFamily="34" charset="0"/>
                <a:ea typeface="Calibri" panose="020F0502020204030204" pitchFamily="34" charset="0"/>
                <a:cs typeface="Arial" panose="020B0604020202020204" pitchFamily="34" charset="0"/>
              </a:rPr>
              <a:t>However, the gap between Welsh renewable energy supply chain capacity and production appears to be widening between Wales and the rest of the UK (BEIS, 2022). </a:t>
            </a:r>
          </a:p>
          <a:p>
            <a:pPr>
              <a:lnSpc>
                <a:spcPct val="110000"/>
              </a:lnSpc>
            </a:pPr>
            <a:r>
              <a:rPr lang="en-GB" sz="1900" dirty="0">
                <a:latin typeface="Arial" panose="020B0604020202020204" pitchFamily="34" charset="0"/>
                <a:ea typeface="Calibri" panose="020F0502020204030204" pitchFamily="34" charset="0"/>
                <a:cs typeface="Arial" panose="020B0604020202020204" pitchFamily="34" charset="0"/>
              </a:rPr>
              <a:t>S</a:t>
            </a:r>
            <a:r>
              <a:rPr lang="en-GB" sz="1900" dirty="0">
                <a:effectLst/>
                <a:latin typeface="Arial" panose="020B0604020202020204" pitchFamily="34" charset="0"/>
                <a:ea typeface="Calibri" panose="020F0502020204030204" pitchFamily="34" charset="0"/>
                <a:cs typeface="Arial" panose="020B0604020202020204" pitchFamily="34" charset="0"/>
              </a:rPr>
              <a:t>upply chain for renewable energy generation installation and maintenance activities within and around Welsh waters can and certainly should be based in Wales. </a:t>
            </a:r>
          </a:p>
          <a:p>
            <a:pPr>
              <a:lnSpc>
                <a:spcPct val="110000"/>
              </a:lnSpc>
            </a:pPr>
            <a:r>
              <a:rPr lang="en-GB" sz="1900" dirty="0">
                <a:effectLst/>
                <a:latin typeface="Arial" panose="020B0604020202020204" pitchFamily="34" charset="0"/>
                <a:ea typeface="Calibri" panose="020F0502020204030204" pitchFamily="34" charset="0"/>
                <a:cs typeface="Arial" panose="020B0604020202020204" pitchFamily="34" charset="0"/>
              </a:rPr>
              <a:t>A number of barriers have exacerbated the situation. These will be explored in further detail</a:t>
            </a:r>
            <a:r>
              <a:rPr lang="en-GB" sz="1800" dirty="0">
                <a:effectLst/>
                <a:latin typeface="Arial" panose="020B0604020202020204" pitchFamily="34" charset="0"/>
                <a:ea typeface="Calibri" panose="020F0502020204030204" pitchFamily="34" charset="0"/>
                <a:cs typeface="Arial" panose="020B0604020202020204" pitchFamily="34" charset="0"/>
              </a:rPr>
              <a:t>.</a:t>
            </a:r>
          </a:p>
          <a:p>
            <a:pPr>
              <a:lnSpc>
                <a:spcPct val="110000"/>
              </a:lnSpc>
            </a:pP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1205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01D3B63D-97A2-43B6-B140-7FADB9C541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1">
            <a:extLst>
              <a:ext uri="{FF2B5EF4-FFF2-40B4-BE49-F238E27FC236}">
                <a16:creationId xmlns:a16="http://schemas.microsoft.com/office/drawing/2014/main" id="{899AB3E9-A7F5-451B-8FC3-9BBE53056F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DAC4BD-B270-D4E0-A20D-D66BFB53B5D9}"/>
              </a:ext>
            </a:extLst>
          </p:cNvPr>
          <p:cNvSpPr>
            <a:spLocks noGrp="1"/>
          </p:cNvSpPr>
          <p:nvPr>
            <p:ph type="title"/>
          </p:nvPr>
        </p:nvSpPr>
        <p:spPr>
          <a:xfrm>
            <a:off x="233266" y="-160414"/>
            <a:ext cx="11958734" cy="1477328"/>
          </a:xfrm>
        </p:spPr>
        <p:txBody>
          <a:bodyPr wrap="square" anchor="ctr">
            <a:normAutofit/>
          </a:bodyPr>
          <a:lstStyle/>
          <a:p>
            <a:r>
              <a:rPr lang="en-GB" dirty="0">
                <a:effectLst/>
                <a:latin typeface="Arial" panose="020B0604020202020204" pitchFamily="34" charset="0"/>
                <a:ea typeface="Calibri" panose="020F0502020204030204" pitchFamily="34" charset="0"/>
                <a:cs typeface="Arial" panose="020B0604020202020204" pitchFamily="34" charset="0"/>
              </a:rPr>
              <a:t>Marine Renewable Energy Generation Activities in Welsh Waters</a:t>
            </a:r>
            <a:endParaRPr lang="en-GB"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97A5E731-F94F-C0C6-7F1F-726CE4592031}"/>
              </a:ext>
            </a:extLst>
          </p:cNvPr>
          <p:cNvSpPr>
            <a:spLocks noGrp="1"/>
          </p:cNvSpPr>
          <p:nvPr>
            <p:ph idx="1"/>
          </p:nvPr>
        </p:nvSpPr>
        <p:spPr>
          <a:xfrm>
            <a:off x="163034" y="1225456"/>
            <a:ext cx="3877121" cy="5483253"/>
          </a:xfrm>
        </p:spPr>
        <p:txBody>
          <a:bodyPr>
            <a:normAutofit/>
          </a:bodyPr>
          <a:lstStyle/>
          <a:p>
            <a:pPr>
              <a:lnSpc>
                <a:spcPct val="110000"/>
              </a:lnSpc>
              <a:spcAft>
                <a:spcPts val="800"/>
              </a:spcAft>
            </a:pPr>
            <a:r>
              <a:rPr lang="en-GB" sz="1400" dirty="0">
                <a:effectLst/>
                <a:latin typeface="Arial" panose="020B0604020202020204" pitchFamily="34" charset="0"/>
                <a:ea typeface="Times New Roman" panose="02020603050405020304" pitchFamily="18" charset="0"/>
                <a:cs typeface="Arial" panose="020B0604020202020204" pitchFamily="34" charset="0"/>
              </a:rPr>
              <a:t>At present, 726MW of fixed wind energy is generated at Rhyl Flats, </a:t>
            </a:r>
            <a:r>
              <a:rPr lang="en-GB" sz="1400" dirty="0" err="1">
                <a:effectLst/>
                <a:latin typeface="Arial" panose="020B0604020202020204" pitchFamily="34" charset="0"/>
                <a:ea typeface="Times New Roman" panose="02020603050405020304" pitchFamily="18" charset="0"/>
                <a:cs typeface="Arial" panose="020B0604020202020204" pitchFamily="34" charset="0"/>
              </a:rPr>
              <a:t>Gwynt</a:t>
            </a:r>
            <a:r>
              <a:rPr lang="en-GB" sz="1400" dirty="0">
                <a:effectLst/>
                <a:latin typeface="Arial" panose="020B0604020202020204" pitchFamily="34" charset="0"/>
                <a:ea typeface="Times New Roman" panose="02020603050405020304" pitchFamily="18" charset="0"/>
                <a:cs typeface="Arial" panose="020B0604020202020204" pitchFamily="34" charset="0"/>
              </a:rPr>
              <a:t> y </a:t>
            </a:r>
            <a:r>
              <a:rPr lang="en-GB" sz="1400" dirty="0" err="1">
                <a:effectLst/>
                <a:latin typeface="Arial" panose="020B0604020202020204" pitchFamily="34" charset="0"/>
                <a:ea typeface="Times New Roman" panose="02020603050405020304" pitchFamily="18" charset="0"/>
                <a:cs typeface="Arial" panose="020B0604020202020204" pitchFamily="34" charset="0"/>
              </a:rPr>
              <a:t>Mor</a:t>
            </a:r>
            <a:r>
              <a:rPr lang="en-GB" sz="1400" dirty="0">
                <a:effectLst/>
                <a:latin typeface="Arial" panose="020B0604020202020204" pitchFamily="34" charset="0"/>
                <a:ea typeface="Times New Roman" panose="02020603050405020304" pitchFamily="18" charset="0"/>
                <a:cs typeface="Arial" panose="020B0604020202020204" pitchFamily="34" charset="0"/>
              </a:rPr>
              <a:t> and North Hoyle sites in North Wales (Crown Estate, 2022). </a:t>
            </a:r>
          </a:p>
          <a:p>
            <a:pPr>
              <a:lnSpc>
                <a:spcPct val="110000"/>
              </a:lnSpc>
              <a:spcAft>
                <a:spcPts val="800"/>
              </a:spcAft>
            </a:pPr>
            <a:r>
              <a:rPr lang="en-GB" sz="1400" dirty="0">
                <a:effectLst/>
                <a:latin typeface="Arial" panose="020B0604020202020204" pitchFamily="34" charset="0"/>
                <a:ea typeface="Times New Roman" panose="02020603050405020304" pitchFamily="18" charset="0"/>
                <a:cs typeface="Arial" panose="020B0604020202020204" pitchFamily="34" charset="0"/>
              </a:rPr>
              <a:t>In addition, a number of Welsh demonstration sites have been consented, although none of these are currently operational. </a:t>
            </a:r>
          </a:p>
          <a:p>
            <a:pPr>
              <a:lnSpc>
                <a:spcPct val="110000"/>
              </a:lnSpc>
              <a:spcAft>
                <a:spcPts val="800"/>
              </a:spcAft>
            </a:pPr>
            <a:r>
              <a:rPr lang="en-GB" sz="1400" dirty="0">
                <a:effectLst/>
                <a:latin typeface="Arial" panose="020B0604020202020204" pitchFamily="34" charset="0"/>
                <a:ea typeface="Times New Roman" panose="02020603050405020304" pitchFamily="18" charset="0"/>
                <a:cs typeface="Arial" panose="020B0604020202020204" pitchFamily="34" charset="0"/>
              </a:rPr>
              <a:t>These include a 240MW capacity tidal stream project located off the west coast of Anglesey (</a:t>
            </a:r>
            <a:r>
              <a:rPr lang="en-GB" sz="1400" dirty="0" err="1">
                <a:effectLst/>
                <a:latin typeface="Arial" panose="020B0604020202020204" pitchFamily="34" charset="0"/>
                <a:ea typeface="Times New Roman" panose="02020603050405020304" pitchFamily="18" charset="0"/>
                <a:cs typeface="Arial" panose="020B0604020202020204" pitchFamily="34" charset="0"/>
              </a:rPr>
              <a:t>Morlais</a:t>
            </a:r>
            <a:r>
              <a:rPr lang="en-GB" sz="1400" dirty="0">
                <a:effectLst/>
                <a:latin typeface="Arial" panose="020B0604020202020204" pitchFamily="34" charset="0"/>
                <a:ea typeface="Times New Roman" panose="02020603050405020304" pitchFamily="18" charset="0"/>
                <a:cs typeface="Arial" panose="020B0604020202020204" pitchFamily="34" charset="0"/>
              </a:rPr>
              <a:t>, 2022), a 100MW capacity f</a:t>
            </a:r>
            <a:r>
              <a:rPr lang="en-GB" sz="1400" dirty="0">
                <a:effectLst/>
                <a:latin typeface="Arial" panose="020B0604020202020204" pitchFamily="34" charset="0"/>
                <a:ea typeface="Calibri" panose="020F0502020204030204" pitchFamily="34" charset="0"/>
                <a:cs typeface="Arial" panose="020B0604020202020204" pitchFamily="34" charset="0"/>
              </a:rPr>
              <a:t>ull-scale wave and floating wind array</a:t>
            </a:r>
            <a:r>
              <a:rPr lang="en-GB" sz="1400" dirty="0">
                <a:effectLst/>
                <a:latin typeface="Arial" panose="020B0604020202020204" pitchFamily="34" charset="0"/>
                <a:ea typeface="Times New Roman" panose="02020603050405020304" pitchFamily="18" charset="0"/>
                <a:cs typeface="Arial" panose="020B0604020202020204" pitchFamily="34" charset="0"/>
              </a:rPr>
              <a:t> off the coast of Pembrokeshire (META, 2022), Llyr1 and Llyr2 floating wind projects 40km off the coast of West Wales which aim to generate 200MW of electricity by around 2027 (Llyr, 2022) and the Celtic Sea Floating Wind Zone which aims to generate 4GW from 2023 onwards, subject to consents </a:t>
            </a:r>
            <a:r>
              <a:rPr lang="en-GB" sz="1400" dirty="0">
                <a:effectLst/>
                <a:latin typeface="Arial" panose="020B0604020202020204" pitchFamily="34" charset="0"/>
                <a:ea typeface="Calibri" panose="020F0502020204030204" pitchFamily="34" charset="0"/>
                <a:cs typeface="Arial" panose="020B0604020202020204" pitchFamily="34" charset="0"/>
              </a:rPr>
              <a:t>(UK Government, 2022). </a:t>
            </a:r>
          </a:p>
          <a:p>
            <a:pPr marL="0" indent="0">
              <a:lnSpc>
                <a:spcPct val="110000"/>
              </a:lnSpc>
              <a:buNone/>
            </a:pPr>
            <a:endParaRPr lang="en-GB" sz="14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FF80CE47-A1D0-D5CF-7E55-4F33A27162BE}"/>
              </a:ext>
            </a:extLst>
          </p:cNvPr>
          <p:cNvPicPr>
            <a:picLocks noChangeAspect="1"/>
          </p:cNvPicPr>
          <p:nvPr/>
        </p:nvPicPr>
        <p:blipFill>
          <a:blip r:embed="rId2"/>
          <a:stretch>
            <a:fillRect/>
          </a:stretch>
        </p:blipFill>
        <p:spPr>
          <a:xfrm>
            <a:off x="4146990" y="1105788"/>
            <a:ext cx="7740261" cy="5224674"/>
          </a:xfrm>
          <a:custGeom>
            <a:avLst/>
            <a:gdLst/>
            <a:ahLst/>
            <a:cxnLst/>
            <a:rect l="l" t="t" r="r" b="b"/>
            <a:pathLst>
              <a:path w="5014800" h="5409338">
                <a:moveTo>
                  <a:pt x="0" y="0"/>
                </a:moveTo>
                <a:lnTo>
                  <a:pt x="5014800" y="0"/>
                </a:lnTo>
                <a:lnTo>
                  <a:pt x="5014800" y="5409338"/>
                </a:lnTo>
                <a:lnTo>
                  <a:pt x="0" y="5409338"/>
                </a:lnTo>
                <a:close/>
              </a:path>
            </a:pathLst>
          </a:custGeom>
        </p:spPr>
      </p:pic>
    </p:spTree>
    <p:extLst>
      <p:ext uri="{BB962C8B-B14F-4D97-AF65-F5344CB8AC3E}">
        <p14:creationId xmlns:p14="http://schemas.microsoft.com/office/powerpoint/2010/main" val="1011628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9DE9B-D67E-6E17-436C-91BEF813AAAF}"/>
              </a:ext>
            </a:extLst>
          </p:cNvPr>
          <p:cNvSpPr>
            <a:spLocks noGrp="1"/>
          </p:cNvSpPr>
          <p:nvPr>
            <p:ph type="title"/>
          </p:nvPr>
        </p:nvSpPr>
        <p:spPr>
          <a:xfrm>
            <a:off x="122839" y="200610"/>
            <a:ext cx="11409797" cy="1477328"/>
          </a:xfrm>
        </p:spPr>
        <p:txBody>
          <a:bodyPr/>
          <a:lstStyle/>
          <a:p>
            <a:r>
              <a:rPr lang="en-GB" dirty="0"/>
              <a:t>Leximancer Key Concepts “Marine Renewable Energy/ Offshore Energy/ UK/ Wales” </a:t>
            </a:r>
          </a:p>
        </p:txBody>
      </p:sp>
      <p:sp>
        <p:nvSpPr>
          <p:cNvPr id="3" name="Content Placeholder 2">
            <a:extLst>
              <a:ext uri="{FF2B5EF4-FFF2-40B4-BE49-F238E27FC236}">
                <a16:creationId xmlns:a16="http://schemas.microsoft.com/office/drawing/2014/main" id="{7F53F8B9-00E5-7835-4286-1617C3C60ECF}"/>
              </a:ext>
            </a:extLst>
          </p:cNvPr>
          <p:cNvSpPr>
            <a:spLocks noGrp="1"/>
          </p:cNvSpPr>
          <p:nvPr>
            <p:ph idx="1"/>
          </p:nvPr>
        </p:nvSpPr>
        <p:spPr>
          <a:xfrm>
            <a:off x="369156" y="1337716"/>
            <a:ext cx="5074310" cy="5943842"/>
          </a:xfrm>
        </p:spPr>
        <p:txBody>
          <a:bodyPr>
            <a:normAutofit/>
          </a:bodyPr>
          <a:lstStyle/>
          <a:p>
            <a:r>
              <a:rPr lang="en-GB" sz="1600" i="1" dirty="0"/>
              <a:t>Red (most frequently discussed) to Blue (least discussed)</a:t>
            </a:r>
          </a:p>
          <a:p>
            <a:pPr marL="342900" indent="-342900">
              <a:buFont typeface="+mj-lt"/>
              <a:buAutoNum type="arabicPeriod"/>
            </a:pPr>
            <a:r>
              <a:rPr lang="en-GB" sz="1600" dirty="0"/>
              <a:t>Technology/ devices</a:t>
            </a:r>
          </a:p>
          <a:p>
            <a:pPr marL="342900" indent="-342900">
              <a:buFont typeface="+mj-lt"/>
              <a:buAutoNum type="arabicPeriod"/>
            </a:pPr>
            <a:r>
              <a:rPr lang="en-GB" sz="1600" dirty="0"/>
              <a:t>Development/ scale</a:t>
            </a:r>
          </a:p>
          <a:p>
            <a:pPr marL="342900" indent="-342900">
              <a:buFont typeface="+mj-lt"/>
              <a:buAutoNum type="arabicPeriod"/>
            </a:pPr>
            <a:r>
              <a:rPr lang="en-GB" sz="1600" dirty="0"/>
              <a:t>Potential</a:t>
            </a:r>
          </a:p>
          <a:p>
            <a:pPr marL="342900" indent="-342900">
              <a:buFont typeface="+mj-lt"/>
              <a:buAutoNum type="arabicPeriod"/>
            </a:pPr>
            <a:r>
              <a:rPr lang="en-GB" sz="1600" dirty="0"/>
              <a:t>Support</a:t>
            </a:r>
          </a:p>
          <a:p>
            <a:pPr marL="342900" indent="-342900">
              <a:buFont typeface="+mj-lt"/>
              <a:buAutoNum type="arabicPeriod"/>
            </a:pPr>
            <a:r>
              <a:rPr lang="en-GB" sz="1600" dirty="0"/>
              <a:t>Investment</a:t>
            </a:r>
          </a:p>
          <a:p>
            <a:pPr marL="342900" indent="-342900">
              <a:buFont typeface="+mj-lt"/>
              <a:buAutoNum type="arabicPeriod"/>
            </a:pPr>
            <a:r>
              <a:rPr lang="en-GB" sz="1600" dirty="0"/>
              <a:t>Supply</a:t>
            </a:r>
          </a:p>
          <a:p>
            <a:pPr marL="342900" indent="-342900">
              <a:buFont typeface="+mj-lt"/>
              <a:buAutoNum type="arabicPeriod"/>
            </a:pPr>
            <a:r>
              <a:rPr lang="en-GB" sz="1600" dirty="0"/>
              <a:t>Capacity</a:t>
            </a:r>
          </a:p>
          <a:p>
            <a:pPr marL="342900" indent="-342900">
              <a:buFont typeface="+mj-lt"/>
              <a:buAutoNum type="arabicPeriod"/>
            </a:pPr>
            <a:r>
              <a:rPr lang="en-GB" sz="1600" dirty="0"/>
              <a:t>Environmental impacts</a:t>
            </a:r>
          </a:p>
          <a:p>
            <a:pPr marL="342900" indent="-342900">
              <a:buFont typeface="+mj-lt"/>
              <a:buAutoNum type="arabicPeriod"/>
            </a:pPr>
            <a:r>
              <a:rPr lang="en-GB" sz="1600" dirty="0"/>
              <a:t>Planning</a:t>
            </a:r>
          </a:p>
          <a:p>
            <a:pPr marL="342900" indent="-342900">
              <a:buFont typeface="+mj-lt"/>
              <a:buAutoNum type="arabicPeriod"/>
            </a:pPr>
            <a:r>
              <a:rPr lang="en-GB" sz="1600" dirty="0"/>
              <a:t>Consents</a:t>
            </a:r>
          </a:p>
          <a:p>
            <a:pPr marL="342900" indent="-342900">
              <a:buFont typeface="+mj-lt"/>
              <a:buAutoNum type="arabicPeriod"/>
            </a:pPr>
            <a:r>
              <a:rPr lang="en-GB" sz="1600" dirty="0"/>
              <a:t>Decommissioning</a:t>
            </a:r>
          </a:p>
          <a:p>
            <a:endParaRPr lang="en-GB" dirty="0"/>
          </a:p>
          <a:p>
            <a:endParaRPr lang="en-GB" dirty="0"/>
          </a:p>
        </p:txBody>
      </p:sp>
      <p:pic>
        <p:nvPicPr>
          <p:cNvPr id="5" name="Picture 4">
            <a:extLst>
              <a:ext uri="{FF2B5EF4-FFF2-40B4-BE49-F238E27FC236}">
                <a16:creationId xmlns:a16="http://schemas.microsoft.com/office/drawing/2014/main" id="{3483308A-0BE1-188B-F3A2-7827250E5028}"/>
              </a:ext>
            </a:extLst>
          </p:cNvPr>
          <p:cNvPicPr>
            <a:picLocks noChangeAspect="1"/>
          </p:cNvPicPr>
          <p:nvPr/>
        </p:nvPicPr>
        <p:blipFill>
          <a:blip r:embed="rId2"/>
          <a:stretch>
            <a:fillRect/>
          </a:stretch>
        </p:blipFill>
        <p:spPr>
          <a:xfrm>
            <a:off x="5900950" y="1047135"/>
            <a:ext cx="5741252" cy="5732978"/>
          </a:xfrm>
          <a:prstGeom prst="rect">
            <a:avLst/>
          </a:prstGeom>
        </p:spPr>
      </p:pic>
    </p:spTree>
    <p:extLst>
      <p:ext uri="{BB962C8B-B14F-4D97-AF65-F5344CB8AC3E}">
        <p14:creationId xmlns:p14="http://schemas.microsoft.com/office/powerpoint/2010/main" val="876768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DAC4BD-B270-D4E0-A20D-D66BFB53B5D9}"/>
              </a:ext>
            </a:extLst>
          </p:cNvPr>
          <p:cNvSpPr>
            <a:spLocks noGrp="1"/>
          </p:cNvSpPr>
          <p:nvPr>
            <p:ph type="title"/>
          </p:nvPr>
        </p:nvSpPr>
        <p:spPr>
          <a:xfrm>
            <a:off x="691844" y="87355"/>
            <a:ext cx="4477642" cy="1477328"/>
          </a:xfrm>
        </p:spPr>
        <p:txBody>
          <a:bodyPr/>
          <a:lstStyle/>
          <a:p>
            <a:r>
              <a:rPr lang="en-GB" sz="1800" u="sng" dirty="0">
                <a:effectLst/>
                <a:latin typeface="Arial" panose="020B0604020202020204" pitchFamily="34" charset="0"/>
                <a:ea typeface="Calibri" panose="020F0502020204030204" pitchFamily="34" charset="0"/>
                <a:cs typeface="Arial" panose="020B0604020202020204" pitchFamily="34" charset="0"/>
              </a:rPr>
              <a:t>UK Consenting and Manufacturing Issues</a:t>
            </a:r>
            <a:endParaRPr lang="en-GB" u="sng"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97A5E731-F94F-C0C6-7F1F-726CE4592031}"/>
              </a:ext>
            </a:extLst>
          </p:cNvPr>
          <p:cNvSpPr>
            <a:spLocks noGrp="1"/>
          </p:cNvSpPr>
          <p:nvPr>
            <p:ph idx="1"/>
          </p:nvPr>
        </p:nvSpPr>
        <p:spPr>
          <a:xfrm>
            <a:off x="359346" y="582332"/>
            <a:ext cx="5621576" cy="6188313"/>
          </a:xfrm>
        </p:spPr>
        <p:txBody>
          <a:bodyPr>
            <a:noAutofit/>
          </a:bodyPr>
          <a:lstStyle/>
          <a:p>
            <a:pPr marL="342900" lvl="0" indent="-342900">
              <a:lnSpc>
                <a:spcPct val="100000"/>
              </a:lnSpc>
              <a:buFont typeface="Times New Roman" panose="02020603050405020304" pitchFamily="18" charset="0"/>
              <a:buChar char="-"/>
            </a:pPr>
            <a:r>
              <a:rPr lang="en-GB" sz="1800" dirty="0">
                <a:effectLst/>
                <a:latin typeface="Arial" panose="020B0604020202020204" pitchFamily="34" charset="0"/>
                <a:ea typeface="Times New Roman" panose="02020603050405020304" pitchFamily="18" charset="0"/>
                <a:cs typeface="Arial" panose="020B0604020202020204" pitchFamily="34" charset="0"/>
              </a:rPr>
              <a:t>Limited </a:t>
            </a:r>
            <a:r>
              <a:rPr lang="en-GB" sz="1800" dirty="0" err="1">
                <a:effectLst/>
                <a:latin typeface="Arial" panose="020B0604020202020204" pitchFamily="34" charset="0"/>
                <a:ea typeface="Times New Roman" panose="02020603050405020304" pitchFamily="18" charset="0"/>
                <a:cs typeface="Arial" panose="020B0604020202020204" pitchFamily="34" charset="0"/>
              </a:rPr>
              <a:t>seaspace</a:t>
            </a:r>
            <a:r>
              <a:rPr lang="en-GB" sz="1800" dirty="0">
                <a:effectLst/>
                <a:latin typeface="Arial" panose="020B0604020202020204" pitchFamily="34" charset="0"/>
                <a:ea typeface="Times New Roman" panose="02020603050405020304" pitchFamily="18" charset="0"/>
                <a:cs typeface="Arial" panose="020B0604020202020204" pitchFamily="34" charset="0"/>
              </a:rPr>
              <a:t> availability</a:t>
            </a:r>
          </a:p>
          <a:p>
            <a:pPr marL="342900" lvl="0" indent="-342900">
              <a:lnSpc>
                <a:spcPct val="100000"/>
              </a:lnSpc>
              <a:buFont typeface="Times New Roman" panose="02020603050405020304" pitchFamily="18" charset="0"/>
              <a:buChar char="-"/>
            </a:pPr>
            <a:r>
              <a:rPr lang="en-GB" sz="1800" dirty="0">
                <a:effectLst/>
                <a:latin typeface="Arial" panose="020B0604020202020204" pitchFamily="34" charset="0"/>
                <a:ea typeface="Times New Roman" panose="02020603050405020304" pitchFamily="18" charset="0"/>
                <a:cs typeface="Arial" panose="020B0604020202020204" pitchFamily="34" charset="0"/>
              </a:rPr>
              <a:t>Limited understanding of complementary and competing sea space uses</a:t>
            </a:r>
          </a:p>
          <a:p>
            <a:pPr marL="342900" lvl="0" indent="-342900">
              <a:lnSpc>
                <a:spcPct val="100000"/>
              </a:lnSpc>
              <a:buFont typeface="Times New Roman" panose="02020603050405020304" pitchFamily="18" charset="0"/>
              <a:buChar char="-"/>
            </a:pPr>
            <a:r>
              <a:rPr lang="en-GB" sz="1800" dirty="0">
                <a:effectLst/>
                <a:latin typeface="Arial" panose="020B0604020202020204" pitchFamily="34" charset="0"/>
                <a:ea typeface="Times New Roman" panose="02020603050405020304" pitchFamily="18" charset="0"/>
                <a:cs typeface="Arial" panose="020B0604020202020204" pitchFamily="34" charset="0"/>
              </a:rPr>
              <a:t>Leasing and consenting timescales</a:t>
            </a:r>
          </a:p>
          <a:p>
            <a:pPr marL="342900" lvl="0" indent="-342900">
              <a:lnSpc>
                <a:spcPct val="100000"/>
              </a:lnSpc>
              <a:buFont typeface="Times New Roman" panose="02020603050405020304" pitchFamily="18" charset="0"/>
              <a:buChar char="-"/>
            </a:pPr>
            <a:r>
              <a:rPr lang="en-GB" sz="1800" dirty="0">
                <a:effectLst/>
                <a:latin typeface="Arial" panose="020B0604020202020204" pitchFamily="34" charset="0"/>
                <a:ea typeface="Times New Roman" panose="02020603050405020304" pitchFamily="18" charset="0"/>
                <a:cs typeface="Arial" panose="020B0604020202020204" pitchFamily="34" charset="0"/>
              </a:rPr>
              <a:t>Complex governance structures</a:t>
            </a:r>
          </a:p>
          <a:p>
            <a:pPr marL="342900" lvl="0" indent="-342900">
              <a:lnSpc>
                <a:spcPct val="100000"/>
              </a:lnSpc>
              <a:buFont typeface="Times New Roman" panose="02020603050405020304" pitchFamily="18" charset="0"/>
              <a:buChar char="-"/>
            </a:pPr>
            <a:r>
              <a:rPr lang="en-GB" sz="1800" dirty="0">
                <a:effectLst/>
                <a:latin typeface="Arial" panose="020B0604020202020204" pitchFamily="34" charset="0"/>
                <a:ea typeface="Times New Roman" panose="02020603050405020304" pitchFamily="18" charset="0"/>
                <a:cs typeface="Arial" panose="020B0604020202020204" pitchFamily="34" charset="0"/>
              </a:rPr>
              <a:t>Lack of an agreed framework for monitoring environmental and social impacts</a:t>
            </a:r>
          </a:p>
          <a:p>
            <a:pPr marL="342900" lvl="0" indent="-342900">
              <a:lnSpc>
                <a:spcPct val="100000"/>
              </a:lnSpc>
              <a:buFont typeface="Times New Roman" panose="02020603050405020304" pitchFamily="18" charset="0"/>
              <a:buChar char="-"/>
            </a:pPr>
            <a:r>
              <a:rPr lang="en-GB" sz="1800" dirty="0">
                <a:effectLst/>
                <a:latin typeface="Arial" panose="020B0604020202020204" pitchFamily="34" charset="0"/>
                <a:ea typeface="Times New Roman" panose="02020603050405020304" pitchFamily="18" charset="0"/>
                <a:cs typeface="Arial" panose="020B0604020202020204" pitchFamily="34" charset="0"/>
              </a:rPr>
              <a:t>Lack of an agreed framework for implementing post consent guidelines</a:t>
            </a:r>
          </a:p>
          <a:p>
            <a:pPr marL="342900" lvl="0" indent="-342900">
              <a:lnSpc>
                <a:spcPct val="100000"/>
              </a:lnSpc>
              <a:buFont typeface="Times New Roman" panose="02020603050405020304" pitchFamily="18" charset="0"/>
              <a:buChar char="-"/>
            </a:pPr>
            <a:r>
              <a:rPr lang="en-GB" sz="1800" dirty="0">
                <a:effectLst/>
                <a:latin typeface="Arial" panose="020B0604020202020204" pitchFamily="34" charset="0"/>
                <a:ea typeface="Times New Roman" panose="02020603050405020304" pitchFamily="18" charset="0"/>
                <a:cs typeface="Arial" panose="020B0604020202020204" pitchFamily="34" charset="0"/>
              </a:rPr>
              <a:t>Lack of decommissioning considerations early in the development process</a:t>
            </a:r>
          </a:p>
          <a:p>
            <a:pPr marL="342900" lvl="0" indent="-342900">
              <a:lnSpc>
                <a:spcPct val="100000"/>
              </a:lnSpc>
              <a:buFont typeface="Times New Roman" panose="02020603050405020304" pitchFamily="18" charset="0"/>
              <a:buChar char="-"/>
            </a:pPr>
            <a:r>
              <a:rPr lang="en-GB" sz="1800" dirty="0">
                <a:effectLst/>
                <a:latin typeface="Arial" panose="020B0604020202020204" pitchFamily="34" charset="0"/>
                <a:ea typeface="Times New Roman" panose="02020603050405020304" pitchFamily="18" charset="0"/>
                <a:cs typeface="Arial" panose="020B0604020202020204" pitchFamily="34" charset="0"/>
              </a:rPr>
              <a:t>Lack of regularly scheduled Contract for Difference rounds </a:t>
            </a:r>
          </a:p>
          <a:p>
            <a:pPr marL="342900" lvl="0" indent="-342900">
              <a:lnSpc>
                <a:spcPct val="100000"/>
              </a:lnSpc>
              <a:buFont typeface="Arial" panose="020B0604020202020204" pitchFamily="34" charset="0"/>
              <a:buChar char="-"/>
            </a:pPr>
            <a:r>
              <a:rPr lang="en-GB" sz="1800" dirty="0">
                <a:effectLst/>
                <a:latin typeface="Arial" panose="020B0604020202020204" pitchFamily="34" charset="0"/>
                <a:ea typeface="Times New Roman" panose="02020603050405020304" pitchFamily="18" charset="0"/>
                <a:cs typeface="Arial" panose="020B0604020202020204" pitchFamily="34" charset="0"/>
              </a:rPr>
              <a:t>Lack of </a:t>
            </a:r>
            <a:r>
              <a:rPr lang="en-GB" sz="1800" dirty="0">
                <a:effectLst/>
                <a:latin typeface="Arial" panose="020B0604020202020204" pitchFamily="34" charset="0"/>
                <a:ea typeface="Calibri" panose="020F0502020204030204" pitchFamily="34" charset="0"/>
                <a:cs typeface="Arial" panose="020B0604020202020204" pitchFamily="34" charset="0"/>
              </a:rPr>
              <a:t>Contract for Difference penalties for non-delivery</a:t>
            </a:r>
          </a:p>
          <a:p>
            <a:pPr marL="342900" lvl="0" indent="-342900">
              <a:lnSpc>
                <a:spcPct val="100000"/>
              </a:lnSpc>
              <a:buFont typeface="Arial" panose="020B0604020202020204" pitchFamily="34" charset="0"/>
              <a:buChar char="-"/>
            </a:pPr>
            <a:r>
              <a:rPr lang="en-GB" sz="1800" dirty="0">
                <a:effectLst/>
                <a:latin typeface="Arial" panose="020B0604020202020204" pitchFamily="34" charset="0"/>
                <a:ea typeface="Calibri" panose="020F0502020204030204" pitchFamily="34" charset="0"/>
                <a:cs typeface="Arial" panose="020B0604020202020204" pitchFamily="34" charset="0"/>
              </a:rPr>
              <a:t>Complex grid management systems </a:t>
            </a:r>
          </a:p>
          <a:p>
            <a:pPr marL="342900" lvl="0" indent="-342900">
              <a:lnSpc>
                <a:spcPct val="100000"/>
              </a:lnSpc>
              <a:buFont typeface="Arial" panose="020B0604020202020204" pitchFamily="34" charset="0"/>
              <a:buChar char="-"/>
            </a:pPr>
            <a:r>
              <a:rPr lang="en-GB" sz="1800" dirty="0">
                <a:effectLst/>
                <a:latin typeface="Arial" panose="020B0604020202020204" pitchFamily="34" charset="0"/>
                <a:ea typeface="Calibri" panose="020F0502020204030204" pitchFamily="34" charset="0"/>
                <a:cs typeface="Arial" panose="020B0604020202020204" pitchFamily="34" charset="0"/>
              </a:rPr>
              <a:t>Lack of large-scale manufacturing facilities for key component parts.</a:t>
            </a:r>
          </a:p>
          <a:p>
            <a:endParaRPr lang="en-GB" sz="1800" dirty="0"/>
          </a:p>
        </p:txBody>
      </p:sp>
      <p:sp>
        <p:nvSpPr>
          <p:cNvPr id="4" name="Title 1">
            <a:extLst>
              <a:ext uri="{FF2B5EF4-FFF2-40B4-BE49-F238E27FC236}">
                <a16:creationId xmlns:a16="http://schemas.microsoft.com/office/drawing/2014/main" id="{C6A8D327-E3E8-8CF1-EBEC-CFEF8863DE73}"/>
              </a:ext>
            </a:extLst>
          </p:cNvPr>
          <p:cNvSpPr txBox="1">
            <a:spLocks/>
          </p:cNvSpPr>
          <p:nvPr/>
        </p:nvSpPr>
        <p:spPr>
          <a:xfrm>
            <a:off x="6485269" y="87355"/>
            <a:ext cx="4477642" cy="1477328"/>
          </a:xfrm>
          <a:prstGeom prst="rect">
            <a:avLst/>
          </a:prstGeom>
        </p:spPr>
        <p:txBody>
          <a:bodyPr vert="horz" wrap="square" lIns="0" tIns="0" rIns="0" bIns="0" rtlCol="0" anchor="t" anchorCtr="0">
            <a:normAutofit/>
          </a:bodyPr>
          <a:lstStyle>
            <a:lvl1pPr algn="l" defTabSz="914400" rtl="0" eaLnBrk="1" latinLnBrk="0" hangingPunct="1">
              <a:lnSpc>
                <a:spcPct val="100000"/>
              </a:lnSpc>
              <a:spcBef>
                <a:spcPct val="0"/>
              </a:spcBef>
              <a:buNone/>
              <a:defRPr sz="3200" kern="1200" cap="none" baseline="0">
                <a:solidFill>
                  <a:schemeClr val="tx1"/>
                </a:solidFill>
                <a:latin typeface="+mj-lt"/>
                <a:ea typeface="+mj-ea"/>
                <a:cs typeface="+mj-cs"/>
              </a:defRPr>
            </a:lvl1pPr>
          </a:lstStyle>
          <a:p>
            <a:r>
              <a:rPr lang="en-GB" sz="1800" u="sng" dirty="0">
                <a:latin typeface="Arial" panose="020B0604020202020204" pitchFamily="34" charset="0"/>
                <a:ea typeface="Calibri" panose="020F0502020204030204" pitchFamily="34" charset="0"/>
                <a:cs typeface="Arial" panose="020B0604020202020204" pitchFamily="34" charset="0"/>
              </a:rPr>
              <a:t>Welsh  Installation and Maintenance Issues</a:t>
            </a:r>
            <a:endParaRPr lang="en-GB" u="sng"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4FF00EB-AA3E-FF3C-F3DF-BAD1BB719539}"/>
              </a:ext>
            </a:extLst>
          </p:cNvPr>
          <p:cNvSpPr txBox="1"/>
          <p:nvPr/>
        </p:nvSpPr>
        <p:spPr>
          <a:xfrm>
            <a:off x="6096000" y="582332"/>
            <a:ext cx="5550568" cy="2585323"/>
          </a:xfrm>
          <a:prstGeom prst="rect">
            <a:avLst/>
          </a:prstGeom>
          <a:noFill/>
        </p:spPr>
        <p:txBody>
          <a:bodyPr wrap="square">
            <a:spAutoFit/>
          </a:bodyPr>
          <a:lstStyle/>
          <a:p>
            <a:pPr marL="342900" lvl="0" indent="-342900">
              <a:buFont typeface="Arial" panose="020B0604020202020204" pitchFamily="34" charset="0"/>
              <a:buChar char="-"/>
            </a:pPr>
            <a:r>
              <a:rPr lang="en-GB" sz="1800" dirty="0">
                <a:effectLst/>
                <a:latin typeface="Arial" panose="020B0604020202020204" pitchFamily="34" charset="0"/>
                <a:ea typeface="Calibri" panose="020F0502020204030204" pitchFamily="34" charset="0"/>
                <a:cs typeface="Arial" panose="020B0604020202020204" pitchFamily="34" charset="0"/>
              </a:rPr>
              <a:t>Lack of monopile and floating platform fabrication facilities</a:t>
            </a:r>
            <a:endParaRPr lang="en-GB" sz="16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buFont typeface="Arial" panose="020B0604020202020204" pitchFamily="34" charset="0"/>
              <a:buChar char="-"/>
            </a:pPr>
            <a:r>
              <a:rPr lang="en-GB" sz="1800" dirty="0">
                <a:effectLst/>
                <a:latin typeface="Arial" panose="020B0604020202020204" pitchFamily="34" charset="0"/>
                <a:ea typeface="Calibri" panose="020F0502020204030204" pitchFamily="34" charset="0"/>
                <a:cs typeface="Arial" panose="020B0604020202020204" pitchFamily="34" charset="0"/>
              </a:rPr>
              <a:t>Lack of direct involvement of government pump priming and co-ordination of regional and national assets</a:t>
            </a:r>
            <a:endParaRPr lang="en-GB" sz="16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buFont typeface="Arial" panose="020B0604020202020204" pitchFamily="34" charset="0"/>
              <a:buChar char="-"/>
            </a:pPr>
            <a:r>
              <a:rPr lang="en-GB" sz="1800" dirty="0">
                <a:effectLst/>
                <a:latin typeface="Arial" panose="020B0604020202020204" pitchFamily="34" charset="0"/>
                <a:ea typeface="Calibri" panose="020F0502020204030204" pitchFamily="34" charset="0"/>
                <a:cs typeface="Arial" panose="020B0604020202020204" pitchFamily="34" charset="0"/>
              </a:rPr>
              <a:t>Lack of collaborative funding mechanisms </a:t>
            </a:r>
            <a:endParaRPr lang="en-GB" sz="16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buFont typeface="Arial" panose="020B0604020202020204" pitchFamily="34" charset="0"/>
              <a:buChar char="-"/>
            </a:pPr>
            <a:r>
              <a:rPr lang="en-GB" sz="1800" dirty="0">
                <a:effectLst/>
                <a:latin typeface="Arial" panose="020B0604020202020204" pitchFamily="34" charset="0"/>
                <a:ea typeface="Calibri" panose="020F0502020204030204" pitchFamily="34" charset="0"/>
                <a:cs typeface="Arial" panose="020B0604020202020204" pitchFamily="34" charset="0"/>
              </a:rPr>
              <a:t>Lack of sectoral plans for ports, grid and technology </a:t>
            </a:r>
          </a:p>
          <a:p>
            <a:pPr marL="342900" lvl="0" indent="-342900">
              <a:buFont typeface="Arial" panose="020B0604020202020204" pitchFamily="34" charset="0"/>
              <a:buChar char="-"/>
            </a:pPr>
            <a:r>
              <a:rPr lang="en-GB" sz="1800" dirty="0">
                <a:effectLst/>
                <a:latin typeface="Arial" panose="020B0604020202020204" pitchFamily="34" charset="0"/>
                <a:ea typeface="Calibri" panose="020F0502020204030204" pitchFamily="34" charset="0"/>
                <a:cs typeface="Arial" panose="020B0604020202020204" pitchFamily="34" charset="0"/>
              </a:rPr>
              <a:t>Lack of integrated supply chain.</a:t>
            </a:r>
            <a:endParaRPr lang="en-GB" sz="16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7" name="Picture 6" descr="Waves crashing on a beach&#10;&#10;Description automatically generated with medium confidence">
            <a:extLst>
              <a:ext uri="{FF2B5EF4-FFF2-40B4-BE49-F238E27FC236}">
                <a16:creationId xmlns:a16="http://schemas.microsoft.com/office/drawing/2014/main" id="{8FEBDC8A-672B-BDC9-EB76-EE1528B5AB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1574" y="3428758"/>
            <a:ext cx="4813160" cy="3202940"/>
          </a:xfrm>
          <a:prstGeom prst="rect">
            <a:avLst/>
          </a:prstGeom>
        </p:spPr>
      </p:pic>
    </p:spTree>
    <p:extLst>
      <p:ext uri="{BB962C8B-B14F-4D97-AF65-F5344CB8AC3E}">
        <p14:creationId xmlns:p14="http://schemas.microsoft.com/office/powerpoint/2010/main" val="2439303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4" name="Rectangle 26">
            <a:extLst>
              <a:ext uri="{FF2B5EF4-FFF2-40B4-BE49-F238E27FC236}">
                <a16:creationId xmlns:a16="http://schemas.microsoft.com/office/drawing/2014/main" id="{5BB3780B-63EB-450D-A804-D6AA12F98E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FE0847A5-A329-48CD-B3A7-3892FF6DA7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DAC4BD-B270-D4E0-A20D-D66BFB53B5D9}"/>
              </a:ext>
            </a:extLst>
          </p:cNvPr>
          <p:cNvSpPr>
            <a:spLocks noGrp="1"/>
          </p:cNvSpPr>
          <p:nvPr>
            <p:ph type="title"/>
          </p:nvPr>
        </p:nvSpPr>
        <p:spPr>
          <a:xfrm>
            <a:off x="378356" y="126830"/>
            <a:ext cx="11609328" cy="1477328"/>
          </a:xfrm>
        </p:spPr>
        <p:txBody>
          <a:bodyPr wrap="square" anchor="ctr">
            <a:normAutofit/>
          </a:bodyPr>
          <a:lstStyle/>
          <a:p>
            <a:pPr>
              <a:lnSpc>
                <a:spcPct val="90000"/>
              </a:lnSpc>
              <a:spcAft>
                <a:spcPts val="800"/>
              </a:spcAft>
            </a:pPr>
            <a:r>
              <a:rPr lang="en-GB" sz="2700" dirty="0">
                <a:effectLst/>
                <a:latin typeface="Arial" panose="020B0604020202020204" pitchFamily="34" charset="0"/>
                <a:ea typeface="Calibri" panose="020F0502020204030204" pitchFamily="34" charset="0"/>
                <a:cs typeface="Arial" panose="020B0604020202020204" pitchFamily="34" charset="0"/>
              </a:rPr>
              <a:t>Conclusions/ Implications- How Do We Ensure Supply Chains are Sustainable and Integrated?</a:t>
            </a:r>
          </a:p>
        </p:txBody>
      </p:sp>
      <p:sp>
        <p:nvSpPr>
          <p:cNvPr id="3" name="Content Placeholder 2">
            <a:extLst>
              <a:ext uri="{FF2B5EF4-FFF2-40B4-BE49-F238E27FC236}">
                <a16:creationId xmlns:a16="http://schemas.microsoft.com/office/drawing/2014/main" id="{97A5E731-F94F-C0C6-7F1F-726CE4592031}"/>
              </a:ext>
            </a:extLst>
          </p:cNvPr>
          <p:cNvSpPr>
            <a:spLocks noGrp="1"/>
          </p:cNvSpPr>
          <p:nvPr>
            <p:ph idx="1"/>
          </p:nvPr>
        </p:nvSpPr>
        <p:spPr>
          <a:xfrm>
            <a:off x="277872" y="1526716"/>
            <a:ext cx="5818128" cy="3999877"/>
          </a:xfrm>
        </p:spPr>
        <p:txBody>
          <a:bodyPr>
            <a:noAutofit/>
          </a:bodyPr>
          <a:lstStyle/>
          <a:p>
            <a:pPr marL="342900" lvl="0" indent="-342900">
              <a:lnSpc>
                <a:spcPct val="110000"/>
              </a:lnSpc>
              <a:buFont typeface="+mj-lt"/>
              <a:buAutoNum type="arabicPeriod"/>
            </a:pPr>
            <a:r>
              <a:rPr lang="en-GB" sz="1800" dirty="0">
                <a:effectLst/>
                <a:latin typeface="Arial" panose="020B0604020202020204" pitchFamily="34" charset="0"/>
                <a:ea typeface="Calibri" panose="020F0502020204030204" pitchFamily="34" charset="0"/>
                <a:cs typeface="Arial" panose="020B0604020202020204" pitchFamily="34" charset="0"/>
              </a:rPr>
              <a:t>Regional involvement in zonal planning, leasing and subsidy </a:t>
            </a:r>
            <a:r>
              <a:rPr lang="en-GB" sz="1800" dirty="0">
                <a:latin typeface="Arial" panose="020B0604020202020204" pitchFamily="34" charset="0"/>
                <a:ea typeface="Calibri" panose="020F0502020204030204" pitchFamily="34" charset="0"/>
                <a:cs typeface="Arial" panose="020B0604020202020204" pitchFamily="34" charset="0"/>
              </a:rPr>
              <a:t>negotiations</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10000"/>
              </a:lnSpc>
              <a:buFont typeface="+mj-lt"/>
              <a:buAutoNum type="arabicPeriod"/>
            </a:pPr>
            <a:r>
              <a:rPr lang="en-GB" sz="1800" dirty="0">
                <a:effectLst/>
                <a:latin typeface="Arial" panose="020B0604020202020204" pitchFamily="34" charset="0"/>
                <a:ea typeface="Calibri" panose="020F0502020204030204" pitchFamily="34" charset="0"/>
                <a:cs typeface="Arial" panose="020B0604020202020204" pitchFamily="34" charset="0"/>
              </a:rPr>
              <a:t>Sectoral </a:t>
            </a:r>
            <a:r>
              <a:rPr lang="en-GB" sz="1800" dirty="0">
                <a:latin typeface="Arial" panose="020B0604020202020204" pitchFamily="34" charset="0"/>
                <a:ea typeface="Calibri" panose="020F0502020204030204" pitchFamily="34" charset="0"/>
                <a:cs typeface="Arial" panose="020B0604020202020204" pitchFamily="34" charset="0"/>
              </a:rPr>
              <a:t>plans for </a:t>
            </a:r>
            <a:r>
              <a:rPr lang="en-GB" sz="1800" dirty="0">
                <a:effectLst/>
                <a:latin typeface="Arial" panose="020B0604020202020204" pitchFamily="34" charset="0"/>
                <a:ea typeface="Calibri" panose="020F0502020204030204" pitchFamily="34" charset="0"/>
                <a:cs typeface="Arial" panose="020B0604020202020204" pitchFamily="34" charset="0"/>
              </a:rPr>
              <a:t>ports, technology and grid</a:t>
            </a:r>
          </a:p>
          <a:p>
            <a:pPr marL="342900" lvl="0" indent="-342900">
              <a:lnSpc>
                <a:spcPct val="110000"/>
              </a:lnSpc>
              <a:buFont typeface="+mj-lt"/>
              <a:buAutoNum type="arabicPeriod"/>
            </a:pPr>
            <a:r>
              <a:rPr lang="en-GB" sz="1800" dirty="0">
                <a:effectLst/>
                <a:latin typeface="Arial" panose="020B0604020202020204" pitchFamily="34" charset="0"/>
                <a:ea typeface="Calibri" panose="020F0502020204030204" pitchFamily="34" charset="0"/>
                <a:cs typeface="Arial" panose="020B0604020202020204" pitchFamily="34" charset="0"/>
              </a:rPr>
              <a:t>Investment in ports- particularly for fabrication, deployment and maintenance activities </a:t>
            </a:r>
          </a:p>
          <a:p>
            <a:pPr marL="342900" lvl="0" indent="-342900">
              <a:lnSpc>
                <a:spcPct val="110000"/>
              </a:lnSpc>
              <a:buFont typeface="+mj-lt"/>
              <a:buAutoNum type="arabicPeriod"/>
            </a:pPr>
            <a:r>
              <a:rPr lang="en-GB" sz="1800" dirty="0">
                <a:effectLst/>
                <a:latin typeface="Arial" panose="020B0604020202020204" pitchFamily="34" charset="0"/>
                <a:ea typeface="Calibri" panose="020F0502020204030204" pitchFamily="34" charset="0"/>
                <a:cs typeface="Arial" panose="020B0604020202020204" pitchFamily="34" charset="0"/>
              </a:rPr>
              <a:t>Investment in the electricity distribution grid</a:t>
            </a:r>
          </a:p>
          <a:p>
            <a:pPr marL="342900" lvl="0" indent="-342900">
              <a:lnSpc>
                <a:spcPct val="110000"/>
              </a:lnSpc>
              <a:buFont typeface="+mj-lt"/>
              <a:buAutoNum type="arabicPeriod"/>
            </a:pPr>
            <a:r>
              <a:rPr lang="en-GB" sz="1800" dirty="0">
                <a:effectLst/>
                <a:latin typeface="Arial" panose="020B0604020202020204" pitchFamily="34" charset="0"/>
                <a:ea typeface="Calibri" panose="020F0502020204030204" pitchFamily="34" charset="0"/>
                <a:cs typeface="Arial" panose="020B0604020202020204" pitchFamily="34" charset="0"/>
              </a:rPr>
              <a:t>Private/ public sector networking activities to encourage collaborative funding mechanisms</a:t>
            </a:r>
          </a:p>
          <a:p>
            <a:pPr marL="342900" indent="-342900">
              <a:lnSpc>
                <a:spcPct val="110000"/>
              </a:lnSpc>
              <a:buFont typeface="+mj-lt"/>
              <a:buAutoNum type="arabicPeriod"/>
            </a:pPr>
            <a:r>
              <a:rPr lang="en-GB" sz="1800" dirty="0">
                <a:effectLst/>
                <a:latin typeface="Arial" panose="020B0604020202020204" pitchFamily="34" charset="0"/>
                <a:ea typeface="Calibri" panose="020F0502020204030204" pitchFamily="34" charset="0"/>
                <a:cs typeface="Arial" panose="020B0604020202020204" pitchFamily="34" charset="0"/>
              </a:rPr>
              <a:t>Support key SMEs and large companies to move into the sector and then export.</a:t>
            </a:r>
          </a:p>
          <a:p>
            <a:pPr marL="342900" indent="-342900">
              <a:lnSpc>
                <a:spcPct val="110000"/>
              </a:lnSpc>
              <a:buFont typeface="+mj-lt"/>
              <a:buAutoNum type="arabicPeriod"/>
            </a:pPr>
            <a:r>
              <a:rPr lang="en-GB" sz="1800" dirty="0">
                <a:effectLst/>
                <a:latin typeface="Arial" panose="020B0604020202020204" pitchFamily="34" charset="0"/>
                <a:ea typeface="Calibri" panose="020F0502020204030204" pitchFamily="34" charset="0"/>
                <a:cs typeface="Arial" panose="020B0604020202020204" pitchFamily="34" charset="0"/>
              </a:rPr>
              <a:t>Regional leadership </a:t>
            </a:r>
          </a:p>
          <a:p>
            <a:pPr marL="342900" lvl="0" indent="-342900">
              <a:lnSpc>
                <a:spcPct val="110000"/>
              </a:lnSpc>
              <a:buFont typeface="+mj-lt"/>
              <a:buAutoNum type="arabicPeriod"/>
            </a:pPr>
            <a:r>
              <a:rPr lang="en-GB" sz="1800" dirty="0">
                <a:effectLst/>
                <a:latin typeface="Arial" panose="020B0604020202020204" pitchFamily="34" charset="0"/>
                <a:ea typeface="Calibri" panose="020F0502020204030204" pitchFamily="34" charset="0"/>
                <a:cs typeface="Arial" panose="020B0604020202020204" pitchFamily="34" charset="0"/>
              </a:rPr>
              <a:t>Work with education institutions to rapidly expand skills and training provision</a:t>
            </a:r>
          </a:p>
          <a:p>
            <a:pPr>
              <a:lnSpc>
                <a:spcPct val="110000"/>
              </a:lnSpc>
            </a:pPr>
            <a:endParaRPr lang="en-GB" sz="1800" dirty="0"/>
          </a:p>
        </p:txBody>
      </p:sp>
      <p:pic>
        <p:nvPicPr>
          <p:cNvPr id="5" name="Picture 4" descr="A picture containing text, ground, outdoor, sunset&#10;&#10;Description automatically generated">
            <a:extLst>
              <a:ext uri="{FF2B5EF4-FFF2-40B4-BE49-F238E27FC236}">
                <a16:creationId xmlns:a16="http://schemas.microsoft.com/office/drawing/2014/main" id="{42824D19-8041-81CA-E947-0D62F8D435F5}"/>
              </a:ext>
            </a:extLst>
          </p:cNvPr>
          <p:cNvPicPr>
            <a:picLocks noChangeAspect="1"/>
          </p:cNvPicPr>
          <p:nvPr/>
        </p:nvPicPr>
        <p:blipFill rotWithShape="1">
          <a:blip r:embed="rId2">
            <a:extLst>
              <a:ext uri="{28A0092B-C50C-407E-A947-70E740481C1C}">
                <a14:useLocalDpi xmlns:a14="http://schemas.microsoft.com/office/drawing/2010/main" val="0"/>
              </a:ext>
            </a:extLst>
          </a:blip>
          <a:srcRect l="19423" r="43372" b="-1"/>
          <a:stretch/>
        </p:blipFill>
        <p:spPr>
          <a:xfrm>
            <a:off x="6463231" y="1240006"/>
            <a:ext cx="5361537" cy="5404109"/>
          </a:xfrm>
          <a:custGeom>
            <a:avLst/>
            <a:gdLst/>
            <a:ahLst/>
            <a:cxnLst/>
            <a:rect l="l" t="t" r="r" b="b"/>
            <a:pathLst>
              <a:path w="5361537" h="5404109">
                <a:moveTo>
                  <a:pt x="2870828" y="1041"/>
                </a:moveTo>
                <a:cubicBezTo>
                  <a:pt x="3203581" y="14830"/>
                  <a:pt x="3513736" y="163111"/>
                  <a:pt x="3800184" y="290250"/>
                </a:cubicBezTo>
                <a:cubicBezTo>
                  <a:pt x="4171154" y="479730"/>
                  <a:pt x="4508586" y="661721"/>
                  <a:pt x="4702438" y="1026076"/>
                </a:cubicBezTo>
                <a:lnTo>
                  <a:pt x="4959549" y="1326248"/>
                </a:lnTo>
                <a:cubicBezTo>
                  <a:pt x="5129003" y="1601579"/>
                  <a:pt x="5186377" y="1874538"/>
                  <a:pt x="5266423" y="2173276"/>
                </a:cubicBezTo>
                <a:cubicBezTo>
                  <a:pt x="5322579" y="2382854"/>
                  <a:pt x="5370498" y="2561686"/>
                  <a:pt x="5358128" y="2694064"/>
                </a:cubicBezTo>
                <a:cubicBezTo>
                  <a:pt x="5387135" y="3102588"/>
                  <a:pt x="5225012" y="3513996"/>
                  <a:pt x="5101614" y="3771685"/>
                </a:cubicBezTo>
                <a:cubicBezTo>
                  <a:pt x="4997551" y="4040670"/>
                  <a:pt x="4756585" y="4494622"/>
                  <a:pt x="4442699" y="4781934"/>
                </a:cubicBezTo>
                <a:cubicBezTo>
                  <a:pt x="4128813" y="5069245"/>
                  <a:pt x="3867535" y="5122778"/>
                  <a:pt x="3526897" y="5225036"/>
                </a:cubicBezTo>
                <a:cubicBezTo>
                  <a:pt x="3186396" y="5327806"/>
                  <a:pt x="2777866" y="5432329"/>
                  <a:pt x="2398771" y="5397154"/>
                </a:cubicBezTo>
                <a:cubicBezTo>
                  <a:pt x="2019540" y="5361468"/>
                  <a:pt x="1637694" y="5196321"/>
                  <a:pt x="1251137" y="5011566"/>
                </a:cubicBezTo>
                <a:cubicBezTo>
                  <a:pt x="928921" y="4825498"/>
                  <a:pt x="428548" y="4335676"/>
                  <a:pt x="348364" y="4036426"/>
                </a:cubicBezTo>
                <a:cubicBezTo>
                  <a:pt x="268180" y="3737176"/>
                  <a:pt x="-82248" y="2964977"/>
                  <a:pt x="17820" y="2441683"/>
                </a:cubicBezTo>
                <a:cubicBezTo>
                  <a:pt x="117889" y="1918389"/>
                  <a:pt x="122569" y="1757316"/>
                  <a:pt x="362894" y="1276624"/>
                </a:cubicBezTo>
                <a:cubicBezTo>
                  <a:pt x="659155" y="828176"/>
                  <a:pt x="1338551" y="373177"/>
                  <a:pt x="1764257" y="227256"/>
                </a:cubicBezTo>
                <a:cubicBezTo>
                  <a:pt x="2005919" y="114722"/>
                  <a:pt x="2440806" y="61902"/>
                  <a:pt x="2530583" y="37846"/>
                </a:cubicBezTo>
                <a:cubicBezTo>
                  <a:pt x="2646482" y="6791"/>
                  <a:pt x="2759910" y="-3556"/>
                  <a:pt x="2870828" y="1041"/>
                </a:cubicBezTo>
                <a:close/>
              </a:path>
            </a:pathLst>
          </a:custGeom>
        </p:spPr>
      </p:pic>
    </p:spTree>
    <p:extLst>
      <p:ext uri="{BB962C8B-B14F-4D97-AF65-F5344CB8AC3E}">
        <p14:creationId xmlns:p14="http://schemas.microsoft.com/office/powerpoint/2010/main" val="3445496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DAC4BD-B270-D4E0-A20D-D66BFB53B5D9}"/>
              </a:ext>
            </a:extLst>
          </p:cNvPr>
          <p:cNvSpPr>
            <a:spLocks noGrp="1"/>
          </p:cNvSpPr>
          <p:nvPr>
            <p:ph type="title"/>
          </p:nvPr>
        </p:nvSpPr>
        <p:spPr>
          <a:xfrm>
            <a:off x="542001" y="235402"/>
            <a:ext cx="10728322" cy="1477328"/>
          </a:xfrm>
        </p:spPr>
        <p:txBody>
          <a:bodyPr>
            <a:normAutofit/>
          </a:bodyPr>
          <a:lstStyle/>
          <a:p>
            <a:r>
              <a:rPr lang="en-GB" sz="3600" dirty="0">
                <a:effectLst/>
                <a:latin typeface="Arial" panose="020B0604020202020204" pitchFamily="34" charset="0"/>
                <a:ea typeface="Calibri" panose="020F0502020204030204" pitchFamily="34" charset="0"/>
                <a:cs typeface="Arial" panose="020B0604020202020204" pitchFamily="34" charset="0"/>
              </a:rPr>
              <a:t>And One More Thing!</a:t>
            </a:r>
            <a:endParaRPr lang="en-GB" sz="3600"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97A5E731-F94F-C0C6-7F1F-726CE4592031}"/>
              </a:ext>
            </a:extLst>
          </p:cNvPr>
          <p:cNvSpPr>
            <a:spLocks noGrp="1"/>
          </p:cNvSpPr>
          <p:nvPr>
            <p:ph idx="1"/>
          </p:nvPr>
        </p:nvSpPr>
        <p:spPr>
          <a:xfrm>
            <a:off x="361131" y="1085530"/>
            <a:ext cx="11606456" cy="3227375"/>
          </a:xfrm>
        </p:spPr>
        <p:txBody>
          <a:bodyPr/>
          <a:lstStyle/>
          <a:p>
            <a:r>
              <a:rPr lang="en-GB" sz="1800" dirty="0">
                <a:latin typeface="Arial" panose="020B0604020202020204" pitchFamily="34" charset="0"/>
                <a:ea typeface="Calibri" panose="020F0502020204030204" pitchFamily="34" charset="0"/>
                <a:cs typeface="Arial" panose="020B0604020202020204" pitchFamily="34" charset="0"/>
              </a:rPr>
              <a:t>While i</a:t>
            </a:r>
            <a:r>
              <a:rPr lang="en-GB" sz="1800" dirty="0">
                <a:effectLst/>
                <a:latin typeface="Arial" panose="020B0604020202020204" pitchFamily="34" charset="0"/>
                <a:ea typeface="Calibri" panose="020F0502020204030204" pitchFamily="34" charset="0"/>
                <a:cs typeface="Arial" panose="020B0604020202020204" pitchFamily="34" charset="0"/>
              </a:rPr>
              <a:t>t is accepted that some of these are implicit within the Celtic Sea Strategy (Celtic Sea Cluster, 2022), there still needs to be a lot more detail and tangible outcomes. This doesn’t extend beyond floating offshore wind (what about tidal range, tidal stream, wave and fixed wind), and does not cover the rest of Wales.</a:t>
            </a:r>
          </a:p>
          <a:p>
            <a:r>
              <a:rPr lang="en-GB" sz="1800" dirty="0">
                <a:effectLst/>
                <a:latin typeface="Arial" panose="020B0604020202020204" pitchFamily="34" charset="0"/>
                <a:ea typeface="Calibri" panose="020F0502020204030204" pitchFamily="34" charset="0"/>
                <a:cs typeface="Arial" panose="020B0604020202020204" pitchFamily="34" charset="0"/>
              </a:rPr>
              <a:t>It is also noted that Welsh Government have announced their intention to invest directly in the onshore wind sector (Welsh Government, 2022), although this needs to extend offshore renewable energy activities.  </a:t>
            </a:r>
          </a:p>
          <a:p>
            <a:pPr marL="0" indent="0">
              <a:buNone/>
            </a:pPr>
            <a:endParaRPr lang="en-GB" sz="1800" dirty="0">
              <a:effectLst/>
              <a:latin typeface="Arial" panose="020B0604020202020204" pitchFamily="34" charset="0"/>
              <a:ea typeface="Calibri" panose="020F050202020403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54F57AC6-D398-747A-0F12-DF39F62975C1}"/>
              </a:ext>
            </a:extLst>
          </p:cNvPr>
          <p:cNvPicPr>
            <a:picLocks noChangeAspect="1"/>
          </p:cNvPicPr>
          <p:nvPr/>
        </p:nvPicPr>
        <p:blipFill>
          <a:blip r:embed="rId2"/>
          <a:stretch>
            <a:fillRect/>
          </a:stretch>
        </p:blipFill>
        <p:spPr>
          <a:xfrm>
            <a:off x="639764" y="3173237"/>
            <a:ext cx="5962003" cy="3568369"/>
          </a:xfrm>
          <a:prstGeom prst="rect">
            <a:avLst/>
          </a:prstGeom>
        </p:spPr>
      </p:pic>
      <p:sp>
        <p:nvSpPr>
          <p:cNvPr id="5" name="TextBox 4">
            <a:extLst>
              <a:ext uri="{FF2B5EF4-FFF2-40B4-BE49-F238E27FC236}">
                <a16:creationId xmlns:a16="http://schemas.microsoft.com/office/drawing/2014/main" id="{8E50CC4C-7007-0438-9461-098591368096}"/>
              </a:ext>
            </a:extLst>
          </p:cNvPr>
          <p:cNvSpPr txBox="1"/>
          <p:nvPr/>
        </p:nvSpPr>
        <p:spPr>
          <a:xfrm>
            <a:off x="9037427" y="4413385"/>
            <a:ext cx="2793442" cy="2308324"/>
          </a:xfrm>
          <a:prstGeom prst="rect">
            <a:avLst/>
          </a:prstGeom>
          <a:solidFill>
            <a:schemeClr val="bg2">
              <a:lumMod val="50000"/>
              <a:lumOff val="50000"/>
            </a:schemeClr>
          </a:solidFill>
        </p:spPr>
        <p:txBody>
          <a:bodyPr wrap="square" rtlCol="0">
            <a:spAutoFit/>
          </a:bodyPr>
          <a:lstStyle/>
          <a:p>
            <a:r>
              <a:rPr lang="en-GB" i="1" dirty="0"/>
              <a:t>April 2023 update: Welsh Government announced a £750k research funding scheme to support tidal energy schemes… a welcome development but is it enough?</a:t>
            </a:r>
          </a:p>
        </p:txBody>
      </p:sp>
    </p:spTree>
    <p:extLst>
      <p:ext uri="{BB962C8B-B14F-4D97-AF65-F5344CB8AC3E}">
        <p14:creationId xmlns:p14="http://schemas.microsoft.com/office/powerpoint/2010/main" val="567861872"/>
      </p:ext>
    </p:extLst>
  </p:cSld>
  <p:clrMapOvr>
    <a:masterClrMapping/>
  </p:clrMapOvr>
</p:sld>
</file>

<file path=ppt/theme/theme1.xml><?xml version="1.0" encoding="utf-8"?>
<a:theme xmlns:a="http://schemas.openxmlformats.org/drawingml/2006/main" name="BlobVTI">
  <a:themeElements>
    <a:clrScheme name="AnalogousFromDarkSeedLeftStep">
      <a:dk1>
        <a:srgbClr val="000000"/>
      </a:dk1>
      <a:lt1>
        <a:srgbClr val="FFFFFF"/>
      </a:lt1>
      <a:dk2>
        <a:srgbClr val="1B2830"/>
      </a:dk2>
      <a:lt2>
        <a:srgbClr val="F1F3F0"/>
      </a:lt2>
      <a:accent1>
        <a:srgbClr val="A629E7"/>
      </a:accent1>
      <a:accent2>
        <a:srgbClr val="592FD9"/>
      </a:accent2>
      <a:accent3>
        <a:srgbClr val="294AE7"/>
      </a:accent3>
      <a:accent4>
        <a:srgbClr val="1787D5"/>
      </a:accent4>
      <a:accent5>
        <a:srgbClr val="22BFBE"/>
      </a:accent5>
      <a:accent6>
        <a:srgbClr val="16C67B"/>
      </a:accent6>
      <a:hlink>
        <a:srgbClr val="3897A9"/>
      </a:hlink>
      <a:folHlink>
        <a:srgbClr val="7F7F7F"/>
      </a:folHlink>
    </a:clrScheme>
    <a:fontScheme name="Blob">
      <a:majorFont>
        <a:latin typeface="Sagona Book"/>
        <a:ea typeface=""/>
        <a:cs typeface=""/>
      </a:majorFont>
      <a:minorFont>
        <a:latin typeface="Avenir Next LT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obVTI" id="{06D3AACF-B619-4265-899F-5E2FB3A445D5}" vid="{F5918863-BA1A-4735-81A8-3E7BFBDA8478}"/>
    </a:ext>
  </a:extLst>
</a:theme>
</file>

<file path=docProps/app.xml><?xml version="1.0" encoding="utf-8"?>
<Properties xmlns="http://schemas.openxmlformats.org/officeDocument/2006/extended-properties" xmlns:vt="http://schemas.openxmlformats.org/officeDocument/2006/docPropsVTypes">
  <TotalTime>1678</TotalTime>
  <Words>1433</Words>
  <Application>Microsoft Office PowerPoint</Application>
  <PresentationFormat>Widescreen</PresentationFormat>
  <Paragraphs>87</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Avenir Next LT Pro</vt:lpstr>
      <vt:lpstr>Sagona Book</vt:lpstr>
      <vt:lpstr>The Hand Extrablack</vt:lpstr>
      <vt:lpstr>Times New Roman</vt:lpstr>
      <vt:lpstr>BlobVTI</vt:lpstr>
      <vt:lpstr>AMI Conference 2023   </vt:lpstr>
      <vt:lpstr>Introduction</vt:lpstr>
      <vt:lpstr>Research Approach </vt:lpstr>
      <vt:lpstr>Context</vt:lpstr>
      <vt:lpstr>Marine Renewable Energy Generation Activities in Welsh Waters</vt:lpstr>
      <vt:lpstr>Leximancer Key Concepts “Marine Renewable Energy/ Offshore Energy/ UK/ Wales” </vt:lpstr>
      <vt:lpstr>UK Consenting and Manufacturing Issues</vt:lpstr>
      <vt:lpstr>Conclusions/ Implications- How Do We Ensure Supply Chains are Sustainable and Integrated?</vt:lpstr>
      <vt:lpstr>And One More Thing!</vt:lpstr>
      <vt:lpstr>Next Steps</vt:lpstr>
      <vt:lpstr>Thank you for your attention. Any questions?</vt:lpstr>
      <vt:lpstr>Key References</vt:lpstr>
    </vt:vector>
  </TitlesOfParts>
  <Company>Cardiff Metropolitan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AMI Conference 2023   </dc:title>
  <dc:creator>Reis, Jeanette</dc:creator>
  <cp:lastModifiedBy>Reis, Jeanette</cp:lastModifiedBy>
  <cp:revision>2</cp:revision>
  <dcterms:created xsi:type="dcterms:W3CDTF">2023-04-17T12:49:54Z</dcterms:created>
  <dcterms:modified xsi:type="dcterms:W3CDTF">2023-04-28T15:44:48Z</dcterms:modified>
</cp:coreProperties>
</file>