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ink/ink1.xml" ContentType="application/inkml+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16"/>
  </p:notesMasterIdLst>
  <p:sldIdLst>
    <p:sldId id="256" r:id="rId2"/>
    <p:sldId id="257" r:id="rId3"/>
    <p:sldId id="258" r:id="rId4"/>
    <p:sldId id="259" r:id="rId5"/>
    <p:sldId id="260" r:id="rId6"/>
    <p:sldId id="261" r:id="rId7"/>
    <p:sldId id="273" r:id="rId8"/>
    <p:sldId id="270" r:id="rId9"/>
    <p:sldId id="262" r:id="rId10"/>
    <p:sldId id="264" r:id="rId11"/>
    <p:sldId id="263" r:id="rId12"/>
    <p:sldId id="268" r:id="rId13"/>
    <p:sldId id="272"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55" autoAdjust="0"/>
    <p:restoredTop sz="94660"/>
  </p:normalViewPr>
  <p:slideViewPr>
    <p:cSldViewPr snapToGrid="0">
      <p:cViewPr varScale="1">
        <p:scale>
          <a:sx n="104" d="100"/>
          <a:sy n="104" d="100"/>
        </p:scale>
        <p:origin x="792" y="108"/>
      </p:cViewPr>
      <p:guideLst/>
    </p:cSldViewPr>
  </p:slideViewPr>
  <p:notesTextViewPr>
    <p:cViewPr>
      <p:scale>
        <a:sx n="1" d="1"/>
        <a:sy n="1" d="1"/>
      </p:scale>
      <p:origin x="0" y="0"/>
    </p:cViewPr>
  </p:notesTextViewPr>
  <p:notesViewPr>
    <p:cSldViewPr snapToGrid="0">
      <p:cViewPr varScale="1">
        <p:scale>
          <a:sx n="65" d="100"/>
          <a:sy n="65" d="100"/>
        </p:scale>
        <p:origin x="3154"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A0C009-990C-4450-ACDD-45EBAD8A19B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9040BBA1-6D05-4172-935E-183E5C1D2FF3}">
      <dgm:prSet phldrT="[Text]"/>
      <dgm:spPr/>
      <dgm:t>
        <a:bodyPr/>
        <a:lstStyle/>
        <a:p>
          <a:r>
            <a:rPr lang="en-GB" dirty="0"/>
            <a:t>Sense of Place</a:t>
          </a:r>
        </a:p>
      </dgm:t>
    </dgm:pt>
    <dgm:pt modelId="{01CE3CE0-C73C-48C2-BBDD-4AD650F88C72}" type="parTrans" cxnId="{7B557B42-BB48-4F4F-9283-CAD3EF8AC8D2}">
      <dgm:prSet/>
      <dgm:spPr/>
      <dgm:t>
        <a:bodyPr/>
        <a:lstStyle/>
        <a:p>
          <a:endParaRPr lang="en-GB"/>
        </a:p>
      </dgm:t>
    </dgm:pt>
    <dgm:pt modelId="{68475DDF-8174-4D14-AB70-462FC78FD6FB}" type="sibTrans" cxnId="{7B557B42-BB48-4F4F-9283-CAD3EF8AC8D2}">
      <dgm:prSet/>
      <dgm:spPr/>
      <dgm:t>
        <a:bodyPr/>
        <a:lstStyle/>
        <a:p>
          <a:endParaRPr lang="en-GB"/>
        </a:p>
      </dgm:t>
    </dgm:pt>
    <dgm:pt modelId="{5EBEDE52-6722-49A4-B2D5-A80CBADB9CCF}">
      <dgm:prSet phldrT="[Text]"/>
      <dgm:spPr/>
      <dgm:t>
        <a:bodyPr/>
        <a:lstStyle/>
        <a:p>
          <a:r>
            <a:rPr lang="en-GB" dirty="0" err="1"/>
            <a:t>Vanclay</a:t>
          </a:r>
          <a:r>
            <a:rPr lang="en-GB" dirty="0"/>
            <a:t> (2008)</a:t>
          </a:r>
        </a:p>
      </dgm:t>
    </dgm:pt>
    <dgm:pt modelId="{666CB104-5520-4F92-9232-7C5E11E8B3AA}" type="parTrans" cxnId="{7397363C-0999-4791-BF91-EB9179FD06D5}">
      <dgm:prSet/>
      <dgm:spPr/>
      <dgm:t>
        <a:bodyPr/>
        <a:lstStyle/>
        <a:p>
          <a:endParaRPr lang="en-GB"/>
        </a:p>
      </dgm:t>
    </dgm:pt>
    <dgm:pt modelId="{76FEDC7C-AFD8-48B2-8924-CA24C1F7FDB1}" type="sibTrans" cxnId="{7397363C-0999-4791-BF91-EB9179FD06D5}">
      <dgm:prSet/>
      <dgm:spPr/>
      <dgm:t>
        <a:bodyPr/>
        <a:lstStyle/>
        <a:p>
          <a:endParaRPr lang="en-GB"/>
        </a:p>
      </dgm:t>
    </dgm:pt>
    <dgm:pt modelId="{1863CF03-7E72-432F-9D5A-EBBA0210B926}">
      <dgm:prSet phldrT="[Text]"/>
      <dgm:spPr/>
      <dgm:t>
        <a:bodyPr/>
        <a:lstStyle/>
        <a:p>
          <a:r>
            <a:rPr lang="en-GB" dirty="0"/>
            <a:t>Nickerson (2006)</a:t>
          </a:r>
        </a:p>
      </dgm:t>
    </dgm:pt>
    <dgm:pt modelId="{5D93A7AB-C470-46A5-BF16-76CF18BE2822}" type="parTrans" cxnId="{5DA64699-0809-4807-94E5-9E187EFF16EF}">
      <dgm:prSet/>
      <dgm:spPr/>
      <dgm:t>
        <a:bodyPr/>
        <a:lstStyle/>
        <a:p>
          <a:endParaRPr lang="en-GB"/>
        </a:p>
      </dgm:t>
    </dgm:pt>
    <dgm:pt modelId="{CF0C448E-5EB7-47CA-ABD7-D47DAE023EB0}" type="sibTrans" cxnId="{5DA64699-0809-4807-94E5-9E187EFF16EF}">
      <dgm:prSet/>
      <dgm:spPr/>
      <dgm:t>
        <a:bodyPr/>
        <a:lstStyle/>
        <a:p>
          <a:endParaRPr lang="en-GB"/>
        </a:p>
      </dgm:t>
    </dgm:pt>
    <dgm:pt modelId="{FE0879AA-76AF-412F-952B-B941743F1E35}">
      <dgm:prSet phldrT="[Text]"/>
      <dgm:spPr/>
      <dgm:t>
        <a:bodyPr/>
        <a:lstStyle/>
        <a:p>
          <a:r>
            <a:rPr lang="en-GB" dirty="0"/>
            <a:t>Storytelling and narrative as methodology</a:t>
          </a:r>
        </a:p>
      </dgm:t>
    </dgm:pt>
    <dgm:pt modelId="{E2C3E825-4D49-4F28-8BBB-A551205B406A}" type="parTrans" cxnId="{9C425CED-DD3C-4B92-9FD0-D1D31F68D0B1}">
      <dgm:prSet/>
      <dgm:spPr/>
      <dgm:t>
        <a:bodyPr/>
        <a:lstStyle/>
        <a:p>
          <a:endParaRPr lang="en-GB"/>
        </a:p>
      </dgm:t>
    </dgm:pt>
    <dgm:pt modelId="{E5B8E77B-7B9A-4327-8C7C-3A4E24F49ABA}" type="sibTrans" cxnId="{9C425CED-DD3C-4B92-9FD0-D1D31F68D0B1}">
      <dgm:prSet/>
      <dgm:spPr/>
      <dgm:t>
        <a:bodyPr/>
        <a:lstStyle/>
        <a:p>
          <a:endParaRPr lang="en-GB"/>
        </a:p>
      </dgm:t>
    </dgm:pt>
    <dgm:pt modelId="{7A1AE633-7B1B-4667-8470-8E047AD88058}">
      <dgm:prSet phldrT="[Text]"/>
      <dgm:spPr/>
      <dgm:t>
        <a:bodyPr/>
        <a:lstStyle/>
        <a:p>
          <a:r>
            <a:rPr lang="en-GB" dirty="0" err="1"/>
            <a:t>Clandinin</a:t>
          </a:r>
          <a:r>
            <a:rPr lang="en-GB" dirty="0"/>
            <a:t> &amp; Connelly (2000)</a:t>
          </a:r>
        </a:p>
      </dgm:t>
    </dgm:pt>
    <dgm:pt modelId="{0B2F47BF-C995-4551-A1E9-79079132286B}" type="parTrans" cxnId="{8E8A14E0-A6DC-40BC-B3AC-DC92E152F46E}">
      <dgm:prSet/>
      <dgm:spPr/>
      <dgm:t>
        <a:bodyPr/>
        <a:lstStyle/>
        <a:p>
          <a:endParaRPr lang="en-GB"/>
        </a:p>
      </dgm:t>
    </dgm:pt>
    <dgm:pt modelId="{6C1EF26F-276C-4BE5-93F7-62F529D44CFC}" type="sibTrans" cxnId="{8E8A14E0-A6DC-40BC-B3AC-DC92E152F46E}">
      <dgm:prSet/>
      <dgm:spPr/>
      <dgm:t>
        <a:bodyPr/>
        <a:lstStyle/>
        <a:p>
          <a:endParaRPr lang="en-GB"/>
        </a:p>
      </dgm:t>
    </dgm:pt>
    <dgm:pt modelId="{3AA9823B-A649-4434-A618-2722C3EFE230}">
      <dgm:prSet phldrT="[Text]"/>
      <dgm:spPr/>
      <dgm:t>
        <a:bodyPr/>
        <a:lstStyle/>
        <a:p>
          <a:r>
            <a:rPr lang="en-GB" dirty="0"/>
            <a:t>Mossberg et al. (2010)</a:t>
          </a:r>
        </a:p>
      </dgm:t>
    </dgm:pt>
    <dgm:pt modelId="{ABBAB453-A6CF-4D6D-ACE0-7A258E1BABAA}" type="parTrans" cxnId="{1FB25822-A177-4B5E-AF85-721668C9313C}">
      <dgm:prSet/>
      <dgm:spPr/>
      <dgm:t>
        <a:bodyPr/>
        <a:lstStyle/>
        <a:p>
          <a:endParaRPr lang="en-GB"/>
        </a:p>
      </dgm:t>
    </dgm:pt>
    <dgm:pt modelId="{564392D1-5A00-427B-ABAF-1B16E5BD212B}" type="sibTrans" cxnId="{1FB25822-A177-4B5E-AF85-721668C9313C}">
      <dgm:prSet/>
      <dgm:spPr/>
      <dgm:t>
        <a:bodyPr/>
        <a:lstStyle/>
        <a:p>
          <a:endParaRPr lang="en-GB"/>
        </a:p>
      </dgm:t>
    </dgm:pt>
    <dgm:pt modelId="{8A3B3B29-4ACE-440F-B5DD-756DBD134FC6}">
      <dgm:prSet phldrT="[Text]"/>
      <dgm:spPr/>
      <dgm:t>
        <a:bodyPr/>
        <a:lstStyle/>
        <a:p>
          <a:r>
            <a:rPr lang="en-GB" dirty="0"/>
            <a:t>Local festival environment</a:t>
          </a:r>
        </a:p>
      </dgm:t>
    </dgm:pt>
    <dgm:pt modelId="{34DAA6EF-0A7F-4EB7-8BD2-7A7B9029AD89}" type="parTrans" cxnId="{6244A1AF-E6D1-4604-A5EB-1533FD82BAE6}">
      <dgm:prSet/>
      <dgm:spPr/>
      <dgm:t>
        <a:bodyPr/>
        <a:lstStyle/>
        <a:p>
          <a:endParaRPr lang="en-GB"/>
        </a:p>
      </dgm:t>
    </dgm:pt>
    <dgm:pt modelId="{14967D0B-A0EF-4FDF-8BFE-F94B033B39EF}" type="sibTrans" cxnId="{6244A1AF-E6D1-4604-A5EB-1533FD82BAE6}">
      <dgm:prSet/>
      <dgm:spPr/>
      <dgm:t>
        <a:bodyPr/>
        <a:lstStyle/>
        <a:p>
          <a:endParaRPr lang="en-GB"/>
        </a:p>
      </dgm:t>
    </dgm:pt>
    <dgm:pt modelId="{75C2D4E2-1CD0-4D3B-9F49-5A7D3AE05B3B}">
      <dgm:prSet phldrT="[Text]"/>
      <dgm:spPr/>
      <dgm:t>
        <a:bodyPr/>
        <a:lstStyle/>
        <a:p>
          <a:r>
            <a:rPr lang="en-GB" dirty="0"/>
            <a:t>Lau &amp; Li (2015)</a:t>
          </a:r>
        </a:p>
      </dgm:t>
    </dgm:pt>
    <dgm:pt modelId="{4959B75C-F870-4318-9F64-C8D062943BE3}" type="parTrans" cxnId="{A5901C50-EC15-4DC5-AC63-EB6C06D0A443}">
      <dgm:prSet/>
      <dgm:spPr/>
      <dgm:t>
        <a:bodyPr/>
        <a:lstStyle/>
        <a:p>
          <a:endParaRPr lang="en-GB"/>
        </a:p>
      </dgm:t>
    </dgm:pt>
    <dgm:pt modelId="{C0DA9458-062A-4C79-A128-29C6E06C2FF7}" type="sibTrans" cxnId="{A5901C50-EC15-4DC5-AC63-EB6C06D0A443}">
      <dgm:prSet/>
      <dgm:spPr/>
      <dgm:t>
        <a:bodyPr/>
        <a:lstStyle/>
        <a:p>
          <a:endParaRPr lang="en-GB"/>
        </a:p>
      </dgm:t>
    </dgm:pt>
    <dgm:pt modelId="{36EE0A1A-CA92-40ED-859A-06A3E270AD69}">
      <dgm:prSet phldrT="[Text]"/>
      <dgm:spPr/>
      <dgm:t>
        <a:bodyPr/>
        <a:lstStyle/>
        <a:p>
          <a:r>
            <a:rPr lang="en-GB" dirty="0"/>
            <a:t>Hawkins &amp; Ryan (2013)</a:t>
          </a:r>
        </a:p>
      </dgm:t>
    </dgm:pt>
    <dgm:pt modelId="{ECE65C26-523B-45C3-9057-ED5B1F636AFF}" type="parTrans" cxnId="{A6AF74D4-0052-4C3A-A26C-F6E48F34F4A8}">
      <dgm:prSet/>
      <dgm:spPr/>
      <dgm:t>
        <a:bodyPr/>
        <a:lstStyle/>
        <a:p>
          <a:endParaRPr lang="en-GB"/>
        </a:p>
      </dgm:t>
    </dgm:pt>
    <dgm:pt modelId="{F99DCE4C-B310-42FF-BB2F-48FAE258410A}" type="sibTrans" cxnId="{A6AF74D4-0052-4C3A-A26C-F6E48F34F4A8}">
      <dgm:prSet/>
      <dgm:spPr/>
      <dgm:t>
        <a:bodyPr/>
        <a:lstStyle/>
        <a:p>
          <a:endParaRPr lang="en-GB"/>
        </a:p>
      </dgm:t>
    </dgm:pt>
    <dgm:pt modelId="{DB453541-96F4-49C5-B794-2EA24F8E6C19}">
      <dgm:prSet phldrT="[Text]"/>
      <dgm:spPr/>
      <dgm:t>
        <a:bodyPr/>
        <a:lstStyle/>
        <a:p>
          <a:r>
            <a:rPr lang="en-GB" dirty="0"/>
            <a:t>Youssef et al. (2021)</a:t>
          </a:r>
        </a:p>
      </dgm:t>
    </dgm:pt>
    <dgm:pt modelId="{D3A5C86B-A0FC-46E7-BDE4-61431E414688}" type="parTrans" cxnId="{A81E72B8-DE32-4DF6-88B3-FE84C42006C5}">
      <dgm:prSet/>
      <dgm:spPr/>
      <dgm:t>
        <a:bodyPr/>
        <a:lstStyle/>
        <a:p>
          <a:endParaRPr lang="en-GB"/>
        </a:p>
      </dgm:t>
    </dgm:pt>
    <dgm:pt modelId="{52BF06AB-F0D6-4A59-B51C-9A3249FFF632}" type="sibTrans" cxnId="{A81E72B8-DE32-4DF6-88B3-FE84C42006C5}">
      <dgm:prSet/>
      <dgm:spPr/>
      <dgm:t>
        <a:bodyPr/>
        <a:lstStyle/>
        <a:p>
          <a:endParaRPr lang="en-GB"/>
        </a:p>
      </dgm:t>
    </dgm:pt>
    <dgm:pt modelId="{9CB60B16-5940-4564-B0E9-FD7474AB50B5}">
      <dgm:prSet phldrT="[Text]"/>
      <dgm:spPr/>
      <dgm:t>
        <a:bodyPr/>
        <a:lstStyle/>
        <a:p>
          <a:endParaRPr lang="en-GB" dirty="0"/>
        </a:p>
      </dgm:t>
    </dgm:pt>
    <dgm:pt modelId="{8740BC55-158E-490C-9DCC-4B3E1F540CE6}" type="parTrans" cxnId="{43173DF4-DF9B-4D03-8F78-C84FEC19296D}">
      <dgm:prSet/>
      <dgm:spPr/>
      <dgm:t>
        <a:bodyPr/>
        <a:lstStyle/>
        <a:p>
          <a:endParaRPr lang="en-GB"/>
        </a:p>
      </dgm:t>
    </dgm:pt>
    <dgm:pt modelId="{7E033919-0508-4FEC-8EF0-EB31B0DFA5ED}" type="sibTrans" cxnId="{43173DF4-DF9B-4D03-8F78-C84FEC19296D}">
      <dgm:prSet/>
      <dgm:spPr/>
      <dgm:t>
        <a:bodyPr/>
        <a:lstStyle/>
        <a:p>
          <a:endParaRPr lang="en-GB"/>
        </a:p>
      </dgm:t>
    </dgm:pt>
    <dgm:pt modelId="{232A15DD-364C-4016-A95D-C572EF974F94}">
      <dgm:prSet phldrT="[Text]"/>
      <dgm:spPr/>
      <dgm:t>
        <a:bodyPr/>
        <a:lstStyle/>
        <a:p>
          <a:endParaRPr lang="en-GB" dirty="0"/>
        </a:p>
      </dgm:t>
    </dgm:pt>
    <dgm:pt modelId="{77EE8E0A-CA96-46FF-AABD-5CDA1395ACEC}" type="parTrans" cxnId="{702F2F33-8D8D-4DBA-8E6F-1C14B0614420}">
      <dgm:prSet/>
      <dgm:spPr/>
      <dgm:t>
        <a:bodyPr/>
        <a:lstStyle/>
        <a:p>
          <a:endParaRPr lang="en-GB"/>
        </a:p>
      </dgm:t>
    </dgm:pt>
    <dgm:pt modelId="{A7A8A5F4-3292-42C5-8D2E-AF8B0F436C6B}" type="sibTrans" cxnId="{702F2F33-8D8D-4DBA-8E6F-1C14B0614420}">
      <dgm:prSet/>
      <dgm:spPr/>
      <dgm:t>
        <a:bodyPr/>
        <a:lstStyle/>
        <a:p>
          <a:endParaRPr lang="en-GB"/>
        </a:p>
      </dgm:t>
    </dgm:pt>
    <dgm:pt modelId="{6B5B80D4-5B03-4740-B798-13B56D16FC79}">
      <dgm:prSet phldrT="[Text]"/>
      <dgm:spPr/>
      <dgm:t>
        <a:bodyPr/>
        <a:lstStyle/>
        <a:p>
          <a:endParaRPr lang="en-GB" dirty="0"/>
        </a:p>
      </dgm:t>
    </dgm:pt>
    <dgm:pt modelId="{17A50987-3CD8-4D7F-A2D8-E692F99C8508}" type="parTrans" cxnId="{20F1EF87-27B2-4234-8F15-06AF7A0D8A74}">
      <dgm:prSet/>
      <dgm:spPr/>
      <dgm:t>
        <a:bodyPr/>
        <a:lstStyle/>
        <a:p>
          <a:endParaRPr lang="en-GB"/>
        </a:p>
      </dgm:t>
    </dgm:pt>
    <dgm:pt modelId="{BF07C124-C504-4337-BB36-23CC72BECD09}" type="sibTrans" cxnId="{20F1EF87-27B2-4234-8F15-06AF7A0D8A74}">
      <dgm:prSet/>
      <dgm:spPr/>
      <dgm:t>
        <a:bodyPr/>
        <a:lstStyle/>
        <a:p>
          <a:endParaRPr lang="en-GB"/>
        </a:p>
      </dgm:t>
    </dgm:pt>
    <dgm:pt modelId="{1C098D1D-9285-4F22-B649-9B4B1EA36335}">
      <dgm:prSet phldrT="[Text]"/>
      <dgm:spPr/>
      <dgm:t>
        <a:bodyPr/>
        <a:lstStyle/>
        <a:p>
          <a:r>
            <a:rPr lang="en-GB" dirty="0" err="1"/>
            <a:t>Jarman</a:t>
          </a:r>
          <a:r>
            <a:rPr lang="en-GB" dirty="0"/>
            <a:t> (2018)</a:t>
          </a:r>
        </a:p>
      </dgm:t>
    </dgm:pt>
    <dgm:pt modelId="{A44BDCA2-957A-4209-AE6E-B41AEFF52A0E}" type="parTrans" cxnId="{38653098-51BB-48CC-A825-30AF4270C5C9}">
      <dgm:prSet/>
      <dgm:spPr/>
      <dgm:t>
        <a:bodyPr/>
        <a:lstStyle/>
        <a:p>
          <a:endParaRPr lang="en-GB"/>
        </a:p>
      </dgm:t>
    </dgm:pt>
    <dgm:pt modelId="{95C8C52D-3479-4380-AD88-8F7DC8109263}" type="sibTrans" cxnId="{38653098-51BB-48CC-A825-30AF4270C5C9}">
      <dgm:prSet/>
      <dgm:spPr/>
      <dgm:t>
        <a:bodyPr/>
        <a:lstStyle/>
        <a:p>
          <a:endParaRPr lang="en-GB"/>
        </a:p>
      </dgm:t>
    </dgm:pt>
    <dgm:pt modelId="{289FEB14-B004-4BE6-B32C-8909614575DD}">
      <dgm:prSet phldrT="[Text]"/>
      <dgm:spPr/>
      <dgm:t>
        <a:bodyPr/>
        <a:lstStyle/>
        <a:p>
          <a:r>
            <a:rPr lang="en-GB" dirty="0"/>
            <a:t>Connelly &amp; </a:t>
          </a:r>
          <a:r>
            <a:rPr lang="en-GB" dirty="0" err="1"/>
            <a:t>Clandinin</a:t>
          </a:r>
          <a:r>
            <a:rPr lang="en-GB" dirty="0"/>
            <a:t> (1990)</a:t>
          </a:r>
        </a:p>
      </dgm:t>
    </dgm:pt>
    <dgm:pt modelId="{9C9C17E1-2A9D-4F61-B32A-808A05116CF9}" type="parTrans" cxnId="{B8606D30-4602-4C05-841A-EE2862909E73}">
      <dgm:prSet/>
      <dgm:spPr/>
    </dgm:pt>
    <dgm:pt modelId="{EC34C774-DE83-424E-9568-D5249BA4E934}" type="sibTrans" cxnId="{B8606D30-4602-4C05-841A-EE2862909E73}">
      <dgm:prSet/>
      <dgm:spPr/>
    </dgm:pt>
    <dgm:pt modelId="{ACF947B3-BD3A-4425-8D6B-E680140D9442}" type="pres">
      <dgm:prSet presAssocID="{01A0C009-990C-4450-ACDD-45EBAD8A19B2}" presName="Name0" presStyleCnt="0">
        <dgm:presLayoutVars>
          <dgm:dir/>
          <dgm:animLvl val="lvl"/>
          <dgm:resizeHandles val="exact"/>
        </dgm:presLayoutVars>
      </dgm:prSet>
      <dgm:spPr/>
    </dgm:pt>
    <dgm:pt modelId="{A403D870-1CE7-46A4-A04E-6E0CC95F6636}" type="pres">
      <dgm:prSet presAssocID="{9040BBA1-6D05-4172-935E-183E5C1D2FF3}" presName="composite" presStyleCnt="0"/>
      <dgm:spPr/>
    </dgm:pt>
    <dgm:pt modelId="{86962298-21B1-4566-AF01-250A953E58D6}" type="pres">
      <dgm:prSet presAssocID="{9040BBA1-6D05-4172-935E-183E5C1D2FF3}" presName="parTx" presStyleLbl="alignNode1" presStyleIdx="0" presStyleCnt="3">
        <dgm:presLayoutVars>
          <dgm:chMax val="0"/>
          <dgm:chPref val="0"/>
          <dgm:bulletEnabled val="1"/>
        </dgm:presLayoutVars>
      </dgm:prSet>
      <dgm:spPr/>
    </dgm:pt>
    <dgm:pt modelId="{0548BCF0-C2CF-4193-81B0-6F51AD4AE35B}" type="pres">
      <dgm:prSet presAssocID="{9040BBA1-6D05-4172-935E-183E5C1D2FF3}" presName="desTx" presStyleLbl="alignAccFollowNode1" presStyleIdx="0" presStyleCnt="3">
        <dgm:presLayoutVars>
          <dgm:bulletEnabled val="1"/>
        </dgm:presLayoutVars>
      </dgm:prSet>
      <dgm:spPr/>
    </dgm:pt>
    <dgm:pt modelId="{C0F6959A-AE5B-406E-8998-FBDDEF2FD328}" type="pres">
      <dgm:prSet presAssocID="{68475DDF-8174-4D14-AB70-462FC78FD6FB}" presName="space" presStyleCnt="0"/>
      <dgm:spPr/>
    </dgm:pt>
    <dgm:pt modelId="{C574A943-03D7-4207-9E38-F44DED11DDA8}" type="pres">
      <dgm:prSet presAssocID="{FE0879AA-76AF-412F-952B-B941743F1E35}" presName="composite" presStyleCnt="0"/>
      <dgm:spPr/>
    </dgm:pt>
    <dgm:pt modelId="{6221C5C7-9D57-470A-8456-6B9F8B54BD42}" type="pres">
      <dgm:prSet presAssocID="{FE0879AA-76AF-412F-952B-B941743F1E35}" presName="parTx" presStyleLbl="alignNode1" presStyleIdx="1" presStyleCnt="3">
        <dgm:presLayoutVars>
          <dgm:chMax val="0"/>
          <dgm:chPref val="0"/>
          <dgm:bulletEnabled val="1"/>
        </dgm:presLayoutVars>
      </dgm:prSet>
      <dgm:spPr/>
    </dgm:pt>
    <dgm:pt modelId="{155A1577-DE5E-4906-9326-F04926CF7B2D}" type="pres">
      <dgm:prSet presAssocID="{FE0879AA-76AF-412F-952B-B941743F1E35}" presName="desTx" presStyleLbl="alignAccFollowNode1" presStyleIdx="1" presStyleCnt="3">
        <dgm:presLayoutVars>
          <dgm:bulletEnabled val="1"/>
        </dgm:presLayoutVars>
      </dgm:prSet>
      <dgm:spPr/>
    </dgm:pt>
    <dgm:pt modelId="{350314D8-1853-44D4-A0BD-58FADAE1218E}" type="pres">
      <dgm:prSet presAssocID="{E5B8E77B-7B9A-4327-8C7C-3A4E24F49ABA}" presName="space" presStyleCnt="0"/>
      <dgm:spPr/>
    </dgm:pt>
    <dgm:pt modelId="{CF7E154B-1F76-4180-9D06-A2498A710D2C}" type="pres">
      <dgm:prSet presAssocID="{8A3B3B29-4ACE-440F-B5DD-756DBD134FC6}" presName="composite" presStyleCnt="0"/>
      <dgm:spPr/>
    </dgm:pt>
    <dgm:pt modelId="{3674C8B0-5206-4B8B-B19C-51C18A3DAC5B}" type="pres">
      <dgm:prSet presAssocID="{8A3B3B29-4ACE-440F-B5DD-756DBD134FC6}" presName="parTx" presStyleLbl="alignNode1" presStyleIdx="2" presStyleCnt="3">
        <dgm:presLayoutVars>
          <dgm:chMax val="0"/>
          <dgm:chPref val="0"/>
          <dgm:bulletEnabled val="1"/>
        </dgm:presLayoutVars>
      </dgm:prSet>
      <dgm:spPr/>
    </dgm:pt>
    <dgm:pt modelId="{D4692FC2-2113-41DF-9A2F-EE34B22F9CDF}" type="pres">
      <dgm:prSet presAssocID="{8A3B3B29-4ACE-440F-B5DD-756DBD134FC6}" presName="desTx" presStyleLbl="alignAccFollowNode1" presStyleIdx="2" presStyleCnt="3">
        <dgm:presLayoutVars>
          <dgm:bulletEnabled val="1"/>
        </dgm:presLayoutVars>
      </dgm:prSet>
      <dgm:spPr/>
    </dgm:pt>
  </dgm:ptLst>
  <dgm:cxnLst>
    <dgm:cxn modelId="{8BAE3C0F-AED7-4F8F-B78E-697DEA73C061}" type="presOf" srcId="{232A15DD-364C-4016-A95D-C572EF974F94}" destId="{D4692FC2-2113-41DF-9A2F-EE34B22F9CDF}" srcOrd="0" destOrd="4" presId="urn:microsoft.com/office/officeart/2005/8/layout/hList1"/>
    <dgm:cxn modelId="{CF2D8012-6BE0-4785-AFCA-E6DBABC19F82}" type="presOf" srcId="{7A1AE633-7B1B-4667-8470-8E047AD88058}" destId="{155A1577-DE5E-4906-9326-F04926CF7B2D}" srcOrd="0" destOrd="1" presId="urn:microsoft.com/office/officeart/2005/8/layout/hList1"/>
    <dgm:cxn modelId="{1FB25822-A177-4B5E-AF85-721668C9313C}" srcId="{FE0879AA-76AF-412F-952B-B941743F1E35}" destId="{3AA9823B-A649-4434-A618-2722C3EFE230}" srcOrd="2" destOrd="0" parTransId="{ABBAB453-A6CF-4D6D-ACE0-7A258E1BABAA}" sibTransId="{564392D1-5A00-427B-ABAF-1B16E5BD212B}"/>
    <dgm:cxn modelId="{7EDD1123-B8E5-4EF5-A078-6BE7034C6454}" type="presOf" srcId="{289FEB14-B004-4BE6-B32C-8909614575DD}" destId="{155A1577-DE5E-4906-9326-F04926CF7B2D}" srcOrd="0" destOrd="0" presId="urn:microsoft.com/office/officeart/2005/8/layout/hList1"/>
    <dgm:cxn modelId="{ED975326-2497-4259-92A5-5C8E28763E0C}" type="presOf" srcId="{1C098D1D-9285-4F22-B649-9B4B1EA36335}" destId="{D4692FC2-2113-41DF-9A2F-EE34B22F9CDF}" srcOrd="0" destOrd="2" presId="urn:microsoft.com/office/officeart/2005/8/layout/hList1"/>
    <dgm:cxn modelId="{B8606D30-4602-4C05-841A-EE2862909E73}" srcId="{FE0879AA-76AF-412F-952B-B941743F1E35}" destId="{289FEB14-B004-4BE6-B32C-8909614575DD}" srcOrd="0" destOrd="0" parTransId="{9C9C17E1-2A9D-4F61-B32A-808A05116CF9}" sibTransId="{EC34C774-DE83-424E-9568-D5249BA4E934}"/>
    <dgm:cxn modelId="{702F2F33-8D8D-4DBA-8E6F-1C14B0614420}" srcId="{8A3B3B29-4ACE-440F-B5DD-756DBD134FC6}" destId="{232A15DD-364C-4016-A95D-C572EF974F94}" srcOrd="4" destOrd="0" parTransId="{77EE8E0A-CA96-46FF-AABD-5CDA1395ACEC}" sibTransId="{A7A8A5F4-3292-42C5-8D2E-AF8B0F436C6B}"/>
    <dgm:cxn modelId="{7397363C-0999-4791-BF91-EB9179FD06D5}" srcId="{9040BBA1-6D05-4172-935E-183E5C1D2FF3}" destId="{5EBEDE52-6722-49A4-B2D5-A80CBADB9CCF}" srcOrd="0" destOrd="0" parTransId="{666CB104-5520-4F92-9232-7C5E11E8B3AA}" sibTransId="{76FEDC7C-AFD8-48B2-8924-CA24C1F7FDB1}"/>
    <dgm:cxn modelId="{7B557B42-BB48-4F4F-9283-CAD3EF8AC8D2}" srcId="{01A0C009-990C-4450-ACDD-45EBAD8A19B2}" destId="{9040BBA1-6D05-4172-935E-183E5C1D2FF3}" srcOrd="0" destOrd="0" parTransId="{01CE3CE0-C73C-48C2-BBDD-4AD650F88C72}" sibTransId="{68475DDF-8174-4D14-AB70-462FC78FD6FB}"/>
    <dgm:cxn modelId="{446A4D46-D39F-487A-8759-0D7B6A052706}" type="presOf" srcId="{FE0879AA-76AF-412F-952B-B941743F1E35}" destId="{6221C5C7-9D57-470A-8456-6B9F8B54BD42}" srcOrd="0" destOrd="0" presId="urn:microsoft.com/office/officeart/2005/8/layout/hList1"/>
    <dgm:cxn modelId="{E097704C-2794-4484-A841-921DB0B370A1}" type="presOf" srcId="{DB453541-96F4-49C5-B794-2EA24F8E6C19}" destId="{0548BCF0-C2CF-4193-81B0-6F51AD4AE35B}" srcOrd="0" destOrd="2" presId="urn:microsoft.com/office/officeart/2005/8/layout/hList1"/>
    <dgm:cxn modelId="{A5901C50-EC15-4DC5-AC63-EB6C06D0A443}" srcId="{8A3B3B29-4ACE-440F-B5DD-756DBD134FC6}" destId="{75C2D4E2-1CD0-4D3B-9F49-5A7D3AE05B3B}" srcOrd="0" destOrd="0" parTransId="{4959B75C-F870-4318-9F64-C8D062943BE3}" sibTransId="{C0DA9458-062A-4C79-A128-29C6E06C2FF7}"/>
    <dgm:cxn modelId="{7D017874-C9D1-4040-AE23-6187072DFF1B}" type="presOf" srcId="{1863CF03-7E72-432F-9D5A-EBBA0210B926}" destId="{0548BCF0-C2CF-4193-81B0-6F51AD4AE35B}" srcOrd="0" destOrd="1" presId="urn:microsoft.com/office/officeart/2005/8/layout/hList1"/>
    <dgm:cxn modelId="{B683867A-C764-41EA-8DA8-7EAA804C47BE}" type="presOf" srcId="{9040BBA1-6D05-4172-935E-183E5C1D2FF3}" destId="{86962298-21B1-4566-AF01-250A953E58D6}" srcOrd="0" destOrd="0" presId="urn:microsoft.com/office/officeart/2005/8/layout/hList1"/>
    <dgm:cxn modelId="{7989767D-D1B1-4579-A893-C7DFCD54A8CF}" type="presOf" srcId="{8A3B3B29-4ACE-440F-B5DD-756DBD134FC6}" destId="{3674C8B0-5206-4B8B-B19C-51C18A3DAC5B}" srcOrd="0" destOrd="0" presId="urn:microsoft.com/office/officeart/2005/8/layout/hList1"/>
    <dgm:cxn modelId="{F39D7B81-2B0D-4525-88C3-242C0CD34DFA}" type="presOf" srcId="{36EE0A1A-CA92-40ED-859A-06A3E270AD69}" destId="{D4692FC2-2113-41DF-9A2F-EE34B22F9CDF}" srcOrd="0" destOrd="1" presId="urn:microsoft.com/office/officeart/2005/8/layout/hList1"/>
    <dgm:cxn modelId="{20F1EF87-27B2-4234-8F15-06AF7A0D8A74}" srcId="{8A3B3B29-4ACE-440F-B5DD-756DBD134FC6}" destId="{6B5B80D4-5B03-4740-B798-13B56D16FC79}" srcOrd="3" destOrd="0" parTransId="{17A50987-3CD8-4D7F-A2D8-E692F99C8508}" sibTransId="{BF07C124-C504-4337-BB36-23CC72BECD09}"/>
    <dgm:cxn modelId="{C0A24394-E981-449C-8072-4023C64FC2AF}" type="presOf" srcId="{75C2D4E2-1CD0-4D3B-9F49-5A7D3AE05B3B}" destId="{D4692FC2-2113-41DF-9A2F-EE34B22F9CDF}" srcOrd="0" destOrd="0" presId="urn:microsoft.com/office/officeart/2005/8/layout/hList1"/>
    <dgm:cxn modelId="{38653098-51BB-48CC-A825-30AF4270C5C9}" srcId="{8A3B3B29-4ACE-440F-B5DD-756DBD134FC6}" destId="{1C098D1D-9285-4F22-B649-9B4B1EA36335}" srcOrd="2" destOrd="0" parTransId="{A44BDCA2-957A-4209-AE6E-B41AEFF52A0E}" sibTransId="{95C8C52D-3479-4380-AD88-8F7DC8109263}"/>
    <dgm:cxn modelId="{5DA64699-0809-4807-94E5-9E187EFF16EF}" srcId="{9040BBA1-6D05-4172-935E-183E5C1D2FF3}" destId="{1863CF03-7E72-432F-9D5A-EBBA0210B926}" srcOrd="1" destOrd="0" parTransId="{5D93A7AB-C470-46A5-BF16-76CF18BE2822}" sibTransId="{CF0C448E-5EB7-47CA-ABD7-D47DAE023EB0}"/>
    <dgm:cxn modelId="{8A8766AF-DD90-48CF-9522-3A77D81B49D5}" type="presOf" srcId="{5EBEDE52-6722-49A4-B2D5-A80CBADB9CCF}" destId="{0548BCF0-C2CF-4193-81B0-6F51AD4AE35B}" srcOrd="0" destOrd="0" presId="urn:microsoft.com/office/officeart/2005/8/layout/hList1"/>
    <dgm:cxn modelId="{6244A1AF-E6D1-4604-A5EB-1533FD82BAE6}" srcId="{01A0C009-990C-4450-ACDD-45EBAD8A19B2}" destId="{8A3B3B29-4ACE-440F-B5DD-756DBD134FC6}" srcOrd="2" destOrd="0" parTransId="{34DAA6EF-0A7F-4EB7-8BD2-7A7B9029AD89}" sibTransId="{14967D0B-A0EF-4FDF-8BFE-F94B033B39EF}"/>
    <dgm:cxn modelId="{AF32C2AF-DFBD-403F-BC72-4587E663A440}" type="presOf" srcId="{6B5B80D4-5B03-4740-B798-13B56D16FC79}" destId="{D4692FC2-2113-41DF-9A2F-EE34B22F9CDF}" srcOrd="0" destOrd="3" presId="urn:microsoft.com/office/officeart/2005/8/layout/hList1"/>
    <dgm:cxn modelId="{A81E72B8-DE32-4DF6-88B3-FE84C42006C5}" srcId="{9040BBA1-6D05-4172-935E-183E5C1D2FF3}" destId="{DB453541-96F4-49C5-B794-2EA24F8E6C19}" srcOrd="2" destOrd="0" parTransId="{D3A5C86B-A0FC-46E7-BDE4-61431E414688}" sibTransId="{52BF06AB-F0D6-4A59-B51C-9A3249FFF632}"/>
    <dgm:cxn modelId="{A6C8CDBD-D513-46D0-BC25-6C76907ADC6E}" type="presOf" srcId="{3AA9823B-A649-4434-A618-2722C3EFE230}" destId="{155A1577-DE5E-4906-9326-F04926CF7B2D}" srcOrd="0" destOrd="2" presId="urn:microsoft.com/office/officeart/2005/8/layout/hList1"/>
    <dgm:cxn modelId="{2CA92AC1-C2B5-4114-8FBA-A00A359ABD4F}" type="presOf" srcId="{9CB60B16-5940-4564-B0E9-FD7474AB50B5}" destId="{0548BCF0-C2CF-4193-81B0-6F51AD4AE35B}" srcOrd="0" destOrd="3" presId="urn:microsoft.com/office/officeart/2005/8/layout/hList1"/>
    <dgm:cxn modelId="{A6AF74D4-0052-4C3A-A26C-F6E48F34F4A8}" srcId="{8A3B3B29-4ACE-440F-B5DD-756DBD134FC6}" destId="{36EE0A1A-CA92-40ED-859A-06A3E270AD69}" srcOrd="1" destOrd="0" parTransId="{ECE65C26-523B-45C3-9057-ED5B1F636AFF}" sibTransId="{F99DCE4C-B310-42FF-BB2F-48FAE258410A}"/>
    <dgm:cxn modelId="{8E8A14E0-A6DC-40BC-B3AC-DC92E152F46E}" srcId="{FE0879AA-76AF-412F-952B-B941743F1E35}" destId="{7A1AE633-7B1B-4667-8470-8E047AD88058}" srcOrd="1" destOrd="0" parTransId="{0B2F47BF-C995-4551-A1E9-79079132286B}" sibTransId="{6C1EF26F-276C-4BE5-93F7-62F529D44CFC}"/>
    <dgm:cxn modelId="{9C425CED-DD3C-4B92-9FD0-D1D31F68D0B1}" srcId="{01A0C009-990C-4450-ACDD-45EBAD8A19B2}" destId="{FE0879AA-76AF-412F-952B-B941743F1E35}" srcOrd="1" destOrd="0" parTransId="{E2C3E825-4D49-4F28-8BBB-A551205B406A}" sibTransId="{E5B8E77B-7B9A-4327-8C7C-3A4E24F49ABA}"/>
    <dgm:cxn modelId="{8C714BF3-C83A-42DE-A5A8-0564216FC12A}" type="presOf" srcId="{01A0C009-990C-4450-ACDD-45EBAD8A19B2}" destId="{ACF947B3-BD3A-4425-8D6B-E680140D9442}" srcOrd="0" destOrd="0" presId="urn:microsoft.com/office/officeart/2005/8/layout/hList1"/>
    <dgm:cxn modelId="{43173DF4-DF9B-4D03-8F78-C84FEC19296D}" srcId="{9040BBA1-6D05-4172-935E-183E5C1D2FF3}" destId="{9CB60B16-5940-4564-B0E9-FD7474AB50B5}" srcOrd="3" destOrd="0" parTransId="{8740BC55-158E-490C-9DCC-4B3E1F540CE6}" sibTransId="{7E033919-0508-4FEC-8EF0-EB31B0DFA5ED}"/>
    <dgm:cxn modelId="{E10750C5-7BCF-4F45-B2CC-999A005EC8EA}" type="presParOf" srcId="{ACF947B3-BD3A-4425-8D6B-E680140D9442}" destId="{A403D870-1CE7-46A4-A04E-6E0CC95F6636}" srcOrd="0" destOrd="0" presId="urn:microsoft.com/office/officeart/2005/8/layout/hList1"/>
    <dgm:cxn modelId="{673C0FCF-36BE-4F67-8FC4-8A25EE618FBB}" type="presParOf" srcId="{A403D870-1CE7-46A4-A04E-6E0CC95F6636}" destId="{86962298-21B1-4566-AF01-250A953E58D6}" srcOrd="0" destOrd="0" presId="urn:microsoft.com/office/officeart/2005/8/layout/hList1"/>
    <dgm:cxn modelId="{FB5665F6-1FCE-4BC3-8580-D66A7F62CAB9}" type="presParOf" srcId="{A403D870-1CE7-46A4-A04E-6E0CC95F6636}" destId="{0548BCF0-C2CF-4193-81B0-6F51AD4AE35B}" srcOrd="1" destOrd="0" presId="urn:microsoft.com/office/officeart/2005/8/layout/hList1"/>
    <dgm:cxn modelId="{016134E1-22B2-4EA2-B448-F30C065B23A1}" type="presParOf" srcId="{ACF947B3-BD3A-4425-8D6B-E680140D9442}" destId="{C0F6959A-AE5B-406E-8998-FBDDEF2FD328}" srcOrd="1" destOrd="0" presId="urn:microsoft.com/office/officeart/2005/8/layout/hList1"/>
    <dgm:cxn modelId="{4BAE6435-5C92-4C86-A09D-004A08DA7AA2}" type="presParOf" srcId="{ACF947B3-BD3A-4425-8D6B-E680140D9442}" destId="{C574A943-03D7-4207-9E38-F44DED11DDA8}" srcOrd="2" destOrd="0" presId="urn:microsoft.com/office/officeart/2005/8/layout/hList1"/>
    <dgm:cxn modelId="{FAA0112B-F7AC-43A8-89C7-0944772AA5DC}" type="presParOf" srcId="{C574A943-03D7-4207-9E38-F44DED11DDA8}" destId="{6221C5C7-9D57-470A-8456-6B9F8B54BD42}" srcOrd="0" destOrd="0" presId="urn:microsoft.com/office/officeart/2005/8/layout/hList1"/>
    <dgm:cxn modelId="{C39EE145-17C0-49D2-B746-8BA236246A74}" type="presParOf" srcId="{C574A943-03D7-4207-9E38-F44DED11DDA8}" destId="{155A1577-DE5E-4906-9326-F04926CF7B2D}" srcOrd="1" destOrd="0" presId="urn:microsoft.com/office/officeart/2005/8/layout/hList1"/>
    <dgm:cxn modelId="{9AE75734-CFF1-4792-BBEE-CF42A6DA16BA}" type="presParOf" srcId="{ACF947B3-BD3A-4425-8D6B-E680140D9442}" destId="{350314D8-1853-44D4-A0BD-58FADAE1218E}" srcOrd="3" destOrd="0" presId="urn:microsoft.com/office/officeart/2005/8/layout/hList1"/>
    <dgm:cxn modelId="{76F36AE5-974A-459B-A992-55103D35660A}" type="presParOf" srcId="{ACF947B3-BD3A-4425-8D6B-E680140D9442}" destId="{CF7E154B-1F76-4180-9D06-A2498A710D2C}" srcOrd="4" destOrd="0" presId="urn:microsoft.com/office/officeart/2005/8/layout/hList1"/>
    <dgm:cxn modelId="{0B72E260-93AF-42F0-9DEF-591818A68FF8}" type="presParOf" srcId="{CF7E154B-1F76-4180-9D06-A2498A710D2C}" destId="{3674C8B0-5206-4B8B-B19C-51C18A3DAC5B}" srcOrd="0" destOrd="0" presId="urn:microsoft.com/office/officeart/2005/8/layout/hList1"/>
    <dgm:cxn modelId="{3BCDB8F7-D9DF-4F77-B909-14EB69609A15}" type="presParOf" srcId="{CF7E154B-1F76-4180-9D06-A2498A710D2C}" destId="{D4692FC2-2113-41DF-9A2F-EE34B22F9CDF}"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7B9339E-72A6-4B76-8C23-A9BBB0FE6FBF}"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3CA2D190-2C32-4D5A-A597-00F1DCD6D260}">
      <dgm:prSet/>
      <dgm:spPr/>
      <dgm:t>
        <a:bodyPr/>
        <a:lstStyle/>
        <a:p>
          <a:r>
            <a:rPr lang="en-GB"/>
            <a:t>Lots of people engaged with the map</a:t>
          </a:r>
          <a:endParaRPr lang="en-US"/>
        </a:p>
      </dgm:t>
    </dgm:pt>
    <dgm:pt modelId="{905CF30D-CDFF-412D-B1F4-9D82E397547B}" type="parTrans" cxnId="{340489E8-213B-4CFE-ABBA-5720AF999627}">
      <dgm:prSet/>
      <dgm:spPr/>
      <dgm:t>
        <a:bodyPr/>
        <a:lstStyle/>
        <a:p>
          <a:endParaRPr lang="en-US"/>
        </a:p>
      </dgm:t>
    </dgm:pt>
    <dgm:pt modelId="{BA8DFE66-EE2E-44D0-8CE0-CDAB86618C71}" type="sibTrans" cxnId="{340489E8-213B-4CFE-ABBA-5720AF999627}">
      <dgm:prSet/>
      <dgm:spPr/>
      <dgm:t>
        <a:bodyPr/>
        <a:lstStyle/>
        <a:p>
          <a:endParaRPr lang="en-US"/>
        </a:p>
      </dgm:t>
    </dgm:pt>
    <dgm:pt modelId="{74DEE957-57D1-4C49-88E6-8BD63E07E509}">
      <dgm:prSet/>
      <dgm:spPr/>
      <dgm:t>
        <a:bodyPr/>
        <a:lstStyle/>
        <a:p>
          <a:r>
            <a:rPr lang="en-GB" dirty="0"/>
            <a:t>A very effective visual aid to draw people in</a:t>
          </a:r>
          <a:endParaRPr lang="en-US" dirty="0"/>
        </a:p>
      </dgm:t>
    </dgm:pt>
    <dgm:pt modelId="{75E5DCF2-9012-482A-9095-6674A11DA668}" type="parTrans" cxnId="{682C7BC9-4F07-4BAC-9CE2-AE7C47A90DC5}">
      <dgm:prSet/>
      <dgm:spPr/>
      <dgm:t>
        <a:bodyPr/>
        <a:lstStyle/>
        <a:p>
          <a:endParaRPr lang="en-US"/>
        </a:p>
      </dgm:t>
    </dgm:pt>
    <dgm:pt modelId="{BF95BF40-2EC3-46D6-BC8D-2CF0FA4F2D9D}" type="sibTrans" cxnId="{682C7BC9-4F07-4BAC-9CE2-AE7C47A90DC5}">
      <dgm:prSet/>
      <dgm:spPr/>
      <dgm:t>
        <a:bodyPr/>
        <a:lstStyle/>
        <a:p>
          <a:endParaRPr lang="en-US"/>
        </a:p>
      </dgm:t>
    </dgm:pt>
    <dgm:pt modelId="{BA209C8F-461C-4498-8519-4B46FAACBC16}">
      <dgm:prSet/>
      <dgm:spPr/>
      <dgm:t>
        <a:bodyPr/>
        <a:lstStyle/>
        <a:p>
          <a:r>
            <a:rPr lang="en-GB"/>
            <a:t>The map helped people think about places</a:t>
          </a:r>
          <a:endParaRPr lang="en-US"/>
        </a:p>
      </dgm:t>
    </dgm:pt>
    <dgm:pt modelId="{DAB8D733-B286-401B-B308-86AEFC1EF96C}" type="parTrans" cxnId="{E24ABEC8-2C54-4B4B-8BC7-38312F1DF67B}">
      <dgm:prSet/>
      <dgm:spPr/>
      <dgm:t>
        <a:bodyPr/>
        <a:lstStyle/>
        <a:p>
          <a:endParaRPr lang="en-US"/>
        </a:p>
      </dgm:t>
    </dgm:pt>
    <dgm:pt modelId="{6D7E3178-7DB4-49A8-A629-4381C8648619}" type="sibTrans" cxnId="{E24ABEC8-2C54-4B4B-8BC7-38312F1DF67B}">
      <dgm:prSet/>
      <dgm:spPr/>
      <dgm:t>
        <a:bodyPr/>
        <a:lstStyle/>
        <a:p>
          <a:endParaRPr lang="en-US"/>
        </a:p>
      </dgm:t>
    </dgm:pt>
    <dgm:pt modelId="{B585C774-F9BD-4B4F-AE86-31E1923BD266}">
      <dgm:prSet/>
      <dgm:spPr/>
      <dgm:t>
        <a:bodyPr/>
        <a:lstStyle/>
        <a:p>
          <a:r>
            <a:rPr lang="en-GB"/>
            <a:t>Made people think about the wider county of Bridgend</a:t>
          </a:r>
          <a:endParaRPr lang="en-US"/>
        </a:p>
      </dgm:t>
    </dgm:pt>
    <dgm:pt modelId="{0C13E424-B75F-407A-B405-5EB114DADF5B}" type="parTrans" cxnId="{B0B04D92-5DF2-463F-A4B2-3D213A288E94}">
      <dgm:prSet/>
      <dgm:spPr/>
      <dgm:t>
        <a:bodyPr/>
        <a:lstStyle/>
        <a:p>
          <a:endParaRPr lang="en-US"/>
        </a:p>
      </dgm:t>
    </dgm:pt>
    <dgm:pt modelId="{B385543B-9AE0-4BF5-B9B6-49964FD22D2C}" type="sibTrans" cxnId="{B0B04D92-5DF2-463F-A4B2-3D213A288E94}">
      <dgm:prSet/>
      <dgm:spPr/>
      <dgm:t>
        <a:bodyPr/>
        <a:lstStyle/>
        <a:p>
          <a:endParaRPr lang="en-US"/>
        </a:p>
      </dgm:t>
    </dgm:pt>
    <dgm:pt modelId="{364C29C2-E81D-4FC8-8E73-737EF00D605F}">
      <dgm:prSet/>
      <dgm:spPr/>
      <dgm:t>
        <a:bodyPr/>
        <a:lstStyle/>
        <a:p>
          <a:r>
            <a:rPr lang="en-GB"/>
            <a:t>Prompted people to recommend others for interview</a:t>
          </a:r>
          <a:endParaRPr lang="en-US"/>
        </a:p>
      </dgm:t>
    </dgm:pt>
    <dgm:pt modelId="{FB32257C-E065-47C1-92A9-CA59014DD966}" type="parTrans" cxnId="{60839B1F-D61D-4166-8B76-ACF092AD8280}">
      <dgm:prSet/>
      <dgm:spPr/>
      <dgm:t>
        <a:bodyPr/>
        <a:lstStyle/>
        <a:p>
          <a:endParaRPr lang="en-US"/>
        </a:p>
      </dgm:t>
    </dgm:pt>
    <dgm:pt modelId="{E7C79957-3C76-4707-99DC-435D4A651B91}" type="sibTrans" cxnId="{60839B1F-D61D-4166-8B76-ACF092AD8280}">
      <dgm:prSet/>
      <dgm:spPr/>
      <dgm:t>
        <a:bodyPr/>
        <a:lstStyle/>
        <a:p>
          <a:endParaRPr lang="en-US"/>
        </a:p>
      </dgm:t>
    </dgm:pt>
    <dgm:pt modelId="{868BA485-DE89-465B-BBB2-11B06D76C299}" type="pres">
      <dgm:prSet presAssocID="{77B9339E-72A6-4B76-8C23-A9BBB0FE6FBF}" presName="linear" presStyleCnt="0">
        <dgm:presLayoutVars>
          <dgm:animLvl val="lvl"/>
          <dgm:resizeHandles val="exact"/>
        </dgm:presLayoutVars>
      </dgm:prSet>
      <dgm:spPr/>
    </dgm:pt>
    <dgm:pt modelId="{E6E2C5BA-A0D3-4144-8624-A18E1E2FEAD9}" type="pres">
      <dgm:prSet presAssocID="{3CA2D190-2C32-4D5A-A597-00F1DCD6D260}" presName="parentText" presStyleLbl="node1" presStyleIdx="0" presStyleCnt="5">
        <dgm:presLayoutVars>
          <dgm:chMax val="0"/>
          <dgm:bulletEnabled val="1"/>
        </dgm:presLayoutVars>
      </dgm:prSet>
      <dgm:spPr/>
    </dgm:pt>
    <dgm:pt modelId="{12D0349F-7138-42A2-A653-001863C8AF56}" type="pres">
      <dgm:prSet presAssocID="{BA8DFE66-EE2E-44D0-8CE0-CDAB86618C71}" presName="spacer" presStyleCnt="0"/>
      <dgm:spPr/>
    </dgm:pt>
    <dgm:pt modelId="{E4F71984-080E-409C-826D-5F27535513A5}" type="pres">
      <dgm:prSet presAssocID="{74DEE957-57D1-4C49-88E6-8BD63E07E509}" presName="parentText" presStyleLbl="node1" presStyleIdx="1" presStyleCnt="5">
        <dgm:presLayoutVars>
          <dgm:chMax val="0"/>
          <dgm:bulletEnabled val="1"/>
        </dgm:presLayoutVars>
      </dgm:prSet>
      <dgm:spPr/>
    </dgm:pt>
    <dgm:pt modelId="{051F4B51-21FC-44DF-9FE6-70C964C13966}" type="pres">
      <dgm:prSet presAssocID="{BF95BF40-2EC3-46D6-BC8D-2CF0FA4F2D9D}" presName="spacer" presStyleCnt="0"/>
      <dgm:spPr/>
    </dgm:pt>
    <dgm:pt modelId="{31A2790B-BFFB-4868-B3C3-7970245BD2DA}" type="pres">
      <dgm:prSet presAssocID="{BA209C8F-461C-4498-8519-4B46FAACBC16}" presName="parentText" presStyleLbl="node1" presStyleIdx="2" presStyleCnt="5">
        <dgm:presLayoutVars>
          <dgm:chMax val="0"/>
          <dgm:bulletEnabled val="1"/>
        </dgm:presLayoutVars>
      </dgm:prSet>
      <dgm:spPr/>
    </dgm:pt>
    <dgm:pt modelId="{9D8FE817-78A9-4697-8E92-7A7D9B947A7E}" type="pres">
      <dgm:prSet presAssocID="{6D7E3178-7DB4-49A8-A629-4381C8648619}" presName="spacer" presStyleCnt="0"/>
      <dgm:spPr/>
    </dgm:pt>
    <dgm:pt modelId="{9D0A0399-2694-4A2E-B082-3F86420B154D}" type="pres">
      <dgm:prSet presAssocID="{B585C774-F9BD-4B4F-AE86-31E1923BD266}" presName="parentText" presStyleLbl="node1" presStyleIdx="3" presStyleCnt="5">
        <dgm:presLayoutVars>
          <dgm:chMax val="0"/>
          <dgm:bulletEnabled val="1"/>
        </dgm:presLayoutVars>
      </dgm:prSet>
      <dgm:spPr/>
    </dgm:pt>
    <dgm:pt modelId="{C709D4B4-AEDA-40B9-A33D-46B178028D18}" type="pres">
      <dgm:prSet presAssocID="{B385543B-9AE0-4BF5-B9B6-49964FD22D2C}" presName="spacer" presStyleCnt="0"/>
      <dgm:spPr/>
    </dgm:pt>
    <dgm:pt modelId="{6962E787-596F-4A9E-BCC4-B6D7A31CB5B4}" type="pres">
      <dgm:prSet presAssocID="{364C29C2-E81D-4FC8-8E73-737EF00D605F}" presName="parentText" presStyleLbl="node1" presStyleIdx="4" presStyleCnt="5">
        <dgm:presLayoutVars>
          <dgm:chMax val="0"/>
          <dgm:bulletEnabled val="1"/>
        </dgm:presLayoutVars>
      </dgm:prSet>
      <dgm:spPr/>
    </dgm:pt>
  </dgm:ptLst>
  <dgm:cxnLst>
    <dgm:cxn modelId="{EC98FF04-FCBB-48D7-AF70-F5B4C1623E8A}" type="presOf" srcId="{3CA2D190-2C32-4D5A-A597-00F1DCD6D260}" destId="{E6E2C5BA-A0D3-4144-8624-A18E1E2FEAD9}" srcOrd="0" destOrd="0" presId="urn:microsoft.com/office/officeart/2005/8/layout/vList2"/>
    <dgm:cxn modelId="{60839B1F-D61D-4166-8B76-ACF092AD8280}" srcId="{77B9339E-72A6-4B76-8C23-A9BBB0FE6FBF}" destId="{364C29C2-E81D-4FC8-8E73-737EF00D605F}" srcOrd="4" destOrd="0" parTransId="{FB32257C-E065-47C1-92A9-CA59014DD966}" sibTransId="{E7C79957-3C76-4707-99DC-435D4A651B91}"/>
    <dgm:cxn modelId="{1F01BC61-DEBB-4B6A-90D6-FDC9F6B6C23F}" type="presOf" srcId="{B585C774-F9BD-4B4F-AE86-31E1923BD266}" destId="{9D0A0399-2694-4A2E-B082-3F86420B154D}" srcOrd="0" destOrd="0" presId="urn:microsoft.com/office/officeart/2005/8/layout/vList2"/>
    <dgm:cxn modelId="{4B760F42-8D9E-4338-878D-0870E8DA1B3C}" type="presOf" srcId="{364C29C2-E81D-4FC8-8E73-737EF00D605F}" destId="{6962E787-596F-4A9E-BCC4-B6D7A31CB5B4}" srcOrd="0" destOrd="0" presId="urn:microsoft.com/office/officeart/2005/8/layout/vList2"/>
    <dgm:cxn modelId="{968D405A-7E25-42C0-ACFD-C15383F580C7}" type="presOf" srcId="{74DEE957-57D1-4C49-88E6-8BD63E07E509}" destId="{E4F71984-080E-409C-826D-5F27535513A5}" srcOrd="0" destOrd="0" presId="urn:microsoft.com/office/officeart/2005/8/layout/vList2"/>
    <dgm:cxn modelId="{4C1A697F-AC93-4292-B691-0BE24E909C8A}" type="presOf" srcId="{77B9339E-72A6-4B76-8C23-A9BBB0FE6FBF}" destId="{868BA485-DE89-465B-BBB2-11B06D76C299}" srcOrd="0" destOrd="0" presId="urn:microsoft.com/office/officeart/2005/8/layout/vList2"/>
    <dgm:cxn modelId="{74E29B8B-2645-4C99-ACB7-D3635808A34D}" type="presOf" srcId="{BA209C8F-461C-4498-8519-4B46FAACBC16}" destId="{31A2790B-BFFB-4868-B3C3-7970245BD2DA}" srcOrd="0" destOrd="0" presId="urn:microsoft.com/office/officeart/2005/8/layout/vList2"/>
    <dgm:cxn modelId="{B0B04D92-5DF2-463F-A4B2-3D213A288E94}" srcId="{77B9339E-72A6-4B76-8C23-A9BBB0FE6FBF}" destId="{B585C774-F9BD-4B4F-AE86-31E1923BD266}" srcOrd="3" destOrd="0" parTransId="{0C13E424-B75F-407A-B405-5EB114DADF5B}" sibTransId="{B385543B-9AE0-4BF5-B9B6-49964FD22D2C}"/>
    <dgm:cxn modelId="{E24ABEC8-2C54-4B4B-8BC7-38312F1DF67B}" srcId="{77B9339E-72A6-4B76-8C23-A9BBB0FE6FBF}" destId="{BA209C8F-461C-4498-8519-4B46FAACBC16}" srcOrd="2" destOrd="0" parTransId="{DAB8D733-B286-401B-B308-86AEFC1EF96C}" sibTransId="{6D7E3178-7DB4-49A8-A629-4381C8648619}"/>
    <dgm:cxn modelId="{682C7BC9-4F07-4BAC-9CE2-AE7C47A90DC5}" srcId="{77B9339E-72A6-4B76-8C23-A9BBB0FE6FBF}" destId="{74DEE957-57D1-4C49-88E6-8BD63E07E509}" srcOrd="1" destOrd="0" parTransId="{75E5DCF2-9012-482A-9095-6674A11DA668}" sibTransId="{BF95BF40-2EC3-46D6-BC8D-2CF0FA4F2D9D}"/>
    <dgm:cxn modelId="{340489E8-213B-4CFE-ABBA-5720AF999627}" srcId="{77B9339E-72A6-4B76-8C23-A9BBB0FE6FBF}" destId="{3CA2D190-2C32-4D5A-A597-00F1DCD6D260}" srcOrd="0" destOrd="0" parTransId="{905CF30D-CDFF-412D-B1F4-9D82E397547B}" sibTransId="{BA8DFE66-EE2E-44D0-8CE0-CDAB86618C71}"/>
    <dgm:cxn modelId="{55DD476D-4FCB-470B-9C4D-95B57056667C}" type="presParOf" srcId="{868BA485-DE89-465B-BBB2-11B06D76C299}" destId="{E6E2C5BA-A0D3-4144-8624-A18E1E2FEAD9}" srcOrd="0" destOrd="0" presId="urn:microsoft.com/office/officeart/2005/8/layout/vList2"/>
    <dgm:cxn modelId="{8700A442-9CB2-470E-A881-B6AFD9763F9E}" type="presParOf" srcId="{868BA485-DE89-465B-BBB2-11B06D76C299}" destId="{12D0349F-7138-42A2-A653-001863C8AF56}" srcOrd="1" destOrd="0" presId="urn:microsoft.com/office/officeart/2005/8/layout/vList2"/>
    <dgm:cxn modelId="{35E163FD-15C8-42B0-ACDD-4FE06FDF2D93}" type="presParOf" srcId="{868BA485-DE89-465B-BBB2-11B06D76C299}" destId="{E4F71984-080E-409C-826D-5F27535513A5}" srcOrd="2" destOrd="0" presId="urn:microsoft.com/office/officeart/2005/8/layout/vList2"/>
    <dgm:cxn modelId="{A4955454-674B-49D6-84D4-6A64EAD1671B}" type="presParOf" srcId="{868BA485-DE89-465B-BBB2-11B06D76C299}" destId="{051F4B51-21FC-44DF-9FE6-70C964C13966}" srcOrd="3" destOrd="0" presId="urn:microsoft.com/office/officeart/2005/8/layout/vList2"/>
    <dgm:cxn modelId="{A98D732B-5B29-491A-A385-A61B5C18532E}" type="presParOf" srcId="{868BA485-DE89-465B-BBB2-11B06D76C299}" destId="{31A2790B-BFFB-4868-B3C3-7970245BD2DA}" srcOrd="4" destOrd="0" presId="urn:microsoft.com/office/officeart/2005/8/layout/vList2"/>
    <dgm:cxn modelId="{FF4731D5-24D2-42EB-8CE1-F5B2E9192B7A}" type="presParOf" srcId="{868BA485-DE89-465B-BBB2-11B06D76C299}" destId="{9D8FE817-78A9-4697-8E92-7A7D9B947A7E}" srcOrd="5" destOrd="0" presId="urn:microsoft.com/office/officeart/2005/8/layout/vList2"/>
    <dgm:cxn modelId="{A6A2C426-B26E-4971-99A5-241E53358F5F}" type="presParOf" srcId="{868BA485-DE89-465B-BBB2-11B06D76C299}" destId="{9D0A0399-2694-4A2E-B082-3F86420B154D}" srcOrd="6" destOrd="0" presId="urn:microsoft.com/office/officeart/2005/8/layout/vList2"/>
    <dgm:cxn modelId="{CF469D46-1156-4DA9-8370-293BBBA5DECE}" type="presParOf" srcId="{868BA485-DE89-465B-BBB2-11B06D76C299}" destId="{C709D4B4-AEDA-40B9-A33D-46B178028D18}" srcOrd="7" destOrd="0" presId="urn:microsoft.com/office/officeart/2005/8/layout/vList2"/>
    <dgm:cxn modelId="{BD625A3B-D404-444B-94CC-AB65BCD46058}" type="presParOf" srcId="{868BA485-DE89-465B-BBB2-11B06D76C299}" destId="{6962E787-596F-4A9E-BCC4-B6D7A31CB5B4}"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7B9339E-72A6-4B76-8C23-A9BBB0FE6FB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3CA2D190-2C32-4D5A-A597-00F1DCD6D260}">
      <dgm:prSet/>
      <dgm:spPr/>
      <dgm:t>
        <a:bodyPr/>
        <a:lstStyle/>
        <a:p>
          <a:r>
            <a:rPr lang="en-US" dirty="0"/>
            <a:t>Issues with recording people’s stories</a:t>
          </a:r>
        </a:p>
      </dgm:t>
    </dgm:pt>
    <dgm:pt modelId="{905CF30D-CDFF-412D-B1F4-9D82E397547B}" type="parTrans" cxnId="{340489E8-213B-4CFE-ABBA-5720AF999627}">
      <dgm:prSet/>
      <dgm:spPr/>
      <dgm:t>
        <a:bodyPr/>
        <a:lstStyle/>
        <a:p>
          <a:endParaRPr lang="en-US"/>
        </a:p>
      </dgm:t>
    </dgm:pt>
    <dgm:pt modelId="{BA8DFE66-EE2E-44D0-8CE0-CDAB86618C71}" type="sibTrans" cxnId="{340489E8-213B-4CFE-ABBA-5720AF999627}">
      <dgm:prSet/>
      <dgm:spPr/>
      <dgm:t>
        <a:bodyPr/>
        <a:lstStyle/>
        <a:p>
          <a:endParaRPr lang="en-US"/>
        </a:p>
      </dgm:t>
    </dgm:pt>
    <dgm:pt modelId="{74DEE957-57D1-4C49-88E6-8BD63E07E509}">
      <dgm:prSet/>
      <dgm:spPr/>
      <dgm:t>
        <a:bodyPr/>
        <a:lstStyle/>
        <a:p>
          <a:r>
            <a:rPr lang="en-US" dirty="0"/>
            <a:t>Ethics – informed consent</a:t>
          </a:r>
        </a:p>
      </dgm:t>
    </dgm:pt>
    <dgm:pt modelId="{75E5DCF2-9012-482A-9095-6674A11DA668}" type="parTrans" cxnId="{682C7BC9-4F07-4BAC-9CE2-AE7C47A90DC5}">
      <dgm:prSet/>
      <dgm:spPr/>
      <dgm:t>
        <a:bodyPr/>
        <a:lstStyle/>
        <a:p>
          <a:endParaRPr lang="en-US"/>
        </a:p>
      </dgm:t>
    </dgm:pt>
    <dgm:pt modelId="{BF95BF40-2EC3-46D6-BC8D-2CF0FA4F2D9D}" type="sibTrans" cxnId="{682C7BC9-4F07-4BAC-9CE2-AE7C47A90DC5}">
      <dgm:prSet/>
      <dgm:spPr/>
      <dgm:t>
        <a:bodyPr/>
        <a:lstStyle/>
        <a:p>
          <a:endParaRPr lang="en-US"/>
        </a:p>
      </dgm:t>
    </dgm:pt>
    <dgm:pt modelId="{BA209C8F-461C-4498-8519-4B46FAACBC16}">
      <dgm:prSet/>
      <dgm:spPr/>
      <dgm:t>
        <a:bodyPr/>
        <a:lstStyle/>
        <a:p>
          <a:r>
            <a:rPr lang="en-US" dirty="0"/>
            <a:t>Interruption of flow</a:t>
          </a:r>
        </a:p>
      </dgm:t>
    </dgm:pt>
    <dgm:pt modelId="{DAB8D733-B286-401B-B308-86AEFC1EF96C}" type="parTrans" cxnId="{E24ABEC8-2C54-4B4B-8BC7-38312F1DF67B}">
      <dgm:prSet/>
      <dgm:spPr/>
      <dgm:t>
        <a:bodyPr/>
        <a:lstStyle/>
        <a:p>
          <a:endParaRPr lang="en-US"/>
        </a:p>
      </dgm:t>
    </dgm:pt>
    <dgm:pt modelId="{6D7E3178-7DB4-49A8-A629-4381C8648619}" type="sibTrans" cxnId="{E24ABEC8-2C54-4B4B-8BC7-38312F1DF67B}">
      <dgm:prSet/>
      <dgm:spPr/>
      <dgm:t>
        <a:bodyPr/>
        <a:lstStyle/>
        <a:p>
          <a:endParaRPr lang="en-US"/>
        </a:p>
      </dgm:t>
    </dgm:pt>
    <dgm:pt modelId="{B585C774-F9BD-4B4F-AE86-31E1923BD266}">
      <dgm:prSet/>
      <dgm:spPr/>
      <dgm:t>
        <a:bodyPr/>
        <a:lstStyle/>
        <a:p>
          <a:r>
            <a:rPr lang="en-GB" dirty="0"/>
            <a:t>Map itself could have contained more place names</a:t>
          </a:r>
          <a:endParaRPr lang="en-US" dirty="0"/>
        </a:p>
      </dgm:t>
    </dgm:pt>
    <dgm:pt modelId="{0C13E424-B75F-407A-B405-5EB114DADF5B}" type="parTrans" cxnId="{B0B04D92-5DF2-463F-A4B2-3D213A288E94}">
      <dgm:prSet/>
      <dgm:spPr/>
      <dgm:t>
        <a:bodyPr/>
        <a:lstStyle/>
        <a:p>
          <a:endParaRPr lang="en-US"/>
        </a:p>
      </dgm:t>
    </dgm:pt>
    <dgm:pt modelId="{B385543B-9AE0-4BF5-B9B6-49964FD22D2C}" type="sibTrans" cxnId="{B0B04D92-5DF2-463F-A4B2-3D213A288E94}">
      <dgm:prSet/>
      <dgm:spPr/>
      <dgm:t>
        <a:bodyPr/>
        <a:lstStyle/>
        <a:p>
          <a:endParaRPr lang="en-US"/>
        </a:p>
      </dgm:t>
    </dgm:pt>
    <dgm:pt modelId="{364C29C2-E81D-4FC8-8E73-737EF00D605F}">
      <dgm:prSet/>
      <dgm:spPr/>
      <dgm:t>
        <a:bodyPr/>
        <a:lstStyle/>
        <a:p>
          <a:r>
            <a:rPr lang="en-US" dirty="0"/>
            <a:t>Was the map in the right location?</a:t>
          </a:r>
        </a:p>
      </dgm:t>
    </dgm:pt>
    <dgm:pt modelId="{FB32257C-E065-47C1-92A9-CA59014DD966}" type="parTrans" cxnId="{60839B1F-D61D-4166-8B76-ACF092AD8280}">
      <dgm:prSet/>
      <dgm:spPr/>
      <dgm:t>
        <a:bodyPr/>
        <a:lstStyle/>
        <a:p>
          <a:endParaRPr lang="en-US"/>
        </a:p>
      </dgm:t>
    </dgm:pt>
    <dgm:pt modelId="{E7C79957-3C76-4707-99DC-435D4A651B91}" type="sibTrans" cxnId="{60839B1F-D61D-4166-8B76-ACF092AD8280}">
      <dgm:prSet/>
      <dgm:spPr/>
      <dgm:t>
        <a:bodyPr/>
        <a:lstStyle/>
        <a:p>
          <a:endParaRPr lang="en-US"/>
        </a:p>
      </dgm:t>
    </dgm:pt>
    <dgm:pt modelId="{868BA485-DE89-465B-BBB2-11B06D76C299}" type="pres">
      <dgm:prSet presAssocID="{77B9339E-72A6-4B76-8C23-A9BBB0FE6FBF}" presName="linear" presStyleCnt="0">
        <dgm:presLayoutVars>
          <dgm:animLvl val="lvl"/>
          <dgm:resizeHandles val="exact"/>
        </dgm:presLayoutVars>
      </dgm:prSet>
      <dgm:spPr/>
    </dgm:pt>
    <dgm:pt modelId="{E6E2C5BA-A0D3-4144-8624-A18E1E2FEAD9}" type="pres">
      <dgm:prSet presAssocID="{3CA2D190-2C32-4D5A-A597-00F1DCD6D260}" presName="parentText" presStyleLbl="node1" presStyleIdx="0" presStyleCnt="5">
        <dgm:presLayoutVars>
          <dgm:chMax val="0"/>
          <dgm:bulletEnabled val="1"/>
        </dgm:presLayoutVars>
      </dgm:prSet>
      <dgm:spPr/>
    </dgm:pt>
    <dgm:pt modelId="{12D0349F-7138-42A2-A653-001863C8AF56}" type="pres">
      <dgm:prSet presAssocID="{BA8DFE66-EE2E-44D0-8CE0-CDAB86618C71}" presName="spacer" presStyleCnt="0"/>
      <dgm:spPr/>
    </dgm:pt>
    <dgm:pt modelId="{E4F71984-080E-409C-826D-5F27535513A5}" type="pres">
      <dgm:prSet presAssocID="{74DEE957-57D1-4C49-88E6-8BD63E07E509}" presName="parentText" presStyleLbl="node1" presStyleIdx="1" presStyleCnt="5">
        <dgm:presLayoutVars>
          <dgm:chMax val="0"/>
          <dgm:bulletEnabled val="1"/>
        </dgm:presLayoutVars>
      </dgm:prSet>
      <dgm:spPr/>
    </dgm:pt>
    <dgm:pt modelId="{051F4B51-21FC-44DF-9FE6-70C964C13966}" type="pres">
      <dgm:prSet presAssocID="{BF95BF40-2EC3-46D6-BC8D-2CF0FA4F2D9D}" presName="spacer" presStyleCnt="0"/>
      <dgm:spPr/>
    </dgm:pt>
    <dgm:pt modelId="{31A2790B-BFFB-4868-B3C3-7970245BD2DA}" type="pres">
      <dgm:prSet presAssocID="{BA209C8F-461C-4498-8519-4B46FAACBC16}" presName="parentText" presStyleLbl="node1" presStyleIdx="2" presStyleCnt="5">
        <dgm:presLayoutVars>
          <dgm:chMax val="0"/>
          <dgm:bulletEnabled val="1"/>
        </dgm:presLayoutVars>
      </dgm:prSet>
      <dgm:spPr/>
    </dgm:pt>
    <dgm:pt modelId="{9D8FE817-78A9-4697-8E92-7A7D9B947A7E}" type="pres">
      <dgm:prSet presAssocID="{6D7E3178-7DB4-49A8-A629-4381C8648619}" presName="spacer" presStyleCnt="0"/>
      <dgm:spPr/>
    </dgm:pt>
    <dgm:pt modelId="{9D0A0399-2694-4A2E-B082-3F86420B154D}" type="pres">
      <dgm:prSet presAssocID="{B585C774-F9BD-4B4F-AE86-31E1923BD266}" presName="parentText" presStyleLbl="node1" presStyleIdx="3" presStyleCnt="5">
        <dgm:presLayoutVars>
          <dgm:chMax val="0"/>
          <dgm:bulletEnabled val="1"/>
        </dgm:presLayoutVars>
      </dgm:prSet>
      <dgm:spPr/>
    </dgm:pt>
    <dgm:pt modelId="{C709D4B4-AEDA-40B9-A33D-46B178028D18}" type="pres">
      <dgm:prSet presAssocID="{B385543B-9AE0-4BF5-B9B6-49964FD22D2C}" presName="spacer" presStyleCnt="0"/>
      <dgm:spPr/>
    </dgm:pt>
    <dgm:pt modelId="{6962E787-596F-4A9E-BCC4-B6D7A31CB5B4}" type="pres">
      <dgm:prSet presAssocID="{364C29C2-E81D-4FC8-8E73-737EF00D605F}" presName="parentText" presStyleLbl="node1" presStyleIdx="4" presStyleCnt="5">
        <dgm:presLayoutVars>
          <dgm:chMax val="0"/>
          <dgm:bulletEnabled val="1"/>
        </dgm:presLayoutVars>
      </dgm:prSet>
      <dgm:spPr/>
    </dgm:pt>
  </dgm:ptLst>
  <dgm:cxnLst>
    <dgm:cxn modelId="{EC98FF04-FCBB-48D7-AF70-F5B4C1623E8A}" type="presOf" srcId="{3CA2D190-2C32-4D5A-A597-00F1DCD6D260}" destId="{E6E2C5BA-A0D3-4144-8624-A18E1E2FEAD9}" srcOrd="0" destOrd="0" presId="urn:microsoft.com/office/officeart/2005/8/layout/vList2"/>
    <dgm:cxn modelId="{60839B1F-D61D-4166-8B76-ACF092AD8280}" srcId="{77B9339E-72A6-4B76-8C23-A9BBB0FE6FBF}" destId="{364C29C2-E81D-4FC8-8E73-737EF00D605F}" srcOrd="4" destOrd="0" parTransId="{FB32257C-E065-47C1-92A9-CA59014DD966}" sibTransId="{E7C79957-3C76-4707-99DC-435D4A651B91}"/>
    <dgm:cxn modelId="{1F01BC61-DEBB-4B6A-90D6-FDC9F6B6C23F}" type="presOf" srcId="{B585C774-F9BD-4B4F-AE86-31E1923BD266}" destId="{9D0A0399-2694-4A2E-B082-3F86420B154D}" srcOrd="0" destOrd="0" presId="urn:microsoft.com/office/officeart/2005/8/layout/vList2"/>
    <dgm:cxn modelId="{4B760F42-8D9E-4338-878D-0870E8DA1B3C}" type="presOf" srcId="{364C29C2-E81D-4FC8-8E73-737EF00D605F}" destId="{6962E787-596F-4A9E-BCC4-B6D7A31CB5B4}" srcOrd="0" destOrd="0" presId="urn:microsoft.com/office/officeart/2005/8/layout/vList2"/>
    <dgm:cxn modelId="{968D405A-7E25-42C0-ACFD-C15383F580C7}" type="presOf" srcId="{74DEE957-57D1-4C49-88E6-8BD63E07E509}" destId="{E4F71984-080E-409C-826D-5F27535513A5}" srcOrd="0" destOrd="0" presId="urn:microsoft.com/office/officeart/2005/8/layout/vList2"/>
    <dgm:cxn modelId="{4C1A697F-AC93-4292-B691-0BE24E909C8A}" type="presOf" srcId="{77B9339E-72A6-4B76-8C23-A9BBB0FE6FBF}" destId="{868BA485-DE89-465B-BBB2-11B06D76C299}" srcOrd="0" destOrd="0" presId="urn:microsoft.com/office/officeart/2005/8/layout/vList2"/>
    <dgm:cxn modelId="{74E29B8B-2645-4C99-ACB7-D3635808A34D}" type="presOf" srcId="{BA209C8F-461C-4498-8519-4B46FAACBC16}" destId="{31A2790B-BFFB-4868-B3C3-7970245BD2DA}" srcOrd="0" destOrd="0" presId="urn:microsoft.com/office/officeart/2005/8/layout/vList2"/>
    <dgm:cxn modelId="{B0B04D92-5DF2-463F-A4B2-3D213A288E94}" srcId="{77B9339E-72A6-4B76-8C23-A9BBB0FE6FBF}" destId="{B585C774-F9BD-4B4F-AE86-31E1923BD266}" srcOrd="3" destOrd="0" parTransId="{0C13E424-B75F-407A-B405-5EB114DADF5B}" sibTransId="{B385543B-9AE0-4BF5-B9B6-49964FD22D2C}"/>
    <dgm:cxn modelId="{E24ABEC8-2C54-4B4B-8BC7-38312F1DF67B}" srcId="{77B9339E-72A6-4B76-8C23-A9BBB0FE6FBF}" destId="{BA209C8F-461C-4498-8519-4B46FAACBC16}" srcOrd="2" destOrd="0" parTransId="{DAB8D733-B286-401B-B308-86AEFC1EF96C}" sibTransId="{6D7E3178-7DB4-49A8-A629-4381C8648619}"/>
    <dgm:cxn modelId="{682C7BC9-4F07-4BAC-9CE2-AE7C47A90DC5}" srcId="{77B9339E-72A6-4B76-8C23-A9BBB0FE6FBF}" destId="{74DEE957-57D1-4C49-88E6-8BD63E07E509}" srcOrd="1" destOrd="0" parTransId="{75E5DCF2-9012-482A-9095-6674A11DA668}" sibTransId="{BF95BF40-2EC3-46D6-BC8D-2CF0FA4F2D9D}"/>
    <dgm:cxn modelId="{340489E8-213B-4CFE-ABBA-5720AF999627}" srcId="{77B9339E-72A6-4B76-8C23-A9BBB0FE6FBF}" destId="{3CA2D190-2C32-4D5A-A597-00F1DCD6D260}" srcOrd="0" destOrd="0" parTransId="{905CF30D-CDFF-412D-B1F4-9D82E397547B}" sibTransId="{BA8DFE66-EE2E-44D0-8CE0-CDAB86618C71}"/>
    <dgm:cxn modelId="{55DD476D-4FCB-470B-9C4D-95B57056667C}" type="presParOf" srcId="{868BA485-DE89-465B-BBB2-11B06D76C299}" destId="{E6E2C5BA-A0D3-4144-8624-A18E1E2FEAD9}" srcOrd="0" destOrd="0" presId="urn:microsoft.com/office/officeart/2005/8/layout/vList2"/>
    <dgm:cxn modelId="{8700A442-9CB2-470E-A881-B6AFD9763F9E}" type="presParOf" srcId="{868BA485-DE89-465B-BBB2-11B06D76C299}" destId="{12D0349F-7138-42A2-A653-001863C8AF56}" srcOrd="1" destOrd="0" presId="urn:microsoft.com/office/officeart/2005/8/layout/vList2"/>
    <dgm:cxn modelId="{35E163FD-15C8-42B0-ACDD-4FE06FDF2D93}" type="presParOf" srcId="{868BA485-DE89-465B-BBB2-11B06D76C299}" destId="{E4F71984-080E-409C-826D-5F27535513A5}" srcOrd="2" destOrd="0" presId="urn:microsoft.com/office/officeart/2005/8/layout/vList2"/>
    <dgm:cxn modelId="{A4955454-674B-49D6-84D4-6A64EAD1671B}" type="presParOf" srcId="{868BA485-DE89-465B-BBB2-11B06D76C299}" destId="{051F4B51-21FC-44DF-9FE6-70C964C13966}" srcOrd="3" destOrd="0" presId="urn:microsoft.com/office/officeart/2005/8/layout/vList2"/>
    <dgm:cxn modelId="{A98D732B-5B29-491A-A385-A61B5C18532E}" type="presParOf" srcId="{868BA485-DE89-465B-BBB2-11B06D76C299}" destId="{31A2790B-BFFB-4868-B3C3-7970245BD2DA}" srcOrd="4" destOrd="0" presId="urn:microsoft.com/office/officeart/2005/8/layout/vList2"/>
    <dgm:cxn modelId="{FF4731D5-24D2-42EB-8CE1-F5B2E9192B7A}" type="presParOf" srcId="{868BA485-DE89-465B-BBB2-11B06D76C299}" destId="{9D8FE817-78A9-4697-8E92-7A7D9B947A7E}" srcOrd="5" destOrd="0" presId="urn:microsoft.com/office/officeart/2005/8/layout/vList2"/>
    <dgm:cxn modelId="{A6A2C426-B26E-4971-99A5-241E53358F5F}" type="presParOf" srcId="{868BA485-DE89-465B-BBB2-11B06D76C299}" destId="{9D0A0399-2694-4A2E-B082-3F86420B154D}" srcOrd="6" destOrd="0" presId="urn:microsoft.com/office/officeart/2005/8/layout/vList2"/>
    <dgm:cxn modelId="{CF469D46-1156-4DA9-8370-293BBBA5DECE}" type="presParOf" srcId="{868BA485-DE89-465B-BBB2-11B06D76C299}" destId="{C709D4B4-AEDA-40B9-A33D-46B178028D18}" srcOrd="7" destOrd="0" presId="urn:microsoft.com/office/officeart/2005/8/layout/vList2"/>
    <dgm:cxn modelId="{BD625A3B-D404-444B-94CC-AB65BCD46058}" type="presParOf" srcId="{868BA485-DE89-465B-BBB2-11B06D76C299}" destId="{6962E787-596F-4A9E-BCC4-B6D7A31CB5B4}" srcOrd="8"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962298-21B1-4566-AF01-250A953E58D6}">
      <dsp:nvSpPr>
        <dsp:cNvPr id="0" name=""/>
        <dsp:cNvSpPr/>
      </dsp:nvSpPr>
      <dsp:spPr>
        <a:xfrm>
          <a:off x="2587" y="1573587"/>
          <a:ext cx="2522545" cy="70595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GB" sz="1900" kern="1200" dirty="0"/>
            <a:t>Sense of Place</a:t>
          </a:r>
        </a:p>
      </dsp:txBody>
      <dsp:txXfrm>
        <a:off x="2587" y="1573587"/>
        <a:ext cx="2522545" cy="705950"/>
      </dsp:txXfrm>
    </dsp:sp>
    <dsp:sp modelId="{0548BCF0-C2CF-4193-81B0-6F51AD4AE35B}">
      <dsp:nvSpPr>
        <dsp:cNvPr id="0" name=""/>
        <dsp:cNvSpPr/>
      </dsp:nvSpPr>
      <dsp:spPr>
        <a:xfrm>
          <a:off x="2587" y="2279537"/>
          <a:ext cx="2522545" cy="1826087"/>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GB" sz="1900" kern="1200" dirty="0" err="1"/>
            <a:t>Vanclay</a:t>
          </a:r>
          <a:r>
            <a:rPr lang="en-GB" sz="1900" kern="1200" dirty="0"/>
            <a:t> (2008)</a:t>
          </a:r>
        </a:p>
        <a:p>
          <a:pPr marL="171450" lvl="1" indent="-171450" algn="l" defTabSz="844550">
            <a:lnSpc>
              <a:spcPct val="90000"/>
            </a:lnSpc>
            <a:spcBef>
              <a:spcPct val="0"/>
            </a:spcBef>
            <a:spcAft>
              <a:spcPct val="15000"/>
            </a:spcAft>
            <a:buChar char="•"/>
          </a:pPr>
          <a:r>
            <a:rPr lang="en-GB" sz="1900" kern="1200" dirty="0"/>
            <a:t>Nickerson (2006)</a:t>
          </a:r>
        </a:p>
        <a:p>
          <a:pPr marL="171450" lvl="1" indent="-171450" algn="l" defTabSz="844550">
            <a:lnSpc>
              <a:spcPct val="90000"/>
            </a:lnSpc>
            <a:spcBef>
              <a:spcPct val="0"/>
            </a:spcBef>
            <a:spcAft>
              <a:spcPct val="15000"/>
            </a:spcAft>
            <a:buChar char="•"/>
          </a:pPr>
          <a:r>
            <a:rPr lang="en-GB" sz="1900" kern="1200" dirty="0"/>
            <a:t>Youssef et al. (2021)</a:t>
          </a:r>
        </a:p>
        <a:p>
          <a:pPr marL="171450" lvl="1" indent="-171450" algn="l" defTabSz="844550">
            <a:lnSpc>
              <a:spcPct val="90000"/>
            </a:lnSpc>
            <a:spcBef>
              <a:spcPct val="0"/>
            </a:spcBef>
            <a:spcAft>
              <a:spcPct val="15000"/>
            </a:spcAft>
            <a:buChar char="•"/>
          </a:pPr>
          <a:endParaRPr lang="en-GB" sz="1900" kern="1200" dirty="0"/>
        </a:p>
      </dsp:txBody>
      <dsp:txXfrm>
        <a:off x="2587" y="2279537"/>
        <a:ext cx="2522545" cy="1826087"/>
      </dsp:txXfrm>
    </dsp:sp>
    <dsp:sp modelId="{6221C5C7-9D57-470A-8456-6B9F8B54BD42}">
      <dsp:nvSpPr>
        <dsp:cNvPr id="0" name=""/>
        <dsp:cNvSpPr/>
      </dsp:nvSpPr>
      <dsp:spPr>
        <a:xfrm>
          <a:off x="2878289" y="1573587"/>
          <a:ext cx="2522545" cy="70595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GB" sz="1900" kern="1200" dirty="0"/>
            <a:t>Storytelling and narrative as methodology</a:t>
          </a:r>
        </a:p>
      </dsp:txBody>
      <dsp:txXfrm>
        <a:off x="2878289" y="1573587"/>
        <a:ext cx="2522545" cy="705950"/>
      </dsp:txXfrm>
    </dsp:sp>
    <dsp:sp modelId="{155A1577-DE5E-4906-9326-F04926CF7B2D}">
      <dsp:nvSpPr>
        <dsp:cNvPr id="0" name=""/>
        <dsp:cNvSpPr/>
      </dsp:nvSpPr>
      <dsp:spPr>
        <a:xfrm>
          <a:off x="2878289" y="2279537"/>
          <a:ext cx="2522545" cy="1826087"/>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GB" sz="1900" kern="1200" dirty="0"/>
            <a:t>Connelly &amp; </a:t>
          </a:r>
          <a:r>
            <a:rPr lang="en-GB" sz="1900" kern="1200" dirty="0" err="1"/>
            <a:t>Clandinin</a:t>
          </a:r>
          <a:r>
            <a:rPr lang="en-GB" sz="1900" kern="1200" dirty="0"/>
            <a:t> (1990)</a:t>
          </a:r>
        </a:p>
        <a:p>
          <a:pPr marL="171450" lvl="1" indent="-171450" algn="l" defTabSz="844550">
            <a:lnSpc>
              <a:spcPct val="90000"/>
            </a:lnSpc>
            <a:spcBef>
              <a:spcPct val="0"/>
            </a:spcBef>
            <a:spcAft>
              <a:spcPct val="15000"/>
            </a:spcAft>
            <a:buChar char="•"/>
          </a:pPr>
          <a:r>
            <a:rPr lang="en-GB" sz="1900" kern="1200" dirty="0" err="1"/>
            <a:t>Clandinin</a:t>
          </a:r>
          <a:r>
            <a:rPr lang="en-GB" sz="1900" kern="1200" dirty="0"/>
            <a:t> &amp; Connelly (2000)</a:t>
          </a:r>
        </a:p>
        <a:p>
          <a:pPr marL="171450" lvl="1" indent="-171450" algn="l" defTabSz="844550">
            <a:lnSpc>
              <a:spcPct val="90000"/>
            </a:lnSpc>
            <a:spcBef>
              <a:spcPct val="0"/>
            </a:spcBef>
            <a:spcAft>
              <a:spcPct val="15000"/>
            </a:spcAft>
            <a:buChar char="•"/>
          </a:pPr>
          <a:r>
            <a:rPr lang="en-GB" sz="1900" kern="1200" dirty="0"/>
            <a:t>Mossberg et al. (2010)</a:t>
          </a:r>
        </a:p>
      </dsp:txBody>
      <dsp:txXfrm>
        <a:off x="2878289" y="2279537"/>
        <a:ext cx="2522545" cy="1826087"/>
      </dsp:txXfrm>
    </dsp:sp>
    <dsp:sp modelId="{3674C8B0-5206-4B8B-B19C-51C18A3DAC5B}">
      <dsp:nvSpPr>
        <dsp:cNvPr id="0" name=""/>
        <dsp:cNvSpPr/>
      </dsp:nvSpPr>
      <dsp:spPr>
        <a:xfrm>
          <a:off x="5753991" y="1573587"/>
          <a:ext cx="2522545" cy="705950"/>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a:lnSpc>
              <a:spcPct val="90000"/>
            </a:lnSpc>
            <a:spcBef>
              <a:spcPct val="0"/>
            </a:spcBef>
            <a:spcAft>
              <a:spcPct val="35000"/>
            </a:spcAft>
            <a:buNone/>
          </a:pPr>
          <a:r>
            <a:rPr lang="en-GB" sz="1900" kern="1200" dirty="0"/>
            <a:t>Local festival environment</a:t>
          </a:r>
        </a:p>
      </dsp:txBody>
      <dsp:txXfrm>
        <a:off x="5753991" y="1573587"/>
        <a:ext cx="2522545" cy="705950"/>
      </dsp:txXfrm>
    </dsp:sp>
    <dsp:sp modelId="{D4692FC2-2113-41DF-9A2F-EE34B22F9CDF}">
      <dsp:nvSpPr>
        <dsp:cNvPr id="0" name=""/>
        <dsp:cNvSpPr/>
      </dsp:nvSpPr>
      <dsp:spPr>
        <a:xfrm>
          <a:off x="5753991" y="2279537"/>
          <a:ext cx="2522545" cy="1826087"/>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en-GB" sz="1900" kern="1200" dirty="0"/>
            <a:t>Lau &amp; Li (2015)</a:t>
          </a:r>
        </a:p>
        <a:p>
          <a:pPr marL="171450" lvl="1" indent="-171450" algn="l" defTabSz="844550">
            <a:lnSpc>
              <a:spcPct val="90000"/>
            </a:lnSpc>
            <a:spcBef>
              <a:spcPct val="0"/>
            </a:spcBef>
            <a:spcAft>
              <a:spcPct val="15000"/>
            </a:spcAft>
            <a:buChar char="•"/>
          </a:pPr>
          <a:r>
            <a:rPr lang="en-GB" sz="1900" kern="1200" dirty="0"/>
            <a:t>Hawkins &amp; Ryan (2013)</a:t>
          </a:r>
        </a:p>
        <a:p>
          <a:pPr marL="171450" lvl="1" indent="-171450" algn="l" defTabSz="844550">
            <a:lnSpc>
              <a:spcPct val="90000"/>
            </a:lnSpc>
            <a:spcBef>
              <a:spcPct val="0"/>
            </a:spcBef>
            <a:spcAft>
              <a:spcPct val="15000"/>
            </a:spcAft>
            <a:buChar char="•"/>
          </a:pPr>
          <a:r>
            <a:rPr lang="en-GB" sz="1900" kern="1200" dirty="0" err="1"/>
            <a:t>Jarman</a:t>
          </a:r>
          <a:r>
            <a:rPr lang="en-GB" sz="1900" kern="1200" dirty="0"/>
            <a:t> (2018)</a:t>
          </a:r>
        </a:p>
        <a:p>
          <a:pPr marL="171450" lvl="1" indent="-171450" algn="l" defTabSz="844550">
            <a:lnSpc>
              <a:spcPct val="90000"/>
            </a:lnSpc>
            <a:spcBef>
              <a:spcPct val="0"/>
            </a:spcBef>
            <a:spcAft>
              <a:spcPct val="15000"/>
            </a:spcAft>
            <a:buChar char="•"/>
          </a:pPr>
          <a:endParaRPr lang="en-GB" sz="1900" kern="1200" dirty="0"/>
        </a:p>
        <a:p>
          <a:pPr marL="171450" lvl="1" indent="-171450" algn="l" defTabSz="844550">
            <a:lnSpc>
              <a:spcPct val="90000"/>
            </a:lnSpc>
            <a:spcBef>
              <a:spcPct val="0"/>
            </a:spcBef>
            <a:spcAft>
              <a:spcPct val="15000"/>
            </a:spcAft>
            <a:buChar char="•"/>
          </a:pPr>
          <a:endParaRPr lang="en-GB" sz="1900" kern="1200" dirty="0"/>
        </a:p>
      </dsp:txBody>
      <dsp:txXfrm>
        <a:off x="5753991" y="2279537"/>
        <a:ext cx="2522545" cy="18260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E2C5BA-A0D3-4144-8624-A18E1E2FEAD9}">
      <dsp:nvSpPr>
        <dsp:cNvPr id="0" name=""/>
        <dsp:cNvSpPr/>
      </dsp:nvSpPr>
      <dsp:spPr>
        <a:xfrm>
          <a:off x="0" y="565778"/>
          <a:ext cx="5157787" cy="4668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a:t>Lots of people engaged with the map</a:t>
          </a:r>
          <a:endParaRPr lang="en-US" sz="1900" kern="1200"/>
        </a:p>
      </dsp:txBody>
      <dsp:txXfrm>
        <a:off x="22789" y="588567"/>
        <a:ext cx="5112209" cy="421252"/>
      </dsp:txXfrm>
    </dsp:sp>
    <dsp:sp modelId="{E4F71984-080E-409C-826D-5F27535513A5}">
      <dsp:nvSpPr>
        <dsp:cNvPr id="0" name=""/>
        <dsp:cNvSpPr/>
      </dsp:nvSpPr>
      <dsp:spPr>
        <a:xfrm>
          <a:off x="0" y="1087328"/>
          <a:ext cx="5157787" cy="4668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dirty="0"/>
            <a:t>A very effective visual aid to draw people in</a:t>
          </a:r>
          <a:endParaRPr lang="en-US" sz="1900" kern="1200" dirty="0"/>
        </a:p>
      </dsp:txBody>
      <dsp:txXfrm>
        <a:off x="22789" y="1110117"/>
        <a:ext cx="5112209" cy="421252"/>
      </dsp:txXfrm>
    </dsp:sp>
    <dsp:sp modelId="{31A2790B-BFFB-4868-B3C3-7970245BD2DA}">
      <dsp:nvSpPr>
        <dsp:cNvPr id="0" name=""/>
        <dsp:cNvSpPr/>
      </dsp:nvSpPr>
      <dsp:spPr>
        <a:xfrm>
          <a:off x="0" y="1608878"/>
          <a:ext cx="5157787" cy="4668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a:t>The map helped people think about places</a:t>
          </a:r>
          <a:endParaRPr lang="en-US" sz="1900" kern="1200"/>
        </a:p>
      </dsp:txBody>
      <dsp:txXfrm>
        <a:off x="22789" y="1631667"/>
        <a:ext cx="5112209" cy="421252"/>
      </dsp:txXfrm>
    </dsp:sp>
    <dsp:sp modelId="{9D0A0399-2694-4A2E-B082-3F86420B154D}">
      <dsp:nvSpPr>
        <dsp:cNvPr id="0" name=""/>
        <dsp:cNvSpPr/>
      </dsp:nvSpPr>
      <dsp:spPr>
        <a:xfrm>
          <a:off x="0" y="2130429"/>
          <a:ext cx="5157787" cy="4668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a:t>Made people think about the wider county of Bridgend</a:t>
          </a:r>
          <a:endParaRPr lang="en-US" sz="1900" kern="1200"/>
        </a:p>
      </dsp:txBody>
      <dsp:txXfrm>
        <a:off x="22789" y="2153218"/>
        <a:ext cx="5112209" cy="421252"/>
      </dsp:txXfrm>
    </dsp:sp>
    <dsp:sp modelId="{6962E787-596F-4A9E-BCC4-B6D7A31CB5B4}">
      <dsp:nvSpPr>
        <dsp:cNvPr id="0" name=""/>
        <dsp:cNvSpPr/>
      </dsp:nvSpPr>
      <dsp:spPr>
        <a:xfrm>
          <a:off x="0" y="2651979"/>
          <a:ext cx="5157787" cy="4668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a:t>Prompted people to recommend others for interview</a:t>
          </a:r>
          <a:endParaRPr lang="en-US" sz="1900" kern="1200"/>
        </a:p>
      </dsp:txBody>
      <dsp:txXfrm>
        <a:off x="22789" y="2674768"/>
        <a:ext cx="5112209" cy="4212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E2C5BA-A0D3-4144-8624-A18E1E2FEAD9}">
      <dsp:nvSpPr>
        <dsp:cNvPr id="0" name=""/>
        <dsp:cNvSpPr/>
      </dsp:nvSpPr>
      <dsp:spPr>
        <a:xfrm>
          <a:off x="0" y="431408"/>
          <a:ext cx="5157787" cy="51597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dirty="0"/>
            <a:t>Issues with recording people’s stories</a:t>
          </a:r>
        </a:p>
      </dsp:txBody>
      <dsp:txXfrm>
        <a:off x="25188" y="456596"/>
        <a:ext cx="5107411" cy="465594"/>
      </dsp:txXfrm>
    </dsp:sp>
    <dsp:sp modelId="{E4F71984-080E-409C-826D-5F27535513A5}">
      <dsp:nvSpPr>
        <dsp:cNvPr id="0" name=""/>
        <dsp:cNvSpPr/>
      </dsp:nvSpPr>
      <dsp:spPr>
        <a:xfrm>
          <a:off x="0" y="1007858"/>
          <a:ext cx="5157787" cy="51597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dirty="0"/>
            <a:t>Ethics – informed consent</a:t>
          </a:r>
        </a:p>
      </dsp:txBody>
      <dsp:txXfrm>
        <a:off x="25188" y="1033046"/>
        <a:ext cx="5107411" cy="465594"/>
      </dsp:txXfrm>
    </dsp:sp>
    <dsp:sp modelId="{31A2790B-BFFB-4868-B3C3-7970245BD2DA}">
      <dsp:nvSpPr>
        <dsp:cNvPr id="0" name=""/>
        <dsp:cNvSpPr/>
      </dsp:nvSpPr>
      <dsp:spPr>
        <a:xfrm>
          <a:off x="0" y="1584308"/>
          <a:ext cx="5157787" cy="51597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dirty="0"/>
            <a:t>Interruption of flow</a:t>
          </a:r>
        </a:p>
      </dsp:txBody>
      <dsp:txXfrm>
        <a:off x="25188" y="1609496"/>
        <a:ext cx="5107411" cy="465594"/>
      </dsp:txXfrm>
    </dsp:sp>
    <dsp:sp modelId="{9D0A0399-2694-4A2E-B082-3F86420B154D}">
      <dsp:nvSpPr>
        <dsp:cNvPr id="0" name=""/>
        <dsp:cNvSpPr/>
      </dsp:nvSpPr>
      <dsp:spPr>
        <a:xfrm>
          <a:off x="0" y="2160759"/>
          <a:ext cx="5157787" cy="51597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GB" sz="2100" kern="1200" dirty="0"/>
            <a:t>Map itself could have contained more place names</a:t>
          </a:r>
          <a:endParaRPr lang="en-US" sz="2100" kern="1200" dirty="0"/>
        </a:p>
      </dsp:txBody>
      <dsp:txXfrm>
        <a:off x="25188" y="2185947"/>
        <a:ext cx="5107411" cy="465594"/>
      </dsp:txXfrm>
    </dsp:sp>
    <dsp:sp modelId="{6962E787-596F-4A9E-BCC4-B6D7A31CB5B4}">
      <dsp:nvSpPr>
        <dsp:cNvPr id="0" name=""/>
        <dsp:cNvSpPr/>
      </dsp:nvSpPr>
      <dsp:spPr>
        <a:xfrm>
          <a:off x="0" y="2737209"/>
          <a:ext cx="5157787" cy="51597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dirty="0"/>
            <a:t>Was the map in the right location?</a:t>
          </a:r>
        </a:p>
      </dsp:txBody>
      <dsp:txXfrm>
        <a:off x="25188" y="2762397"/>
        <a:ext cx="5107411" cy="465594"/>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5-09T06:10:58.979"/>
    </inkml:context>
    <inkml:brush xml:id="br0">
      <inkml:brushProperty name="width" value="0.05" units="cm"/>
      <inkml:brushProperty name="height" value="0.05" units="cm"/>
      <inkml:brushProperty name="color" value="#E71224"/>
    </inkml:brush>
  </inkml:definitions>
  <inkml:trace contextRef="#ctx0" brushRef="#br0">53 446 24575,'1'-7'0,"0"-1"0,1 1 0,0-1 0,0 1 0,0 0 0,1 0 0,0 0 0,0 0 0,1 0 0,0 1 0,0-1 0,1 1 0,-1 0 0,1 0 0,0 1 0,1 0 0,8-7 0,12-9 0,0 2 0,46-24 0,-71 42 0,38-21 0,0 1 0,1 3 0,80-26 0,-103 39 0,0-2 0,0 0 0,19-12 0,-25 12 0,0 1 0,1 1 0,-1 0 0,1 0 0,0 1 0,0 0 0,0 1 0,25-2 0,-8 2 0,0-1 0,50-14 0,-53 11 0,1 1 0,0 2 0,45-3 0,323 8 0,-376 0 0,-1 0 0,0 1 0,0 1 0,0 0 0,24 9 0,-1 3 0,43 23 0,-9-3 0,77 40 0,-144-69 0,0 1 0,0 0 0,0 0 0,-1 1 0,0-1 0,0 2 0,-1-1 0,10 18 0,-9-14 0,1-1 0,0 1 0,1-1 0,14 14 0,1-4 0,-2 2 0,0 1 0,-1 0 0,21 34 0,-4 20 0,-23-55 0,0 1 0,-2 0 0,-1 1 0,-1 1 0,-1 0 0,-2 0 0,10 48 0,-7-10 0,-3 0 0,-1 94 0,-6-89 0,-3 68 0,0-128 0,0 1 0,0-1 0,-1 0 0,0 0 0,-8 15 0,-10 30 0,17-38 0,-1-1 0,-1 0 0,-15 28 0,13-29 0,1 0 0,1 0 0,0 1 0,-4 21 0,9-32 0,-1 6 0,1 0 0,-1-1 0,-1 1 0,0-1 0,0 1 0,-1-1 0,0 0 0,0-1 0,-1 1 0,0-1 0,-8 9 0,9-11 0,0-1 0,0 1 0,1 0 0,-1 0 0,1 0 0,1 1 0,-3 6 0,3-6 0,-1 0 0,0-1 0,0 1 0,-1 0 0,1-1 0,-8 9 0,4-8 0,-1 0 0,0-1 0,-1 0 0,0 0 0,1 0 0,-2-1 0,-12 5 0,11-5 0,0 0 0,0 1 0,0 1 0,-17 14 0,16-13 0,0 1 0,-1-1 0,0-1 0,-1-1 0,-23 9 0,18-7 0,-4 0 0,-1-1 0,-44 7 0,35-8 0,-18 0 0,0-1 0,-1-3 0,-58-5 0,7 0 0,-375 3 0,469 0 0,0 0 0,0-1 0,0-1 0,1 1 0,-1-2 0,0 1 0,1-1 0,-1 0 0,1-1 0,0 0 0,0 0 0,-9-7 0,-106-52 0,89 42 0,0-2 0,2-1 0,1-2 0,-53-56 0,39 37 0,31 33 0,2 0 0,-22-27 0,-57-83 0,85 112 0,1 1 0,0-1 0,1 0 0,0 0 0,-3-15 0,-15-34 0,20 55 0,-5-6 0,1-1 0,0 0 0,1-1 0,0 0 0,1 1 0,1-1 0,-1-1 0,2 1 0,0 0 0,-1-17 0,2-1 0,-1 1 0,-1-1 0,-2 1 0,-13-48 0,11 52 0,2 0 0,1 0 0,-2-46 0,8-80 0,1 50 0,-3-21-1365,0 101-5461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1BC493-042E-4695-BF91-F7BE08478B64}" type="datetimeFigureOut">
              <a:rPr lang="en-GB" smtClean="0"/>
              <a:t>12/05/2023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5DC8BA-D9E4-473C-9F41-B17F99948B95}" type="slidenum">
              <a:rPr lang="en-GB" smtClean="0"/>
              <a:t>‹#›</a:t>
            </a:fld>
            <a:endParaRPr lang="en-GB"/>
          </a:p>
        </p:txBody>
      </p:sp>
    </p:spTree>
    <p:extLst>
      <p:ext uri="{BB962C8B-B14F-4D97-AF65-F5344CB8AC3E}">
        <p14:creationId xmlns:p14="http://schemas.microsoft.com/office/powerpoint/2010/main" val="2526525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KD</a:t>
            </a:r>
          </a:p>
        </p:txBody>
      </p:sp>
      <p:sp>
        <p:nvSpPr>
          <p:cNvPr id="4" name="Slide Number Placeholder 3"/>
          <p:cNvSpPr>
            <a:spLocks noGrp="1"/>
          </p:cNvSpPr>
          <p:nvPr>
            <p:ph type="sldNum" sz="quarter" idx="5"/>
          </p:nvPr>
        </p:nvSpPr>
        <p:spPr/>
        <p:txBody>
          <a:bodyPr/>
          <a:lstStyle/>
          <a:p>
            <a:fld id="{D65DC8BA-D9E4-473C-9F41-B17F99948B95}" type="slidenum">
              <a:rPr lang="en-GB" smtClean="0"/>
              <a:t>1</a:t>
            </a:fld>
            <a:endParaRPr lang="en-GB"/>
          </a:p>
        </p:txBody>
      </p:sp>
    </p:spTree>
    <p:extLst>
      <p:ext uri="{BB962C8B-B14F-4D97-AF65-F5344CB8AC3E}">
        <p14:creationId xmlns:p14="http://schemas.microsoft.com/office/powerpoint/2010/main" val="9401905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KD</a:t>
            </a:r>
          </a:p>
        </p:txBody>
      </p:sp>
      <p:sp>
        <p:nvSpPr>
          <p:cNvPr id="4" name="Slide Number Placeholder 3"/>
          <p:cNvSpPr>
            <a:spLocks noGrp="1"/>
          </p:cNvSpPr>
          <p:nvPr>
            <p:ph type="sldNum" sz="quarter" idx="5"/>
          </p:nvPr>
        </p:nvSpPr>
        <p:spPr/>
        <p:txBody>
          <a:bodyPr/>
          <a:lstStyle/>
          <a:p>
            <a:fld id="{D65DC8BA-D9E4-473C-9F41-B17F99948B95}" type="slidenum">
              <a:rPr lang="en-GB" smtClean="0"/>
              <a:t>2</a:t>
            </a:fld>
            <a:endParaRPr lang="en-GB"/>
          </a:p>
        </p:txBody>
      </p:sp>
    </p:spTree>
    <p:extLst>
      <p:ext uri="{BB962C8B-B14F-4D97-AF65-F5344CB8AC3E}">
        <p14:creationId xmlns:p14="http://schemas.microsoft.com/office/powerpoint/2010/main" val="1883257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CHT</a:t>
            </a:r>
          </a:p>
        </p:txBody>
      </p:sp>
      <p:sp>
        <p:nvSpPr>
          <p:cNvPr id="4" name="Slide Number Placeholder 3"/>
          <p:cNvSpPr>
            <a:spLocks noGrp="1"/>
          </p:cNvSpPr>
          <p:nvPr>
            <p:ph type="sldNum" sz="quarter" idx="5"/>
          </p:nvPr>
        </p:nvSpPr>
        <p:spPr/>
        <p:txBody>
          <a:bodyPr/>
          <a:lstStyle/>
          <a:p>
            <a:fld id="{D65DC8BA-D9E4-473C-9F41-B17F99948B95}" type="slidenum">
              <a:rPr lang="en-GB" smtClean="0"/>
              <a:t>3</a:t>
            </a:fld>
            <a:endParaRPr lang="en-GB"/>
          </a:p>
        </p:txBody>
      </p:sp>
    </p:spTree>
    <p:extLst>
      <p:ext uri="{BB962C8B-B14F-4D97-AF65-F5344CB8AC3E}">
        <p14:creationId xmlns:p14="http://schemas.microsoft.com/office/powerpoint/2010/main" val="16000988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CHT</a:t>
            </a:r>
          </a:p>
        </p:txBody>
      </p:sp>
      <p:sp>
        <p:nvSpPr>
          <p:cNvPr id="4" name="Slide Number Placeholder 3"/>
          <p:cNvSpPr>
            <a:spLocks noGrp="1"/>
          </p:cNvSpPr>
          <p:nvPr>
            <p:ph type="sldNum" sz="quarter" idx="5"/>
          </p:nvPr>
        </p:nvSpPr>
        <p:spPr/>
        <p:txBody>
          <a:bodyPr/>
          <a:lstStyle/>
          <a:p>
            <a:fld id="{D65DC8BA-D9E4-473C-9F41-B17F99948B95}" type="slidenum">
              <a:rPr lang="en-GB" smtClean="0"/>
              <a:t>4</a:t>
            </a:fld>
            <a:endParaRPr lang="en-GB"/>
          </a:p>
        </p:txBody>
      </p:sp>
    </p:spTree>
    <p:extLst>
      <p:ext uri="{BB962C8B-B14F-4D97-AF65-F5344CB8AC3E}">
        <p14:creationId xmlns:p14="http://schemas.microsoft.com/office/powerpoint/2010/main" val="3242246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CHT</a:t>
            </a:r>
          </a:p>
        </p:txBody>
      </p:sp>
      <p:sp>
        <p:nvSpPr>
          <p:cNvPr id="4" name="Slide Number Placeholder 3"/>
          <p:cNvSpPr>
            <a:spLocks noGrp="1"/>
          </p:cNvSpPr>
          <p:nvPr>
            <p:ph type="sldNum" sz="quarter" idx="5"/>
          </p:nvPr>
        </p:nvSpPr>
        <p:spPr/>
        <p:txBody>
          <a:bodyPr/>
          <a:lstStyle/>
          <a:p>
            <a:fld id="{D65DC8BA-D9E4-473C-9F41-B17F99948B95}" type="slidenum">
              <a:rPr lang="en-GB" smtClean="0"/>
              <a:t>5</a:t>
            </a:fld>
            <a:endParaRPr lang="en-GB"/>
          </a:p>
        </p:txBody>
      </p:sp>
    </p:spTree>
    <p:extLst>
      <p:ext uri="{BB962C8B-B14F-4D97-AF65-F5344CB8AC3E}">
        <p14:creationId xmlns:p14="http://schemas.microsoft.com/office/powerpoint/2010/main" val="32154929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effectLst/>
                <a:latin typeface="Arial" panose="020B0604020202020204" pitchFamily="34" charset="0"/>
                <a:ea typeface="Arial" panose="020B0604020202020204" pitchFamily="34" charset="0"/>
              </a:rPr>
              <a:t>CHT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effectLst/>
                <a:latin typeface="Arial" panose="020B0604020202020204" pitchFamily="34" charset="0"/>
                <a:ea typeface="Arial" panose="020B0604020202020204" pitchFamily="34" charset="0"/>
              </a:rPr>
              <a:t>Sense of Place: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Arial" panose="020B0604020202020204" pitchFamily="34" charset="0"/>
                <a:ea typeface="Arial" panose="020B0604020202020204" pitchFamily="34" charset="0"/>
              </a:rPr>
              <a:t>“is the contemporary everyday connection individuals have with their local spaces that gives their life meaning in the present”.(</a:t>
            </a:r>
            <a:r>
              <a:rPr lang="en-GB" sz="1800" dirty="0" err="1">
                <a:effectLst/>
                <a:latin typeface="Arial" panose="020B0604020202020204" pitchFamily="34" charset="0"/>
                <a:ea typeface="Arial" panose="020B0604020202020204" pitchFamily="34" charset="0"/>
              </a:rPr>
              <a:t>Vanclay</a:t>
            </a:r>
            <a:r>
              <a:rPr lang="en-GB" sz="1800" dirty="0">
                <a:effectLst/>
                <a:latin typeface="Arial" panose="020B0604020202020204" pitchFamily="34" charset="0"/>
                <a:ea typeface="Arial" panose="020B0604020202020204" pitchFamily="34" charset="0"/>
              </a:rPr>
              <a:t>, 2006)</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dirty="0">
                <a:effectLst/>
                <a:latin typeface="Arial" panose="020B0604020202020204" pitchFamily="34" charset="0"/>
                <a:ea typeface="Arial" panose="020B0604020202020204" pitchFamily="34" charset="0"/>
              </a:rPr>
              <a:t>Locals are key in creating a sense of place:  </a:t>
            </a:r>
            <a:r>
              <a:rPr lang="en-GB" sz="1800" i="1" dirty="0">
                <a:effectLst/>
                <a:latin typeface="Arial" panose="020B0604020202020204" pitchFamily="34" charset="0"/>
                <a:ea typeface="Arial" panose="020B0604020202020204" pitchFamily="34" charset="0"/>
              </a:rPr>
              <a:t>“</a:t>
            </a:r>
            <a:r>
              <a:rPr lang="en-GB" sz="1800" dirty="0">
                <a:effectLst/>
                <a:latin typeface="Arial" panose="020B0604020202020204" pitchFamily="34" charset="0"/>
                <a:ea typeface="Arial" panose="020B0604020202020204" pitchFamily="34" charset="0"/>
              </a:rPr>
              <a:t>communities that work together for a common good are more prepared to provide an atmosphere for quality experiences for residents and visitors” (Nickerson, 2008)</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Arial" panose="020B0604020202020204" pitchFamily="34" charset="0"/>
                <a:ea typeface="Arial" panose="020B0604020202020204" pitchFamily="34" charset="0"/>
              </a:rPr>
              <a:t>According to Youssef et al. (2019), stories carry significant cultural and historical importance when investigating a local area through the voices of the community</a:t>
            </a:r>
            <a:r>
              <a:rPr lang="en-GB" sz="1800" dirty="0">
                <a:effectLst/>
                <a:latin typeface="Calibri" panose="020F0502020204030204" pitchFamily="34" charset="0"/>
                <a:ea typeface="Calibri" panose="020F0502020204030204" pitchFamily="34" charset="0"/>
              </a:rPr>
              <a:t> </a:t>
            </a:r>
            <a:r>
              <a:rPr lang="en-GB" sz="2800" dirty="0">
                <a:effectLst/>
              </a:rPr>
              <a:t> </a:t>
            </a:r>
            <a:r>
              <a:rPr lang="en-GB" sz="1800" dirty="0">
                <a:effectLst/>
                <a:latin typeface="Calibri" panose="020F0502020204030204" pitchFamily="34" charset="0"/>
                <a:ea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Arial" panose="020B0604020202020204" pitchFamily="34" charset="0"/>
              <a:ea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effectLst/>
                <a:latin typeface="Arial" panose="020B0604020202020204" pitchFamily="34" charset="0"/>
                <a:ea typeface="Arial" panose="020B0604020202020204" pitchFamily="34" charset="0"/>
              </a:rPr>
              <a:t>Storytelling and narrative as methodology: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000000"/>
                </a:solidFill>
                <a:effectLst/>
                <a:latin typeface="Arial" panose="020B0604020202020204" pitchFamily="34" charset="0"/>
                <a:ea typeface="Arial" panose="020B0604020202020204" pitchFamily="34" charset="0"/>
              </a:rPr>
              <a:t>Narrative research acknowledges individual stories of experience as a source of valuable understanding and knowledge (</a:t>
            </a:r>
            <a:r>
              <a:rPr lang="en-GB" sz="1800" dirty="0" err="1">
                <a:solidFill>
                  <a:srgbClr val="000000"/>
                </a:solidFill>
                <a:effectLst/>
                <a:latin typeface="Arial" panose="020B0604020202020204" pitchFamily="34" charset="0"/>
                <a:ea typeface="Arial" panose="020B0604020202020204" pitchFamily="34" charset="0"/>
              </a:rPr>
              <a:t>Clandinin</a:t>
            </a:r>
            <a:r>
              <a:rPr lang="en-GB" sz="1800" dirty="0">
                <a:solidFill>
                  <a:srgbClr val="000000"/>
                </a:solidFill>
                <a:effectLst/>
                <a:latin typeface="Arial" panose="020B0604020202020204" pitchFamily="34" charset="0"/>
                <a:ea typeface="Arial" panose="020B0604020202020204" pitchFamily="34" charset="0"/>
              </a:rPr>
              <a:t> </a:t>
            </a:r>
            <a:r>
              <a:rPr lang="en-GB" sz="1800" dirty="0">
                <a:effectLst/>
                <a:latin typeface="Arial" panose="020B0604020202020204" pitchFamily="34" charset="0"/>
                <a:ea typeface="Arial" panose="020B0604020202020204" pitchFamily="34" charset="0"/>
              </a:rPr>
              <a:t>&amp;</a:t>
            </a:r>
            <a:r>
              <a:rPr lang="en-GB" sz="1800" dirty="0">
                <a:solidFill>
                  <a:srgbClr val="000000"/>
                </a:solidFill>
                <a:effectLst/>
                <a:latin typeface="Arial" panose="020B0604020202020204" pitchFamily="34" charset="0"/>
                <a:ea typeface="Arial" panose="020B0604020202020204" pitchFamily="34" charset="0"/>
              </a:rPr>
              <a:t> Connelly, 2000) and rooted in </a:t>
            </a:r>
            <a:r>
              <a:rPr lang="en-GB" sz="1800" dirty="0" err="1">
                <a:solidFill>
                  <a:srgbClr val="000000"/>
                </a:solidFill>
                <a:effectLst/>
                <a:latin typeface="Arial" panose="020B0604020202020204" pitchFamily="34" charset="0"/>
                <a:ea typeface="Arial" panose="020B0604020202020204" pitchFamily="34" charset="0"/>
              </a:rPr>
              <a:t>Vygostkian</a:t>
            </a:r>
            <a:r>
              <a:rPr lang="en-GB" sz="1800" dirty="0">
                <a:solidFill>
                  <a:srgbClr val="000000"/>
                </a:solidFill>
                <a:effectLst/>
                <a:latin typeface="Arial" panose="020B0604020202020204" pitchFamily="34" charset="0"/>
                <a:ea typeface="Arial" panose="020B0604020202020204" pitchFamily="34" charset="0"/>
              </a:rPr>
              <a:t> learning theory can be viewed as a means of learning from others.  In recognising the social construction of knowledge, using narrative research enables the collation of situated, partial, contextual, and contradictory stories from which collective themes can be identified and analysed with potential for change. Questioning the context and relationships around the narrative research is central in informing how the stories are analysed and interpreted (Hendry, 2007). </a:t>
            </a:r>
            <a:r>
              <a:rPr lang="en-GB" sz="1800" dirty="0" err="1">
                <a:effectLst/>
                <a:latin typeface="Arial" panose="020B0604020202020204" pitchFamily="34" charset="0"/>
                <a:ea typeface="Arial" panose="020B0604020202020204" pitchFamily="34" charset="0"/>
              </a:rPr>
              <a:t>Clandinin</a:t>
            </a:r>
            <a:r>
              <a:rPr lang="en-GB" sz="1800" dirty="0">
                <a:effectLst/>
                <a:latin typeface="Arial" panose="020B0604020202020204" pitchFamily="34" charset="0"/>
                <a:ea typeface="Arial" panose="020B0604020202020204" pitchFamily="34" charset="0"/>
              </a:rPr>
              <a:t> and Connelly (1990 and 2000) stressed the importance of space in narrative inquiry and proposed that there were three dimensions to consider:  Temporality, Sociality and Place.  These factors were used when reflecting on the methodology used for this phase of the research</a:t>
            </a:r>
            <a:endParaRPr lang="en-GB" sz="1800" dirty="0">
              <a:effectLst/>
              <a:latin typeface="Calibri" panose="020F0502020204030204" pitchFamily="34"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dirty="0">
              <a:effectLst/>
              <a:latin typeface="Arial" panose="020B0604020202020204" pitchFamily="34" charset="0"/>
              <a:ea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effectLst/>
                <a:latin typeface="Arial" panose="020B0604020202020204" pitchFamily="34" charset="0"/>
                <a:ea typeface="Arial" panose="020B0604020202020204" pitchFamily="34" charset="0"/>
              </a:rPr>
              <a:t>Local Festival Environment: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Arial" panose="020B0604020202020204" pitchFamily="34" charset="0"/>
                <a:ea typeface="Arial" panose="020B0604020202020204" pitchFamily="34" charset="0"/>
              </a:rPr>
              <a:t>As suggested by Lau and Li (2015), festivals are “a potential channel through which the history of a community can be narrated and a sense of place uniqueness can be established”.   Similarly, as community festivals are widely recognised as a core element of the local tourism product (Picard &amp; Robinson, 2006; Jepson &amp; Clark, 2014) they have the potential to offer opportunities to attract specific research participant samples from said communities to investigate aspects of the local destination.  </a:t>
            </a:r>
            <a:endParaRPr lang="en-GB" sz="1800" dirty="0">
              <a:effectLst/>
              <a:latin typeface="Calibri" panose="020F0502020204030204" pitchFamily="34" charset="0"/>
              <a:ea typeface="Calibri" panose="020F0502020204030204" pitchFamily="34" charset="0"/>
            </a:endParaRPr>
          </a:p>
          <a:p>
            <a:r>
              <a:rPr lang="en-GB" sz="1800" dirty="0">
                <a:effectLst/>
                <a:latin typeface="Arial" panose="020B0604020202020204" pitchFamily="34" charset="0"/>
                <a:ea typeface="Arial" panose="020B0604020202020204" pitchFamily="34" charset="0"/>
              </a:rPr>
              <a:t>To Hawkins and Ryan (2013), the festival environment represents a “third space”. This is a space outside work and home where people can gather and be sociable, be themselves with little or no demands.  All these factors contributed to the decision to use the BTT festival space for collecting stories for the research.</a:t>
            </a:r>
            <a:endParaRPr lang="en-GB" dirty="0"/>
          </a:p>
        </p:txBody>
      </p:sp>
      <p:sp>
        <p:nvSpPr>
          <p:cNvPr id="4" name="Slide Number Placeholder 3"/>
          <p:cNvSpPr>
            <a:spLocks noGrp="1"/>
          </p:cNvSpPr>
          <p:nvPr>
            <p:ph type="sldNum" sz="quarter" idx="5"/>
          </p:nvPr>
        </p:nvSpPr>
        <p:spPr/>
        <p:txBody>
          <a:bodyPr/>
          <a:lstStyle/>
          <a:p>
            <a:fld id="{D65DC8BA-D9E4-473C-9F41-B17F99948B95}" type="slidenum">
              <a:rPr lang="en-GB" smtClean="0"/>
              <a:t>6</a:t>
            </a:fld>
            <a:endParaRPr lang="en-GB"/>
          </a:p>
        </p:txBody>
      </p:sp>
    </p:spTree>
    <p:extLst>
      <p:ext uri="{BB962C8B-B14F-4D97-AF65-F5344CB8AC3E}">
        <p14:creationId xmlns:p14="http://schemas.microsoft.com/office/powerpoint/2010/main" val="23766518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effectLst/>
                <a:latin typeface="Arial" panose="020B0604020202020204" pitchFamily="34" charset="0"/>
                <a:ea typeface="Arial" panose="020B0604020202020204" pitchFamily="34" charset="0"/>
              </a:rPr>
              <a:t>Economic growth in the nineteenth century is attributed to industrial development of the </a:t>
            </a:r>
            <a:r>
              <a:rPr lang="en-GB" sz="1200" dirty="0" err="1">
                <a:effectLst/>
                <a:latin typeface="Arial" panose="020B0604020202020204" pitchFamily="34" charset="0"/>
                <a:ea typeface="Arial" panose="020B0604020202020204" pitchFamily="34" charset="0"/>
              </a:rPr>
              <a:t>Ogmore</a:t>
            </a:r>
            <a:r>
              <a:rPr lang="en-GB" sz="1200" dirty="0">
                <a:effectLst/>
                <a:latin typeface="Arial" panose="020B0604020202020204" pitchFamily="34" charset="0"/>
                <a:ea typeface="Arial" panose="020B0604020202020204" pitchFamily="34" charset="0"/>
              </a:rPr>
              <a:t> and </a:t>
            </a:r>
            <a:r>
              <a:rPr lang="en-GB" sz="1200" dirty="0" err="1">
                <a:effectLst/>
                <a:latin typeface="Arial" panose="020B0604020202020204" pitchFamily="34" charset="0"/>
                <a:ea typeface="Arial" panose="020B0604020202020204" pitchFamily="34" charset="0"/>
              </a:rPr>
              <a:t>Gwynfi</a:t>
            </a:r>
            <a:r>
              <a:rPr lang="en-GB" sz="1200" dirty="0">
                <a:effectLst/>
                <a:latin typeface="Arial" panose="020B0604020202020204" pitchFamily="34" charset="0"/>
                <a:ea typeface="Arial" panose="020B0604020202020204" pitchFamily="34" charset="0"/>
              </a:rPr>
              <a:t> Valleys and has been described historically as a “thriving market town at the centre of a rich agricultural district” (Light, 2005, p. 91).</a:t>
            </a:r>
            <a:endParaRPr lang="en-GB" dirty="0"/>
          </a:p>
        </p:txBody>
      </p:sp>
      <p:sp>
        <p:nvSpPr>
          <p:cNvPr id="4" name="Slide Number Placeholder 3"/>
          <p:cNvSpPr>
            <a:spLocks noGrp="1"/>
          </p:cNvSpPr>
          <p:nvPr>
            <p:ph type="sldNum" sz="quarter" idx="5"/>
          </p:nvPr>
        </p:nvSpPr>
        <p:spPr/>
        <p:txBody>
          <a:bodyPr/>
          <a:lstStyle/>
          <a:p>
            <a:fld id="{D65DC8BA-D9E4-473C-9F41-B17F99948B95}" type="slidenum">
              <a:rPr lang="en-GB" smtClean="0"/>
              <a:t>7</a:t>
            </a:fld>
            <a:endParaRPr lang="en-GB"/>
          </a:p>
        </p:txBody>
      </p:sp>
    </p:spTree>
    <p:extLst>
      <p:ext uri="{BB962C8B-B14F-4D97-AF65-F5344CB8AC3E}">
        <p14:creationId xmlns:p14="http://schemas.microsoft.com/office/powerpoint/2010/main" val="38503429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Partnerships with charitable organisations such as British Ecological Society, RSPB, Woodland Trust, WWF.</a:t>
            </a:r>
          </a:p>
        </p:txBody>
      </p:sp>
      <p:sp>
        <p:nvSpPr>
          <p:cNvPr id="4" name="Slide Number Placeholder 3"/>
          <p:cNvSpPr>
            <a:spLocks noGrp="1"/>
          </p:cNvSpPr>
          <p:nvPr>
            <p:ph type="sldNum" sz="quarter" idx="5"/>
          </p:nvPr>
        </p:nvSpPr>
        <p:spPr/>
        <p:txBody>
          <a:bodyPr/>
          <a:lstStyle/>
          <a:p>
            <a:fld id="{D65DC8BA-D9E4-473C-9F41-B17F99948B95}" type="slidenum">
              <a:rPr lang="en-GB" smtClean="0"/>
              <a:t>8</a:t>
            </a:fld>
            <a:endParaRPr lang="en-GB"/>
          </a:p>
        </p:txBody>
      </p:sp>
    </p:spTree>
    <p:extLst>
      <p:ext uri="{BB962C8B-B14F-4D97-AF65-F5344CB8AC3E}">
        <p14:creationId xmlns:p14="http://schemas.microsoft.com/office/powerpoint/2010/main" val="19590174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B0DB3-A8FF-4ABB-9E2E-D960422260EB}"/>
              </a:ext>
            </a:extLst>
          </p:cNvPr>
          <p:cNvSpPr>
            <a:spLocks noGrp="1"/>
          </p:cNvSpPr>
          <p:nvPr>
            <p:ph type="ctrTitle"/>
          </p:nvPr>
        </p:nvSpPr>
        <p:spPr>
          <a:xfrm>
            <a:off x="1524000" y="1122363"/>
            <a:ext cx="9144000" cy="3025308"/>
          </a:xfrm>
        </p:spPr>
        <p:txBody>
          <a:bodyPr anchor="b">
            <a:normAutofit/>
          </a:bodyPr>
          <a:lstStyle>
            <a:lvl1pPr algn="ctr">
              <a:defRPr sz="6600"/>
            </a:lvl1pPr>
          </a:lstStyle>
          <a:p>
            <a:r>
              <a:rPr lang="en-US" dirty="0"/>
              <a:t>Click to edit Master title style</a:t>
            </a:r>
          </a:p>
        </p:txBody>
      </p:sp>
      <p:sp>
        <p:nvSpPr>
          <p:cNvPr id="3" name="Subtitle 2">
            <a:extLst>
              <a:ext uri="{FF2B5EF4-FFF2-40B4-BE49-F238E27FC236}">
                <a16:creationId xmlns:a16="http://schemas.microsoft.com/office/drawing/2014/main" id="{8BEE0618-75D7-410F-859C-CDF53BC53E85}"/>
              </a:ext>
            </a:extLst>
          </p:cNvPr>
          <p:cNvSpPr>
            <a:spLocks noGrp="1"/>
          </p:cNvSpPr>
          <p:nvPr>
            <p:ph type="subTitle" idx="1"/>
          </p:nvPr>
        </p:nvSpPr>
        <p:spPr>
          <a:xfrm>
            <a:off x="1524000" y="4386729"/>
            <a:ext cx="9144000" cy="1135529"/>
          </a:xfrm>
        </p:spPr>
        <p:txBody>
          <a:bodyPr>
            <a:normAutofit/>
          </a:bodyPr>
          <a:lstStyle>
            <a:lvl1pPr marL="0" indent="0" algn="ctr">
              <a:lnSpc>
                <a:spcPct val="120000"/>
              </a:lnSpc>
              <a:buNone/>
              <a:defRPr sz="1800" b="1"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A5237F11-76DB-4DD9-9747-3F38D05BA0FE}"/>
              </a:ext>
            </a:extLst>
          </p:cNvPr>
          <p:cNvSpPr>
            <a:spLocks noGrp="1"/>
          </p:cNvSpPr>
          <p:nvPr>
            <p:ph type="dt" sz="half" idx="10"/>
          </p:nvPr>
        </p:nvSpPr>
        <p:spPr/>
        <p:txBody>
          <a:bodyPr/>
          <a:lstStyle/>
          <a:p>
            <a:fld id="{53E7B0CC-6648-4A47-A9CA-E6F4DA67224C}" type="datetime1">
              <a:rPr lang="en-US" smtClean="0"/>
              <a:t>5/12/2023</a:t>
            </a:fld>
            <a:endParaRPr lang="en-US"/>
          </a:p>
        </p:txBody>
      </p:sp>
      <p:sp>
        <p:nvSpPr>
          <p:cNvPr id="5" name="Footer Placeholder 4">
            <a:extLst>
              <a:ext uri="{FF2B5EF4-FFF2-40B4-BE49-F238E27FC236}">
                <a16:creationId xmlns:a16="http://schemas.microsoft.com/office/drawing/2014/main" id="{3059F581-81B0-44B3-ABA5-A25CA4BAE489}"/>
              </a:ext>
            </a:extLst>
          </p:cNvPr>
          <p:cNvSpPr>
            <a:spLocks noGrp="1"/>
          </p:cNvSpPr>
          <p:nvPr>
            <p:ph type="ftr" sz="quarter" idx="11"/>
          </p:nvPr>
        </p:nvSpPr>
        <p:spPr/>
        <p:txBody>
          <a:bodyPr/>
          <a:lstStyle/>
          <a:p>
            <a:r>
              <a:rPr lang="en-US"/>
              <a:t>AMI Conference 2023</a:t>
            </a:r>
          </a:p>
        </p:txBody>
      </p:sp>
      <p:sp>
        <p:nvSpPr>
          <p:cNvPr id="6" name="Slide Number Placeholder 5">
            <a:extLst>
              <a:ext uri="{FF2B5EF4-FFF2-40B4-BE49-F238E27FC236}">
                <a16:creationId xmlns:a16="http://schemas.microsoft.com/office/drawing/2014/main" id="{BC10D591-ADCF-4300-8282-72AE357F3D2D}"/>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28333012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E5C77-55F8-4677-A96C-E6D3F5545D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9A064EF-ADDA-4943-8F87-A7469D79975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B0D493-D1E7-4358-95E9-B5B80A49E603}"/>
              </a:ext>
            </a:extLst>
          </p:cNvPr>
          <p:cNvSpPr>
            <a:spLocks noGrp="1"/>
          </p:cNvSpPr>
          <p:nvPr>
            <p:ph type="dt" sz="half" idx="10"/>
          </p:nvPr>
        </p:nvSpPr>
        <p:spPr/>
        <p:txBody>
          <a:bodyPr/>
          <a:lstStyle/>
          <a:p>
            <a:fld id="{63C25F63-22DC-4CCB-A0A6-F220E6FEBA7D}" type="datetime1">
              <a:rPr lang="en-US" smtClean="0"/>
              <a:t>5/12/2023</a:t>
            </a:fld>
            <a:endParaRPr lang="en-US"/>
          </a:p>
        </p:txBody>
      </p:sp>
      <p:sp>
        <p:nvSpPr>
          <p:cNvPr id="5" name="Footer Placeholder 4">
            <a:extLst>
              <a:ext uri="{FF2B5EF4-FFF2-40B4-BE49-F238E27FC236}">
                <a16:creationId xmlns:a16="http://schemas.microsoft.com/office/drawing/2014/main" id="{A6E98326-3276-4B9E-960F-10C6677BFAF7}"/>
              </a:ext>
            </a:extLst>
          </p:cNvPr>
          <p:cNvSpPr>
            <a:spLocks noGrp="1"/>
          </p:cNvSpPr>
          <p:nvPr>
            <p:ph type="ftr" sz="quarter" idx="11"/>
          </p:nvPr>
        </p:nvSpPr>
        <p:spPr/>
        <p:txBody>
          <a:bodyPr/>
          <a:lstStyle/>
          <a:p>
            <a:r>
              <a:rPr lang="en-US"/>
              <a:t>AMI Conference 2023</a:t>
            </a:r>
          </a:p>
        </p:txBody>
      </p:sp>
      <p:sp>
        <p:nvSpPr>
          <p:cNvPr id="6" name="Slide Number Placeholder 5">
            <a:extLst>
              <a:ext uri="{FF2B5EF4-FFF2-40B4-BE49-F238E27FC236}">
                <a16:creationId xmlns:a16="http://schemas.microsoft.com/office/drawing/2014/main" id="{0D4C3AC2-288D-4FEE-BF80-0EAEDDFAB049}"/>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22537820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3333C6A-5417-40BD-BF7A-94058322377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43BCB45-B343-46F6-9718-AA0D68CED1F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BDA2A4-FD34-4E17-908F-4367B1E644C3}"/>
              </a:ext>
            </a:extLst>
          </p:cNvPr>
          <p:cNvSpPr>
            <a:spLocks noGrp="1"/>
          </p:cNvSpPr>
          <p:nvPr>
            <p:ph type="dt" sz="half" idx="10"/>
          </p:nvPr>
        </p:nvSpPr>
        <p:spPr/>
        <p:txBody>
          <a:bodyPr/>
          <a:lstStyle/>
          <a:p>
            <a:fld id="{BA4B7AC1-B950-474D-A16F-B561B0866E5E}" type="datetime1">
              <a:rPr lang="en-US" smtClean="0"/>
              <a:t>5/12/2023</a:t>
            </a:fld>
            <a:endParaRPr lang="en-US"/>
          </a:p>
        </p:txBody>
      </p:sp>
      <p:sp>
        <p:nvSpPr>
          <p:cNvPr id="5" name="Footer Placeholder 4">
            <a:extLst>
              <a:ext uri="{FF2B5EF4-FFF2-40B4-BE49-F238E27FC236}">
                <a16:creationId xmlns:a16="http://schemas.microsoft.com/office/drawing/2014/main" id="{93B87AE3-776D-451D-AA52-C06B747248C5}"/>
              </a:ext>
            </a:extLst>
          </p:cNvPr>
          <p:cNvSpPr>
            <a:spLocks noGrp="1"/>
          </p:cNvSpPr>
          <p:nvPr>
            <p:ph type="ftr" sz="quarter" idx="11"/>
          </p:nvPr>
        </p:nvSpPr>
        <p:spPr/>
        <p:txBody>
          <a:bodyPr/>
          <a:lstStyle/>
          <a:p>
            <a:r>
              <a:rPr lang="en-US"/>
              <a:t>AMI Conference 2023</a:t>
            </a:r>
          </a:p>
        </p:txBody>
      </p:sp>
      <p:sp>
        <p:nvSpPr>
          <p:cNvPr id="6" name="Slide Number Placeholder 5">
            <a:extLst>
              <a:ext uri="{FF2B5EF4-FFF2-40B4-BE49-F238E27FC236}">
                <a16:creationId xmlns:a16="http://schemas.microsoft.com/office/drawing/2014/main" id="{4AA0C4D5-BE1E-4D6A-9196-E0F9E42B2E1E}"/>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2332717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75558-A264-444E-829B-51AAE6B4BFCE}"/>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908D9373-37D1-4135-8D34-755E139F79DD}"/>
              </a:ext>
            </a:extLst>
          </p:cNvPr>
          <p:cNvSpPr>
            <a:spLocks noGrp="1"/>
          </p:cNvSpPr>
          <p:nvPr>
            <p:ph idx="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55E4A6B-1966-4E57-9FB8-8B111E97BC11}"/>
              </a:ext>
            </a:extLst>
          </p:cNvPr>
          <p:cNvSpPr>
            <a:spLocks noGrp="1"/>
          </p:cNvSpPr>
          <p:nvPr>
            <p:ph type="dt" sz="half" idx="10"/>
          </p:nvPr>
        </p:nvSpPr>
        <p:spPr/>
        <p:txBody>
          <a:bodyPr/>
          <a:lstStyle/>
          <a:p>
            <a:fld id="{0F9926D9-3D64-4404-B285-984CB64B9E6E}" type="datetime1">
              <a:rPr lang="en-US" smtClean="0"/>
              <a:t>5/12/2023</a:t>
            </a:fld>
            <a:endParaRPr lang="en-US" dirty="0"/>
          </a:p>
        </p:txBody>
      </p:sp>
      <p:sp>
        <p:nvSpPr>
          <p:cNvPr id="5" name="Footer Placeholder 4">
            <a:extLst>
              <a:ext uri="{FF2B5EF4-FFF2-40B4-BE49-F238E27FC236}">
                <a16:creationId xmlns:a16="http://schemas.microsoft.com/office/drawing/2014/main" id="{133FC3DD-F2BE-41FF-895B-00129AAB15F5}"/>
              </a:ext>
            </a:extLst>
          </p:cNvPr>
          <p:cNvSpPr>
            <a:spLocks noGrp="1"/>
          </p:cNvSpPr>
          <p:nvPr>
            <p:ph type="ftr" sz="quarter" idx="11"/>
          </p:nvPr>
        </p:nvSpPr>
        <p:spPr/>
        <p:txBody>
          <a:bodyPr/>
          <a:lstStyle/>
          <a:p>
            <a:r>
              <a:rPr lang="en-US"/>
              <a:t>AMI Conference 2023</a:t>
            </a:r>
          </a:p>
        </p:txBody>
      </p:sp>
      <p:sp>
        <p:nvSpPr>
          <p:cNvPr id="6" name="Slide Number Placeholder 5">
            <a:extLst>
              <a:ext uri="{FF2B5EF4-FFF2-40B4-BE49-F238E27FC236}">
                <a16:creationId xmlns:a16="http://schemas.microsoft.com/office/drawing/2014/main" id="{A91F830C-8424-4FAF-A011-605AE1D147FC}"/>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5373451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A1BE8-ECC1-4027-B16E-C7BECCA9DF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246C7E1-471A-46AA-8068-98E68C0C20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F7C9F8F-EC48-4D16-B4C6-023A7B607BE6}"/>
              </a:ext>
            </a:extLst>
          </p:cNvPr>
          <p:cNvSpPr>
            <a:spLocks noGrp="1"/>
          </p:cNvSpPr>
          <p:nvPr>
            <p:ph type="dt" sz="half" idx="10"/>
          </p:nvPr>
        </p:nvSpPr>
        <p:spPr/>
        <p:txBody>
          <a:bodyPr/>
          <a:lstStyle/>
          <a:p>
            <a:fld id="{3E2B54A7-6DC4-4891-AD9C-8F6A790F84FA}" type="datetime1">
              <a:rPr lang="en-US" smtClean="0"/>
              <a:t>5/12/2023</a:t>
            </a:fld>
            <a:endParaRPr lang="en-US"/>
          </a:p>
        </p:txBody>
      </p:sp>
      <p:sp>
        <p:nvSpPr>
          <p:cNvPr id="5" name="Footer Placeholder 4">
            <a:extLst>
              <a:ext uri="{FF2B5EF4-FFF2-40B4-BE49-F238E27FC236}">
                <a16:creationId xmlns:a16="http://schemas.microsoft.com/office/drawing/2014/main" id="{B79FA5B3-F726-417B-932A-B93E0C8F5AB3}"/>
              </a:ext>
            </a:extLst>
          </p:cNvPr>
          <p:cNvSpPr>
            <a:spLocks noGrp="1"/>
          </p:cNvSpPr>
          <p:nvPr>
            <p:ph type="ftr" sz="quarter" idx="11"/>
          </p:nvPr>
        </p:nvSpPr>
        <p:spPr/>
        <p:txBody>
          <a:bodyPr/>
          <a:lstStyle/>
          <a:p>
            <a:r>
              <a:rPr lang="en-US"/>
              <a:t>AMI Conference 2023</a:t>
            </a:r>
          </a:p>
        </p:txBody>
      </p:sp>
      <p:sp>
        <p:nvSpPr>
          <p:cNvPr id="6" name="Slide Number Placeholder 5">
            <a:extLst>
              <a:ext uri="{FF2B5EF4-FFF2-40B4-BE49-F238E27FC236}">
                <a16:creationId xmlns:a16="http://schemas.microsoft.com/office/drawing/2014/main" id="{577D21F1-1A24-43EA-AB09-3024C491E8FB}"/>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4200742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16569-B648-4D50-BEB8-E8DAE24D68F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0831B3-A1FD-470C-BEEE-4CFB441502DD}"/>
              </a:ext>
            </a:extLst>
          </p:cNvPr>
          <p:cNvSpPr>
            <a:spLocks noGrp="1"/>
          </p:cNvSpPr>
          <p:nvPr>
            <p:ph sz="half" idx="1"/>
          </p:nvPr>
        </p:nvSpPr>
        <p:spPr>
          <a:xfrm>
            <a:off x="838200" y="1924493"/>
            <a:ext cx="5181600" cy="42524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1F34A17-C244-438C-9AE3-FB9B3CE3BD8F}"/>
              </a:ext>
            </a:extLst>
          </p:cNvPr>
          <p:cNvSpPr>
            <a:spLocks noGrp="1"/>
          </p:cNvSpPr>
          <p:nvPr>
            <p:ph sz="half" idx="2"/>
          </p:nvPr>
        </p:nvSpPr>
        <p:spPr>
          <a:xfrm>
            <a:off x="6172200" y="1924493"/>
            <a:ext cx="5181600" cy="42524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4CFA3AA-3FC1-4B98-8F99-1726F1AC0A38}"/>
              </a:ext>
            </a:extLst>
          </p:cNvPr>
          <p:cNvSpPr>
            <a:spLocks noGrp="1"/>
          </p:cNvSpPr>
          <p:nvPr>
            <p:ph type="dt" sz="half" idx="10"/>
          </p:nvPr>
        </p:nvSpPr>
        <p:spPr/>
        <p:txBody>
          <a:bodyPr/>
          <a:lstStyle/>
          <a:p>
            <a:fld id="{565A7670-28C9-46A1-9BF6-6BC7239E8A1D}" type="datetime1">
              <a:rPr lang="en-US" smtClean="0"/>
              <a:t>5/12/2023</a:t>
            </a:fld>
            <a:endParaRPr lang="en-US"/>
          </a:p>
        </p:txBody>
      </p:sp>
      <p:sp>
        <p:nvSpPr>
          <p:cNvPr id="6" name="Footer Placeholder 5">
            <a:extLst>
              <a:ext uri="{FF2B5EF4-FFF2-40B4-BE49-F238E27FC236}">
                <a16:creationId xmlns:a16="http://schemas.microsoft.com/office/drawing/2014/main" id="{1CE10883-BACC-41A1-9067-ECFDB937D721}"/>
              </a:ext>
            </a:extLst>
          </p:cNvPr>
          <p:cNvSpPr>
            <a:spLocks noGrp="1"/>
          </p:cNvSpPr>
          <p:nvPr>
            <p:ph type="ftr" sz="quarter" idx="11"/>
          </p:nvPr>
        </p:nvSpPr>
        <p:spPr/>
        <p:txBody>
          <a:bodyPr/>
          <a:lstStyle/>
          <a:p>
            <a:r>
              <a:rPr lang="en-US"/>
              <a:t>AMI Conference 2023</a:t>
            </a:r>
          </a:p>
        </p:txBody>
      </p:sp>
      <p:sp>
        <p:nvSpPr>
          <p:cNvPr id="7" name="Slide Number Placeholder 6">
            <a:extLst>
              <a:ext uri="{FF2B5EF4-FFF2-40B4-BE49-F238E27FC236}">
                <a16:creationId xmlns:a16="http://schemas.microsoft.com/office/drawing/2014/main" id="{427660A2-13C9-4432-A6EB-A4FF3D78F15F}"/>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28377022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7C843-C993-4E9C-80DD-3620816E56A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D91A8E3-B066-4511-9C6E-A3435B64DD88}"/>
              </a:ext>
            </a:extLst>
          </p:cNvPr>
          <p:cNvSpPr>
            <a:spLocks noGrp="1"/>
          </p:cNvSpPr>
          <p:nvPr>
            <p:ph type="body" idx="1"/>
          </p:nvPr>
        </p:nvSpPr>
        <p:spPr>
          <a:xfrm>
            <a:off x="839788" y="1734325"/>
            <a:ext cx="5157787" cy="823912"/>
          </a:xfrm>
        </p:spPr>
        <p:txBody>
          <a:bodyPr anchor="b">
            <a:normAutofit/>
          </a:bodyPr>
          <a:lstStyle>
            <a:lvl1pPr marL="0" indent="0">
              <a:buNone/>
              <a:defRPr sz="20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E86B63-4102-4802-94D7-F138F80F3E19}"/>
              </a:ext>
            </a:extLst>
          </p:cNvPr>
          <p:cNvSpPr>
            <a:spLocks noGrp="1"/>
          </p:cNvSpPr>
          <p:nvPr>
            <p:ph sz="half" idx="2"/>
          </p:nvPr>
        </p:nvSpPr>
        <p:spPr>
          <a:xfrm>
            <a:off x="839788" y="2558237"/>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9C924765-08A7-4A60-86DC-DC420F60BBAE}"/>
              </a:ext>
            </a:extLst>
          </p:cNvPr>
          <p:cNvSpPr>
            <a:spLocks noGrp="1"/>
          </p:cNvSpPr>
          <p:nvPr>
            <p:ph type="body" sz="quarter" idx="3"/>
          </p:nvPr>
        </p:nvSpPr>
        <p:spPr>
          <a:xfrm>
            <a:off x="6172200" y="1734325"/>
            <a:ext cx="5183188" cy="823912"/>
          </a:xfrm>
        </p:spPr>
        <p:txBody>
          <a:bodyPr anchor="b">
            <a:normAutofit/>
          </a:bodyPr>
          <a:lstStyle>
            <a:lvl1pPr marL="0" indent="0">
              <a:buNone/>
              <a:defRPr sz="20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4AA2795-EFB6-4000-8F25-FBB62646C0CD}"/>
              </a:ext>
            </a:extLst>
          </p:cNvPr>
          <p:cNvSpPr>
            <a:spLocks noGrp="1"/>
          </p:cNvSpPr>
          <p:nvPr>
            <p:ph sz="quarter" idx="4"/>
          </p:nvPr>
        </p:nvSpPr>
        <p:spPr>
          <a:xfrm>
            <a:off x="6172200" y="2558237"/>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942CFB-FE12-494A-9C41-3CB90F07BDAA}"/>
              </a:ext>
            </a:extLst>
          </p:cNvPr>
          <p:cNvSpPr>
            <a:spLocks noGrp="1"/>
          </p:cNvSpPr>
          <p:nvPr>
            <p:ph type="dt" sz="half" idx="10"/>
          </p:nvPr>
        </p:nvSpPr>
        <p:spPr/>
        <p:txBody>
          <a:bodyPr/>
          <a:lstStyle/>
          <a:p>
            <a:fld id="{F4E66D83-C53D-482E-851C-C5FACF335B2E}" type="datetime1">
              <a:rPr lang="en-US" smtClean="0"/>
              <a:t>5/12/2023</a:t>
            </a:fld>
            <a:endParaRPr lang="en-US"/>
          </a:p>
        </p:txBody>
      </p:sp>
      <p:sp>
        <p:nvSpPr>
          <p:cNvPr id="8" name="Footer Placeholder 7">
            <a:extLst>
              <a:ext uri="{FF2B5EF4-FFF2-40B4-BE49-F238E27FC236}">
                <a16:creationId xmlns:a16="http://schemas.microsoft.com/office/drawing/2014/main" id="{6C3A07E3-59E1-4EBD-9687-4B6ABE96ACA4}"/>
              </a:ext>
            </a:extLst>
          </p:cNvPr>
          <p:cNvSpPr>
            <a:spLocks noGrp="1"/>
          </p:cNvSpPr>
          <p:nvPr>
            <p:ph type="ftr" sz="quarter" idx="11"/>
          </p:nvPr>
        </p:nvSpPr>
        <p:spPr/>
        <p:txBody>
          <a:bodyPr/>
          <a:lstStyle/>
          <a:p>
            <a:r>
              <a:rPr lang="en-US"/>
              <a:t>AMI Conference 2023</a:t>
            </a:r>
          </a:p>
        </p:txBody>
      </p:sp>
      <p:sp>
        <p:nvSpPr>
          <p:cNvPr id="9" name="Slide Number Placeholder 8">
            <a:extLst>
              <a:ext uri="{FF2B5EF4-FFF2-40B4-BE49-F238E27FC236}">
                <a16:creationId xmlns:a16="http://schemas.microsoft.com/office/drawing/2014/main" id="{ECF7BB23-7539-4674-8B66-ACEFF94686CE}"/>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159979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841DB-C73C-4968-B434-A6AA14DAF62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08152BF-92C7-4BF5-A9DB-16A0BF0F5F5D}"/>
              </a:ext>
            </a:extLst>
          </p:cNvPr>
          <p:cNvSpPr>
            <a:spLocks noGrp="1"/>
          </p:cNvSpPr>
          <p:nvPr>
            <p:ph type="dt" sz="half" idx="10"/>
          </p:nvPr>
        </p:nvSpPr>
        <p:spPr/>
        <p:txBody>
          <a:bodyPr/>
          <a:lstStyle/>
          <a:p>
            <a:fld id="{08764BB0-890D-4FA5-9147-E2C52535575D}" type="datetime1">
              <a:rPr lang="en-US" smtClean="0"/>
              <a:t>5/12/2023</a:t>
            </a:fld>
            <a:endParaRPr lang="en-US"/>
          </a:p>
        </p:txBody>
      </p:sp>
      <p:sp>
        <p:nvSpPr>
          <p:cNvPr id="4" name="Footer Placeholder 3">
            <a:extLst>
              <a:ext uri="{FF2B5EF4-FFF2-40B4-BE49-F238E27FC236}">
                <a16:creationId xmlns:a16="http://schemas.microsoft.com/office/drawing/2014/main" id="{C1289DB7-F492-4037-A439-D70F7E556524}"/>
              </a:ext>
            </a:extLst>
          </p:cNvPr>
          <p:cNvSpPr>
            <a:spLocks noGrp="1"/>
          </p:cNvSpPr>
          <p:nvPr>
            <p:ph type="ftr" sz="quarter" idx="11"/>
          </p:nvPr>
        </p:nvSpPr>
        <p:spPr/>
        <p:txBody>
          <a:bodyPr/>
          <a:lstStyle/>
          <a:p>
            <a:r>
              <a:rPr lang="en-US"/>
              <a:t>AMI Conference 2023</a:t>
            </a:r>
          </a:p>
        </p:txBody>
      </p:sp>
      <p:sp>
        <p:nvSpPr>
          <p:cNvPr id="5" name="Slide Number Placeholder 4">
            <a:extLst>
              <a:ext uri="{FF2B5EF4-FFF2-40B4-BE49-F238E27FC236}">
                <a16:creationId xmlns:a16="http://schemas.microsoft.com/office/drawing/2014/main" id="{2FFA96F1-8B8A-4E83-B3C2-E10DE522AD30}"/>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557120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031033-9688-463F-9614-47F2F5BC6BF7}"/>
              </a:ext>
            </a:extLst>
          </p:cNvPr>
          <p:cNvSpPr>
            <a:spLocks noGrp="1"/>
          </p:cNvSpPr>
          <p:nvPr>
            <p:ph type="dt" sz="half" idx="10"/>
          </p:nvPr>
        </p:nvSpPr>
        <p:spPr/>
        <p:txBody>
          <a:bodyPr/>
          <a:lstStyle/>
          <a:p>
            <a:fld id="{A6372600-709C-4004-A994-3694DC1A85EA}" type="datetime1">
              <a:rPr lang="en-US" smtClean="0"/>
              <a:t>5/12/2023</a:t>
            </a:fld>
            <a:endParaRPr lang="en-US"/>
          </a:p>
        </p:txBody>
      </p:sp>
      <p:sp>
        <p:nvSpPr>
          <p:cNvPr id="3" name="Footer Placeholder 2">
            <a:extLst>
              <a:ext uri="{FF2B5EF4-FFF2-40B4-BE49-F238E27FC236}">
                <a16:creationId xmlns:a16="http://schemas.microsoft.com/office/drawing/2014/main" id="{085B8DB2-C14B-45AC-ACAF-8702DF59C6E2}"/>
              </a:ext>
            </a:extLst>
          </p:cNvPr>
          <p:cNvSpPr>
            <a:spLocks noGrp="1"/>
          </p:cNvSpPr>
          <p:nvPr>
            <p:ph type="ftr" sz="quarter" idx="11"/>
          </p:nvPr>
        </p:nvSpPr>
        <p:spPr/>
        <p:txBody>
          <a:bodyPr/>
          <a:lstStyle/>
          <a:p>
            <a:r>
              <a:rPr lang="en-US"/>
              <a:t>AMI Conference 2023</a:t>
            </a:r>
          </a:p>
        </p:txBody>
      </p:sp>
      <p:sp>
        <p:nvSpPr>
          <p:cNvPr id="4" name="Slide Number Placeholder 3">
            <a:extLst>
              <a:ext uri="{FF2B5EF4-FFF2-40B4-BE49-F238E27FC236}">
                <a16:creationId xmlns:a16="http://schemas.microsoft.com/office/drawing/2014/main" id="{8001DA57-8D4E-4075-9460-4F03DF8AABA8}"/>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3564166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2CBE2C-9DAA-489D-AC88-15CBBA8A9BF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EE124BE-E494-445A-A4FB-A2A8F28F0C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F2446DE-9A32-4774-9F7C-86678CA90E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00115D-61B3-46D0-B4D3-30C374B526CF}"/>
              </a:ext>
            </a:extLst>
          </p:cNvPr>
          <p:cNvSpPr>
            <a:spLocks noGrp="1"/>
          </p:cNvSpPr>
          <p:nvPr>
            <p:ph type="dt" sz="half" idx="10"/>
          </p:nvPr>
        </p:nvSpPr>
        <p:spPr/>
        <p:txBody>
          <a:bodyPr/>
          <a:lstStyle/>
          <a:p>
            <a:fld id="{2A63DDB5-AEAF-4ED8-9997-34C4AF5728CB}" type="datetime1">
              <a:rPr lang="en-US" smtClean="0"/>
              <a:t>5/12/2023</a:t>
            </a:fld>
            <a:endParaRPr lang="en-US"/>
          </a:p>
        </p:txBody>
      </p:sp>
      <p:sp>
        <p:nvSpPr>
          <p:cNvPr id="6" name="Footer Placeholder 5">
            <a:extLst>
              <a:ext uri="{FF2B5EF4-FFF2-40B4-BE49-F238E27FC236}">
                <a16:creationId xmlns:a16="http://schemas.microsoft.com/office/drawing/2014/main" id="{EF3C2AFC-D0F8-469F-B1E0-123C2E066EC1}"/>
              </a:ext>
            </a:extLst>
          </p:cNvPr>
          <p:cNvSpPr>
            <a:spLocks noGrp="1"/>
          </p:cNvSpPr>
          <p:nvPr>
            <p:ph type="ftr" sz="quarter" idx="11"/>
          </p:nvPr>
        </p:nvSpPr>
        <p:spPr/>
        <p:txBody>
          <a:bodyPr/>
          <a:lstStyle/>
          <a:p>
            <a:r>
              <a:rPr lang="en-US"/>
              <a:t>AMI Conference 2023</a:t>
            </a:r>
          </a:p>
        </p:txBody>
      </p:sp>
      <p:sp>
        <p:nvSpPr>
          <p:cNvPr id="7" name="Slide Number Placeholder 6">
            <a:extLst>
              <a:ext uri="{FF2B5EF4-FFF2-40B4-BE49-F238E27FC236}">
                <a16:creationId xmlns:a16="http://schemas.microsoft.com/office/drawing/2014/main" id="{C8B9BCDA-9EF7-4531-8021-AF7B30751516}"/>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5763113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AE558-F89F-4688-94E5-77F37D49F1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BCD35AF-8CA2-49BB-BAE9-F29A0186EC6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05CAA98-55BD-4118-A8AF-D603060784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BFF4C5-82A8-4AD8-B7E2-2882F657683C}"/>
              </a:ext>
            </a:extLst>
          </p:cNvPr>
          <p:cNvSpPr>
            <a:spLocks noGrp="1"/>
          </p:cNvSpPr>
          <p:nvPr>
            <p:ph type="dt" sz="half" idx="10"/>
          </p:nvPr>
        </p:nvSpPr>
        <p:spPr/>
        <p:txBody>
          <a:bodyPr/>
          <a:lstStyle/>
          <a:p>
            <a:fld id="{0B374777-5267-4FDD-AF15-A1143B137DD2}" type="datetime1">
              <a:rPr lang="en-US" smtClean="0"/>
              <a:t>5/12/2023</a:t>
            </a:fld>
            <a:endParaRPr lang="en-US"/>
          </a:p>
        </p:txBody>
      </p:sp>
      <p:sp>
        <p:nvSpPr>
          <p:cNvPr id="6" name="Footer Placeholder 5">
            <a:extLst>
              <a:ext uri="{FF2B5EF4-FFF2-40B4-BE49-F238E27FC236}">
                <a16:creationId xmlns:a16="http://schemas.microsoft.com/office/drawing/2014/main" id="{3860B401-B64F-417B-8AD6-581A22E5E0EC}"/>
              </a:ext>
            </a:extLst>
          </p:cNvPr>
          <p:cNvSpPr>
            <a:spLocks noGrp="1"/>
          </p:cNvSpPr>
          <p:nvPr>
            <p:ph type="ftr" sz="quarter" idx="11"/>
          </p:nvPr>
        </p:nvSpPr>
        <p:spPr/>
        <p:txBody>
          <a:bodyPr/>
          <a:lstStyle/>
          <a:p>
            <a:r>
              <a:rPr lang="en-US"/>
              <a:t>AMI Conference 2023</a:t>
            </a:r>
          </a:p>
        </p:txBody>
      </p:sp>
      <p:sp>
        <p:nvSpPr>
          <p:cNvPr id="7" name="Slide Number Placeholder 6">
            <a:extLst>
              <a:ext uri="{FF2B5EF4-FFF2-40B4-BE49-F238E27FC236}">
                <a16:creationId xmlns:a16="http://schemas.microsoft.com/office/drawing/2014/main" id="{AF24BD4C-7149-44BF-8150-F72CAA95A56D}"/>
              </a:ext>
            </a:extLst>
          </p:cNvPr>
          <p:cNvSpPr>
            <a:spLocks noGrp="1"/>
          </p:cNvSpPr>
          <p:nvPr>
            <p:ph type="sldNum" sz="quarter" idx="12"/>
          </p:nvPr>
        </p:nvSpPr>
        <p:spPr/>
        <p:txBody>
          <a:bodyPr/>
          <a:lstStyle/>
          <a:p>
            <a:fld id="{312CC964-A50B-4C29-B4E4-2C30BB34CCF3}" type="slidenum">
              <a:rPr lang="en-US" smtClean="0"/>
              <a:t>‹#›</a:t>
            </a:fld>
            <a:endParaRPr lang="en-US"/>
          </a:p>
        </p:txBody>
      </p:sp>
    </p:spTree>
    <p:extLst>
      <p:ext uri="{BB962C8B-B14F-4D97-AF65-F5344CB8AC3E}">
        <p14:creationId xmlns:p14="http://schemas.microsoft.com/office/powerpoint/2010/main" val="26774363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1" name="Straight Connector 20">
            <a:extLst>
              <a:ext uri="{FF2B5EF4-FFF2-40B4-BE49-F238E27FC236}">
                <a16:creationId xmlns:a16="http://schemas.microsoft.com/office/drawing/2014/main" id="{4436E0F2-A64B-471E-93C0-8DFE08CC57C8}"/>
              </a:ext>
            </a:extLst>
          </p:cNvPr>
          <p:cNvCxnSpPr>
            <a:cxnSpLocks/>
          </p:cNvCxnSpPr>
          <p:nvPr/>
        </p:nvCxnSpPr>
        <p:spPr>
          <a:xfrm flipH="1">
            <a:off x="0" y="0"/>
            <a:ext cx="3119718" cy="6858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C1E3AB1-2A8C-4607-9FAE-D8BDB280FE1A}"/>
              </a:ext>
            </a:extLst>
          </p:cNvPr>
          <p:cNvCxnSpPr>
            <a:cxnSpLocks/>
          </p:cNvCxnSpPr>
          <p:nvPr/>
        </p:nvCxnSpPr>
        <p:spPr>
          <a:xfrm flipH="1">
            <a:off x="0" y="0"/>
            <a:ext cx="903768" cy="65436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6D66059-832F-40B6-A35F-F56C8F38A1E7}"/>
              </a:ext>
            </a:extLst>
          </p:cNvPr>
          <p:cNvCxnSpPr>
            <a:cxnSpLocks/>
          </p:cNvCxnSpPr>
          <p:nvPr/>
        </p:nvCxnSpPr>
        <p:spPr>
          <a:xfrm flipH="1" flipV="1">
            <a:off x="-42863" y="5791200"/>
            <a:ext cx="6286501" cy="106680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515E2ED-7EA9-448D-83FA-54C3DF9723BD}"/>
              </a:ext>
            </a:extLst>
          </p:cNvPr>
          <p:cNvCxnSpPr>
            <a:cxnSpLocks/>
          </p:cNvCxnSpPr>
          <p:nvPr/>
        </p:nvCxnSpPr>
        <p:spPr>
          <a:xfrm flipH="1">
            <a:off x="8462964" y="5848350"/>
            <a:ext cx="3729036" cy="100965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0595356-EABD-4767-AC9D-EA21FF115EC0}"/>
              </a:ext>
            </a:extLst>
          </p:cNvPr>
          <p:cNvCxnSpPr>
            <a:cxnSpLocks/>
          </p:cNvCxnSpPr>
          <p:nvPr/>
        </p:nvCxnSpPr>
        <p:spPr>
          <a:xfrm flipH="1">
            <a:off x="11543158" y="1647825"/>
            <a:ext cx="648842" cy="52101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8CD9F06-9628-469C-B788-A894E3E08281}"/>
              </a:ext>
            </a:extLst>
          </p:cNvPr>
          <p:cNvCxnSpPr>
            <a:cxnSpLocks/>
          </p:cNvCxnSpPr>
          <p:nvPr/>
        </p:nvCxnSpPr>
        <p:spPr>
          <a:xfrm flipH="1" flipV="1">
            <a:off x="10781554" y="0"/>
            <a:ext cx="1410446" cy="425834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550A431-0B61-421B-B4B7-24C0CFF0F938}"/>
              </a:ext>
            </a:extLst>
          </p:cNvPr>
          <p:cNvCxnSpPr>
            <a:cxnSpLocks/>
          </p:cNvCxnSpPr>
          <p:nvPr/>
        </p:nvCxnSpPr>
        <p:spPr>
          <a:xfrm flipH="1" flipV="1">
            <a:off x="6529388" y="-4763"/>
            <a:ext cx="5662612" cy="9319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2" name="Title Placeholder 1">
            <a:extLst>
              <a:ext uri="{FF2B5EF4-FFF2-40B4-BE49-F238E27FC236}">
                <a16:creationId xmlns:a16="http://schemas.microsoft.com/office/drawing/2014/main" id="{675B94C5-D205-4339-B029-5D0FD2E5F3DB}"/>
              </a:ext>
            </a:extLst>
          </p:cNvPr>
          <p:cNvSpPr>
            <a:spLocks noGrp="1"/>
          </p:cNvSpPr>
          <p:nvPr>
            <p:ph type="title"/>
          </p:nvPr>
        </p:nvSpPr>
        <p:spPr>
          <a:xfrm>
            <a:off x="1143000" y="533401"/>
            <a:ext cx="9906000" cy="138215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C096DC5C-BD34-4CE4-8AA7-A6A4B9516F8F}"/>
              </a:ext>
            </a:extLst>
          </p:cNvPr>
          <p:cNvSpPr>
            <a:spLocks noGrp="1"/>
          </p:cNvSpPr>
          <p:nvPr>
            <p:ph type="body" idx="1"/>
          </p:nvPr>
        </p:nvSpPr>
        <p:spPr>
          <a:xfrm>
            <a:off x="1143000" y="2009554"/>
            <a:ext cx="9906000" cy="402442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1F192A7-D622-449D-9FC2-48FDE4D690F1}"/>
              </a:ext>
            </a:extLst>
          </p:cNvPr>
          <p:cNvSpPr>
            <a:spLocks noGrp="1"/>
          </p:cNvSpPr>
          <p:nvPr>
            <p:ph type="dt" sz="half" idx="2"/>
          </p:nvPr>
        </p:nvSpPr>
        <p:spPr>
          <a:xfrm>
            <a:off x="7337102" y="6398878"/>
            <a:ext cx="4193908" cy="365125"/>
          </a:xfrm>
          <a:prstGeom prst="rect">
            <a:avLst/>
          </a:prstGeom>
        </p:spPr>
        <p:txBody>
          <a:bodyPr vert="horz" lIns="91440" tIns="45720" rIns="91440" bIns="45720" rtlCol="0" anchor="ctr">
            <a:normAutofit/>
          </a:bodyPr>
          <a:lstStyle>
            <a:lvl1pPr algn="r">
              <a:defRPr sz="1100">
                <a:solidFill>
                  <a:schemeClr val="tx2"/>
                </a:solidFill>
                <a:latin typeface="+mn-lt"/>
              </a:defRPr>
            </a:lvl1pPr>
          </a:lstStyle>
          <a:p>
            <a:fld id="{CF0ABE86-E2C9-4C4B-A6B2-8B84CDF9CCA5}" type="datetime1">
              <a:rPr lang="en-US" smtClean="0"/>
              <a:t>5/12/2023</a:t>
            </a:fld>
            <a:endParaRPr lang="en-US"/>
          </a:p>
        </p:txBody>
      </p:sp>
      <p:sp>
        <p:nvSpPr>
          <p:cNvPr id="5" name="Footer Placeholder 4">
            <a:extLst>
              <a:ext uri="{FF2B5EF4-FFF2-40B4-BE49-F238E27FC236}">
                <a16:creationId xmlns:a16="http://schemas.microsoft.com/office/drawing/2014/main" id="{8435B93C-2BE9-4847-BFE5-D3CBCC6E948C}"/>
              </a:ext>
            </a:extLst>
          </p:cNvPr>
          <p:cNvSpPr>
            <a:spLocks noGrp="1"/>
          </p:cNvSpPr>
          <p:nvPr>
            <p:ph type="ftr" sz="quarter" idx="3"/>
          </p:nvPr>
        </p:nvSpPr>
        <p:spPr>
          <a:xfrm>
            <a:off x="154429" y="6398878"/>
            <a:ext cx="4497315" cy="365125"/>
          </a:xfrm>
          <a:prstGeom prst="rect">
            <a:avLst/>
          </a:prstGeom>
        </p:spPr>
        <p:txBody>
          <a:bodyPr vert="horz" lIns="91440" tIns="45720" rIns="91440" bIns="45720" rtlCol="0" anchor="ctr">
            <a:normAutofit/>
          </a:bodyPr>
          <a:lstStyle>
            <a:lvl1pPr algn="l">
              <a:defRPr sz="1200" b="1" spc="30" baseline="0">
                <a:solidFill>
                  <a:schemeClr val="tx2"/>
                </a:solidFill>
                <a:latin typeface="+mj-lt"/>
              </a:defRPr>
            </a:lvl1pPr>
          </a:lstStyle>
          <a:p>
            <a:r>
              <a:rPr lang="en-US"/>
              <a:t>AMI Conference 2023</a:t>
            </a:r>
            <a:endParaRPr lang="en-US" dirty="0"/>
          </a:p>
        </p:txBody>
      </p:sp>
      <p:sp>
        <p:nvSpPr>
          <p:cNvPr id="6" name="Slide Number Placeholder 5">
            <a:extLst>
              <a:ext uri="{FF2B5EF4-FFF2-40B4-BE49-F238E27FC236}">
                <a16:creationId xmlns:a16="http://schemas.microsoft.com/office/drawing/2014/main" id="{ADF70A99-395E-4F22-8AAB-6C7EE743D7D5}"/>
              </a:ext>
            </a:extLst>
          </p:cNvPr>
          <p:cNvSpPr>
            <a:spLocks noGrp="1"/>
          </p:cNvSpPr>
          <p:nvPr>
            <p:ph type="sldNum" sz="quarter" idx="4"/>
          </p:nvPr>
        </p:nvSpPr>
        <p:spPr>
          <a:xfrm>
            <a:off x="11602477" y="6398878"/>
            <a:ext cx="470887" cy="365125"/>
          </a:xfrm>
          <a:prstGeom prst="rect">
            <a:avLst/>
          </a:prstGeom>
        </p:spPr>
        <p:txBody>
          <a:bodyPr vert="horz" lIns="91440" tIns="45720" rIns="91440" bIns="45720" rtlCol="0" anchor="ctr">
            <a:normAutofit/>
          </a:bodyPr>
          <a:lstStyle>
            <a:lvl1pPr algn="r">
              <a:defRPr sz="1100">
                <a:solidFill>
                  <a:schemeClr val="tx2"/>
                </a:solidFill>
                <a:latin typeface="+mn-lt"/>
              </a:defRPr>
            </a:lvl1pPr>
          </a:lstStyle>
          <a:p>
            <a:fld id="{312CC964-A50B-4C29-B4E4-2C30BB34CCF3}" type="slidenum">
              <a:rPr lang="en-US" smtClean="0"/>
              <a:t>‹#›</a:t>
            </a:fld>
            <a:endParaRPr lang="en-US"/>
          </a:p>
        </p:txBody>
      </p:sp>
    </p:spTree>
    <p:extLst>
      <p:ext uri="{BB962C8B-B14F-4D97-AF65-F5344CB8AC3E}">
        <p14:creationId xmlns:p14="http://schemas.microsoft.com/office/powerpoint/2010/main" val="3868167745"/>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66" r:id="rId6"/>
    <p:sldLayoutId id="2147483662" r:id="rId7"/>
    <p:sldLayoutId id="2147483663" r:id="rId8"/>
    <p:sldLayoutId id="2147483664" r:id="rId9"/>
    <p:sldLayoutId id="2147483665" r:id="rId10"/>
    <p:sldLayoutId id="2147483667" r:id="rId11"/>
  </p:sldLayoutIdLst>
  <p:hf hdr="0" dt="0"/>
  <p:txStyles>
    <p:title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1000"/>
        </a:spcBef>
        <a:buSzPct val="80000"/>
        <a:buFont typeface="Arial" panose="020B0604020202020204" pitchFamily="34" charset="0"/>
        <a:buChar char="•"/>
        <a:defRPr sz="24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SzPct val="80000"/>
        <a:buFont typeface="Arial" panose="020B0604020202020204" pitchFamily="34" charset="0"/>
        <a:buChar char="•"/>
        <a:defRPr sz="20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SzPct val="80000"/>
        <a:buFont typeface="Arial" panose="020B0604020202020204" pitchFamily="34" charset="0"/>
        <a:buChar char="•"/>
        <a:defRPr sz="18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SzPct val="80000"/>
        <a:buFont typeface="Arial" panose="020B0604020202020204" pitchFamily="34" charset="0"/>
        <a:buChar char="•"/>
        <a:defRPr sz="16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SzPct val="80000"/>
        <a:buFont typeface="Arial" panose="020B0604020202020204" pitchFamily="34" charset="0"/>
        <a:buChar char="•"/>
        <a:defRPr sz="16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Layout" Target="../diagrams/layout2.xml"/><Relationship Id="rId7" Type="http://schemas.openxmlformats.org/officeDocument/2006/relationships/image" Target="../media/image3.jpg"/><Relationship Id="rId12" Type="http://schemas.microsoft.com/office/2007/relationships/diagramDrawing" Target="../diagrams/drawing3.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11" Type="http://schemas.openxmlformats.org/officeDocument/2006/relationships/diagramColors" Target="../diagrams/colors3.xml"/><Relationship Id="rId5" Type="http://schemas.openxmlformats.org/officeDocument/2006/relationships/diagramColors" Target="../diagrams/colors2.xml"/><Relationship Id="rId10" Type="http://schemas.openxmlformats.org/officeDocument/2006/relationships/diagramQuickStyle" Target="../diagrams/quickStyle3.xml"/><Relationship Id="rId4" Type="http://schemas.openxmlformats.org/officeDocument/2006/relationships/diagramQuickStyle" Target="../diagrams/quickStyle2.xml"/><Relationship Id="rId9"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bridgend.gov.uk/business/business-zone/visitor-economy/" TargetMode="External"/><Relationship Id="rId2" Type="http://schemas.openxmlformats.org/officeDocument/2006/relationships/hyperlink" Target="https://democratic.bridgend.gov.uk/documents/s26712/Appendix%201%20Bridgend%20County%20Economic%20Strategy%20FINAL.pdf" TargetMode="Externa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jp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jpg"/><Relationship Id="rId7" Type="http://schemas.openxmlformats.org/officeDocument/2006/relationships/diagramColors" Target="../diagrams/colors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jpg"/><Relationship Id="rId5" Type="http://schemas.openxmlformats.org/officeDocument/2006/relationships/image" Target="../media/image7.png"/><Relationship Id="rId4" Type="http://schemas.openxmlformats.org/officeDocument/2006/relationships/customXml" Target="../ink/ink1.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0" name="Rectangle 44">
            <a:extLst>
              <a:ext uri="{FF2B5EF4-FFF2-40B4-BE49-F238E27FC236}">
                <a16:creationId xmlns:a16="http://schemas.microsoft.com/office/drawing/2014/main" id="{2B78D151-52A1-46B3-8374-570DA802E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46">
            <a:extLst>
              <a:ext uri="{FF2B5EF4-FFF2-40B4-BE49-F238E27FC236}">
                <a16:creationId xmlns:a16="http://schemas.microsoft.com/office/drawing/2014/main" id="{4812B206-25E9-4F8B-AED7-8353BA6254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849100"/>
            <a:ext cx="12192000" cy="20089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2" name="Straight Connector 48">
            <a:extLst>
              <a:ext uri="{FF2B5EF4-FFF2-40B4-BE49-F238E27FC236}">
                <a16:creationId xmlns:a16="http://schemas.microsoft.com/office/drawing/2014/main" id="{E142A6D3-8DB2-4EE4-B19A-4C40D070FE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60990" y="4849100"/>
            <a:ext cx="2366826" cy="20089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50">
            <a:extLst>
              <a:ext uri="{FF2B5EF4-FFF2-40B4-BE49-F238E27FC236}">
                <a16:creationId xmlns:a16="http://schemas.microsoft.com/office/drawing/2014/main" id="{FD73BD45-87D9-44BD-8E6F-A575FFD9C1B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a:endCxn id="12" idx="1"/>
          </p:cNvCxnSpPr>
          <p:nvPr>
            <p:extLst>
              <p:ext uri="{386F3935-93C4-4BCD-93E2-E3B085C9AB24}">
                <p16:designElem xmlns:p16="http://schemas.microsoft.com/office/powerpoint/2015/main" val="1"/>
              </p:ext>
            </p:extLst>
          </p:nvPr>
        </p:nvCxnSpPr>
        <p:spPr>
          <a:xfrm flipH="1">
            <a:off x="0" y="4849099"/>
            <a:ext cx="3027816" cy="100445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3" name="Subtitle 2">
            <a:extLst>
              <a:ext uri="{FF2B5EF4-FFF2-40B4-BE49-F238E27FC236}">
                <a16:creationId xmlns:a16="http://schemas.microsoft.com/office/drawing/2014/main" id="{C3810ED7-6595-3084-94B4-569AC7F67E01}"/>
              </a:ext>
            </a:extLst>
          </p:cNvPr>
          <p:cNvSpPr>
            <a:spLocks noGrp="1"/>
          </p:cNvSpPr>
          <p:nvPr>
            <p:ph type="subTitle" idx="1"/>
          </p:nvPr>
        </p:nvSpPr>
        <p:spPr>
          <a:xfrm>
            <a:off x="1148658" y="4950921"/>
            <a:ext cx="9519342" cy="698782"/>
          </a:xfrm>
        </p:spPr>
        <p:txBody>
          <a:bodyPr vert="horz" lIns="91440" tIns="45720" rIns="91440" bIns="45720" rtlCol="0">
            <a:noAutofit/>
          </a:bodyPr>
          <a:lstStyle/>
          <a:p>
            <a:pPr>
              <a:lnSpc>
                <a:spcPct val="110000"/>
              </a:lnSpc>
            </a:pPr>
            <a:r>
              <a:rPr lang="en-US" dirty="0">
                <a:effectLst/>
              </a:rPr>
              <a:t>“Collecting stories at a local festival to encourage the development of grassroots tourism in Bridgend”</a:t>
            </a:r>
          </a:p>
          <a:p>
            <a:pPr>
              <a:lnSpc>
                <a:spcPct val="110000"/>
              </a:lnSpc>
            </a:pPr>
            <a:r>
              <a:rPr lang="en-US" dirty="0"/>
              <a:t>  </a:t>
            </a:r>
          </a:p>
        </p:txBody>
      </p:sp>
      <p:pic>
        <p:nvPicPr>
          <p:cNvPr id="17" name="Picture 16" descr="Map&#10;&#10;Description automatically generated">
            <a:extLst>
              <a:ext uri="{FF2B5EF4-FFF2-40B4-BE49-F238E27FC236}">
                <a16:creationId xmlns:a16="http://schemas.microsoft.com/office/drawing/2014/main" id="{FD5958D5-8B94-0641-F32C-A6C484E56B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8657" y="551062"/>
            <a:ext cx="4192351" cy="3799624"/>
          </a:xfrm>
          <a:prstGeom prst="rect">
            <a:avLst/>
          </a:prstGeom>
        </p:spPr>
      </p:pic>
      <p:pic>
        <p:nvPicPr>
          <p:cNvPr id="5" name="Picture 4" descr="Text&#10;&#10;Description automatically generated">
            <a:extLst>
              <a:ext uri="{FF2B5EF4-FFF2-40B4-BE49-F238E27FC236}">
                <a16:creationId xmlns:a16="http://schemas.microsoft.com/office/drawing/2014/main" id="{B0150049-E944-1A96-4C21-9F26F7F020F5}"/>
              </a:ext>
            </a:extLst>
          </p:cNvPr>
          <p:cNvPicPr>
            <a:picLocks noChangeAspect="1"/>
          </p:cNvPicPr>
          <p:nvPr/>
        </p:nvPicPr>
        <p:blipFill rotWithShape="1">
          <a:blip r:embed="rId4">
            <a:extLst>
              <a:ext uri="{28A0092B-C50C-407E-A947-70E740481C1C}">
                <a14:useLocalDpi xmlns:a14="http://schemas.microsoft.com/office/drawing/2010/main" val="0"/>
              </a:ext>
            </a:extLst>
          </a:blip>
          <a:srcRect t="2573" b="10555"/>
          <a:stretch/>
        </p:blipFill>
        <p:spPr>
          <a:xfrm>
            <a:off x="6096000" y="626758"/>
            <a:ext cx="5388261" cy="3030875"/>
          </a:xfrm>
          <a:prstGeom prst="rect">
            <a:avLst/>
          </a:prstGeom>
        </p:spPr>
      </p:pic>
      <p:sp>
        <p:nvSpPr>
          <p:cNvPr id="8" name="Footer Placeholder 7">
            <a:extLst>
              <a:ext uri="{FF2B5EF4-FFF2-40B4-BE49-F238E27FC236}">
                <a16:creationId xmlns:a16="http://schemas.microsoft.com/office/drawing/2014/main" id="{ACC77A67-B4D2-5BF5-BCE5-CC7F6B7F3002}"/>
              </a:ext>
            </a:extLst>
          </p:cNvPr>
          <p:cNvSpPr>
            <a:spLocks noGrp="1"/>
          </p:cNvSpPr>
          <p:nvPr>
            <p:ph type="ftr" sz="quarter" idx="11"/>
          </p:nvPr>
        </p:nvSpPr>
        <p:spPr>
          <a:xfrm>
            <a:off x="154429" y="6398878"/>
            <a:ext cx="4497315" cy="365125"/>
          </a:xfrm>
        </p:spPr>
        <p:txBody>
          <a:bodyPr vert="horz" lIns="91440" tIns="45720" rIns="91440" bIns="45720" rtlCol="0" anchor="ctr">
            <a:normAutofit/>
          </a:bodyPr>
          <a:lstStyle/>
          <a:p>
            <a:pPr>
              <a:spcAft>
                <a:spcPts val="600"/>
              </a:spcAft>
            </a:pPr>
            <a:r>
              <a:rPr lang="en-US" b="1" kern="1200" spc="30" baseline="0">
                <a:solidFill>
                  <a:schemeClr val="tx2"/>
                </a:solidFill>
                <a:latin typeface="+mj-lt"/>
                <a:ea typeface="+mn-ea"/>
                <a:cs typeface="+mn-cs"/>
              </a:rPr>
              <a:t>AMI Conference 2023</a:t>
            </a:r>
          </a:p>
        </p:txBody>
      </p:sp>
      <p:cxnSp>
        <p:nvCxnSpPr>
          <p:cNvPr id="74" name="Straight Connector 52">
            <a:extLst>
              <a:ext uri="{FF2B5EF4-FFF2-40B4-BE49-F238E27FC236}">
                <a16:creationId xmlns:a16="http://schemas.microsoft.com/office/drawing/2014/main" id="{2178E38C-83CD-4BC6-893D-662EF9BFAA6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602477" y="4849098"/>
            <a:ext cx="339224" cy="200890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54">
            <a:extLst>
              <a:ext uri="{FF2B5EF4-FFF2-40B4-BE49-F238E27FC236}">
                <a16:creationId xmlns:a16="http://schemas.microsoft.com/office/drawing/2014/main" id="{C965CFDB-63A4-4033-A10B-8444138F68E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82420" y="4849097"/>
            <a:ext cx="3309580" cy="138214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9" name="Slide Number Placeholder 8">
            <a:extLst>
              <a:ext uri="{FF2B5EF4-FFF2-40B4-BE49-F238E27FC236}">
                <a16:creationId xmlns:a16="http://schemas.microsoft.com/office/drawing/2014/main" id="{2B07F9C3-BEBA-FF9B-2541-A03BEBA38E11}"/>
              </a:ext>
            </a:extLst>
          </p:cNvPr>
          <p:cNvSpPr>
            <a:spLocks noGrp="1"/>
          </p:cNvSpPr>
          <p:nvPr>
            <p:ph type="sldNum" sz="quarter" idx="12"/>
          </p:nvPr>
        </p:nvSpPr>
        <p:spPr>
          <a:xfrm>
            <a:off x="11602477" y="6398878"/>
            <a:ext cx="470887" cy="365125"/>
          </a:xfrm>
        </p:spPr>
        <p:txBody>
          <a:bodyPr vert="horz" lIns="91440" tIns="45720" rIns="91440" bIns="45720" rtlCol="0" anchor="ctr">
            <a:normAutofit/>
          </a:bodyPr>
          <a:lstStyle/>
          <a:p>
            <a:pPr>
              <a:spcAft>
                <a:spcPts val="600"/>
              </a:spcAft>
            </a:pPr>
            <a:fld id="{312CC964-A50B-4C29-B4E4-2C30BB34CCF3}" type="slidenum">
              <a:rPr lang="en-US"/>
              <a:pPr>
                <a:spcAft>
                  <a:spcPts val="600"/>
                </a:spcAft>
              </a:pPr>
              <a:t>1</a:t>
            </a:fld>
            <a:endParaRPr lang="en-US"/>
          </a:p>
        </p:txBody>
      </p:sp>
      <p:pic>
        <p:nvPicPr>
          <p:cNvPr id="7" name="Picture 6">
            <a:extLst>
              <a:ext uri="{FF2B5EF4-FFF2-40B4-BE49-F238E27FC236}">
                <a16:creationId xmlns:a16="http://schemas.microsoft.com/office/drawing/2014/main" id="{210F1B5E-024F-0AE2-8E93-2E4886FD156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64240" y="6148116"/>
            <a:ext cx="2227760" cy="673136"/>
          </a:xfrm>
          <a:prstGeom prst="rect">
            <a:avLst/>
          </a:prstGeom>
        </p:spPr>
      </p:pic>
      <p:sp>
        <p:nvSpPr>
          <p:cNvPr id="11" name="TextBox 10">
            <a:extLst>
              <a:ext uri="{FF2B5EF4-FFF2-40B4-BE49-F238E27FC236}">
                <a16:creationId xmlns:a16="http://schemas.microsoft.com/office/drawing/2014/main" id="{E96CEE68-B352-C6FE-5B21-72E6D66E6FCE}"/>
              </a:ext>
            </a:extLst>
          </p:cNvPr>
          <p:cNvSpPr txBox="1"/>
          <p:nvPr/>
        </p:nvSpPr>
        <p:spPr>
          <a:xfrm>
            <a:off x="2948778" y="5981715"/>
            <a:ext cx="6206036" cy="646331"/>
          </a:xfrm>
          <a:prstGeom prst="rect">
            <a:avLst/>
          </a:prstGeom>
          <a:noFill/>
        </p:spPr>
        <p:txBody>
          <a:bodyPr wrap="square" rtlCol="0">
            <a:spAutoFit/>
          </a:bodyPr>
          <a:lstStyle/>
          <a:p>
            <a:pPr algn="ctr">
              <a:spcAft>
                <a:spcPts val="600"/>
              </a:spcAft>
            </a:pPr>
            <a:r>
              <a:rPr lang="en-GB" dirty="0" err="1"/>
              <a:t>Dr.</a:t>
            </a:r>
            <a:r>
              <a:rPr lang="en-GB" dirty="0"/>
              <a:t> Karen Davies; </a:t>
            </a:r>
            <a:r>
              <a:rPr lang="en-GB" dirty="0" err="1"/>
              <a:t>Dr.</a:t>
            </a:r>
            <a:r>
              <a:rPr lang="en-GB" dirty="0"/>
              <a:t> Christina Thatcher; Professor Claire Haven-Tang; </a:t>
            </a:r>
            <a:r>
              <a:rPr lang="en-GB" dirty="0" err="1"/>
              <a:t>Dr.</a:t>
            </a:r>
            <a:r>
              <a:rPr lang="en-GB" dirty="0"/>
              <a:t> Rhiannon Packer; </a:t>
            </a:r>
            <a:r>
              <a:rPr lang="en-GB" dirty="0" err="1"/>
              <a:t>Dr.</a:t>
            </a:r>
            <a:r>
              <a:rPr lang="en-GB" dirty="0"/>
              <a:t> Andrew Thomas</a:t>
            </a:r>
          </a:p>
        </p:txBody>
      </p:sp>
    </p:spTree>
    <p:extLst>
      <p:ext uri="{BB962C8B-B14F-4D97-AF65-F5344CB8AC3E}">
        <p14:creationId xmlns:p14="http://schemas.microsoft.com/office/powerpoint/2010/main" val="38699492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1863C5-F4C1-7F1A-3165-315474FAA2AD}"/>
              </a:ext>
            </a:extLst>
          </p:cNvPr>
          <p:cNvSpPr>
            <a:spLocks noGrp="1"/>
          </p:cNvSpPr>
          <p:nvPr>
            <p:ph type="title"/>
          </p:nvPr>
        </p:nvSpPr>
        <p:spPr/>
        <p:txBody>
          <a:bodyPr>
            <a:normAutofit/>
          </a:bodyPr>
          <a:lstStyle/>
          <a:p>
            <a:r>
              <a:rPr lang="en-GB" sz="3200" b="1" dirty="0"/>
              <a:t>REFLECTIONS ON the INTERACTIVE MAP</a:t>
            </a:r>
          </a:p>
        </p:txBody>
      </p:sp>
      <p:sp>
        <p:nvSpPr>
          <p:cNvPr id="6" name="Text Placeholder 5">
            <a:extLst>
              <a:ext uri="{FF2B5EF4-FFF2-40B4-BE49-F238E27FC236}">
                <a16:creationId xmlns:a16="http://schemas.microsoft.com/office/drawing/2014/main" id="{C78C792D-83E9-B63F-C340-D71769A1FD87}"/>
              </a:ext>
            </a:extLst>
          </p:cNvPr>
          <p:cNvSpPr>
            <a:spLocks noGrp="1"/>
          </p:cNvSpPr>
          <p:nvPr>
            <p:ph type="body" idx="1"/>
          </p:nvPr>
        </p:nvSpPr>
        <p:spPr>
          <a:xfrm>
            <a:off x="839788" y="1539016"/>
            <a:ext cx="5157787" cy="823912"/>
          </a:xfrm>
        </p:spPr>
        <p:txBody>
          <a:bodyPr/>
          <a:lstStyle/>
          <a:p>
            <a:r>
              <a:rPr lang="en-GB" dirty="0"/>
              <a:t>WHAT WENT WELL?</a:t>
            </a:r>
          </a:p>
        </p:txBody>
      </p:sp>
      <p:graphicFrame>
        <p:nvGraphicFramePr>
          <p:cNvPr id="19" name="Content Placeholder 6">
            <a:extLst>
              <a:ext uri="{FF2B5EF4-FFF2-40B4-BE49-F238E27FC236}">
                <a16:creationId xmlns:a16="http://schemas.microsoft.com/office/drawing/2014/main" id="{AB194E1D-F07C-662D-B7F3-236347CECB71}"/>
              </a:ext>
            </a:extLst>
          </p:cNvPr>
          <p:cNvGraphicFramePr>
            <a:graphicFrameLocks noGrp="1"/>
          </p:cNvGraphicFramePr>
          <p:nvPr>
            <p:ph sz="half" idx="2"/>
            <p:extLst>
              <p:ext uri="{D42A27DB-BD31-4B8C-83A1-F6EECF244321}">
                <p14:modId xmlns:p14="http://schemas.microsoft.com/office/powerpoint/2010/main" val="170363582"/>
              </p:ext>
            </p:extLst>
          </p:nvPr>
        </p:nvGraphicFramePr>
        <p:xfrm>
          <a:off x="839787" y="2357120"/>
          <a:ext cx="5157787" cy="36845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 Placeholder 7">
            <a:extLst>
              <a:ext uri="{FF2B5EF4-FFF2-40B4-BE49-F238E27FC236}">
                <a16:creationId xmlns:a16="http://schemas.microsoft.com/office/drawing/2014/main" id="{B3DBFD8E-7F57-89A5-CB59-72EC5D9484BD}"/>
              </a:ext>
            </a:extLst>
          </p:cNvPr>
          <p:cNvSpPr>
            <a:spLocks noGrp="1"/>
          </p:cNvSpPr>
          <p:nvPr>
            <p:ph type="body" sz="quarter" idx="3"/>
          </p:nvPr>
        </p:nvSpPr>
        <p:spPr>
          <a:xfrm>
            <a:off x="6172200" y="1539016"/>
            <a:ext cx="5183188" cy="823912"/>
          </a:xfrm>
        </p:spPr>
        <p:txBody>
          <a:bodyPr/>
          <a:lstStyle/>
          <a:p>
            <a:r>
              <a:rPr lang="en-GB" dirty="0"/>
              <a:t>WHAT COULD BE IMPROVED?</a:t>
            </a:r>
          </a:p>
        </p:txBody>
      </p:sp>
      <p:sp>
        <p:nvSpPr>
          <p:cNvPr id="4" name="Footer Placeholder 3">
            <a:extLst>
              <a:ext uri="{FF2B5EF4-FFF2-40B4-BE49-F238E27FC236}">
                <a16:creationId xmlns:a16="http://schemas.microsoft.com/office/drawing/2014/main" id="{F26D78E0-34C7-57C1-7F8A-7F6E92A9B799}"/>
              </a:ext>
            </a:extLst>
          </p:cNvPr>
          <p:cNvSpPr>
            <a:spLocks noGrp="1"/>
          </p:cNvSpPr>
          <p:nvPr>
            <p:ph type="ftr" sz="quarter" idx="11"/>
          </p:nvPr>
        </p:nvSpPr>
        <p:spPr/>
        <p:txBody>
          <a:bodyPr/>
          <a:lstStyle/>
          <a:p>
            <a:r>
              <a:rPr lang="en-US"/>
              <a:t>AMI Conference 2023</a:t>
            </a:r>
          </a:p>
        </p:txBody>
      </p:sp>
      <p:sp>
        <p:nvSpPr>
          <p:cNvPr id="5" name="Slide Number Placeholder 4">
            <a:extLst>
              <a:ext uri="{FF2B5EF4-FFF2-40B4-BE49-F238E27FC236}">
                <a16:creationId xmlns:a16="http://schemas.microsoft.com/office/drawing/2014/main" id="{CB82B63A-A649-FDE1-7317-39AFFE8B6C2F}"/>
              </a:ext>
            </a:extLst>
          </p:cNvPr>
          <p:cNvSpPr>
            <a:spLocks noGrp="1"/>
          </p:cNvSpPr>
          <p:nvPr>
            <p:ph type="sldNum" sz="quarter" idx="12"/>
          </p:nvPr>
        </p:nvSpPr>
        <p:spPr/>
        <p:txBody>
          <a:bodyPr/>
          <a:lstStyle/>
          <a:p>
            <a:fld id="{312CC964-A50B-4C29-B4E4-2C30BB34CCF3}" type="slidenum">
              <a:rPr lang="en-US" smtClean="0"/>
              <a:t>10</a:t>
            </a:fld>
            <a:endParaRPr lang="en-US"/>
          </a:p>
        </p:txBody>
      </p:sp>
      <p:pic>
        <p:nvPicPr>
          <p:cNvPr id="3" name="Picture 2">
            <a:extLst>
              <a:ext uri="{FF2B5EF4-FFF2-40B4-BE49-F238E27FC236}">
                <a16:creationId xmlns:a16="http://schemas.microsoft.com/office/drawing/2014/main" id="{33B65677-3ED0-DBA9-07DD-53A2D50C625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41847" y="6090867"/>
            <a:ext cx="2227760" cy="673136"/>
          </a:xfrm>
          <a:prstGeom prst="rect">
            <a:avLst/>
          </a:prstGeom>
        </p:spPr>
      </p:pic>
      <p:graphicFrame>
        <p:nvGraphicFramePr>
          <p:cNvPr id="10" name="Content Placeholder 6">
            <a:extLst>
              <a:ext uri="{FF2B5EF4-FFF2-40B4-BE49-F238E27FC236}">
                <a16:creationId xmlns:a16="http://schemas.microsoft.com/office/drawing/2014/main" id="{A7BF3EB5-279E-DA8C-FCD8-50110316B665}"/>
              </a:ext>
            </a:extLst>
          </p:cNvPr>
          <p:cNvGraphicFramePr>
            <a:graphicFrameLocks/>
          </p:cNvGraphicFramePr>
          <p:nvPr>
            <p:extLst>
              <p:ext uri="{D42A27DB-BD31-4B8C-83A1-F6EECF244321}">
                <p14:modId xmlns:p14="http://schemas.microsoft.com/office/powerpoint/2010/main" val="3901623275"/>
              </p:ext>
            </p:extLst>
          </p:nvPr>
        </p:nvGraphicFramePr>
        <p:xfrm>
          <a:off x="6194427" y="2406279"/>
          <a:ext cx="5157787" cy="36845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3602068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DEF04-E5CE-D92A-75DB-1FA1977E3F96}"/>
              </a:ext>
            </a:extLst>
          </p:cNvPr>
          <p:cNvSpPr>
            <a:spLocks noGrp="1"/>
          </p:cNvSpPr>
          <p:nvPr>
            <p:ph type="title"/>
          </p:nvPr>
        </p:nvSpPr>
        <p:spPr>
          <a:xfrm>
            <a:off x="1143000" y="132944"/>
            <a:ext cx="9906000" cy="885151"/>
          </a:xfrm>
        </p:spPr>
        <p:txBody>
          <a:bodyPr>
            <a:normAutofit/>
          </a:bodyPr>
          <a:lstStyle/>
          <a:p>
            <a:pPr algn="ctr"/>
            <a:r>
              <a:rPr lang="en-GB" sz="4000" b="1" dirty="0"/>
              <a:t>Methods - interviews</a:t>
            </a:r>
          </a:p>
        </p:txBody>
      </p:sp>
      <p:sp>
        <p:nvSpPr>
          <p:cNvPr id="3" name="Content Placeholder 2">
            <a:extLst>
              <a:ext uri="{FF2B5EF4-FFF2-40B4-BE49-F238E27FC236}">
                <a16:creationId xmlns:a16="http://schemas.microsoft.com/office/drawing/2014/main" id="{01CF8C80-A873-0F28-3EC3-7ECD7A3167B8}"/>
              </a:ext>
            </a:extLst>
          </p:cNvPr>
          <p:cNvSpPr>
            <a:spLocks noGrp="1"/>
          </p:cNvSpPr>
          <p:nvPr>
            <p:ph idx="1"/>
          </p:nvPr>
        </p:nvSpPr>
        <p:spPr>
          <a:xfrm>
            <a:off x="1143000" y="1035638"/>
            <a:ext cx="9906000" cy="2033753"/>
          </a:xfrm>
          <a:solidFill>
            <a:schemeClr val="accent3">
              <a:lumMod val="40000"/>
              <a:lumOff val="60000"/>
            </a:schemeClr>
          </a:solidFill>
        </p:spPr>
        <p:txBody>
          <a:bodyPr/>
          <a:lstStyle/>
          <a:p>
            <a:r>
              <a:rPr lang="en-GB" sz="1800" dirty="0">
                <a:latin typeface="+mj-lt"/>
              </a:rPr>
              <a:t>Interviews with traders, speakers, exhibitors, volunteers</a:t>
            </a:r>
          </a:p>
          <a:p>
            <a:r>
              <a:rPr lang="en-GB" sz="1800" dirty="0">
                <a:latin typeface="+mj-lt"/>
              </a:rPr>
              <a:t>Recruited during the festival</a:t>
            </a:r>
          </a:p>
          <a:p>
            <a:r>
              <a:rPr lang="en-GB" sz="1800" dirty="0">
                <a:effectLst/>
                <a:latin typeface="+mj-lt"/>
                <a:ea typeface="Arial" panose="020B0604020202020204" pitchFamily="34" charset="0"/>
              </a:rPr>
              <a:t>Locals were asked how to encourage tourism to their area through the promotion of specific grassroots elements such as heritage, culture, language, food and drink, and the natural environment. </a:t>
            </a:r>
            <a:endParaRPr lang="en-GB" sz="1800" dirty="0">
              <a:effectLst/>
              <a:latin typeface="+mj-lt"/>
              <a:ea typeface="Calibri" panose="020F0502020204030204" pitchFamily="34" charset="0"/>
            </a:endParaRPr>
          </a:p>
          <a:p>
            <a:endParaRPr lang="en-GB" dirty="0"/>
          </a:p>
          <a:p>
            <a:endParaRPr lang="en-GB" dirty="0"/>
          </a:p>
        </p:txBody>
      </p:sp>
      <p:sp>
        <p:nvSpPr>
          <p:cNvPr id="4" name="Footer Placeholder 3">
            <a:extLst>
              <a:ext uri="{FF2B5EF4-FFF2-40B4-BE49-F238E27FC236}">
                <a16:creationId xmlns:a16="http://schemas.microsoft.com/office/drawing/2014/main" id="{744C5182-0186-5D2C-6C07-C35817665E36}"/>
              </a:ext>
            </a:extLst>
          </p:cNvPr>
          <p:cNvSpPr>
            <a:spLocks noGrp="1"/>
          </p:cNvSpPr>
          <p:nvPr>
            <p:ph type="ftr" sz="quarter" idx="11"/>
          </p:nvPr>
        </p:nvSpPr>
        <p:spPr/>
        <p:txBody>
          <a:bodyPr/>
          <a:lstStyle/>
          <a:p>
            <a:r>
              <a:rPr lang="en-US"/>
              <a:t>AMI Conference 2023</a:t>
            </a:r>
          </a:p>
        </p:txBody>
      </p:sp>
      <p:sp>
        <p:nvSpPr>
          <p:cNvPr id="5" name="Slide Number Placeholder 4">
            <a:extLst>
              <a:ext uri="{FF2B5EF4-FFF2-40B4-BE49-F238E27FC236}">
                <a16:creationId xmlns:a16="http://schemas.microsoft.com/office/drawing/2014/main" id="{FE9F11B6-87E7-E7BF-A2CE-DCFAF3AA9C12}"/>
              </a:ext>
            </a:extLst>
          </p:cNvPr>
          <p:cNvSpPr>
            <a:spLocks noGrp="1"/>
          </p:cNvSpPr>
          <p:nvPr>
            <p:ph type="sldNum" sz="quarter" idx="12"/>
          </p:nvPr>
        </p:nvSpPr>
        <p:spPr/>
        <p:txBody>
          <a:bodyPr/>
          <a:lstStyle/>
          <a:p>
            <a:fld id="{312CC964-A50B-4C29-B4E4-2C30BB34CCF3}" type="slidenum">
              <a:rPr lang="en-US" smtClean="0"/>
              <a:t>11</a:t>
            </a:fld>
            <a:endParaRPr lang="en-US"/>
          </a:p>
        </p:txBody>
      </p:sp>
      <p:pic>
        <p:nvPicPr>
          <p:cNvPr id="6" name="Picture 5">
            <a:extLst>
              <a:ext uri="{FF2B5EF4-FFF2-40B4-BE49-F238E27FC236}">
                <a16:creationId xmlns:a16="http://schemas.microsoft.com/office/drawing/2014/main" id="{02B5D4A8-53F3-493B-CB3D-75EB957B0C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41847" y="6090867"/>
            <a:ext cx="2227760" cy="673136"/>
          </a:xfrm>
          <a:prstGeom prst="rect">
            <a:avLst/>
          </a:prstGeom>
        </p:spPr>
      </p:pic>
      <p:sp>
        <p:nvSpPr>
          <p:cNvPr id="7" name="Title 1">
            <a:extLst>
              <a:ext uri="{FF2B5EF4-FFF2-40B4-BE49-F238E27FC236}">
                <a16:creationId xmlns:a16="http://schemas.microsoft.com/office/drawing/2014/main" id="{81BBFE5D-FB11-F42A-F2C2-6116D557102A}"/>
              </a:ext>
            </a:extLst>
          </p:cNvPr>
          <p:cNvSpPr txBox="1">
            <a:spLocks/>
          </p:cNvSpPr>
          <p:nvPr/>
        </p:nvSpPr>
        <p:spPr>
          <a:xfrm>
            <a:off x="1143000" y="3165484"/>
            <a:ext cx="9906000" cy="8851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i="1" kern="1200" cap="all" baseline="0">
                <a:solidFill>
                  <a:schemeClr val="tx2"/>
                </a:solidFill>
                <a:latin typeface="+mj-lt"/>
                <a:ea typeface="+mj-ea"/>
                <a:cs typeface="+mj-cs"/>
              </a:defRPr>
            </a:lvl1pPr>
          </a:lstStyle>
          <a:p>
            <a:pPr algn="ctr"/>
            <a:r>
              <a:rPr lang="en-GB" sz="4000" b="1" dirty="0"/>
              <a:t>Reflection on interviews</a:t>
            </a:r>
          </a:p>
        </p:txBody>
      </p:sp>
      <p:sp>
        <p:nvSpPr>
          <p:cNvPr id="8" name="TextBox 7">
            <a:extLst>
              <a:ext uri="{FF2B5EF4-FFF2-40B4-BE49-F238E27FC236}">
                <a16:creationId xmlns:a16="http://schemas.microsoft.com/office/drawing/2014/main" id="{BDEE2F17-44CD-6318-532C-9FDCC18C1017}"/>
              </a:ext>
            </a:extLst>
          </p:cNvPr>
          <p:cNvSpPr txBox="1"/>
          <p:nvPr/>
        </p:nvSpPr>
        <p:spPr>
          <a:xfrm>
            <a:off x="1143000" y="3984789"/>
            <a:ext cx="9906000" cy="2031325"/>
          </a:xfrm>
          <a:prstGeom prst="rect">
            <a:avLst/>
          </a:prstGeom>
          <a:solidFill>
            <a:schemeClr val="accent3">
              <a:lumMod val="40000"/>
              <a:lumOff val="60000"/>
            </a:schemeClr>
          </a:solidFill>
        </p:spPr>
        <p:txBody>
          <a:bodyPr wrap="square" rtlCol="0">
            <a:spAutoFit/>
          </a:bodyPr>
          <a:lstStyle/>
          <a:p>
            <a:pPr marL="285750" indent="-285750">
              <a:buFont typeface="Arial" panose="020B0604020202020204" pitchFamily="34" charset="0"/>
              <a:buChar char="•"/>
            </a:pPr>
            <a:r>
              <a:rPr lang="en-GB" dirty="0">
                <a:latin typeface="+mj-lt"/>
              </a:rPr>
              <a:t>A variety of stakeholders involved</a:t>
            </a:r>
          </a:p>
          <a:p>
            <a:pPr marL="285750" indent="-285750">
              <a:buFont typeface="Arial" panose="020B0604020202020204" pitchFamily="34" charset="0"/>
              <a:buChar char="•"/>
            </a:pPr>
            <a:r>
              <a:rPr lang="en-GB" dirty="0">
                <a:latin typeface="+mj-lt"/>
              </a:rPr>
              <a:t>Some depth to storytelling</a:t>
            </a:r>
          </a:p>
          <a:p>
            <a:pPr marL="285750" indent="-285750">
              <a:buFont typeface="Arial" panose="020B0604020202020204" pitchFamily="34" charset="0"/>
              <a:buChar char="•"/>
            </a:pPr>
            <a:r>
              <a:rPr lang="en-GB" dirty="0">
                <a:latin typeface="+mj-lt"/>
              </a:rPr>
              <a:t>Recommendations of additional interviewees</a:t>
            </a:r>
          </a:p>
          <a:p>
            <a:pPr marL="285750" indent="-285750">
              <a:buFont typeface="Arial" panose="020B0604020202020204" pitchFamily="34" charset="0"/>
              <a:buChar char="•"/>
            </a:pPr>
            <a:r>
              <a:rPr lang="en-GB" dirty="0">
                <a:latin typeface="+mj-lt"/>
              </a:rPr>
              <a:t>Recruitment at festival not ideal – would have worked better if recruited prior to the festival</a:t>
            </a:r>
          </a:p>
          <a:p>
            <a:pPr marL="285750" indent="-285750">
              <a:buFont typeface="Arial" panose="020B0604020202020204" pitchFamily="34" charset="0"/>
              <a:buChar char="•"/>
            </a:pPr>
            <a:r>
              <a:rPr lang="en-GB" dirty="0">
                <a:latin typeface="+mj-lt"/>
              </a:rPr>
              <a:t>Space used to conduct interviews not ideal</a:t>
            </a:r>
          </a:p>
          <a:p>
            <a:pPr marL="285750" indent="-285750">
              <a:buFont typeface="Arial" panose="020B0604020202020204" pitchFamily="34" charset="0"/>
              <a:buChar char="•"/>
            </a:pPr>
            <a:endParaRPr lang="en-GB" dirty="0">
              <a:latin typeface="+mj-lt"/>
            </a:endParaRP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3083969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8B1EC0-C560-925F-89A2-76C5D0E918F7}"/>
              </a:ext>
            </a:extLst>
          </p:cNvPr>
          <p:cNvSpPr>
            <a:spLocks noGrp="1"/>
          </p:cNvSpPr>
          <p:nvPr>
            <p:ph type="title"/>
          </p:nvPr>
        </p:nvSpPr>
        <p:spPr>
          <a:xfrm>
            <a:off x="1143000" y="207633"/>
            <a:ext cx="9906000" cy="1382156"/>
          </a:xfrm>
        </p:spPr>
        <p:txBody>
          <a:bodyPr/>
          <a:lstStyle/>
          <a:p>
            <a:pPr algn="ctr"/>
            <a:r>
              <a:rPr lang="en-GB" b="1" dirty="0"/>
              <a:t>overall reflections</a:t>
            </a:r>
          </a:p>
        </p:txBody>
      </p:sp>
      <p:sp>
        <p:nvSpPr>
          <p:cNvPr id="3" name="Content Placeholder 2">
            <a:extLst>
              <a:ext uri="{FF2B5EF4-FFF2-40B4-BE49-F238E27FC236}">
                <a16:creationId xmlns:a16="http://schemas.microsoft.com/office/drawing/2014/main" id="{E1669B98-34DD-D47E-4B8A-22E65AE0E97F}"/>
              </a:ext>
            </a:extLst>
          </p:cNvPr>
          <p:cNvSpPr>
            <a:spLocks noGrp="1"/>
          </p:cNvSpPr>
          <p:nvPr>
            <p:ph idx="1"/>
          </p:nvPr>
        </p:nvSpPr>
        <p:spPr>
          <a:xfrm>
            <a:off x="1272521" y="1418339"/>
            <a:ext cx="9528829" cy="4261739"/>
          </a:xfrm>
        </p:spPr>
        <p:txBody>
          <a:bodyPr>
            <a:normAutofit/>
          </a:bodyPr>
          <a:lstStyle/>
          <a:p>
            <a:pPr marL="0" indent="0">
              <a:buNone/>
            </a:pPr>
            <a:r>
              <a:rPr lang="en-GB" b="1" dirty="0" err="1"/>
              <a:t>Clandinin</a:t>
            </a:r>
            <a:r>
              <a:rPr lang="en-GB" b="1" dirty="0"/>
              <a:t> &amp; Connelly (1990, 2000):</a:t>
            </a:r>
          </a:p>
          <a:p>
            <a:pPr marL="0" indent="0">
              <a:buNone/>
            </a:pPr>
            <a:endParaRPr lang="en-GB" b="1" dirty="0"/>
          </a:p>
          <a:p>
            <a:pPr marL="0" indent="0">
              <a:buNone/>
            </a:pPr>
            <a:r>
              <a:rPr lang="en-GB" dirty="0"/>
              <a:t>                     		</a:t>
            </a:r>
            <a:r>
              <a:rPr lang="en-GB" b="1" dirty="0"/>
              <a:t> </a:t>
            </a:r>
            <a:r>
              <a:rPr lang="en-GB" dirty="0"/>
              <a:t>                                          </a:t>
            </a:r>
            <a:endParaRPr lang="en-GB" b="1" dirty="0"/>
          </a:p>
        </p:txBody>
      </p:sp>
      <p:sp>
        <p:nvSpPr>
          <p:cNvPr id="4" name="Footer Placeholder 3">
            <a:extLst>
              <a:ext uri="{FF2B5EF4-FFF2-40B4-BE49-F238E27FC236}">
                <a16:creationId xmlns:a16="http://schemas.microsoft.com/office/drawing/2014/main" id="{E6E06FEC-D7AD-F37B-0FF3-057BF398DEB5}"/>
              </a:ext>
            </a:extLst>
          </p:cNvPr>
          <p:cNvSpPr>
            <a:spLocks noGrp="1"/>
          </p:cNvSpPr>
          <p:nvPr>
            <p:ph type="ftr" sz="quarter" idx="11"/>
          </p:nvPr>
        </p:nvSpPr>
        <p:spPr/>
        <p:txBody>
          <a:bodyPr/>
          <a:lstStyle/>
          <a:p>
            <a:r>
              <a:rPr lang="en-US"/>
              <a:t>AMI Conference 2023</a:t>
            </a:r>
          </a:p>
        </p:txBody>
      </p:sp>
      <p:sp>
        <p:nvSpPr>
          <p:cNvPr id="5" name="Slide Number Placeholder 4">
            <a:extLst>
              <a:ext uri="{FF2B5EF4-FFF2-40B4-BE49-F238E27FC236}">
                <a16:creationId xmlns:a16="http://schemas.microsoft.com/office/drawing/2014/main" id="{08BF44C1-15C4-1999-1066-E404048228F4}"/>
              </a:ext>
            </a:extLst>
          </p:cNvPr>
          <p:cNvSpPr>
            <a:spLocks noGrp="1"/>
          </p:cNvSpPr>
          <p:nvPr>
            <p:ph type="sldNum" sz="quarter" idx="12"/>
          </p:nvPr>
        </p:nvSpPr>
        <p:spPr/>
        <p:txBody>
          <a:bodyPr/>
          <a:lstStyle/>
          <a:p>
            <a:fld id="{312CC964-A50B-4C29-B4E4-2C30BB34CCF3}" type="slidenum">
              <a:rPr lang="en-US" smtClean="0"/>
              <a:t>12</a:t>
            </a:fld>
            <a:endParaRPr lang="en-US"/>
          </a:p>
        </p:txBody>
      </p:sp>
      <p:pic>
        <p:nvPicPr>
          <p:cNvPr id="6" name="Picture 5">
            <a:extLst>
              <a:ext uri="{FF2B5EF4-FFF2-40B4-BE49-F238E27FC236}">
                <a16:creationId xmlns:a16="http://schemas.microsoft.com/office/drawing/2014/main" id="{346BBB59-71FB-24C5-3168-A496C69EDF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41847" y="6090867"/>
            <a:ext cx="2227760" cy="673136"/>
          </a:xfrm>
          <a:prstGeom prst="rect">
            <a:avLst/>
          </a:prstGeom>
        </p:spPr>
      </p:pic>
      <p:graphicFrame>
        <p:nvGraphicFramePr>
          <p:cNvPr id="7" name="Table 7">
            <a:extLst>
              <a:ext uri="{FF2B5EF4-FFF2-40B4-BE49-F238E27FC236}">
                <a16:creationId xmlns:a16="http://schemas.microsoft.com/office/drawing/2014/main" id="{6D560815-4DE4-4BA2-3DFF-79EC91FBB667}"/>
              </a:ext>
            </a:extLst>
          </p:cNvPr>
          <p:cNvGraphicFramePr>
            <a:graphicFrameLocks noGrp="1"/>
          </p:cNvGraphicFramePr>
          <p:nvPr>
            <p:extLst>
              <p:ext uri="{D42A27DB-BD31-4B8C-83A1-F6EECF244321}">
                <p14:modId xmlns:p14="http://schemas.microsoft.com/office/powerpoint/2010/main" val="1667920471"/>
              </p:ext>
            </p:extLst>
          </p:nvPr>
        </p:nvGraphicFramePr>
        <p:xfrm>
          <a:off x="1272521" y="2154982"/>
          <a:ext cx="9443103" cy="3321215"/>
        </p:xfrm>
        <a:graphic>
          <a:graphicData uri="http://schemas.openxmlformats.org/drawingml/2006/table">
            <a:tbl>
              <a:tblPr firstRow="1" bandRow="1">
                <a:tableStyleId>{5C22544A-7EE6-4342-B048-85BDC9FD1C3A}</a:tableStyleId>
              </a:tblPr>
              <a:tblGrid>
                <a:gridCol w="3147701">
                  <a:extLst>
                    <a:ext uri="{9D8B030D-6E8A-4147-A177-3AD203B41FA5}">
                      <a16:colId xmlns:a16="http://schemas.microsoft.com/office/drawing/2014/main" val="3321009940"/>
                    </a:ext>
                  </a:extLst>
                </a:gridCol>
                <a:gridCol w="3147701">
                  <a:extLst>
                    <a:ext uri="{9D8B030D-6E8A-4147-A177-3AD203B41FA5}">
                      <a16:colId xmlns:a16="http://schemas.microsoft.com/office/drawing/2014/main" val="816730854"/>
                    </a:ext>
                  </a:extLst>
                </a:gridCol>
                <a:gridCol w="3147701">
                  <a:extLst>
                    <a:ext uri="{9D8B030D-6E8A-4147-A177-3AD203B41FA5}">
                      <a16:colId xmlns:a16="http://schemas.microsoft.com/office/drawing/2014/main" val="3279433690"/>
                    </a:ext>
                  </a:extLst>
                </a:gridCol>
              </a:tblGrid>
              <a:tr h="486575">
                <a:tc>
                  <a:txBody>
                    <a:bodyPr/>
                    <a:lstStyle/>
                    <a:p>
                      <a:r>
                        <a:rPr lang="en-GB" dirty="0"/>
                        <a:t>Temporality</a:t>
                      </a:r>
                    </a:p>
                  </a:txBody>
                  <a:tcPr/>
                </a:tc>
                <a:tc>
                  <a:txBody>
                    <a:bodyPr/>
                    <a:lstStyle/>
                    <a:p>
                      <a:r>
                        <a:rPr lang="en-GB" dirty="0"/>
                        <a:t>Sociality</a:t>
                      </a:r>
                    </a:p>
                  </a:txBody>
                  <a:tcPr/>
                </a:tc>
                <a:tc>
                  <a:txBody>
                    <a:bodyPr/>
                    <a:lstStyle/>
                    <a:p>
                      <a:r>
                        <a:rPr lang="en-GB" dirty="0"/>
                        <a:t>Place</a:t>
                      </a:r>
                    </a:p>
                  </a:txBody>
                  <a:tcPr/>
                </a:tc>
                <a:extLst>
                  <a:ext uri="{0D108BD9-81ED-4DB2-BD59-A6C34878D82A}">
                    <a16:rowId xmlns:a16="http://schemas.microsoft.com/office/drawing/2014/main" val="1465059982"/>
                  </a:ext>
                </a:extLst>
              </a:tr>
              <a:tr h="486575">
                <a:tc>
                  <a:txBody>
                    <a:bodyPr/>
                    <a:lstStyle/>
                    <a:p>
                      <a:r>
                        <a:rPr lang="en-GB" dirty="0"/>
                        <a:t>Good to have the time-constrained aspect of the festival for the map</a:t>
                      </a:r>
                    </a:p>
                  </a:txBody>
                  <a:tcPr/>
                </a:tc>
                <a:tc>
                  <a:txBody>
                    <a:bodyPr/>
                    <a:lstStyle/>
                    <a:p>
                      <a:r>
                        <a:rPr lang="en-GB" dirty="0"/>
                        <a:t>Festival as a ‘third space’ was a good fit to encourage stories especially using the map</a:t>
                      </a:r>
                    </a:p>
                  </a:txBody>
                  <a:tcPr/>
                </a:tc>
                <a:tc>
                  <a:txBody>
                    <a:bodyPr/>
                    <a:lstStyle/>
                    <a:p>
                      <a:r>
                        <a:rPr lang="en-GB" dirty="0"/>
                        <a:t>The festival was a good place in terms of engagement with the map</a:t>
                      </a:r>
                    </a:p>
                  </a:txBody>
                  <a:tcPr/>
                </a:tc>
                <a:extLst>
                  <a:ext uri="{0D108BD9-81ED-4DB2-BD59-A6C34878D82A}">
                    <a16:rowId xmlns:a16="http://schemas.microsoft.com/office/drawing/2014/main" val="2316970876"/>
                  </a:ext>
                </a:extLst>
              </a:tr>
              <a:tr h="486575">
                <a:tc>
                  <a:txBody>
                    <a:bodyPr/>
                    <a:lstStyle/>
                    <a:p>
                      <a:r>
                        <a:rPr lang="en-GB" dirty="0"/>
                        <a:t>Stories were collected that included past and present</a:t>
                      </a:r>
                    </a:p>
                  </a:txBody>
                  <a:tcPr/>
                </a:tc>
                <a:tc>
                  <a:txBody>
                    <a:bodyPr/>
                    <a:lstStyle/>
                    <a:p>
                      <a:r>
                        <a:rPr lang="en-GB" dirty="0"/>
                        <a:t>People felt relaxed enough to engage </a:t>
                      </a:r>
                    </a:p>
                  </a:txBody>
                  <a:tcPr/>
                </a:tc>
                <a:tc>
                  <a:txBody>
                    <a:bodyPr/>
                    <a:lstStyle/>
                    <a:p>
                      <a:r>
                        <a:rPr lang="en-GB" dirty="0"/>
                        <a:t>Was the map placed in the right position?  Perhaps too busy</a:t>
                      </a:r>
                    </a:p>
                  </a:txBody>
                  <a:tcPr/>
                </a:tc>
                <a:extLst>
                  <a:ext uri="{0D108BD9-81ED-4DB2-BD59-A6C34878D82A}">
                    <a16:rowId xmlns:a16="http://schemas.microsoft.com/office/drawing/2014/main" val="3708159428"/>
                  </a:ext>
                </a:extLst>
              </a:tr>
              <a:tr h="486575">
                <a:tc>
                  <a:txBody>
                    <a:bodyPr/>
                    <a:lstStyle/>
                    <a:p>
                      <a:r>
                        <a:rPr lang="en-GB" dirty="0"/>
                        <a:t>Questionable as to whether people made time to engage properly</a:t>
                      </a:r>
                    </a:p>
                  </a:txBody>
                  <a:tcPr/>
                </a:tc>
                <a:tc>
                  <a:txBody>
                    <a:bodyPr/>
                    <a:lstStyle/>
                    <a:p>
                      <a:r>
                        <a:rPr lang="en-GB" dirty="0"/>
                        <a:t>Difficult to build ‘listening space’ within the busy environment</a:t>
                      </a:r>
                    </a:p>
                  </a:txBody>
                  <a:tcPr/>
                </a:tc>
                <a:tc>
                  <a:txBody>
                    <a:bodyPr/>
                    <a:lstStyle/>
                    <a:p>
                      <a:r>
                        <a:rPr lang="en-GB" dirty="0"/>
                        <a:t>Was not conducive to recording people’s stories</a:t>
                      </a:r>
                    </a:p>
                  </a:txBody>
                  <a:tcPr/>
                </a:tc>
                <a:extLst>
                  <a:ext uri="{0D108BD9-81ED-4DB2-BD59-A6C34878D82A}">
                    <a16:rowId xmlns:a16="http://schemas.microsoft.com/office/drawing/2014/main" val="3258776263"/>
                  </a:ext>
                </a:extLst>
              </a:tr>
              <a:tr h="486575">
                <a:tc>
                  <a:txBody>
                    <a:bodyPr/>
                    <a:lstStyle/>
                    <a:p>
                      <a:r>
                        <a:rPr lang="en-GB" dirty="0"/>
                        <a:t>Pre-arranged interviews would have worked better</a:t>
                      </a:r>
                    </a:p>
                  </a:txBody>
                  <a:tcPr/>
                </a:tc>
                <a:tc>
                  <a:txBody>
                    <a:bodyPr/>
                    <a:lstStyle/>
                    <a:p>
                      <a:r>
                        <a:rPr lang="en-GB" dirty="0"/>
                        <a:t>Insider / outsider researcher relationship difficult to define</a:t>
                      </a:r>
                    </a:p>
                  </a:txBody>
                  <a:tcPr/>
                </a:tc>
                <a:tc>
                  <a:txBody>
                    <a:bodyPr/>
                    <a:lstStyle/>
                    <a:p>
                      <a:r>
                        <a:rPr lang="en-GB" dirty="0"/>
                        <a:t>Access to local stakeholders was good</a:t>
                      </a:r>
                    </a:p>
                  </a:txBody>
                  <a:tcPr/>
                </a:tc>
                <a:extLst>
                  <a:ext uri="{0D108BD9-81ED-4DB2-BD59-A6C34878D82A}">
                    <a16:rowId xmlns:a16="http://schemas.microsoft.com/office/drawing/2014/main" val="530110531"/>
                  </a:ext>
                </a:extLst>
              </a:tr>
            </a:tbl>
          </a:graphicData>
        </a:graphic>
      </p:graphicFrame>
    </p:spTree>
    <p:extLst>
      <p:ext uri="{BB962C8B-B14F-4D97-AF65-F5344CB8AC3E}">
        <p14:creationId xmlns:p14="http://schemas.microsoft.com/office/powerpoint/2010/main" val="8615801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EAD37-1463-1536-38D6-AF6A0CE585C4}"/>
              </a:ext>
            </a:extLst>
          </p:cNvPr>
          <p:cNvSpPr>
            <a:spLocks noGrp="1"/>
          </p:cNvSpPr>
          <p:nvPr>
            <p:ph type="title"/>
          </p:nvPr>
        </p:nvSpPr>
        <p:spPr>
          <a:xfrm>
            <a:off x="1143000" y="227170"/>
            <a:ext cx="9906000" cy="1382156"/>
          </a:xfrm>
        </p:spPr>
        <p:txBody>
          <a:bodyPr>
            <a:normAutofit/>
          </a:bodyPr>
          <a:lstStyle/>
          <a:p>
            <a:r>
              <a:rPr lang="en-GB" sz="4000" b="1" dirty="0"/>
              <a:t>Contribution to wider project</a:t>
            </a:r>
          </a:p>
        </p:txBody>
      </p:sp>
      <p:sp>
        <p:nvSpPr>
          <p:cNvPr id="3" name="Content Placeholder 2">
            <a:extLst>
              <a:ext uri="{FF2B5EF4-FFF2-40B4-BE49-F238E27FC236}">
                <a16:creationId xmlns:a16="http://schemas.microsoft.com/office/drawing/2014/main" id="{DA52F100-7FD0-F9AC-523B-5D1BA6A748CA}"/>
              </a:ext>
            </a:extLst>
          </p:cNvPr>
          <p:cNvSpPr>
            <a:spLocks noGrp="1"/>
          </p:cNvSpPr>
          <p:nvPr>
            <p:ph idx="1"/>
          </p:nvPr>
        </p:nvSpPr>
        <p:spPr>
          <a:xfrm>
            <a:off x="911257" y="1545686"/>
            <a:ext cx="10369485" cy="4300810"/>
          </a:xfrm>
        </p:spPr>
        <p:txBody>
          <a:bodyPr>
            <a:normAutofit fontScale="92500" lnSpcReduction="10000"/>
          </a:bodyPr>
          <a:lstStyle/>
          <a:p>
            <a:r>
              <a:rPr lang="en-GB" sz="1800" dirty="0">
                <a:effectLst/>
                <a:latin typeface="+mj-lt"/>
                <a:ea typeface="Arial" panose="020B0604020202020204" pitchFamily="34" charset="0"/>
              </a:rPr>
              <a:t>Destination storytellers stress that storytelling should be a good mix of </a:t>
            </a:r>
            <a:r>
              <a:rPr lang="en-GB" sz="1800" b="1" dirty="0">
                <a:effectLst/>
                <a:latin typeface="+mj-lt"/>
                <a:ea typeface="Arial" panose="020B0604020202020204" pitchFamily="34" charset="0"/>
              </a:rPr>
              <a:t>unique, authentic </a:t>
            </a:r>
            <a:r>
              <a:rPr lang="en-GB" sz="1800" dirty="0">
                <a:effectLst/>
                <a:latin typeface="+mj-lt"/>
                <a:ea typeface="Arial" panose="020B0604020202020204" pitchFamily="34" charset="0"/>
              </a:rPr>
              <a:t>and </a:t>
            </a:r>
            <a:r>
              <a:rPr lang="en-GB" sz="1800" b="1" dirty="0">
                <a:effectLst/>
                <a:latin typeface="+mj-lt"/>
                <a:ea typeface="Arial" panose="020B0604020202020204" pitchFamily="34" charset="0"/>
              </a:rPr>
              <a:t>unknown</a:t>
            </a:r>
            <a:r>
              <a:rPr lang="en-GB" sz="1800" dirty="0">
                <a:effectLst/>
                <a:latin typeface="+mj-lt"/>
                <a:ea typeface="Arial" panose="020B0604020202020204" pitchFamily="34" charset="0"/>
              </a:rPr>
              <a:t> content (Youssef et al., 2019). </a:t>
            </a:r>
          </a:p>
          <a:p>
            <a:r>
              <a:rPr lang="en-GB" sz="1800" dirty="0">
                <a:effectLst/>
                <a:latin typeface="+mj-lt"/>
                <a:ea typeface="Arial" panose="020B0604020202020204" pitchFamily="34" charset="0"/>
              </a:rPr>
              <a:t>The novel environment of the BTT festival in Bridgend served as a catalyst to meet these three factors from the point of view of local people</a:t>
            </a:r>
          </a:p>
          <a:p>
            <a:r>
              <a:rPr lang="en-GB" sz="1800" dirty="0">
                <a:latin typeface="+mj-lt"/>
                <a:ea typeface="Arial" panose="020B0604020202020204" pitchFamily="34" charset="0"/>
              </a:rPr>
              <a:t>W</a:t>
            </a:r>
            <a:r>
              <a:rPr lang="en-GB" sz="1800" dirty="0">
                <a:effectLst/>
                <a:latin typeface="+mj-lt"/>
                <a:ea typeface="Arial" panose="020B0604020202020204" pitchFamily="34" charset="0"/>
              </a:rPr>
              <a:t>hen taken as part of the wider project to develop the destination from the grassroots up, this approach could be deemed very effective from a destination development, marketing and branding perspective.  Involvement of local communities</a:t>
            </a:r>
          </a:p>
          <a:p>
            <a:r>
              <a:rPr lang="en-GB" sz="1800" dirty="0">
                <a:effectLst/>
                <a:latin typeface="+mj-lt"/>
                <a:ea typeface="Arial" panose="020B0604020202020204" pitchFamily="34" charset="0"/>
              </a:rPr>
              <a:t>Collection of </a:t>
            </a:r>
            <a:r>
              <a:rPr lang="en-GB" sz="1800" b="1" dirty="0">
                <a:effectLst/>
                <a:latin typeface="+mj-lt"/>
                <a:ea typeface="Arial" panose="020B0604020202020204" pitchFamily="34" charset="0"/>
              </a:rPr>
              <a:t>unique</a:t>
            </a:r>
            <a:r>
              <a:rPr lang="en-GB" sz="1800" dirty="0">
                <a:effectLst/>
                <a:latin typeface="+mj-lt"/>
                <a:ea typeface="Arial" panose="020B0604020202020204" pitchFamily="34" charset="0"/>
              </a:rPr>
              <a:t> content by asking for the opinions of local people who may not have been involved in this type of research before.  </a:t>
            </a:r>
          </a:p>
          <a:p>
            <a:r>
              <a:rPr lang="en-GB" sz="1800" dirty="0">
                <a:effectLst/>
                <a:latin typeface="+mj-lt"/>
                <a:ea typeface="Arial" panose="020B0604020202020204" pitchFamily="34" charset="0"/>
              </a:rPr>
              <a:t>The content’s </a:t>
            </a:r>
            <a:r>
              <a:rPr lang="en-GB" sz="1800" b="1" dirty="0">
                <a:effectLst/>
                <a:latin typeface="+mj-lt"/>
                <a:ea typeface="Arial" panose="020B0604020202020204" pitchFamily="34" charset="0"/>
              </a:rPr>
              <a:t>authenticity</a:t>
            </a:r>
            <a:r>
              <a:rPr lang="en-GB" sz="1800" dirty="0">
                <a:effectLst/>
                <a:latin typeface="+mj-lt"/>
                <a:ea typeface="Arial" panose="020B0604020202020204" pitchFamily="34" charset="0"/>
              </a:rPr>
              <a:t> derived from the methods used to collect it, that is an environment where people were relaxed and able to share information about special places. </a:t>
            </a:r>
          </a:p>
          <a:p>
            <a:r>
              <a:rPr lang="en-GB" sz="1800" dirty="0">
                <a:latin typeface="+mj-lt"/>
                <a:ea typeface="Arial" panose="020B0604020202020204" pitchFamily="34" charset="0"/>
              </a:rPr>
              <a:t>The r</a:t>
            </a:r>
            <a:r>
              <a:rPr lang="en-GB" sz="1800" dirty="0">
                <a:effectLst/>
                <a:latin typeface="+mj-lt"/>
                <a:ea typeface="Arial" panose="020B0604020202020204" pitchFamily="34" charset="0"/>
              </a:rPr>
              <a:t>esearch aimed to uncover information and detail around some previously </a:t>
            </a:r>
            <a:r>
              <a:rPr lang="en-GB" sz="1800" b="1" dirty="0">
                <a:effectLst/>
                <a:latin typeface="+mj-lt"/>
                <a:ea typeface="Arial" panose="020B0604020202020204" pitchFamily="34" charset="0"/>
              </a:rPr>
              <a:t>unknown</a:t>
            </a:r>
            <a:r>
              <a:rPr lang="en-GB" sz="1800" dirty="0">
                <a:effectLst/>
                <a:latin typeface="+mj-lt"/>
                <a:ea typeface="Arial" panose="020B0604020202020204" pitchFamily="34" charset="0"/>
              </a:rPr>
              <a:t> ‘hidden gems’ within Bridgend County.</a:t>
            </a:r>
          </a:p>
          <a:p>
            <a:r>
              <a:rPr lang="en-GB" sz="1800" dirty="0">
                <a:latin typeface="+mj-lt"/>
              </a:rPr>
              <a:t>Other research in this phase includes workshops in schools</a:t>
            </a:r>
            <a:endParaRPr lang="en-GB" dirty="0">
              <a:latin typeface="+mj-lt"/>
            </a:endParaRPr>
          </a:p>
        </p:txBody>
      </p:sp>
      <p:sp>
        <p:nvSpPr>
          <p:cNvPr id="4" name="Footer Placeholder 3">
            <a:extLst>
              <a:ext uri="{FF2B5EF4-FFF2-40B4-BE49-F238E27FC236}">
                <a16:creationId xmlns:a16="http://schemas.microsoft.com/office/drawing/2014/main" id="{B455A56B-3226-72E2-CDCB-FD80CB6BD122}"/>
              </a:ext>
            </a:extLst>
          </p:cNvPr>
          <p:cNvSpPr>
            <a:spLocks noGrp="1"/>
          </p:cNvSpPr>
          <p:nvPr>
            <p:ph type="ftr" sz="quarter" idx="11"/>
          </p:nvPr>
        </p:nvSpPr>
        <p:spPr/>
        <p:txBody>
          <a:bodyPr/>
          <a:lstStyle/>
          <a:p>
            <a:r>
              <a:rPr lang="en-US"/>
              <a:t>AMI Conference 2023</a:t>
            </a:r>
          </a:p>
        </p:txBody>
      </p:sp>
      <p:sp>
        <p:nvSpPr>
          <p:cNvPr id="5" name="Slide Number Placeholder 4">
            <a:extLst>
              <a:ext uri="{FF2B5EF4-FFF2-40B4-BE49-F238E27FC236}">
                <a16:creationId xmlns:a16="http://schemas.microsoft.com/office/drawing/2014/main" id="{6489A231-0D7A-472B-34CF-19B7DE38E3FD}"/>
              </a:ext>
            </a:extLst>
          </p:cNvPr>
          <p:cNvSpPr>
            <a:spLocks noGrp="1"/>
          </p:cNvSpPr>
          <p:nvPr>
            <p:ph type="sldNum" sz="quarter" idx="12"/>
          </p:nvPr>
        </p:nvSpPr>
        <p:spPr/>
        <p:txBody>
          <a:bodyPr/>
          <a:lstStyle/>
          <a:p>
            <a:fld id="{312CC964-A50B-4C29-B4E4-2C30BB34CCF3}" type="slidenum">
              <a:rPr lang="en-US" smtClean="0"/>
              <a:t>13</a:t>
            </a:fld>
            <a:endParaRPr lang="en-US"/>
          </a:p>
        </p:txBody>
      </p:sp>
      <p:pic>
        <p:nvPicPr>
          <p:cNvPr id="6" name="Picture 5">
            <a:extLst>
              <a:ext uri="{FF2B5EF4-FFF2-40B4-BE49-F238E27FC236}">
                <a16:creationId xmlns:a16="http://schemas.microsoft.com/office/drawing/2014/main" id="{30F91290-B898-4626-B56B-6D7DD5B939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41847" y="6090867"/>
            <a:ext cx="2227760" cy="673136"/>
          </a:xfrm>
          <a:prstGeom prst="rect">
            <a:avLst/>
          </a:prstGeom>
        </p:spPr>
      </p:pic>
    </p:spTree>
    <p:extLst>
      <p:ext uri="{BB962C8B-B14F-4D97-AF65-F5344CB8AC3E}">
        <p14:creationId xmlns:p14="http://schemas.microsoft.com/office/powerpoint/2010/main" val="10407426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43C173-7118-9386-0C14-463389E25E59}"/>
              </a:ext>
            </a:extLst>
          </p:cNvPr>
          <p:cNvSpPr>
            <a:spLocks noGrp="1"/>
          </p:cNvSpPr>
          <p:nvPr>
            <p:ph type="title"/>
          </p:nvPr>
        </p:nvSpPr>
        <p:spPr>
          <a:xfrm>
            <a:off x="1143000" y="217305"/>
            <a:ext cx="9906000" cy="857656"/>
          </a:xfrm>
        </p:spPr>
        <p:txBody>
          <a:bodyPr/>
          <a:lstStyle/>
          <a:p>
            <a:r>
              <a:rPr lang="en-GB" b="1" dirty="0"/>
              <a:t>references</a:t>
            </a:r>
          </a:p>
        </p:txBody>
      </p:sp>
      <p:sp>
        <p:nvSpPr>
          <p:cNvPr id="3" name="Content Placeholder 2">
            <a:extLst>
              <a:ext uri="{FF2B5EF4-FFF2-40B4-BE49-F238E27FC236}">
                <a16:creationId xmlns:a16="http://schemas.microsoft.com/office/drawing/2014/main" id="{20792423-F267-B197-1446-F15B7BD6E828}"/>
              </a:ext>
            </a:extLst>
          </p:cNvPr>
          <p:cNvSpPr>
            <a:spLocks noGrp="1"/>
          </p:cNvSpPr>
          <p:nvPr>
            <p:ph idx="1"/>
          </p:nvPr>
        </p:nvSpPr>
        <p:spPr>
          <a:xfrm>
            <a:off x="1066799" y="1268228"/>
            <a:ext cx="10535677" cy="5130650"/>
          </a:xfrm>
        </p:spPr>
        <p:txBody>
          <a:bodyPr>
            <a:normAutofit fontScale="47500" lnSpcReduction="20000"/>
          </a:bodyPr>
          <a:lstStyle/>
          <a:p>
            <a:pPr>
              <a:lnSpc>
                <a:spcPct val="170000"/>
              </a:lnSpc>
              <a:spcAft>
                <a:spcPts val="800"/>
              </a:spcAft>
            </a:pPr>
            <a:r>
              <a:rPr lang="en-GB" sz="2200" dirty="0">
                <a:effectLst/>
                <a:latin typeface="Arial" panose="020B0604020202020204" pitchFamily="34" charset="0"/>
                <a:ea typeface="Arial" panose="020B0604020202020204" pitchFamily="34" charset="0"/>
              </a:rPr>
              <a:t>Bridgend County Borough Council (2022)</a:t>
            </a:r>
            <a:r>
              <a:rPr lang="en-GB" sz="2200" i="1" dirty="0">
                <a:effectLst/>
                <a:latin typeface="Arial" panose="020B0604020202020204" pitchFamily="34" charset="0"/>
                <a:ea typeface="Arial" panose="020B0604020202020204" pitchFamily="34" charset="0"/>
              </a:rPr>
              <a:t> An Economic Strategy for Bridgend County Borough; framing economic planning and development for the next 10 years</a:t>
            </a:r>
            <a:r>
              <a:rPr lang="en-GB" sz="2200" dirty="0">
                <a:effectLst/>
                <a:latin typeface="Arial" panose="020B0604020202020204" pitchFamily="34" charset="0"/>
                <a:ea typeface="Arial" panose="020B0604020202020204" pitchFamily="34" charset="0"/>
              </a:rPr>
              <a:t>.  Available at:   </a:t>
            </a:r>
            <a:r>
              <a:rPr lang="en-GB" sz="2200" u="sng" dirty="0">
                <a:solidFill>
                  <a:srgbClr val="1155CC"/>
                </a:solidFill>
                <a:effectLst/>
                <a:latin typeface="Arial" panose="020B0604020202020204" pitchFamily="34" charset="0"/>
                <a:ea typeface="Arial" panose="020B0604020202020204" pitchFamily="34" charset="0"/>
                <a:hlinkClick r:id="rId2"/>
              </a:rPr>
              <a:t>Appendix 1 Bridgend County Economic Strategy FINAL.pdf</a:t>
            </a:r>
            <a:r>
              <a:rPr lang="en-GB" sz="2200" dirty="0">
                <a:effectLst/>
                <a:latin typeface="Arial" panose="020B0604020202020204" pitchFamily="34" charset="0"/>
                <a:ea typeface="Arial" panose="020B0604020202020204" pitchFamily="34" charset="0"/>
              </a:rPr>
              <a:t> (accessed 08 March 2023).</a:t>
            </a:r>
          </a:p>
          <a:p>
            <a:pPr>
              <a:lnSpc>
                <a:spcPct val="170000"/>
              </a:lnSpc>
              <a:spcAft>
                <a:spcPts val="800"/>
              </a:spcAft>
            </a:pPr>
            <a:r>
              <a:rPr lang="en-GB" sz="2200" dirty="0">
                <a:effectLst/>
                <a:latin typeface="Arial" panose="020B0604020202020204" pitchFamily="34" charset="0"/>
                <a:ea typeface="Arial" panose="020B0604020202020204" pitchFamily="34" charset="0"/>
              </a:rPr>
              <a:t>Bridgend County Borough Council (2023) </a:t>
            </a:r>
            <a:r>
              <a:rPr lang="en-GB" sz="2200" i="1" dirty="0">
                <a:effectLst/>
                <a:latin typeface="Arial" panose="020B0604020202020204" pitchFamily="34" charset="0"/>
                <a:ea typeface="Arial" panose="020B0604020202020204" pitchFamily="34" charset="0"/>
              </a:rPr>
              <a:t>Visitor Economy</a:t>
            </a:r>
            <a:r>
              <a:rPr lang="en-GB" sz="2200" dirty="0">
                <a:effectLst/>
                <a:latin typeface="Arial" panose="020B0604020202020204" pitchFamily="34" charset="0"/>
                <a:ea typeface="Arial" panose="020B0604020202020204" pitchFamily="34" charset="0"/>
              </a:rPr>
              <a:t>. Available at: </a:t>
            </a:r>
            <a:r>
              <a:rPr lang="en-GB" sz="2200" u="sng" dirty="0">
                <a:solidFill>
                  <a:srgbClr val="1155CC"/>
                </a:solidFill>
                <a:effectLst/>
                <a:latin typeface="Arial" panose="020B0604020202020204" pitchFamily="34" charset="0"/>
                <a:ea typeface="Arial" panose="020B0604020202020204" pitchFamily="34" charset="0"/>
                <a:hlinkClick r:id="rId3"/>
              </a:rPr>
              <a:t>https://www.bridgend.gov.uk/business/business-zone/visitor-economy/</a:t>
            </a:r>
            <a:r>
              <a:rPr lang="en-GB" sz="2200" dirty="0">
                <a:effectLst/>
                <a:latin typeface="Arial" panose="020B0604020202020204" pitchFamily="34" charset="0"/>
                <a:ea typeface="Arial" panose="020B0604020202020204" pitchFamily="34" charset="0"/>
              </a:rPr>
              <a:t> (accessed 06 March 2023).</a:t>
            </a:r>
          </a:p>
          <a:p>
            <a:pPr>
              <a:lnSpc>
                <a:spcPct val="170000"/>
              </a:lnSpc>
              <a:spcAft>
                <a:spcPts val="800"/>
              </a:spcAft>
            </a:pPr>
            <a:r>
              <a:rPr lang="en-GB" sz="2200" dirty="0">
                <a:effectLst/>
                <a:latin typeface="Arial" panose="020B0604020202020204" pitchFamily="34" charset="0"/>
                <a:ea typeface="Arial" panose="020B0604020202020204" pitchFamily="34" charset="0"/>
              </a:rPr>
              <a:t> </a:t>
            </a:r>
            <a:r>
              <a:rPr lang="en-GB" sz="2200" dirty="0" err="1">
                <a:effectLst/>
                <a:latin typeface="Arial" panose="020B0604020202020204" pitchFamily="34" charset="0"/>
                <a:ea typeface="Arial" panose="020B0604020202020204" pitchFamily="34" charset="0"/>
              </a:rPr>
              <a:t>Clandinin</a:t>
            </a:r>
            <a:r>
              <a:rPr lang="en-GB" sz="2200" dirty="0">
                <a:effectLst/>
                <a:latin typeface="Arial" panose="020B0604020202020204" pitchFamily="34" charset="0"/>
                <a:ea typeface="Arial" panose="020B0604020202020204" pitchFamily="34" charset="0"/>
              </a:rPr>
              <a:t>, D.J. &amp; Connolly, F.M. (2000) Narrative Inquiry: Experience and story in qualitative research.  </a:t>
            </a:r>
            <a:r>
              <a:rPr lang="en-GB" sz="2200" i="1" dirty="0">
                <a:effectLst/>
                <a:latin typeface="Arial" panose="020B0604020202020204" pitchFamily="34" charset="0"/>
                <a:ea typeface="Arial" panose="020B0604020202020204" pitchFamily="34" charset="0"/>
              </a:rPr>
              <a:t>Visual Arts Research</a:t>
            </a:r>
            <a:r>
              <a:rPr lang="en-GB" sz="2200" dirty="0">
                <a:effectLst/>
                <a:latin typeface="Arial" panose="020B0604020202020204" pitchFamily="34" charset="0"/>
                <a:ea typeface="Arial" panose="020B0604020202020204" pitchFamily="34" charset="0"/>
              </a:rPr>
              <a:t>, 27 (1), 107-111. </a:t>
            </a:r>
            <a:endParaRPr lang="en-GB" sz="2200" dirty="0">
              <a:effectLst/>
              <a:latin typeface="Calibri" panose="020F0502020204030204" pitchFamily="34" charset="0"/>
              <a:ea typeface="Calibri" panose="020F0502020204030204" pitchFamily="34" charset="0"/>
            </a:endParaRPr>
          </a:p>
          <a:p>
            <a:pPr>
              <a:lnSpc>
                <a:spcPct val="170000"/>
              </a:lnSpc>
            </a:pPr>
            <a:r>
              <a:rPr lang="en-GB" sz="2200" dirty="0">
                <a:effectLst/>
                <a:latin typeface="Arial" panose="020B0604020202020204" pitchFamily="34" charset="0"/>
                <a:ea typeface="Arial" panose="020B0604020202020204" pitchFamily="34" charset="0"/>
              </a:rPr>
              <a:t>Connelly, F. M. &amp; </a:t>
            </a:r>
            <a:r>
              <a:rPr lang="en-GB" sz="2200" dirty="0" err="1">
                <a:effectLst/>
                <a:latin typeface="Arial" panose="020B0604020202020204" pitchFamily="34" charset="0"/>
                <a:ea typeface="Arial" panose="020B0604020202020204" pitchFamily="34" charset="0"/>
              </a:rPr>
              <a:t>Clandinin</a:t>
            </a:r>
            <a:r>
              <a:rPr lang="en-GB" sz="2200" dirty="0">
                <a:effectLst/>
                <a:latin typeface="Arial" panose="020B0604020202020204" pitchFamily="34" charset="0"/>
                <a:ea typeface="Arial" panose="020B0604020202020204" pitchFamily="34" charset="0"/>
              </a:rPr>
              <a:t>, D. J. (1990). Stories of experience and narrative inquiry. </a:t>
            </a:r>
            <a:r>
              <a:rPr lang="en-GB" sz="2200" i="1" dirty="0" err="1">
                <a:effectLst/>
                <a:latin typeface="Arial" panose="020B0604020202020204" pitchFamily="34" charset="0"/>
                <a:ea typeface="Arial" panose="020B0604020202020204" pitchFamily="34" charset="0"/>
              </a:rPr>
              <a:t>Educ</a:t>
            </a:r>
            <a:r>
              <a:rPr lang="en-GB" sz="2200" i="1" dirty="0">
                <a:effectLst/>
                <a:latin typeface="Arial" panose="020B0604020202020204" pitchFamily="34" charset="0"/>
                <a:ea typeface="Arial" panose="020B0604020202020204" pitchFamily="34" charset="0"/>
              </a:rPr>
              <a:t> Rese</a:t>
            </a:r>
            <a:r>
              <a:rPr lang="en-GB" sz="2200" dirty="0">
                <a:effectLst/>
                <a:latin typeface="Arial" panose="020B0604020202020204" pitchFamily="34" charset="0"/>
                <a:ea typeface="Arial" panose="020B0604020202020204" pitchFamily="34" charset="0"/>
              </a:rPr>
              <a:t>; </a:t>
            </a:r>
            <a:r>
              <a:rPr lang="en-GB" sz="2200" i="1" dirty="0">
                <a:effectLst/>
                <a:latin typeface="Arial" panose="020B0604020202020204" pitchFamily="34" charset="0"/>
                <a:ea typeface="Arial" panose="020B0604020202020204" pitchFamily="34" charset="0"/>
              </a:rPr>
              <a:t>19</a:t>
            </a:r>
            <a:r>
              <a:rPr lang="en-GB" sz="2200" dirty="0">
                <a:effectLst/>
                <a:latin typeface="Arial" panose="020B0604020202020204" pitchFamily="34" charset="0"/>
                <a:ea typeface="Arial" panose="020B0604020202020204" pitchFamily="34" charset="0"/>
              </a:rPr>
              <a:t>(5), 2–14.</a:t>
            </a:r>
          </a:p>
          <a:p>
            <a:pPr>
              <a:lnSpc>
                <a:spcPct val="170000"/>
              </a:lnSpc>
            </a:pPr>
            <a:r>
              <a:rPr lang="en-GB" sz="2200" dirty="0">
                <a:effectLst/>
                <a:highlight>
                  <a:srgbClr val="FFFFFF"/>
                </a:highlight>
                <a:latin typeface="Arial" panose="020B0604020202020204" pitchFamily="34" charset="0"/>
                <a:ea typeface="Arial" panose="020B0604020202020204" pitchFamily="34" charset="0"/>
              </a:rPr>
              <a:t>Hawkins, C. J. &amp; Ryan, L. J. (2013). Festival spaces as third places. </a:t>
            </a:r>
            <a:r>
              <a:rPr lang="en-GB" sz="2200" i="1" dirty="0">
                <a:effectLst/>
                <a:highlight>
                  <a:srgbClr val="FFFFFF"/>
                </a:highlight>
                <a:latin typeface="Arial" panose="020B0604020202020204" pitchFamily="34" charset="0"/>
                <a:ea typeface="Arial" panose="020B0604020202020204" pitchFamily="34" charset="0"/>
              </a:rPr>
              <a:t>Journal of Place Management and Development</a:t>
            </a:r>
            <a:r>
              <a:rPr lang="en-GB" sz="2200" dirty="0">
                <a:effectLst/>
                <a:highlight>
                  <a:srgbClr val="FFFFFF"/>
                </a:highlight>
                <a:latin typeface="Arial" panose="020B0604020202020204" pitchFamily="34" charset="0"/>
                <a:ea typeface="Arial" panose="020B0604020202020204" pitchFamily="34" charset="0"/>
              </a:rPr>
              <a:t>, </a:t>
            </a:r>
            <a:r>
              <a:rPr lang="en-GB" sz="2200" i="1" dirty="0">
                <a:effectLst/>
                <a:highlight>
                  <a:srgbClr val="FFFFFF"/>
                </a:highlight>
                <a:latin typeface="Arial" panose="020B0604020202020204" pitchFamily="34" charset="0"/>
                <a:ea typeface="Arial" panose="020B0604020202020204" pitchFamily="34" charset="0"/>
              </a:rPr>
              <a:t>6 </a:t>
            </a:r>
            <a:r>
              <a:rPr lang="en-GB" sz="2200" dirty="0">
                <a:effectLst/>
                <a:highlight>
                  <a:srgbClr val="FFFFFF"/>
                </a:highlight>
                <a:latin typeface="Arial" panose="020B0604020202020204" pitchFamily="34" charset="0"/>
                <a:ea typeface="Arial" panose="020B0604020202020204" pitchFamily="34" charset="0"/>
              </a:rPr>
              <a:t>(3), 192-202. </a:t>
            </a:r>
            <a:endParaRPr lang="en-GB" sz="2200" dirty="0"/>
          </a:p>
          <a:p>
            <a:pPr>
              <a:lnSpc>
                <a:spcPct val="170000"/>
              </a:lnSpc>
            </a:pPr>
            <a:r>
              <a:rPr lang="en-GB" sz="2200" dirty="0" err="1">
                <a:effectLst/>
                <a:latin typeface="Arial" panose="020B0604020202020204" pitchFamily="34" charset="0"/>
                <a:ea typeface="Arial" panose="020B0604020202020204" pitchFamily="34" charset="0"/>
              </a:rPr>
              <a:t>Jarman</a:t>
            </a:r>
            <a:r>
              <a:rPr lang="en-GB" sz="2200" dirty="0">
                <a:effectLst/>
                <a:latin typeface="Arial" panose="020B0604020202020204" pitchFamily="34" charset="0"/>
                <a:ea typeface="Arial" panose="020B0604020202020204" pitchFamily="34" charset="0"/>
              </a:rPr>
              <a:t>, D. (2018).  Festival Community Networks and Transformative Placemaking.  </a:t>
            </a:r>
            <a:r>
              <a:rPr lang="en-GB" sz="2200" i="1" dirty="0">
                <a:effectLst/>
                <a:latin typeface="Arial" panose="020B0604020202020204" pitchFamily="34" charset="0"/>
                <a:ea typeface="Arial" panose="020B0604020202020204" pitchFamily="34" charset="0"/>
              </a:rPr>
              <a:t>Journal of Place Management and Development</a:t>
            </a:r>
            <a:r>
              <a:rPr lang="en-GB" sz="2200" dirty="0">
                <a:effectLst/>
                <a:latin typeface="Arial" panose="020B0604020202020204" pitchFamily="34" charset="0"/>
                <a:ea typeface="Arial" panose="020B0604020202020204" pitchFamily="34" charset="0"/>
              </a:rPr>
              <a:t>, </a:t>
            </a:r>
            <a:r>
              <a:rPr lang="en-GB" sz="2200" i="1" dirty="0">
                <a:effectLst/>
                <a:latin typeface="Arial" panose="020B0604020202020204" pitchFamily="34" charset="0"/>
                <a:ea typeface="Arial" panose="020B0604020202020204" pitchFamily="34" charset="0"/>
              </a:rPr>
              <a:t>11</a:t>
            </a:r>
            <a:r>
              <a:rPr lang="en-GB" sz="2200" dirty="0">
                <a:effectLst/>
                <a:latin typeface="Arial" panose="020B0604020202020204" pitchFamily="34" charset="0"/>
                <a:ea typeface="Arial" panose="020B0604020202020204" pitchFamily="34" charset="0"/>
              </a:rPr>
              <a:t> (3), 335 – 349</a:t>
            </a:r>
          </a:p>
          <a:p>
            <a:pPr>
              <a:lnSpc>
                <a:spcPct val="170000"/>
              </a:lnSpc>
            </a:pPr>
            <a:r>
              <a:rPr lang="en-GB" sz="2200" dirty="0">
                <a:effectLst/>
                <a:latin typeface="Arial" panose="020B0604020202020204" pitchFamily="34" charset="0"/>
                <a:ea typeface="Arial" panose="020B0604020202020204" pitchFamily="34" charset="0"/>
              </a:rPr>
              <a:t>Lau, C.Y.L. &amp; Li., Y. (2015). Producing a sense of meaningful place: evidence from a cultural festival in Hong Kong. </a:t>
            </a:r>
            <a:r>
              <a:rPr lang="en-GB" sz="2200" i="1" dirty="0">
                <a:effectLst/>
                <a:latin typeface="Arial" panose="020B0604020202020204" pitchFamily="34" charset="0"/>
                <a:ea typeface="Arial" panose="020B0604020202020204" pitchFamily="34" charset="0"/>
              </a:rPr>
              <a:t> Journal of Tourism and Cultural Change</a:t>
            </a:r>
            <a:r>
              <a:rPr lang="en-GB" sz="2200" dirty="0">
                <a:effectLst/>
                <a:latin typeface="Arial" panose="020B0604020202020204" pitchFamily="34" charset="0"/>
                <a:ea typeface="Arial" panose="020B0604020202020204" pitchFamily="34" charset="0"/>
              </a:rPr>
              <a:t>, </a:t>
            </a:r>
            <a:r>
              <a:rPr lang="en-GB" sz="2200" i="1" dirty="0">
                <a:effectLst/>
                <a:latin typeface="Arial" panose="020B0604020202020204" pitchFamily="34" charset="0"/>
                <a:ea typeface="Arial" panose="020B0604020202020204" pitchFamily="34" charset="0"/>
              </a:rPr>
              <a:t>13</a:t>
            </a:r>
            <a:r>
              <a:rPr lang="en-GB" sz="2200" dirty="0">
                <a:effectLst/>
                <a:latin typeface="Arial" panose="020B0604020202020204" pitchFamily="34" charset="0"/>
                <a:ea typeface="Arial" panose="020B0604020202020204" pitchFamily="34" charset="0"/>
              </a:rPr>
              <a:t> (1), 56-77.</a:t>
            </a:r>
            <a:endParaRPr lang="en-GB" sz="2200" dirty="0">
              <a:effectLst/>
              <a:latin typeface="Calibri" panose="020F0502020204030204" pitchFamily="34" charset="0"/>
              <a:ea typeface="Calibri" panose="020F0502020204030204" pitchFamily="34" charset="0"/>
            </a:endParaRPr>
          </a:p>
          <a:p>
            <a:pPr>
              <a:lnSpc>
                <a:spcPct val="170000"/>
              </a:lnSpc>
            </a:pPr>
            <a:r>
              <a:rPr lang="en-GB" sz="2200" dirty="0">
                <a:effectLst/>
                <a:latin typeface="Arial" panose="020B0604020202020204" pitchFamily="34" charset="0"/>
                <a:ea typeface="Arial" panose="020B0604020202020204" pitchFamily="34" charset="0"/>
              </a:rPr>
              <a:t>Mossberg, L., </a:t>
            </a:r>
            <a:r>
              <a:rPr lang="en-GB" sz="2200" dirty="0" err="1">
                <a:effectLst/>
                <a:latin typeface="Arial" panose="020B0604020202020204" pitchFamily="34" charset="0"/>
                <a:ea typeface="Arial" panose="020B0604020202020204" pitchFamily="34" charset="0"/>
              </a:rPr>
              <a:t>Therkelsen</a:t>
            </a:r>
            <a:r>
              <a:rPr lang="en-GB" sz="2200" dirty="0">
                <a:effectLst/>
                <a:latin typeface="Arial" panose="020B0604020202020204" pitchFamily="34" charset="0"/>
                <a:ea typeface="Arial" panose="020B0604020202020204" pitchFamily="34" charset="0"/>
              </a:rPr>
              <a:t>, A., </a:t>
            </a:r>
            <a:r>
              <a:rPr lang="en-GB" sz="2200" dirty="0" err="1">
                <a:effectLst/>
                <a:latin typeface="Arial" panose="020B0604020202020204" pitchFamily="34" charset="0"/>
                <a:ea typeface="Arial" panose="020B0604020202020204" pitchFamily="34" charset="0"/>
              </a:rPr>
              <a:t>Huijbens</a:t>
            </a:r>
            <a:r>
              <a:rPr lang="en-GB" sz="2200" dirty="0">
                <a:effectLst/>
                <a:latin typeface="Arial" panose="020B0604020202020204" pitchFamily="34" charset="0"/>
                <a:ea typeface="Arial" panose="020B0604020202020204" pitchFamily="34" charset="0"/>
              </a:rPr>
              <a:t>, E., Björk, P., &amp; Olsson, A. (2010). </a:t>
            </a:r>
            <a:r>
              <a:rPr lang="en-GB" sz="2200" i="1" dirty="0">
                <a:effectLst/>
                <a:latin typeface="Arial" panose="020B0604020202020204" pitchFamily="34" charset="0"/>
                <a:ea typeface="Arial" panose="020B0604020202020204" pitchFamily="34" charset="0"/>
              </a:rPr>
              <a:t>Storytelling and destination development</a:t>
            </a:r>
            <a:r>
              <a:rPr lang="en-GB" sz="2200" dirty="0">
                <a:effectLst/>
                <a:latin typeface="Arial" panose="020B0604020202020204" pitchFamily="34" charset="0"/>
                <a:ea typeface="Arial" panose="020B0604020202020204" pitchFamily="34" charset="0"/>
              </a:rPr>
              <a:t>. Oslo: Nordic Innovation </a:t>
            </a:r>
            <a:r>
              <a:rPr lang="en-GB" sz="2200" dirty="0" err="1">
                <a:effectLst/>
                <a:latin typeface="Arial" panose="020B0604020202020204" pitchFamily="34" charset="0"/>
                <a:ea typeface="Arial" panose="020B0604020202020204" pitchFamily="34" charset="0"/>
              </a:rPr>
              <a:t>Center</a:t>
            </a:r>
            <a:r>
              <a:rPr lang="en-GB" sz="2200" dirty="0">
                <a:effectLst/>
                <a:latin typeface="Arial" panose="020B0604020202020204" pitchFamily="34" charset="0"/>
                <a:ea typeface="Arial" panose="020B0604020202020204" pitchFamily="34" charset="0"/>
              </a:rPr>
              <a:t>. </a:t>
            </a:r>
            <a:endParaRPr lang="en-GB" sz="2200" dirty="0">
              <a:effectLst/>
              <a:latin typeface="Calibri" panose="020F0502020204030204" pitchFamily="34" charset="0"/>
              <a:ea typeface="Calibri" panose="020F0502020204030204" pitchFamily="34" charset="0"/>
            </a:endParaRPr>
          </a:p>
          <a:p>
            <a:pPr>
              <a:lnSpc>
                <a:spcPct val="170000"/>
              </a:lnSpc>
            </a:pPr>
            <a:r>
              <a:rPr lang="en-GB" sz="2200" dirty="0">
                <a:effectLst/>
                <a:latin typeface="Arial" panose="020B0604020202020204" pitchFamily="34" charset="0"/>
                <a:ea typeface="Arial" panose="020B0604020202020204" pitchFamily="34" charset="0"/>
              </a:rPr>
              <a:t>Nickerson, N. P. (2006) Some Reflections on Quality Tourism Experiences. In G. Jennings &amp; N. P. Nickerson (eds) </a:t>
            </a:r>
            <a:r>
              <a:rPr lang="en-GB" sz="2200" i="1" dirty="0">
                <a:effectLst/>
                <a:latin typeface="Arial" panose="020B0604020202020204" pitchFamily="34" charset="0"/>
                <a:ea typeface="Arial" panose="020B0604020202020204" pitchFamily="34" charset="0"/>
              </a:rPr>
              <a:t>Quality Tourism Experiences</a:t>
            </a:r>
            <a:r>
              <a:rPr lang="en-GB" sz="2200" dirty="0">
                <a:effectLst/>
                <a:latin typeface="Arial" panose="020B0604020202020204" pitchFamily="34" charset="0"/>
                <a:ea typeface="Arial" panose="020B0604020202020204" pitchFamily="34" charset="0"/>
              </a:rPr>
              <a:t>, (pp.227-235). Elsevier: Burlington</a:t>
            </a:r>
          </a:p>
          <a:p>
            <a:pPr>
              <a:lnSpc>
                <a:spcPct val="170000"/>
              </a:lnSpc>
            </a:pPr>
            <a:r>
              <a:rPr lang="en-GB" sz="2200" dirty="0" err="1">
                <a:effectLst/>
                <a:latin typeface="Arial" panose="020B0604020202020204" pitchFamily="34" charset="0"/>
                <a:ea typeface="Arial" panose="020B0604020202020204" pitchFamily="34" charset="0"/>
              </a:rPr>
              <a:t>Vanclay</a:t>
            </a:r>
            <a:r>
              <a:rPr lang="en-GB" sz="2200" dirty="0">
                <a:effectLst/>
                <a:latin typeface="Arial" panose="020B0604020202020204" pitchFamily="34" charset="0"/>
                <a:ea typeface="Arial" panose="020B0604020202020204" pitchFamily="34" charset="0"/>
              </a:rPr>
              <a:t>, F. (2008). Place Matters.  In F. </a:t>
            </a:r>
            <a:r>
              <a:rPr lang="en-GB" sz="2200" dirty="0" err="1">
                <a:effectLst/>
                <a:latin typeface="Arial" panose="020B0604020202020204" pitchFamily="34" charset="0"/>
                <a:ea typeface="Arial" panose="020B0604020202020204" pitchFamily="34" charset="0"/>
              </a:rPr>
              <a:t>Vanclay</a:t>
            </a:r>
            <a:r>
              <a:rPr lang="en-GB" sz="2200" dirty="0">
                <a:effectLst/>
                <a:latin typeface="Arial" panose="020B0604020202020204" pitchFamily="34" charset="0"/>
                <a:ea typeface="Arial" panose="020B0604020202020204" pitchFamily="34" charset="0"/>
              </a:rPr>
              <a:t>, M. Higgins &amp; A. </a:t>
            </a:r>
            <a:r>
              <a:rPr lang="en-GB" sz="2200" dirty="0" err="1">
                <a:effectLst/>
                <a:latin typeface="Arial" panose="020B0604020202020204" pitchFamily="34" charset="0"/>
                <a:ea typeface="Arial" panose="020B0604020202020204" pitchFamily="34" charset="0"/>
              </a:rPr>
              <a:t>Blackshaw</a:t>
            </a:r>
            <a:r>
              <a:rPr lang="en-GB" sz="2200" dirty="0">
                <a:effectLst/>
                <a:latin typeface="Arial" panose="020B0604020202020204" pitchFamily="34" charset="0"/>
                <a:ea typeface="Arial" panose="020B0604020202020204" pitchFamily="34" charset="0"/>
              </a:rPr>
              <a:t> (Eds) </a:t>
            </a:r>
            <a:r>
              <a:rPr lang="en-GB" sz="2200" i="1" dirty="0">
                <a:effectLst/>
                <a:latin typeface="Arial" panose="020B0604020202020204" pitchFamily="34" charset="0"/>
                <a:ea typeface="Arial" panose="020B0604020202020204" pitchFamily="34" charset="0"/>
              </a:rPr>
              <a:t>Making Sense of Place: Exploring concepts and expressions of place through different senses and lenses </a:t>
            </a:r>
            <a:r>
              <a:rPr lang="en-GB" sz="2200" dirty="0">
                <a:effectLst/>
                <a:latin typeface="Arial" panose="020B0604020202020204" pitchFamily="34" charset="0"/>
                <a:ea typeface="Arial" panose="020B0604020202020204" pitchFamily="34" charset="0"/>
              </a:rPr>
              <a:t>(pp. 3-12).  Canberra: National Museum of Australia Press.</a:t>
            </a:r>
          </a:p>
          <a:p>
            <a:pPr>
              <a:lnSpc>
                <a:spcPct val="170000"/>
              </a:lnSpc>
            </a:pPr>
            <a:r>
              <a:rPr lang="en-GB" sz="2200" dirty="0">
                <a:effectLst/>
                <a:latin typeface="Arial" panose="020B0604020202020204" pitchFamily="34" charset="0"/>
                <a:ea typeface="Arial" panose="020B0604020202020204" pitchFamily="34" charset="0"/>
              </a:rPr>
              <a:t>Youssef, K.B., </a:t>
            </a:r>
            <a:r>
              <a:rPr lang="en-GB" sz="2200" dirty="0" err="1">
                <a:effectLst/>
                <a:latin typeface="Arial" panose="020B0604020202020204" pitchFamily="34" charset="0"/>
                <a:ea typeface="Arial" panose="020B0604020202020204" pitchFamily="34" charset="0"/>
              </a:rPr>
              <a:t>Leicht</a:t>
            </a:r>
            <a:r>
              <a:rPr lang="en-GB" sz="2200" dirty="0">
                <a:effectLst/>
                <a:latin typeface="Arial" panose="020B0604020202020204" pitchFamily="34" charset="0"/>
                <a:ea typeface="Arial" panose="020B0604020202020204" pitchFamily="34" charset="0"/>
              </a:rPr>
              <a:t>, T. &amp; Marongiu, L. (2019) Storytelling in the context of destination marketing: an analysis of conceptualisations and impact measurement.  </a:t>
            </a:r>
            <a:r>
              <a:rPr lang="en-GB" sz="2200" i="1" dirty="0">
                <a:effectLst/>
                <a:latin typeface="Arial" panose="020B0604020202020204" pitchFamily="34" charset="0"/>
                <a:ea typeface="Arial" panose="020B0604020202020204" pitchFamily="34" charset="0"/>
              </a:rPr>
              <a:t>Journal of Strategic Marketing, 27</a:t>
            </a:r>
            <a:r>
              <a:rPr lang="en-GB" sz="2200" dirty="0">
                <a:effectLst/>
                <a:latin typeface="Arial" panose="020B0604020202020204" pitchFamily="34" charset="0"/>
                <a:ea typeface="Arial" panose="020B0604020202020204" pitchFamily="34" charset="0"/>
              </a:rPr>
              <a:t> (8) 696-713. </a:t>
            </a:r>
            <a:endParaRPr lang="en-GB" sz="2200" dirty="0">
              <a:effectLst/>
              <a:latin typeface="Calibri" panose="020F0502020204030204" pitchFamily="34" charset="0"/>
              <a:ea typeface="Calibri" panose="020F0502020204030204" pitchFamily="34" charset="0"/>
            </a:endParaRPr>
          </a:p>
          <a:p>
            <a:endParaRPr lang="en-GB" sz="1800" dirty="0">
              <a:effectLst/>
              <a:latin typeface="Calibri" panose="020F0502020204030204" pitchFamily="34" charset="0"/>
              <a:ea typeface="Calibri" panose="020F0502020204030204" pitchFamily="34" charset="0"/>
            </a:endParaRPr>
          </a:p>
          <a:p>
            <a:endParaRPr lang="en-GB" sz="1800" dirty="0">
              <a:effectLst/>
              <a:latin typeface="Arial" panose="020B0604020202020204" pitchFamily="34" charset="0"/>
              <a:ea typeface="Arial" panose="020B0604020202020204" pitchFamily="34" charset="0"/>
            </a:endParaRPr>
          </a:p>
          <a:p>
            <a:endParaRPr lang="en-GB" sz="1800" dirty="0">
              <a:latin typeface="Arial" panose="020B0604020202020204" pitchFamily="34" charset="0"/>
            </a:endParaRPr>
          </a:p>
          <a:p>
            <a:endParaRPr lang="en-GB" dirty="0"/>
          </a:p>
        </p:txBody>
      </p:sp>
      <p:sp>
        <p:nvSpPr>
          <p:cNvPr id="4" name="Footer Placeholder 3">
            <a:extLst>
              <a:ext uri="{FF2B5EF4-FFF2-40B4-BE49-F238E27FC236}">
                <a16:creationId xmlns:a16="http://schemas.microsoft.com/office/drawing/2014/main" id="{094069BF-63E4-85CB-B04A-698A9DB069FD}"/>
              </a:ext>
            </a:extLst>
          </p:cNvPr>
          <p:cNvSpPr>
            <a:spLocks noGrp="1"/>
          </p:cNvSpPr>
          <p:nvPr>
            <p:ph type="ftr" sz="quarter" idx="11"/>
          </p:nvPr>
        </p:nvSpPr>
        <p:spPr/>
        <p:txBody>
          <a:bodyPr/>
          <a:lstStyle/>
          <a:p>
            <a:r>
              <a:rPr lang="en-US"/>
              <a:t>AMI Conference 2023</a:t>
            </a:r>
          </a:p>
        </p:txBody>
      </p:sp>
      <p:sp>
        <p:nvSpPr>
          <p:cNvPr id="5" name="Slide Number Placeholder 4">
            <a:extLst>
              <a:ext uri="{FF2B5EF4-FFF2-40B4-BE49-F238E27FC236}">
                <a16:creationId xmlns:a16="http://schemas.microsoft.com/office/drawing/2014/main" id="{9AC097F7-EB60-05C1-1239-1C271733AF39}"/>
              </a:ext>
            </a:extLst>
          </p:cNvPr>
          <p:cNvSpPr>
            <a:spLocks noGrp="1"/>
          </p:cNvSpPr>
          <p:nvPr>
            <p:ph type="sldNum" sz="quarter" idx="12"/>
          </p:nvPr>
        </p:nvSpPr>
        <p:spPr/>
        <p:txBody>
          <a:bodyPr/>
          <a:lstStyle/>
          <a:p>
            <a:fld id="{312CC964-A50B-4C29-B4E4-2C30BB34CCF3}" type="slidenum">
              <a:rPr lang="en-US" smtClean="0"/>
              <a:t>14</a:t>
            </a:fld>
            <a:endParaRPr lang="en-US"/>
          </a:p>
        </p:txBody>
      </p:sp>
      <p:pic>
        <p:nvPicPr>
          <p:cNvPr id="6" name="Picture 5">
            <a:extLst>
              <a:ext uri="{FF2B5EF4-FFF2-40B4-BE49-F238E27FC236}">
                <a16:creationId xmlns:a16="http://schemas.microsoft.com/office/drawing/2014/main" id="{E67A5951-4DE6-4D49-0CC0-8689190A3D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41847" y="6090867"/>
            <a:ext cx="2227760" cy="673136"/>
          </a:xfrm>
          <a:prstGeom prst="rect">
            <a:avLst/>
          </a:prstGeom>
        </p:spPr>
      </p:pic>
    </p:spTree>
    <p:extLst>
      <p:ext uri="{BB962C8B-B14F-4D97-AF65-F5344CB8AC3E}">
        <p14:creationId xmlns:p14="http://schemas.microsoft.com/office/powerpoint/2010/main" val="3436733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25" name="Straight Connector 92">
            <a:extLst>
              <a:ext uri="{FF2B5EF4-FFF2-40B4-BE49-F238E27FC236}">
                <a16:creationId xmlns:a16="http://schemas.microsoft.com/office/drawing/2014/main" id="{4436E0F2-A64B-471E-93C0-8DFE08CC57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0"/>
            <a:ext cx="3119718" cy="6858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26" name="Straight Connector 94">
            <a:extLst>
              <a:ext uri="{FF2B5EF4-FFF2-40B4-BE49-F238E27FC236}">
                <a16:creationId xmlns:a16="http://schemas.microsoft.com/office/drawing/2014/main" id="{DC1E3AB1-2A8C-4607-9FAE-D8BDB280FE1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0"/>
            <a:ext cx="903768" cy="65436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96">
            <a:extLst>
              <a:ext uri="{FF2B5EF4-FFF2-40B4-BE49-F238E27FC236}">
                <a16:creationId xmlns:a16="http://schemas.microsoft.com/office/drawing/2014/main" id="{26D66059-832F-40B6-A35F-F56C8F38A1E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42863" y="5791200"/>
            <a:ext cx="6286501" cy="106680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28" name="Straight Connector 98">
            <a:extLst>
              <a:ext uri="{FF2B5EF4-FFF2-40B4-BE49-F238E27FC236}">
                <a16:creationId xmlns:a16="http://schemas.microsoft.com/office/drawing/2014/main" id="{A515E2ED-7EA9-448D-83FA-54C3DF9723B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462964" y="5848350"/>
            <a:ext cx="3729036" cy="100965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29" name="Straight Connector 100">
            <a:extLst>
              <a:ext uri="{FF2B5EF4-FFF2-40B4-BE49-F238E27FC236}">
                <a16:creationId xmlns:a16="http://schemas.microsoft.com/office/drawing/2014/main" id="{20595356-EABD-4767-AC9D-EA21FF115EC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1543158" y="1647825"/>
            <a:ext cx="648842" cy="52101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102">
            <a:extLst>
              <a:ext uri="{FF2B5EF4-FFF2-40B4-BE49-F238E27FC236}">
                <a16:creationId xmlns:a16="http://schemas.microsoft.com/office/drawing/2014/main" id="{28CD9F06-9628-469C-B788-A894E3E0828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10781554" y="0"/>
            <a:ext cx="1410446" cy="425834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31" name="Straight Connector 104">
            <a:extLst>
              <a:ext uri="{FF2B5EF4-FFF2-40B4-BE49-F238E27FC236}">
                <a16:creationId xmlns:a16="http://schemas.microsoft.com/office/drawing/2014/main" id="{8550A431-0B61-421B-B4B7-24C0CFF0F93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6529388" y="-4763"/>
            <a:ext cx="5662612" cy="9319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useBgFill="1">
        <p:nvSpPr>
          <p:cNvPr id="132" name="Rectangle 106">
            <a:extLst>
              <a:ext uri="{FF2B5EF4-FFF2-40B4-BE49-F238E27FC236}">
                <a16:creationId xmlns:a16="http://schemas.microsoft.com/office/drawing/2014/main" id="{3FA49195-69EB-4E39-A68A-C232E2D03E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DE94A29-4B23-A36D-EBA3-6F37666DB0CB}"/>
              </a:ext>
            </a:extLst>
          </p:cNvPr>
          <p:cNvSpPr>
            <a:spLocks noGrp="1"/>
          </p:cNvSpPr>
          <p:nvPr>
            <p:ph type="title"/>
          </p:nvPr>
        </p:nvSpPr>
        <p:spPr>
          <a:xfrm>
            <a:off x="728506" y="594488"/>
            <a:ext cx="10515710" cy="4468072"/>
          </a:xfrm>
        </p:spPr>
        <p:txBody>
          <a:bodyPr vert="horz" lIns="91440" tIns="45720" rIns="91440" bIns="45720" rtlCol="0" anchor="t">
            <a:normAutofit fontScale="90000"/>
          </a:bodyPr>
          <a:lstStyle/>
          <a:p>
            <a:pPr algn="ctr"/>
            <a:r>
              <a:rPr lang="en-US" sz="4000" b="1" dirty="0"/>
              <a:t>CONTENTS:</a:t>
            </a:r>
            <a:br>
              <a:rPr lang="en-US" sz="4000" dirty="0"/>
            </a:br>
            <a:br>
              <a:rPr lang="en-US" sz="4000" dirty="0"/>
            </a:br>
            <a:br>
              <a:rPr lang="en-US" sz="1700" dirty="0"/>
            </a:br>
            <a:r>
              <a:rPr lang="en-US" sz="1700" dirty="0"/>
              <a:t>Background and objectives</a:t>
            </a:r>
            <a:br>
              <a:rPr lang="en-US" sz="1700" dirty="0"/>
            </a:br>
            <a:br>
              <a:rPr lang="en-US" sz="1700" dirty="0"/>
            </a:br>
            <a:r>
              <a:rPr lang="en-US" sz="1700" dirty="0"/>
              <a:t>Literature</a:t>
            </a:r>
            <a:br>
              <a:rPr lang="en-US" sz="1700" dirty="0"/>
            </a:br>
            <a:br>
              <a:rPr lang="en-US" sz="1700" dirty="0"/>
            </a:br>
            <a:r>
              <a:rPr lang="en-US" sz="1700" dirty="0"/>
              <a:t>THE CASE STUDY DESITNATION</a:t>
            </a:r>
            <a:br>
              <a:rPr lang="en-US" sz="1700" dirty="0"/>
            </a:br>
            <a:br>
              <a:rPr lang="en-US" sz="1700" dirty="0"/>
            </a:br>
            <a:r>
              <a:rPr lang="en-US" sz="1700" dirty="0"/>
              <a:t>The festival</a:t>
            </a:r>
            <a:br>
              <a:rPr lang="en-US" sz="1700" dirty="0"/>
            </a:br>
            <a:br>
              <a:rPr lang="en-US" sz="1700" dirty="0"/>
            </a:br>
            <a:r>
              <a:rPr lang="en-US" sz="1700" dirty="0"/>
              <a:t>methodology – interactive map &amp; interviews</a:t>
            </a:r>
            <a:br>
              <a:rPr lang="en-US" sz="1700" dirty="0"/>
            </a:br>
            <a:br>
              <a:rPr lang="en-US" sz="1700" dirty="0"/>
            </a:br>
            <a:r>
              <a:rPr lang="en-US" sz="1700" dirty="0"/>
              <a:t>What went well?</a:t>
            </a:r>
            <a:br>
              <a:rPr lang="en-US" sz="1700" dirty="0"/>
            </a:br>
            <a:br>
              <a:rPr lang="en-US" sz="1700" dirty="0"/>
            </a:br>
            <a:r>
              <a:rPr lang="en-US" sz="1700" dirty="0"/>
              <a:t>What could be improved?</a:t>
            </a:r>
            <a:br>
              <a:rPr lang="en-US" sz="1700" dirty="0"/>
            </a:br>
            <a:br>
              <a:rPr lang="en-US" sz="1700" dirty="0"/>
            </a:br>
            <a:r>
              <a:rPr lang="en-US" sz="1700" dirty="0"/>
              <a:t>lessons for future research</a:t>
            </a:r>
            <a:br>
              <a:rPr lang="en-US" sz="1700" dirty="0"/>
            </a:br>
            <a:br>
              <a:rPr lang="en-US" sz="1700" dirty="0"/>
            </a:br>
            <a:r>
              <a:rPr lang="en-US" sz="1700" dirty="0"/>
              <a:t>results for the overall project</a:t>
            </a:r>
            <a:br>
              <a:rPr lang="en-US" sz="1700" dirty="0"/>
            </a:br>
            <a:br>
              <a:rPr lang="en-US" sz="1700" dirty="0"/>
            </a:br>
            <a:br>
              <a:rPr lang="en-US" sz="1700" dirty="0"/>
            </a:br>
            <a:endParaRPr lang="en-US" sz="1700" dirty="0"/>
          </a:p>
        </p:txBody>
      </p:sp>
      <p:cxnSp>
        <p:nvCxnSpPr>
          <p:cNvPr id="133" name="Straight Connector 108">
            <a:extLst>
              <a:ext uri="{FF2B5EF4-FFF2-40B4-BE49-F238E27FC236}">
                <a16:creationId xmlns:a16="http://schemas.microsoft.com/office/drawing/2014/main" id="{13280B82-CD55-43FD-92C4-F05E2A8D136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29882" y="0"/>
            <a:ext cx="4318598" cy="133719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4" name="Footer Placeholder 7">
            <a:extLst>
              <a:ext uri="{FF2B5EF4-FFF2-40B4-BE49-F238E27FC236}">
                <a16:creationId xmlns:a16="http://schemas.microsoft.com/office/drawing/2014/main" id="{D7393BA8-9DAA-7C68-3D27-92701AA33D19}"/>
              </a:ext>
            </a:extLst>
          </p:cNvPr>
          <p:cNvSpPr>
            <a:spLocks noGrp="1"/>
          </p:cNvSpPr>
          <p:nvPr>
            <p:ph type="ftr" sz="quarter" idx="11"/>
          </p:nvPr>
        </p:nvSpPr>
        <p:spPr>
          <a:xfrm>
            <a:off x="154429" y="6398878"/>
            <a:ext cx="4497315" cy="365125"/>
          </a:xfrm>
        </p:spPr>
        <p:txBody>
          <a:bodyPr vert="horz" lIns="91440" tIns="45720" rIns="91440" bIns="45720" rtlCol="0" anchor="ctr">
            <a:normAutofit/>
          </a:bodyPr>
          <a:lstStyle/>
          <a:p>
            <a:pPr>
              <a:spcAft>
                <a:spcPts val="600"/>
              </a:spcAft>
            </a:pPr>
            <a:r>
              <a:rPr lang="en-US" b="1" kern="1200" spc="30" baseline="0">
                <a:solidFill>
                  <a:schemeClr val="tx2"/>
                </a:solidFill>
                <a:latin typeface="+mj-lt"/>
                <a:ea typeface="+mn-ea"/>
                <a:cs typeface="+mn-cs"/>
              </a:rPr>
              <a:t>AMI Conference 2023</a:t>
            </a:r>
          </a:p>
        </p:txBody>
      </p:sp>
      <p:cxnSp>
        <p:nvCxnSpPr>
          <p:cNvPr id="134" name="Straight Connector 110">
            <a:extLst>
              <a:ext uri="{FF2B5EF4-FFF2-40B4-BE49-F238E27FC236}">
                <a16:creationId xmlns:a16="http://schemas.microsoft.com/office/drawing/2014/main" id="{A4D9248B-0006-4BFE-8110-40C16E45C0A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487595" y="0"/>
            <a:ext cx="1466711" cy="6858000"/>
          </a:xfrm>
          <a:prstGeom prst="line">
            <a:avLst/>
          </a:prstGeom>
          <a:ln w="1270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06A424FD-2A60-E1DB-A164-3DD60BB7B6AE}"/>
              </a:ext>
            </a:extLst>
          </p:cNvPr>
          <p:cNvSpPr>
            <a:spLocks noGrp="1"/>
          </p:cNvSpPr>
          <p:nvPr>
            <p:ph type="sldNum" sz="quarter" idx="12"/>
          </p:nvPr>
        </p:nvSpPr>
        <p:spPr>
          <a:xfrm>
            <a:off x="11602477" y="6398878"/>
            <a:ext cx="470887" cy="365125"/>
          </a:xfrm>
        </p:spPr>
        <p:txBody>
          <a:bodyPr vert="horz" lIns="91440" tIns="45720" rIns="91440" bIns="45720" rtlCol="0" anchor="ctr">
            <a:normAutofit/>
          </a:bodyPr>
          <a:lstStyle/>
          <a:p>
            <a:pPr>
              <a:spcAft>
                <a:spcPts val="600"/>
              </a:spcAft>
            </a:pPr>
            <a:fld id="{312CC964-A50B-4C29-B4E4-2C30BB34CCF3}" type="slidenum">
              <a:rPr lang="en-US" smtClean="0"/>
              <a:pPr>
                <a:spcAft>
                  <a:spcPts val="600"/>
                </a:spcAft>
              </a:pPr>
              <a:t>2</a:t>
            </a:fld>
            <a:endParaRPr lang="en-US"/>
          </a:p>
        </p:txBody>
      </p:sp>
      <p:cxnSp>
        <p:nvCxnSpPr>
          <p:cNvPr id="135" name="Straight Connector 112">
            <a:extLst>
              <a:ext uri="{FF2B5EF4-FFF2-40B4-BE49-F238E27FC236}">
                <a16:creationId xmlns:a16="http://schemas.microsoft.com/office/drawing/2014/main" id="{14C10EA2-1BD8-4267-AA7D-AB8CCA53C3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482080" y="4171575"/>
            <a:ext cx="5739800" cy="268642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36" name="Straight Connector 114">
            <a:extLst>
              <a:ext uri="{FF2B5EF4-FFF2-40B4-BE49-F238E27FC236}">
                <a16:creationId xmlns:a16="http://schemas.microsoft.com/office/drawing/2014/main" id="{EE593BB5-7AFA-4C8F-AECA-CE733B1FD09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0296432" y="1116305"/>
            <a:ext cx="1895568" cy="574169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37" name="Straight Connector 116">
            <a:extLst>
              <a:ext uri="{FF2B5EF4-FFF2-40B4-BE49-F238E27FC236}">
                <a16:creationId xmlns:a16="http://schemas.microsoft.com/office/drawing/2014/main" id="{F521483B-CE28-412B-9C71-9BE081E9DCE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8978150" y="4219"/>
            <a:ext cx="3227294" cy="3081499"/>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38" name="Straight Connector 118">
            <a:extLst>
              <a:ext uri="{FF2B5EF4-FFF2-40B4-BE49-F238E27FC236}">
                <a16:creationId xmlns:a16="http://schemas.microsoft.com/office/drawing/2014/main" id="{6BD75F78-4912-4FB5-834D-1817BF0A26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34056" y="4619"/>
            <a:ext cx="2771388" cy="77388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39" name="Straight Connector 120">
            <a:extLst>
              <a:ext uri="{FF2B5EF4-FFF2-40B4-BE49-F238E27FC236}">
                <a16:creationId xmlns:a16="http://schemas.microsoft.com/office/drawing/2014/main" id="{EC9F4738-DD27-44BE-98C6-AB0B2296BD2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29880" y="5342966"/>
            <a:ext cx="8964704" cy="1515034"/>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3518787-54D5-F525-A54E-F9A85DF441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98155" y="6017198"/>
            <a:ext cx="2227760" cy="673136"/>
          </a:xfrm>
          <a:prstGeom prst="rect">
            <a:avLst/>
          </a:prstGeom>
        </p:spPr>
      </p:pic>
    </p:spTree>
    <p:extLst>
      <p:ext uri="{BB962C8B-B14F-4D97-AF65-F5344CB8AC3E}">
        <p14:creationId xmlns:p14="http://schemas.microsoft.com/office/powerpoint/2010/main" val="36879565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5A980-5B09-885A-9418-85E3FD4D08D8}"/>
              </a:ext>
            </a:extLst>
          </p:cNvPr>
          <p:cNvSpPr>
            <a:spLocks noGrp="1"/>
          </p:cNvSpPr>
          <p:nvPr>
            <p:ph type="title"/>
          </p:nvPr>
        </p:nvSpPr>
        <p:spPr/>
        <p:txBody>
          <a:bodyPr/>
          <a:lstStyle/>
          <a:p>
            <a:pPr algn="ctr"/>
            <a:r>
              <a:rPr lang="en-GB" b="1" dirty="0"/>
              <a:t>background</a:t>
            </a:r>
          </a:p>
        </p:txBody>
      </p:sp>
      <p:sp>
        <p:nvSpPr>
          <p:cNvPr id="3" name="Content Placeholder 2">
            <a:extLst>
              <a:ext uri="{FF2B5EF4-FFF2-40B4-BE49-F238E27FC236}">
                <a16:creationId xmlns:a16="http://schemas.microsoft.com/office/drawing/2014/main" id="{972A1B42-4046-4311-0B33-FBA33D478DD4}"/>
              </a:ext>
            </a:extLst>
          </p:cNvPr>
          <p:cNvSpPr>
            <a:spLocks noGrp="1"/>
          </p:cNvSpPr>
          <p:nvPr>
            <p:ph idx="1"/>
          </p:nvPr>
        </p:nvSpPr>
        <p:spPr/>
        <p:txBody>
          <a:bodyPr/>
          <a:lstStyle/>
          <a:p>
            <a:pPr algn="ctr"/>
            <a:r>
              <a:rPr lang="en-GB" dirty="0"/>
              <a:t>Global Academies</a:t>
            </a:r>
          </a:p>
          <a:p>
            <a:pPr algn="ctr"/>
            <a:r>
              <a:rPr lang="en-GB" dirty="0"/>
              <a:t>Grassroots tourism recovery across Wales</a:t>
            </a:r>
          </a:p>
          <a:p>
            <a:pPr algn="ctr"/>
            <a:r>
              <a:rPr lang="en-GB" dirty="0"/>
              <a:t>Bridgend as a case study</a:t>
            </a:r>
          </a:p>
          <a:p>
            <a:pPr algn="ctr"/>
            <a:r>
              <a:rPr lang="en-GB" dirty="0"/>
              <a:t>Between the Trees Festival</a:t>
            </a:r>
          </a:p>
          <a:p>
            <a:pPr algn="ctr"/>
            <a:r>
              <a:rPr lang="en-GB" dirty="0"/>
              <a:t>Storytelling</a:t>
            </a:r>
          </a:p>
          <a:p>
            <a:pPr algn="ctr"/>
            <a:r>
              <a:rPr lang="en-GB" dirty="0"/>
              <a:t>Methodology paper</a:t>
            </a:r>
          </a:p>
          <a:p>
            <a:endParaRPr lang="en-GB" dirty="0"/>
          </a:p>
        </p:txBody>
      </p:sp>
      <p:sp>
        <p:nvSpPr>
          <p:cNvPr id="4" name="Footer Placeholder 3">
            <a:extLst>
              <a:ext uri="{FF2B5EF4-FFF2-40B4-BE49-F238E27FC236}">
                <a16:creationId xmlns:a16="http://schemas.microsoft.com/office/drawing/2014/main" id="{95C9141E-0B91-6AAF-3B69-07A7D9B5DAEF}"/>
              </a:ext>
            </a:extLst>
          </p:cNvPr>
          <p:cNvSpPr>
            <a:spLocks noGrp="1"/>
          </p:cNvSpPr>
          <p:nvPr>
            <p:ph type="ftr" sz="quarter" idx="11"/>
          </p:nvPr>
        </p:nvSpPr>
        <p:spPr/>
        <p:txBody>
          <a:bodyPr/>
          <a:lstStyle/>
          <a:p>
            <a:r>
              <a:rPr lang="en-US"/>
              <a:t>AMI Conference 2023</a:t>
            </a:r>
          </a:p>
        </p:txBody>
      </p:sp>
      <p:sp>
        <p:nvSpPr>
          <p:cNvPr id="5" name="Slide Number Placeholder 4">
            <a:extLst>
              <a:ext uri="{FF2B5EF4-FFF2-40B4-BE49-F238E27FC236}">
                <a16:creationId xmlns:a16="http://schemas.microsoft.com/office/drawing/2014/main" id="{C5339F71-2936-4E28-FC1D-FA8A39773D62}"/>
              </a:ext>
            </a:extLst>
          </p:cNvPr>
          <p:cNvSpPr>
            <a:spLocks noGrp="1"/>
          </p:cNvSpPr>
          <p:nvPr>
            <p:ph type="sldNum" sz="quarter" idx="12"/>
          </p:nvPr>
        </p:nvSpPr>
        <p:spPr/>
        <p:txBody>
          <a:bodyPr/>
          <a:lstStyle/>
          <a:p>
            <a:fld id="{312CC964-A50B-4C29-B4E4-2C30BB34CCF3}" type="slidenum">
              <a:rPr lang="en-US" smtClean="0"/>
              <a:t>3</a:t>
            </a:fld>
            <a:endParaRPr lang="en-US"/>
          </a:p>
        </p:txBody>
      </p:sp>
      <p:pic>
        <p:nvPicPr>
          <p:cNvPr id="8" name="Picture 7">
            <a:extLst>
              <a:ext uri="{FF2B5EF4-FFF2-40B4-BE49-F238E27FC236}">
                <a16:creationId xmlns:a16="http://schemas.microsoft.com/office/drawing/2014/main" id="{7240DAF1-8D72-E48E-6B25-88C3057202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74717" y="5988031"/>
            <a:ext cx="2227760" cy="673136"/>
          </a:xfrm>
          <a:prstGeom prst="rect">
            <a:avLst/>
          </a:prstGeom>
        </p:spPr>
      </p:pic>
    </p:spTree>
    <p:extLst>
      <p:ext uri="{BB962C8B-B14F-4D97-AF65-F5344CB8AC3E}">
        <p14:creationId xmlns:p14="http://schemas.microsoft.com/office/powerpoint/2010/main" val="1669462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1775E6C-9FE7-4AE4-ABE7-2568D95DEA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F1D8699-067D-4768-9F87-3E302B3797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66B428C-A7E8-F7BD-2FE2-594B606289D6}"/>
              </a:ext>
            </a:extLst>
          </p:cNvPr>
          <p:cNvSpPr>
            <a:spLocks noGrp="1"/>
          </p:cNvSpPr>
          <p:nvPr>
            <p:ph type="title"/>
          </p:nvPr>
        </p:nvSpPr>
        <p:spPr>
          <a:xfrm>
            <a:off x="1825876" y="375018"/>
            <a:ext cx="9152966" cy="1677894"/>
          </a:xfrm>
        </p:spPr>
        <p:txBody>
          <a:bodyPr>
            <a:normAutofit/>
          </a:bodyPr>
          <a:lstStyle/>
          <a:p>
            <a:pPr algn="ctr"/>
            <a:r>
              <a:rPr lang="en-GB" sz="3600" b="1" dirty="0"/>
              <a:t>Objectives of the wider project</a:t>
            </a:r>
          </a:p>
        </p:txBody>
      </p:sp>
      <p:cxnSp>
        <p:nvCxnSpPr>
          <p:cNvPr id="14" name="Straight Connector 13">
            <a:extLst>
              <a:ext uri="{FF2B5EF4-FFF2-40B4-BE49-F238E27FC236}">
                <a16:creationId xmlns:a16="http://schemas.microsoft.com/office/drawing/2014/main" id="{E8A66062-E0FE-4EE7-9840-EC05B87ACF4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0"/>
            <a:ext cx="4358640" cy="5334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BE274AC-486F-30AA-688D-A3B1394FFB4E}"/>
              </a:ext>
            </a:extLst>
          </p:cNvPr>
          <p:cNvSpPr>
            <a:spLocks noGrp="1"/>
          </p:cNvSpPr>
          <p:nvPr>
            <p:ph idx="1"/>
          </p:nvPr>
        </p:nvSpPr>
        <p:spPr>
          <a:xfrm>
            <a:off x="995766" y="1820823"/>
            <a:ext cx="7053613" cy="4129580"/>
          </a:xfrm>
        </p:spPr>
        <p:txBody>
          <a:bodyPr anchor="ctr">
            <a:normAutofit/>
          </a:bodyPr>
          <a:lstStyle/>
          <a:p>
            <a:r>
              <a:rPr lang="en-GB" sz="1800" dirty="0">
                <a:effectLst/>
                <a:latin typeface="+mj-lt"/>
                <a:ea typeface="Arial" panose="020B0604020202020204" pitchFamily="34" charset="0"/>
              </a:rPr>
              <a:t>The overall aim of the wider “Go </a:t>
            </a:r>
            <a:r>
              <a:rPr lang="en-GB" sz="1800" dirty="0" err="1">
                <a:effectLst/>
                <a:latin typeface="+mj-lt"/>
                <a:ea typeface="Arial" panose="020B0604020202020204" pitchFamily="34" charset="0"/>
              </a:rPr>
              <a:t>Grassroutes</a:t>
            </a:r>
            <a:r>
              <a:rPr lang="en-GB" sz="1800" dirty="0">
                <a:effectLst/>
                <a:latin typeface="+mj-lt"/>
                <a:ea typeface="Arial" panose="020B0604020202020204" pitchFamily="34" charset="0"/>
              </a:rPr>
              <a:t>” project is to develop grassroots-inspired destination packages as a route to post-COVID-19 sustainable tourism recovery throughout Wales.  </a:t>
            </a:r>
          </a:p>
          <a:p>
            <a:r>
              <a:rPr lang="en-GB" sz="1800" dirty="0">
                <a:effectLst/>
                <a:latin typeface="+mj-lt"/>
                <a:ea typeface="Arial" panose="020B0604020202020204" pitchFamily="34" charset="0"/>
              </a:rPr>
              <a:t>Packages should create visitor experiences that encourage knowledge and awareness of the destination’s local cultural and natural environments as well as improving physiological and psychological well-being for both locals and tourists.   </a:t>
            </a:r>
            <a:r>
              <a:rPr lang="en-GB" sz="1800" dirty="0">
                <a:effectLst/>
                <a:latin typeface="+mj-lt"/>
                <a:ea typeface="Calibri" panose="020F0502020204030204" pitchFamily="34" charset="0"/>
              </a:rPr>
              <a:t> </a:t>
            </a:r>
            <a:r>
              <a:rPr lang="en-GB" dirty="0">
                <a:effectLst/>
                <a:latin typeface="+mj-lt"/>
              </a:rPr>
              <a:t> </a:t>
            </a:r>
            <a:r>
              <a:rPr lang="en-GB" sz="1800" dirty="0">
                <a:effectLst/>
                <a:latin typeface="+mj-lt"/>
                <a:ea typeface="Calibri" panose="020F0502020204030204" pitchFamily="34" charset="0"/>
              </a:rPr>
              <a:t> </a:t>
            </a:r>
          </a:p>
          <a:p>
            <a:r>
              <a:rPr lang="en-GB" sz="1800" dirty="0">
                <a:solidFill>
                  <a:schemeClr val="tx1"/>
                </a:solidFill>
                <a:latin typeface="+mj-lt"/>
              </a:rPr>
              <a:t>The project goes some way to achieving in particular SDG numbers 11 and 12 – “sustainable cities and communities” and “responsible consumption and production” </a:t>
            </a:r>
          </a:p>
          <a:p>
            <a:r>
              <a:rPr lang="en-GB" sz="1800" dirty="0">
                <a:solidFill>
                  <a:schemeClr val="tx1"/>
                </a:solidFill>
                <a:latin typeface="+mj-lt"/>
              </a:rPr>
              <a:t>Can also contribute to number 8 – decent work and economic growth </a:t>
            </a:r>
            <a:endParaRPr lang="en-GB" dirty="0">
              <a:solidFill>
                <a:schemeClr val="tx1"/>
              </a:solidFill>
              <a:latin typeface="+mj-lt"/>
            </a:endParaRPr>
          </a:p>
        </p:txBody>
      </p:sp>
      <p:cxnSp>
        <p:nvCxnSpPr>
          <p:cNvPr id="16" name="Straight Connector 15">
            <a:extLst>
              <a:ext uri="{FF2B5EF4-FFF2-40B4-BE49-F238E27FC236}">
                <a16:creationId xmlns:a16="http://schemas.microsoft.com/office/drawing/2014/main" id="{7A364443-B44B-44C9-B8C4-AED23CB6215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10633"/>
            <a:ext cx="1398104" cy="445055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3087726-EFA7-48B6-8527-80902BB5587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10282519" y="-10633"/>
            <a:ext cx="1909481" cy="5054774"/>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84CA14D-52DC-4F3C-A1CE-235B99A179A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6502400" y="0"/>
            <a:ext cx="5689600" cy="163342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4" name="Footer Placeholder 3">
            <a:extLst>
              <a:ext uri="{FF2B5EF4-FFF2-40B4-BE49-F238E27FC236}">
                <a16:creationId xmlns:a16="http://schemas.microsoft.com/office/drawing/2014/main" id="{A5D7A8E2-7D34-35DD-28A2-1082A51F48F6}"/>
              </a:ext>
            </a:extLst>
          </p:cNvPr>
          <p:cNvSpPr>
            <a:spLocks noGrp="1"/>
          </p:cNvSpPr>
          <p:nvPr>
            <p:ph type="ftr" sz="quarter" idx="11"/>
          </p:nvPr>
        </p:nvSpPr>
        <p:spPr>
          <a:xfrm>
            <a:off x="154429" y="6398878"/>
            <a:ext cx="4497315" cy="365125"/>
          </a:xfrm>
        </p:spPr>
        <p:txBody>
          <a:bodyPr>
            <a:normAutofit/>
          </a:bodyPr>
          <a:lstStyle/>
          <a:p>
            <a:pPr>
              <a:spcAft>
                <a:spcPts val="600"/>
              </a:spcAft>
            </a:pPr>
            <a:r>
              <a:rPr lang="en-US"/>
              <a:t>AMI Conference 2023</a:t>
            </a:r>
          </a:p>
        </p:txBody>
      </p:sp>
      <p:cxnSp>
        <p:nvCxnSpPr>
          <p:cNvPr id="22" name="Straight Connector 21">
            <a:extLst>
              <a:ext uri="{FF2B5EF4-FFF2-40B4-BE49-F238E27FC236}">
                <a16:creationId xmlns:a16="http://schemas.microsoft.com/office/drawing/2014/main" id="{A3B4C179-2540-4304-9C9C-2AAAA53EFDC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0" y="5718313"/>
            <a:ext cx="5357757" cy="115032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A24D65DF-285F-3EFC-A2EB-078943CAACD2}"/>
              </a:ext>
            </a:extLst>
          </p:cNvPr>
          <p:cNvSpPr>
            <a:spLocks noGrp="1"/>
          </p:cNvSpPr>
          <p:nvPr>
            <p:ph type="sldNum" sz="quarter" idx="12"/>
          </p:nvPr>
        </p:nvSpPr>
        <p:spPr>
          <a:xfrm>
            <a:off x="11602477" y="6398878"/>
            <a:ext cx="470887" cy="365125"/>
          </a:xfrm>
        </p:spPr>
        <p:txBody>
          <a:bodyPr>
            <a:normAutofit/>
          </a:bodyPr>
          <a:lstStyle/>
          <a:p>
            <a:pPr>
              <a:spcAft>
                <a:spcPts val="600"/>
              </a:spcAft>
            </a:pPr>
            <a:fld id="{312CC964-A50B-4C29-B4E4-2C30BB34CCF3}" type="slidenum">
              <a:rPr lang="en-US" smtClean="0"/>
              <a:pPr>
                <a:spcAft>
                  <a:spcPts val="600"/>
                </a:spcAft>
              </a:pPr>
              <a:t>4</a:t>
            </a:fld>
            <a:endParaRPr lang="en-US"/>
          </a:p>
        </p:txBody>
      </p:sp>
      <p:cxnSp>
        <p:nvCxnSpPr>
          <p:cNvPr id="24" name="Straight Connector 23">
            <a:extLst>
              <a:ext uri="{FF2B5EF4-FFF2-40B4-BE49-F238E27FC236}">
                <a16:creationId xmlns:a16="http://schemas.microsoft.com/office/drawing/2014/main" id="{C5950BAB-F521-4A52-A263-D105789771E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779565" y="6033977"/>
            <a:ext cx="3412435" cy="834656"/>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B716F298-32D1-3E56-1A02-6B8B24522E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17332" y="2188219"/>
            <a:ext cx="3532534" cy="1820083"/>
          </a:xfrm>
          <a:prstGeom prst="rect">
            <a:avLst/>
          </a:prstGeom>
        </p:spPr>
      </p:pic>
      <p:pic>
        <p:nvPicPr>
          <p:cNvPr id="17" name="Picture 16">
            <a:extLst>
              <a:ext uri="{FF2B5EF4-FFF2-40B4-BE49-F238E27FC236}">
                <a16:creationId xmlns:a16="http://schemas.microsoft.com/office/drawing/2014/main" id="{DB4955F5-7109-2079-D4CC-94478E181E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17332" y="4018935"/>
            <a:ext cx="3532535" cy="1814564"/>
          </a:xfrm>
          <a:prstGeom prst="rect">
            <a:avLst/>
          </a:prstGeom>
        </p:spPr>
      </p:pic>
      <p:pic>
        <p:nvPicPr>
          <p:cNvPr id="19" name="Picture 18">
            <a:extLst>
              <a:ext uri="{FF2B5EF4-FFF2-40B4-BE49-F238E27FC236}">
                <a16:creationId xmlns:a16="http://schemas.microsoft.com/office/drawing/2014/main" id="{936525F4-A7CE-2A3F-2D2F-74D92E65F38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22106" y="6003763"/>
            <a:ext cx="2227760" cy="673136"/>
          </a:xfrm>
          <a:prstGeom prst="rect">
            <a:avLst/>
          </a:prstGeom>
        </p:spPr>
      </p:pic>
    </p:spTree>
    <p:extLst>
      <p:ext uri="{BB962C8B-B14F-4D97-AF65-F5344CB8AC3E}">
        <p14:creationId xmlns:p14="http://schemas.microsoft.com/office/powerpoint/2010/main" val="446048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1775E6C-9FE7-4AE4-ABE7-2568D95DEA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F1D8699-067D-4768-9F87-3E302B3797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140CDCF-6977-9799-FC9F-28638119FD32}"/>
              </a:ext>
            </a:extLst>
          </p:cNvPr>
          <p:cNvSpPr>
            <a:spLocks noGrp="1"/>
          </p:cNvSpPr>
          <p:nvPr>
            <p:ph type="title"/>
          </p:nvPr>
        </p:nvSpPr>
        <p:spPr>
          <a:xfrm>
            <a:off x="1701398" y="12669"/>
            <a:ext cx="8695167" cy="1677894"/>
          </a:xfrm>
        </p:spPr>
        <p:txBody>
          <a:bodyPr>
            <a:normAutofit/>
          </a:bodyPr>
          <a:lstStyle/>
          <a:p>
            <a:pPr algn="ctr"/>
            <a:r>
              <a:rPr lang="en-GB" b="1" dirty="0"/>
              <a:t>AIMS of the paper</a:t>
            </a:r>
          </a:p>
        </p:txBody>
      </p:sp>
      <p:cxnSp>
        <p:nvCxnSpPr>
          <p:cNvPr id="14" name="Straight Connector 13">
            <a:extLst>
              <a:ext uri="{FF2B5EF4-FFF2-40B4-BE49-F238E27FC236}">
                <a16:creationId xmlns:a16="http://schemas.microsoft.com/office/drawing/2014/main" id="{E8A66062-E0FE-4EE7-9840-EC05B87ACF4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0"/>
            <a:ext cx="4358640" cy="5334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1C4FE8F-3FCA-63C1-6CE9-9DD5C2665693}"/>
              </a:ext>
            </a:extLst>
          </p:cNvPr>
          <p:cNvSpPr>
            <a:spLocks noGrp="1"/>
          </p:cNvSpPr>
          <p:nvPr>
            <p:ph idx="1"/>
          </p:nvPr>
        </p:nvSpPr>
        <p:spPr>
          <a:xfrm>
            <a:off x="1207714" y="1747701"/>
            <a:ext cx="9776572" cy="4450553"/>
          </a:xfrm>
        </p:spPr>
        <p:txBody>
          <a:bodyPr anchor="ctr">
            <a:normAutofit fontScale="92500" lnSpcReduction="20000"/>
          </a:bodyPr>
          <a:lstStyle/>
          <a:p>
            <a:pPr marL="0" indent="0">
              <a:buNone/>
            </a:pPr>
            <a:r>
              <a:rPr lang="en-GB" sz="1800" b="1" dirty="0">
                <a:effectLst/>
                <a:latin typeface="+mj-lt"/>
                <a:ea typeface="Arial" panose="020B0604020202020204" pitchFamily="34" charset="0"/>
              </a:rPr>
              <a:t>The primary research conducted in this phase of the project focused on Bridgend as a case study to capture grassroots, place-focused data from a cross-section of the local community (schools, colleges, local history and community groups) through outreach work and events, during which locals were encouraged to tell stories about the area and identify special places to visit</a:t>
            </a:r>
            <a:r>
              <a:rPr lang="en-GB" sz="1800" b="1" dirty="0">
                <a:effectLst/>
                <a:latin typeface="+mj-lt"/>
                <a:ea typeface="Calibri" panose="020F0502020204030204" pitchFamily="34" charset="0"/>
              </a:rPr>
              <a:t> </a:t>
            </a:r>
            <a:r>
              <a:rPr lang="en-GB" sz="1800" b="1" dirty="0">
                <a:effectLst/>
                <a:latin typeface="+mj-lt"/>
              </a:rPr>
              <a:t> </a:t>
            </a:r>
            <a:r>
              <a:rPr lang="en-GB" sz="1800" b="1" dirty="0">
                <a:effectLst/>
                <a:latin typeface="+mj-lt"/>
                <a:ea typeface="Calibri" panose="020F0502020204030204" pitchFamily="34" charset="0"/>
              </a:rPr>
              <a:t> </a:t>
            </a:r>
          </a:p>
          <a:p>
            <a:pPr marL="0" indent="0">
              <a:buNone/>
            </a:pPr>
            <a:endParaRPr lang="en-GB" sz="1800" b="1" dirty="0">
              <a:solidFill>
                <a:schemeClr val="tx1"/>
              </a:solidFill>
              <a:effectLst/>
              <a:latin typeface="+mj-lt"/>
              <a:ea typeface="Arial" panose="020B0604020202020204" pitchFamily="34" charset="0"/>
            </a:endParaRPr>
          </a:p>
          <a:p>
            <a:pPr marL="0" indent="0">
              <a:buNone/>
            </a:pPr>
            <a:r>
              <a:rPr lang="en-GB" sz="1800" b="1" dirty="0">
                <a:solidFill>
                  <a:schemeClr val="tx1"/>
                </a:solidFill>
                <a:effectLst/>
                <a:latin typeface="+mj-lt"/>
                <a:ea typeface="Arial" panose="020B0604020202020204" pitchFamily="34" charset="0"/>
              </a:rPr>
              <a:t>This paper focuses on the specific methods for data collection gathered at Between </a:t>
            </a:r>
            <a:r>
              <a:rPr lang="en-GB" sz="1800" b="1" dirty="0">
                <a:solidFill>
                  <a:schemeClr val="tx1"/>
                </a:solidFill>
                <a:latin typeface="+mj-lt"/>
                <a:ea typeface="Arial" panose="020B0604020202020204" pitchFamily="34" charset="0"/>
              </a:rPr>
              <a:t>the Trees Festival</a:t>
            </a:r>
            <a:r>
              <a:rPr lang="en-GB" sz="1800" b="1" dirty="0">
                <a:solidFill>
                  <a:schemeClr val="tx1"/>
                </a:solidFill>
                <a:effectLst/>
                <a:latin typeface="+mj-lt"/>
                <a:ea typeface="Arial" panose="020B0604020202020204" pitchFamily="34" charset="0"/>
              </a:rPr>
              <a:t> as part of the wider “Go </a:t>
            </a:r>
            <a:r>
              <a:rPr lang="en-GB" sz="1800" b="1" dirty="0" err="1">
                <a:solidFill>
                  <a:schemeClr val="tx1"/>
                </a:solidFill>
                <a:effectLst/>
                <a:latin typeface="+mj-lt"/>
                <a:ea typeface="Arial" panose="020B0604020202020204" pitchFamily="34" charset="0"/>
              </a:rPr>
              <a:t>Grassroutes</a:t>
            </a:r>
            <a:r>
              <a:rPr lang="en-GB" sz="1800" b="1" dirty="0">
                <a:solidFill>
                  <a:schemeClr val="tx1"/>
                </a:solidFill>
                <a:effectLst/>
                <a:latin typeface="+mj-lt"/>
                <a:ea typeface="Arial" panose="020B0604020202020204" pitchFamily="34" charset="0"/>
              </a:rPr>
              <a:t>” project.  It’s aims are to:</a:t>
            </a:r>
          </a:p>
          <a:p>
            <a:pPr marL="0" indent="0">
              <a:buNone/>
            </a:pPr>
            <a:endParaRPr lang="en-GB" dirty="0"/>
          </a:p>
          <a:p>
            <a:pPr lvl="1"/>
            <a:r>
              <a:rPr lang="en-GB" dirty="0">
                <a:latin typeface="+mj-lt"/>
              </a:rPr>
              <a:t>To discuss the justification of utilising a local festival to collect data related to grassroots tourism </a:t>
            </a:r>
            <a:r>
              <a:rPr lang="en-GB" dirty="0">
                <a:solidFill>
                  <a:schemeClr val="tx1"/>
                </a:solidFill>
                <a:latin typeface="+mj-lt"/>
              </a:rPr>
              <a:t>and destination </a:t>
            </a:r>
            <a:r>
              <a:rPr lang="en-GB" dirty="0">
                <a:latin typeface="+mj-lt"/>
              </a:rPr>
              <a:t>development</a:t>
            </a:r>
          </a:p>
          <a:p>
            <a:pPr lvl="1"/>
            <a:r>
              <a:rPr lang="en-GB" dirty="0">
                <a:latin typeface="+mj-lt"/>
              </a:rPr>
              <a:t>To explore the use of innovative techniques for collecting storytelling data within the festival space</a:t>
            </a:r>
          </a:p>
          <a:p>
            <a:pPr lvl="1"/>
            <a:r>
              <a:rPr lang="en-GB" dirty="0">
                <a:latin typeface="+mj-lt"/>
              </a:rPr>
              <a:t>To explain the methods used to collect stories at the Between the Trees Festival from locals and visitors, about the area and special places to visit</a:t>
            </a:r>
          </a:p>
          <a:p>
            <a:pPr lvl="1"/>
            <a:r>
              <a:rPr lang="en-GB" dirty="0">
                <a:latin typeface="+mj-lt"/>
              </a:rPr>
              <a:t>To make reflections and develop recommendations for future researchers around storytelling as a data collection technique within the festival environment</a:t>
            </a:r>
          </a:p>
          <a:p>
            <a:pPr lvl="1"/>
            <a:endParaRPr lang="en-GB" dirty="0"/>
          </a:p>
          <a:p>
            <a:endParaRPr lang="en-GB" dirty="0"/>
          </a:p>
        </p:txBody>
      </p:sp>
      <p:cxnSp>
        <p:nvCxnSpPr>
          <p:cNvPr id="16" name="Straight Connector 15">
            <a:extLst>
              <a:ext uri="{FF2B5EF4-FFF2-40B4-BE49-F238E27FC236}">
                <a16:creationId xmlns:a16="http://schemas.microsoft.com/office/drawing/2014/main" id="{7A364443-B44B-44C9-B8C4-AED23CB6215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10633"/>
            <a:ext cx="1398104" cy="4450553"/>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3087726-EFA7-48B6-8527-80902BB5587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10282519" y="-10633"/>
            <a:ext cx="1909481" cy="5054774"/>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84CA14D-52DC-4F3C-A1CE-235B99A179A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6502400" y="0"/>
            <a:ext cx="5689600" cy="163342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4" name="Footer Placeholder 3">
            <a:extLst>
              <a:ext uri="{FF2B5EF4-FFF2-40B4-BE49-F238E27FC236}">
                <a16:creationId xmlns:a16="http://schemas.microsoft.com/office/drawing/2014/main" id="{F426306A-6C09-139F-A19C-144CCE6FA93A}"/>
              </a:ext>
            </a:extLst>
          </p:cNvPr>
          <p:cNvSpPr>
            <a:spLocks noGrp="1"/>
          </p:cNvSpPr>
          <p:nvPr>
            <p:ph type="ftr" sz="quarter" idx="11"/>
          </p:nvPr>
        </p:nvSpPr>
        <p:spPr>
          <a:xfrm>
            <a:off x="154429" y="6398878"/>
            <a:ext cx="4497315" cy="365125"/>
          </a:xfrm>
        </p:spPr>
        <p:txBody>
          <a:bodyPr>
            <a:normAutofit/>
          </a:bodyPr>
          <a:lstStyle/>
          <a:p>
            <a:pPr>
              <a:spcAft>
                <a:spcPts val="600"/>
              </a:spcAft>
            </a:pPr>
            <a:r>
              <a:rPr lang="en-US"/>
              <a:t>AMI Conference 2023</a:t>
            </a:r>
          </a:p>
        </p:txBody>
      </p:sp>
      <p:cxnSp>
        <p:nvCxnSpPr>
          <p:cNvPr id="22" name="Straight Connector 21">
            <a:extLst>
              <a:ext uri="{FF2B5EF4-FFF2-40B4-BE49-F238E27FC236}">
                <a16:creationId xmlns:a16="http://schemas.microsoft.com/office/drawing/2014/main" id="{A3B4C179-2540-4304-9C9C-2AAAA53EFDC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0" y="5718313"/>
            <a:ext cx="5357757" cy="115032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9387EE45-03FB-4F15-59E5-E4732D4A405C}"/>
              </a:ext>
            </a:extLst>
          </p:cNvPr>
          <p:cNvSpPr>
            <a:spLocks noGrp="1"/>
          </p:cNvSpPr>
          <p:nvPr>
            <p:ph type="sldNum" sz="quarter" idx="12"/>
          </p:nvPr>
        </p:nvSpPr>
        <p:spPr>
          <a:xfrm>
            <a:off x="11602477" y="6398878"/>
            <a:ext cx="470887" cy="365125"/>
          </a:xfrm>
        </p:spPr>
        <p:txBody>
          <a:bodyPr>
            <a:normAutofit/>
          </a:bodyPr>
          <a:lstStyle/>
          <a:p>
            <a:pPr>
              <a:spcAft>
                <a:spcPts val="600"/>
              </a:spcAft>
            </a:pPr>
            <a:fld id="{312CC964-A50B-4C29-B4E4-2C30BB34CCF3}" type="slidenum">
              <a:rPr lang="en-US" smtClean="0"/>
              <a:pPr>
                <a:spcAft>
                  <a:spcPts val="600"/>
                </a:spcAft>
              </a:pPr>
              <a:t>5</a:t>
            </a:fld>
            <a:endParaRPr lang="en-US"/>
          </a:p>
        </p:txBody>
      </p:sp>
      <p:cxnSp>
        <p:nvCxnSpPr>
          <p:cNvPr id="24" name="Straight Connector 23">
            <a:extLst>
              <a:ext uri="{FF2B5EF4-FFF2-40B4-BE49-F238E27FC236}">
                <a16:creationId xmlns:a16="http://schemas.microsoft.com/office/drawing/2014/main" id="{C5950BAB-F521-4A52-A263-D105789771E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779565" y="6033977"/>
            <a:ext cx="3412435" cy="834656"/>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F47B786A-746D-E340-B1A0-2C1BBEE43C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74717" y="5984240"/>
            <a:ext cx="2227760" cy="673136"/>
          </a:xfrm>
          <a:prstGeom prst="rect">
            <a:avLst/>
          </a:prstGeom>
        </p:spPr>
      </p:pic>
    </p:spTree>
    <p:extLst>
      <p:ext uri="{BB962C8B-B14F-4D97-AF65-F5344CB8AC3E}">
        <p14:creationId xmlns:p14="http://schemas.microsoft.com/office/powerpoint/2010/main" val="2716310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CA682E-8DB6-AA7F-DFE1-E632BE58AF4C}"/>
              </a:ext>
            </a:extLst>
          </p:cNvPr>
          <p:cNvSpPr>
            <a:spLocks noGrp="1"/>
          </p:cNvSpPr>
          <p:nvPr>
            <p:ph type="title"/>
          </p:nvPr>
        </p:nvSpPr>
        <p:spPr>
          <a:xfrm>
            <a:off x="1063101" y="623961"/>
            <a:ext cx="9906000" cy="1061645"/>
          </a:xfrm>
        </p:spPr>
        <p:txBody>
          <a:bodyPr/>
          <a:lstStyle/>
          <a:p>
            <a:r>
              <a:rPr lang="en-GB" b="1" dirty="0"/>
              <a:t>literature</a:t>
            </a:r>
          </a:p>
        </p:txBody>
      </p:sp>
      <p:sp>
        <p:nvSpPr>
          <p:cNvPr id="4" name="Footer Placeholder 3">
            <a:extLst>
              <a:ext uri="{FF2B5EF4-FFF2-40B4-BE49-F238E27FC236}">
                <a16:creationId xmlns:a16="http://schemas.microsoft.com/office/drawing/2014/main" id="{61023036-5987-58B9-B650-4FEFB7974CCB}"/>
              </a:ext>
            </a:extLst>
          </p:cNvPr>
          <p:cNvSpPr>
            <a:spLocks noGrp="1"/>
          </p:cNvSpPr>
          <p:nvPr>
            <p:ph type="ftr" sz="quarter" idx="11"/>
          </p:nvPr>
        </p:nvSpPr>
        <p:spPr/>
        <p:txBody>
          <a:bodyPr/>
          <a:lstStyle/>
          <a:p>
            <a:r>
              <a:rPr lang="en-US"/>
              <a:t>AMI Conference 2023</a:t>
            </a:r>
          </a:p>
        </p:txBody>
      </p:sp>
      <p:sp>
        <p:nvSpPr>
          <p:cNvPr id="5" name="Slide Number Placeholder 4">
            <a:extLst>
              <a:ext uri="{FF2B5EF4-FFF2-40B4-BE49-F238E27FC236}">
                <a16:creationId xmlns:a16="http://schemas.microsoft.com/office/drawing/2014/main" id="{FFD2FB2C-0FD4-9348-B57B-508AA0D05061}"/>
              </a:ext>
            </a:extLst>
          </p:cNvPr>
          <p:cNvSpPr>
            <a:spLocks noGrp="1"/>
          </p:cNvSpPr>
          <p:nvPr>
            <p:ph type="sldNum" sz="quarter" idx="12"/>
          </p:nvPr>
        </p:nvSpPr>
        <p:spPr/>
        <p:txBody>
          <a:bodyPr/>
          <a:lstStyle/>
          <a:p>
            <a:fld id="{312CC964-A50B-4C29-B4E4-2C30BB34CCF3}" type="slidenum">
              <a:rPr lang="en-US" smtClean="0"/>
              <a:t>6</a:t>
            </a:fld>
            <a:endParaRPr lang="en-US"/>
          </a:p>
        </p:txBody>
      </p:sp>
      <p:pic>
        <p:nvPicPr>
          <p:cNvPr id="3" name="Picture 2">
            <a:extLst>
              <a:ext uri="{FF2B5EF4-FFF2-40B4-BE49-F238E27FC236}">
                <a16:creationId xmlns:a16="http://schemas.microsoft.com/office/drawing/2014/main" id="{30388BFD-9EB2-DAAF-C5F4-0D28961548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22220" y="6081802"/>
            <a:ext cx="2069484" cy="625312"/>
          </a:xfrm>
          <a:prstGeom prst="rect">
            <a:avLst/>
          </a:prstGeom>
        </p:spPr>
      </p:pic>
      <p:graphicFrame>
        <p:nvGraphicFramePr>
          <p:cNvPr id="12" name="Diagram 11">
            <a:extLst>
              <a:ext uri="{FF2B5EF4-FFF2-40B4-BE49-F238E27FC236}">
                <a16:creationId xmlns:a16="http://schemas.microsoft.com/office/drawing/2014/main" id="{5F59BA28-6419-ED9D-E225-E01695289050}"/>
              </a:ext>
            </a:extLst>
          </p:cNvPr>
          <p:cNvGraphicFramePr/>
          <p:nvPr>
            <p:extLst>
              <p:ext uri="{D42A27DB-BD31-4B8C-83A1-F6EECF244321}">
                <p14:modId xmlns:p14="http://schemas.microsoft.com/office/powerpoint/2010/main" val="3433655317"/>
              </p:ext>
            </p:extLst>
          </p:nvPr>
        </p:nvGraphicFramePr>
        <p:xfrm>
          <a:off x="1960775" y="719666"/>
          <a:ext cx="8279124" cy="56792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5" name="Arrow: Curved Up 14">
            <a:extLst>
              <a:ext uri="{FF2B5EF4-FFF2-40B4-BE49-F238E27FC236}">
                <a16:creationId xmlns:a16="http://schemas.microsoft.com/office/drawing/2014/main" id="{910BBFB7-7B05-1C32-B50B-A283D131D00B}"/>
              </a:ext>
            </a:extLst>
          </p:cNvPr>
          <p:cNvSpPr/>
          <p:nvPr/>
        </p:nvSpPr>
        <p:spPr>
          <a:xfrm>
            <a:off x="2894029" y="4817097"/>
            <a:ext cx="2960016" cy="886119"/>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6" name="Arrow: Curved Up 15">
            <a:extLst>
              <a:ext uri="{FF2B5EF4-FFF2-40B4-BE49-F238E27FC236}">
                <a16:creationId xmlns:a16="http://schemas.microsoft.com/office/drawing/2014/main" id="{06C4FFE6-DE74-1B9D-013D-3CB12FE7A4F9}"/>
              </a:ext>
            </a:extLst>
          </p:cNvPr>
          <p:cNvSpPr/>
          <p:nvPr/>
        </p:nvSpPr>
        <p:spPr>
          <a:xfrm>
            <a:off x="6332783" y="4817097"/>
            <a:ext cx="2960016" cy="886119"/>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7697588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14996-B24E-E610-5827-6389511CF7E8}"/>
              </a:ext>
            </a:extLst>
          </p:cNvPr>
          <p:cNvSpPr>
            <a:spLocks noGrp="1"/>
          </p:cNvSpPr>
          <p:nvPr>
            <p:ph type="title"/>
          </p:nvPr>
        </p:nvSpPr>
        <p:spPr>
          <a:xfrm>
            <a:off x="994476" y="228655"/>
            <a:ext cx="9906000" cy="1382156"/>
          </a:xfrm>
        </p:spPr>
        <p:txBody>
          <a:bodyPr/>
          <a:lstStyle/>
          <a:p>
            <a:pPr algn="ctr"/>
            <a:r>
              <a:rPr lang="en-GB" b="1" dirty="0"/>
              <a:t>WHY BRIDGEND?</a:t>
            </a:r>
          </a:p>
        </p:txBody>
      </p:sp>
      <p:sp>
        <p:nvSpPr>
          <p:cNvPr id="4" name="Footer Placeholder 3">
            <a:extLst>
              <a:ext uri="{FF2B5EF4-FFF2-40B4-BE49-F238E27FC236}">
                <a16:creationId xmlns:a16="http://schemas.microsoft.com/office/drawing/2014/main" id="{ECF3D29D-2161-04CE-75B4-05695ED773A7}"/>
              </a:ext>
            </a:extLst>
          </p:cNvPr>
          <p:cNvSpPr>
            <a:spLocks noGrp="1"/>
          </p:cNvSpPr>
          <p:nvPr>
            <p:ph type="ftr" sz="quarter" idx="11"/>
          </p:nvPr>
        </p:nvSpPr>
        <p:spPr/>
        <p:txBody>
          <a:bodyPr/>
          <a:lstStyle/>
          <a:p>
            <a:r>
              <a:rPr lang="en-US"/>
              <a:t>AMI Conference 2023</a:t>
            </a:r>
          </a:p>
        </p:txBody>
      </p:sp>
      <p:sp>
        <p:nvSpPr>
          <p:cNvPr id="5" name="Slide Number Placeholder 4">
            <a:extLst>
              <a:ext uri="{FF2B5EF4-FFF2-40B4-BE49-F238E27FC236}">
                <a16:creationId xmlns:a16="http://schemas.microsoft.com/office/drawing/2014/main" id="{2C055A15-E976-2AAE-0354-9C68C830B519}"/>
              </a:ext>
            </a:extLst>
          </p:cNvPr>
          <p:cNvSpPr>
            <a:spLocks noGrp="1"/>
          </p:cNvSpPr>
          <p:nvPr>
            <p:ph type="sldNum" sz="quarter" idx="12"/>
          </p:nvPr>
        </p:nvSpPr>
        <p:spPr/>
        <p:txBody>
          <a:bodyPr/>
          <a:lstStyle/>
          <a:p>
            <a:fld id="{312CC964-A50B-4C29-B4E4-2C30BB34CCF3}" type="slidenum">
              <a:rPr lang="en-US" smtClean="0"/>
              <a:t>7</a:t>
            </a:fld>
            <a:endParaRPr lang="en-US"/>
          </a:p>
        </p:txBody>
      </p:sp>
      <p:sp>
        <p:nvSpPr>
          <p:cNvPr id="10" name="TextBox 9">
            <a:extLst>
              <a:ext uri="{FF2B5EF4-FFF2-40B4-BE49-F238E27FC236}">
                <a16:creationId xmlns:a16="http://schemas.microsoft.com/office/drawing/2014/main" id="{F3F18C3D-1689-A9D2-A757-8AD4FB56BE50}"/>
              </a:ext>
            </a:extLst>
          </p:cNvPr>
          <p:cNvSpPr txBox="1"/>
          <p:nvPr/>
        </p:nvSpPr>
        <p:spPr>
          <a:xfrm>
            <a:off x="1112463" y="1519593"/>
            <a:ext cx="10155612" cy="4616648"/>
          </a:xfrm>
          <a:prstGeom prst="rect">
            <a:avLst/>
          </a:prstGeom>
          <a:noFill/>
        </p:spPr>
        <p:txBody>
          <a:bodyPr wrap="square" rtlCol="0">
            <a:spAutoFit/>
          </a:bodyPr>
          <a:lstStyle/>
          <a:p>
            <a:pPr marL="265113" marR="361950" indent="-265113">
              <a:spcAft>
                <a:spcPts val="800"/>
              </a:spcAft>
              <a:buFont typeface="Arial" panose="020B0604020202020204" pitchFamily="34" charset="0"/>
              <a:buChar char="•"/>
            </a:pPr>
            <a:r>
              <a:rPr lang="en-GB" dirty="0">
                <a:latin typeface="+mj-lt"/>
                <a:ea typeface="Calibri" panose="020F0502020204030204" pitchFamily="34" charset="0"/>
              </a:rPr>
              <a:t>Contacts in the council </a:t>
            </a:r>
          </a:p>
          <a:p>
            <a:pPr marL="265113" marR="361950" indent="-265113">
              <a:spcAft>
                <a:spcPts val="800"/>
              </a:spcAft>
              <a:buFont typeface="Arial" panose="020B0604020202020204" pitchFamily="34" charset="0"/>
              <a:buChar char="•"/>
            </a:pPr>
            <a:r>
              <a:rPr lang="en-GB" dirty="0">
                <a:effectLst/>
                <a:latin typeface="+mj-lt"/>
                <a:ea typeface="Calibri" panose="020F0502020204030204" pitchFamily="34" charset="0"/>
              </a:rPr>
              <a:t>Contacts at the festival</a:t>
            </a:r>
          </a:p>
          <a:p>
            <a:pPr marL="285750" indent="-285750" algn="just">
              <a:spcAft>
                <a:spcPts val="800"/>
              </a:spcAft>
              <a:buFont typeface="Arial" panose="020B0604020202020204" pitchFamily="34" charset="0"/>
              <a:buChar char="•"/>
            </a:pPr>
            <a:r>
              <a:rPr lang="en-GB" sz="1800" dirty="0">
                <a:effectLst/>
                <a:latin typeface="+mj-lt"/>
                <a:ea typeface="Arial" panose="020B0604020202020204" pitchFamily="34" charset="0"/>
              </a:rPr>
              <a:t>Tragic young suicides in the years 2007-2008 led to  image as a ‘suicide hotspot’ or ‘suicide town’</a:t>
            </a:r>
          </a:p>
          <a:p>
            <a:pPr marL="285750" indent="-285750" algn="just">
              <a:spcAft>
                <a:spcPts val="800"/>
              </a:spcAft>
              <a:buFont typeface="Arial" panose="020B0604020202020204" pitchFamily="34" charset="0"/>
              <a:buChar char="•"/>
            </a:pPr>
            <a:r>
              <a:rPr lang="en-GB" dirty="0">
                <a:latin typeface="+mj-lt"/>
                <a:ea typeface="Arial" panose="020B0604020202020204" pitchFamily="34" charset="0"/>
              </a:rPr>
              <a:t>S</a:t>
            </a:r>
            <a:r>
              <a:rPr lang="en-GB" sz="1800" dirty="0">
                <a:effectLst/>
                <a:latin typeface="+mj-lt"/>
                <a:ea typeface="Arial" panose="020B0604020202020204" pitchFamily="34" charset="0"/>
              </a:rPr>
              <a:t>truggled to develop a positive place image and brand;</a:t>
            </a:r>
          </a:p>
          <a:p>
            <a:pPr marL="285750" indent="-285750" algn="just">
              <a:spcAft>
                <a:spcPts val="800"/>
              </a:spcAft>
              <a:buFont typeface="Arial" panose="020B0604020202020204" pitchFamily="34" charset="0"/>
              <a:buChar char="•"/>
            </a:pPr>
            <a:r>
              <a:rPr lang="en-GB" dirty="0">
                <a:latin typeface="+mj-lt"/>
                <a:ea typeface="Arial" panose="020B0604020202020204" pitchFamily="34" charset="0"/>
              </a:rPr>
              <a:t>H</a:t>
            </a:r>
            <a:r>
              <a:rPr lang="en-GB" sz="1800" dirty="0">
                <a:effectLst/>
                <a:latin typeface="+mj-lt"/>
                <a:ea typeface="Arial" panose="020B0604020202020204" pitchFamily="34" charset="0"/>
              </a:rPr>
              <a:t>uge economic development with the construction of a water sports centre at Rest Bay.  </a:t>
            </a:r>
          </a:p>
          <a:p>
            <a:pPr marL="285750" indent="-285750" algn="just">
              <a:spcAft>
                <a:spcPts val="800"/>
              </a:spcAft>
              <a:buFont typeface="Arial" panose="020B0604020202020204" pitchFamily="34" charset="0"/>
              <a:buChar char="•"/>
            </a:pPr>
            <a:r>
              <a:rPr lang="en-GB" dirty="0">
                <a:latin typeface="+mj-lt"/>
                <a:ea typeface="Arial" panose="020B0604020202020204" pitchFamily="34" charset="0"/>
              </a:rPr>
              <a:t>H</a:t>
            </a:r>
            <a:r>
              <a:rPr lang="en-GB" sz="1800" dirty="0">
                <a:effectLst/>
                <a:latin typeface="+mj-lt"/>
                <a:ea typeface="Arial" panose="020B0604020202020204" pitchFamily="34" charset="0"/>
              </a:rPr>
              <a:t>ome to some of the most deprived areas in Wales</a:t>
            </a:r>
          </a:p>
          <a:p>
            <a:pPr marL="285750" indent="-285750" algn="just">
              <a:spcAft>
                <a:spcPts val="800"/>
              </a:spcAft>
              <a:buFont typeface="Arial" panose="020B0604020202020204" pitchFamily="34" charset="0"/>
              <a:buChar char="•"/>
            </a:pPr>
            <a:r>
              <a:rPr lang="en-GB" sz="1800" dirty="0">
                <a:effectLst/>
                <a:latin typeface="+mj-lt"/>
                <a:ea typeface="Arial" panose="020B0604020202020204" pitchFamily="34" charset="0"/>
              </a:rPr>
              <a:t>With lower than average employment rates and an increase in the number of under 18s in persistent poverty there are some obvious weaknesses and threats within the area (BCBC, 2022).</a:t>
            </a:r>
          </a:p>
          <a:p>
            <a:pPr marL="285750" indent="-285750" algn="just">
              <a:spcAft>
                <a:spcPts val="800"/>
              </a:spcAft>
              <a:buFont typeface="Arial" panose="020B0604020202020204" pitchFamily="34" charset="0"/>
              <a:buChar char="•"/>
            </a:pPr>
            <a:r>
              <a:rPr lang="en-GB" sz="1800" dirty="0">
                <a:effectLst/>
                <a:latin typeface="+mj-lt"/>
                <a:ea typeface="Arial" panose="020B0604020202020204" pitchFamily="34" charset="0"/>
              </a:rPr>
              <a:t>The County’s Economic Strategy (2022, p.4) stresses the need to:</a:t>
            </a:r>
            <a:endParaRPr lang="en-GB" sz="1800" dirty="0">
              <a:effectLst/>
              <a:latin typeface="+mj-lt"/>
              <a:ea typeface="Calibri" panose="020F0502020204030204" pitchFamily="34" charset="0"/>
            </a:endParaRPr>
          </a:p>
          <a:p>
            <a:pPr marL="457200" marR="361950">
              <a:spcAft>
                <a:spcPts val="800"/>
              </a:spcAft>
            </a:pPr>
            <a:r>
              <a:rPr lang="en-GB" sz="1800" dirty="0">
                <a:effectLst/>
                <a:latin typeface="+mj-lt"/>
                <a:ea typeface="Arial" panose="020B0604020202020204" pitchFamily="34" charset="0"/>
              </a:rPr>
              <a:t>“</a:t>
            </a:r>
            <a:r>
              <a:rPr lang="en-GB" sz="1800" i="1" dirty="0">
                <a:effectLst/>
                <a:latin typeface="+mj-lt"/>
                <a:ea typeface="Arial" panose="020B0604020202020204" pitchFamily="34" charset="0"/>
              </a:rPr>
              <a:t>grow and diversify the borough’s visitor economy beyond the predominant day visitor economy that it currently serves. This is a key issue [...] and is an area highlighted for growth” </a:t>
            </a:r>
          </a:p>
          <a:p>
            <a:pPr algn="ctr">
              <a:spcAft>
                <a:spcPts val="800"/>
              </a:spcAft>
            </a:pPr>
            <a:endParaRPr lang="en-GB" sz="1800" dirty="0">
              <a:effectLst/>
              <a:latin typeface="+mj-lt"/>
              <a:ea typeface="Calibri" panose="020F0502020204030204" pitchFamily="34" charset="0"/>
            </a:endParaRPr>
          </a:p>
        </p:txBody>
      </p:sp>
      <p:pic>
        <p:nvPicPr>
          <p:cNvPr id="14" name="Picture 13">
            <a:extLst>
              <a:ext uri="{FF2B5EF4-FFF2-40B4-BE49-F238E27FC236}">
                <a16:creationId xmlns:a16="http://schemas.microsoft.com/office/drawing/2014/main" id="{ABA35F9C-7120-32E8-9BE6-9844A3376F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02044" y="5908304"/>
            <a:ext cx="2227760" cy="673136"/>
          </a:xfrm>
          <a:prstGeom prst="rect">
            <a:avLst/>
          </a:prstGeom>
        </p:spPr>
      </p:pic>
    </p:spTree>
    <p:extLst>
      <p:ext uri="{BB962C8B-B14F-4D97-AF65-F5344CB8AC3E}">
        <p14:creationId xmlns:p14="http://schemas.microsoft.com/office/powerpoint/2010/main" val="18879663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0" name="Straight Connector 25">
            <a:extLst>
              <a:ext uri="{FF2B5EF4-FFF2-40B4-BE49-F238E27FC236}">
                <a16:creationId xmlns:a16="http://schemas.microsoft.com/office/drawing/2014/main" id="{4436E0F2-A64B-471E-93C0-8DFE08CC57C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0"/>
            <a:ext cx="3119718" cy="6858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27">
            <a:extLst>
              <a:ext uri="{FF2B5EF4-FFF2-40B4-BE49-F238E27FC236}">
                <a16:creationId xmlns:a16="http://schemas.microsoft.com/office/drawing/2014/main" id="{DC1E3AB1-2A8C-4607-9FAE-D8BDB280FE1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0" y="0"/>
            <a:ext cx="903768" cy="65436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29">
            <a:extLst>
              <a:ext uri="{FF2B5EF4-FFF2-40B4-BE49-F238E27FC236}">
                <a16:creationId xmlns:a16="http://schemas.microsoft.com/office/drawing/2014/main" id="{26D66059-832F-40B6-A35F-F56C8F38A1E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42863" y="5791200"/>
            <a:ext cx="6286501" cy="106680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31">
            <a:extLst>
              <a:ext uri="{FF2B5EF4-FFF2-40B4-BE49-F238E27FC236}">
                <a16:creationId xmlns:a16="http://schemas.microsoft.com/office/drawing/2014/main" id="{A515E2ED-7EA9-448D-83FA-54C3DF9723B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462964" y="5848350"/>
            <a:ext cx="3729036" cy="100965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33">
            <a:extLst>
              <a:ext uri="{FF2B5EF4-FFF2-40B4-BE49-F238E27FC236}">
                <a16:creationId xmlns:a16="http://schemas.microsoft.com/office/drawing/2014/main" id="{20595356-EABD-4767-AC9D-EA21FF115EC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1543158" y="1647825"/>
            <a:ext cx="648842" cy="52101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35">
            <a:extLst>
              <a:ext uri="{FF2B5EF4-FFF2-40B4-BE49-F238E27FC236}">
                <a16:creationId xmlns:a16="http://schemas.microsoft.com/office/drawing/2014/main" id="{28CD9F06-9628-469C-B788-A894E3E0828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10781554" y="0"/>
            <a:ext cx="1410446" cy="425834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37">
            <a:extLst>
              <a:ext uri="{FF2B5EF4-FFF2-40B4-BE49-F238E27FC236}">
                <a16:creationId xmlns:a16="http://schemas.microsoft.com/office/drawing/2014/main" id="{8550A431-0B61-421B-B4B7-24C0CFF0F93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6529388" y="-4763"/>
            <a:ext cx="5662612" cy="931975"/>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useBgFill="1">
        <p:nvSpPr>
          <p:cNvPr id="57" name="Rectangle 39">
            <a:extLst>
              <a:ext uri="{FF2B5EF4-FFF2-40B4-BE49-F238E27FC236}">
                <a16:creationId xmlns:a16="http://schemas.microsoft.com/office/drawing/2014/main" id="{EA3B6404-C37D-4FE3-8124-9FC5ECE562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DC1FDA1-E98F-13AC-2FE6-3F96D83604E5}"/>
              </a:ext>
            </a:extLst>
          </p:cNvPr>
          <p:cNvSpPr>
            <a:spLocks noGrp="1"/>
          </p:cNvSpPr>
          <p:nvPr>
            <p:ph type="title"/>
          </p:nvPr>
        </p:nvSpPr>
        <p:spPr>
          <a:xfrm>
            <a:off x="167498" y="249573"/>
            <a:ext cx="4493885" cy="2076450"/>
          </a:xfrm>
        </p:spPr>
        <p:txBody>
          <a:bodyPr vert="horz" lIns="91440" tIns="45720" rIns="91440" bIns="45720" rtlCol="0" anchor="b">
            <a:normAutofit fontScale="90000"/>
          </a:bodyPr>
          <a:lstStyle/>
          <a:p>
            <a:r>
              <a:rPr lang="en-US" sz="5400" b="1" dirty="0"/>
              <a:t>Between the trees festival</a:t>
            </a:r>
          </a:p>
        </p:txBody>
      </p:sp>
      <p:cxnSp>
        <p:nvCxnSpPr>
          <p:cNvPr id="58" name="Straight Connector 41">
            <a:extLst>
              <a:ext uri="{FF2B5EF4-FFF2-40B4-BE49-F238E27FC236}">
                <a16:creationId xmlns:a16="http://schemas.microsoft.com/office/drawing/2014/main" id="{B42E889C-BF1F-40B2-86C2-92153DB7E60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38034" y="0"/>
            <a:ext cx="6553966" cy="3542616"/>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43">
            <a:extLst>
              <a:ext uri="{FF2B5EF4-FFF2-40B4-BE49-F238E27FC236}">
                <a16:creationId xmlns:a16="http://schemas.microsoft.com/office/drawing/2014/main" id="{8557940A-71CE-48E1-BD71-2BEF15613C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851108" y="4783369"/>
            <a:ext cx="5340893" cy="2074631"/>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45">
            <a:extLst>
              <a:ext uri="{FF2B5EF4-FFF2-40B4-BE49-F238E27FC236}">
                <a16:creationId xmlns:a16="http://schemas.microsoft.com/office/drawing/2014/main" id="{4777C915-01E5-4C85-B3BF-7BF7CC3FEFE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0021640" y="0"/>
            <a:ext cx="1268175" cy="6858000"/>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pic>
        <p:nvPicPr>
          <p:cNvPr id="6" name="image1.png" descr="Map&#10;&#10;Description automatically generated">
            <a:extLst>
              <a:ext uri="{FF2B5EF4-FFF2-40B4-BE49-F238E27FC236}">
                <a16:creationId xmlns:a16="http://schemas.microsoft.com/office/drawing/2014/main" id="{C24BFE88-FFFC-74BE-8AD0-DD8FA1D8E2ED}"/>
              </a:ext>
            </a:extLst>
          </p:cNvPr>
          <p:cNvPicPr>
            <a:picLocks/>
          </p:cNvPicPr>
          <p:nvPr/>
        </p:nvPicPr>
        <p:blipFill>
          <a:blip r:embed="rId3"/>
          <a:stretch>
            <a:fillRect/>
          </a:stretch>
        </p:blipFill>
        <p:spPr>
          <a:xfrm>
            <a:off x="3980708" y="154541"/>
            <a:ext cx="7849459" cy="5936325"/>
          </a:xfrm>
          <a:prstGeom prst="rect">
            <a:avLst/>
          </a:prstGeom>
        </p:spPr>
      </p:pic>
      <p:sp>
        <p:nvSpPr>
          <p:cNvPr id="4" name="Footer Placeholder 3">
            <a:extLst>
              <a:ext uri="{FF2B5EF4-FFF2-40B4-BE49-F238E27FC236}">
                <a16:creationId xmlns:a16="http://schemas.microsoft.com/office/drawing/2014/main" id="{CAFFED81-2C0F-30C3-1ABD-63E0C88F43F5}"/>
              </a:ext>
            </a:extLst>
          </p:cNvPr>
          <p:cNvSpPr>
            <a:spLocks noGrp="1"/>
          </p:cNvSpPr>
          <p:nvPr>
            <p:ph type="ftr" sz="quarter" idx="11"/>
          </p:nvPr>
        </p:nvSpPr>
        <p:spPr>
          <a:xfrm>
            <a:off x="154429" y="6398878"/>
            <a:ext cx="4497315" cy="365125"/>
          </a:xfrm>
        </p:spPr>
        <p:txBody>
          <a:bodyPr vert="horz" lIns="91440" tIns="45720" rIns="91440" bIns="45720" rtlCol="0" anchor="ctr">
            <a:normAutofit/>
          </a:bodyPr>
          <a:lstStyle/>
          <a:p>
            <a:pPr>
              <a:spcAft>
                <a:spcPts val="600"/>
              </a:spcAft>
            </a:pPr>
            <a:r>
              <a:rPr lang="en-US" b="1" kern="1200" spc="30" baseline="0">
                <a:solidFill>
                  <a:schemeClr val="tx2"/>
                </a:solidFill>
                <a:latin typeface="+mj-lt"/>
                <a:ea typeface="+mn-ea"/>
                <a:cs typeface="+mn-cs"/>
              </a:rPr>
              <a:t>AMI Conference 2023</a:t>
            </a:r>
          </a:p>
        </p:txBody>
      </p:sp>
      <p:sp>
        <p:nvSpPr>
          <p:cNvPr id="5" name="Slide Number Placeholder 4">
            <a:extLst>
              <a:ext uri="{FF2B5EF4-FFF2-40B4-BE49-F238E27FC236}">
                <a16:creationId xmlns:a16="http://schemas.microsoft.com/office/drawing/2014/main" id="{776961C4-3FD3-B0C5-DFB6-07B83F2CC1E9}"/>
              </a:ext>
            </a:extLst>
          </p:cNvPr>
          <p:cNvSpPr>
            <a:spLocks noGrp="1"/>
          </p:cNvSpPr>
          <p:nvPr>
            <p:ph type="sldNum" sz="quarter" idx="12"/>
          </p:nvPr>
        </p:nvSpPr>
        <p:spPr>
          <a:xfrm>
            <a:off x="11602477" y="6398878"/>
            <a:ext cx="470887" cy="365125"/>
          </a:xfrm>
        </p:spPr>
        <p:txBody>
          <a:bodyPr vert="horz" lIns="91440" tIns="45720" rIns="91440" bIns="45720" rtlCol="0" anchor="ctr">
            <a:normAutofit/>
          </a:bodyPr>
          <a:lstStyle/>
          <a:p>
            <a:pPr>
              <a:spcAft>
                <a:spcPts val="600"/>
              </a:spcAft>
            </a:pPr>
            <a:fld id="{312CC964-A50B-4C29-B4E4-2C30BB34CCF3}" type="slidenum">
              <a:rPr lang="en-US" smtClean="0"/>
              <a:pPr>
                <a:spcAft>
                  <a:spcPts val="600"/>
                </a:spcAft>
              </a:pPr>
              <a:t>8</a:t>
            </a:fld>
            <a:endParaRPr lang="en-US"/>
          </a:p>
        </p:txBody>
      </p:sp>
      <mc:AlternateContent xmlns:mc="http://schemas.openxmlformats.org/markup-compatibility/2006" xmlns:p14="http://schemas.microsoft.com/office/powerpoint/2010/main">
        <mc:Choice Requires="p14">
          <p:contentPart p14:bwMode="auto" r:id="rId4">
            <p14:nvContentPartPr>
              <p14:cNvPr id="3" name="Ink 2">
                <a:extLst>
                  <a:ext uri="{FF2B5EF4-FFF2-40B4-BE49-F238E27FC236}">
                    <a16:creationId xmlns:a16="http://schemas.microsoft.com/office/drawing/2014/main" id="{37A1E566-5703-7F81-DC28-D7A26F90E274}"/>
                  </a:ext>
                </a:extLst>
              </p14:cNvPr>
              <p14:cNvContentPartPr/>
              <p14:nvPr/>
            </p14:nvContentPartPr>
            <p14:xfrm>
              <a:off x="6558753" y="3967106"/>
              <a:ext cx="828360" cy="739800"/>
            </p14:xfrm>
          </p:contentPart>
        </mc:Choice>
        <mc:Fallback xmlns="">
          <p:pic>
            <p:nvPicPr>
              <p:cNvPr id="3" name="Ink 2">
                <a:extLst>
                  <a:ext uri="{FF2B5EF4-FFF2-40B4-BE49-F238E27FC236}">
                    <a16:creationId xmlns:a16="http://schemas.microsoft.com/office/drawing/2014/main" id="{37A1E566-5703-7F81-DC28-D7A26F90E274}"/>
                  </a:ext>
                </a:extLst>
              </p:cNvPr>
              <p:cNvPicPr/>
              <p:nvPr/>
            </p:nvPicPr>
            <p:blipFill>
              <a:blip r:embed="rId5"/>
              <a:stretch>
                <a:fillRect/>
              </a:stretch>
            </p:blipFill>
            <p:spPr>
              <a:xfrm>
                <a:off x="6549753" y="3958466"/>
                <a:ext cx="846000" cy="757440"/>
              </a:xfrm>
              <a:prstGeom prst="rect">
                <a:avLst/>
              </a:prstGeom>
            </p:spPr>
          </p:pic>
        </mc:Fallback>
      </mc:AlternateContent>
      <p:sp>
        <p:nvSpPr>
          <p:cNvPr id="7" name="TextBox 6">
            <a:extLst>
              <a:ext uri="{FF2B5EF4-FFF2-40B4-BE49-F238E27FC236}">
                <a16:creationId xmlns:a16="http://schemas.microsoft.com/office/drawing/2014/main" id="{A609FEEC-07A1-722E-159E-4FE2E23F46CB}"/>
              </a:ext>
            </a:extLst>
          </p:cNvPr>
          <p:cNvSpPr txBox="1"/>
          <p:nvPr/>
        </p:nvSpPr>
        <p:spPr>
          <a:xfrm>
            <a:off x="252173" y="2634035"/>
            <a:ext cx="3452526" cy="3139321"/>
          </a:xfrm>
          <a:prstGeom prst="rect">
            <a:avLst/>
          </a:prstGeom>
          <a:noFill/>
        </p:spPr>
        <p:txBody>
          <a:bodyPr wrap="square" rtlCol="0">
            <a:spAutoFit/>
          </a:bodyPr>
          <a:lstStyle/>
          <a:p>
            <a:pPr marL="285750" indent="-285750">
              <a:buFont typeface="Arial" panose="020B0604020202020204" pitchFamily="34" charset="0"/>
              <a:buChar char="•"/>
            </a:pPr>
            <a:r>
              <a:rPr lang="en-GB" dirty="0"/>
              <a:t>Established: 2016</a:t>
            </a:r>
          </a:p>
          <a:p>
            <a:pPr marL="285750" indent="-285750">
              <a:buFont typeface="Arial" panose="020B0604020202020204" pitchFamily="34" charset="0"/>
              <a:buChar char="•"/>
            </a:pPr>
            <a:r>
              <a:rPr lang="en-GB" dirty="0" err="1"/>
              <a:t>Mertyr</a:t>
            </a:r>
            <a:r>
              <a:rPr lang="en-GB" dirty="0"/>
              <a:t> </a:t>
            </a:r>
            <a:r>
              <a:rPr lang="en-GB" dirty="0" err="1"/>
              <a:t>Mawr</a:t>
            </a:r>
            <a:r>
              <a:rPr lang="en-GB" dirty="0"/>
              <a:t>, Bridged</a:t>
            </a:r>
          </a:p>
          <a:p>
            <a:pPr marL="285750" indent="-285750">
              <a:buFont typeface="Arial" panose="020B0604020202020204" pitchFamily="34" charset="0"/>
              <a:buChar char="•"/>
            </a:pPr>
            <a:r>
              <a:rPr lang="en-GB" dirty="0"/>
              <a:t>Approximately 1000 attendees</a:t>
            </a:r>
          </a:p>
          <a:p>
            <a:pPr marL="285750" indent="-285750">
              <a:buFont typeface="Arial" panose="020B0604020202020204" pitchFamily="34" charset="0"/>
              <a:buChar char="•"/>
            </a:pPr>
            <a:r>
              <a:rPr lang="en-GB" dirty="0"/>
              <a:t>3 days</a:t>
            </a:r>
          </a:p>
          <a:p>
            <a:pPr marL="285750" indent="-285750">
              <a:buFont typeface="Arial" panose="020B0604020202020204" pitchFamily="34" charset="0"/>
              <a:buChar char="•"/>
            </a:pPr>
            <a:r>
              <a:rPr lang="en-GB" dirty="0"/>
              <a:t>Multigenerational</a:t>
            </a:r>
          </a:p>
          <a:p>
            <a:pPr marL="285750" indent="-285750">
              <a:buFont typeface="Arial" panose="020B0604020202020204" pitchFamily="34" charset="0"/>
              <a:buChar char="•"/>
            </a:pPr>
            <a:r>
              <a:rPr lang="en-GB" dirty="0"/>
              <a:t>Science and nature </a:t>
            </a:r>
          </a:p>
          <a:p>
            <a:pPr marL="285750" indent="-285750">
              <a:buFont typeface="Arial" panose="020B0604020202020204" pitchFamily="34" charset="0"/>
              <a:buChar char="•"/>
            </a:pPr>
            <a:r>
              <a:rPr lang="en-GB" dirty="0"/>
              <a:t>Folk music</a:t>
            </a:r>
          </a:p>
          <a:p>
            <a:pPr marL="285750" indent="-285750">
              <a:buFont typeface="Arial" panose="020B0604020202020204" pitchFamily="34" charset="0"/>
              <a:buChar char="•"/>
            </a:pPr>
            <a:r>
              <a:rPr lang="en-GB" dirty="0"/>
              <a:t>Local artisans / speakers / traders / caterers</a:t>
            </a:r>
          </a:p>
          <a:p>
            <a:pPr marL="285750" indent="-285750">
              <a:buFont typeface="Arial" panose="020B0604020202020204" pitchFamily="34" charset="0"/>
              <a:buChar char="•"/>
            </a:pPr>
            <a:endParaRPr lang="en-GB" dirty="0"/>
          </a:p>
          <a:p>
            <a:pPr algn="ctr"/>
            <a:r>
              <a:rPr lang="en-GB" b="1" dirty="0"/>
              <a:t>“reconnect people with nature”</a:t>
            </a:r>
          </a:p>
        </p:txBody>
      </p:sp>
      <p:pic>
        <p:nvPicPr>
          <p:cNvPr id="8" name="Picture 7">
            <a:extLst>
              <a:ext uri="{FF2B5EF4-FFF2-40B4-BE49-F238E27FC236}">
                <a16:creationId xmlns:a16="http://schemas.microsoft.com/office/drawing/2014/main" id="{F66D06EA-6E05-E248-C8D4-9408F72DCF6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41847" y="6090867"/>
            <a:ext cx="2227760" cy="673136"/>
          </a:xfrm>
          <a:prstGeom prst="rect">
            <a:avLst/>
          </a:prstGeom>
        </p:spPr>
      </p:pic>
    </p:spTree>
    <p:extLst>
      <p:ext uri="{BB962C8B-B14F-4D97-AF65-F5344CB8AC3E}">
        <p14:creationId xmlns:p14="http://schemas.microsoft.com/office/powerpoint/2010/main" val="3642060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1">
            <a:extLst>
              <a:ext uri="{FF2B5EF4-FFF2-40B4-BE49-F238E27FC236}">
                <a16:creationId xmlns:a16="http://schemas.microsoft.com/office/drawing/2014/main" id="{8B2BAECB-35E2-4DD9-8B8C-22D215DD0C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Map&#10;&#10;Description automatically generated">
            <a:extLst>
              <a:ext uri="{FF2B5EF4-FFF2-40B4-BE49-F238E27FC236}">
                <a16:creationId xmlns:a16="http://schemas.microsoft.com/office/drawing/2014/main" id="{2A04E568-AA36-86C9-9D87-8B70A1E7C8E6}"/>
              </a:ext>
            </a:extLst>
          </p:cNvPr>
          <p:cNvPicPr>
            <a:picLocks noChangeAspect="1"/>
          </p:cNvPicPr>
          <p:nvPr/>
        </p:nvPicPr>
        <p:blipFill rotWithShape="1">
          <a:blip r:embed="rId2">
            <a:extLst>
              <a:ext uri="{28A0092B-C50C-407E-A947-70E740481C1C}">
                <a14:useLocalDpi xmlns:a14="http://schemas.microsoft.com/office/drawing/2010/main" val="0"/>
              </a:ext>
            </a:extLst>
          </a:blip>
          <a:srcRect t="5354" r="1" b="1"/>
          <a:stretch/>
        </p:blipFill>
        <p:spPr>
          <a:xfrm>
            <a:off x="6938682" y="10"/>
            <a:ext cx="5253320" cy="6857990"/>
          </a:xfrm>
          <a:custGeom>
            <a:avLst/>
            <a:gdLst/>
            <a:ahLst/>
            <a:cxnLst/>
            <a:rect l="l" t="t" r="r" b="b"/>
            <a:pathLst>
              <a:path w="5253320" h="6858000">
                <a:moveTo>
                  <a:pt x="722088" y="0"/>
                </a:moveTo>
                <a:lnTo>
                  <a:pt x="5253320" y="0"/>
                </a:lnTo>
                <a:lnTo>
                  <a:pt x="5253320" y="6858000"/>
                </a:lnTo>
                <a:lnTo>
                  <a:pt x="0" y="6858000"/>
                </a:lnTo>
                <a:close/>
              </a:path>
            </a:pathLst>
          </a:custGeom>
        </p:spPr>
      </p:pic>
      <p:sp>
        <p:nvSpPr>
          <p:cNvPr id="2" name="Title 1">
            <a:extLst>
              <a:ext uri="{FF2B5EF4-FFF2-40B4-BE49-F238E27FC236}">
                <a16:creationId xmlns:a16="http://schemas.microsoft.com/office/drawing/2014/main" id="{DED9F92D-ED56-368E-B212-6B412FC001AE}"/>
              </a:ext>
            </a:extLst>
          </p:cNvPr>
          <p:cNvSpPr>
            <a:spLocks noGrp="1"/>
          </p:cNvSpPr>
          <p:nvPr>
            <p:ph type="title"/>
          </p:nvPr>
        </p:nvSpPr>
        <p:spPr>
          <a:xfrm>
            <a:off x="725768" y="367683"/>
            <a:ext cx="6132605" cy="1738422"/>
          </a:xfrm>
        </p:spPr>
        <p:txBody>
          <a:bodyPr>
            <a:normAutofit/>
          </a:bodyPr>
          <a:lstStyle/>
          <a:p>
            <a:r>
              <a:rPr lang="en-GB" b="1" dirty="0"/>
              <a:t>Methods – interactive map</a:t>
            </a:r>
          </a:p>
        </p:txBody>
      </p:sp>
      <p:cxnSp>
        <p:nvCxnSpPr>
          <p:cNvPr id="17" name="Straight Connector 13">
            <a:extLst>
              <a:ext uri="{FF2B5EF4-FFF2-40B4-BE49-F238E27FC236}">
                <a16:creationId xmlns:a16="http://schemas.microsoft.com/office/drawing/2014/main" id="{13AC671C-E66F-43C5-A66A-C477339DD23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flipV="1">
            <a:off x="5528235" y="0"/>
            <a:ext cx="6663765" cy="992094"/>
          </a:xfrm>
          <a:prstGeom prst="line">
            <a:avLst/>
          </a:prstGeom>
          <a:ln w="12700">
            <a:solidFill>
              <a:schemeClr val="accent2">
                <a:alpha val="7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53D0A452-D9B0-5ED3-65E0-0B0174D8B7FB}"/>
              </a:ext>
            </a:extLst>
          </p:cNvPr>
          <p:cNvSpPr>
            <a:spLocks noGrp="1"/>
          </p:cNvSpPr>
          <p:nvPr>
            <p:ph idx="1"/>
          </p:nvPr>
        </p:nvSpPr>
        <p:spPr>
          <a:xfrm>
            <a:off x="725768" y="2280533"/>
            <a:ext cx="5487146" cy="4118345"/>
          </a:xfrm>
        </p:spPr>
        <p:txBody>
          <a:bodyPr>
            <a:normAutofit/>
          </a:bodyPr>
          <a:lstStyle/>
          <a:p>
            <a:r>
              <a:rPr lang="en-GB" dirty="0"/>
              <a:t>A0 sized map placed at the central hub of the festival</a:t>
            </a:r>
          </a:p>
          <a:p>
            <a:r>
              <a:rPr lang="en-GB" dirty="0"/>
              <a:t>PIS explaining the study</a:t>
            </a:r>
          </a:p>
          <a:p>
            <a:r>
              <a:rPr lang="en-GB" dirty="0"/>
              <a:t>People asked to place post-it notes on the map whilst telling stories about areas of interest / places to visit</a:t>
            </a:r>
          </a:p>
          <a:p>
            <a:r>
              <a:rPr lang="en-GB" dirty="0"/>
              <a:t>58 post-its</a:t>
            </a:r>
          </a:p>
          <a:p>
            <a:pPr marL="0" indent="0">
              <a:buNone/>
            </a:pPr>
            <a:endParaRPr lang="en-GB" dirty="0"/>
          </a:p>
          <a:p>
            <a:pPr marL="0" indent="0">
              <a:buNone/>
            </a:pPr>
            <a:endParaRPr lang="en-GB" dirty="0"/>
          </a:p>
        </p:txBody>
      </p:sp>
      <p:sp>
        <p:nvSpPr>
          <p:cNvPr id="4" name="Footer Placeholder 3">
            <a:extLst>
              <a:ext uri="{FF2B5EF4-FFF2-40B4-BE49-F238E27FC236}">
                <a16:creationId xmlns:a16="http://schemas.microsoft.com/office/drawing/2014/main" id="{6D0AA6D7-7A55-23A5-D8BB-0CF97D453ADC}"/>
              </a:ext>
            </a:extLst>
          </p:cNvPr>
          <p:cNvSpPr>
            <a:spLocks noGrp="1"/>
          </p:cNvSpPr>
          <p:nvPr>
            <p:ph type="ftr" sz="quarter" idx="11"/>
          </p:nvPr>
        </p:nvSpPr>
        <p:spPr>
          <a:xfrm>
            <a:off x="154429" y="6398878"/>
            <a:ext cx="4497315" cy="365125"/>
          </a:xfrm>
        </p:spPr>
        <p:txBody>
          <a:bodyPr>
            <a:normAutofit/>
          </a:bodyPr>
          <a:lstStyle/>
          <a:p>
            <a:pPr>
              <a:spcAft>
                <a:spcPts val="600"/>
              </a:spcAft>
            </a:pPr>
            <a:r>
              <a:rPr lang="en-US"/>
              <a:t>AMI Conference 2023</a:t>
            </a:r>
          </a:p>
        </p:txBody>
      </p:sp>
      <p:sp>
        <p:nvSpPr>
          <p:cNvPr id="5" name="Slide Number Placeholder 4">
            <a:extLst>
              <a:ext uri="{FF2B5EF4-FFF2-40B4-BE49-F238E27FC236}">
                <a16:creationId xmlns:a16="http://schemas.microsoft.com/office/drawing/2014/main" id="{943F93ED-99F5-A20D-6C58-F92C97D5B7F7}"/>
              </a:ext>
            </a:extLst>
          </p:cNvPr>
          <p:cNvSpPr>
            <a:spLocks noGrp="1"/>
          </p:cNvSpPr>
          <p:nvPr>
            <p:ph type="sldNum" sz="quarter" idx="12"/>
          </p:nvPr>
        </p:nvSpPr>
        <p:spPr>
          <a:xfrm>
            <a:off x="11602477" y="6398878"/>
            <a:ext cx="470887" cy="365125"/>
          </a:xfrm>
        </p:spPr>
        <p:txBody>
          <a:bodyPr>
            <a:normAutofit/>
          </a:bodyPr>
          <a:lstStyle/>
          <a:p>
            <a:pPr>
              <a:spcAft>
                <a:spcPts val="600"/>
              </a:spcAft>
            </a:pPr>
            <a:fld id="{312CC964-A50B-4C29-B4E4-2C30BB34CCF3}" type="slidenum">
              <a:rPr lang="en-US">
                <a:solidFill>
                  <a:srgbClr val="FFFFFF"/>
                </a:solidFill>
              </a:rPr>
              <a:pPr>
                <a:spcAft>
                  <a:spcPts val="600"/>
                </a:spcAft>
              </a:pPr>
              <a:t>9</a:t>
            </a:fld>
            <a:endParaRPr lang="en-US">
              <a:solidFill>
                <a:srgbClr val="FFFFFF"/>
              </a:solidFill>
            </a:endParaRPr>
          </a:p>
        </p:txBody>
      </p:sp>
    </p:spTree>
    <p:extLst>
      <p:ext uri="{BB962C8B-B14F-4D97-AF65-F5344CB8AC3E}">
        <p14:creationId xmlns:p14="http://schemas.microsoft.com/office/powerpoint/2010/main" val="1517719714"/>
      </p:ext>
    </p:extLst>
  </p:cSld>
  <p:clrMapOvr>
    <a:masterClrMapping/>
  </p:clrMapOvr>
</p:sld>
</file>

<file path=ppt/theme/theme1.xml><?xml version="1.0" encoding="utf-8"?>
<a:theme xmlns:a="http://schemas.openxmlformats.org/drawingml/2006/main" name="AngleLinesVTI">
  <a:themeElements>
    <a:clrScheme name="Custom 34">
      <a:dk1>
        <a:sysClr val="windowText" lastClr="000000"/>
      </a:dk1>
      <a:lt1>
        <a:sysClr val="window" lastClr="FFFFFF"/>
      </a:lt1>
      <a:dk2>
        <a:srgbClr val="001E2E"/>
      </a:dk2>
      <a:lt2>
        <a:srgbClr val="F0ECEC"/>
      </a:lt2>
      <a:accent1>
        <a:srgbClr val="155767"/>
      </a:accent1>
      <a:accent2>
        <a:srgbClr val="BA9CA0"/>
      </a:accent2>
      <a:accent3>
        <a:srgbClr val="A57931"/>
      </a:accent3>
      <a:accent4>
        <a:srgbClr val="0E577C"/>
      </a:accent4>
      <a:accent5>
        <a:srgbClr val="CC846E"/>
      </a:accent5>
      <a:accent6>
        <a:srgbClr val="93767A"/>
      </a:accent6>
      <a:hlink>
        <a:srgbClr val="0563C1"/>
      </a:hlink>
      <a:folHlink>
        <a:srgbClr val="954F72"/>
      </a:folHlink>
    </a:clrScheme>
    <a:fontScheme name="Walbaum Light Univers Light">
      <a:majorFont>
        <a:latin typeface="Walbaum Display Light"/>
        <a:ea typeface=""/>
        <a:cs typeface=""/>
      </a:majorFont>
      <a:minorFont>
        <a:latin typeface="Univers Condensed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ngleLinesVTI" id="{BC1FC193-C72F-4761-9899-1105EDF6BAE8}" vid="{64612625-F022-44B7-B9FA-9D26DEDBDC2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3620</TotalTime>
  <Words>2139</Words>
  <Application>Microsoft Office PowerPoint</Application>
  <PresentationFormat>Widescreen</PresentationFormat>
  <Paragraphs>183</Paragraphs>
  <Slides>14</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Univers Condensed Light</vt:lpstr>
      <vt:lpstr>Walbaum Display Light</vt:lpstr>
      <vt:lpstr>AngleLinesVTI</vt:lpstr>
      <vt:lpstr>PowerPoint Presentation</vt:lpstr>
      <vt:lpstr>CONTENTS:   Background and objectives  Literature  THE CASE STUDY DESITNATION  The festival  methodology – interactive map &amp; interviews  What went well?  What could be improved?  lessons for future research  results for the overall project   </vt:lpstr>
      <vt:lpstr>background</vt:lpstr>
      <vt:lpstr>Objectives of the wider project</vt:lpstr>
      <vt:lpstr>AIMS of the paper</vt:lpstr>
      <vt:lpstr>literature</vt:lpstr>
      <vt:lpstr>WHY BRIDGEND?</vt:lpstr>
      <vt:lpstr>Between the trees festival</vt:lpstr>
      <vt:lpstr>Methods – interactive map</vt:lpstr>
      <vt:lpstr>REFLECTIONS ON the INTERACTIVE MAP</vt:lpstr>
      <vt:lpstr>Methods - interviews</vt:lpstr>
      <vt:lpstr>overall reflections</vt:lpstr>
      <vt:lpstr>Contribution to wider project</vt:lpstr>
      <vt:lpstr>references</vt:lpstr>
    </vt:vector>
  </TitlesOfParts>
  <Company>Cardiff Metropolitan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Davies, Karen</dc:creator>
  <cp:lastModifiedBy>Davies, Karen</cp:lastModifiedBy>
  <cp:revision>3</cp:revision>
  <dcterms:created xsi:type="dcterms:W3CDTF">2023-04-26T14:23:16Z</dcterms:created>
  <dcterms:modified xsi:type="dcterms:W3CDTF">2023-05-12T09:32:30Z</dcterms:modified>
</cp:coreProperties>
</file>