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9" r:id="rId1"/>
  </p:sldMasterIdLst>
  <p:notesMasterIdLst>
    <p:notesMasterId r:id="rId13"/>
  </p:notesMasterIdLst>
  <p:sldIdLst>
    <p:sldId id="256" r:id="rId2"/>
    <p:sldId id="257" r:id="rId3"/>
    <p:sldId id="258" r:id="rId4"/>
    <p:sldId id="259" r:id="rId5"/>
    <p:sldId id="266" r:id="rId6"/>
    <p:sldId id="260" r:id="rId7"/>
    <p:sldId id="261" r:id="rId8"/>
    <p:sldId id="262" r:id="rId9"/>
    <p:sldId id="263" r:id="rId10"/>
    <p:sldId id="264" r:id="rId11"/>
    <p:sldId id="26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F3A8E1-9583-7345-A93B-387AC6CAFD7A}" v="9" dt="2023-05-11T21:28:08.1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p:restoredTop sz="94671"/>
  </p:normalViewPr>
  <p:slideViewPr>
    <p:cSldViewPr snapToGrid="0">
      <p:cViewPr varScale="1">
        <p:scale>
          <a:sx n="104" d="100"/>
          <a:sy n="104" d="100"/>
        </p:scale>
        <p:origin x="648"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FB2CFA-F2F6-8E49-9347-202E05912047}" type="datetimeFigureOut">
              <a:rPr lang="en-US" smtClean="0"/>
              <a:t>5/12/23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FD8F6-8C5D-D242-B38C-F56583AB0900}" type="slidenum">
              <a:rPr lang="en-US" smtClean="0"/>
              <a:t>‹#›</a:t>
            </a:fld>
            <a:endParaRPr lang="en-US"/>
          </a:p>
        </p:txBody>
      </p:sp>
    </p:spTree>
    <p:extLst>
      <p:ext uri="{BB962C8B-B14F-4D97-AF65-F5344CB8AC3E}">
        <p14:creationId xmlns:p14="http://schemas.microsoft.com/office/powerpoint/2010/main" val="1712940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7CFD8F6-8C5D-D242-B38C-F56583AB0900}" type="slidenum">
              <a:rPr lang="en-US" smtClean="0"/>
              <a:t>7</a:t>
            </a:fld>
            <a:endParaRPr lang="en-US"/>
          </a:p>
        </p:txBody>
      </p:sp>
    </p:spTree>
    <p:extLst>
      <p:ext uri="{BB962C8B-B14F-4D97-AF65-F5344CB8AC3E}">
        <p14:creationId xmlns:p14="http://schemas.microsoft.com/office/powerpoint/2010/main" val="32315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7CFD8F6-8C5D-D242-B38C-F56583AB0900}" type="slidenum">
              <a:rPr lang="en-US" smtClean="0"/>
              <a:t>8</a:t>
            </a:fld>
            <a:endParaRPr lang="en-US"/>
          </a:p>
        </p:txBody>
      </p:sp>
    </p:spTree>
    <p:extLst>
      <p:ext uri="{BB962C8B-B14F-4D97-AF65-F5344CB8AC3E}">
        <p14:creationId xmlns:p14="http://schemas.microsoft.com/office/powerpoint/2010/main" val="296045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0666DC1-CD27-4874-9484-9D06C59FE4D0}"/>
              </a:ext>
            </a:extLst>
          </p:cNvPr>
          <p:cNvSpPr/>
          <p:nvPr/>
        </p:nvSpPr>
        <p:spPr>
          <a:xfrm>
            <a:off x="0" y="0"/>
            <a:ext cx="12192000"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77579F-F417-47C2-AC03-911CCED021DB}"/>
              </a:ext>
            </a:extLst>
          </p:cNvPr>
          <p:cNvSpPr>
            <a:spLocks noGrp="1"/>
          </p:cNvSpPr>
          <p:nvPr>
            <p:ph type="ctrTitle"/>
          </p:nvPr>
        </p:nvSpPr>
        <p:spPr>
          <a:xfrm>
            <a:off x="484552" y="447675"/>
            <a:ext cx="8397511" cy="2714625"/>
          </a:xfrm>
        </p:spPr>
        <p:txBody>
          <a:bodyPr anchor="b">
            <a:normAutofit/>
          </a:bodyPr>
          <a:lstStyle>
            <a:lvl1pPr algn="l">
              <a:defRPr sz="54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643E600-28DA-4780-9E00-2E12F74FF621}"/>
              </a:ext>
            </a:extLst>
          </p:cNvPr>
          <p:cNvSpPr>
            <a:spLocks noGrp="1"/>
          </p:cNvSpPr>
          <p:nvPr>
            <p:ph type="subTitle" idx="1"/>
          </p:nvPr>
        </p:nvSpPr>
        <p:spPr>
          <a:xfrm>
            <a:off x="484552" y="3602037"/>
            <a:ext cx="8397511" cy="2460625"/>
          </a:xfrm>
        </p:spPr>
        <p:txBody>
          <a:bodyPr>
            <a:norm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0E6F1DC-ADFB-42C9-AB34-FCB38C8123FC}"/>
              </a:ext>
            </a:extLst>
          </p:cNvPr>
          <p:cNvSpPr>
            <a:spLocks noGrp="1"/>
          </p:cNvSpPr>
          <p:nvPr>
            <p:ph type="dt" sz="half" idx="10"/>
          </p:nvPr>
        </p:nvSpPr>
        <p:spPr/>
        <p:txBody>
          <a:bodyPr/>
          <a:lstStyle/>
          <a:p>
            <a:fld id="{92538219-6E45-4D12-B767-46F92D5844D4}" type="datetime1">
              <a:rPr lang="en-US" smtClean="0"/>
              <a:t>5/12/23</a:t>
            </a:fld>
            <a:endParaRPr lang="en-US"/>
          </a:p>
        </p:txBody>
      </p:sp>
      <p:sp>
        <p:nvSpPr>
          <p:cNvPr id="5" name="Footer Placeholder 4">
            <a:extLst>
              <a:ext uri="{FF2B5EF4-FFF2-40B4-BE49-F238E27FC236}">
                <a16:creationId xmlns:a16="http://schemas.microsoft.com/office/drawing/2014/main" id="{EE799E6D-BBA8-4A15-94DA-DBE8A4FDE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803C82-8719-4FAC-94BF-2A91335FB58A}"/>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821042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68A33-CB96-4CB1-9941-753BD0824C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3EB269-70DF-4510-A313-336226558E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1EA3CC-B2DC-4E87-826C-B885A7E62819}"/>
              </a:ext>
            </a:extLst>
          </p:cNvPr>
          <p:cNvSpPr>
            <a:spLocks noGrp="1"/>
          </p:cNvSpPr>
          <p:nvPr>
            <p:ph type="dt" sz="half" idx="10"/>
          </p:nvPr>
        </p:nvSpPr>
        <p:spPr/>
        <p:txBody>
          <a:bodyPr/>
          <a:lstStyle/>
          <a:p>
            <a:fld id="{836430B8-6059-41E5-A5DC-C07A76F5859A}" type="datetime1">
              <a:rPr lang="en-US" smtClean="0"/>
              <a:t>5/12/23</a:t>
            </a:fld>
            <a:endParaRPr lang="en-US"/>
          </a:p>
        </p:txBody>
      </p:sp>
      <p:sp>
        <p:nvSpPr>
          <p:cNvPr id="5" name="Footer Placeholder 4">
            <a:extLst>
              <a:ext uri="{FF2B5EF4-FFF2-40B4-BE49-F238E27FC236}">
                <a16:creationId xmlns:a16="http://schemas.microsoft.com/office/drawing/2014/main" id="{7AF37F52-A7C4-4E21-A12A-02546D477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66031F-5A79-48A7-8EDC-DDD9A9E4B9F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400551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9188483-96C4-4E9C-AA6A-E70005461AEE}"/>
              </a:ext>
            </a:extLst>
          </p:cNvPr>
          <p:cNvSpPr/>
          <p:nvPr/>
        </p:nvSpPr>
        <p:spPr>
          <a:xfrm>
            <a:off x="9144000" y="0"/>
            <a:ext cx="3048000" cy="6854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0E4FCD54-7F0B-446E-9998-93E7BD7CE74D}"/>
              </a:ext>
            </a:extLst>
          </p:cNvPr>
          <p:cNvSpPr>
            <a:spLocks noGrp="1"/>
          </p:cNvSpPr>
          <p:nvPr>
            <p:ph type="title" orient="vert"/>
          </p:nvPr>
        </p:nvSpPr>
        <p:spPr>
          <a:xfrm>
            <a:off x="9534222" y="365125"/>
            <a:ext cx="2238678"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0766238-BBF1-4672-BC09-746C6967E5DF}"/>
              </a:ext>
            </a:extLst>
          </p:cNvPr>
          <p:cNvSpPr>
            <a:spLocks noGrp="1"/>
          </p:cNvSpPr>
          <p:nvPr>
            <p:ph type="body" orient="vert" idx="1"/>
          </p:nvPr>
        </p:nvSpPr>
        <p:spPr>
          <a:xfrm>
            <a:off x="484552" y="365125"/>
            <a:ext cx="8374062"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F8F32A5-B67B-45C1-B454-12E9FBE0C869}"/>
              </a:ext>
            </a:extLst>
          </p:cNvPr>
          <p:cNvSpPr>
            <a:spLocks noGrp="1"/>
          </p:cNvSpPr>
          <p:nvPr>
            <p:ph type="dt" sz="half" idx="10"/>
          </p:nvPr>
        </p:nvSpPr>
        <p:spPr/>
        <p:txBody>
          <a:bodyPr/>
          <a:lstStyle/>
          <a:p>
            <a:fld id="{A09D0CB7-D16E-4358-B7F4-EA4A24554592}" type="datetime1">
              <a:rPr lang="en-US" smtClean="0"/>
              <a:t>5/12/23</a:t>
            </a:fld>
            <a:endParaRPr lang="en-US"/>
          </a:p>
        </p:txBody>
      </p:sp>
      <p:sp>
        <p:nvSpPr>
          <p:cNvPr id="5" name="Footer Placeholder 4">
            <a:extLst>
              <a:ext uri="{FF2B5EF4-FFF2-40B4-BE49-F238E27FC236}">
                <a16:creationId xmlns:a16="http://schemas.microsoft.com/office/drawing/2014/main" id="{48E91896-9441-4636-89D5-84E5932A1EDB}"/>
              </a:ext>
            </a:extLst>
          </p:cNvPr>
          <p:cNvSpPr>
            <a:spLocks noGrp="1"/>
          </p:cNvSpPr>
          <p:nvPr>
            <p:ph type="ftr" sz="quarter" idx="11"/>
          </p:nvPr>
        </p:nvSpPr>
        <p:spPr>
          <a:xfrm>
            <a:off x="3228110" y="6356350"/>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88937DFE-7F48-4EB0-83BC-A93F342D2618}"/>
              </a:ext>
            </a:extLst>
          </p:cNvPr>
          <p:cNvSpPr>
            <a:spLocks noGrp="1"/>
          </p:cNvSpPr>
          <p:nvPr>
            <p:ph type="sldNum" sz="quarter" idx="12"/>
          </p:nvPr>
        </p:nvSpPr>
        <p:spPr/>
        <p:txBody>
          <a:bodyPr/>
          <a:lstStyle>
            <a:lvl1pPr>
              <a:defRPr>
                <a:solidFill>
                  <a:schemeClr val="bg1">
                    <a:alpha val="80000"/>
                  </a:schemeClr>
                </a:solidFill>
              </a:defRPr>
            </a:lvl1p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1388749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9CF16-986E-4D90-AA40-CDB46E23320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A6F14DA-A783-43BC-8F15-95408B89DE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58C48B6-C394-452A-94D9-D4802755D841}"/>
              </a:ext>
            </a:extLst>
          </p:cNvPr>
          <p:cNvSpPr>
            <a:spLocks noGrp="1"/>
          </p:cNvSpPr>
          <p:nvPr>
            <p:ph type="dt" sz="half" idx="10"/>
          </p:nvPr>
        </p:nvSpPr>
        <p:spPr/>
        <p:txBody>
          <a:bodyPr/>
          <a:lstStyle/>
          <a:p>
            <a:fld id="{8BB296A2-D8F0-4E17-BFD0-A6C902250D59}" type="datetime1">
              <a:rPr lang="en-US" smtClean="0"/>
              <a:t>5/12/23</a:t>
            </a:fld>
            <a:endParaRPr lang="en-US"/>
          </a:p>
        </p:txBody>
      </p:sp>
      <p:sp>
        <p:nvSpPr>
          <p:cNvPr id="5" name="Footer Placeholder 4">
            <a:extLst>
              <a:ext uri="{FF2B5EF4-FFF2-40B4-BE49-F238E27FC236}">
                <a16:creationId xmlns:a16="http://schemas.microsoft.com/office/drawing/2014/main" id="{43858A8A-3DD0-41C8-9F48-F4309FA195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706C92-7C02-4D34-B3E5-D549A7A36BD3}"/>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34804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66F9FA-E6B8-4CFC-B3F1-0C075546EE33}"/>
              </a:ext>
            </a:extLst>
          </p:cNvPr>
          <p:cNvSpPr/>
          <p:nvPr/>
        </p:nvSpPr>
        <p:spPr>
          <a:xfrm>
            <a:off x="0" y="0"/>
            <a:ext cx="12192000"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F16F270-B2AA-4935-885F-5924B1F63A3E}"/>
              </a:ext>
            </a:extLst>
          </p:cNvPr>
          <p:cNvSpPr>
            <a:spLocks noGrp="1"/>
          </p:cNvSpPr>
          <p:nvPr>
            <p:ph type="title"/>
          </p:nvPr>
        </p:nvSpPr>
        <p:spPr>
          <a:xfrm>
            <a:off x="484552" y="457200"/>
            <a:ext cx="10862898" cy="2724151"/>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522658E-3D87-4D5A-A602-847153CC4845}"/>
              </a:ext>
            </a:extLst>
          </p:cNvPr>
          <p:cNvSpPr>
            <a:spLocks noGrp="1"/>
          </p:cNvSpPr>
          <p:nvPr>
            <p:ph type="body" idx="1"/>
          </p:nvPr>
        </p:nvSpPr>
        <p:spPr>
          <a:xfrm>
            <a:off x="484552" y="3695701"/>
            <a:ext cx="10862898" cy="239395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AB1D84-A229-45B1-BD42-0DC0CE9F8DE9}"/>
              </a:ext>
            </a:extLst>
          </p:cNvPr>
          <p:cNvSpPr>
            <a:spLocks noGrp="1"/>
          </p:cNvSpPr>
          <p:nvPr>
            <p:ph type="dt" sz="half" idx="10"/>
          </p:nvPr>
        </p:nvSpPr>
        <p:spPr/>
        <p:txBody>
          <a:bodyPr/>
          <a:lstStyle/>
          <a:p>
            <a:fld id="{D9108C9C-1ACB-4C84-A002-C7E0E45B937A}" type="datetime1">
              <a:rPr lang="en-US" smtClean="0"/>
              <a:t>5/12/23</a:t>
            </a:fld>
            <a:endParaRPr lang="en-US"/>
          </a:p>
        </p:txBody>
      </p:sp>
      <p:sp>
        <p:nvSpPr>
          <p:cNvPr id="5" name="Footer Placeholder 4">
            <a:extLst>
              <a:ext uri="{FF2B5EF4-FFF2-40B4-BE49-F238E27FC236}">
                <a16:creationId xmlns:a16="http://schemas.microsoft.com/office/drawing/2014/main" id="{2664EEF4-D461-49D7-8F24-8BFE2444B6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44055A-7488-4646-9E88-692036EA22DE}"/>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064456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1F74-ED26-4F8B-BF51-3533D8404E5A}"/>
              </a:ext>
            </a:extLst>
          </p:cNvPr>
          <p:cNvSpPr>
            <a:spLocks noGrp="1"/>
          </p:cNvSpPr>
          <p:nvPr>
            <p:ph type="title"/>
          </p:nvPr>
        </p:nvSpPr>
        <p:spPr>
          <a:xfrm>
            <a:off x="484552" y="365760"/>
            <a:ext cx="11264536" cy="168751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201D2D7-7F18-43E0-9B2E-3FCD83CC83BC}"/>
              </a:ext>
            </a:extLst>
          </p:cNvPr>
          <p:cNvSpPr>
            <a:spLocks noGrp="1"/>
          </p:cNvSpPr>
          <p:nvPr>
            <p:ph sz="half" idx="1"/>
          </p:nvPr>
        </p:nvSpPr>
        <p:spPr>
          <a:xfrm>
            <a:off x="484552" y="2552699"/>
            <a:ext cx="5323703" cy="3624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FCBBB66-EB7D-4F8C-9C78-1D1C88846469}"/>
              </a:ext>
            </a:extLst>
          </p:cNvPr>
          <p:cNvSpPr>
            <a:spLocks noGrp="1"/>
          </p:cNvSpPr>
          <p:nvPr>
            <p:ph sz="half" idx="2"/>
          </p:nvPr>
        </p:nvSpPr>
        <p:spPr>
          <a:xfrm>
            <a:off x="6270162" y="2552699"/>
            <a:ext cx="5323703" cy="3624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7A684E6-393D-4587-AA45-E6734FB47AEC}"/>
              </a:ext>
            </a:extLst>
          </p:cNvPr>
          <p:cNvSpPr>
            <a:spLocks noGrp="1"/>
          </p:cNvSpPr>
          <p:nvPr>
            <p:ph type="dt" sz="half" idx="10"/>
          </p:nvPr>
        </p:nvSpPr>
        <p:spPr/>
        <p:txBody>
          <a:bodyPr/>
          <a:lstStyle/>
          <a:p>
            <a:fld id="{F49AF2A5-B297-4977-9E5B-4D3050E23689}" type="datetime1">
              <a:rPr lang="en-US" smtClean="0"/>
              <a:t>5/12/23</a:t>
            </a:fld>
            <a:endParaRPr lang="en-US"/>
          </a:p>
        </p:txBody>
      </p:sp>
      <p:sp>
        <p:nvSpPr>
          <p:cNvPr id="6" name="Footer Placeholder 5">
            <a:extLst>
              <a:ext uri="{FF2B5EF4-FFF2-40B4-BE49-F238E27FC236}">
                <a16:creationId xmlns:a16="http://schemas.microsoft.com/office/drawing/2014/main" id="{0A1D8EE0-0333-4ABC-AE18-10DD5071CF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452369-A8F0-4709-8372-B420A67DB7C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989185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91592-4621-4D72-BC2D-F2C439F81B81}"/>
              </a:ext>
            </a:extLst>
          </p:cNvPr>
          <p:cNvSpPr>
            <a:spLocks noGrp="1"/>
          </p:cNvSpPr>
          <p:nvPr>
            <p:ph type="title"/>
          </p:nvPr>
        </p:nvSpPr>
        <p:spPr>
          <a:xfrm>
            <a:off x="484552" y="365759"/>
            <a:ext cx="10870836" cy="1691640"/>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4B823F5-0A90-4666-BE88-2BE0D0A61603}"/>
              </a:ext>
            </a:extLst>
          </p:cNvPr>
          <p:cNvSpPr>
            <a:spLocks noGrp="1"/>
          </p:cNvSpPr>
          <p:nvPr>
            <p:ph type="body" idx="1"/>
          </p:nvPr>
        </p:nvSpPr>
        <p:spPr>
          <a:xfrm>
            <a:off x="484552" y="2436473"/>
            <a:ext cx="5332026"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EC6A7C-6260-463D-B3FD-71A07ACD0669}"/>
              </a:ext>
            </a:extLst>
          </p:cNvPr>
          <p:cNvSpPr>
            <a:spLocks noGrp="1"/>
          </p:cNvSpPr>
          <p:nvPr>
            <p:ph sz="half" idx="2"/>
          </p:nvPr>
        </p:nvSpPr>
        <p:spPr>
          <a:xfrm>
            <a:off x="484552" y="3409051"/>
            <a:ext cx="5332026" cy="2780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7BF2AF8D-90ED-4512-9423-C91BF73A99B2}"/>
              </a:ext>
            </a:extLst>
          </p:cNvPr>
          <p:cNvSpPr>
            <a:spLocks noGrp="1"/>
          </p:cNvSpPr>
          <p:nvPr>
            <p:ph type="body" sz="quarter" idx="3"/>
          </p:nvPr>
        </p:nvSpPr>
        <p:spPr>
          <a:xfrm>
            <a:off x="6270162" y="2436473"/>
            <a:ext cx="5358285"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ED838EA-E20D-4CC3-83C2-AFE0DE9F7376}"/>
              </a:ext>
            </a:extLst>
          </p:cNvPr>
          <p:cNvSpPr>
            <a:spLocks noGrp="1"/>
          </p:cNvSpPr>
          <p:nvPr>
            <p:ph sz="quarter" idx="4"/>
          </p:nvPr>
        </p:nvSpPr>
        <p:spPr>
          <a:xfrm>
            <a:off x="6270162" y="3409051"/>
            <a:ext cx="5358285" cy="2780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3603F8A-08E1-4160-9B7E-E0CA4BF8EC3C}"/>
              </a:ext>
            </a:extLst>
          </p:cNvPr>
          <p:cNvSpPr>
            <a:spLocks noGrp="1"/>
          </p:cNvSpPr>
          <p:nvPr>
            <p:ph type="dt" sz="half" idx="10"/>
          </p:nvPr>
        </p:nvSpPr>
        <p:spPr/>
        <p:txBody>
          <a:bodyPr/>
          <a:lstStyle/>
          <a:p>
            <a:fld id="{70127434-4794-409A-9547-04789BA47588}" type="datetime1">
              <a:rPr lang="en-US" smtClean="0"/>
              <a:t>5/12/23</a:t>
            </a:fld>
            <a:endParaRPr lang="en-US"/>
          </a:p>
        </p:txBody>
      </p:sp>
      <p:sp>
        <p:nvSpPr>
          <p:cNvPr id="8" name="Footer Placeholder 7">
            <a:extLst>
              <a:ext uri="{FF2B5EF4-FFF2-40B4-BE49-F238E27FC236}">
                <a16:creationId xmlns:a16="http://schemas.microsoft.com/office/drawing/2014/main" id="{118291AB-3C5C-4BE1-9E50-02F4893363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A596E64-CD6C-4CF7-8624-FA4AE9760EEB}"/>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189167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562B3-06A0-4F2F-96EC-A062DAE2FE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FC0095-49F0-4A83-AE8C-9D13E15C2BD8}"/>
              </a:ext>
            </a:extLst>
          </p:cNvPr>
          <p:cNvSpPr>
            <a:spLocks noGrp="1"/>
          </p:cNvSpPr>
          <p:nvPr>
            <p:ph type="dt" sz="half" idx="10"/>
          </p:nvPr>
        </p:nvSpPr>
        <p:spPr/>
        <p:txBody>
          <a:bodyPr/>
          <a:lstStyle/>
          <a:p>
            <a:fld id="{85658635-357A-4E3D-B824-A5CEFDB8449C}" type="datetime1">
              <a:rPr lang="en-US" smtClean="0"/>
              <a:t>5/12/23</a:t>
            </a:fld>
            <a:endParaRPr lang="en-US"/>
          </a:p>
        </p:txBody>
      </p:sp>
      <p:sp>
        <p:nvSpPr>
          <p:cNvPr id="4" name="Footer Placeholder 3">
            <a:extLst>
              <a:ext uri="{FF2B5EF4-FFF2-40B4-BE49-F238E27FC236}">
                <a16:creationId xmlns:a16="http://schemas.microsoft.com/office/drawing/2014/main" id="{61824898-D4EA-497A-8FC8-43E0D0213B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4821F6-2C08-450C-A18C-702D7384292F}"/>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149624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FFE119-5FCA-4D9C-9C07-1B81A0BF3BFF}"/>
              </a:ext>
            </a:extLst>
          </p:cNvPr>
          <p:cNvSpPr>
            <a:spLocks noGrp="1"/>
          </p:cNvSpPr>
          <p:nvPr>
            <p:ph type="dt" sz="half" idx="10"/>
          </p:nvPr>
        </p:nvSpPr>
        <p:spPr/>
        <p:txBody>
          <a:bodyPr/>
          <a:lstStyle/>
          <a:p>
            <a:fld id="{7E86FF77-2719-4AD0-8740-0B90FF5D1EFB}" type="datetime1">
              <a:rPr lang="en-US" smtClean="0"/>
              <a:t>5/12/23</a:t>
            </a:fld>
            <a:endParaRPr lang="en-US"/>
          </a:p>
        </p:txBody>
      </p:sp>
      <p:sp>
        <p:nvSpPr>
          <p:cNvPr id="3" name="Footer Placeholder 2">
            <a:extLst>
              <a:ext uri="{FF2B5EF4-FFF2-40B4-BE49-F238E27FC236}">
                <a16:creationId xmlns:a16="http://schemas.microsoft.com/office/drawing/2014/main" id="{2A2C5995-6284-4D7F-AB1C-CA8FE63A78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1E4B0D-9C21-48D0-9438-C473706814B3}"/>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020588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90AF76DA-8F95-47D9-9EB6-B1EC93437387}"/>
              </a:ext>
            </a:extLst>
          </p:cNvPr>
          <p:cNvGrpSpPr/>
          <p:nvPr/>
        </p:nvGrpSpPr>
        <p:grpSpPr>
          <a:xfrm>
            <a:off x="2" y="0"/>
            <a:ext cx="6095998" cy="6858002"/>
            <a:chOff x="1" y="4563942"/>
            <a:chExt cx="12192005" cy="2294060"/>
          </a:xfrm>
        </p:grpSpPr>
        <p:sp>
          <p:nvSpPr>
            <p:cNvPr id="28" name="Rectangle 27">
              <a:extLst>
                <a:ext uri="{FF2B5EF4-FFF2-40B4-BE49-F238E27FC236}">
                  <a16:creationId xmlns:a16="http://schemas.microsoft.com/office/drawing/2014/main" id="{31355B14-077B-4BA1-962D-6E97D93FFCCC}"/>
                </a:ext>
              </a:extLst>
            </p:cNvPr>
            <p:cNvSpPr/>
            <p:nvPr/>
          </p:nvSpPr>
          <p:spPr>
            <a:xfrm>
              <a:off x="10" y="4563942"/>
              <a:ext cx="12191996" cy="22940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230B99F-AC6F-4973-A35E-16C87C38711D}"/>
                </a:ext>
              </a:extLst>
            </p:cNvPr>
            <p:cNvSpPr/>
            <p:nvPr/>
          </p:nvSpPr>
          <p:spPr>
            <a:xfrm>
              <a:off x="1" y="4563942"/>
              <a:ext cx="12192000" cy="229406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58E41614-9483-47F8-A429-FB0D1C5AA89A}"/>
              </a:ext>
            </a:extLst>
          </p:cNvPr>
          <p:cNvSpPr/>
          <p:nvPr/>
        </p:nvSpPr>
        <p:spPr>
          <a:xfrm>
            <a:off x="0" y="0"/>
            <a:ext cx="6095999"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B5E91C-3C4F-40A2-BCC6-918D3BEDD24B}"/>
              </a:ext>
            </a:extLst>
          </p:cNvPr>
          <p:cNvSpPr>
            <a:spLocks noGrp="1"/>
          </p:cNvSpPr>
          <p:nvPr>
            <p:ph type="title"/>
          </p:nvPr>
        </p:nvSpPr>
        <p:spPr>
          <a:xfrm>
            <a:off x="484552" y="457200"/>
            <a:ext cx="5287234" cy="1600200"/>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330F113-1C61-4F74-BD5B-727668BBEAFC}"/>
              </a:ext>
            </a:extLst>
          </p:cNvPr>
          <p:cNvSpPr>
            <a:spLocks noGrp="1"/>
          </p:cNvSpPr>
          <p:nvPr>
            <p:ph idx="1"/>
          </p:nvPr>
        </p:nvSpPr>
        <p:spPr>
          <a:xfrm>
            <a:off x="6270162" y="457201"/>
            <a:ext cx="5085226"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410EB228-A180-4DF6-9D5B-2CF86B6B9BB0}"/>
              </a:ext>
            </a:extLst>
          </p:cNvPr>
          <p:cNvSpPr>
            <a:spLocks noGrp="1"/>
          </p:cNvSpPr>
          <p:nvPr>
            <p:ph type="body" sz="half" idx="2"/>
          </p:nvPr>
        </p:nvSpPr>
        <p:spPr>
          <a:xfrm>
            <a:off x="484552" y="2514600"/>
            <a:ext cx="5287234" cy="33543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913719-D65D-4BAE-97B7-FAE8F39982EF}"/>
              </a:ext>
            </a:extLst>
          </p:cNvPr>
          <p:cNvSpPr>
            <a:spLocks noGrp="1"/>
          </p:cNvSpPr>
          <p:nvPr>
            <p:ph type="dt" sz="half" idx="10"/>
          </p:nvPr>
        </p:nvSpPr>
        <p:spPr/>
        <p:txBody>
          <a:bodyPr/>
          <a:lstStyle/>
          <a:p>
            <a:fld id="{6E441C83-1089-48B9-8B65-293D4C236D35}" type="datetime1">
              <a:rPr lang="en-US" smtClean="0"/>
              <a:t>5/12/23</a:t>
            </a:fld>
            <a:endParaRPr lang="en-US"/>
          </a:p>
        </p:txBody>
      </p:sp>
      <p:sp>
        <p:nvSpPr>
          <p:cNvPr id="6" name="Footer Placeholder 5">
            <a:extLst>
              <a:ext uri="{FF2B5EF4-FFF2-40B4-BE49-F238E27FC236}">
                <a16:creationId xmlns:a16="http://schemas.microsoft.com/office/drawing/2014/main" id="{F747F5BB-DC3C-45D1-A0D2-05168FECA2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344BA3-19DB-4072-9A2C-08C92361AF9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303889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0A6909D-DC0B-4221-8140-21E981D896AF}"/>
              </a:ext>
            </a:extLst>
          </p:cNvPr>
          <p:cNvGrpSpPr/>
          <p:nvPr/>
        </p:nvGrpSpPr>
        <p:grpSpPr>
          <a:xfrm>
            <a:off x="2" y="0"/>
            <a:ext cx="6095998" cy="6858002"/>
            <a:chOff x="1" y="4563942"/>
            <a:chExt cx="12192005" cy="2294060"/>
          </a:xfrm>
        </p:grpSpPr>
        <p:sp>
          <p:nvSpPr>
            <p:cNvPr id="9" name="Rectangle 8">
              <a:extLst>
                <a:ext uri="{FF2B5EF4-FFF2-40B4-BE49-F238E27FC236}">
                  <a16:creationId xmlns:a16="http://schemas.microsoft.com/office/drawing/2014/main" id="{53D581C2-F39E-4958-A3F3-BB65AB1C5E66}"/>
                </a:ext>
              </a:extLst>
            </p:cNvPr>
            <p:cNvSpPr/>
            <p:nvPr/>
          </p:nvSpPr>
          <p:spPr>
            <a:xfrm>
              <a:off x="10" y="4563942"/>
              <a:ext cx="12191996" cy="22940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D77040-27EF-4D2C-8D34-32337B0C8544}"/>
                </a:ext>
              </a:extLst>
            </p:cNvPr>
            <p:cNvSpPr/>
            <p:nvPr/>
          </p:nvSpPr>
          <p:spPr>
            <a:xfrm>
              <a:off x="1" y="4563942"/>
              <a:ext cx="12192000" cy="229406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1A26D20-69F8-4BBC-98C0-BEB470AB8284}"/>
              </a:ext>
            </a:extLst>
          </p:cNvPr>
          <p:cNvSpPr/>
          <p:nvPr/>
        </p:nvSpPr>
        <p:spPr>
          <a:xfrm>
            <a:off x="0" y="0"/>
            <a:ext cx="6095999"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47B6BC-4B2A-4001-9634-47473F82701E}"/>
              </a:ext>
            </a:extLst>
          </p:cNvPr>
          <p:cNvSpPr>
            <a:spLocks noGrp="1"/>
          </p:cNvSpPr>
          <p:nvPr>
            <p:ph type="title"/>
          </p:nvPr>
        </p:nvSpPr>
        <p:spPr>
          <a:xfrm>
            <a:off x="484552" y="457200"/>
            <a:ext cx="5211519" cy="1600200"/>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0497D074-2CCB-4AB8-A7A0-7847D3C1EF8A}"/>
              </a:ext>
            </a:extLst>
          </p:cNvPr>
          <p:cNvSpPr>
            <a:spLocks noGrp="1"/>
          </p:cNvSpPr>
          <p:nvPr>
            <p:ph type="pic" idx="1"/>
          </p:nvPr>
        </p:nvSpPr>
        <p:spPr>
          <a:xfrm>
            <a:off x="6270162" y="457201"/>
            <a:ext cx="5085226"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51FB94BD-D906-4213-9F31-1BE17A86F926}"/>
              </a:ext>
            </a:extLst>
          </p:cNvPr>
          <p:cNvSpPr>
            <a:spLocks noGrp="1"/>
          </p:cNvSpPr>
          <p:nvPr>
            <p:ph type="body" sz="half" idx="2"/>
          </p:nvPr>
        </p:nvSpPr>
        <p:spPr>
          <a:xfrm>
            <a:off x="484552" y="2514600"/>
            <a:ext cx="5211519" cy="33543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1B8431-70CB-4E9F-8A49-CDFF18554212}"/>
              </a:ext>
            </a:extLst>
          </p:cNvPr>
          <p:cNvSpPr>
            <a:spLocks noGrp="1"/>
          </p:cNvSpPr>
          <p:nvPr>
            <p:ph type="dt" sz="half" idx="10"/>
          </p:nvPr>
        </p:nvSpPr>
        <p:spPr/>
        <p:txBody>
          <a:bodyPr/>
          <a:lstStyle/>
          <a:p>
            <a:fld id="{D162FE45-CC1E-47DB-8B82-6CF0636FBDB8}" type="datetime1">
              <a:rPr lang="en-US" smtClean="0"/>
              <a:t>5/12/23</a:t>
            </a:fld>
            <a:endParaRPr lang="en-US"/>
          </a:p>
        </p:txBody>
      </p:sp>
      <p:sp>
        <p:nvSpPr>
          <p:cNvPr id="6" name="Footer Placeholder 5">
            <a:extLst>
              <a:ext uri="{FF2B5EF4-FFF2-40B4-BE49-F238E27FC236}">
                <a16:creationId xmlns:a16="http://schemas.microsoft.com/office/drawing/2014/main" id="{ADD2F293-170E-410E-88BF-187A63C5E0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ED93A2-588D-43B5-B6FA-0B7892E6E138}"/>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802963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A26A151-13BF-4305-A6DC-9DC7C9877195}"/>
              </a:ext>
            </a:extLst>
          </p:cNvPr>
          <p:cNvSpPr/>
          <p:nvPr/>
        </p:nvSpPr>
        <p:spPr>
          <a:xfrm>
            <a:off x="0" y="0"/>
            <a:ext cx="12192000"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DEE6AE3-3BCC-4B3B-AC4E-60F91014449A}"/>
              </a:ext>
            </a:extLst>
          </p:cNvPr>
          <p:cNvSpPr>
            <a:spLocks noGrp="1"/>
          </p:cNvSpPr>
          <p:nvPr>
            <p:ph type="title"/>
          </p:nvPr>
        </p:nvSpPr>
        <p:spPr>
          <a:xfrm>
            <a:off x="484552" y="365125"/>
            <a:ext cx="10869248" cy="168751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4CB514A-E7EA-41A8-ADBA-85CA1DF6D349}"/>
              </a:ext>
            </a:extLst>
          </p:cNvPr>
          <p:cNvSpPr>
            <a:spLocks noGrp="1"/>
          </p:cNvSpPr>
          <p:nvPr>
            <p:ph type="body" idx="1"/>
          </p:nvPr>
        </p:nvSpPr>
        <p:spPr>
          <a:xfrm>
            <a:off x="484552" y="2576513"/>
            <a:ext cx="10869248" cy="36004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19CB0BD-D6E3-4B3D-BCBB-6FECA5D6323C}"/>
              </a:ext>
            </a:extLst>
          </p:cNvPr>
          <p:cNvSpPr>
            <a:spLocks noGrp="1"/>
          </p:cNvSpPr>
          <p:nvPr>
            <p:ph type="dt" sz="half" idx="2"/>
          </p:nvPr>
        </p:nvSpPr>
        <p:spPr>
          <a:xfrm>
            <a:off x="146221" y="6357208"/>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1FC8E16-3C03-4238-9C6F-B34F3D10F77E}" type="datetime1">
              <a:rPr lang="en-US" smtClean="0"/>
              <a:t>5/12/23</a:t>
            </a:fld>
            <a:endParaRPr lang="en-US" dirty="0"/>
          </a:p>
        </p:txBody>
      </p:sp>
      <p:sp>
        <p:nvSpPr>
          <p:cNvPr id="5" name="Footer Placeholder 4">
            <a:extLst>
              <a:ext uri="{FF2B5EF4-FFF2-40B4-BE49-F238E27FC236}">
                <a16:creationId xmlns:a16="http://schemas.microsoft.com/office/drawing/2014/main" id="{A84147F7-B466-4892-BE27-876F947515C8}"/>
              </a:ext>
            </a:extLst>
          </p:cNvPr>
          <p:cNvSpPr>
            <a:spLocks noGrp="1"/>
          </p:cNvSpPr>
          <p:nvPr>
            <p:ph type="ftr" sz="quarter" idx="3"/>
          </p:nvPr>
        </p:nvSpPr>
        <p:spPr>
          <a:xfrm>
            <a:off x="6270162" y="6356350"/>
            <a:ext cx="411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64B4FE0-65CC-4435-A6AF-150E52F35BB8}"/>
              </a:ext>
            </a:extLst>
          </p:cNvPr>
          <p:cNvSpPr>
            <a:spLocks noGrp="1"/>
          </p:cNvSpPr>
          <p:nvPr>
            <p:ph type="sldNum" sz="quarter" idx="4"/>
          </p:nvPr>
        </p:nvSpPr>
        <p:spPr>
          <a:xfrm>
            <a:off x="10764983" y="6356350"/>
            <a:ext cx="1280796"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287870436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8" r:id="rId6"/>
    <p:sldLayoutId id="2147483693" r:id="rId7"/>
    <p:sldLayoutId id="2147483694" r:id="rId8"/>
    <p:sldLayoutId id="2147483695" r:id="rId9"/>
    <p:sldLayoutId id="2147483697" r:id="rId10"/>
    <p:sldLayoutId id="2147483696" r:id="rId11"/>
  </p:sldLayoutIdLst>
  <p:hf sldNum="0" hdr="0" ftr="0" dt="0"/>
  <p:txStyles>
    <p:titleStyle>
      <a:lvl1pPr algn="l" defTabSz="914400" rtl="0" eaLnBrk="1" latinLnBrk="0" hangingPunct="1">
        <a:lnSpc>
          <a:spcPct val="100000"/>
        </a:lnSpc>
        <a:spcBef>
          <a:spcPct val="0"/>
        </a:spcBef>
        <a:buNone/>
        <a:defRPr sz="5400" kern="1200">
          <a:solidFill>
            <a:schemeClr val="bg1"/>
          </a:solidFill>
          <a:latin typeface="+mj-lt"/>
          <a:ea typeface="+mj-ea"/>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confessionsofabookaddict.com/2021/01/top-ten-tuesday-new-to-me-authors-i.html" TargetMode="External"/><Relationship Id="rId7" Type="http://schemas.openxmlformats.org/officeDocument/2006/relationships/hyperlink" Target="https://en.wikipedia.org/wiki/John_McGahern" TargetMode="External"/><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hyperlink" Target="https://courses.lumenlearning.com/suny-englishlitvictorianmodern/chapter/biography-12/" TargetMode="Externa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3A90EC9-618C-48B5-9BDE-A4A82571F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2EF3F9A-9717-4ACB-A30D-96694842C4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999"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F02BA8-CC9D-D69A-0C43-58FDD3D40C69}"/>
              </a:ext>
            </a:extLst>
          </p:cNvPr>
          <p:cNvSpPr>
            <a:spLocks noGrp="1"/>
          </p:cNvSpPr>
          <p:nvPr>
            <p:ph type="ctrTitle"/>
          </p:nvPr>
        </p:nvSpPr>
        <p:spPr>
          <a:xfrm>
            <a:off x="484554" y="554893"/>
            <a:ext cx="7065108" cy="2547816"/>
          </a:xfrm>
        </p:spPr>
        <p:txBody>
          <a:bodyPr>
            <a:noAutofit/>
          </a:bodyPr>
          <a:lstStyle/>
          <a:p>
            <a:pPr algn="ctr"/>
            <a:r>
              <a:rPr lang="en-US" sz="4000" dirty="0"/>
              <a:t>Promoting Literary Tourism in Ireland: Examining Motivations for International Visits</a:t>
            </a:r>
          </a:p>
        </p:txBody>
      </p:sp>
      <p:sp>
        <p:nvSpPr>
          <p:cNvPr id="3" name="Subtitle 2">
            <a:extLst>
              <a:ext uri="{FF2B5EF4-FFF2-40B4-BE49-F238E27FC236}">
                <a16:creationId xmlns:a16="http://schemas.microsoft.com/office/drawing/2014/main" id="{4C16F3CB-9C55-A3F6-6468-69337775F2DE}"/>
              </a:ext>
            </a:extLst>
          </p:cNvPr>
          <p:cNvSpPr>
            <a:spLocks noGrp="1"/>
          </p:cNvSpPr>
          <p:nvPr>
            <p:ph type="subTitle" idx="1"/>
          </p:nvPr>
        </p:nvSpPr>
        <p:spPr>
          <a:xfrm>
            <a:off x="9374588" y="554893"/>
            <a:ext cx="2671191" cy="5583514"/>
          </a:xfrm>
        </p:spPr>
        <p:txBody>
          <a:bodyPr anchor="ctr">
            <a:normAutofit/>
          </a:bodyPr>
          <a:lstStyle/>
          <a:p>
            <a:pPr algn="just"/>
            <a:r>
              <a:rPr lang="en-US" sz="1600" i="1" dirty="0"/>
              <a:t>Dr Nick Taylor-Collins</a:t>
            </a:r>
          </a:p>
          <a:p>
            <a:pPr algn="just"/>
            <a:r>
              <a:rPr lang="en-US" sz="1600" i="1" dirty="0"/>
              <a:t>Senior Lecturer in English, CSESP</a:t>
            </a:r>
          </a:p>
          <a:p>
            <a:pPr algn="just"/>
            <a:endParaRPr lang="en-US" sz="1600" i="1" dirty="0"/>
          </a:p>
          <a:p>
            <a:pPr algn="just"/>
            <a:r>
              <a:rPr lang="en-US" sz="1600" i="1" dirty="0"/>
              <a:t>Dr Emmet McLoughlin</a:t>
            </a:r>
          </a:p>
          <a:p>
            <a:pPr algn="just"/>
            <a:r>
              <a:rPr lang="en-US" sz="1600" i="1" dirty="0"/>
              <a:t>Senior Lecturer in Tourism and Event Management, CSM</a:t>
            </a:r>
          </a:p>
        </p:txBody>
      </p:sp>
      <p:pic>
        <p:nvPicPr>
          <p:cNvPr id="4" name="Picture 3" descr="Topview of mint green workspace with laptop, coffee, notebook, pen, glasses, and mouse">
            <a:extLst>
              <a:ext uri="{FF2B5EF4-FFF2-40B4-BE49-F238E27FC236}">
                <a16:creationId xmlns:a16="http://schemas.microsoft.com/office/drawing/2014/main" id="{4960E530-C494-3533-0DF6-538EC303A2F4}"/>
              </a:ext>
            </a:extLst>
          </p:cNvPr>
          <p:cNvPicPr>
            <a:picLocks noChangeAspect="1"/>
          </p:cNvPicPr>
          <p:nvPr/>
        </p:nvPicPr>
        <p:blipFill rotWithShape="1">
          <a:blip r:embed="rId2"/>
          <a:srcRect b="43820"/>
          <a:stretch/>
        </p:blipFill>
        <p:spPr>
          <a:xfrm>
            <a:off x="20" y="3429000"/>
            <a:ext cx="9143978" cy="3429000"/>
          </a:xfrm>
          <a:prstGeom prst="rect">
            <a:avLst/>
          </a:prstGeom>
        </p:spPr>
      </p:pic>
    </p:spTree>
    <p:extLst>
      <p:ext uri="{BB962C8B-B14F-4D97-AF65-F5344CB8AC3E}">
        <p14:creationId xmlns:p14="http://schemas.microsoft.com/office/powerpoint/2010/main" val="1066950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4EFCA-0185-49DC-B430-BC469FA27924}"/>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890635FA-9AC0-C96E-3B5E-F82413774904}"/>
              </a:ext>
            </a:extLst>
          </p:cNvPr>
          <p:cNvSpPr>
            <a:spLocks noGrp="1"/>
          </p:cNvSpPr>
          <p:nvPr>
            <p:ph idx="1"/>
          </p:nvPr>
        </p:nvSpPr>
        <p:spPr/>
        <p:txBody>
          <a:bodyPr>
            <a:normAutofit lnSpcReduction="10000"/>
          </a:bodyPr>
          <a:lstStyle/>
          <a:p>
            <a:pPr marL="342900" lvl="0" indent="-342900" algn="just">
              <a:buFont typeface="Arial" panose="020B0604020202020204" pitchFamily="34" charset="0"/>
              <a:buChar char="•"/>
            </a:pPr>
            <a:r>
              <a:rPr lang="en-US" dirty="0"/>
              <a:t>Results from this exploratory study illustrate how literary tourism on the West Coast of Ireland provides a fertile economic opportunity.</a:t>
            </a:r>
          </a:p>
          <a:p>
            <a:pPr marL="342900" lvl="0" indent="-342900" algn="just">
              <a:buFont typeface="Arial" panose="020B0604020202020204" pitchFamily="34" charset="0"/>
              <a:buChar char="•"/>
            </a:pPr>
            <a:endParaRPr lang="en-US" dirty="0"/>
          </a:p>
          <a:p>
            <a:pPr marL="342900" lvl="0" indent="-342900" algn="just">
              <a:buFont typeface="Arial" panose="020B0604020202020204" pitchFamily="34" charset="0"/>
              <a:buChar char="•"/>
            </a:pPr>
            <a:r>
              <a:rPr lang="en-US" dirty="0"/>
              <a:t>most respondents stated that they visited Ireland for holiday, leisure, and recreation purposes.</a:t>
            </a:r>
          </a:p>
          <a:p>
            <a:pPr marL="342900" lvl="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Future research will undertake in-person interviews with tourists and residents while also helping to identify success factors in tourism uplift relating to literary tourism and strategies for exploiting literary tourist economic opportunities that arise. </a:t>
            </a:r>
          </a:p>
        </p:txBody>
      </p:sp>
    </p:spTree>
    <p:extLst>
      <p:ext uri="{BB962C8B-B14F-4D97-AF65-F5344CB8AC3E}">
        <p14:creationId xmlns:p14="http://schemas.microsoft.com/office/powerpoint/2010/main" val="3094353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FEA83A-1788-C27B-EB37-BF58306CA100}"/>
              </a:ext>
            </a:extLst>
          </p:cNvPr>
          <p:cNvSpPr>
            <a:spLocks noGrp="1"/>
          </p:cNvSpPr>
          <p:nvPr>
            <p:ph idx="1"/>
          </p:nvPr>
        </p:nvSpPr>
        <p:spPr/>
        <p:txBody>
          <a:bodyPr>
            <a:normAutofit/>
          </a:bodyPr>
          <a:lstStyle/>
          <a:p>
            <a:pPr algn="ctr"/>
            <a:endParaRPr lang="en-US" sz="3200" b="1" dirty="0"/>
          </a:p>
          <a:p>
            <a:pPr algn="ctr"/>
            <a:endParaRPr lang="en-US" sz="3200" b="1" dirty="0"/>
          </a:p>
          <a:p>
            <a:pPr algn="ctr"/>
            <a:r>
              <a:rPr lang="en-US" sz="3200" b="1" dirty="0"/>
              <a:t>Thank You</a:t>
            </a:r>
          </a:p>
          <a:p>
            <a:pPr algn="ctr"/>
            <a:r>
              <a:rPr lang="en-US" sz="3200" b="1" dirty="0"/>
              <a:t>Happy to answer any questions</a:t>
            </a:r>
          </a:p>
        </p:txBody>
      </p:sp>
    </p:spTree>
    <p:extLst>
      <p:ext uri="{BB962C8B-B14F-4D97-AF65-F5344CB8AC3E}">
        <p14:creationId xmlns:p14="http://schemas.microsoft.com/office/powerpoint/2010/main" val="1430885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E59F3-74A9-E1B8-AA9F-C61AC2D88654}"/>
              </a:ext>
            </a:extLst>
          </p:cNvPr>
          <p:cNvSpPr>
            <a:spLocks noGrp="1"/>
          </p:cNvSpPr>
          <p:nvPr>
            <p:ph type="title"/>
          </p:nvPr>
        </p:nvSpPr>
        <p:spPr/>
        <p:txBody>
          <a:bodyPr/>
          <a:lstStyle/>
          <a:p>
            <a:r>
              <a:rPr lang="en-US" dirty="0"/>
              <a:t>Study Context</a:t>
            </a:r>
          </a:p>
        </p:txBody>
      </p:sp>
      <p:sp>
        <p:nvSpPr>
          <p:cNvPr id="3" name="Content Placeholder 2">
            <a:extLst>
              <a:ext uri="{FF2B5EF4-FFF2-40B4-BE49-F238E27FC236}">
                <a16:creationId xmlns:a16="http://schemas.microsoft.com/office/drawing/2014/main" id="{76F997CA-2C4F-1102-FAD7-70383D2E25B7}"/>
              </a:ext>
            </a:extLst>
          </p:cNvPr>
          <p:cNvSpPr>
            <a:spLocks noGrp="1"/>
          </p:cNvSpPr>
          <p:nvPr>
            <p:ph idx="1"/>
          </p:nvPr>
        </p:nvSpPr>
        <p:spPr/>
        <p:txBody>
          <a:bodyPr>
            <a:normAutofit fontScale="92500"/>
          </a:bodyPr>
          <a:lstStyle/>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Local communities often view tourism as an important instrument for economic growth and development.</a:t>
            </a:r>
          </a:p>
          <a:p>
            <a:pPr algn="just"/>
            <a:endParaRPr lang="en-US" dirty="0"/>
          </a:p>
          <a:p>
            <a:pPr marL="342900" indent="-342900" algn="just">
              <a:buFont typeface="Arial" panose="020B0604020202020204" pitchFamily="34" charset="0"/>
              <a:buChar char="•"/>
            </a:pPr>
            <a:r>
              <a:rPr lang="en-US" dirty="0"/>
              <a:t>Since travel restrictions were gradually lifted, tourism related activity has continued to be one of the major performing industrial sectors in Ireland.</a:t>
            </a:r>
          </a:p>
          <a:p>
            <a:pPr algn="just"/>
            <a:endParaRPr lang="en-US" dirty="0"/>
          </a:p>
          <a:p>
            <a:pPr marL="342900" indent="-342900" algn="just">
              <a:buFont typeface="Arial" panose="020B0604020202020204" pitchFamily="34" charset="0"/>
              <a:buChar char="•"/>
            </a:pPr>
            <a:r>
              <a:rPr lang="en-US" dirty="0"/>
              <a:t>This rebound is driven by strong tourism enterprises together with a strong tourism product. </a:t>
            </a:r>
          </a:p>
          <a:p>
            <a:endParaRPr lang="en-US" dirty="0"/>
          </a:p>
          <a:p>
            <a:endParaRPr lang="en-US" dirty="0"/>
          </a:p>
        </p:txBody>
      </p:sp>
    </p:spTree>
    <p:extLst>
      <p:ext uri="{BB962C8B-B14F-4D97-AF65-F5344CB8AC3E}">
        <p14:creationId xmlns:p14="http://schemas.microsoft.com/office/powerpoint/2010/main" val="4181990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14767-435E-92E6-0047-F282F78BA565}"/>
              </a:ext>
            </a:extLst>
          </p:cNvPr>
          <p:cNvSpPr>
            <a:spLocks noGrp="1"/>
          </p:cNvSpPr>
          <p:nvPr>
            <p:ph type="title"/>
          </p:nvPr>
        </p:nvSpPr>
        <p:spPr/>
        <p:txBody>
          <a:bodyPr/>
          <a:lstStyle/>
          <a:p>
            <a:r>
              <a:rPr lang="en-US" dirty="0"/>
              <a:t>Tourism Facts</a:t>
            </a:r>
          </a:p>
        </p:txBody>
      </p:sp>
      <p:pic>
        <p:nvPicPr>
          <p:cNvPr id="5" name="Picture 4" descr="Graphical user interface, diagram&#10;&#10;Description automatically generated">
            <a:extLst>
              <a:ext uri="{FF2B5EF4-FFF2-40B4-BE49-F238E27FC236}">
                <a16:creationId xmlns:a16="http://schemas.microsoft.com/office/drawing/2014/main" id="{CD5BF046-C1D9-E8A1-9799-0E3559912395}"/>
              </a:ext>
            </a:extLst>
          </p:cNvPr>
          <p:cNvPicPr>
            <a:picLocks noChangeAspect="1"/>
          </p:cNvPicPr>
          <p:nvPr/>
        </p:nvPicPr>
        <p:blipFill rotWithShape="1">
          <a:blip r:embed="rId2"/>
          <a:srcRect l="39585" t="14706" r="3614" b="12353"/>
          <a:stretch/>
        </p:blipFill>
        <p:spPr>
          <a:xfrm>
            <a:off x="484552" y="2500311"/>
            <a:ext cx="4414839" cy="3543301"/>
          </a:xfrm>
          <a:prstGeom prst="rect">
            <a:avLst/>
          </a:prstGeom>
        </p:spPr>
      </p:pic>
      <p:pic>
        <p:nvPicPr>
          <p:cNvPr id="7" name="Picture 6" descr="Diagram&#10;&#10;Description automatically generated with low confidence">
            <a:extLst>
              <a:ext uri="{FF2B5EF4-FFF2-40B4-BE49-F238E27FC236}">
                <a16:creationId xmlns:a16="http://schemas.microsoft.com/office/drawing/2014/main" id="{3F2B496F-B9E0-F544-13EB-C522F99CFD4F}"/>
              </a:ext>
            </a:extLst>
          </p:cNvPr>
          <p:cNvPicPr>
            <a:picLocks noChangeAspect="1"/>
          </p:cNvPicPr>
          <p:nvPr/>
        </p:nvPicPr>
        <p:blipFill rotWithShape="1">
          <a:blip r:embed="rId3"/>
          <a:srcRect l="13297" t="16765" r="16299" b="25000"/>
          <a:stretch/>
        </p:blipFill>
        <p:spPr>
          <a:xfrm>
            <a:off x="5314950" y="2500310"/>
            <a:ext cx="6632867" cy="3543301"/>
          </a:xfrm>
          <a:prstGeom prst="rect">
            <a:avLst/>
          </a:prstGeom>
        </p:spPr>
      </p:pic>
      <p:sp>
        <p:nvSpPr>
          <p:cNvPr id="8" name="TextBox 7">
            <a:extLst>
              <a:ext uri="{FF2B5EF4-FFF2-40B4-BE49-F238E27FC236}">
                <a16:creationId xmlns:a16="http://schemas.microsoft.com/office/drawing/2014/main" id="{1F8854CF-F740-AC9F-2F66-6242F3359D7A}"/>
              </a:ext>
            </a:extLst>
          </p:cNvPr>
          <p:cNvSpPr txBox="1"/>
          <p:nvPr/>
        </p:nvSpPr>
        <p:spPr>
          <a:xfrm>
            <a:off x="593124" y="6326659"/>
            <a:ext cx="2940908" cy="369332"/>
          </a:xfrm>
          <a:prstGeom prst="rect">
            <a:avLst/>
          </a:prstGeom>
          <a:noFill/>
        </p:spPr>
        <p:txBody>
          <a:bodyPr wrap="square" rtlCol="0">
            <a:spAutoFit/>
          </a:bodyPr>
          <a:lstStyle/>
          <a:p>
            <a:r>
              <a:rPr lang="en-US" dirty="0"/>
              <a:t>Failte Ireland, 2020</a:t>
            </a:r>
          </a:p>
        </p:txBody>
      </p:sp>
    </p:spTree>
    <p:extLst>
      <p:ext uri="{BB962C8B-B14F-4D97-AF65-F5344CB8AC3E}">
        <p14:creationId xmlns:p14="http://schemas.microsoft.com/office/powerpoint/2010/main" val="1993365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0D725-8BA5-9672-0154-A71B8DFCC4B9}"/>
              </a:ext>
            </a:extLst>
          </p:cNvPr>
          <p:cNvSpPr>
            <a:spLocks noGrp="1"/>
          </p:cNvSpPr>
          <p:nvPr>
            <p:ph type="title"/>
          </p:nvPr>
        </p:nvSpPr>
        <p:spPr/>
        <p:txBody>
          <a:bodyPr/>
          <a:lstStyle/>
          <a:p>
            <a:r>
              <a:rPr lang="en-US" dirty="0"/>
              <a:t>Literary Tourism</a:t>
            </a:r>
          </a:p>
        </p:txBody>
      </p:sp>
      <p:sp>
        <p:nvSpPr>
          <p:cNvPr id="3" name="Content Placeholder 2">
            <a:extLst>
              <a:ext uri="{FF2B5EF4-FFF2-40B4-BE49-F238E27FC236}">
                <a16:creationId xmlns:a16="http://schemas.microsoft.com/office/drawing/2014/main" id="{0896276A-8107-4B66-6781-09131E8F3E19}"/>
              </a:ext>
            </a:extLst>
          </p:cNvPr>
          <p:cNvSpPr>
            <a:spLocks noGrp="1"/>
          </p:cNvSpPr>
          <p:nvPr>
            <p:ph idx="1"/>
          </p:nvPr>
        </p:nvSpPr>
        <p:spPr/>
        <p:txBody>
          <a:bodyPr>
            <a:normAutofit lnSpcReduction="10000"/>
          </a:bodyPr>
          <a:lstStyle/>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Literary tourism occurs when specific authors and/or their literary works become so popular that people are motivated to visit those locations associated with the author or their published works (Busby and Klug, 2001; Hoppen, Brown, and Fyall, 2014). </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While literary tourism has a long history traceable to the seventeenth century (O’Connor and Kim, 2014), in the Republic of Ireland the connection between award-winning Irish literature and international tourists’ motivations to the West Coast remains an under-researched area.  </a:t>
            </a:r>
          </a:p>
        </p:txBody>
      </p:sp>
    </p:spTree>
    <p:extLst>
      <p:ext uri="{BB962C8B-B14F-4D97-AF65-F5344CB8AC3E}">
        <p14:creationId xmlns:p14="http://schemas.microsoft.com/office/powerpoint/2010/main" val="918303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279CB98-976B-40EA-81C0-E41C11E7A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10FC428-98F2-41B0-859F-EC3A5A41B8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3999"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00D725-8BA5-9672-0154-A71B8DFCC4B9}"/>
              </a:ext>
            </a:extLst>
          </p:cNvPr>
          <p:cNvSpPr>
            <a:spLocks noGrp="1"/>
          </p:cNvSpPr>
          <p:nvPr>
            <p:ph type="title"/>
          </p:nvPr>
        </p:nvSpPr>
        <p:spPr>
          <a:xfrm>
            <a:off x="484552" y="365125"/>
            <a:ext cx="8212639" cy="2663825"/>
          </a:xfrm>
        </p:spPr>
        <p:txBody>
          <a:bodyPr>
            <a:normAutofit/>
          </a:bodyPr>
          <a:lstStyle/>
          <a:p>
            <a:r>
              <a:rPr lang="en-US" dirty="0"/>
              <a:t>Literary Tourism</a:t>
            </a:r>
          </a:p>
        </p:txBody>
      </p:sp>
      <p:pic>
        <p:nvPicPr>
          <p:cNvPr id="11" name="Picture 10" descr="A person with long brown hair&#10;&#10;Description automatically generated with low confidence">
            <a:extLst>
              <a:ext uri="{FF2B5EF4-FFF2-40B4-BE49-F238E27FC236}">
                <a16:creationId xmlns:a16="http://schemas.microsoft.com/office/drawing/2014/main" id="{A49BE267-8905-30A8-85A0-8E008A6660C0}"/>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15686" r="24184" b="-2"/>
          <a:stretch/>
        </p:blipFill>
        <p:spPr>
          <a:xfrm>
            <a:off x="4827" y="3413197"/>
            <a:ext cx="3046087" cy="3444803"/>
          </a:xfrm>
          <a:prstGeom prst="rect">
            <a:avLst/>
          </a:prstGeom>
        </p:spPr>
      </p:pic>
      <p:pic>
        <p:nvPicPr>
          <p:cNvPr id="5" name="Picture 4" descr="A person in a suit and tie&#10;&#10;Description automatically generated with medium confidence">
            <a:extLst>
              <a:ext uri="{FF2B5EF4-FFF2-40B4-BE49-F238E27FC236}">
                <a16:creationId xmlns:a16="http://schemas.microsoft.com/office/drawing/2014/main" id="{571170A5-0E20-ECC5-AEE6-5355C360832D}"/>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t="1669" r="1" b="19170"/>
          <a:stretch/>
        </p:blipFill>
        <p:spPr>
          <a:xfrm>
            <a:off x="3050914" y="3413197"/>
            <a:ext cx="3046087" cy="3444803"/>
          </a:xfrm>
          <a:prstGeom prst="rect">
            <a:avLst/>
          </a:prstGeom>
        </p:spPr>
      </p:pic>
      <p:pic>
        <p:nvPicPr>
          <p:cNvPr id="8" name="Picture 7" descr="A person and dog on a path&#10;&#10;Description automatically generated with low confidence">
            <a:extLst>
              <a:ext uri="{FF2B5EF4-FFF2-40B4-BE49-F238E27FC236}">
                <a16:creationId xmlns:a16="http://schemas.microsoft.com/office/drawing/2014/main" id="{A1985329-24D3-3077-4B76-1D44FE89C50C}"/>
              </a:ext>
            </a:extLst>
          </p:cNvPr>
          <p:cNvPicPr>
            <a:picLocks noChangeAspect="1"/>
          </p:cNvPicPr>
          <p:nvPr/>
        </p:nvPicPr>
        <p:blipFill rotWithShape="1">
          <a:blip r:embed="rId6">
            <a:extLst>
              <a:ext uri="{837473B0-CC2E-450A-ABE3-18F120FF3D39}">
                <a1611:picAttrSrcUrl xmlns:a1611="http://schemas.microsoft.com/office/drawing/2016/11/main" r:id="rId7"/>
              </a:ext>
            </a:extLst>
          </a:blip>
          <a:srcRect l="28655" t="-458" r="13426" b="458"/>
          <a:stretch/>
        </p:blipFill>
        <p:spPr>
          <a:xfrm>
            <a:off x="6097911" y="3413197"/>
            <a:ext cx="3046087" cy="3444803"/>
          </a:xfrm>
          <a:prstGeom prst="rect">
            <a:avLst/>
          </a:prstGeom>
        </p:spPr>
      </p:pic>
      <p:sp>
        <p:nvSpPr>
          <p:cNvPr id="3" name="Content Placeholder 2">
            <a:extLst>
              <a:ext uri="{FF2B5EF4-FFF2-40B4-BE49-F238E27FC236}">
                <a16:creationId xmlns:a16="http://schemas.microsoft.com/office/drawing/2014/main" id="{0896276A-8107-4B66-6781-09131E8F3E19}"/>
              </a:ext>
            </a:extLst>
          </p:cNvPr>
          <p:cNvSpPr>
            <a:spLocks noGrp="1"/>
          </p:cNvSpPr>
          <p:nvPr>
            <p:ph idx="1"/>
          </p:nvPr>
        </p:nvSpPr>
        <p:spPr>
          <a:xfrm>
            <a:off x="9388185" y="649432"/>
            <a:ext cx="2587337" cy="5527531"/>
          </a:xfrm>
        </p:spPr>
        <p:txBody>
          <a:bodyPr anchor="ctr">
            <a:normAutofit/>
          </a:bodyPr>
          <a:lstStyle/>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1600" dirty="0"/>
              <a:t>West coast writers of different varieties of fame include …</a:t>
            </a:r>
          </a:p>
          <a:p>
            <a:pPr marL="342900" indent="-342900">
              <a:buFont typeface="Arial" panose="020B0604020202020204" pitchFamily="34" charset="0"/>
              <a:buChar char="•"/>
            </a:pPr>
            <a:r>
              <a:rPr lang="en-US" sz="1600" dirty="0"/>
              <a:t>Sally Rooney</a:t>
            </a:r>
          </a:p>
          <a:p>
            <a:pPr marL="342900" indent="-342900">
              <a:buFont typeface="Arial" panose="020B0604020202020204" pitchFamily="34" charset="0"/>
              <a:buChar char="•"/>
            </a:pPr>
            <a:r>
              <a:rPr lang="en-US" sz="1600" dirty="0"/>
              <a:t>W.B. Yeats</a:t>
            </a:r>
          </a:p>
          <a:p>
            <a:pPr marL="342900" indent="-342900">
              <a:buFont typeface="Arial" panose="020B0604020202020204" pitchFamily="34" charset="0"/>
              <a:buChar char="•"/>
            </a:pPr>
            <a:r>
              <a:rPr lang="en-US" sz="1600" dirty="0"/>
              <a:t>John McGahern</a:t>
            </a:r>
          </a:p>
          <a:p>
            <a:r>
              <a:rPr lang="en-US" sz="1600" dirty="0"/>
              <a:t> </a:t>
            </a:r>
          </a:p>
        </p:txBody>
      </p:sp>
      <p:sp>
        <p:nvSpPr>
          <p:cNvPr id="15" name="TextBox 14">
            <a:extLst>
              <a:ext uri="{FF2B5EF4-FFF2-40B4-BE49-F238E27FC236}">
                <a16:creationId xmlns:a16="http://schemas.microsoft.com/office/drawing/2014/main" id="{71131936-03CB-3801-E434-FE18BF7240AC}"/>
              </a:ext>
            </a:extLst>
          </p:cNvPr>
          <p:cNvSpPr txBox="1"/>
          <p:nvPr/>
        </p:nvSpPr>
        <p:spPr>
          <a:xfrm>
            <a:off x="5579390" y="387333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24521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4DEB1-B6B9-41E6-90D7-6AAB83848536}"/>
              </a:ext>
            </a:extLst>
          </p:cNvPr>
          <p:cNvSpPr>
            <a:spLocks noGrp="1"/>
          </p:cNvSpPr>
          <p:nvPr>
            <p:ph type="title"/>
          </p:nvPr>
        </p:nvSpPr>
        <p:spPr/>
        <p:txBody>
          <a:bodyPr/>
          <a:lstStyle/>
          <a:p>
            <a:r>
              <a:rPr lang="en-GB" dirty="0"/>
              <a:t>Methodology </a:t>
            </a:r>
            <a:endParaRPr lang="en-US" dirty="0"/>
          </a:p>
        </p:txBody>
      </p:sp>
      <p:sp>
        <p:nvSpPr>
          <p:cNvPr id="3" name="Content Placeholder 2">
            <a:extLst>
              <a:ext uri="{FF2B5EF4-FFF2-40B4-BE49-F238E27FC236}">
                <a16:creationId xmlns:a16="http://schemas.microsoft.com/office/drawing/2014/main" id="{306AD785-52CA-ED70-9504-CFDDC8305765}"/>
              </a:ext>
            </a:extLst>
          </p:cNvPr>
          <p:cNvSpPr>
            <a:spLocks noGrp="1"/>
          </p:cNvSpPr>
          <p:nvPr>
            <p:ph idx="1"/>
          </p:nvPr>
        </p:nvSpPr>
        <p:spPr/>
        <p:txBody>
          <a:bodyPr>
            <a:normAutofit lnSpcReduction="10000"/>
          </a:bodyPr>
          <a:lstStyle/>
          <a:p>
            <a:pPr marL="342900" indent="-342900" algn="just">
              <a:buFont typeface="Arial" panose="020B0604020202020204" pitchFamily="34" charset="0"/>
              <a:buChar char="•"/>
            </a:pPr>
            <a:r>
              <a:rPr lang="en-US" dirty="0"/>
              <a:t>Exploring the role that Irish literature might have when it comes to visiting Ireland requires objective measurements, which suits a quantitative approach.</a:t>
            </a:r>
          </a:p>
          <a:p>
            <a:pPr marL="342900" indent="-342900" algn="just">
              <a:buFont typeface="Arial" panose="020B0604020202020204" pitchFamily="34" charset="0"/>
              <a:buChar char="•"/>
            </a:pPr>
            <a:r>
              <a:rPr lang="en-US" dirty="0"/>
              <a:t>The authors developed an online quantitative questionnaire through Qualtrics consisting of thirty-four questions around well-known Irish authors and reasons to visit.</a:t>
            </a:r>
          </a:p>
          <a:p>
            <a:pPr marL="342900" indent="-342900" algn="just">
              <a:buFont typeface="Arial" panose="020B0604020202020204" pitchFamily="34" charset="0"/>
              <a:buChar char="•"/>
            </a:pPr>
            <a:r>
              <a:rPr lang="en-US" dirty="0"/>
              <a:t>Several social media groups that reflected the nature of the study and several tour operators that focused on Irish culture, heritage and literature were all identified and agreed to facilitate the distribution of the questionnaire. </a:t>
            </a:r>
          </a:p>
          <a:p>
            <a:pPr marL="342900" indent="-342900" algn="just">
              <a:buFont typeface="Arial" panose="020B0604020202020204" pitchFamily="34" charset="0"/>
              <a:buChar char="•"/>
            </a:pPr>
            <a:r>
              <a:rPr lang="en-US" dirty="0"/>
              <a:t>This resulted in a total of eighty-one (n=81) responses with all data then analysed to help identify key issues and themes. </a:t>
            </a:r>
          </a:p>
        </p:txBody>
      </p:sp>
    </p:spTree>
    <p:extLst>
      <p:ext uri="{BB962C8B-B14F-4D97-AF65-F5344CB8AC3E}">
        <p14:creationId xmlns:p14="http://schemas.microsoft.com/office/powerpoint/2010/main" val="1930755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66294-E39A-DF68-A52E-E894E0A93732}"/>
              </a:ext>
            </a:extLst>
          </p:cNvPr>
          <p:cNvSpPr>
            <a:spLocks noGrp="1"/>
          </p:cNvSpPr>
          <p:nvPr>
            <p:ph type="title"/>
          </p:nvPr>
        </p:nvSpPr>
        <p:spPr/>
        <p:txBody>
          <a:bodyPr/>
          <a:lstStyle/>
          <a:p>
            <a:r>
              <a:rPr lang="en-US" dirty="0"/>
              <a:t>Initial Findings</a:t>
            </a:r>
          </a:p>
        </p:txBody>
      </p:sp>
      <p:pic>
        <p:nvPicPr>
          <p:cNvPr id="11" name="Picture 10" descr="Graphical user interface, application, Word&#10;&#10;Description automatically generated">
            <a:extLst>
              <a:ext uri="{FF2B5EF4-FFF2-40B4-BE49-F238E27FC236}">
                <a16:creationId xmlns:a16="http://schemas.microsoft.com/office/drawing/2014/main" id="{CADCC84E-5D64-0685-1B6D-4982D4966AC5}"/>
              </a:ext>
            </a:extLst>
          </p:cNvPr>
          <p:cNvPicPr>
            <a:picLocks noChangeAspect="1"/>
          </p:cNvPicPr>
          <p:nvPr/>
        </p:nvPicPr>
        <p:blipFill rotWithShape="1">
          <a:blip r:embed="rId3"/>
          <a:srcRect l="27819" t="24117" r="27145" b="13824"/>
          <a:stretch/>
        </p:blipFill>
        <p:spPr>
          <a:xfrm>
            <a:off x="157163" y="2571750"/>
            <a:ext cx="5798793" cy="4098534"/>
          </a:xfrm>
          <a:prstGeom prst="rect">
            <a:avLst/>
          </a:prstGeom>
          <a:ln>
            <a:noFill/>
          </a:ln>
        </p:spPr>
      </p:pic>
      <p:pic>
        <p:nvPicPr>
          <p:cNvPr id="13" name="Picture 12" descr="Graphical user interface, website&#10;&#10;Description automatically generated">
            <a:extLst>
              <a:ext uri="{FF2B5EF4-FFF2-40B4-BE49-F238E27FC236}">
                <a16:creationId xmlns:a16="http://schemas.microsoft.com/office/drawing/2014/main" id="{F3568F83-2E73-22E6-1347-99C297E658FC}"/>
              </a:ext>
            </a:extLst>
          </p:cNvPr>
          <p:cNvPicPr>
            <a:picLocks noChangeAspect="1"/>
          </p:cNvPicPr>
          <p:nvPr/>
        </p:nvPicPr>
        <p:blipFill rotWithShape="1">
          <a:blip r:embed="rId4"/>
          <a:srcRect l="28554" t="28235" r="31213" b="24413"/>
          <a:stretch/>
        </p:blipFill>
        <p:spPr>
          <a:xfrm>
            <a:off x="6915150" y="2757487"/>
            <a:ext cx="4757738" cy="3499859"/>
          </a:xfrm>
          <a:prstGeom prst="rect">
            <a:avLst/>
          </a:prstGeom>
        </p:spPr>
      </p:pic>
    </p:spTree>
    <p:extLst>
      <p:ext uri="{BB962C8B-B14F-4D97-AF65-F5344CB8AC3E}">
        <p14:creationId xmlns:p14="http://schemas.microsoft.com/office/powerpoint/2010/main" val="1768541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E5873-741F-B1E8-D7BE-FA22BF86D10A}"/>
              </a:ext>
            </a:extLst>
          </p:cNvPr>
          <p:cNvSpPr>
            <a:spLocks noGrp="1"/>
          </p:cNvSpPr>
          <p:nvPr>
            <p:ph type="title"/>
          </p:nvPr>
        </p:nvSpPr>
        <p:spPr/>
        <p:txBody>
          <a:bodyPr/>
          <a:lstStyle/>
          <a:p>
            <a:r>
              <a:rPr lang="en-US" dirty="0"/>
              <a:t>Initial Findings</a:t>
            </a:r>
          </a:p>
        </p:txBody>
      </p:sp>
      <p:pic>
        <p:nvPicPr>
          <p:cNvPr id="4" name="Picture 3" descr="Graphical user interface, application, Word&#10;&#10;Description automatically generated">
            <a:extLst>
              <a:ext uri="{FF2B5EF4-FFF2-40B4-BE49-F238E27FC236}">
                <a16:creationId xmlns:a16="http://schemas.microsoft.com/office/drawing/2014/main" id="{0B591BB4-D207-838E-B9FA-7A39F8FBE070}"/>
              </a:ext>
            </a:extLst>
          </p:cNvPr>
          <p:cNvPicPr>
            <a:picLocks noChangeAspect="1"/>
          </p:cNvPicPr>
          <p:nvPr/>
        </p:nvPicPr>
        <p:blipFill rotWithShape="1">
          <a:blip r:embed="rId3"/>
          <a:srcRect l="28003" t="24117" r="27145" b="33530"/>
          <a:stretch/>
        </p:blipFill>
        <p:spPr>
          <a:xfrm>
            <a:off x="120383" y="2522323"/>
            <a:ext cx="5798793" cy="4098534"/>
          </a:xfrm>
          <a:prstGeom prst="rect">
            <a:avLst/>
          </a:prstGeom>
        </p:spPr>
      </p:pic>
      <p:pic>
        <p:nvPicPr>
          <p:cNvPr id="8" name="Picture 7" descr="Graphical user interface, chart&#10;&#10;Description automatically generated">
            <a:extLst>
              <a:ext uri="{FF2B5EF4-FFF2-40B4-BE49-F238E27FC236}">
                <a16:creationId xmlns:a16="http://schemas.microsoft.com/office/drawing/2014/main" id="{CF737F37-2271-6E56-3C6A-000D8EA4D769}"/>
              </a:ext>
            </a:extLst>
          </p:cNvPr>
          <p:cNvPicPr>
            <a:picLocks noChangeAspect="1"/>
          </p:cNvPicPr>
          <p:nvPr/>
        </p:nvPicPr>
        <p:blipFill rotWithShape="1">
          <a:blip r:embed="rId4"/>
          <a:srcRect l="27819" t="34412" r="24571" b="22059"/>
          <a:stretch/>
        </p:blipFill>
        <p:spPr>
          <a:xfrm>
            <a:off x="6272826" y="2522324"/>
            <a:ext cx="5743305" cy="4098534"/>
          </a:xfrm>
          <a:prstGeom prst="rect">
            <a:avLst/>
          </a:prstGeom>
        </p:spPr>
      </p:pic>
    </p:spTree>
    <p:extLst>
      <p:ext uri="{BB962C8B-B14F-4D97-AF65-F5344CB8AC3E}">
        <p14:creationId xmlns:p14="http://schemas.microsoft.com/office/powerpoint/2010/main" val="858164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C29D1-DF9F-CE0A-7397-69335A82C661}"/>
              </a:ext>
            </a:extLst>
          </p:cNvPr>
          <p:cNvSpPr>
            <a:spLocks noGrp="1"/>
          </p:cNvSpPr>
          <p:nvPr>
            <p:ph type="title"/>
          </p:nvPr>
        </p:nvSpPr>
        <p:spPr/>
        <p:txBody>
          <a:bodyPr/>
          <a:lstStyle/>
          <a:p>
            <a:r>
              <a:rPr lang="en-US" dirty="0"/>
              <a:t>Initial Findings</a:t>
            </a:r>
          </a:p>
        </p:txBody>
      </p:sp>
      <p:pic>
        <p:nvPicPr>
          <p:cNvPr id="5" name="Picture 4" descr="Graphical user interface, application, Word&#10;&#10;Description automatically generated">
            <a:extLst>
              <a:ext uri="{FF2B5EF4-FFF2-40B4-BE49-F238E27FC236}">
                <a16:creationId xmlns:a16="http://schemas.microsoft.com/office/drawing/2014/main" id="{ADA0ED1D-732D-6B3C-0314-FC7CCA8E9732}"/>
              </a:ext>
            </a:extLst>
          </p:cNvPr>
          <p:cNvPicPr>
            <a:picLocks noChangeAspect="1"/>
          </p:cNvPicPr>
          <p:nvPr/>
        </p:nvPicPr>
        <p:blipFill rotWithShape="1">
          <a:blip r:embed="rId2"/>
          <a:srcRect l="28370" t="34412" r="25490" b="20883"/>
          <a:stretch/>
        </p:blipFill>
        <p:spPr>
          <a:xfrm>
            <a:off x="300038" y="2574925"/>
            <a:ext cx="6015037" cy="3917950"/>
          </a:xfrm>
          <a:prstGeom prst="rect">
            <a:avLst/>
          </a:prstGeom>
        </p:spPr>
      </p:pic>
      <p:pic>
        <p:nvPicPr>
          <p:cNvPr id="7" name="Picture 6" descr="Graphical user interface, application, Word&#10;&#10;Description automatically generated">
            <a:extLst>
              <a:ext uri="{FF2B5EF4-FFF2-40B4-BE49-F238E27FC236}">
                <a16:creationId xmlns:a16="http://schemas.microsoft.com/office/drawing/2014/main" id="{0CD80D03-EDFC-F4B0-9E9E-12E6F4C5D667}"/>
              </a:ext>
            </a:extLst>
          </p:cNvPr>
          <p:cNvPicPr>
            <a:picLocks noChangeAspect="1"/>
          </p:cNvPicPr>
          <p:nvPr/>
        </p:nvPicPr>
        <p:blipFill rotWithShape="1">
          <a:blip r:embed="rId3"/>
          <a:srcRect l="28003" t="23235" r="24204" b="32941"/>
          <a:stretch/>
        </p:blipFill>
        <p:spPr>
          <a:xfrm>
            <a:off x="6572250" y="2574925"/>
            <a:ext cx="5472113" cy="3917950"/>
          </a:xfrm>
          <a:prstGeom prst="rect">
            <a:avLst/>
          </a:prstGeom>
        </p:spPr>
      </p:pic>
    </p:spTree>
    <p:extLst>
      <p:ext uri="{BB962C8B-B14F-4D97-AF65-F5344CB8AC3E}">
        <p14:creationId xmlns:p14="http://schemas.microsoft.com/office/powerpoint/2010/main" val="3923759086"/>
      </p:ext>
    </p:extLst>
  </p:cSld>
  <p:clrMapOvr>
    <a:masterClrMapping/>
  </p:clrMapOvr>
</p:sld>
</file>

<file path=ppt/theme/theme1.xml><?xml version="1.0" encoding="utf-8"?>
<a:theme xmlns:a="http://schemas.openxmlformats.org/drawingml/2006/main" name="MatrixVTI">
  <a:themeElements>
    <a:clrScheme name="AnalogousFromLightSeedLeftStep">
      <a:dk1>
        <a:srgbClr val="000000"/>
      </a:dk1>
      <a:lt1>
        <a:srgbClr val="FFFFFF"/>
      </a:lt1>
      <a:dk2>
        <a:srgbClr val="3E2441"/>
      </a:dk2>
      <a:lt2>
        <a:srgbClr val="E8E6E2"/>
      </a:lt2>
      <a:accent1>
        <a:srgbClr val="96A3C6"/>
      </a:accent1>
      <a:accent2>
        <a:srgbClr val="7FA7BA"/>
      </a:accent2>
      <a:accent3>
        <a:srgbClr val="82ACA8"/>
      </a:accent3>
      <a:accent4>
        <a:srgbClr val="77AE92"/>
      </a:accent4>
      <a:accent5>
        <a:srgbClr val="81AC84"/>
      </a:accent5>
      <a:accent6>
        <a:srgbClr val="8AAE77"/>
      </a:accent6>
      <a:hlink>
        <a:srgbClr val="908157"/>
      </a:hlink>
      <a:folHlink>
        <a:srgbClr val="7F7F7F"/>
      </a:folHlink>
    </a:clrScheme>
    <a:fontScheme name="Custom 4">
      <a:majorFont>
        <a:latin typeface="Bahnschrif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trixVTI" id="{A2576CCC-A559-4FD4-A542-772649F65A84}" vid="{5CBC41A9-80A0-44C6-90CD-6D863034352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472BFA74007D1458A37EE869D487A35" ma:contentTypeVersion="2" ma:contentTypeDescription="Create a new document." ma:contentTypeScope="" ma:versionID="2051fe5ca245dd9ebc1f6f91b9c002f8">
  <xsd:schema xmlns:xsd="http://www.w3.org/2001/XMLSchema" xmlns:xs="http://www.w3.org/2001/XMLSchema" xmlns:p="http://schemas.microsoft.com/office/2006/metadata/properties" xmlns:ns2="7d052ee4-c6a3-4d8b-ae06-f44cdb40df46" targetNamespace="http://schemas.microsoft.com/office/2006/metadata/properties" ma:root="true" ma:fieldsID="57bfcb9c4d079942acbb55bf8575b747" ns2:_="">
    <xsd:import namespace="7d052ee4-c6a3-4d8b-ae06-f44cdb40df46"/>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52ee4-c6a3-4d8b-ae06-f44cdb40df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73072EB-A374-42CF-9ECE-72094B784D84}"/>
</file>

<file path=customXml/itemProps2.xml><?xml version="1.0" encoding="utf-8"?>
<ds:datastoreItem xmlns:ds="http://schemas.openxmlformats.org/officeDocument/2006/customXml" ds:itemID="{5B36139F-23B3-442C-B40C-4F08A8E4854E}"/>
</file>

<file path=customXml/itemProps3.xml><?xml version="1.0" encoding="utf-8"?>
<ds:datastoreItem xmlns:ds="http://schemas.openxmlformats.org/officeDocument/2006/customXml" ds:itemID="{1BA09B93-1D0F-4CAE-A265-AD05CF8C12DE}"/>
</file>

<file path=docProps/app.xml><?xml version="1.0" encoding="utf-8"?>
<Properties xmlns="http://schemas.openxmlformats.org/officeDocument/2006/extended-properties" xmlns:vt="http://schemas.openxmlformats.org/officeDocument/2006/docPropsVTypes">
  <TotalTime>305</TotalTime>
  <Words>407</Words>
  <Application>Microsoft Macintosh PowerPoint</Application>
  <PresentationFormat>Widescreen</PresentationFormat>
  <Paragraphs>47</Paragraphs>
  <Slides>11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Next LT Pro</vt:lpstr>
      <vt:lpstr>Bahnschrift</vt:lpstr>
      <vt:lpstr>Calibri</vt:lpstr>
      <vt:lpstr>MatrixVTI</vt:lpstr>
      <vt:lpstr>Promoting Literary Tourism in Ireland: Examining Motivations for International Visits</vt:lpstr>
      <vt:lpstr>Study Context</vt:lpstr>
      <vt:lpstr>Tourism Facts</vt:lpstr>
      <vt:lpstr>Literary Tourism</vt:lpstr>
      <vt:lpstr>Literary Tourism</vt:lpstr>
      <vt:lpstr>Methodology </vt:lpstr>
      <vt:lpstr>Initial Findings</vt:lpstr>
      <vt:lpstr>Initial Findings</vt:lpstr>
      <vt:lpstr>Initial Findings</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Promoting Literary Tourism in Ireland: Examining Motivations for International Visits</dc:title>
  <dc:creator>McLoughlin, Emmet</dc:creator>
  <cp:lastModifiedBy>McLoughlin, Emmet</cp:lastModifiedBy>
  <cp:revision>15</cp:revision>
  <dcterms:created xsi:type="dcterms:W3CDTF">2023-05-11T10:53:32Z</dcterms:created>
  <dcterms:modified xsi:type="dcterms:W3CDTF">2023-05-12T08:20:54Z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0x010100A472BFA74007D1458A37EE869D487A35</vt:lpwstr>
  </property>
</Properties>
</file>