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inu, Nasir" userId="2255021e-8ff3-4808-b523-c0b4dc7078fb" providerId="ADAL" clId="{73DCEDB5-4E81-453C-81F7-D4CB5F50DEBF}"/>
    <pc:docChg chg="undo custSel modSld">
      <pc:chgData name="Aminu, Nasir" userId="2255021e-8ff3-4808-b523-c0b4dc7078fb" providerId="ADAL" clId="{73DCEDB5-4E81-453C-81F7-D4CB5F50DEBF}" dt="2023-05-11T15:01:56.652" v="14"/>
      <pc:docMkLst>
        <pc:docMk/>
      </pc:docMkLst>
      <pc:sldChg chg="addSp delSp modSp mod setBg addAnim delAnim setClrOvrMap">
        <pc:chgData name="Aminu, Nasir" userId="2255021e-8ff3-4808-b523-c0b4dc7078fb" providerId="ADAL" clId="{73DCEDB5-4E81-453C-81F7-D4CB5F50DEBF}" dt="2023-05-11T15:01:56.652" v="14"/>
        <pc:sldMkLst>
          <pc:docMk/>
          <pc:sldMk cId="2292001553" sldId="256"/>
        </pc:sldMkLst>
        <pc:spChg chg="mod">
          <ac:chgData name="Aminu, Nasir" userId="2255021e-8ff3-4808-b523-c0b4dc7078fb" providerId="ADAL" clId="{73DCEDB5-4E81-453C-81F7-D4CB5F50DEBF}" dt="2023-05-11T15:01:56.650" v="12" actId="26606"/>
          <ac:spMkLst>
            <pc:docMk/>
            <pc:sldMk cId="2292001553" sldId="256"/>
            <ac:spMk id="2" creationId="{98F1CA2E-79AD-49C0-A827-CD0D80B17CFF}"/>
          </ac:spMkLst>
        </pc:spChg>
        <pc:spChg chg="mod">
          <ac:chgData name="Aminu, Nasir" userId="2255021e-8ff3-4808-b523-c0b4dc7078fb" providerId="ADAL" clId="{73DCEDB5-4E81-453C-81F7-D4CB5F50DEBF}" dt="2023-05-11T15:01:56.650" v="12" actId="26606"/>
          <ac:spMkLst>
            <pc:docMk/>
            <pc:sldMk cId="2292001553" sldId="256"/>
            <ac:spMk id="3" creationId="{0147E72B-92A0-B3C9-C466-B0FEADA72709}"/>
          </ac:spMkLst>
        </pc:spChg>
        <pc:spChg chg="add del">
          <ac:chgData name="Aminu, Nasir" userId="2255021e-8ff3-4808-b523-c0b4dc7078fb" providerId="ADAL" clId="{73DCEDB5-4E81-453C-81F7-D4CB5F50DEBF}" dt="2023-05-11T15:01:27.535" v="3" actId="26606"/>
          <ac:spMkLst>
            <pc:docMk/>
            <pc:sldMk cId="2292001553" sldId="256"/>
            <ac:spMk id="8" creationId="{F12E7CC5-C78B-4EBD-9565-3FA00FAA6CF2}"/>
          </ac:spMkLst>
        </pc:spChg>
        <pc:spChg chg="add del">
          <ac:chgData name="Aminu, Nasir" userId="2255021e-8ff3-4808-b523-c0b4dc7078fb" providerId="ADAL" clId="{73DCEDB5-4E81-453C-81F7-D4CB5F50DEBF}" dt="2023-05-11T15:01:24.032" v="1" actId="26606"/>
          <ac:spMkLst>
            <pc:docMk/>
            <pc:sldMk cId="2292001553" sldId="256"/>
            <ac:spMk id="9" creationId="{71B2258F-86CA-4D4D-8270-BC05FCDEBFB3}"/>
          </ac:spMkLst>
        </pc:spChg>
        <pc:spChg chg="add del">
          <ac:chgData name="Aminu, Nasir" userId="2255021e-8ff3-4808-b523-c0b4dc7078fb" providerId="ADAL" clId="{73DCEDB5-4E81-453C-81F7-D4CB5F50DEBF}" dt="2023-05-11T15:01:27.535" v="3" actId="26606"/>
          <ac:spMkLst>
            <pc:docMk/>
            <pc:sldMk cId="2292001553" sldId="256"/>
            <ac:spMk id="10" creationId="{3A4529A5-F675-429F-8044-01372BB13422}"/>
          </ac:spMkLst>
        </pc:spChg>
        <pc:spChg chg="add del">
          <ac:chgData name="Aminu, Nasir" userId="2255021e-8ff3-4808-b523-c0b4dc7078fb" providerId="ADAL" clId="{73DCEDB5-4E81-453C-81F7-D4CB5F50DEBF}" dt="2023-05-11T15:01:56.643" v="11" actId="26606"/>
          <ac:spMkLst>
            <pc:docMk/>
            <pc:sldMk cId="2292001553" sldId="256"/>
            <ac:spMk id="11" creationId="{82580482-BA80-420A-8A05-C58E97F26B21}"/>
          </ac:spMkLst>
        </pc:spChg>
        <pc:spChg chg="add del">
          <ac:chgData name="Aminu, Nasir" userId="2255021e-8ff3-4808-b523-c0b4dc7078fb" providerId="ADAL" clId="{73DCEDB5-4E81-453C-81F7-D4CB5F50DEBF}" dt="2023-05-11T15:01:27.535" v="3" actId="26606"/>
          <ac:spMkLst>
            <pc:docMk/>
            <pc:sldMk cId="2292001553" sldId="256"/>
            <ac:spMk id="12" creationId="{32C5B66D-E390-4A14-AB60-69626CBF294E}"/>
          </ac:spMkLst>
        </pc:spChg>
        <pc:spChg chg="add del">
          <ac:chgData name="Aminu, Nasir" userId="2255021e-8ff3-4808-b523-c0b4dc7078fb" providerId="ADAL" clId="{73DCEDB5-4E81-453C-81F7-D4CB5F50DEBF}" dt="2023-05-11T15:01:27.535" v="3" actId="26606"/>
          <ac:spMkLst>
            <pc:docMk/>
            <pc:sldMk cId="2292001553" sldId="256"/>
            <ac:spMk id="14" creationId="{646273DA-F933-4D17-A5FE-B1EF87FD7A20}"/>
          </ac:spMkLst>
        </pc:spChg>
        <pc:spChg chg="add del">
          <ac:chgData name="Aminu, Nasir" userId="2255021e-8ff3-4808-b523-c0b4dc7078fb" providerId="ADAL" clId="{73DCEDB5-4E81-453C-81F7-D4CB5F50DEBF}" dt="2023-05-11T15:01:32.335" v="5" actId="26606"/>
          <ac:spMkLst>
            <pc:docMk/>
            <pc:sldMk cId="2292001553" sldId="256"/>
            <ac:spMk id="16" creationId="{FFD48BC7-DC40-47DE-87EE-9F4B6ECB9ABB}"/>
          </ac:spMkLst>
        </pc:spChg>
        <pc:spChg chg="add del">
          <ac:chgData name="Aminu, Nasir" userId="2255021e-8ff3-4808-b523-c0b4dc7078fb" providerId="ADAL" clId="{73DCEDB5-4E81-453C-81F7-D4CB5F50DEBF}" dt="2023-05-11T15:01:32.335" v="5" actId="26606"/>
          <ac:spMkLst>
            <pc:docMk/>
            <pc:sldMk cId="2292001553" sldId="256"/>
            <ac:spMk id="17" creationId="{E502BBC7-2C76-46F3-BC24-5985BC13DB88}"/>
          </ac:spMkLst>
        </pc:spChg>
        <pc:spChg chg="add del">
          <ac:chgData name="Aminu, Nasir" userId="2255021e-8ff3-4808-b523-c0b4dc7078fb" providerId="ADAL" clId="{73DCEDB5-4E81-453C-81F7-D4CB5F50DEBF}" dt="2023-05-11T15:01:32.335" v="5" actId="26606"/>
          <ac:spMkLst>
            <pc:docMk/>
            <pc:sldMk cId="2292001553" sldId="256"/>
            <ac:spMk id="18" creationId="{C7F28D52-2A5F-4D23-81AE-7CB8B591C7AF}"/>
          </ac:spMkLst>
        </pc:spChg>
        <pc:spChg chg="add del">
          <ac:chgData name="Aminu, Nasir" userId="2255021e-8ff3-4808-b523-c0b4dc7078fb" providerId="ADAL" clId="{73DCEDB5-4E81-453C-81F7-D4CB5F50DEBF}" dt="2023-05-11T15:01:32.335" v="5" actId="26606"/>
          <ac:spMkLst>
            <pc:docMk/>
            <pc:sldMk cId="2292001553" sldId="256"/>
            <ac:spMk id="19" creationId="{3629484E-3792-4B3D-89AD-7C8A1ED0E0D4}"/>
          </ac:spMkLst>
        </pc:spChg>
        <pc:spChg chg="add del">
          <ac:chgData name="Aminu, Nasir" userId="2255021e-8ff3-4808-b523-c0b4dc7078fb" providerId="ADAL" clId="{73DCEDB5-4E81-453C-81F7-D4CB5F50DEBF}" dt="2023-05-11T15:01:40.214" v="7" actId="26606"/>
          <ac:spMkLst>
            <pc:docMk/>
            <pc:sldMk cId="2292001553" sldId="256"/>
            <ac:spMk id="21" creationId="{BAD76F3E-3A97-486B-B402-44400A8B9173}"/>
          </ac:spMkLst>
        </pc:spChg>
        <pc:spChg chg="add del">
          <ac:chgData name="Aminu, Nasir" userId="2255021e-8ff3-4808-b523-c0b4dc7078fb" providerId="ADAL" clId="{73DCEDB5-4E81-453C-81F7-D4CB5F50DEBF}" dt="2023-05-11T15:01:40.214" v="7" actId="26606"/>
          <ac:spMkLst>
            <pc:docMk/>
            <pc:sldMk cId="2292001553" sldId="256"/>
            <ac:spMk id="22" creationId="{391F6B52-91F4-4AEB-B6DB-29FEBCF28C8B}"/>
          </ac:spMkLst>
        </pc:spChg>
        <pc:spChg chg="add del">
          <ac:chgData name="Aminu, Nasir" userId="2255021e-8ff3-4808-b523-c0b4dc7078fb" providerId="ADAL" clId="{73DCEDB5-4E81-453C-81F7-D4CB5F50DEBF}" dt="2023-05-11T15:01:40.214" v="7" actId="26606"/>
          <ac:spMkLst>
            <pc:docMk/>
            <pc:sldMk cId="2292001553" sldId="256"/>
            <ac:spMk id="23" creationId="{2CD6F061-7C53-44F4-9794-953DB70A451B}"/>
          </ac:spMkLst>
        </pc:spChg>
        <pc:spChg chg="add del">
          <ac:chgData name="Aminu, Nasir" userId="2255021e-8ff3-4808-b523-c0b4dc7078fb" providerId="ADAL" clId="{73DCEDB5-4E81-453C-81F7-D4CB5F50DEBF}" dt="2023-05-11T15:01:56.643" v="11" actId="26606"/>
          <ac:spMkLst>
            <pc:docMk/>
            <pc:sldMk cId="2292001553" sldId="256"/>
            <ac:spMk id="25" creationId="{9B7AD9F6-8CE7-4299-8FC6-328F4DCD3FF9}"/>
          </ac:spMkLst>
        </pc:spChg>
        <pc:spChg chg="add">
          <ac:chgData name="Aminu, Nasir" userId="2255021e-8ff3-4808-b523-c0b4dc7078fb" providerId="ADAL" clId="{73DCEDB5-4E81-453C-81F7-D4CB5F50DEBF}" dt="2023-05-11T15:01:56.650" v="12" actId="26606"/>
          <ac:spMkLst>
            <pc:docMk/>
            <pc:sldMk cId="2292001553" sldId="256"/>
            <ac:spMk id="28" creationId="{943CAA20-3569-4189-9E48-239A229A86CA}"/>
          </ac:spMkLst>
        </pc:spChg>
        <pc:spChg chg="add">
          <ac:chgData name="Aminu, Nasir" userId="2255021e-8ff3-4808-b523-c0b4dc7078fb" providerId="ADAL" clId="{73DCEDB5-4E81-453C-81F7-D4CB5F50DEBF}" dt="2023-05-11T15:01:56.650" v="12" actId="26606"/>
          <ac:spMkLst>
            <pc:docMk/>
            <pc:sldMk cId="2292001553" sldId="256"/>
            <ac:spMk id="29" creationId="{DA542B6D-E775-4832-91DC-2D20F857813A}"/>
          </ac:spMkLst>
        </pc:spChg>
        <pc:picChg chg="add del">
          <ac:chgData name="Aminu, Nasir" userId="2255021e-8ff3-4808-b523-c0b4dc7078fb" providerId="ADAL" clId="{73DCEDB5-4E81-453C-81F7-D4CB5F50DEBF}" dt="2023-05-11T15:01:24.032" v="1" actId="26606"/>
          <ac:picMkLst>
            <pc:docMk/>
            <pc:sldMk cId="2292001553" sldId="256"/>
            <ac:picMk id="5" creationId="{0EFDC175-0981-ACB3-B056-FDA03F6DE316}"/>
          </ac:picMkLst>
        </pc:picChg>
        <pc:picChg chg="add del">
          <ac:chgData name="Aminu, Nasir" userId="2255021e-8ff3-4808-b523-c0b4dc7078fb" providerId="ADAL" clId="{73DCEDB5-4E81-453C-81F7-D4CB5F50DEBF}" dt="2023-05-11T15:01:56.643" v="11" actId="26606"/>
          <ac:picMkLst>
            <pc:docMk/>
            <pc:sldMk cId="2292001553" sldId="256"/>
            <ac:picMk id="26" creationId="{4D29A668-0850-63D2-6DBF-7428A3CC2065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outlookuwicac-my.sharepoint.com/personal/sm21564_cardiffmet_ac_uk/Documents/Documents/Research/Draft%20Manuscripts/Voter%20Turnout/Voter%20Turnou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ttps://outlookuwicac-my.sharepoint.com/personal/sm21564_cardiffmet_ac_uk/Documents/Documents/Research/Draft%20Manuscripts/Voter%20Turnout/Voter%20Turnou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ttps://outlookuwicac-my.sharepoint.com/personal/sm21564_cardiffmet_ac_uk/Documents/Documents/Research/Draft%20Manuscripts/Voter%20Turnout/Voter%20Turnout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https://outlookuwicac-my.sharepoint.com/personal/sm21564_cardiffmet_ac_uk/Documents/Documents/Research/Draft%20Manuscripts/Voter%20Turnout/Voter%20Turnou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MPI!$P$1</c:f>
              <c:strCache>
                <c:ptCount val="1"/>
                <c:pt idx="0">
                  <c:v>Population Share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MPI!$O$2:$O$7</c:f>
              <c:strCache>
                <c:ptCount val="6"/>
                <c:pt idx="0">
                  <c:v>NC</c:v>
                </c:pt>
                <c:pt idx="1">
                  <c:v>NE</c:v>
                </c:pt>
                <c:pt idx="2">
                  <c:v>NW</c:v>
                </c:pt>
                <c:pt idx="3">
                  <c:v>SE</c:v>
                </c:pt>
                <c:pt idx="4">
                  <c:v>SS</c:v>
                </c:pt>
                <c:pt idx="5">
                  <c:v>SW</c:v>
                </c:pt>
              </c:strCache>
            </c:strRef>
          </c:cat>
          <c:val>
            <c:numRef>
              <c:f>MPI!$P$2:$P$7</c:f>
              <c:numCache>
                <c:formatCode>General</c:formatCode>
                <c:ptCount val="6"/>
                <c:pt idx="0">
                  <c:v>13.8</c:v>
                </c:pt>
                <c:pt idx="1">
                  <c:v>16.399999999999999</c:v>
                </c:pt>
                <c:pt idx="2">
                  <c:v>29.199999999999996</c:v>
                </c:pt>
                <c:pt idx="3">
                  <c:v>11.799999999999999</c:v>
                </c:pt>
                <c:pt idx="4">
                  <c:v>11.2</c:v>
                </c:pt>
                <c:pt idx="5">
                  <c:v>17.3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D7-427F-90F7-B1DFD782AF2E}"/>
            </c:ext>
          </c:extLst>
        </c:ser>
        <c:ser>
          <c:idx val="1"/>
          <c:order val="1"/>
          <c:tx>
            <c:strRef>
              <c:f>MPI!$Q$1</c:f>
              <c:strCache>
                <c:ptCount val="1"/>
                <c:pt idx="0">
                  <c:v>Registered Voters Share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MPI!$O$2:$O$7</c:f>
              <c:strCache>
                <c:ptCount val="6"/>
                <c:pt idx="0">
                  <c:v>NC</c:v>
                </c:pt>
                <c:pt idx="1">
                  <c:v>NE</c:v>
                </c:pt>
                <c:pt idx="2">
                  <c:v>NW</c:v>
                </c:pt>
                <c:pt idx="3">
                  <c:v>SE</c:v>
                </c:pt>
                <c:pt idx="4">
                  <c:v>SS</c:v>
                </c:pt>
                <c:pt idx="5">
                  <c:v>SW</c:v>
                </c:pt>
              </c:strCache>
            </c:strRef>
          </c:cat>
          <c:val>
            <c:numRef>
              <c:f>MPI!$Q$2:$Q$7</c:f>
              <c:numCache>
                <c:formatCode>0.0</c:formatCode>
                <c:ptCount val="6"/>
                <c:pt idx="0">
                  <c:v>16.282454396798226</c:v>
                </c:pt>
                <c:pt idx="1">
                  <c:v>13.312573022379816</c:v>
                </c:pt>
                <c:pt idx="2">
                  <c:v>23.542455750031763</c:v>
                </c:pt>
                <c:pt idx="3">
                  <c:v>11.939737744337467</c:v>
                </c:pt>
                <c:pt idx="4">
                  <c:v>15.886760271273065</c:v>
                </c:pt>
                <c:pt idx="5">
                  <c:v>19.036018815179659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0D7-427F-90F7-B1DFD782AF2E}"/>
            </c:ext>
          </c:extLst>
        </c:ser>
        <c:ser>
          <c:idx val="2"/>
          <c:order val="2"/>
          <c:tx>
            <c:strRef>
              <c:f>MPI!$R$1</c:f>
              <c:strCache>
                <c:ptCount val="1"/>
                <c:pt idx="0">
                  <c:v>Unemployment rate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MPI!$O$2:$O$7</c:f>
              <c:strCache>
                <c:ptCount val="6"/>
                <c:pt idx="0">
                  <c:v>NC</c:v>
                </c:pt>
                <c:pt idx="1">
                  <c:v>NE</c:v>
                </c:pt>
                <c:pt idx="2">
                  <c:v>NW</c:v>
                </c:pt>
                <c:pt idx="3">
                  <c:v>SE</c:v>
                </c:pt>
                <c:pt idx="4">
                  <c:v>SS</c:v>
                </c:pt>
                <c:pt idx="5">
                  <c:v>SW</c:v>
                </c:pt>
              </c:strCache>
            </c:strRef>
          </c:cat>
          <c:val>
            <c:numRef>
              <c:f>MPI!$R$2:$R$7</c:f>
              <c:numCache>
                <c:formatCode>0.0</c:formatCode>
                <c:ptCount val="6"/>
                <c:pt idx="0">
                  <c:v>29.018108503468849</c:v>
                </c:pt>
                <c:pt idx="1">
                  <c:v>41.2899718352162</c:v>
                </c:pt>
                <c:pt idx="2">
                  <c:v>25.485566579040938</c:v>
                </c:pt>
                <c:pt idx="3">
                  <c:v>44.541923325109337</c:v>
                </c:pt>
                <c:pt idx="4">
                  <c:v>43.849631155081163</c:v>
                </c:pt>
                <c:pt idx="5">
                  <c:v>22.074346126824963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0D7-427F-90F7-B1DFD782AF2E}"/>
            </c:ext>
          </c:extLst>
        </c:ser>
        <c:ser>
          <c:idx val="3"/>
          <c:order val="3"/>
          <c:tx>
            <c:strRef>
              <c:f>MPI!$S$1</c:f>
              <c:strCache>
                <c:ptCount val="1"/>
                <c:pt idx="0">
                  <c:v>MPI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MPI!$O$2:$O$7</c:f>
              <c:strCache>
                <c:ptCount val="6"/>
                <c:pt idx="0">
                  <c:v>NC</c:v>
                </c:pt>
                <c:pt idx="1">
                  <c:v>NE</c:v>
                </c:pt>
                <c:pt idx="2">
                  <c:v>NW</c:v>
                </c:pt>
                <c:pt idx="3">
                  <c:v>SE</c:v>
                </c:pt>
                <c:pt idx="4">
                  <c:v>SS</c:v>
                </c:pt>
                <c:pt idx="5">
                  <c:v>SW</c:v>
                </c:pt>
              </c:strCache>
            </c:strRef>
          </c:cat>
          <c:val>
            <c:numRef>
              <c:f>MPI!$S$2:$S$7</c:f>
              <c:numCache>
                <c:formatCode>0.0</c:formatCode>
                <c:ptCount val="6"/>
                <c:pt idx="0">
                  <c:v>20.557142857142853</c:v>
                </c:pt>
                <c:pt idx="1">
                  <c:v>42.000000000000007</c:v>
                </c:pt>
                <c:pt idx="2">
                  <c:v>45.48571428571428</c:v>
                </c:pt>
                <c:pt idx="3">
                  <c:v>8</c:v>
                </c:pt>
                <c:pt idx="4">
                  <c:v>9.0833333333333339</c:v>
                </c:pt>
                <c:pt idx="5">
                  <c:v>6.8166666666666664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0D7-427F-90F7-B1DFD782AF2E}"/>
            </c:ext>
          </c:extLst>
        </c:ser>
        <c:ser>
          <c:idx val="4"/>
          <c:order val="4"/>
          <c:tx>
            <c:strRef>
              <c:f>MPI!$T$1</c:f>
              <c:strCache>
                <c:ptCount val="1"/>
                <c:pt idx="0">
                  <c:v>Internet Usage Share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MPI!$O$2:$O$7</c:f>
              <c:strCache>
                <c:ptCount val="6"/>
                <c:pt idx="0">
                  <c:v>NC</c:v>
                </c:pt>
                <c:pt idx="1">
                  <c:v>NE</c:v>
                </c:pt>
                <c:pt idx="2">
                  <c:v>NW</c:v>
                </c:pt>
                <c:pt idx="3">
                  <c:v>SE</c:v>
                </c:pt>
                <c:pt idx="4">
                  <c:v>SS</c:v>
                </c:pt>
                <c:pt idx="5">
                  <c:v>SW</c:v>
                </c:pt>
              </c:strCache>
            </c:strRef>
          </c:cat>
          <c:val>
            <c:numRef>
              <c:f>MPI!$T$2:$T$7</c:f>
              <c:numCache>
                <c:formatCode>0.0</c:formatCode>
                <c:ptCount val="6"/>
                <c:pt idx="0">
                  <c:v>0.92166069800853945</c:v>
                </c:pt>
                <c:pt idx="1">
                  <c:v>0.44678911668904542</c:v>
                </c:pt>
                <c:pt idx="2">
                  <c:v>0.39469205102361771</c:v>
                </c:pt>
                <c:pt idx="3">
                  <c:v>0.56581567983342507</c:v>
                </c:pt>
                <c:pt idx="4">
                  <c:v>0.66201926916618437</c:v>
                </c:pt>
                <c:pt idx="5">
                  <c:v>0.88360862704430299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0D7-427F-90F7-B1DFD782AF2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275580095"/>
        <c:axId val="1275580511"/>
      </c:barChart>
      <c:catAx>
        <c:axId val="1275580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5580511"/>
        <c:crosses val="autoZero"/>
        <c:auto val="1"/>
        <c:lblAlgn val="ctr"/>
        <c:lblOffset val="100"/>
        <c:noMultiLvlLbl val="0"/>
      </c:catAx>
      <c:valAx>
        <c:axId val="127558051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55800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National!$L$63</c:f>
              <c:strCache>
                <c:ptCount val="1"/>
                <c:pt idx="0">
                  <c:v>Unemployed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National!$K$64:$K$68</c:f>
              <c:strCache>
                <c:ptCount val="5"/>
                <c:pt idx="0">
                  <c:v>15-24</c:v>
                </c:pt>
                <c:pt idx="1">
                  <c:v>25-34</c:v>
                </c:pt>
                <c:pt idx="2">
                  <c:v>35-44</c:v>
                </c:pt>
                <c:pt idx="3">
                  <c:v>45-54</c:v>
                </c:pt>
                <c:pt idx="4">
                  <c:v>55-64</c:v>
                </c:pt>
              </c:strCache>
            </c:strRef>
          </c:cat>
          <c:val>
            <c:numRef>
              <c:f>National!$L$64:$L$68</c:f>
              <c:numCache>
                <c:formatCode>0.00</c:formatCode>
                <c:ptCount val="5"/>
                <c:pt idx="0">
                  <c:v>73.164410509416072</c:v>
                </c:pt>
                <c:pt idx="1">
                  <c:v>58.761436006270252</c:v>
                </c:pt>
                <c:pt idx="2">
                  <c:v>50.747327424104995</c:v>
                </c:pt>
                <c:pt idx="3">
                  <c:v>49.767199285764974</c:v>
                </c:pt>
                <c:pt idx="4">
                  <c:v>51.529757447157216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74-4F52-8D4E-3E54A33F5047}"/>
            </c:ext>
          </c:extLst>
        </c:ser>
        <c:ser>
          <c:idx val="1"/>
          <c:order val="1"/>
          <c:tx>
            <c:strRef>
              <c:f>National!$M$63</c:f>
              <c:strCache>
                <c:ptCount val="1"/>
                <c:pt idx="0">
                  <c:v>Fully Employed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National!$K$64:$K$68</c:f>
              <c:strCache>
                <c:ptCount val="5"/>
                <c:pt idx="0">
                  <c:v>15-24</c:v>
                </c:pt>
                <c:pt idx="1">
                  <c:v>25-34</c:v>
                </c:pt>
                <c:pt idx="2">
                  <c:v>35-44</c:v>
                </c:pt>
                <c:pt idx="3">
                  <c:v>45-54</c:v>
                </c:pt>
                <c:pt idx="4">
                  <c:v>55-64</c:v>
                </c:pt>
              </c:strCache>
            </c:strRef>
          </c:cat>
          <c:val>
            <c:numRef>
              <c:f>National!$M$64:$M$68</c:f>
              <c:numCache>
                <c:formatCode>0.00</c:formatCode>
                <c:ptCount val="5"/>
                <c:pt idx="0">
                  <c:v>26.835590505492632</c:v>
                </c:pt>
                <c:pt idx="1">
                  <c:v>41.238564491447832</c:v>
                </c:pt>
                <c:pt idx="2">
                  <c:v>49.252674651772793</c:v>
                </c:pt>
                <c:pt idx="3">
                  <c:v>50.232804473050194</c:v>
                </c:pt>
                <c:pt idx="4">
                  <c:v>48.4702411561261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674-4F52-8D4E-3E54A33F504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58594560"/>
        <c:axId val="158596096"/>
      </c:barChart>
      <c:catAx>
        <c:axId val="158594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596096"/>
        <c:crosses val="autoZero"/>
        <c:auto val="1"/>
        <c:lblAlgn val="ctr"/>
        <c:lblOffset val="100"/>
        <c:noMultiLvlLbl val="0"/>
      </c:catAx>
      <c:valAx>
        <c:axId val="158596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594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National!$AH$33</c:f>
              <c:strCache>
                <c:ptCount val="1"/>
                <c:pt idx="0">
                  <c:v>Registered Voters (Muslim)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National!$AG$34:$AG$39</c:f>
              <c:strCache>
                <c:ptCount val="6"/>
                <c:pt idx="0">
                  <c:v>NC</c:v>
                </c:pt>
                <c:pt idx="1">
                  <c:v>NE</c:v>
                </c:pt>
                <c:pt idx="2">
                  <c:v>NW</c:v>
                </c:pt>
                <c:pt idx="3">
                  <c:v>SE</c:v>
                </c:pt>
                <c:pt idx="4">
                  <c:v>SS</c:v>
                </c:pt>
                <c:pt idx="5">
                  <c:v>SW</c:v>
                </c:pt>
              </c:strCache>
            </c:strRef>
          </c:cat>
          <c:val>
            <c:numRef>
              <c:f>National!$AH$34:$AH$39</c:f>
              <c:numCache>
                <c:formatCode>0.0</c:formatCode>
                <c:ptCount val="6"/>
                <c:pt idx="0">
                  <c:v>7.6341450471845418</c:v>
                </c:pt>
                <c:pt idx="1">
                  <c:v>9.6982094468036966</c:v>
                </c:pt>
                <c:pt idx="2">
                  <c:v>21.359733781207389</c:v>
                </c:pt>
                <c:pt idx="3">
                  <c:v>5.0146898526217364E-2</c:v>
                </c:pt>
                <c:pt idx="4">
                  <c:v>0.87377181492001854</c:v>
                </c:pt>
                <c:pt idx="5">
                  <c:v>7.9411925157324479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CB-43EB-AB43-E1C3DFEEAE3C}"/>
            </c:ext>
          </c:extLst>
        </c:ser>
        <c:ser>
          <c:idx val="1"/>
          <c:order val="1"/>
          <c:tx>
            <c:strRef>
              <c:f>National!$AI$33</c:f>
              <c:strCache>
                <c:ptCount val="1"/>
                <c:pt idx="0">
                  <c:v>Registered Voters (Christians)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National!$AG$34:$AG$39</c:f>
              <c:strCache>
                <c:ptCount val="6"/>
                <c:pt idx="0">
                  <c:v>NC</c:v>
                </c:pt>
                <c:pt idx="1">
                  <c:v>NE</c:v>
                </c:pt>
                <c:pt idx="2">
                  <c:v>NW</c:v>
                </c:pt>
                <c:pt idx="3">
                  <c:v>SE</c:v>
                </c:pt>
                <c:pt idx="4">
                  <c:v>SS</c:v>
                </c:pt>
                <c:pt idx="5">
                  <c:v>SW</c:v>
                </c:pt>
              </c:strCache>
            </c:strRef>
          </c:cat>
          <c:val>
            <c:numRef>
              <c:f>National!$AI$34:$AI$39</c:f>
              <c:numCache>
                <c:formatCode>0.0</c:formatCode>
                <c:ptCount val="6"/>
                <c:pt idx="0">
                  <c:v>6.5595030569958581</c:v>
                </c:pt>
                <c:pt idx="1">
                  <c:v>2.7601401399734145</c:v>
                </c:pt>
                <c:pt idx="2">
                  <c:v>1.695056814002287</c:v>
                </c:pt>
                <c:pt idx="3">
                  <c:v>9.8025246881010588</c:v>
                </c:pt>
                <c:pt idx="4">
                  <c:v>12.892105960138093</c:v>
                </c:pt>
                <c:pt idx="5">
                  <c:v>9.9939098779693207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CB-43EB-AB43-E1C3DFEEAE3C}"/>
            </c:ext>
          </c:extLst>
        </c:ser>
        <c:ser>
          <c:idx val="2"/>
          <c:order val="2"/>
          <c:tx>
            <c:strRef>
              <c:f>National!$AJ$33</c:f>
              <c:strCache>
                <c:ptCount val="1"/>
                <c:pt idx="0">
                  <c:v>Registered Voters (others)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National!$AG$34:$AG$39</c:f>
              <c:strCache>
                <c:ptCount val="6"/>
                <c:pt idx="0">
                  <c:v>NC</c:v>
                </c:pt>
                <c:pt idx="1">
                  <c:v>NE</c:v>
                </c:pt>
                <c:pt idx="2">
                  <c:v>NW</c:v>
                </c:pt>
                <c:pt idx="3">
                  <c:v>SE</c:v>
                </c:pt>
                <c:pt idx="4">
                  <c:v>SS</c:v>
                </c:pt>
                <c:pt idx="5">
                  <c:v>SW</c:v>
                </c:pt>
              </c:strCache>
            </c:strRef>
          </c:cat>
          <c:val>
            <c:numRef>
              <c:f>National!$AJ$34:$AJ$39</c:f>
              <c:numCache>
                <c:formatCode>0.0</c:formatCode>
                <c:ptCount val="6"/>
                <c:pt idx="0">
                  <c:v>2.0655456434795467</c:v>
                </c:pt>
                <c:pt idx="1">
                  <c:v>0.84978591126191161</c:v>
                </c:pt>
                <c:pt idx="2">
                  <c:v>0.48766515482208644</c:v>
                </c:pt>
                <c:pt idx="3">
                  <c:v>2.0894541052590569</c:v>
                </c:pt>
                <c:pt idx="4">
                  <c:v>2.1208824962149539</c:v>
                </c:pt>
                <c:pt idx="5">
                  <c:v>1.1009164214778902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5CB-43EB-AB43-E1C3DFEEAE3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58491392"/>
        <c:axId val="158492928"/>
      </c:barChart>
      <c:catAx>
        <c:axId val="158491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492928"/>
        <c:crosses val="autoZero"/>
        <c:auto val="1"/>
        <c:lblAlgn val="ctr"/>
        <c:lblOffset val="100"/>
        <c:noMultiLvlLbl val="0"/>
      </c:catAx>
      <c:valAx>
        <c:axId val="158492928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158491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cap="all" normalizeH="0" baseline="0" dirty="0">
                <a:solidFill>
                  <a:schemeClr val="tx1"/>
                </a:solidFill>
                <a:effectLst/>
              </a:rPr>
              <a:t>Voter Turnout for Off-Cycle Elections</a:t>
            </a:r>
            <a:endParaRPr lang="en-GB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'S-N data'!$C$37</c:f>
              <c:strCache>
                <c:ptCount val="1"/>
                <c:pt idx="0">
                  <c:v>Unemployment Rate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'S-N data'!$B$38:$B$40</c:f>
              <c:strCache>
                <c:ptCount val="3"/>
                <c:pt idx="0">
                  <c:v>Anambra</c:v>
                </c:pt>
                <c:pt idx="1">
                  <c:v>Ekiti</c:v>
                </c:pt>
                <c:pt idx="2">
                  <c:v>Osun</c:v>
                </c:pt>
              </c:strCache>
            </c:strRef>
          </c:cat>
          <c:val>
            <c:numRef>
              <c:f>'S-N data'!$C$38:$C$40</c:f>
              <c:numCache>
                <c:formatCode>0.0</c:formatCode>
                <c:ptCount val="3"/>
                <c:pt idx="0">
                  <c:v>44.218936813111839</c:v>
                </c:pt>
                <c:pt idx="1">
                  <c:v>32.207766807637761</c:v>
                </c:pt>
                <c:pt idx="2">
                  <c:v>11.654412925044303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02-41A5-B553-2CC548979792}"/>
            </c:ext>
          </c:extLst>
        </c:ser>
        <c:ser>
          <c:idx val="1"/>
          <c:order val="1"/>
          <c:tx>
            <c:strRef>
              <c:f>'S-N data'!$D$37</c:f>
              <c:strCache>
                <c:ptCount val="1"/>
                <c:pt idx="0">
                  <c:v>Voter Turnout Rate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'S-N data'!$B$38:$B$40</c:f>
              <c:strCache>
                <c:ptCount val="3"/>
                <c:pt idx="0">
                  <c:v>Anambra</c:v>
                </c:pt>
                <c:pt idx="1">
                  <c:v>Ekiti</c:v>
                </c:pt>
                <c:pt idx="2">
                  <c:v>Osun</c:v>
                </c:pt>
              </c:strCache>
            </c:strRef>
          </c:cat>
          <c:val>
            <c:numRef>
              <c:f>'S-N data'!$D$38:$D$40</c:f>
              <c:numCache>
                <c:formatCode>_-* #,##0.0_-;\-* #,##0.0_-;_-* "-"??_-;_-@_-</c:formatCode>
                <c:ptCount val="3"/>
                <c:pt idx="0">
                  <c:v>11.3</c:v>
                </c:pt>
                <c:pt idx="1">
                  <c:v>38.185945405128642</c:v>
                </c:pt>
                <c:pt idx="2">
                  <c:v>43.816637042425306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02-41A5-B553-2CC54897979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58529024"/>
        <c:axId val="158530560"/>
      </c:barChart>
      <c:catAx>
        <c:axId val="1585290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530560"/>
        <c:crosses val="autoZero"/>
        <c:auto val="1"/>
        <c:lblAlgn val="ctr"/>
        <c:lblOffset val="100"/>
        <c:noMultiLvlLbl val="0"/>
      </c:catAx>
      <c:valAx>
        <c:axId val="15853056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158529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800" b="1" i="0" u="none" strike="noStrike" baseline="0">
                <a:effectLst/>
              </a:rPr>
              <a:t>Winning Percentage during the Off-Cycle Elections</a:t>
            </a:r>
            <a:endParaRPr lang="en-GB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'S-N data'!$AQ$16</c:f>
              <c:strCache>
                <c:ptCount val="1"/>
                <c:pt idx="0">
                  <c:v>Winner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'S-N data'!$AP$17:$AP$19</c:f>
              <c:strCache>
                <c:ptCount val="3"/>
                <c:pt idx="0">
                  <c:v>Anambra</c:v>
                </c:pt>
                <c:pt idx="1">
                  <c:v>Ekiti</c:v>
                </c:pt>
                <c:pt idx="2">
                  <c:v>Osun</c:v>
                </c:pt>
              </c:strCache>
            </c:strRef>
          </c:cat>
          <c:val>
            <c:numRef>
              <c:f>'S-N data'!$AQ$17:$AQ$19</c:f>
              <c:numCache>
                <c:formatCode>0.0</c:formatCode>
                <c:ptCount val="3"/>
                <c:pt idx="0" formatCode="General">
                  <c:v>45.3</c:v>
                </c:pt>
                <c:pt idx="1">
                  <c:v>51.211191945374459</c:v>
                </c:pt>
                <c:pt idx="2">
                  <c:v>48.317019954579223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0B-4D85-8129-59412BE5A246}"/>
            </c:ext>
          </c:extLst>
        </c:ser>
        <c:ser>
          <c:idx val="1"/>
          <c:order val="1"/>
          <c:tx>
            <c:strRef>
              <c:f>'S-N data'!$AR$16</c:f>
              <c:strCache>
                <c:ptCount val="1"/>
                <c:pt idx="0">
                  <c:v>Runner-up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'S-N data'!$AP$17:$AP$19</c:f>
              <c:strCache>
                <c:ptCount val="3"/>
                <c:pt idx="0">
                  <c:v>Anambra</c:v>
                </c:pt>
                <c:pt idx="1">
                  <c:v>Ekiti</c:v>
                </c:pt>
                <c:pt idx="2">
                  <c:v>Osun</c:v>
                </c:pt>
              </c:strCache>
            </c:strRef>
          </c:cat>
          <c:val>
            <c:numRef>
              <c:f>'S-N data'!$AR$17:$AR$19</c:f>
              <c:numCache>
                <c:formatCode>0.0</c:formatCode>
                <c:ptCount val="3"/>
                <c:pt idx="0" formatCode="General">
                  <c:v>21.7</c:v>
                </c:pt>
                <c:pt idx="1">
                  <c:v>21.934551074959419</c:v>
                </c:pt>
                <c:pt idx="2">
                  <c:v>45.619265295858284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0B-4D85-8129-59412BE5A24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60230784"/>
        <c:axId val="160240768"/>
      </c:barChart>
      <c:catAx>
        <c:axId val="1602307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240768"/>
        <c:crosses val="autoZero"/>
        <c:auto val="1"/>
        <c:lblAlgn val="ctr"/>
        <c:lblOffset val="100"/>
        <c:noMultiLvlLbl val="0"/>
      </c:catAx>
      <c:valAx>
        <c:axId val="1602407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0230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C7325-8F5A-702E-CDD7-DC0FFFBFB9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42BB71-C1F5-3040-18A2-0FFD47EFA7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06655-1D24-AE93-2855-0598B75B9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3527-EE26-474C-95AD-ECE70E2CEA76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99887-597B-AC7E-E1FA-FC69C8C76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4E7A6-881A-B1FB-1643-329EFE8E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87B8-F41E-46BC-8BD9-85216F773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885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BA02A-6F47-EC57-EB25-C05C8B2A3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7F0576-F023-5C6C-7F7C-A2DD04C663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30309-D9CC-DABB-8D60-6A1EB0FD2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3527-EE26-474C-95AD-ECE70E2CEA76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1468C-06B7-0367-2588-72063ED68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84FCF-E9C7-3D18-C85C-B54C94EC9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87B8-F41E-46BC-8BD9-85216F773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63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F46AAC-B7B9-D559-661B-7D6EB80C03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673465-A2C7-A551-C370-0665314AA6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AF9CF-7A51-7818-DC9C-2C75D2BB7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3527-EE26-474C-95AD-ECE70E2CEA76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9195D0-330A-73D9-0B32-779CEC8A0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7AE66C-2BBB-5052-D5B8-8AB269144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87B8-F41E-46BC-8BD9-85216F773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852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19C66-455B-E3C8-AEB6-396EB8CCE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E90DF-27E8-8378-5B8F-4C47D58CCA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4A4E5-C8B6-01E6-4C23-46617B19B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3527-EE26-474C-95AD-ECE70E2CEA76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BFBDD-5A5B-B3B5-D812-A605253E9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ACF50D-D645-8302-7B77-1880CDC4B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87B8-F41E-46BC-8BD9-85216F773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748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F86DB-9D10-3339-03B1-8DD29564D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77798B-96B4-A4DC-66BF-5B47F229B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843E8-DC97-A8EA-713E-B8BCACD31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3527-EE26-474C-95AD-ECE70E2CEA76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82A68-56A8-6AB7-5EB6-0EECC351E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0DC7B-82CF-0015-4531-5004A62A0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87B8-F41E-46BC-8BD9-85216F773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16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4C57C-9769-AF49-2E58-2F05C04C9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DC8DF0-39DA-77D8-9FE9-BCEAD29F2F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20DEA7-5C5E-FBEE-55D2-FF0DA1CD08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4A6F0A-E2DF-AAAC-EED0-89E1DC41E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3527-EE26-474C-95AD-ECE70E2CEA76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776A20-15A0-D3AC-273B-0D4E57F99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771512-B2E0-AD0F-FF80-49E2C3918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87B8-F41E-46BC-8BD9-85216F773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4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79975-110E-FB7D-CAAB-B419A4378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AF9D05-1CD7-F7AE-9163-F0DA0EC9BC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E4D8AD-5996-E440-9856-E565938663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1807-8753-0689-FEAE-8DE438C99C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758ECB-F8BB-D40A-776C-E8D3E4197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4CFCBC-8A3D-AABA-56E0-53A58590A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3527-EE26-474C-95AD-ECE70E2CEA76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01F377-DED9-37F1-526D-31A206B94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84AE4B-7F05-9B98-2F34-6C9667221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87B8-F41E-46BC-8BD9-85216F773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46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5B13F-CF62-6E44-3008-B6E7F56DF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047CEC-5CD7-1F1A-469E-F47D89FBC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3527-EE26-474C-95AD-ECE70E2CEA76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6DB3DC-9EC3-3234-8D38-4733E2A99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A560A0-D93D-2AE2-15D7-B0544C71E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87B8-F41E-46BC-8BD9-85216F773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52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1E4720-DCB8-DD8B-4672-2DFDEA8E1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3527-EE26-474C-95AD-ECE70E2CEA76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E7392B-256F-277D-3EDE-531ACBC51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A0D24A-1D98-ACDA-B356-871A6021F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87B8-F41E-46BC-8BD9-85216F773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333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829EA-8A47-7C91-5AA4-19DEE0A5F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C1F45-F361-BF6E-FAE1-125C1243A9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14149F-172F-4390-C00E-5146C3717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811BB7-E90F-EEF7-D195-F88265332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3527-EE26-474C-95AD-ECE70E2CEA76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CB583E-F078-30CD-68E6-4B752FDD5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A43811-4E4F-56AE-0C1A-8F32A78EB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87B8-F41E-46BC-8BD9-85216F773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073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DB86B-856B-174A-3E84-DE23B68B1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A3C2FB-ED1B-4EDE-DD27-8AC60B80A0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0A9A65-018C-BD6A-4F38-B61AC1E10B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5F9B0A-0621-7D3E-5A3F-746AA8DA3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3527-EE26-474C-95AD-ECE70E2CEA76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130E72-9D55-CA07-2FC0-61580D0DD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D64AED-ED52-45BE-E17B-9F071B0E1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87B8-F41E-46BC-8BD9-85216F773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79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44E5BF-C44E-CC62-7E55-57A7A453C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7BE58-327F-AD87-99CB-18D4E1D93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8B6AA-29B1-66ED-A36D-C0E2A41BAD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A3527-EE26-474C-95AD-ECE70E2CEA76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2ADFA9-643F-AE48-5B8A-E45858E91F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C9BC12-DA68-16BB-0AB7-A71A897EDE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987B8-F41E-46BC-8BD9-85216F773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18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F1CA2E-79AD-49C0-A827-CD0D80B17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51381"/>
            <a:ext cx="10512552" cy="4066540"/>
          </a:xfrm>
        </p:spPr>
        <p:txBody>
          <a:bodyPr anchor="b">
            <a:normAutofit/>
          </a:bodyPr>
          <a:lstStyle/>
          <a:p>
            <a:pPr algn="l"/>
            <a:r>
              <a:rPr lang="en-GB" sz="6600"/>
              <a:t>Socio-economic Factors, Digital Space and Voters: Evidence From  Nigeria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47E72B-92A0-B3C9-C466-B0FEADA727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983276"/>
            <a:ext cx="10512552" cy="1126680"/>
          </a:xfrm>
        </p:spPr>
        <p:txBody>
          <a:bodyPr>
            <a:normAutofit/>
          </a:bodyPr>
          <a:lstStyle/>
          <a:p>
            <a:pPr algn="l"/>
            <a:r>
              <a:rPr lang="en-GB"/>
              <a:t>Nasir Aminu  and Olalekan Waheed Adigun </a:t>
            </a:r>
          </a:p>
        </p:txBody>
      </p:sp>
      <p:sp>
        <p:nvSpPr>
          <p:cNvPr id="29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001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CFB83E-5BC6-A8A4-C58E-1677DE5E6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5400"/>
              <a:t>Findings and Discussion 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19F397-D657-5DD2-F068-7EE635F74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GB" sz="2200"/>
              <a:t>A positive correlation between registered voters share and internet connection per head</a:t>
            </a:r>
          </a:p>
          <a:p>
            <a:r>
              <a:rPr lang="en-GB" sz="2200"/>
              <a:t>A negative relationship between registered voters and poverty rate at sub-national level</a:t>
            </a:r>
          </a:p>
          <a:p>
            <a:pPr lvl="1"/>
            <a:r>
              <a:rPr lang="en-GB" sz="2200"/>
              <a:t>Explains the lower voter registration share in NE and NW due to the high poverty level in the two geo-political zones</a:t>
            </a:r>
          </a:p>
          <a:p>
            <a:pPr lvl="1"/>
            <a:r>
              <a:rPr lang="en-GB" sz="2200"/>
              <a:t>Poverty rate will reduce voter registration in the respective state</a:t>
            </a:r>
          </a:p>
          <a:p>
            <a:r>
              <a:rPr lang="en-GB" sz="2200"/>
              <a:t>Technology had effects on the  Electoral Act (2022) and Social Media</a:t>
            </a:r>
          </a:p>
          <a:p>
            <a:r>
              <a:rPr lang="en-GB" sz="2200"/>
              <a:t>Regions with higher internet connections showed more interest on social media despite having the lower population share</a:t>
            </a:r>
          </a:p>
          <a:p>
            <a:pPr lvl="1"/>
            <a:r>
              <a:rPr lang="en-GB" sz="2200"/>
              <a:t>One-unit increase in internet connection increases voter registration by almost seven times</a:t>
            </a:r>
          </a:p>
          <a:p>
            <a:endParaRPr lang="en-GB" sz="2200"/>
          </a:p>
        </p:txBody>
      </p:sp>
    </p:spTree>
    <p:extLst>
      <p:ext uri="{BB962C8B-B14F-4D97-AF65-F5344CB8AC3E}">
        <p14:creationId xmlns:p14="http://schemas.microsoft.com/office/powerpoint/2010/main" val="1568100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57C2CE-5E23-A358-A6AB-F81C49912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5400"/>
              <a:t>Conclusion and Prediction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F1A783-9DD3-4F5A-7D3F-9D159E0364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GB" sz="2200">
                <a:effectLst/>
                <a:latin typeface="Calibri" panose="020F0502020204030204" pitchFamily="34" charset="0"/>
                <a:ea typeface="Georgia" panose="02040502050405020303" pitchFamily="18" charset="0"/>
                <a:cs typeface="Calibri" panose="020F0502020204030204" pitchFamily="34" charset="0"/>
              </a:rPr>
              <a:t>Voters are unlikely to punish incumbents for unfavourable socio-economic factors</a:t>
            </a:r>
          </a:p>
          <a:p>
            <a:r>
              <a:rPr lang="en-GB" sz="2200"/>
              <a:t>If the sub-national election pattern were to be repeated in the 2023 general elections, the states with lower unemployment rate will have a higher voter turnout than that with higher unemployment rate</a:t>
            </a:r>
          </a:p>
          <a:p>
            <a:r>
              <a:rPr lang="en-GB" sz="2200"/>
              <a:t>Dawson (2020) notes that the incumbent will resort to rigging when the race is tightly contested</a:t>
            </a:r>
          </a:p>
          <a:p>
            <a:r>
              <a:rPr lang="en-GB" sz="2200"/>
              <a:t>Most of the time, the incumbent can force the election to lead to run-offs where the challengers may stand no chance of a victory</a:t>
            </a:r>
          </a:p>
        </p:txBody>
      </p:sp>
    </p:spTree>
    <p:extLst>
      <p:ext uri="{BB962C8B-B14F-4D97-AF65-F5344CB8AC3E}">
        <p14:creationId xmlns:p14="http://schemas.microsoft.com/office/powerpoint/2010/main" val="2630023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6CD01-9683-24AB-DCB6-309FF9FCD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2B354-6AC1-247B-9F96-A0137B6B42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After years of military rule, Nigeria saw the return of constitutional democracy in 1999, six rounds of general elections</a:t>
            </a:r>
          </a:p>
          <a:p>
            <a:r>
              <a:rPr lang="en-GB" dirty="0"/>
              <a:t>Severe socio-economic challenges in the country persists</a:t>
            </a:r>
          </a:p>
          <a:p>
            <a:r>
              <a:rPr lang="en-GB" dirty="0"/>
              <a:t>Reports of electoral fraud in the 2003 and 2007 presidential elections</a:t>
            </a:r>
          </a:p>
          <a:p>
            <a:pPr lvl="1"/>
            <a:r>
              <a:rPr lang="en-GB" dirty="0"/>
              <a:t>Like vote buying, inducements, etc </a:t>
            </a:r>
          </a:p>
          <a:p>
            <a:r>
              <a:rPr lang="en-GB" dirty="0"/>
              <a:t>The electoral process appears to have improved since 2011 attributed to the introduction of technology such as smart-card readers</a:t>
            </a:r>
          </a:p>
        </p:txBody>
      </p:sp>
    </p:spTree>
    <p:extLst>
      <p:ext uri="{BB962C8B-B14F-4D97-AF65-F5344CB8AC3E}">
        <p14:creationId xmlns:p14="http://schemas.microsoft.com/office/powerpoint/2010/main" val="89190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88DAFB-9A56-662C-CC93-70532CDDE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5400" dirty="0"/>
              <a:t>Questions 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F1DA81-3248-9793-67C6-24E79D4A1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GB" sz="2200"/>
              <a:t>To go about this study, we ask: </a:t>
            </a:r>
          </a:p>
          <a:p>
            <a:r>
              <a:rPr lang="en-GB" sz="2200"/>
              <a:t>1.	Does socio-economic discontent influence young people’s voting behaviours in Nigeria? </a:t>
            </a:r>
          </a:p>
          <a:p>
            <a:r>
              <a:rPr lang="en-GB" sz="2200"/>
              <a:t>2.	How does the increase in digital space engagements influence voter registration? </a:t>
            </a:r>
          </a:p>
          <a:p>
            <a:r>
              <a:rPr lang="en-GB" sz="2200"/>
              <a:t>3.	What influenced voter turnout in the gubernatorial elections of Osun, Ekiti, and Anambra states? </a:t>
            </a:r>
          </a:p>
          <a:p>
            <a:endParaRPr lang="en-GB" sz="2200"/>
          </a:p>
        </p:txBody>
      </p:sp>
    </p:spTree>
    <p:extLst>
      <p:ext uri="{BB962C8B-B14F-4D97-AF65-F5344CB8AC3E}">
        <p14:creationId xmlns:p14="http://schemas.microsoft.com/office/powerpoint/2010/main" val="2189700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49163D-3912-8F79-43B5-1A104A219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4600"/>
              <a:t>Related Literature and Underlying Theories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4C69F-3986-2DEB-17DE-ECDEDAA06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7087"/>
            <a:ext cx="10515600" cy="4645787"/>
          </a:xfrm>
        </p:spPr>
        <p:txBody>
          <a:bodyPr>
            <a:normAutofit/>
          </a:bodyPr>
          <a:lstStyle/>
          <a:p>
            <a:r>
              <a:rPr lang="en-GB" sz="1900" dirty="0"/>
              <a:t>Martins &amp; </a:t>
            </a:r>
            <a:r>
              <a:rPr lang="en-GB" sz="1900" dirty="0" err="1"/>
              <a:t>Veiga</a:t>
            </a:r>
            <a:r>
              <a:rPr lang="en-GB" sz="1900" dirty="0"/>
              <a:t> (2014); Frank &amp; Martínez i Coma (2021); </a:t>
            </a:r>
            <a:r>
              <a:rPr lang="en-GB" sz="1800" dirty="0">
                <a:effectLst/>
                <a:latin typeface="Calibri" panose="020F0502020204030204" pitchFamily="34" charset="0"/>
                <a:ea typeface="Georgia" panose="02040502050405020303" pitchFamily="18" charset="0"/>
                <a:cs typeface="Calibri" panose="020F0502020204030204" pitchFamily="34" charset="0"/>
              </a:rPr>
              <a:t>Rowe 2015, Schulz-Herzenberg 2019, </a:t>
            </a:r>
            <a:r>
              <a:rPr lang="en-GB" sz="1800" dirty="0" err="1">
                <a:effectLst/>
                <a:latin typeface="Calibri" panose="020F0502020204030204" pitchFamily="34" charset="0"/>
                <a:ea typeface="Georgia" panose="02040502050405020303" pitchFamily="18" charset="0"/>
                <a:cs typeface="Calibri" panose="020F0502020204030204" pitchFamily="34" charset="0"/>
              </a:rPr>
              <a:t>Lynge</a:t>
            </a:r>
            <a:r>
              <a:rPr lang="en-GB" sz="1800" dirty="0">
                <a:effectLst/>
                <a:latin typeface="Calibri" panose="020F0502020204030204" pitchFamily="34" charset="0"/>
                <a:ea typeface="Georgia" panose="02040502050405020303" pitchFamily="18" charset="0"/>
                <a:cs typeface="Calibri" panose="020F0502020204030204" pitchFamily="34" charset="0"/>
              </a:rPr>
              <a:t> &amp; Martínez i Coma 2022)</a:t>
            </a:r>
            <a:endParaRPr lang="en-GB" sz="1900" dirty="0"/>
          </a:p>
          <a:p>
            <a:pPr lvl="1"/>
            <a:r>
              <a:rPr lang="en-GB" sz="1900" dirty="0"/>
              <a:t>Socio-economic factors could shape voter behaviour in addition to other drivers like compulsory voting, competitiveness, the ordering of elections and previous election outcomes</a:t>
            </a:r>
          </a:p>
          <a:p>
            <a:r>
              <a:rPr lang="en-GB" sz="1900" dirty="0"/>
              <a:t>Studies have attempted to link socio-economic factors, digital space participation and voter behaviour changes using the Mobilisation-Withdrawal Model (MWM)</a:t>
            </a:r>
          </a:p>
          <a:p>
            <a:pPr lvl="1"/>
            <a:r>
              <a:rPr lang="en-GB" sz="1900" dirty="0"/>
              <a:t>Voters voice their rejection of incumbents (mobilisation effects)</a:t>
            </a:r>
          </a:p>
          <a:p>
            <a:pPr lvl="1"/>
            <a:r>
              <a:rPr lang="en-GB" sz="1900" dirty="0"/>
              <a:t>Refrain from participation altogether (withdrawal effects)</a:t>
            </a:r>
          </a:p>
          <a:p>
            <a:pPr lvl="1"/>
            <a:r>
              <a:rPr lang="en-GB" sz="1900" dirty="0"/>
              <a:t>Have no effects at all</a:t>
            </a:r>
          </a:p>
          <a:p>
            <a:r>
              <a:rPr lang="en-GB" sz="1900" dirty="0"/>
              <a:t>Voter polarisation, shifts in public opinion and economic development </a:t>
            </a:r>
          </a:p>
          <a:p>
            <a:r>
              <a:rPr lang="en-GB" sz="1900" dirty="0"/>
              <a:t>Digital Space and Voter Behaviour</a:t>
            </a:r>
          </a:p>
          <a:p>
            <a:pPr lvl="1"/>
            <a:r>
              <a:rPr lang="en-GB" sz="1900" dirty="0"/>
              <a:t>Political engagement of young people is improved through social media engagement</a:t>
            </a:r>
          </a:p>
          <a:p>
            <a:r>
              <a:rPr lang="en-GB" sz="1900" dirty="0"/>
              <a:t>These two hypotheses – mobilisation and withdrawal – have not been fully tested in Africa</a:t>
            </a:r>
          </a:p>
        </p:txBody>
      </p:sp>
    </p:spTree>
    <p:extLst>
      <p:ext uri="{BB962C8B-B14F-4D97-AF65-F5344CB8AC3E}">
        <p14:creationId xmlns:p14="http://schemas.microsoft.com/office/powerpoint/2010/main" val="946222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21DDD-3782-9FDA-B038-92C7248DD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Methodology and Data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813C4-B0B9-AD27-68F1-29F7DAF8D4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Descriptive and inferential data analysis</a:t>
            </a:r>
          </a:p>
          <a:p>
            <a:r>
              <a:rPr lang="en-GB" dirty="0"/>
              <a:t>Secondary Data retrieved from </a:t>
            </a:r>
          </a:p>
          <a:p>
            <a:pPr lvl="1"/>
            <a:r>
              <a:rPr lang="en-GB" dirty="0"/>
              <a:t>NBS</a:t>
            </a:r>
          </a:p>
          <a:p>
            <a:pPr lvl="1"/>
            <a:r>
              <a:rPr lang="en-GB" dirty="0"/>
              <a:t>World Population Prospects</a:t>
            </a:r>
          </a:p>
          <a:p>
            <a:pPr lvl="1"/>
            <a:r>
              <a:rPr lang="en-GB" dirty="0"/>
              <a:t>Oxford Poverty and Human Development Initiative</a:t>
            </a:r>
          </a:p>
          <a:p>
            <a:pPr lvl="1"/>
            <a:r>
              <a:rPr lang="en-GB" dirty="0"/>
              <a:t>Independent National Electoral Commission</a:t>
            </a:r>
          </a:p>
          <a:p>
            <a:pPr lvl="1"/>
            <a:r>
              <a:rPr lang="en-GB" dirty="0" err="1"/>
              <a:t>Statscounter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4923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C59AB4C8-9178-4F7A-8404-6890510B59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5B9933-D9D9-C835-1CB3-14367625E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57201"/>
            <a:ext cx="10909640" cy="183265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Data Analysis -- Distribution by Geo-political Zones</a:t>
            </a:r>
          </a:p>
        </p:txBody>
      </p:sp>
      <p:sp>
        <p:nvSpPr>
          <p:cNvPr id="18" name="sketch line">
            <a:extLst>
              <a:ext uri="{FF2B5EF4-FFF2-40B4-BE49-F238E27FC236}">
                <a16:creationId xmlns:a16="http://schemas.microsoft.com/office/drawing/2014/main" id="{4CFDFB37-4BC7-42C6-915D-A6609139B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7702" y="2343912"/>
            <a:ext cx="4572000" cy="18288"/>
          </a:xfrm>
          <a:custGeom>
            <a:avLst/>
            <a:gdLst>
              <a:gd name="connsiteX0" fmla="*/ 0 w 4572000"/>
              <a:gd name="connsiteY0" fmla="*/ 0 h 18288"/>
              <a:gd name="connsiteX1" fmla="*/ 515983 w 4572000"/>
              <a:gd name="connsiteY1" fmla="*/ 0 h 18288"/>
              <a:gd name="connsiteX2" fmla="*/ 1031966 w 4572000"/>
              <a:gd name="connsiteY2" fmla="*/ 0 h 18288"/>
              <a:gd name="connsiteX3" fmla="*/ 1639389 w 4572000"/>
              <a:gd name="connsiteY3" fmla="*/ 0 h 18288"/>
              <a:gd name="connsiteX4" fmla="*/ 2383971 w 4572000"/>
              <a:gd name="connsiteY4" fmla="*/ 0 h 18288"/>
              <a:gd name="connsiteX5" fmla="*/ 2945674 w 4572000"/>
              <a:gd name="connsiteY5" fmla="*/ 0 h 18288"/>
              <a:gd name="connsiteX6" fmla="*/ 3507377 w 4572000"/>
              <a:gd name="connsiteY6" fmla="*/ 0 h 18288"/>
              <a:gd name="connsiteX7" fmla="*/ 4572000 w 4572000"/>
              <a:gd name="connsiteY7" fmla="*/ 0 h 18288"/>
              <a:gd name="connsiteX8" fmla="*/ 4572000 w 4572000"/>
              <a:gd name="connsiteY8" fmla="*/ 18288 h 18288"/>
              <a:gd name="connsiteX9" fmla="*/ 3873137 w 4572000"/>
              <a:gd name="connsiteY9" fmla="*/ 18288 h 18288"/>
              <a:gd name="connsiteX10" fmla="*/ 3311434 w 4572000"/>
              <a:gd name="connsiteY10" fmla="*/ 18288 h 18288"/>
              <a:gd name="connsiteX11" fmla="*/ 2749731 w 4572000"/>
              <a:gd name="connsiteY11" fmla="*/ 18288 h 18288"/>
              <a:gd name="connsiteX12" fmla="*/ 2050869 w 4572000"/>
              <a:gd name="connsiteY12" fmla="*/ 18288 h 18288"/>
              <a:gd name="connsiteX13" fmla="*/ 1306286 w 4572000"/>
              <a:gd name="connsiteY13" fmla="*/ 18288 h 18288"/>
              <a:gd name="connsiteX14" fmla="*/ 790303 w 4572000"/>
              <a:gd name="connsiteY14" fmla="*/ 18288 h 18288"/>
              <a:gd name="connsiteX15" fmla="*/ 0 w 4572000"/>
              <a:gd name="connsiteY15" fmla="*/ 18288 h 18288"/>
              <a:gd name="connsiteX16" fmla="*/ 0 w 45720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72000" h="18288" fill="none" extrusionOk="0">
                <a:moveTo>
                  <a:pt x="0" y="0"/>
                </a:moveTo>
                <a:cubicBezTo>
                  <a:pt x="105156" y="-20963"/>
                  <a:pt x="340432" y="822"/>
                  <a:pt x="515983" y="0"/>
                </a:cubicBezTo>
                <a:cubicBezTo>
                  <a:pt x="691534" y="-822"/>
                  <a:pt x="850679" y="16479"/>
                  <a:pt x="1031966" y="0"/>
                </a:cubicBezTo>
                <a:cubicBezTo>
                  <a:pt x="1213253" y="-16479"/>
                  <a:pt x="1443646" y="-18730"/>
                  <a:pt x="1639389" y="0"/>
                </a:cubicBezTo>
                <a:cubicBezTo>
                  <a:pt x="1835132" y="18730"/>
                  <a:pt x="2159975" y="18531"/>
                  <a:pt x="2383971" y="0"/>
                </a:cubicBezTo>
                <a:cubicBezTo>
                  <a:pt x="2607967" y="-18531"/>
                  <a:pt x="2719096" y="-12030"/>
                  <a:pt x="2945674" y="0"/>
                </a:cubicBezTo>
                <a:cubicBezTo>
                  <a:pt x="3172252" y="12030"/>
                  <a:pt x="3269167" y="27666"/>
                  <a:pt x="3507377" y="0"/>
                </a:cubicBezTo>
                <a:cubicBezTo>
                  <a:pt x="3745587" y="-27666"/>
                  <a:pt x="4116741" y="18705"/>
                  <a:pt x="4572000" y="0"/>
                </a:cubicBezTo>
                <a:cubicBezTo>
                  <a:pt x="4572895" y="8974"/>
                  <a:pt x="4571454" y="9359"/>
                  <a:pt x="4572000" y="18288"/>
                </a:cubicBezTo>
                <a:cubicBezTo>
                  <a:pt x="4374698" y="3942"/>
                  <a:pt x="4098874" y="-11042"/>
                  <a:pt x="3873137" y="18288"/>
                </a:cubicBezTo>
                <a:cubicBezTo>
                  <a:pt x="3647400" y="47618"/>
                  <a:pt x="3517055" y="5421"/>
                  <a:pt x="3311434" y="18288"/>
                </a:cubicBezTo>
                <a:cubicBezTo>
                  <a:pt x="3105813" y="31155"/>
                  <a:pt x="3025168" y="17856"/>
                  <a:pt x="2749731" y="18288"/>
                </a:cubicBezTo>
                <a:cubicBezTo>
                  <a:pt x="2474294" y="18720"/>
                  <a:pt x="2291766" y="-14168"/>
                  <a:pt x="2050869" y="18288"/>
                </a:cubicBezTo>
                <a:cubicBezTo>
                  <a:pt x="1809972" y="50744"/>
                  <a:pt x="1540276" y="46798"/>
                  <a:pt x="1306286" y="18288"/>
                </a:cubicBezTo>
                <a:cubicBezTo>
                  <a:pt x="1072296" y="-10222"/>
                  <a:pt x="972445" y="19645"/>
                  <a:pt x="790303" y="18288"/>
                </a:cubicBezTo>
                <a:cubicBezTo>
                  <a:pt x="608161" y="16931"/>
                  <a:pt x="200981" y="8241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572000" h="18288" stroke="0" extrusionOk="0">
                <a:moveTo>
                  <a:pt x="0" y="0"/>
                </a:moveTo>
                <a:cubicBezTo>
                  <a:pt x="143285" y="-9565"/>
                  <a:pt x="327959" y="-11498"/>
                  <a:pt x="561703" y="0"/>
                </a:cubicBezTo>
                <a:cubicBezTo>
                  <a:pt x="795447" y="11498"/>
                  <a:pt x="838260" y="18255"/>
                  <a:pt x="1077686" y="0"/>
                </a:cubicBezTo>
                <a:cubicBezTo>
                  <a:pt x="1317112" y="-18255"/>
                  <a:pt x="1437472" y="23514"/>
                  <a:pt x="1639389" y="0"/>
                </a:cubicBezTo>
                <a:cubicBezTo>
                  <a:pt x="1841306" y="-23514"/>
                  <a:pt x="2037142" y="-12551"/>
                  <a:pt x="2292531" y="0"/>
                </a:cubicBezTo>
                <a:cubicBezTo>
                  <a:pt x="2547920" y="12551"/>
                  <a:pt x="2810436" y="-20352"/>
                  <a:pt x="2991394" y="0"/>
                </a:cubicBezTo>
                <a:cubicBezTo>
                  <a:pt x="3172352" y="20352"/>
                  <a:pt x="3530025" y="-13347"/>
                  <a:pt x="3735977" y="0"/>
                </a:cubicBezTo>
                <a:cubicBezTo>
                  <a:pt x="3941929" y="13347"/>
                  <a:pt x="4161497" y="34086"/>
                  <a:pt x="4572000" y="0"/>
                </a:cubicBezTo>
                <a:cubicBezTo>
                  <a:pt x="4571545" y="6162"/>
                  <a:pt x="4571903" y="11775"/>
                  <a:pt x="4572000" y="18288"/>
                </a:cubicBezTo>
                <a:cubicBezTo>
                  <a:pt x="4228040" y="36490"/>
                  <a:pt x="4199736" y="42557"/>
                  <a:pt x="3873137" y="18288"/>
                </a:cubicBezTo>
                <a:cubicBezTo>
                  <a:pt x="3546538" y="-5981"/>
                  <a:pt x="3472124" y="16809"/>
                  <a:pt x="3128554" y="18288"/>
                </a:cubicBezTo>
                <a:cubicBezTo>
                  <a:pt x="2784984" y="19767"/>
                  <a:pt x="2735896" y="-17781"/>
                  <a:pt x="2383971" y="18288"/>
                </a:cubicBezTo>
                <a:cubicBezTo>
                  <a:pt x="2032046" y="54357"/>
                  <a:pt x="2019324" y="2920"/>
                  <a:pt x="1867989" y="18288"/>
                </a:cubicBezTo>
                <a:cubicBezTo>
                  <a:pt x="1716654" y="33656"/>
                  <a:pt x="1418675" y="32575"/>
                  <a:pt x="1169126" y="18288"/>
                </a:cubicBezTo>
                <a:cubicBezTo>
                  <a:pt x="919577" y="4001"/>
                  <a:pt x="798537" y="16165"/>
                  <a:pt x="561703" y="18288"/>
                </a:cubicBezTo>
                <a:cubicBezTo>
                  <a:pt x="324869" y="20411"/>
                  <a:pt x="221395" y="-912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44B1AB1-61E8-45E4-8200-EFDE9F2BF5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6758980"/>
              </p:ext>
            </p:extLst>
          </p:nvPr>
        </p:nvGraphicFramePr>
        <p:xfrm>
          <a:off x="320040" y="3124200"/>
          <a:ext cx="11548872" cy="3102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77021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5B9933-D9D9-C835-1CB3-14367625E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4600" kern="1200" dirty="0">
                <a:latin typeface="+mn-lt"/>
                <a:ea typeface="+mn-ea"/>
                <a:cs typeface="+mn-cs"/>
              </a:rPr>
              <a:t>Unemployment Rates across Age Groups</a:t>
            </a:r>
            <a:endParaRPr lang="en-US" sz="4600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33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8" name="Content Placeholder 4">
            <a:extLst>
              <a:ext uri="{FF2B5EF4-FFF2-40B4-BE49-F238E27FC236}">
                <a16:creationId xmlns:a16="http://schemas.microsoft.com/office/drawing/2014/main" id="{F9F1FE14-6475-4D7F-91E8-37E4A64899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5119943"/>
              </p:ext>
            </p:extLst>
          </p:nvPr>
        </p:nvGraphicFramePr>
        <p:xfrm>
          <a:off x="838200" y="2228087"/>
          <a:ext cx="10515600" cy="3948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1710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81D377EB-C9D2-4ED0-86A6-740A297E3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5D445-4678-AC45-4AA2-9FDEACD47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685800"/>
            <a:ext cx="10506456" cy="1157005"/>
          </a:xfrm>
        </p:spPr>
        <p:txBody>
          <a:bodyPr anchor="b">
            <a:normAutofit/>
          </a:bodyPr>
          <a:lstStyle/>
          <a:p>
            <a:r>
              <a:rPr lang="en-GB" sz="3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Share of Religions of Registered Voters Across the Geo-political Zones, based on </a:t>
            </a:r>
            <a:r>
              <a:rPr lang="en-GB" sz="37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Ostien</a:t>
            </a:r>
            <a:r>
              <a:rPr lang="en-GB" sz="3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(2012)</a:t>
            </a:r>
            <a:endParaRPr lang="en-GB" sz="37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66346BE-FDB4-4772-A696-0719490AB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0140" y="34093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95805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14" name="Content Placeholder 6">
            <a:extLst>
              <a:ext uri="{FF2B5EF4-FFF2-40B4-BE49-F238E27FC236}">
                <a16:creationId xmlns:a16="http://schemas.microsoft.com/office/drawing/2014/main" id="{ACD7CD6B-500B-4D9C-8B6E-EE0BD40B4D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4196683"/>
              </p:ext>
            </p:extLst>
          </p:nvPr>
        </p:nvGraphicFramePr>
        <p:xfrm>
          <a:off x="838200" y="2295252"/>
          <a:ext cx="10506456" cy="3876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1325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C3FC8-ED2C-58E4-DA17-18420F6C8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Evidence from Off–Cycle Elections: Gubernatorial Polls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7ABB99C-280F-43F4-B4AD-4782903B57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807075"/>
              </p:ext>
            </p:extLst>
          </p:nvPr>
        </p:nvGraphicFramePr>
        <p:xfrm>
          <a:off x="838200" y="1825625"/>
          <a:ext cx="389382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A49ECBA-536A-4F09-AEA7-8437B4E073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7749055"/>
              </p:ext>
            </p:extLst>
          </p:nvPr>
        </p:nvGraphicFramePr>
        <p:xfrm>
          <a:off x="6986727" y="1901824"/>
          <a:ext cx="4005124" cy="4126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67265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551</Words>
  <Application>Microsoft Office PowerPoint</Application>
  <PresentationFormat>Widescreen</PresentationFormat>
  <Paragraphs>51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Socio-economic Factors, Digital Space and Voters: Evidence From  Nigeria</vt:lpstr>
      <vt:lpstr>Introduction </vt:lpstr>
      <vt:lpstr>Questions </vt:lpstr>
      <vt:lpstr>Related Literature and Underlying Theories</vt:lpstr>
      <vt:lpstr>Methodology and Data Sources</vt:lpstr>
      <vt:lpstr>Data Analysis -- Distribution by Geo-political Zones</vt:lpstr>
      <vt:lpstr>Unemployment Rates across Age Groups</vt:lpstr>
      <vt:lpstr>Share of Religions of Registered Voters Across the Geo-political Zones, based on Ostien (2012)</vt:lpstr>
      <vt:lpstr>Evidence from Off–Cycle Elections: Gubernatorial Polls</vt:lpstr>
      <vt:lpstr>Findings and Discussion </vt:lpstr>
      <vt:lpstr>Conclusion and Prediction</vt:lpstr>
    </vt:vector>
  </TitlesOfParts>
  <Company>Cardiff Metropolitan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Socio-economic Factors, Digital Space and Voters: Evidence From  Nigeria</dc:title>
  <dc:creator>Aminu, Nasir</dc:creator>
  <cp:lastModifiedBy>Aminu, Nasir</cp:lastModifiedBy>
  <cp:revision>1</cp:revision>
  <dcterms:created xsi:type="dcterms:W3CDTF">2023-05-11T13:58:09Z</dcterms:created>
  <dcterms:modified xsi:type="dcterms:W3CDTF">2023-05-11T15:01:58Z</dcterms:modified>
</cp:coreProperties>
</file>