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67" r:id="rId6"/>
    <p:sldId id="275" r:id="rId7"/>
    <p:sldId id="257" r:id="rId8"/>
    <p:sldId id="274" r:id="rId9"/>
    <p:sldId id="258" r:id="rId10"/>
    <p:sldId id="268" r:id="rId11"/>
    <p:sldId id="261" r:id="rId12"/>
    <p:sldId id="269" r:id="rId13"/>
    <p:sldId id="260" r:id="rId14"/>
    <p:sldId id="266" r:id="rId15"/>
    <p:sldId id="276" r:id="rId16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6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AEA8D8-23D5-4BA6-8E9C-9D50968CE52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F511F95-FCF4-411F-9254-08D26017C3F2}">
      <dgm:prSet/>
      <dgm:spPr/>
      <dgm:t>
        <a:bodyPr/>
        <a:lstStyle/>
        <a:p>
          <a:r>
            <a:rPr lang="en-GB"/>
            <a:t>Aim of the paper</a:t>
          </a:r>
          <a:endParaRPr lang="en-US"/>
        </a:p>
      </dgm:t>
    </dgm:pt>
    <dgm:pt modelId="{0FB0807F-CD6D-4F5A-88C9-9F06A05B84A1}" type="parTrans" cxnId="{944B0202-7EBB-43B2-8450-BFBB42FDD6F9}">
      <dgm:prSet/>
      <dgm:spPr/>
      <dgm:t>
        <a:bodyPr/>
        <a:lstStyle/>
        <a:p>
          <a:endParaRPr lang="en-US"/>
        </a:p>
      </dgm:t>
    </dgm:pt>
    <dgm:pt modelId="{D46529E1-11C6-4D1A-A70B-D2BF158B3895}" type="sibTrans" cxnId="{944B0202-7EBB-43B2-8450-BFBB42FDD6F9}">
      <dgm:prSet/>
      <dgm:spPr/>
      <dgm:t>
        <a:bodyPr/>
        <a:lstStyle/>
        <a:p>
          <a:endParaRPr lang="en-US"/>
        </a:p>
      </dgm:t>
    </dgm:pt>
    <dgm:pt modelId="{BA08D351-7AC1-4F32-8526-921629789B03}">
      <dgm:prSet/>
      <dgm:spPr/>
      <dgm:t>
        <a:bodyPr/>
        <a:lstStyle/>
        <a:p>
          <a:r>
            <a:rPr lang="en-GB" dirty="0"/>
            <a:t>What is a specialist trade contractor and their importance to the Industry</a:t>
          </a:r>
          <a:endParaRPr lang="en-US" dirty="0"/>
        </a:p>
      </dgm:t>
    </dgm:pt>
    <dgm:pt modelId="{706DDBF4-D08D-4391-9F91-F4EDC3B2051A}" type="parTrans" cxnId="{68BA8699-FB55-42BA-801B-D516A5511BB9}">
      <dgm:prSet/>
      <dgm:spPr/>
      <dgm:t>
        <a:bodyPr/>
        <a:lstStyle/>
        <a:p>
          <a:endParaRPr lang="en-US"/>
        </a:p>
      </dgm:t>
    </dgm:pt>
    <dgm:pt modelId="{B4630D2B-A387-48A7-B936-6496461BB809}" type="sibTrans" cxnId="{68BA8699-FB55-42BA-801B-D516A5511BB9}">
      <dgm:prSet/>
      <dgm:spPr/>
      <dgm:t>
        <a:bodyPr/>
        <a:lstStyle/>
        <a:p>
          <a:endParaRPr lang="en-US"/>
        </a:p>
      </dgm:t>
    </dgm:pt>
    <dgm:pt modelId="{84C084AB-0CDF-4D70-AAAB-750EA5F5673A}">
      <dgm:prSet/>
      <dgm:spPr/>
      <dgm:t>
        <a:bodyPr/>
        <a:lstStyle/>
        <a:p>
          <a:r>
            <a:rPr lang="en-GB"/>
            <a:t>The Welsh Construction Industry</a:t>
          </a:r>
          <a:endParaRPr lang="en-US"/>
        </a:p>
      </dgm:t>
    </dgm:pt>
    <dgm:pt modelId="{68380477-35FC-4508-9585-E01570178FA4}" type="parTrans" cxnId="{AD7A5F7D-5F98-476D-9E5A-6759C91BC62B}">
      <dgm:prSet/>
      <dgm:spPr/>
      <dgm:t>
        <a:bodyPr/>
        <a:lstStyle/>
        <a:p>
          <a:endParaRPr lang="en-US"/>
        </a:p>
      </dgm:t>
    </dgm:pt>
    <dgm:pt modelId="{664A6EA8-9417-46BE-A369-041769E314FE}" type="sibTrans" cxnId="{AD7A5F7D-5F98-476D-9E5A-6759C91BC62B}">
      <dgm:prSet/>
      <dgm:spPr/>
      <dgm:t>
        <a:bodyPr/>
        <a:lstStyle/>
        <a:p>
          <a:endParaRPr lang="en-US"/>
        </a:p>
      </dgm:t>
    </dgm:pt>
    <dgm:pt modelId="{8FD9908F-F44A-441D-86EC-FD504BE72CEC}">
      <dgm:prSet/>
      <dgm:spPr/>
      <dgm:t>
        <a:bodyPr/>
        <a:lstStyle/>
        <a:p>
          <a:r>
            <a:rPr lang="en-GB"/>
            <a:t>Application to UN SDGs.</a:t>
          </a:r>
          <a:endParaRPr lang="en-US"/>
        </a:p>
      </dgm:t>
    </dgm:pt>
    <dgm:pt modelId="{7852DEAD-080B-4A5C-B894-BDADCC9C6F91}" type="parTrans" cxnId="{56BA0331-64F4-4495-92B7-98D0A932EEBE}">
      <dgm:prSet/>
      <dgm:spPr/>
      <dgm:t>
        <a:bodyPr/>
        <a:lstStyle/>
        <a:p>
          <a:endParaRPr lang="en-US"/>
        </a:p>
      </dgm:t>
    </dgm:pt>
    <dgm:pt modelId="{99C8C8F7-F69D-4879-905A-E07DF516D2CE}" type="sibTrans" cxnId="{56BA0331-64F4-4495-92B7-98D0A932EEBE}">
      <dgm:prSet/>
      <dgm:spPr/>
      <dgm:t>
        <a:bodyPr/>
        <a:lstStyle/>
        <a:p>
          <a:endParaRPr lang="en-US"/>
        </a:p>
      </dgm:t>
    </dgm:pt>
    <dgm:pt modelId="{85D29F61-C0E5-4FE2-B146-54759A46FEEE}">
      <dgm:prSet/>
      <dgm:spPr/>
      <dgm:t>
        <a:bodyPr/>
        <a:lstStyle/>
        <a:p>
          <a:r>
            <a:rPr lang="en-GB"/>
            <a:t>Sustainability outlook</a:t>
          </a:r>
          <a:endParaRPr lang="en-US"/>
        </a:p>
      </dgm:t>
    </dgm:pt>
    <dgm:pt modelId="{5AB8A483-CE16-46E3-B7C0-5140E39901ED}" type="parTrans" cxnId="{43F162AD-B6B8-4304-921C-17D6445822A4}">
      <dgm:prSet/>
      <dgm:spPr/>
      <dgm:t>
        <a:bodyPr/>
        <a:lstStyle/>
        <a:p>
          <a:endParaRPr lang="en-US"/>
        </a:p>
      </dgm:t>
    </dgm:pt>
    <dgm:pt modelId="{DDE42292-2FCB-494B-8017-A373CB615838}" type="sibTrans" cxnId="{43F162AD-B6B8-4304-921C-17D6445822A4}">
      <dgm:prSet/>
      <dgm:spPr/>
      <dgm:t>
        <a:bodyPr/>
        <a:lstStyle/>
        <a:p>
          <a:endParaRPr lang="en-US"/>
        </a:p>
      </dgm:t>
    </dgm:pt>
    <dgm:pt modelId="{93FFA62F-B761-4C04-9A02-2C82600B0153}">
      <dgm:prSet/>
      <dgm:spPr/>
      <dgm:t>
        <a:bodyPr/>
        <a:lstStyle/>
        <a:p>
          <a:r>
            <a:rPr lang="en-GB"/>
            <a:t>Conclusion</a:t>
          </a:r>
          <a:endParaRPr lang="en-US"/>
        </a:p>
      </dgm:t>
    </dgm:pt>
    <dgm:pt modelId="{DBD5A232-7BD3-4AE7-85E6-7E95BF0A7BFE}" type="parTrans" cxnId="{06E9A334-A606-423E-9472-C7D721B40CF4}">
      <dgm:prSet/>
      <dgm:spPr/>
      <dgm:t>
        <a:bodyPr/>
        <a:lstStyle/>
        <a:p>
          <a:endParaRPr lang="en-US"/>
        </a:p>
      </dgm:t>
    </dgm:pt>
    <dgm:pt modelId="{F6E1B8BF-E70A-42AA-97C1-06847F792383}" type="sibTrans" cxnId="{06E9A334-A606-423E-9472-C7D721B40CF4}">
      <dgm:prSet/>
      <dgm:spPr/>
      <dgm:t>
        <a:bodyPr/>
        <a:lstStyle/>
        <a:p>
          <a:endParaRPr lang="en-US"/>
        </a:p>
      </dgm:t>
    </dgm:pt>
    <dgm:pt modelId="{6DC855C3-D75E-4784-8F21-ED78F219F179}">
      <dgm:prSet/>
      <dgm:spPr/>
      <dgm:t>
        <a:bodyPr/>
        <a:lstStyle/>
        <a:p>
          <a:r>
            <a:rPr lang="en-GB"/>
            <a:t>References</a:t>
          </a:r>
          <a:endParaRPr lang="en-US"/>
        </a:p>
      </dgm:t>
    </dgm:pt>
    <dgm:pt modelId="{F6D30A27-2BE9-4A6B-BD40-C3BFE65BEB65}" type="parTrans" cxnId="{FBEFFC5A-51A7-4FF1-9CE7-9FF09E340FFE}">
      <dgm:prSet/>
      <dgm:spPr/>
      <dgm:t>
        <a:bodyPr/>
        <a:lstStyle/>
        <a:p>
          <a:endParaRPr lang="en-US"/>
        </a:p>
      </dgm:t>
    </dgm:pt>
    <dgm:pt modelId="{DF9D1BCE-02E3-4E10-AA9C-8C9818668730}" type="sibTrans" cxnId="{FBEFFC5A-51A7-4FF1-9CE7-9FF09E340FFE}">
      <dgm:prSet/>
      <dgm:spPr/>
      <dgm:t>
        <a:bodyPr/>
        <a:lstStyle/>
        <a:p>
          <a:endParaRPr lang="en-US"/>
        </a:p>
      </dgm:t>
    </dgm:pt>
    <dgm:pt modelId="{4C772F4F-64B6-43FC-95E1-427C3DB40462}" type="pres">
      <dgm:prSet presAssocID="{C6AEA8D8-23D5-4BA6-8E9C-9D50968CE52D}" presName="linear" presStyleCnt="0">
        <dgm:presLayoutVars>
          <dgm:animLvl val="lvl"/>
          <dgm:resizeHandles val="exact"/>
        </dgm:presLayoutVars>
      </dgm:prSet>
      <dgm:spPr/>
    </dgm:pt>
    <dgm:pt modelId="{543FEDA7-A7EA-45E6-83DF-C908ED913F22}" type="pres">
      <dgm:prSet presAssocID="{BF511F95-FCF4-411F-9254-08D26017C3F2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63584E7F-2A44-45C7-9B6B-E7DE72416206}" type="pres">
      <dgm:prSet presAssocID="{D46529E1-11C6-4D1A-A70B-D2BF158B3895}" presName="spacer" presStyleCnt="0"/>
      <dgm:spPr/>
    </dgm:pt>
    <dgm:pt modelId="{9B64FBBF-7352-4747-93EC-18BD946E658F}" type="pres">
      <dgm:prSet presAssocID="{BA08D351-7AC1-4F32-8526-921629789B03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AC66129C-68D8-4634-B00F-538108AE5724}" type="pres">
      <dgm:prSet presAssocID="{B4630D2B-A387-48A7-B936-6496461BB809}" presName="spacer" presStyleCnt="0"/>
      <dgm:spPr/>
    </dgm:pt>
    <dgm:pt modelId="{E452C353-9321-48A2-8561-60AB14E365DF}" type="pres">
      <dgm:prSet presAssocID="{84C084AB-0CDF-4D70-AAAB-750EA5F5673A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C08D206C-6FF8-4AC3-9E6E-F5C794D51A73}" type="pres">
      <dgm:prSet presAssocID="{664A6EA8-9417-46BE-A369-041769E314FE}" presName="spacer" presStyleCnt="0"/>
      <dgm:spPr/>
    </dgm:pt>
    <dgm:pt modelId="{B3F0DED8-CD15-40BF-AA44-5C56E57E55A1}" type="pres">
      <dgm:prSet presAssocID="{8FD9908F-F44A-441D-86EC-FD504BE72CEC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FEC18B89-CA50-4B5C-88BE-3625BCB3159D}" type="pres">
      <dgm:prSet presAssocID="{99C8C8F7-F69D-4879-905A-E07DF516D2CE}" presName="spacer" presStyleCnt="0"/>
      <dgm:spPr/>
    </dgm:pt>
    <dgm:pt modelId="{F99762FA-C632-4756-B6AF-E8684DF677F0}" type="pres">
      <dgm:prSet presAssocID="{85D29F61-C0E5-4FE2-B146-54759A46FEEE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98C9C626-E137-4D13-A1D4-0119ABBA8555}" type="pres">
      <dgm:prSet presAssocID="{DDE42292-2FCB-494B-8017-A373CB615838}" presName="spacer" presStyleCnt="0"/>
      <dgm:spPr/>
    </dgm:pt>
    <dgm:pt modelId="{13DE9952-92CC-4084-B758-556DE7FF0542}" type="pres">
      <dgm:prSet presAssocID="{93FFA62F-B761-4C04-9A02-2C82600B0153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0F603AEF-4C4E-4121-BA93-19ECAF51926F}" type="pres">
      <dgm:prSet presAssocID="{F6E1B8BF-E70A-42AA-97C1-06847F792383}" presName="spacer" presStyleCnt="0"/>
      <dgm:spPr/>
    </dgm:pt>
    <dgm:pt modelId="{EA89B242-B66D-4F02-9339-830EAD92A628}" type="pres">
      <dgm:prSet presAssocID="{6DC855C3-D75E-4784-8F21-ED78F219F179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944B0202-7EBB-43B2-8450-BFBB42FDD6F9}" srcId="{C6AEA8D8-23D5-4BA6-8E9C-9D50968CE52D}" destId="{BF511F95-FCF4-411F-9254-08D26017C3F2}" srcOrd="0" destOrd="0" parTransId="{0FB0807F-CD6D-4F5A-88C9-9F06A05B84A1}" sibTransId="{D46529E1-11C6-4D1A-A70B-D2BF158B3895}"/>
    <dgm:cxn modelId="{56BA0331-64F4-4495-92B7-98D0A932EEBE}" srcId="{C6AEA8D8-23D5-4BA6-8E9C-9D50968CE52D}" destId="{8FD9908F-F44A-441D-86EC-FD504BE72CEC}" srcOrd="3" destOrd="0" parTransId="{7852DEAD-080B-4A5C-B894-BDADCC9C6F91}" sibTransId="{99C8C8F7-F69D-4879-905A-E07DF516D2CE}"/>
    <dgm:cxn modelId="{506E2232-59D5-4E1F-98F5-66AFA0D3F5D7}" type="presOf" srcId="{85D29F61-C0E5-4FE2-B146-54759A46FEEE}" destId="{F99762FA-C632-4756-B6AF-E8684DF677F0}" srcOrd="0" destOrd="0" presId="urn:microsoft.com/office/officeart/2005/8/layout/vList2"/>
    <dgm:cxn modelId="{06E9A334-A606-423E-9472-C7D721B40CF4}" srcId="{C6AEA8D8-23D5-4BA6-8E9C-9D50968CE52D}" destId="{93FFA62F-B761-4C04-9A02-2C82600B0153}" srcOrd="5" destOrd="0" parTransId="{DBD5A232-7BD3-4AE7-85E6-7E95BF0A7BFE}" sibTransId="{F6E1B8BF-E70A-42AA-97C1-06847F792383}"/>
    <dgm:cxn modelId="{9200E043-B966-487D-9EFB-449ECE727D76}" type="presOf" srcId="{BA08D351-7AC1-4F32-8526-921629789B03}" destId="{9B64FBBF-7352-4747-93EC-18BD946E658F}" srcOrd="0" destOrd="0" presId="urn:microsoft.com/office/officeart/2005/8/layout/vList2"/>
    <dgm:cxn modelId="{351C8F65-3671-4BDD-9204-02C79D17D439}" type="presOf" srcId="{C6AEA8D8-23D5-4BA6-8E9C-9D50968CE52D}" destId="{4C772F4F-64B6-43FC-95E1-427C3DB40462}" srcOrd="0" destOrd="0" presId="urn:microsoft.com/office/officeart/2005/8/layout/vList2"/>
    <dgm:cxn modelId="{FBEFFC5A-51A7-4FF1-9CE7-9FF09E340FFE}" srcId="{C6AEA8D8-23D5-4BA6-8E9C-9D50968CE52D}" destId="{6DC855C3-D75E-4784-8F21-ED78F219F179}" srcOrd="6" destOrd="0" parTransId="{F6D30A27-2BE9-4A6B-BD40-C3BFE65BEB65}" sibTransId="{DF9D1BCE-02E3-4E10-AA9C-8C9818668730}"/>
    <dgm:cxn modelId="{D90E5D7B-AA6B-4751-AE85-7FC60C55A2FE}" type="presOf" srcId="{84C084AB-0CDF-4D70-AAAB-750EA5F5673A}" destId="{E452C353-9321-48A2-8561-60AB14E365DF}" srcOrd="0" destOrd="0" presId="urn:microsoft.com/office/officeart/2005/8/layout/vList2"/>
    <dgm:cxn modelId="{AD7A5F7D-5F98-476D-9E5A-6759C91BC62B}" srcId="{C6AEA8D8-23D5-4BA6-8E9C-9D50968CE52D}" destId="{84C084AB-0CDF-4D70-AAAB-750EA5F5673A}" srcOrd="2" destOrd="0" parTransId="{68380477-35FC-4508-9585-E01570178FA4}" sibTransId="{664A6EA8-9417-46BE-A369-041769E314FE}"/>
    <dgm:cxn modelId="{68BA8699-FB55-42BA-801B-D516A5511BB9}" srcId="{C6AEA8D8-23D5-4BA6-8E9C-9D50968CE52D}" destId="{BA08D351-7AC1-4F32-8526-921629789B03}" srcOrd="1" destOrd="0" parTransId="{706DDBF4-D08D-4391-9F91-F4EDC3B2051A}" sibTransId="{B4630D2B-A387-48A7-B936-6496461BB809}"/>
    <dgm:cxn modelId="{DCE8E0A1-3B41-4E88-9D16-D5EDF38CDB3C}" type="presOf" srcId="{8FD9908F-F44A-441D-86EC-FD504BE72CEC}" destId="{B3F0DED8-CD15-40BF-AA44-5C56E57E55A1}" srcOrd="0" destOrd="0" presId="urn:microsoft.com/office/officeart/2005/8/layout/vList2"/>
    <dgm:cxn modelId="{43F162AD-B6B8-4304-921C-17D6445822A4}" srcId="{C6AEA8D8-23D5-4BA6-8E9C-9D50968CE52D}" destId="{85D29F61-C0E5-4FE2-B146-54759A46FEEE}" srcOrd="4" destOrd="0" parTransId="{5AB8A483-CE16-46E3-B7C0-5140E39901ED}" sibTransId="{DDE42292-2FCB-494B-8017-A373CB615838}"/>
    <dgm:cxn modelId="{0B2816B5-CD72-4C79-8920-BBED87B5A312}" type="presOf" srcId="{BF511F95-FCF4-411F-9254-08D26017C3F2}" destId="{543FEDA7-A7EA-45E6-83DF-C908ED913F22}" srcOrd="0" destOrd="0" presId="urn:microsoft.com/office/officeart/2005/8/layout/vList2"/>
    <dgm:cxn modelId="{507007ED-F537-4DB7-A704-20B469746C6E}" type="presOf" srcId="{93FFA62F-B761-4C04-9A02-2C82600B0153}" destId="{13DE9952-92CC-4084-B758-556DE7FF0542}" srcOrd="0" destOrd="0" presId="urn:microsoft.com/office/officeart/2005/8/layout/vList2"/>
    <dgm:cxn modelId="{569736FD-59A5-4DC6-BE32-B62B1BB2FD4D}" type="presOf" srcId="{6DC855C3-D75E-4784-8F21-ED78F219F179}" destId="{EA89B242-B66D-4F02-9339-830EAD92A628}" srcOrd="0" destOrd="0" presId="urn:microsoft.com/office/officeart/2005/8/layout/vList2"/>
    <dgm:cxn modelId="{49B9351C-8AEC-41B2-8B1D-95D08DF8F146}" type="presParOf" srcId="{4C772F4F-64B6-43FC-95E1-427C3DB40462}" destId="{543FEDA7-A7EA-45E6-83DF-C908ED913F22}" srcOrd="0" destOrd="0" presId="urn:microsoft.com/office/officeart/2005/8/layout/vList2"/>
    <dgm:cxn modelId="{F690D6D8-5D50-4F0D-A9C7-F8A05F7BB3EE}" type="presParOf" srcId="{4C772F4F-64B6-43FC-95E1-427C3DB40462}" destId="{63584E7F-2A44-45C7-9B6B-E7DE72416206}" srcOrd="1" destOrd="0" presId="urn:microsoft.com/office/officeart/2005/8/layout/vList2"/>
    <dgm:cxn modelId="{534274AA-F96E-4720-917F-014E18FD66DA}" type="presParOf" srcId="{4C772F4F-64B6-43FC-95E1-427C3DB40462}" destId="{9B64FBBF-7352-4747-93EC-18BD946E658F}" srcOrd="2" destOrd="0" presId="urn:microsoft.com/office/officeart/2005/8/layout/vList2"/>
    <dgm:cxn modelId="{C8500FC7-9066-4DE4-BAD6-D135CC110E6D}" type="presParOf" srcId="{4C772F4F-64B6-43FC-95E1-427C3DB40462}" destId="{AC66129C-68D8-4634-B00F-538108AE5724}" srcOrd="3" destOrd="0" presId="urn:microsoft.com/office/officeart/2005/8/layout/vList2"/>
    <dgm:cxn modelId="{8BD277AD-717E-489A-A280-DD2639F73925}" type="presParOf" srcId="{4C772F4F-64B6-43FC-95E1-427C3DB40462}" destId="{E452C353-9321-48A2-8561-60AB14E365DF}" srcOrd="4" destOrd="0" presId="urn:microsoft.com/office/officeart/2005/8/layout/vList2"/>
    <dgm:cxn modelId="{287590A8-1760-419E-8FDF-3BD2B5881CDC}" type="presParOf" srcId="{4C772F4F-64B6-43FC-95E1-427C3DB40462}" destId="{C08D206C-6FF8-4AC3-9E6E-F5C794D51A73}" srcOrd="5" destOrd="0" presId="urn:microsoft.com/office/officeart/2005/8/layout/vList2"/>
    <dgm:cxn modelId="{CBA74F2A-829F-4C80-916B-0CF67CA4DA48}" type="presParOf" srcId="{4C772F4F-64B6-43FC-95E1-427C3DB40462}" destId="{B3F0DED8-CD15-40BF-AA44-5C56E57E55A1}" srcOrd="6" destOrd="0" presId="urn:microsoft.com/office/officeart/2005/8/layout/vList2"/>
    <dgm:cxn modelId="{4786F76F-1E26-4832-B4BB-C41DA55B0D8B}" type="presParOf" srcId="{4C772F4F-64B6-43FC-95E1-427C3DB40462}" destId="{FEC18B89-CA50-4B5C-88BE-3625BCB3159D}" srcOrd="7" destOrd="0" presId="urn:microsoft.com/office/officeart/2005/8/layout/vList2"/>
    <dgm:cxn modelId="{AB48B87F-5469-4589-9E5F-46A94FB2A795}" type="presParOf" srcId="{4C772F4F-64B6-43FC-95E1-427C3DB40462}" destId="{F99762FA-C632-4756-B6AF-E8684DF677F0}" srcOrd="8" destOrd="0" presId="urn:microsoft.com/office/officeart/2005/8/layout/vList2"/>
    <dgm:cxn modelId="{303E1833-228E-49EA-AD6C-E192F7D76132}" type="presParOf" srcId="{4C772F4F-64B6-43FC-95E1-427C3DB40462}" destId="{98C9C626-E137-4D13-A1D4-0119ABBA8555}" srcOrd="9" destOrd="0" presId="urn:microsoft.com/office/officeart/2005/8/layout/vList2"/>
    <dgm:cxn modelId="{55F8F695-3537-4EC5-B847-D035DCFB96C3}" type="presParOf" srcId="{4C772F4F-64B6-43FC-95E1-427C3DB40462}" destId="{13DE9952-92CC-4084-B758-556DE7FF0542}" srcOrd="10" destOrd="0" presId="urn:microsoft.com/office/officeart/2005/8/layout/vList2"/>
    <dgm:cxn modelId="{49002E2B-CE2D-41C3-8AD3-8905EB09D99A}" type="presParOf" srcId="{4C772F4F-64B6-43FC-95E1-427C3DB40462}" destId="{0F603AEF-4C4E-4121-BA93-19ECAF51926F}" srcOrd="11" destOrd="0" presId="urn:microsoft.com/office/officeart/2005/8/layout/vList2"/>
    <dgm:cxn modelId="{7B607147-71C6-4A0A-9781-B4810CDC8055}" type="presParOf" srcId="{4C772F4F-64B6-43FC-95E1-427C3DB40462}" destId="{EA89B242-B66D-4F02-9339-830EAD92A628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670637-2FA8-4CD2-824B-696E975C87ED}" type="doc">
      <dgm:prSet loTypeId="urn:microsoft.com/office/officeart/2005/8/layout/funnel1" loCatId="relationship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62D6C064-198D-4D75-8D21-89AE3E8D963E}">
      <dgm:prSet phldrT="[Text]"/>
      <dgm:spPr/>
      <dgm:t>
        <a:bodyPr/>
        <a:lstStyle/>
        <a:p>
          <a:r>
            <a:rPr lang="en-GB" dirty="0"/>
            <a:t>Innovative Capabilities</a:t>
          </a:r>
        </a:p>
      </dgm:t>
    </dgm:pt>
    <dgm:pt modelId="{04CE963C-C71C-48D2-AF68-4C877F9758DC}" type="parTrans" cxnId="{9FD516B4-CC38-4967-AC0C-F74961D2871A}">
      <dgm:prSet/>
      <dgm:spPr/>
      <dgm:t>
        <a:bodyPr/>
        <a:lstStyle/>
        <a:p>
          <a:endParaRPr lang="en-GB"/>
        </a:p>
      </dgm:t>
    </dgm:pt>
    <dgm:pt modelId="{CCD7DA27-8BEE-4072-BA4E-FB8F50D0E0BF}" type="sibTrans" cxnId="{9FD516B4-CC38-4967-AC0C-F74961D2871A}">
      <dgm:prSet/>
      <dgm:spPr/>
      <dgm:t>
        <a:bodyPr/>
        <a:lstStyle/>
        <a:p>
          <a:endParaRPr lang="en-GB"/>
        </a:p>
      </dgm:t>
    </dgm:pt>
    <dgm:pt modelId="{A1E2EA2A-39C8-409C-8FE4-2AC8DE7F290A}">
      <dgm:prSet phldrT="[Text]"/>
      <dgm:spPr/>
      <dgm:t>
        <a:bodyPr/>
        <a:lstStyle/>
        <a:p>
          <a:r>
            <a:rPr lang="en-GB" dirty="0"/>
            <a:t>Sustainable Construction Practices</a:t>
          </a:r>
        </a:p>
      </dgm:t>
    </dgm:pt>
    <dgm:pt modelId="{A3ACE3C8-804E-4683-8C0D-DEBE4810827A}" type="parTrans" cxnId="{556BD4F0-9AAD-4AF1-B9E5-7AB9D98D5F4E}">
      <dgm:prSet/>
      <dgm:spPr/>
      <dgm:t>
        <a:bodyPr/>
        <a:lstStyle/>
        <a:p>
          <a:endParaRPr lang="en-GB"/>
        </a:p>
      </dgm:t>
    </dgm:pt>
    <dgm:pt modelId="{4D2DFEF8-7B68-4C0A-9CFB-A80273A5AEBB}" type="sibTrans" cxnId="{556BD4F0-9AAD-4AF1-B9E5-7AB9D98D5F4E}">
      <dgm:prSet/>
      <dgm:spPr/>
      <dgm:t>
        <a:bodyPr/>
        <a:lstStyle/>
        <a:p>
          <a:endParaRPr lang="en-GB"/>
        </a:p>
      </dgm:t>
    </dgm:pt>
    <dgm:pt modelId="{F4A22D5D-3E42-4DC6-B9B5-C461CD5932E5}">
      <dgm:prSet phldrT="[Text]"/>
      <dgm:spPr/>
      <dgm:t>
        <a:bodyPr/>
        <a:lstStyle/>
        <a:p>
          <a:r>
            <a:rPr lang="en-GB" dirty="0"/>
            <a:t>Circular Economy Principles</a:t>
          </a:r>
        </a:p>
      </dgm:t>
    </dgm:pt>
    <dgm:pt modelId="{280BBB61-981D-4166-ABA6-DAE808374537}" type="parTrans" cxnId="{FA3C8B6E-1793-46DD-B8C3-44C5B897432F}">
      <dgm:prSet/>
      <dgm:spPr/>
      <dgm:t>
        <a:bodyPr/>
        <a:lstStyle/>
        <a:p>
          <a:endParaRPr lang="en-GB"/>
        </a:p>
      </dgm:t>
    </dgm:pt>
    <dgm:pt modelId="{70772C07-F86D-4F9D-95FB-554D50C907D7}" type="sibTrans" cxnId="{FA3C8B6E-1793-46DD-B8C3-44C5B897432F}">
      <dgm:prSet/>
      <dgm:spPr/>
      <dgm:t>
        <a:bodyPr/>
        <a:lstStyle/>
        <a:p>
          <a:endParaRPr lang="en-GB"/>
        </a:p>
      </dgm:t>
    </dgm:pt>
    <dgm:pt modelId="{F68A2C2A-2A4A-411A-9773-9A1A76AC5E5E}">
      <dgm:prSet phldrT="[Text]"/>
      <dgm:spPr/>
      <dgm:t>
        <a:bodyPr/>
        <a:lstStyle/>
        <a:p>
          <a:r>
            <a:rPr lang="en-GB" dirty="0">
              <a:solidFill>
                <a:schemeClr val="bg1"/>
              </a:solidFill>
            </a:rPr>
            <a:t>Fit-For-Purpose</a:t>
          </a:r>
        </a:p>
      </dgm:t>
    </dgm:pt>
    <dgm:pt modelId="{7459C0AD-0F58-4C2A-9EDB-ABD53557EE07}" type="parTrans" cxnId="{967C2961-BA39-48BC-855C-68D615326A38}">
      <dgm:prSet/>
      <dgm:spPr/>
      <dgm:t>
        <a:bodyPr/>
        <a:lstStyle/>
        <a:p>
          <a:endParaRPr lang="en-GB"/>
        </a:p>
      </dgm:t>
    </dgm:pt>
    <dgm:pt modelId="{20D57C9A-7B88-44BE-9CA6-A5CF5D290E45}" type="sibTrans" cxnId="{967C2961-BA39-48BC-855C-68D615326A38}">
      <dgm:prSet/>
      <dgm:spPr/>
      <dgm:t>
        <a:bodyPr/>
        <a:lstStyle/>
        <a:p>
          <a:endParaRPr lang="en-GB"/>
        </a:p>
      </dgm:t>
    </dgm:pt>
    <dgm:pt modelId="{FE3821ED-B150-453A-B113-F826530D9088}" type="pres">
      <dgm:prSet presAssocID="{5E670637-2FA8-4CD2-824B-696E975C87ED}" presName="Name0" presStyleCnt="0">
        <dgm:presLayoutVars>
          <dgm:chMax val="4"/>
          <dgm:resizeHandles val="exact"/>
        </dgm:presLayoutVars>
      </dgm:prSet>
      <dgm:spPr/>
    </dgm:pt>
    <dgm:pt modelId="{83674122-689F-4806-9C5B-94C12503E9D8}" type="pres">
      <dgm:prSet presAssocID="{5E670637-2FA8-4CD2-824B-696E975C87ED}" presName="ellipse" presStyleLbl="trBgShp" presStyleIdx="0" presStyleCnt="1"/>
      <dgm:spPr/>
    </dgm:pt>
    <dgm:pt modelId="{639686A0-25A5-4724-9BF4-644EBC3ACE8F}" type="pres">
      <dgm:prSet presAssocID="{5E670637-2FA8-4CD2-824B-696E975C87ED}" presName="arrow1" presStyleLbl="fgShp" presStyleIdx="0" presStyleCnt="1"/>
      <dgm:spPr/>
    </dgm:pt>
    <dgm:pt modelId="{4B9B6FD6-1658-4AFE-81FF-C60DA160E0C0}" type="pres">
      <dgm:prSet presAssocID="{5E670637-2FA8-4CD2-824B-696E975C87ED}" presName="rectangle" presStyleLbl="revTx" presStyleIdx="0" presStyleCnt="1">
        <dgm:presLayoutVars>
          <dgm:bulletEnabled val="1"/>
        </dgm:presLayoutVars>
      </dgm:prSet>
      <dgm:spPr/>
    </dgm:pt>
    <dgm:pt modelId="{812CADD1-BFDB-4803-81A7-6E897C5062A5}" type="pres">
      <dgm:prSet presAssocID="{A1E2EA2A-39C8-409C-8FE4-2AC8DE7F290A}" presName="item1" presStyleLbl="node1" presStyleIdx="0" presStyleCnt="3">
        <dgm:presLayoutVars>
          <dgm:bulletEnabled val="1"/>
        </dgm:presLayoutVars>
      </dgm:prSet>
      <dgm:spPr/>
    </dgm:pt>
    <dgm:pt modelId="{F364515E-8D04-4216-9993-CFFC69CA0EEE}" type="pres">
      <dgm:prSet presAssocID="{F4A22D5D-3E42-4DC6-B9B5-C461CD5932E5}" presName="item2" presStyleLbl="node1" presStyleIdx="1" presStyleCnt="3">
        <dgm:presLayoutVars>
          <dgm:bulletEnabled val="1"/>
        </dgm:presLayoutVars>
      </dgm:prSet>
      <dgm:spPr/>
    </dgm:pt>
    <dgm:pt modelId="{7867F94A-218E-4954-8BD0-C3B8AB7DA2D5}" type="pres">
      <dgm:prSet presAssocID="{F68A2C2A-2A4A-411A-9773-9A1A76AC5E5E}" presName="item3" presStyleLbl="node1" presStyleIdx="2" presStyleCnt="3">
        <dgm:presLayoutVars>
          <dgm:bulletEnabled val="1"/>
        </dgm:presLayoutVars>
      </dgm:prSet>
      <dgm:spPr/>
    </dgm:pt>
    <dgm:pt modelId="{9AE155AD-8078-4F30-A9DD-98FA0ABC36FB}" type="pres">
      <dgm:prSet presAssocID="{5E670637-2FA8-4CD2-824B-696E975C87ED}" presName="funnel" presStyleLbl="trAlignAcc1" presStyleIdx="0" presStyleCnt="1"/>
      <dgm:spPr/>
    </dgm:pt>
  </dgm:ptLst>
  <dgm:cxnLst>
    <dgm:cxn modelId="{690CBE0A-1B35-4BE3-A731-5782223B7E4D}" type="presOf" srcId="{F4A22D5D-3E42-4DC6-B9B5-C461CD5932E5}" destId="{812CADD1-BFDB-4803-81A7-6E897C5062A5}" srcOrd="0" destOrd="0" presId="urn:microsoft.com/office/officeart/2005/8/layout/funnel1"/>
    <dgm:cxn modelId="{66554112-A75E-47A3-B76F-528C64A68294}" type="presOf" srcId="{F68A2C2A-2A4A-411A-9773-9A1A76AC5E5E}" destId="{4B9B6FD6-1658-4AFE-81FF-C60DA160E0C0}" srcOrd="0" destOrd="0" presId="urn:microsoft.com/office/officeart/2005/8/layout/funnel1"/>
    <dgm:cxn modelId="{6CAD392C-2938-4E4B-A1BF-5749377381FC}" type="presOf" srcId="{A1E2EA2A-39C8-409C-8FE4-2AC8DE7F290A}" destId="{F364515E-8D04-4216-9993-CFFC69CA0EEE}" srcOrd="0" destOrd="0" presId="urn:microsoft.com/office/officeart/2005/8/layout/funnel1"/>
    <dgm:cxn modelId="{967C2961-BA39-48BC-855C-68D615326A38}" srcId="{5E670637-2FA8-4CD2-824B-696E975C87ED}" destId="{F68A2C2A-2A4A-411A-9773-9A1A76AC5E5E}" srcOrd="3" destOrd="0" parTransId="{7459C0AD-0F58-4C2A-9EDB-ABD53557EE07}" sibTransId="{20D57C9A-7B88-44BE-9CA6-A5CF5D290E45}"/>
    <dgm:cxn modelId="{FA3C8B6E-1793-46DD-B8C3-44C5B897432F}" srcId="{5E670637-2FA8-4CD2-824B-696E975C87ED}" destId="{F4A22D5D-3E42-4DC6-B9B5-C461CD5932E5}" srcOrd="2" destOrd="0" parTransId="{280BBB61-981D-4166-ABA6-DAE808374537}" sibTransId="{70772C07-F86D-4F9D-95FB-554D50C907D7}"/>
    <dgm:cxn modelId="{C7DD9597-4B72-41F1-8CD2-09A719ECF8E0}" type="presOf" srcId="{62D6C064-198D-4D75-8D21-89AE3E8D963E}" destId="{7867F94A-218E-4954-8BD0-C3B8AB7DA2D5}" srcOrd="0" destOrd="0" presId="urn:microsoft.com/office/officeart/2005/8/layout/funnel1"/>
    <dgm:cxn modelId="{B2980EA0-D3BD-4693-A486-A39BD855C66F}" type="presOf" srcId="{5E670637-2FA8-4CD2-824B-696E975C87ED}" destId="{FE3821ED-B150-453A-B113-F826530D9088}" srcOrd="0" destOrd="0" presId="urn:microsoft.com/office/officeart/2005/8/layout/funnel1"/>
    <dgm:cxn modelId="{9FD516B4-CC38-4967-AC0C-F74961D2871A}" srcId="{5E670637-2FA8-4CD2-824B-696E975C87ED}" destId="{62D6C064-198D-4D75-8D21-89AE3E8D963E}" srcOrd="0" destOrd="0" parTransId="{04CE963C-C71C-48D2-AF68-4C877F9758DC}" sibTransId="{CCD7DA27-8BEE-4072-BA4E-FB8F50D0E0BF}"/>
    <dgm:cxn modelId="{556BD4F0-9AAD-4AF1-B9E5-7AB9D98D5F4E}" srcId="{5E670637-2FA8-4CD2-824B-696E975C87ED}" destId="{A1E2EA2A-39C8-409C-8FE4-2AC8DE7F290A}" srcOrd="1" destOrd="0" parTransId="{A3ACE3C8-804E-4683-8C0D-DEBE4810827A}" sibTransId="{4D2DFEF8-7B68-4C0A-9CFB-A80273A5AEBB}"/>
    <dgm:cxn modelId="{33D42067-F5A8-4C9B-9933-80EEDA2542B1}" type="presParOf" srcId="{FE3821ED-B150-453A-B113-F826530D9088}" destId="{83674122-689F-4806-9C5B-94C12503E9D8}" srcOrd="0" destOrd="0" presId="urn:microsoft.com/office/officeart/2005/8/layout/funnel1"/>
    <dgm:cxn modelId="{716EF6E6-BEC9-4D55-8EDA-B49B7E11765A}" type="presParOf" srcId="{FE3821ED-B150-453A-B113-F826530D9088}" destId="{639686A0-25A5-4724-9BF4-644EBC3ACE8F}" srcOrd="1" destOrd="0" presId="urn:microsoft.com/office/officeart/2005/8/layout/funnel1"/>
    <dgm:cxn modelId="{DABAC358-1090-44F3-A402-A2C397CDF2FD}" type="presParOf" srcId="{FE3821ED-B150-453A-B113-F826530D9088}" destId="{4B9B6FD6-1658-4AFE-81FF-C60DA160E0C0}" srcOrd="2" destOrd="0" presId="urn:microsoft.com/office/officeart/2005/8/layout/funnel1"/>
    <dgm:cxn modelId="{A4AEB72C-7601-4C69-956B-DA4832D5BA60}" type="presParOf" srcId="{FE3821ED-B150-453A-B113-F826530D9088}" destId="{812CADD1-BFDB-4803-81A7-6E897C5062A5}" srcOrd="3" destOrd="0" presId="urn:microsoft.com/office/officeart/2005/8/layout/funnel1"/>
    <dgm:cxn modelId="{3FD2F9B8-92E9-4D1D-B0B2-0CBEFDD9C922}" type="presParOf" srcId="{FE3821ED-B150-453A-B113-F826530D9088}" destId="{F364515E-8D04-4216-9993-CFFC69CA0EEE}" srcOrd="4" destOrd="0" presId="urn:microsoft.com/office/officeart/2005/8/layout/funnel1"/>
    <dgm:cxn modelId="{4635AF04-5B98-4BF2-9DA6-4F1A5AF3D87F}" type="presParOf" srcId="{FE3821ED-B150-453A-B113-F826530D9088}" destId="{7867F94A-218E-4954-8BD0-C3B8AB7DA2D5}" srcOrd="5" destOrd="0" presId="urn:microsoft.com/office/officeart/2005/8/layout/funnel1"/>
    <dgm:cxn modelId="{FAE37ECC-63D2-45EB-988D-3842F827DE43}" type="presParOf" srcId="{FE3821ED-B150-453A-B113-F826530D9088}" destId="{9AE155AD-8078-4F30-A9DD-98FA0ABC36FB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3FEDA7-A7EA-45E6-83DF-C908ED913F22}">
      <dsp:nvSpPr>
        <dsp:cNvPr id="0" name=""/>
        <dsp:cNvSpPr/>
      </dsp:nvSpPr>
      <dsp:spPr>
        <a:xfrm>
          <a:off x="0" y="32273"/>
          <a:ext cx="6334982" cy="67532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Aim of the paper</a:t>
          </a:r>
          <a:endParaRPr lang="en-US" sz="1700" kern="1200"/>
        </a:p>
      </dsp:txBody>
      <dsp:txXfrm>
        <a:off x="32967" y="65240"/>
        <a:ext cx="6269048" cy="609393"/>
      </dsp:txXfrm>
    </dsp:sp>
    <dsp:sp modelId="{9B64FBBF-7352-4747-93EC-18BD946E658F}">
      <dsp:nvSpPr>
        <dsp:cNvPr id="0" name=""/>
        <dsp:cNvSpPr/>
      </dsp:nvSpPr>
      <dsp:spPr>
        <a:xfrm>
          <a:off x="0" y="756561"/>
          <a:ext cx="6334982" cy="675327"/>
        </a:xfrm>
        <a:prstGeom prst="roundRect">
          <a:avLst/>
        </a:prstGeom>
        <a:solidFill>
          <a:schemeClr val="accent5">
            <a:hueOff val="-1126424"/>
            <a:satOff val="-2903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What is a specialist trade contractor and their importance to the Industry</a:t>
          </a:r>
          <a:endParaRPr lang="en-US" sz="1700" kern="1200" dirty="0"/>
        </a:p>
      </dsp:txBody>
      <dsp:txXfrm>
        <a:off x="32967" y="789528"/>
        <a:ext cx="6269048" cy="609393"/>
      </dsp:txXfrm>
    </dsp:sp>
    <dsp:sp modelId="{E452C353-9321-48A2-8561-60AB14E365DF}">
      <dsp:nvSpPr>
        <dsp:cNvPr id="0" name=""/>
        <dsp:cNvSpPr/>
      </dsp:nvSpPr>
      <dsp:spPr>
        <a:xfrm>
          <a:off x="0" y="1480849"/>
          <a:ext cx="6334982" cy="675327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The Welsh Construction Industry</a:t>
          </a:r>
          <a:endParaRPr lang="en-US" sz="1700" kern="1200"/>
        </a:p>
      </dsp:txBody>
      <dsp:txXfrm>
        <a:off x="32967" y="1513816"/>
        <a:ext cx="6269048" cy="609393"/>
      </dsp:txXfrm>
    </dsp:sp>
    <dsp:sp modelId="{B3F0DED8-CD15-40BF-AA44-5C56E57E55A1}">
      <dsp:nvSpPr>
        <dsp:cNvPr id="0" name=""/>
        <dsp:cNvSpPr/>
      </dsp:nvSpPr>
      <dsp:spPr>
        <a:xfrm>
          <a:off x="0" y="2205136"/>
          <a:ext cx="6334982" cy="675327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Application to UN SDGs.</a:t>
          </a:r>
          <a:endParaRPr lang="en-US" sz="1700" kern="1200"/>
        </a:p>
      </dsp:txBody>
      <dsp:txXfrm>
        <a:off x="32967" y="2238103"/>
        <a:ext cx="6269048" cy="609393"/>
      </dsp:txXfrm>
    </dsp:sp>
    <dsp:sp modelId="{F99762FA-C632-4756-B6AF-E8684DF677F0}">
      <dsp:nvSpPr>
        <dsp:cNvPr id="0" name=""/>
        <dsp:cNvSpPr/>
      </dsp:nvSpPr>
      <dsp:spPr>
        <a:xfrm>
          <a:off x="0" y="2929424"/>
          <a:ext cx="6334982" cy="675327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Sustainability outlook</a:t>
          </a:r>
          <a:endParaRPr lang="en-US" sz="1700" kern="1200"/>
        </a:p>
      </dsp:txBody>
      <dsp:txXfrm>
        <a:off x="32967" y="2962391"/>
        <a:ext cx="6269048" cy="609393"/>
      </dsp:txXfrm>
    </dsp:sp>
    <dsp:sp modelId="{13DE9952-92CC-4084-B758-556DE7FF0542}">
      <dsp:nvSpPr>
        <dsp:cNvPr id="0" name=""/>
        <dsp:cNvSpPr/>
      </dsp:nvSpPr>
      <dsp:spPr>
        <a:xfrm>
          <a:off x="0" y="3653711"/>
          <a:ext cx="6334982" cy="675327"/>
        </a:xfrm>
        <a:prstGeom prst="roundRect">
          <a:avLst/>
        </a:prstGeom>
        <a:solidFill>
          <a:schemeClr val="accent5">
            <a:hueOff val="-5632119"/>
            <a:satOff val="-14516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Conclusion</a:t>
          </a:r>
          <a:endParaRPr lang="en-US" sz="1700" kern="1200"/>
        </a:p>
      </dsp:txBody>
      <dsp:txXfrm>
        <a:off x="32967" y="3686678"/>
        <a:ext cx="6269048" cy="609393"/>
      </dsp:txXfrm>
    </dsp:sp>
    <dsp:sp modelId="{EA89B242-B66D-4F02-9339-830EAD92A628}">
      <dsp:nvSpPr>
        <dsp:cNvPr id="0" name=""/>
        <dsp:cNvSpPr/>
      </dsp:nvSpPr>
      <dsp:spPr>
        <a:xfrm>
          <a:off x="0" y="4377999"/>
          <a:ext cx="6334982" cy="675327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References</a:t>
          </a:r>
          <a:endParaRPr lang="en-US" sz="1700" kern="1200"/>
        </a:p>
      </dsp:txBody>
      <dsp:txXfrm>
        <a:off x="32967" y="4410966"/>
        <a:ext cx="6269048" cy="6093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674122-689F-4806-9C5B-94C12503E9D8}">
      <dsp:nvSpPr>
        <dsp:cNvPr id="0" name=""/>
        <dsp:cNvSpPr/>
      </dsp:nvSpPr>
      <dsp:spPr>
        <a:xfrm>
          <a:off x="1196102" y="149855"/>
          <a:ext cx="2974053" cy="1032849"/>
        </a:xfrm>
        <a:prstGeom prst="ellipse">
          <a:avLst/>
        </a:prstGeom>
        <a:solidFill>
          <a:schemeClr val="dk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9686A0-25A5-4724-9BF4-644EBC3ACE8F}">
      <dsp:nvSpPr>
        <dsp:cNvPr id="0" name=""/>
        <dsp:cNvSpPr/>
      </dsp:nvSpPr>
      <dsp:spPr>
        <a:xfrm>
          <a:off x="2399556" y="2678953"/>
          <a:ext cx="576366" cy="368874"/>
        </a:xfrm>
        <a:prstGeom prst="down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B9B6FD6-1658-4AFE-81FF-C60DA160E0C0}">
      <dsp:nvSpPr>
        <dsp:cNvPr id="0" name=""/>
        <dsp:cNvSpPr/>
      </dsp:nvSpPr>
      <dsp:spPr>
        <a:xfrm>
          <a:off x="1304458" y="2974053"/>
          <a:ext cx="2766561" cy="691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bg1"/>
              </a:solidFill>
            </a:rPr>
            <a:t>Fit-For-Purpose</a:t>
          </a:r>
        </a:p>
      </dsp:txBody>
      <dsp:txXfrm>
        <a:off x="1304458" y="2974053"/>
        <a:ext cx="2766561" cy="691640"/>
      </dsp:txXfrm>
    </dsp:sp>
    <dsp:sp modelId="{812CADD1-BFDB-4803-81A7-6E897C5062A5}">
      <dsp:nvSpPr>
        <dsp:cNvPr id="0" name=""/>
        <dsp:cNvSpPr/>
      </dsp:nvSpPr>
      <dsp:spPr>
        <a:xfrm>
          <a:off x="2277366" y="1262474"/>
          <a:ext cx="1037460" cy="103746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Circular Economy Principles</a:t>
          </a:r>
        </a:p>
      </dsp:txBody>
      <dsp:txXfrm>
        <a:off x="2429298" y="1414406"/>
        <a:ext cx="733596" cy="733596"/>
      </dsp:txXfrm>
    </dsp:sp>
    <dsp:sp modelId="{F364515E-8D04-4216-9993-CFFC69CA0EEE}">
      <dsp:nvSpPr>
        <dsp:cNvPr id="0" name=""/>
        <dsp:cNvSpPr/>
      </dsp:nvSpPr>
      <dsp:spPr>
        <a:xfrm>
          <a:off x="1535005" y="484148"/>
          <a:ext cx="1037460" cy="103746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Sustainable Construction Practices</a:t>
          </a:r>
        </a:p>
      </dsp:txBody>
      <dsp:txXfrm>
        <a:off x="1686937" y="636080"/>
        <a:ext cx="733596" cy="733596"/>
      </dsp:txXfrm>
    </dsp:sp>
    <dsp:sp modelId="{7867F94A-218E-4954-8BD0-C3B8AB7DA2D5}">
      <dsp:nvSpPr>
        <dsp:cNvPr id="0" name=""/>
        <dsp:cNvSpPr/>
      </dsp:nvSpPr>
      <dsp:spPr>
        <a:xfrm>
          <a:off x="2595520" y="233313"/>
          <a:ext cx="1037460" cy="103746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Innovative Capabilities</a:t>
          </a:r>
        </a:p>
      </dsp:txBody>
      <dsp:txXfrm>
        <a:off x="2747452" y="385245"/>
        <a:ext cx="733596" cy="733596"/>
      </dsp:txXfrm>
    </dsp:sp>
    <dsp:sp modelId="{9AE155AD-8078-4F30-A9DD-98FA0ABC36FB}">
      <dsp:nvSpPr>
        <dsp:cNvPr id="0" name=""/>
        <dsp:cNvSpPr/>
      </dsp:nvSpPr>
      <dsp:spPr>
        <a:xfrm>
          <a:off x="1073912" y="23054"/>
          <a:ext cx="3227654" cy="2582123"/>
        </a:xfrm>
        <a:prstGeom prst="funnel">
          <a:avLst/>
        </a:prstGeom>
        <a:solidFill>
          <a:schemeClr val="dk1">
            <a:alpha val="4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59F9C-6552-0324-B255-861680D57A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0D77C0-370C-0F67-1BCC-A02594F9AD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42919-E1C0-C8FB-99EE-93C6B3322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A3CF6-BEA3-47A5-AED7-DFB909AC756A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23DF0D-1760-DFC6-E3BA-97331E69D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12B71-F406-8B5E-3519-608320D43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F1FE-EC62-4831-A40F-84DD8A0DF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565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35E1F-6E8C-D318-0358-70716BFF2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A304AF-76D6-8FB6-57D8-B40EB81F39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D1A728-1E1A-D665-1077-C25FB1964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A3CF6-BEA3-47A5-AED7-DFB909AC756A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C03FE-8CB9-A68D-2B04-C6270F6F9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B79E0-59C6-396A-8ABC-B3E49319B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F1FE-EC62-4831-A40F-84DD8A0DF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2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4EEE97-238C-6960-0E22-995F548043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CAC857-D5A0-83E1-6C8C-2E313AB5A8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CFA74-4116-4283-ECFA-74D73B312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A3CF6-BEA3-47A5-AED7-DFB909AC756A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7960B8-BFAB-2CEC-0C1E-86EE8CF44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55B2E-B60C-D928-57D2-2D402CA2D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F1FE-EC62-4831-A40F-84DD8A0DF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950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5E4C2-42B3-98BD-61C0-FD8A75D9A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36C60-D6BE-9178-9B1F-C4BB2A9FD9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7021B0-1730-48DA-D204-30BA1016B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A3CF6-BEA3-47A5-AED7-DFB909AC756A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6409A-DCD0-3626-DCB8-AFB0D66E3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B5941-7D91-5B26-2B97-409176244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F1FE-EC62-4831-A40F-84DD8A0DF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734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5261A-46B1-AC43-640F-CCBEAEC59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22A5A7-81F7-0F6D-E13F-4AD27069E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B4BF2-B406-3F69-B6CA-DC75AC19C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A3CF6-BEA3-47A5-AED7-DFB909AC756A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A296-586A-EE75-B1C2-3E7830AA5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4E0E89-60C4-5FB6-30C9-A2840A8CB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F1FE-EC62-4831-A40F-84DD8A0DF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439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24604-0D5E-2FE3-6AFF-87EC626CA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8365F-D061-DA97-AB8F-DF25BFF9CE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9577A6-12F2-5393-3C2B-57A76B3D49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57DEC7-52C2-2428-D3E2-A875509E1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A3CF6-BEA3-47A5-AED7-DFB909AC756A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B2063F-CF47-5095-D0E3-36DA6BA21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F419B-F07E-F964-7237-39894D0BB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F1FE-EC62-4831-A40F-84DD8A0DF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64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DB04F-9431-B678-F526-3430AFFD1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50EE9C-9696-1D71-33BE-A0161637F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F2D15E-FA5C-09A3-11D3-256D6C1336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6BB5AF-B178-3CBE-555E-0C69D31321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6F275F-8141-0C9D-4444-2582BCF608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284EAC-F068-B303-E2A6-EFAE4D436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A3CF6-BEA3-47A5-AED7-DFB909AC756A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83A947-BBD9-50FE-7EA3-FDA407BEA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907965-82E8-3F34-CE01-A32B35020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F1FE-EC62-4831-A40F-84DD8A0DF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58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B0AFF-0DEF-80CC-8978-308456711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6BD309-9105-5F1A-B26D-590FE7BB5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A3CF6-BEA3-47A5-AED7-DFB909AC756A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673C2B-3109-4535-39FF-282EFE525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117E1D-FCEA-B14D-64CF-CBE7F31DD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F1FE-EC62-4831-A40F-84DD8A0DF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550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E5A188-48BD-428D-4CCA-850B9494A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A3CF6-BEA3-47A5-AED7-DFB909AC756A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DE0789-5652-3231-BF2F-50552BE4D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2E4858-D826-35D3-F6A8-E514B7C53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F1FE-EC62-4831-A40F-84DD8A0DF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323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4B2F5-987D-0913-38EA-E00075440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EFAAE-6624-AA5C-AE5A-F038C52AB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4C7BF7-764B-F261-2D78-80A01F0322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4E20FA-B326-7CAA-5E1F-2300DAE4F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A3CF6-BEA3-47A5-AED7-DFB909AC756A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5BEE32-78B1-5224-6F6A-659F10834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D6ABD2-8195-ACC9-2D1B-C2F15947B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F1FE-EC62-4831-A40F-84DD8A0DF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906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54AE2-9616-C175-13CD-7E3FB7536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CC3A72-A910-983B-C448-A2192763C1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8ADFA4-375D-3AD3-49E3-4780F4F0D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0E9A99-DEA9-0BD1-CE0B-C69070325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A3CF6-BEA3-47A5-AED7-DFB909AC756A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DF7C9D-B57B-8BC7-9FF0-BBE0F9531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2CFEA-2E9C-73C5-8AF6-FF9F40ED8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F1FE-EC62-4831-A40F-84DD8A0DF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32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1FF8EC-055E-71BD-FAA3-532B3E736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CDC55F-6192-F72B-CB18-3F3DDAB2C0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0881EB-9B1D-749B-C739-1CA261103C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A3CF6-BEA3-47A5-AED7-DFB909AC756A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1A500-70DE-E006-3837-75668AB246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BF195D-2662-DA2F-497A-CF54248CA3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DF1FE-EC62-4831-A40F-84DD8A0DF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732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9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uk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NStait2@cardiffmet.ac.uk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mailto:cmiller@cardiffmet.ac.uk" TargetMode="External"/><Relationship Id="rId4" Type="http://schemas.openxmlformats.org/officeDocument/2006/relationships/hyperlink" Target="mailto:emcloughlin@cardiffmet.ac.u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6CCA5F87-1D1E-45CB-8D83-FC7EEFAD99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117103-5BD3-8C82-756D-F4CEFB5DA6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298" b="9091"/>
          <a:stretch/>
        </p:blipFill>
        <p:spPr>
          <a:xfrm>
            <a:off x="20" y="10"/>
            <a:ext cx="8668492" cy="6857990"/>
          </a:xfrm>
          <a:prstGeom prst="rect">
            <a:avLst/>
          </a:prstGeom>
        </p:spPr>
      </p:pic>
      <p:sp>
        <p:nvSpPr>
          <p:cNvPr id="18" name="Rectangle 10">
            <a:extLst>
              <a:ext uri="{FF2B5EF4-FFF2-40B4-BE49-F238E27FC236}">
                <a16:creationId xmlns:a16="http://schemas.microsoft.com/office/drawing/2014/main" id="{7CCFC2C6-6238-4A2F-93DE-2ADF74AF6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711652" y="0"/>
            <a:ext cx="8480347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8771F1-089F-D8F5-DB6E-F31C0631F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18704" y="1345289"/>
            <a:ext cx="4023360" cy="3204134"/>
          </a:xfrm>
        </p:spPr>
        <p:txBody>
          <a:bodyPr anchor="b">
            <a:normAutofit/>
          </a:bodyPr>
          <a:lstStyle/>
          <a:p>
            <a:r>
              <a:rPr lang="en-GB" sz="2600" b="1" dirty="0"/>
              <a:t>A Systematic Literature Review Exploring How the UN’s SDGs have limited application to Welsh Specialist Trade-Contractors in the Construction Industry and their Sustainable Development.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6C09EB-DF42-D6B5-EE4F-6F3044480C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51648" y="4654602"/>
            <a:ext cx="4023360" cy="1208141"/>
          </a:xfrm>
        </p:spPr>
        <p:txBody>
          <a:bodyPr>
            <a:normAutofit/>
          </a:bodyPr>
          <a:lstStyle/>
          <a:p>
            <a:r>
              <a:rPr lang="en-GB" sz="1200" i="1" dirty="0"/>
              <a:t>Natasha Stait, </a:t>
            </a:r>
            <a:r>
              <a:rPr lang="en-GB" sz="1200" i="1" dirty="0" err="1"/>
              <a:t>Dr.</a:t>
            </a:r>
            <a:r>
              <a:rPr lang="en-GB" sz="1200" i="1" dirty="0"/>
              <a:t> Emmet McLoughlin and </a:t>
            </a:r>
            <a:r>
              <a:rPr lang="en-GB" sz="1200" i="1" dirty="0" err="1"/>
              <a:t>Dr.</a:t>
            </a:r>
            <a:r>
              <a:rPr lang="en-GB" sz="1200" i="1" dirty="0"/>
              <a:t> Chris Miller </a:t>
            </a:r>
          </a:p>
          <a:p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AMI Presentation 2023</a:t>
            </a:r>
          </a:p>
        </p:txBody>
      </p:sp>
      <p:sp>
        <p:nvSpPr>
          <p:cNvPr id="19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130540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1648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EA8B5C-BAAC-11FB-9988-DC2B159484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3930" y="5735187"/>
            <a:ext cx="2038070" cy="107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434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91755F-E59E-57A8-08B6-04F480A2A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88" y="1365448"/>
            <a:ext cx="3201366" cy="3387497"/>
          </a:xfrm>
        </p:spPr>
        <p:txBody>
          <a:bodyPr anchor="b">
            <a:normAutofit/>
          </a:bodyPr>
          <a:lstStyle/>
          <a:p>
            <a:pPr algn="ctr"/>
            <a:r>
              <a:rPr lang="en-GB" sz="4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 areas for the Welsh Construction Industry.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E1CFD9-8D64-AA63-EB77-444B08AC44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5205" y="803996"/>
            <a:ext cx="7667309" cy="5546047"/>
          </a:xfrm>
        </p:spPr>
        <p:txBody>
          <a:bodyPr anchor="ctr">
            <a:normAutofit/>
          </a:bodyPr>
          <a:lstStyle/>
          <a:p>
            <a:r>
              <a:rPr lang="en-GB" sz="2000" dirty="0"/>
              <a:t>Wales became the first government in the world to declare a climate emergency in 2019, (</a:t>
            </a:r>
            <a:r>
              <a:rPr lang="en-GB" sz="2000" dirty="0" err="1"/>
              <a:t>Surminski</a:t>
            </a:r>
            <a:r>
              <a:rPr lang="en-GB" sz="2000" dirty="0"/>
              <a:t> and </a:t>
            </a:r>
            <a:r>
              <a:rPr lang="en-GB" sz="2000" dirty="0" err="1"/>
              <a:t>Rozer</a:t>
            </a:r>
            <a:r>
              <a:rPr lang="en-GB" sz="2000" dirty="0"/>
              <a:t>, 2020).</a:t>
            </a:r>
          </a:p>
          <a:p>
            <a:r>
              <a:rPr lang="en-GB" sz="2000" dirty="0"/>
              <a:t>Changes to the Welsh Construction Industry and how it calculates environmental performance has already begun, (Welsh Government, 2023). </a:t>
            </a:r>
          </a:p>
          <a:p>
            <a:r>
              <a:rPr lang="en-GB" sz="2000" dirty="0"/>
              <a:t>Further government research states that the journey to a net-zero achievement in the Welsh Construction Industry has the potential to provide an industry transformation, (CITB, 2021). </a:t>
            </a:r>
          </a:p>
          <a:p>
            <a:r>
              <a:rPr lang="en-GB" sz="2000" dirty="0"/>
              <a:t>Largest global challenges, (Brown et al, 2021)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b="1" dirty="0">
                <a:solidFill>
                  <a:srgbClr val="FF0000"/>
                </a:solidFill>
              </a:rPr>
              <a:t>But, how do we encourage smaller actors in the Welsh Construction Industry to change environmental attitudes?</a:t>
            </a:r>
          </a:p>
          <a:p>
            <a:endParaRPr lang="en-GB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F45EC3-F47A-670A-949D-2C20AF427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5694" y="2428205"/>
            <a:ext cx="841321" cy="12619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14B6E7-0493-74B0-D7E6-EE801B71DC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1551" y="60791"/>
            <a:ext cx="2487384" cy="13046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F6101D-4375-534F-E8F6-1F6EEB3F88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8892" y="5070150"/>
            <a:ext cx="2705276" cy="163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06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AF48EE-E72D-BACF-D42E-7738B1377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225" y="119127"/>
            <a:ext cx="3201366" cy="3387497"/>
          </a:xfrm>
        </p:spPr>
        <p:txBody>
          <a:bodyPr anchor="b">
            <a:normAutofit/>
          </a:bodyPr>
          <a:lstStyle/>
          <a:p>
            <a:pPr algn="ctr"/>
            <a:r>
              <a:rPr lang="en-GB" sz="4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the UN SDGs fit into all this?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37398-8E37-2D75-5113-89393BBBF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270" y="286173"/>
            <a:ext cx="7313975" cy="5546047"/>
          </a:xfrm>
        </p:spPr>
        <p:txBody>
          <a:bodyPr anchor="ctr">
            <a:normAutofit/>
          </a:bodyPr>
          <a:lstStyle/>
          <a:p>
            <a:r>
              <a:rPr lang="en-GB" sz="2000" dirty="0">
                <a:latin typeface="+mj-lt"/>
              </a:rPr>
              <a:t>There are limited studies that explore the role that the construction environment play in the UN’s 2030 sustainable agenda, (</a:t>
            </a:r>
            <a:r>
              <a:rPr lang="en-GB" sz="2000" dirty="0" err="1">
                <a:latin typeface="+mj-lt"/>
              </a:rPr>
              <a:t>Goubran</a:t>
            </a:r>
            <a:r>
              <a:rPr lang="en-GB" sz="2000" dirty="0">
                <a:latin typeface="+mj-lt"/>
              </a:rPr>
              <a:t>, 2019).</a:t>
            </a:r>
          </a:p>
          <a:p>
            <a:r>
              <a:rPr lang="en-GB" sz="2000" dirty="0">
                <a:latin typeface="+mj-lt"/>
              </a:rPr>
              <a:t>Slow adoption to change, (MacGregor et al, 2018)</a:t>
            </a:r>
          </a:p>
          <a:p>
            <a:r>
              <a:rPr lang="en-GB" sz="2000" dirty="0">
                <a:latin typeface="+mj-lt"/>
              </a:rPr>
              <a:t>Sustainable method of construction (</a:t>
            </a:r>
            <a:r>
              <a:rPr lang="en-GB" sz="2000" dirty="0" err="1">
                <a:latin typeface="+mj-lt"/>
              </a:rPr>
              <a:t>Ogunmakinde</a:t>
            </a:r>
            <a:r>
              <a:rPr lang="en-GB" sz="2000" dirty="0">
                <a:latin typeface="+mj-lt"/>
              </a:rPr>
              <a:t> et al, 2022).</a:t>
            </a:r>
          </a:p>
          <a:p>
            <a:r>
              <a:rPr lang="en-GB" sz="2000" dirty="0">
                <a:latin typeface="+mj-lt"/>
              </a:rPr>
              <a:t>Welsh Future Generations Act 2015</a:t>
            </a:r>
          </a:p>
          <a:p>
            <a:r>
              <a:rPr lang="en-GB" sz="2000" dirty="0">
                <a:latin typeface="+mj-lt"/>
              </a:rPr>
              <a:t>Current changes and methods are not suitable to smaller players, (</a:t>
            </a:r>
            <a:r>
              <a:rPr lang="en-GB" sz="2000" dirty="0" err="1">
                <a:latin typeface="+mj-lt"/>
              </a:rPr>
              <a:t>Alawneh</a:t>
            </a:r>
            <a:r>
              <a:rPr lang="en-GB" sz="2000" dirty="0">
                <a:latin typeface="+mj-lt"/>
              </a:rPr>
              <a:t> et al, 2019)</a:t>
            </a:r>
          </a:p>
          <a:p>
            <a:pPr marL="0" indent="0">
              <a:buNone/>
            </a:pPr>
            <a:endParaRPr lang="en-GB" sz="2000" dirty="0">
              <a:latin typeface="+mj-lt"/>
            </a:endParaRPr>
          </a:p>
          <a:p>
            <a:pPr marL="0" indent="0" algn="ctr">
              <a:buNone/>
            </a:pPr>
            <a:r>
              <a:rPr lang="en-GB" sz="2000" b="1" dirty="0">
                <a:solidFill>
                  <a:srgbClr val="FF0000"/>
                </a:solidFill>
                <a:latin typeface="+mj-lt"/>
              </a:rPr>
              <a:t>So how do we make this suitable?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D3E780-5E22-8245-082D-F6E2B46B5F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4616" y="89454"/>
            <a:ext cx="2487384" cy="13046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F182A2-F1ED-79B2-0755-B0990ED3F4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6837" y="3625751"/>
            <a:ext cx="4121581" cy="25717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3C3E44C-566C-6FCE-BCBA-C00197FDF617}"/>
              </a:ext>
            </a:extLst>
          </p:cNvPr>
          <p:cNvSpPr/>
          <p:nvPr/>
        </p:nvSpPr>
        <p:spPr>
          <a:xfrm>
            <a:off x="2659310" y="4793617"/>
            <a:ext cx="620785" cy="6256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5A2DCF-FD62-AEF0-1A1F-D4A8560D49EF}"/>
              </a:ext>
            </a:extLst>
          </p:cNvPr>
          <p:cNvSpPr/>
          <p:nvPr/>
        </p:nvSpPr>
        <p:spPr>
          <a:xfrm>
            <a:off x="3328723" y="4786627"/>
            <a:ext cx="620785" cy="6256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599144B-B708-40E9-129E-55A706CCEC25}"/>
              </a:ext>
            </a:extLst>
          </p:cNvPr>
          <p:cNvSpPr/>
          <p:nvPr/>
        </p:nvSpPr>
        <p:spPr>
          <a:xfrm>
            <a:off x="107832" y="5446926"/>
            <a:ext cx="620785" cy="6256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449C10-2971-906B-F52E-5CC3A7974BA5}"/>
              </a:ext>
            </a:extLst>
          </p:cNvPr>
          <p:cNvSpPr/>
          <p:nvPr/>
        </p:nvSpPr>
        <p:spPr>
          <a:xfrm>
            <a:off x="728617" y="4778712"/>
            <a:ext cx="620785" cy="6256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B2A3BA6-0A46-F96E-3EF2-6D90B8DFF0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55040" y="4934460"/>
            <a:ext cx="2929128" cy="1775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346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06103C-ABD9-8769-00ED-D1CF38022784}"/>
              </a:ext>
            </a:extLst>
          </p:cNvPr>
          <p:cNvSpPr txBox="1"/>
          <p:nvPr/>
        </p:nvSpPr>
        <p:spPr>
          <a:xfrm>
            <a:off x="-332401" y="1250994"/>
            <a:ext cx="47026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chemeClr val="bg1"/>
                </a:solidFill>
              </a:rPr>
              <a:t>Pressure </a:t>
            </a:r>
          </a:p>
          <a:p>
            <a:pPr algn="ctr"/>
            <a:r>
              <a:rPr lang="en-GB" sz="5400" dirty="0">
                <a:solidFill>
                  <a:schemeClr val="bg1"/>
                </a:solidFill>
              </a:rPr>
              <a:t>Mapping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6C67264-6D02-EC8F-1BD5-5D33F438D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7826" y="785692"/>
            <a:ext cx="8763254" cy="50301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60B09D-C8F7-E1F6-8398-E52B71AF5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125" y="3300786"/>
            <a:ext cx="2926334" cy="17801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725CA96-D743-005A-D45B-A8D6AA7A39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3085" y="61718"/>
            <a:ext cx="2267405" cy="118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71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F9161A-0313-C82B-8F25-20217BBAD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But the question remains…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8F343106-503B-86F5-36D2-DA082FD23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354" y="4737881"/>
            <a:ext cx="10005951" cy="145825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How do we make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Specialist Trade Contractors ‘Fit for Purpose’?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CB8A68-B989-BC0B-1B3B-7E275ABC2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4613" y="5543811"/>
            <a:ext cx="2487384" cy="13046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2FBCF4-16AB-D6D9-0954-17DD0D64B7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6570" y="3031527"/>
            <a:ext cx="841321" cy="1261981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968C758-0D73-3670-D1FA-13511C6EDA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0726242"/>
              </p:ext>
            </p:extLst>
          </p:nvPr>
        </p:nvGraphicFramePr>
        <p:xfrm>
          <a:off x="6978262" y="222070"/>
          <a:ext cx="5375479" cy="3688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37052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5701B7-4251-901B-D0C0-6119D966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b="1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Thank you and Any Questions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CE5B64-9907-7B31-B85C-17F8DD4BFD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49" b="31318"/>
          <a:stretch/>
        </p:blipFill>
        <p:spPr>
          <a:xfrm>
            <a:off x="3" y="4374126"/>
            <a:ext cx="12191997" cy="244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769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898712-C591-1FF6-20DB-B031C0834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67" y="717894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4000" dirty="0">
                <a:solidFill>
                  <a:srgbClr val="FFFFFF"/>
                </a:solidFill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FE68F-425B-E4AA-13C7-C9B581FB8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8770" y="382555"/>
            <a:ext cx="7230796" cy="628883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1050" dirty="0" err="1"/>
              <a:t>Alawneh</a:t>
            </a:r>
            <a:r>
              <a:rPr lang="en-GB" sz="1050" dirty="0"/>
              <a:t>, R., Ghazali, F., Ali, H. and </a:t>
            </a:r>
            <a:r>
              <a:rPr lang="en-GB" sz="1050" dirty="0" err="1"/>
              <a:t>Sadullah</a:t>
            </a:r>
            <a:r>
              <a:rPr lang="en-GB" sz="1050" dirty="0"/>
              <a:t>, A.F., (2019). A Novel framework for integrating United Nations Sustainable Development Goals into sustainable non-residential building assessment and management in Jordan. Sustainable Cities and Society, 49, p.101612.</a:t>
            </a:r>
          </a:p>
          <a:p>
            <a:pPr marL="0" indent="0">
              <a:buNone/>
            </a:pPr>
            <a:r>
              <a:rPr lang="en-GB" sz="1050" dirty="0"/>
              <a:t>AYUBA, B. and AJ, T., (2022). IMPACT OF INNOVATION ON PERFORMANCE OF SPECIALIST CONSTRUCTION CONTRACTORS IN KADUNA STATE.</a:t>
            </a:r>
          </a:p>
          <a:p>
            <a:pPr marL="0" indent="0">
              <a:buNone/>
            </a:pPr>
            <a:r>
              <a:rPr lang="en-GB" sz="1050" dirty="0"/>
              <a:t>Latham Report (1994). Constructing the team: The Latham Report (1994)</a:t>
            </a:r>
          </a:p>
          <a:p>
            <a:pPr marL="0" indent="0">
              <a:buNone/>
            </a:pPr>
            <a:r>
              <a:rPr lang="en-GB" sz="1050" dirty="0"/>
              <a:t>CEW., (2019). Constructing For Future Generations. Online Source: Constructing_for_Future_Generations.pdf (cewales.org.uk)</a:t>
            </a:r>
          </a:p>
          <a:p>
            <a:pPr marL="0" indent="0">
              <a:buNone/>
            </a:pPr>
            <a:r>
              <a:rPr lang="en-GB" sz="1050" dirty="0"/>
              <a:t>Construction Excellence Wales (2021) Future generations in the Built Environment, Constructing Excellence in Wales :: Future Generations. Available at: https://www.cewales.org.uk/future-generations/ (Accessed: January 9, 2023). </a:t>
            </a:r>
          </a:p>
          <a:p>
            <a:pPr marL="0" indent="0">
              <a:buNone/>
            </a:pPr>
            <a:r>
              <a:rPr lang="en-GB" sz="1050" dirty="0"/>
              <a:t>Dainty, A.R. and Brooke, R.J., (2004). Towards improved construction waste minimisation: a need for improved supply chain integration?. Structural Survey.</a:t>
            </a:r>
          </a:p>
          <a:p>
            <a:pPr marL="0" indent="0">
              <a:buNone/>
            </a:pPr>
            <a:r>
              <a:rPr lang="en-GB" sz="1050" dirty="0"/>
              <a:t>Franz, B. and Roberts, B.A., 2022. Thematic analysis of successful and unsuccessful project delivery teams in the building construction industry. Journal of Construction Engineering and Management, 148(3), p.05022001.</a:t>
            </a:r>
          </a:p>
          <a:p>
            <a:pPr marL="0" indent="0">
              <a:buNone/>
            </a:pPr>
            <a:r>
              <a:rPr lang="en-GB" sz="1050" dirty="0"/>
              <a:t>Goh, E. and </a:t>
            </a:r>
            <a:r>
              <a:rPr lang="en-GB" sz="1050" dirty="0" err="1"/>
              <a:t>Loosemore</a:t>
            </a:r>
            <a:r>
              <a:rPr lang="en-GB" sz="1050" dirty="0"/>
              <a:t>, M., (2017). The impacts of industrialization on construction subcontractors: a resource-based view. Construction management and economics, 35(5), pp.288-304.</a:t>
            </a:r>
          </a:p>
          <a:p>
            <a:pPr marL="0" indent="0">
              <a:buNone/>
            </a:pPr>
            <a:r>
              <a:rPr lang="en-GB" sz="1050" dirty="0" err="1"/>
              <a:t>Goubran</a:t>
            </a:r>
            <a:r>
              <a:rPr lang="en-GB" sz="1050" dirty="0"/>
              <a:t>, S., (2019). On the role of construction in achieving the SDGs. Journal of sustainability research, Vol. 1(2).</a:t>
            </a:r>
          </a:p>
          <a:p>
            <a:pPr marL="0" indent="0">
              <a:buNone/>
            </a:pPr>
            <a:r>
              <a:rPr lang="en-GB" sz="1050" dirty="0"/>
              <a:t>MacGregor, C., Dowdell, D.C., </a:t>
            </a:r>
            <a:r>
              <a:rPr lang="en-GB" sz="1050" dirty="0" err="1"/>
              <a:t>Jaques</a:t>
            </a:r>
            <a:r>
              <a:rPr lang="en-GB" sz="1050" dirty="0"/>
              <a:t>, R.A., Bint, L. and Berg, B.L., (2018). The built environment and climate change: A review of research, challenges and the future. </a:t>
            </a:r>
            <a:r>
              <a:rPr lang="en-GB" sz="1050" dirty="0" err="1"/>
              <a:t>Jugendford</a:t>
            </a:r>
            <a:r>
              <a:rPr lang="en-GB" sz="1050" dirty="0"/>
              <a:t>, New Zealand: BRANZ.</a:t>
            </a:r>
          </a:p>
          <a:p>
            <a:pPr marL="0" indent="0">
              <a:buNone/>
            </a:pPr>
            <a:r>
              <a:rPr lang="en-GB" sz="1050" dirty="0" err="1"/>
              <a:t>Naji</a:t>
            </a:r>
            <a:r>
              <a:rPr lang="en-GB" sz="1050" dirty="0"/>
              <a:t>, K.K., Mansour, M.M. and </a:t>
            </a:r>
            <a:r>
              <a:rPr lang="en-GB" sz="1050" dirty="0" err="1"/>
              <a:t>Gunduz</a:t>
            </a:r>
            <a:r>
              <a:rPr lang="en-GB" sz="1050" dirty="0"/>
              <a:t>, M., 2020. Methods for </a:t>
            </a:r>
            <a:r>
              <a:rPr lang="en-GB" sz="1050" dirty="0" err="1"/>
              <a:t>modeling</a:t>
            </a:r>
            <a:r>
              <a:rPr lang="en-GB" sz="1050" dirty="0"/>
              <a:t> and evaluating construction disputes: A critical review. IEEE Access, 8, pp.45641-45652.</a:t>
            </a:r>
          </a:p>
          <a:p>
            <a:pPr marL="0" indent="0">
              <a:buNone/>
            </a:pPr>
            <a:r>
              <a:rPr lang="en-GB" sz="1050" dirty="0" err="1"/>
              <a:t>Ogunmakinde</a:t>
            </a:r>
            <a:r>
              <a:rPr lang="en-GB" sz="1050" dirty="0"/>
              <a:t>, O.E., </a:t>
            </a:r>
            <a:r>
              <a:rPr lang="en-GB" sz="1050" dirty="0" err="1"/>
              <a:t>Egbelakin</a:t>
            </a:r>
            <a:r>
              <a:rPr lang="en-GB" sz="1050" dirty="0"/>
              <a:t>, T. and Sher, W., (2022). Contributions of the circular economy to the UN sustainable development goals through sustainable construction. Resources, Conservation and Recycling, Vol. 178, p.106023.</a:t>
            </a:r>
          </a:p>
          <a:p>
            <a:pPr marL="0" indent="0">
              <a:buNone/>
            </a:pPr>
            <a:r>
              <a:rPr lang="en-GB" sz="1050" dirty="0" err="1"/>
              <a:t>Surminski</a:t>
            </a:r>
            <a:r>
              <a:rPr lang="en-GB" sz="1050" dirty="0"/>
              <a:t>, S. and </a:t>
            </a:r>
            <a:r>
              <a:rPr lang="en-GB" sz="1050" dirty="0" err="1"/>
              <a:t>Rözer</a:t>
            </a:r>
            <a:r>
              <a:rPr lang="en-GB" sz="1050" dirty="0"/>
              <a:t>, V., (2020). New build homes, flood resilience and environmental justice–current and future trends under climate change across England and Wales.</a:t>
            </a:r>
          </a:p>
          <a:p>
            <a:pPr marL="0" indent="0">
              <a:buNone/>
            </a:pPr>
            <a:r>
              <a:rPr lang="en-GB" sz="1050" dirty="0"/>
              <a:t>UK Government (2022) GOV.UK. Available at: </a:t>
            </a:r>
            <a:r>
              <a:rPr lang="en-GB" sz="1050" dirty="0">
                <a:hlinkClick r:id="rId2"/>
              </a:rPr>
              <a:t>Welcome to GOV.UK (www.gov.uk)</a:t>
            </a:r>
            <a:endParaRPr lang="en-GB" sz="1050" dirty="0"/>
          </a:p>
          <a:p>
            <a:pPr marL="0" indent="0">
              <a:buNone/>
            </a:pPr>
            <a:r>
              <a:rPr lang="en-GB" sz="1050" dirty="0"/>
              <a:t>Welsh Government (2023) GOV.WALES. Available at: https://www.gov.wales/ (Accessed: 12 May 2023). </a:t>
            </a:r>
          </a:p>
          <a:p>
            <a:pPr marL="0" indent="0">
              <a:buNone/>
            </a:pP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432052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67A6A5-977A-E1C9-2048-F5EA2F3E4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788" y="365125"/>
            <a:ext cx="4840010" cy="1807305"/>
          </a:xfrm>
        </p:spPr>
        <p:txBody>
          <a:bodyPr>
            <a:normAutofit/>
          </a:bodyPr>
          <a:lstStyle/>
          <a:p>
            <a:r>
              <a:rPr lang="en-GB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Authors </a:t>
            </a:r>
          </a:p>
        </p:txBody>
      </p:sp>
      <p:pic>
        <p:nvPicPr>
          <p:cNvPr id="5" name="Picture 4" descr="Abstract blurred public library with bookshelves">
            <a:extLst>
              <a:ext uri="{FF2B5EF4-FFF2-40B4-BE49-F238E27FC236}">
                <a16:creationId xmlns:a16="http://schemas.microsoft.com/office/drawing/2014/main" id="{EF244853-EDE8-23CF-99FA-90B64A5C55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63" r="31403" b="-1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74ED1-94E7-6FCD-0D0E-56AC15F39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787" y="1950098"/>
            <a:ext cx="5382743" cy="4226865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800"/>
              </a:spcAft>
              <a:buNone/>
            </a:pPr>
            <a:r>
              <a:rPr lang="en-GB" sz="16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Natasha Stait</a:t>
            </a:r>
            <a:r>
              <a:rPr lang="en-GB" sz="1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spcAft>
                <a:spcPts val="800"/>
              </a:spcAft>
            </a:pPr>
            <a:r>
              <a:rPr lang="en-GB" sz="16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Doctor of Management Student. MBA. BA(Hons) Business and Management. Associate Tutor in Business Management and Law. Cardiff School of Management. Cardiff Metropolitan University. </a:t>
            </a:r>
            <a:r>
              <a:rPr lang="en-GB" sz="1600" i="1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NStait2@cardiffmet.ac.uk</a:t>
            </a:r>
            <a:r>
              <a:rPr lang="en-GB" sz="16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800"/>
              </a:spcAft>
              <a:buNone/>
            </a:pPr>
            <a:r>
              <a:rPr lang="en-GB" sz="1600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Dr.</a:t>
            </a:r>
            <a:r>
              <a:rPr lang="en-GB" sz="1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Emmet McLoughlin.</a:t>
            </a:r>
          </a:p>
          <a:p>
            <a:pPr>
              <a:spcAft>
                <a:spcPts val="800"/>
              </a:spcAft>
            </a:pPr>
            <a:r>
              <a:rPr lang="en-GB" sz="16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PhD. Senior Lecturer in Tourism and Events Management. Cardiff School of Management. Cardiff Metropolitan University. </a:t>
            </a:r>
            <a:r>
              <a:rPr lang="en-GB" sz="1600" i="1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emcloughlin@cardiffmet.ac.uk</a:t>
            </a:r>
            <a:r>
              <a:rPr lang="en-GB" sz="16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800"/>
              </a:spcAft>
              <a:buNone/>
            </a:pPr>
            <a:r>
              <a:rPr lang="en-GB" sz="1600" b="1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Dr.</a:t>
            </a:r>
            <a:r>
              <a:rPr lang="en-GB" sz="1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Christopher Miller</a:t>
            </a:r>
            <a:r>
              <a:rPr lang="en-GB" sz="1600" b="1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800"/>
              </a:spcAft>
            </a:pPr>
            <a:r>
              <a:rPr lang="en-GB" sz="16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PhD.</a:t>
            </a:r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Programme Director. Senior Lecturer in Entrepreneurship and Innovation Management. Cardiff School of Management. Cardiff Metropolitan University. </a:t>
            </a:r>
            <a:r>
              <a:rPr lang="en-GB" sz="1600" i="1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cmiller@cardiffmet.ac.uk</a:t>
            </a:r>
            <a:r>
              <a:rPr lang="en-GB" sz="16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21D519-2162-8429-F4C7-928B5727AA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52712" y="84622"/>
            <a:ext cx="2036240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128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5278130-DFE0-457B-8698-88DF69019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99531B-1681-4D6E-BECB-18325B33A6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0344094-430A-400B-804B-910E696A1A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709375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53C67DF-7782-4E57-AB9B-F1B4811AD8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543451" y="1248213"/>
            <a:ext cx="5413238" cy="4326335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69FCF6-468B-62D1-66B2-6D4F71074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967" y="675564"/>
            <a:ext cx="3609833" cy="5204085"/>
          </a:xfrm>
        </p:spPr>
        <p:txBody>
          <a:bodyPr>
            <a:normAutofit/>
          </a:bodyPr>
          <a:lstStyle/>
          <a:p>
            <a:r>
              <a:rPr lang="en-GB" dirty="0"/>
              <a:t>Table of contents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03A5AE3-BD30-455C-842B-7626C8BEF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DBECAA5-1F2D-470D-875C-8F2C2CA3E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3D7DFEC-7F68-1E0B-37B5-A724E3FCB7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9021637"/>
              </p:ext>
            </p:extLst>
          </p:nvPr>
        </p:nvGraphicFramePr>
        <p:xfrm>
          <a:off x="4749782" y="886199"/>
          <a:ext cx="6334982" cy="5085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977985C5-54CE-66D2-6C4F-4C192C25DFE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81634" y="0"/>
            <a:ext cx="1535792" cy="80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922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AFE8227-C443-417B-BA91-520EB1EF4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A12699-E5EF-BCD7-36F5-EC3B03DDD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3193" y="489507"/>
            <a:ext cx="3091607" cy="1655483"/>
          </a:xfrm>
        </p:spPr>
        <p:txBody>
          <a:bodyPr anchor="b">
            <a:normAutofit/>
          </a:bodyPr>
          <a:lstStyle/>
          <a:p>
            <a:pPr algn="ctr"/>
            <a:r>
              <a:rPr lang="en-GB" sz="3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does this paper plan to achieve?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897D02-5C4F-B444-6021-2DE2540F18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8582" b="1"/>
          <a:stretch/>
        </p:blipFill>
        <p:spPr>
          <a:xfrm>
            <a:off x="20" y="431"/>
            <a:ext cx="8115280" cy="640831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7B69C-EB40-C853-FD5E-8C659132C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7631" y="2368074"/>
            <a:ext cx="3302730" cy="354026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1700" dirty="0"/>
              <a:t>The </a:t>
            </a:r>
            <a:r>
              <a:rPr lang="en-GB" sz="1700" b="1" dirty="0"/>
              <a:t>Welsh Construction Industry </a:t>
            </a:r>
            <a:r>
              <a:rPr lang="en-GB" sz="1700" dirty="0"/>
              <a:t>is under pressure to contribute to the Environmental strategy, but the </a:t>
            </a:r>
            <a:r>
              <a:rPr lang="en-GB" sz="1700" b="1" dirty="0"/>
              <a:t>top-down approach </a:t>
            </a:r>
            <a:r>
              <a:rPr lang="en-GB" sz="1700" dirty="0"/>
              <a:t>is still being argued within the literature. Therefore, the proposal of this paper is to encourage a </a:t>
            </a:r>
            <a:r>
              <a:rPr lang="en-GB" sz="1700" b="1" dirty="0"/>
              <a:t>bottom-up approach </a:t>
            </a:r>
            <a:r>
              <a:rPr lang="en-GB" sz="1700" dirty="0"/>
              <a:t>to sustainable construction and enable the development of Specialist Trade Contractors to become </a:t>
            </a:r>
            <a:r>
              <a:rPr lang="en-GB" sz="1700" b="1" dirty="0"/>
              <a:t>fit for purpose</a:t>
            </a:r>
            <a:r>
              <a:rPr lang="en-GB" sz="1700" dirty="0"/>
              <a:t>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07741FC-B544-4A6E-B831-6789D0423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6408741"/>
            <a:ext cx="12191998" cy="45720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F0BE7ED-7814-4273-B18A-F26CC038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6408742"/>
            <a:ext cx="8115300" cy="449258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541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073CA4C-68EC-411E-A870-9A1C34F5B6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r="52" b="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4916930-E76E-4100-9DCF-4981566A3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57375" y="1885950"/>
            <a:ext cx="8505825" cy="3152775"/>
          </a:xfrm>
          <a:prstGeom prst="rect">
            <a:avLst/>
          </a:prstGeom>
          <a:solidFill>
            <a:schemeClr val="bg1">
              <a:alpha val="75000"/>
            </a:schemeClr>
          </a:solidFill>
          <a:ln w="63500"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B757A2-97E6-F677-B6E4-828414D64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637" y="2094975"/>
            <a:ext cx="8086725" cy="266804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2800" b="1" dirty="0"/>
              <a:t>Currently, construction is so specialized that one construction firm cannot simply provide all the specialisms that are required within a construction project, therefore many small firms including specialist contractors with narrow expertise frequently continue to meet the industry’s complex demands, (Franz and Roberts, 2022).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45BF51-CD4A-5600-C502-1649491CEA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7662" y="1219739"/>
            <a:ext cx="1880580" cy="98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981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29323B-3F84-C893-5C11-0EB25C2C6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GB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difference?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AC0DB94-2965-C5B9-CE42-5922F08E03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1722755"/>
              </p:ext>
            </p:extLst>
          </p:nvPr>
        </p:nvGraphicFramePr>
        <p:xfrm>
          <a:off x="1124251" y="2112579"/>
          <a:ext cx="9967441" cy="4192807"/>
        </p:xfrm>
        <a:graphic>
          <a:graphicData uri="http://schemas.openxmlformats.org/drawingml/2006/table">
            <a:tbl>
              <a:tblPr firstRow="1" firstCol="1" bandRow="1"/>
              <a:tblGrid>
                <a:gridCol w="3406040">
                  <a:extLst>
                    <a:ext uri="{9D8B030D-6E8A-4147-A177-3AD203B41FA5}">
                      <a16:colId xmlns:a16="http://schemas.microsoft.com/office/drawing/2014/main" val="3519346722"/>
                    </a:ext>
                  </a:extLst>
                </a:gridCol>
                <a:gridCol w="3305768">
                  <a:extLst>
                    <a:ext uri="{9D8B030D-6E8A-4147-A177-3AD203B41FA5}">
                      <a16:colId xmlns:a16="http://schemas.microsoft.com/office/drawing/2014/main" val="3782282847"/>
                    </a:ext>
                  </a:extLst>
                </a:gridCol>
                <a:gridCol w="3255633">
                  <a:extLst>
                    <a:ext uri="{9D8B030D-6E8A-4147-A177-3AD203B41FA5}">
                      <a16:colId xmlns:a16="http://schemas.microsoft.com/office/drawing/2014/main" val="1527091190"/>
                    </a:ext>
                  </a:extLst>
                </a:gridCol>
              </a:tblGrid>
              <a:tr h="324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700" b="1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Main Contractor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48" marR="984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700" b="1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Sub-Contractor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48" marR="984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700" b="1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Specialist Trade Contractor 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48" marR="984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7146991"/>
                  </a:ext>
                </a:extLst>
              </a:tr>
              <a:tr h="11928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7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Concentrates efforts towards organisational management to meet the needs of the client, (Jamieson et al, 2016). 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48" marR="984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7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Low barriers of entry, (King and Pitt, 2009)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48" marR="984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7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Have aspects of vulnerability, (Matthews et al, 2000).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48" marR="984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3777226"/>
                  </a:ext>
                </a:extLst>
              </a:tr>
              <a:tr h="11928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7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Needs to focus on inter-organisational relationships, (White and Marasini, 2013). 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48" marR="984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7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Generally, operate within a geographic region, (McCord, 2010).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48" marR="984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7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Account for as much as 70-90% of the cost within a standard Construction Project, (Chiang, 2010).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48" marR="984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9002312"/>
                  </a:ext>
                </a:extLst>
              </a:tr>
              <a:tr h="14821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7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Tends to lack some fundamental skills that are needed in construction projects (RICS, 2021). 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48" marR="984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7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Specialises in particular project aspects to meet the needs of the main contractor, (White and Marasini, 2013).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48" marR="984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70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Has limited interaction with the client and tends to be unaware of project aims as work is limited to specific area of focus due to specialism, (Miller et al, 2010).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448" marR="984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3294881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ADC33CE9-F398-FC11-572B-CFCC4707B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376" y="5710461"/>
            <a:ext cx="1809749" cy="94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723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0" name="Rectangle 4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49AF42-5E73-9261-CEA9-B49AE7AA2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44" y="1278956"/>
            <a:ext cx="3201366" cy="3387497"/>
          </a:xfrm>
        </p:spPr>
        <p:txBody>
          <a:bodyPr anchor="b">
            <a:normAutofit/>
          </a:bodyPr>
          <a:lstStyle/>
          <a:p>
            <a:pPr algn="ctr"/>
            <a:r>
              <a:rPr lang="en-GB" sz="4800" b="1" dirty="0">
                <a:solidFill>
                  <a:srgbClr val="FFFFFF"/>
                </a:solidFill>
              </a:rPr>
              <a:t>Specialist Trade Contractor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533C9-B9AF-587D-FB7C-8D47F65455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8606" y="407598"/>
            <a:ext cx="7503950" cy="5546047"/>
          </a:xfrm>
        </p:spPr>
        <p:txBody>
          <a:bodyPr anchor="ctr">
            <a:normAutofit/>
          </a:bodyPr>
          <a:lstStyle/>
          <a:p>
            <a:pPr algn="just"/>
            <a:r>
              <a:rPr lang="en-GB" sz="2000" dirty="0">
                <a:latin typeface="+mj-lt"/>
              </a:rPr>
              <a:t> It’s not a role that has been highly regarded in the construction literature, especially in a Welsh context.</a:t>
            </a:r>
          </a:p>
          <a:p>
            <a:pPr algn="just"/>
            <a:r>
              <a:rPr lang="en-GB" sz="2000" dirty="0">
                <a:latin typeface="+mj-lt"/>
              </a:rPr>
              <a:t>Latham Report (1994) </a:t>
            </a:r>
          </a:p>
          <a:p>
            <a:pPr algn="just"/>
            <a:r>
              <a:rPr lang="en-GB" sz="2000" dirty="0">
                <a:latin typeface="+mj-lt"/>
              </a:rPr>
              <a:t>The most recent definition based on the Latham Report and the basis of this paper is </a:t>
            </a:r>
          </a:p>
          <a:p>
            <a:pPr marL="0" indent="0" algn="ctr">
              <a:buNone/>
            </a:pPr>
            <a:r>
              <a:rPr lang="en-GB" sz="1800" i="1" dirty="0">
                <a:latin typeface="+mj-lt"/>
              </a:rPr>
              <a:t>Ayuba and </a:t>
            </a:r>
            <a:r>
              <a:rPr lang="en-GB" sz="1800" i="1" dirty="0" err="1">
                <a:latin typeface="+mj-lt"/>
              </a:rPr>
              <a:t>Tsado</a:t>
            </a:r>
            <a:r>
              <a:rPr lang="en-GB" sz="1800" i="1" dirty="0">
                <a:latin typeface="+mj-lt"/>
              </a:rPr>
              <a:t> (2022 pp.129) define “a specialist contractor as a broad term that describes an individual appointed to carry out activities in the development of a built asset or is ideally unique to the industry that involves specific construction knowledge and skills”.</a:t>
            </a:r>
          </a:p>
          <a:p>
            <a:endParaRPr lang="en-GB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7D9EDD-87B0-E3B2-DCAA-AA919C190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7581" y="112985"/>
            <a:ext cx="2481371" cy="130754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D5F4F99-039E-B6F7-1BB7-F45D41004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3467" y="2773482"/>
            <a:ext cx="841321" cy="12619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3A942F-22A8-4554-4AA4-E431935C2E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2521" y="4460034"/>
            <a:ext cx="3759479" cy="228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09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697F4A-0E1E-4884-AA46-CC73530407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72706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5D0D05-45D4-1DC6-1142-92D9014C6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2026" y="540167"/>
            <a:ext cx="5828376" cy="2135867"/>
          </a:xfrm>
        </p:spPr>
        <p:txBody>
          <a:bodyPr anchor="b">
            <a:normAutofit/>
          </a:bodyPr>
          <a:lstStyle/>
          <a:p>
            <a:pPr algn="ctr"/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are Specialist Trade Contractors an important focus?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C9201A9-0BDD-4980-9442-7A5E65D8C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1253406"/>
            <a:ext cx="303950" cy="4351188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12722A-865F-32E3-9075-C7A05879A9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11" r="37090"/>
          <a:stretch/>
        </p:blipFill>
        <p:spPr>
          <a:xfrm>
            <a:off x="303950" y="1253406"/>
            <a:ext cx="4351188" cy="435118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0CBC7-6228-5945-1B76-BF9C33106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2026" y="2880452"/>
            <a:ext cx="5828376" cy="3095445"/>
          </a:xfrm>
        </p:spPr>
        <p:txBody>
          <a:bodyPr anchor="t">
            <a:normAutofit/>
          </a:bodyPr>
          <a:lstStyle/>
          <a:p>
            <a:r>
              <a:rPr lang="en-GB" sz="1800" dirty="0"/>
              <a:t>Contributing to 55% if not more of the Welsh Construction Industry, (CEW 2021).</a:t>
            </a:r>
          </a:p>
          <a:p>
            <a:r>
              <a:rPr lang="en-GB" sz="1800" dirty="0"/>
              <a:t>Limited studies on STCs and the Welsh Construction Industry.</a:t>
            </a:r>
          </a:p>
          <a:p>
            <a:r>
              <a:rPr lang="en-GB" sz="1800" dirty="0"/>
              <a:t>Innovation adoption, (Goh and </a:t>
            </a:r>
            <a:r>
              <a:rPr lang="en-GB" sz="1800" dirty="0" err="1"/>
              <a:t>Loosemore</a:t>
            </a:r>
            <a:r>
              <a:rPr lang="en-GB" sz="1800" dirty="0"/>
              <a:t>, 2017).</a:t>
            </a:r>
          </a:p>
          <a:p>
            <a:r>
              <a:rPr lang="en-GB" sz="1800" dirty="0"/>
              <a:t>Adopting a Bottom-up approach, (Dainty et al, 2001, </a:t>
            </a:r>
            <a:r>
              <a:rPr lang="en-GB" sz="1800" dirty="0" err="1"/>
              <a:t>Naji</a:t>
            </a:r>
            <a:r>
              <a:rPr lang="en-GB" sz="1800" dirty="0"/>
              <a:t> et al, 2022)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085D7B9-E066-4923-8CB7-294BF3062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5443840-A796-4C43-8DC1-1B738EFEC5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51930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349FAE3-03C8-9127-C1FA-4C1BD6A81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2906" y="5658739"/>
            <a:ext cx="1880580" cy="98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42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C63855-C6B5-EF03-14C0-5DD202DD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1054" y="-260259"/>
            <a:ext cx="4179923" cy="3387497"/>
          </a:xfrm>
        </p:spPr>
        <p:txBody>
          <a:bodyPr anchor="b">
            <a:normAutofit/>
          </a:bodyPr>
          <a:lstStyle/>
          <a:p>
            <a:pPr algn="ctr"/>
            <a:r>
              <a:rPr lang="en-GB" sz="4000" b="1" dirty="0">
                <a:solidFill>
                  <a:srgbClr val="FFFFFF"/>
                </a:solidFill>
              </a:rPr>
              <a:t>The Welsh Construction Industry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DFEF6-3A1D-CD2F-87BC-241854A9D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8869" y="339555"/>
            <a:ext cx="7904166" cy="5546047"/>
          </a:xfrm>
        </p:spPr>
        <p:txBody>
          <a:bodyPr anchor="ctr">
            <a:normAutofit/>
          </a:bodyPr>
          <a:lstStyle/>
          <a:p>
            <a:r>
              <a:rPr lang="en-GB" sz="2000" dirty="0">
                <a:latin typeface="+mj-lt"/>
              </a:rPr>
              <a:t>The Welsh Construction Industry growth forecast looking to project over 70% by 2025, (UK Government, 2022).</a:t>
            </a:r>
          </a:p>
          <a:p>
            <a:r>
              <a:rPr lang="en-GB" sz="2000" dirty="0">
                <a:latin typeface="+mj-lt"/>
              </a:rPr>
              <a:t>UK construction contributes approximately 40% of the UK’s emissions and reducing this to Net Zero represents a huge challenge, (CITB, 2022).</a:t>
            </a:r>
          </a:p>
          <a:p>
            <a:r>
              <a:rPr lang="en-GB" sz="2000" dirty="0">
                <a:latin typeface="+mj-lt"/>
              </a:rPr>
              <a:t>According to the Welsh Government, (2023) the chance for growth is there for all parts of the supply chain, from sole traders and SMEs through to larger players – </a:t>
            </a:r>
            <a:r>
              <a:rPr lang="en-GB" sz="2000" b="1" dirty="0">
                <a:solidFill>
                  <a:srgbClr val="FF0000"/>
                </a:solidFill>
                <a:latin typeface="+mj-lt"/>
              </a:rPr>
              <a:t>but how this is achieved is unclear as current larger strategies cannot downscale to a smaller setting.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D32147-503F-1E4B-6594-A2EA074DC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2623" y="128834"/>
            <a:ext cx="1974343" cy="10355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B49F64-F53B-B899-3709-6ADD000214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391" b="89938" l="6171" r="95970">
                        <a14:foregroundMark x1="66751" y1="26536" x2="66751" y2="26536"/>
                        <a14:foregroundMark x1="66751" y1="25913" x2="66751" y2="25913"/>
                        <a14:foregroundMark x1="66751" y1="25467" x2="63854" y2="39092"/>
                        <a14:foregroundMark x1="63854" y1="39092" x2="81108" y2="28673"/>
                        <a14:foregroundMark x1="78309" y1="27085" x2="62594" y2="18166"/>
                        <a14:foregroundMark x1="62594" y1="18166" x2="57179" y2="17809"/>
                        <a14:foregroundMark x1="69521" y1="25200" x2="44081" y2="44702"/>
                        <a14:foregroundMark x1="44081" y1="44702" x2="69899" y2="35886"/>
                        <a14:foregroundMark x1="69899" y1="35886" x2="50378" y2="25378"/>
                        <a14:foregroundMark x1="50378" y1="25378" x2="47229" y2="25200"/>
                        <a14:foregroundMark x1="77851" y1="43899" x2="61713" y2="41496"/>
                        <a14:foregroundMark x1="61713" y1="41496" x2="43411" y2="48210"/>
                        <a14:foregroundMark x1="42199" y1="82285" x2="43520" y2="83964"/>
                        <a14:foregroundMark x1="27516" y1="63628" x2="37335" y2="76104"/>
                        <a14:foregroundMark x1="63174" y1="86481" x2="92652" y2="77262"/>
                        <a14:foregroundMark x1="74283" y1="48685" x2="69395" y2="42476"/>
                        <a14:foregroundMark x1="94797" y1="74734" x2="77548" y2="52830"/>
                        <a14:foregroundMark x1="69395" y1="42476" x2="63476" y2="41318"/>
                        <a14:foregroundMark x1="66499" y1="55387" x2="60076" y2="78094"/>
                        <a14:foregroundMark x1="60076" y1="78094" x2="78212" y2="61443"/>
                        <a14:foregroundMark x1="78212" y1="61443" x2="57431" y2="51558"/>
                        <a14:foregroundMark x1="57431" y1="51558" x2="56927" y2="51558"/>
                        <a14:foregroundMark x1="43325" y1="18255" x2="28002" y2="18371"/>
                        <a14:foregroundMark x1="34772" y1="27749" x2="38665" y2="30187"/>
                        <a14:foregroundMark x1="24992" y1="21623" x2="29145" y2="24224"/>
                        <a14:foregroundMark x1="38665" y1="30187" x2="44207" y2="17631"/>
                        <a14:foregroundMark x1="44207" y1="17631" x2="41310" y2="15227"/>
                        <a14:foregroundMark x1="70080" y1="13279" x2="63098" y2="23330"/>
                        <a14:foregroundMark x1="63098" y1="23330" x2="73753" y2="22008"/>
                        <a14:foregroundMark x1="40428" y1="28851" x2="29364" y2="37721"/>
                        <a14:foregroundMark x1="19114" y1="67936" x2="16247" y2="78985"/>
                        <a14:foregroundMark x1="42714" y1="81784" x2="45718" y2="82102"/>
                        <a14:foregroundMark x1="21148" y1="79503" x2="27107" y2="80133"/>
                        <a14:foregroundMark x1="45718" y1="82102" x2="59446" y2="55744"/>
                        <a14:foregroundMark x1="59446" y1="55744" x2="49118" y2="47106"/>
                        <a14:foregroundMark x1="15194" y1="68478" x2="6171" y2="74800"/>
                        <a14:foregroundMark x1="6171" y1="74800" x2="39547" y2="70347"/>
                        <a14:foregroundMark x1="39547" y1="70347" x2="50504" y2="54497"/>
                        <a14:foregroundMark x1="50504" y1="54497" x2="39169" y2="56376"/>
                        <a14:backgroundMark x1="73929" y1="11042" x2="88917" y2="21193"/>
                        <a14:backgroundMark x1="70025" y1="7836" x2="84761" y2="20570"/>
                        <a14:backgroundMark x1="69144" y1="8103" x2="73048" y2="11843"/>
                        <a14:backgroundMark x1="79723" y1="16296" x2="81234" y2="18255"/>
                        <a14:backgroundMark x1="85390" y1="21015" x2="90806" y2="52983"/>
                        <a14:backgroundMark x1="90806" y1="52983" x2="97229" y2="66696"/>
                        <a14:backgroundMark x1="97229" y1="66696" x2="97985" y2="67231"/>
                        <a14:backgroundMark x1="79345" y1="39003" x2="81486" y2="54942"/>
                        <a14:backgroundMark x1="77330" y1="47284" x2="78463" y2="51558"/>
                        <a14:backgroundMark x1="42191" y1="42654" x2="42191" y2="42654"/>
                        <a14:backgroundMark x1="36776" y1="43455" x2="36776" y2="43455"/>
                        <a14:backgroundMark x1="25945" y1="50490" x2="25945" y2="50490"/>
                        <a14:backgroundMark x1="22922" y1="59840" x2="37531" y2="42119"/>
                        <a14:backgroundMark x1="37531" y1="42119" x2="33501" y2="39893"/>
                        <a14:backgroundMark x1="42191" y1="47551" x2="21788" y2="62600"/>
                        <a14:backgroundMark x1="17003" y1="66162" x2="32746" y2="60819"/>
                        <a14:backgroundMark x1="32746" y1="60819" x2="39421" y2="53695"/>
                        <a14:backgroundMark x1="22040" y1="53874" x2="23552" y2="60641"/>
                        <a14:backgroundMark x1="32872" y1="52360" x2="24307" y2="39982"/>
                        <a14:backgroundMark x1="24307" y1="39982" x2="24433" y2="39893"/>
                        <a14:backgroundMark x1="31108" y1="38646" x2="21788" y2="56011"/>
                        <a14:backgroundMark x1="21788" y1="56011" x2="30856" y2="45325"/>
                        <a14:backgroundMark x1="30856" y1="45325" x2="26826" y2="39448"/>
                        <a14:backgroundMark x1="33123" y1="44969" x2="16625" y2="56189"/>
                        <a14:backgroundMark x1="16625" y1="56189" x2="34509" y2="49421"/>
                        <a14:backgroundMark x1="34509" y1="49421" x2="25063" y2="47284"/>
                        <a14:backgroundMark x1="35013" y1="50668" x2="9698" y2="60730"/>
                        <a14:backgroundMark x1="9698" y1="60730" x2="28589" y2="57079"/>
                        <a14:backgroundMark x1="28589" y1="57079" x2="24181" y2="52182"/>
                        <a14:backgroundMark x1="36146" y1="53250" x2="14358" y2="61977"/>
                        <a14:backgroundMark x1="14358" y1="61977" x2="31360" y2="60997"/>
                        <a14:backgroundMark x1="31360" y1="60997" x2="31360" y2="54497"/>
                        <a14:backgroundMark x1="36776" y1="55387" x2="37657" y2="55565"/>
                        <a14:backgroundMark x1="36524" y1="57079" x2="39421" y2="56011"/>
                        <a14:backgroundMark x1="34635" y1="57079" x2="34635" y2="57079"/>
                        <a14:backgroundMark x1="35264" y1="56189" x2="33501" y2="57881"/>
                        <a14:backgroundMark x1="33753" y1="54942" x2="27204" y2="60196"/>
                        <a14:backgroundMark x1="31738" y1="54319" x2="17884" y2="64292"/>
                        <a14:backgroundMark x1="17884" y1="64292" x2="17884" y2="64292"/>
                        <a14:backgroundMark x1="15743" y1="67231" x2="21537" y2="66429"/>
                        <a14:backgroundMark x1="25945" y1="19768" x2="21788" y2="21015"/>
                        <a14:backgroundMark x1="24433" y1="18255" x2="24433" y2="17186"/>
                        <a14:backgroundMark x1="24811" y1="17809" x2="22670" y2="17809"/>
                        <a14:backgroundMark x1="21537" y1="15494" x2="20277" y2="16296"/>
                        <a14:backgroundMark x1="23929" y1="16563" x2="19647" y2="20570"/>
                        <a14:backgroundMark x1="20277" y1="19323" x2="20277" y2="19323"/>
                        <a14:backgroundMark x1="25441" y1="18433" x2="25441" y2="18433"/>
                        <a14:backgroundMark x1="25441" y1="18433" x2="25441" y2="18433"/>
                        <a14:backgroundMark x1="25441" y1="18433" x2="25441" y2="18433"/>
                        <a14:backgroundMark x1="24811" y1="17631" x2="26322" y2="19323"/>
                        <a14:backgroundMark x1="28086" y1="25200" x2="35894" y2="26714"/>
                        <a14:backgroundMark x1="97355" y1="75334" x2="92821" y2="77382"/>
                        <a14:backgroundMark x1="65869" y1="88246" x2="49748" y2="84239"/>
                        <a14:backgroundMark x1="49748" y1="84239" x2="36524" y2="86732"/>
                        <a14:backgroundMark x1="47859" y1="86732" x2="48489" y2="87177"/>
                        <a14:backgroundMark x1="50630" y1="85485" x2="48237" y2="84862"/>
                        <a14:backgroundMark x1="52141" y1="86287" x2="50252" y2="83972"/>
                        <a14:backgroundMark x1="42443" y1="88869" x2="64987" y2="88424"/>
                        <a14:backgroundMark x1="59320" y1="86999" x2="40050" y2="88424"/>
                        <a14:backgroundMark x1="43325" y1="87979" x2="45466" y2="85931"/>
                        <a14:backgroundMark x1="50882" y1="89938" x2="45466" y2="89938"/>
                        <a14:backgroundMark x1="47229" y1="85931" x2="43955" y2="84417"/>
                        <a14:backgroundMark x1="28338" y1="81033" x2="41562" y2="82903"/>
                        <a14:backgroundMark x1="40932" y1="81033" x2="41940" y2="79964"/>
                        <a14:backgroundMark x1="41562" y1="79964" x2="38539" y2="76313"/>
                        <a14:backgroundMark x1="40932" y1="79964" x2="39421" y2="79964"/>
                        <a14:backgroundMark x1="39169" y1="75067" x2="39169" y2="75067"/>
                        <a14:backgroundMark x1="40428" y1="74889" x2="40428" y2="74889"/>
                        <a14:backgroundMark x1="41310" y1="79074" x2="41310" y2="79074"/>
                        <a14:backgroundMark x1="39421" y1="79519" x2="39421" y2="79519"/>
                        <a14:backgroundMark x1="38539" y1="79074" x2="38539" y2="79074"/>
                        <a14:backgroundMark x1="38287" y1="78451" x2="38287" y2="78451"/>
                        <a14:backgroundMark x1="38035" y1="78272" x2="39169" y2="78272"/>
                        <a14:backgroundMark x1="40932" y1="81478" x2="39421" y2="79341"/>
                        <a14:backgroundMark x1="32620" y1="80142" x2="28086" y2="81033"/>
                        <a14:backgroundMark x1="13098" y1="80588" x2="19647" y2="79341"/>
                        <a14:backgroundMark x1="20277" y1="79519" x2="20277" y2="79074"/>
                        <a14:backgroundMark x1="20529" y1="76759" x2="20529" y2="76759"/>
                        <a14:backgroundMark x1="20907" y1="79341" x2="20025" y2="79786"/>
                        <a14:backgroundMark x1="20529" y1="41318" x2="29219" y2="37934"/>
                        <a14:backgroundMark x1="29219" y1="37934" x2="24181" y2="48531"/>
                        <a14:backgroundMark x1="28967" y1="40695" x2="21285" y2="54230"/>
                        <a14:backgroundMark x1="21285" y1="54230" x2="23300" y2="54319"/>
                        <a14:backgroundMark x1="36776" y1="18255" x2="36776" y2="18255"/>
                        <a14:backgroundMark x1="38035" y1="18255" x2="38035" y2="18255"/>
                        <a14:backgroundMark x1="38035" y1="18255" x2="38035" y2="18255"/>
                        <a14:backgroundMark x1="38035" y1="17988" x2="38035" y2="17988"/>
                        <a14:backgroundMark x1="38035" y1="17988" x2="38035" y2="17988"/>
                        <a14:backgroundMark x1="35642" y1="26091" x2="37406" y2="24577"/>
                        <a14:backgroundMark x1="82620" y1="21193" x2="75189" y2="21015"/>
                        <a14:backgroundMark x1="80227" y1="19323" x2="74937" y2="22707"/>
                        <a14:backgroundMark x1="78841" y1="26714" x2="81486" y2="27961"/>
                        <a14:backgroundMark x1="80227" y1="27159" x2="78212" y2="26269"/>
                        <a14:backgroundMark x1="76071" y1="42030" x2="77330" y2="42208"/>
                        <a14:backgroundMark x1="76322" y1="40695" x2="75441" y2="40962"/>
                        <a14:backgroundMark x1="75819" y1="48976" x2="76952" y2="51291"/>
                        <a14:backgroundMark x1="75441" y1="48175" x2="79975" y2="52627"/>
                        <a14:backgroundMark x1="54786" y1="87979" x2="49370" y2="88869"/>
                        <a14:backgroundMark x1="52393" y1="90739" x2="50630" y2="91006"/>
                        <a14:backgroundMark x1="40428" y1="79341" x2="38035" y2="78272"/>
                        <a14:backgroundMark x1="38287" y1="77649" x2="38287" y2="77649"/>
                        <a14:backgroundMark x1="38539" y1="77382" x2="38539" y2="77382"/>
                        <a14:backgroundMark x1="38917" y1="77382" x2="38917" y2="77382"/>
                        <a14:backgroundMark x1="38917" y1="77382" x2="38917" y2="77382"/>
                        <a14:backgroundMark x1="38917" y1="77382" x2="38917" y2="77382"/>
                        <a14:backgroundMark x1="38917" y1="77382" x2="37657" y2="77382"/>
                        <a14:backgroundMark x1="47229" y1="86554" x2="39798" y2="86999"/>
                        <a14:backgroundMark x1="76071" y1="8905" x2="63224" y2="8727"/>
                        <a14:backgroundMark x1="76322" y1="8459" x2="64987" y2="7035"/>
                        <a14:backgroundMark x1="70655" y1="10775" x2="72418" y2="1317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7620" y="2695458"/>
            <a:ext cx="2796484" cy="39552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B75007A-96BD-E6FF-AB57-3BC640A3D6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4942" y="4742928"/>
            <a:ext cx="2929128" cy="1775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669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18269</TotalTime>
  <Words>1490</Words>
  <Application>Microsoft Office PowerPoint</Application>
  <PresentationFormat>Widescreen</PresentationFormat>
  <Paragraphs>90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Helvetica Neue Medium</vt:lpstr>
      <vt:lpstr>Office Theme</vt:lpstr>
      <vt:lpstr>A Systematic Literature Review Exploring How the UN’s SDGs have limited application to Welsh Specialist Trade-Contractors in the Construction Industry and their Sustainable Development.</vt:lpstr>
      <vt:lpstr>Authors </vt:lpstr>
      <vt:lpstr>Table of contents</vt:lpstr>
      <vt:lpstr>What does this paper plan to achieve?</vt:lpstr>
      <vt:lpstr>Currently, construction is so specialized that one construction firm cannot simply provide all the specialisms that are required within a construction project, therefore many small firms including specialist contractors with narrow expertise frequently continue to meet the industry’s complex demands, (Franz and Roberts, 2022). </vt:lpstr>
      <vt:lpstr>What is the difference?</vt:lpstr>
      <vt:lpstr>Specialist Trade Contractor</vt:lpstr>
      <vt:lpstr>Why are Specialist Trade Contractors an important focus?</vt:lpstr>
      <vt:lpstr>The Welsh Construction Industry</vt:lpstr>
      <vt:lpstr>Important areas for the Welsh Construction Industry.</vt:lpstr>
      <vt:lpstr>How do the UN SDGs fit into all this?</vt:lpstr>
      <vt:lpstr>PowerPoint Presentation</vt:lpstr>
      <vt:lpstr>But the question remains…</vt:lpstr>
      <vt:lpstr>Thank you and Any Questions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Systematic Literature Review Exploring How the UN’s SDGs have limited application to Welsh Specialist Trade-Contractors in the Construction Industry and their Sustainable Development.</dc:title>
  <dc:creator>Stait, Natasha</dc:creator>
  <cp:lastModifiedBy>Stait, Natasha</cp:lastModifiedBy>
  <cp:revision>8</cp:revision>
  <cp:lastPrinted>2023-04-28T09:54:35Z</cp:lastPrinted>
  <dcterms:created xsi:type="dcterms:W3CDTF">2023-03-29T11:45:06Z</dcterms:created>
  <dcterms:modified xsi:type="dcterms:W3CDTF">2023-05-12T15:18:19Z</dcterms:modified>
</cp:coreProperties>
</file>