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309" r:id="rId2"/>
    <p:sldId id="310" r:id="rId3"/>
    <p:sldId id="311" r:id="rId4"/>
    <p:sldId id="315" r:id="rId5"/>
    <p:sldId id="312" r:id="rId6"/>
    <p:sldId id="317" r:id="rId7"/>
    <p:sldId id="316" r:id="rId8"/>
    <p:sldId id="313" r:id="rId9"/>
    <p:sldId id="314" r:id="rId10"/>
    <p:sldId id="319" r:id="rId11"/>
    <p:sldId id="320" r:id="rId12"/>
    <p:sldId id="321" r:id="rId13"/>
    <p:sldId id="322" r:id="rId14"/>
    <p:sldId id="323" r:id="rId15"/>
    <p:sldId id="318" r:id="rId16"/>
  </p:sldIdLst>
  <p:sldSz cx="9144000" cy="5143500" type="screen16x9"/>
  <p:notesSz cx="6797675" cy="9872663"/>
  <p:defaultTextStyle>
    <a:defPPr>
      <a:defRPr lang="en-US"/>
    </a:defPPr>
    <a:lvl1pPr marL="0" algn="l" defTabSz="779252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1pPr>
    <a:lvl2pPr marL="389626" algn="l" defTabSz="779252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2pPr>
    <a:lvl3pPr marL="779252" algn="l" defTabSz="779252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3pPr>
    <a:lvl4pPr marL="1168878" algn="l" defTabSz="779252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4pPr>
    <a:lvl5pPr marL="1558503" algn="l" defTabSz="779252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5pPr>
    <a:lvl6pPr marL="1948129" algn="l" defTabSz="779252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2337755" algn="l" defTabSz="779252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2727381" algn="l" defTabSz="779252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3117007" algn="l" defTabSz="779252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CC"/>
    <a:srgbClr val="AFABA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80639" autoAdjust="0"/>
  </p:normalViewPr>
  <p:slideViewPr>
    <p:cSldViewPr snapToGrid="0">
      <p:cViewPr varScale="1">
        <p:scale>
          <a:sx n="88" d="100"/>
          <a:sy n="88" d="100"/>
        </p:scale>
        <p:origin x="1334" y="6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ndrew Thomas [ant42] (Staff)" userId="890c1420-021c-413c-9626-eaf81ba4331d" providerId="ADAL" clId="{D818FEBD-7CC0-420C-82A1-14C4C182CF90}"/>
    <pc:docChg chg="custSel modSld">
      <pc:chgData name="Andrew Thomas [ant42] (Staff)" userId="890c1420-021c-413c-9626-eaf81ba4331d" providerId="ADAL" clId="{D818FEBD-7CC0-420C-82A1-14C4C182CF90}" dt="2023-05-12T15:22:21.652" v="170" actId="1076"/>
      <pc:docMkLst>
        <pc:docMk/>
      </pc:docMkLst>
      <pc:sldChg chg="modSp mod">
        <pc:chgData name="Andrew Thomas [ant42] (Staff)" userId="890c1420-021c-413c-9626-eaf81ba4331d" providerId="ADAL" clId="{D818FEBD-7CC0-420C-82A1-14C4C182CF90}" dt="2023-05-12T15:22:21.652" v="170" actId="1076"/>
        <pc:sldMkLst>
          <pc:docMk/>
          <pc:sldMk cId="3795739989" sldId="309"/>
        </pc:sldMkLst>
        <pc:spChg chg="mod">
          <ac:chgData name="Andrew Thomas [ant42] (Staff)" userId="890c1420-021c-413c-9626-eaf81ba4331d" providerId="ADAL" clId="{D818FEBD-7CC0-420C-82A1-14C4C182CF90}" dt="2023-05-12T15:22:21.652" v="170" actId="1076"/>
          <ac:spMkLst>
            <pc:docMk/>
            <pc:sldMk cId="3795739989" sldId="309"/>
            <ac:spMk id="8" creationId="{60681669-B997-60E9-A102-35CEFEE174A0}"/>
          </ac:spMkLst>
        </pc:spChg>
      </pc:sldChg>
      <pc:sldChg chg="modSp mod">
        <pc:chgData name="Andrew Thomas [ant42] (Staff)" userId="890c1420-021c-413c-9626-eaf81ba4331d" providerId="ADAL" clId="{D818FEBD-7CC0-420C-82A1-14C4C182CF90}" dt="2023-05-12T15:17:07.807" v="89" actId="20577"/>
        <pc:sldMkLst>
          <pc:docMk/>
          <pc:sldMk cId="2508234991" sldId="310"/>
        </pc:sldMkLst>
        <pc:spChg chg="mod">
          <ac:chgData name="Andrew Thomas [ant42] (Staff)" userId="890c1420-021c-413c-9626-eaf81ba4331d" providerId="ADAL" clId="{D818FEBD-7CC0-420C-82A1-14C4C182CF90}" dt="2023-05-12T15:17:07.807" v="89" actId="20577"/>
          <ac:spMkLst>
            <pc:docMk/>
            <pc:sldMk cId="2508234991" sldId="310"/>
            <ac:spMk id="3" creationId="{1CE3CDA6-4904-E4DF-2F40-92345B910CAE}"/>
          </ac:spMkLst>
        </pc:spChg>
      </pc:sldChg>
      <pc:sldChg chg="modSp mod">
        <pc:chgData name="Andrew Thomas [ant42] (Staff)" userId="890c1420-021c-413c-9626-eaf81ba4331d" providerId="ADAL" clId="{D818FEBD-7CC0-420C-82A1-14C4C182CF90}" dt="2023-05-12T15:17:27.642" v="100" actId="20577"/>
        <pc:sldMkLst>
          <pc:docMk/>
          <pc:sldMk cId="3925017621" sldId="314"/>
        </pc:sldMkLst>
        <pc:spChg chg="mod">
          <ac:chgData name="Andrew Thomas [ant42] (Staff)" userId="890c1420-021c-413c-9626-eaf81ba4331d" providerId="ADAL" clId="{D818FEBD-7CC0-420C-82A1-14C4C182CF90}" dt="2023-05-12T15:17:27.642" v="100" actId="20577"/>
          <ac:spMkLst>
            <pc:docMk/>
            <pc:sldMk cId="3925017621" sldId="314"/>
            <ac:spMk id="2" creationId="{F1174981-D457-0BEC-391D-901BCB5645D4}"/>
          </ac:spMkLst>
        </pc:spChg>
      </pc:sldChg>
      <pc:sldChg chg="modSp mod">
        <pc:chgData name="Andrew Thomas [ant42] (Staff)" userId="890c1420-021c-413c-9626-eaf81ba4331d" providerId="ADAL" clId="{D818FEBD-7CC0-420C-82A1-14C4C182CF90}" dt="2023-05-12T15:17:49.586" v="111" actId="20577"/>
        <pc:sldMkLst>
          <pc:docMk/>
          <pc:sldMk cId="2270850701" sldId="319"/>
        </pc:sldMkLst>
        <pc:spChg chg="mod">
          <ac:chgData name="Andrew Thomas [ant42] (Staff)" userId="890c1420-021c-413c-9626-eaf81ba4331d" providerId="ADAL" clId="{D818FEBD-7CC0-420C-82A1-14C4C182CF90}" dt="2023-05-12T15:17:49.586" v="111" actId="20577"/>
          <ac:spMkLst>
            <pc:docMk/>
            <pc:sldMk cId="2270850701" sldId="319"/>
            <ac:spMk id="2" creationId="{F1174981-D457-0BEC-391D-901BCB5645D4}"/>
          </ac:spMkLst>
        </pc:spChg>
      </pc:sldChg>
      <pc:sldChg chg="modSp mod">
        <pc:chgData name="Andrew Thomas [ant42] (Staff)" userId="890c1420-021c-413c-9626-eaf81ba4331d" providerId="ADAL" clId="{D818FEBD-7CC0-420C-82A1-14C4C182CF90}" dt="2023-05-12T15:21:15.933" v="168" actId="20577"/>
        <pc:sldMkLst>
          <pc:docMk/>
          <pc:sldMk cId="3980177353" sldId="320"/>
        </pc:sldMkLst>
        <pc:spChg chg="mod">
          <ac:chgData name="Andrew Thomas [ant42] (Staff)" userId="890c1420-021c-413c-9626-eaf81ba4331d" providerId="ADAL" clId="{D818FEBD-7CC0-420C-82A1-14C4C182CF90}" dt="2023-05-12T15:21:15.933" v="168" actId="20577"/>
          <ac:spMkLst>
            <pc:docMk/>
            <pc:sldMk cId="3980177353" sldId="320"/>
            <ac:spMk id="2" creationId="{F1174981-D457-0BEC-391D-901BCB5645D4}"/>
          </ac:spMkLst>
        </pc:spChg>
      </pc:sldChg>
      <pc:sldChg chg="modSp mod">
        <pc:chgData name="Andrew Thomas [ant42] (Staff)" userId="890c1420-021c-413c-9626-eaf81ba4331d" providerId="ADAL" clId="{D818FEBD-7CC0-420C-82A1-14C4C182CF90}" dt="2023-05-12T15:19:55.926" v="123" actId="20577"/>
        <pc:sldMkLst>
          <pc:docMk/>
          <pc:sldMk cId="2398679775" sldId="321"/>
        </pc:sldMkLst>
        <pc:spChg chg="mod">
          <ac:chgData name="Andrew Thomas [ant42] (Staff)" userId="890c1420-021c-413c-9626-eaf81ba4331d" providerId="ADAL" clId="{D818FEBD-7CC0-420C-82A1-14C4C182CF90}" dt="2023-05-12T15:19:55.926" v="123" actId="20577"/>
          <ac:spMkLst>
            <pc:docMk/>
            <pc:sldMk cId="2398679775" sldId="321"/>
            <ac:spMk id="2" creationId="{F1174981-D457-0BEC-391D-901BCB5645D4}"/>
          </ac:spMkLst>
        </pc:spChg>
      </pc:sldChg>
      <pc:sldChg chg="modSp mod">
        <pc:chgData name="Andrew Thomas [ant42] (Staff)" userId="890c1420-021c-413c-9626-eaf81ba4331d" providerId="ADAL" clId="{D818FEBD-7CC0-420C-82A1-14C4C182CF90}" dt="2023-05-12T15:20:53.641" v="157" actId="20577"/>
        <pc:sldMkLst>
          <pc:docMk/>
          <pc:sldMk cId="3232148215" sldId="322"/>
        </pc:sldMkLst>
        <pc:spChg chg="mod">
          <ac:chgData name="Andrew Thomas [ant42] (Staff)" userId="890c1420-021c-413c-9626-eaf81ba4331d" providerId="ADAL" clId="{D818FEBD-7CC0-420C-82A1-14C4C182CF90}" dt="2023-05-12T15:20:53.641" v="157" actId="20577"/>
          <ac:spMkLst>
            <pc:docMk/>
            <pc:sldMk cId="3232148215" sldId="322"/>
            <ac:spMk id="2" creationId="{F1174981-D457-0BEC-391D-901BCB5645D4}"/>
          </ac:spMkLst>
        </pc:spChg>
      </pc:sldChg>
      <pc:sldChg chg="modSp mod">
        <pc:chgData name="Andrew Thomas [ant42] (Staff)" userId="890c1420-021c-413c-9626-eaf81ba4331d" providerId="ADAL" clId="{D818FEBD-7CC0-420C-82A1-14C4C182CF90}" dt="2023-05-12T15:20:12.979" v="142" actId="20577"/>
        <pc:sldMkLst>
          <pc:docMk/>
          <pc:sldMk cId="3881064356" sldId="323"/>
        </pc:sldMkLst>
        <pc:spChg chg="mod">
          <ac:chgData name="Andrew Thomas [ant42] (Staff)" userId="890c1420-021c-413c-9626-eaf81ba4331d" providerId="ADAL" clId="{D818FEBD-7CC0-420C-82A1-14C4C182CF90}" dt="2023-05-12T15:20:12.979" v="142" actId="20577"/>
          <ac:spMkLst>
            <pc:docMk/>
            <pc:sldMk cId="3881064356" sldId="323"/>
            <ac:spMk id="2" creationId="{F1174981-D457-0BEC-391D-901BCB5645D4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72C9A62-2F41-4947-B7FC-858789CB2600}" type="datetimeFigureOut">
              <a:rPr lang="en-US" smtClean="0"/>
              <a:t>5/12/2023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07950" y="739775"/>
            <a:ext cx="6581775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689475"/>
            <a:ext cx="5438775" cy="444341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7363"/>
            <a:ext cx="2946400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377363"/>
            <a:ext cx="2946400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3B2854-5DBE-498D-A20F-B38AEF16D6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07837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779252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1pPr>
    <a:lvl2pPr marL="389626" algn="l" defTabSz="779252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2pPr>
    <a:lvl3pPr marL="779252" algn="l" defTabSz="779252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3pPr>
    <a:lvl4pPr marL="1168878" algn="l" defTabSz="779252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4pPr>
    <a:lvl5pPr marL="1558503" algn="l" defTabSz="779252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5pPr>
    <a:lvl6pPr marL="1948129" algn="l" defTabSz="779252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6pPr>
    <a:lvl7pPr marL="2337755" algn="l" defTabSz="779252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7pPr>
    <a:lvl8pPr marL="2727381" algn="l" defTabSz="779252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8pPr>
    <a:lvl9pPr marL="3117007" algn="l" defTabSz="779252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6D0A12-256B-288A-D4B9-AD64A3D7509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51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29E5FED-62BE-BDEA-22E5-53A3D3D5312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2000"/>
            </a:lvl1pPr>
            <a:lvl2pPr marL="389626" indent="0" algn="ctr">
              <a:buNone/>
              <a:defRPr sz="1700"/>
            </a:lvl2pPr>
            <a:lvl3pPr marL="779252" indent="0" algn="ctr">
              <a:buNone/>
              <a:defRPr sz="1500"/>
            </a:lvl3pPr>
            <a:lvl4pPr marL="1168878" indent="0" algn="ctr">
              <a:buNone/>
              <a:defRPr sz="1400"/>
            </a:lvl4pPr>
            <a:lvl5pPr marL="1558503" indent="0" algn="ctr">
              <a:buNone/>
              <a:defRPr sz="1400"/>
            </a:lvl5pPr>
            <a:lvl6pPr marL="1948129" indent="0" algn="ctr">
              <a:buNone/>
              <a:defRPr sz="1400"/>
            </a:lvl6pPr>
            <a:lvl7pPr marL="2337755" indent="0" algn="ctr">
              <a:buNone/>
              <a:defRPr sz="1400"/>
            </a:lvl7pPr>
            <a:lvl8pPr marL="2727381" indent="0" algn="ctr">
              <a:buNone/>
              <a:defRPr sz="1400"/>
            </a:lvl8pPr>
            <a:lvl9pPr marL="3117007" indent="0" algn="ctr">
              <a:buNone/>
              <a:defRPr sz="14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899B64-939A-EE8A-9EBF-6DD4C5026E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127632-2ED4-4BAA-A096-DF4882E54524}" type="datetimeFigureOut">
              <a:rPr lang="en-US" smtClean="0"/>
              <a:t>5/12/2023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BB9254C-89EC-D98C-E9C5-9C5388B524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B0E72FD-B65F-7616-503A-F7602DC917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734F10-E7FB-4BF6-9EAD-EFB57A5A86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5060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9BE9BE-66FD-1A25-9EFC-C99E140C03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A36B3CB-9CE0-F037-AB5A-9EC72419F1A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5DAF03C-5EF2-A53A-0A62-90CA985B05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127632-2ED4-4BAA-A096-DF4882E54524}" type="datetimeFigureOut">
              <a:rPr lang="en-US" smtClean="0"/>
              <a:t>5/12/2023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6171FCE-10C9-4AE1-64C6-F8AD823C46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467CFA6-C6CD-BBB9-14AD-EBC3E3C304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734F10-E7FB-4BF6-9EAD-EFB57A5A86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03661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3F77956-D585-747F-E71A-FEC755BEB3B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668249E-3C80-0D26-0B05-2627A7461ED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EA41566-BDA4-CD76-2009-2ECC863600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127632-2ED4-4BAA-A096-DF4882E54524}" type="datetimeFigureOut">
              <a:rPr lang="en-US" smtClean="0"/>
              <a:t>5/12/2023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D135971-6A15-8D13-6476-6C35A6ED95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2F14124-6A21-8C63-4B2B-788E117A26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734F10-E7FB-4BF6-9EAD-EFB57A5A86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82685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92D6E5-37D5-F91F-7E92-92476BAB82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C4BA04C-6402-4582-DDB6-EE57C260D0E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866AE73-7828-8399-6A2E-BCAAE9DDB3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127632-2ED4-4BAA-A096-DF4882E54524}" type="datetimeFigureOut">
              <a:rPr lang="en-US" smtClean="0"/>
              <a:t>5/12/2023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F723714-FEF5-263A-D005-EBBB21183A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5B163C4-E37F-9379-52AA-14C9850CF0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734F10-E7FB-4BF6-9EAD-EFB57A5A86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02283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32A290-B1A1-301A-23C1-CBD61F1358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9" y="1282304"/>
            <a:ext cx="7886700" cy="2139553"/>
          </a:xfrm>
        </p:spPr>
        <p:txBody>
          <a:bodyPr anchor="b"/>
          <a:lstStyle>
            <a:lvl1pPr>
              <a:defRPr sz="51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3091A35-B1AE-32CC-CFA4-E67F675F825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9" y="3442099"/>
            <a:ext cx="7886700" cy="1125140"/>
          </a:xfrm>
        </p:spPr>
        <p:txBody>
          <a:bodyPr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389626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2pPr>
            <a:lvl3pPr marL="779252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3pPr>
            <a:lvl4pPr marL="1168878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55850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194812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33775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272738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117007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4A9F5E5-081D-44CD-8604-D0FF0B9736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127632-2ED4-4BAA-A096-DF4882E54524}" type="datetimeFigureOut">
              <a:rPr lang="en-US" smtClean="0"/>
              <a:t>5/12/2023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3EC4BDD-1E95-A115-4336-435FD2E6EA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DF9DFE1-418E-D248-D3C4-A04ED5C9B5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734F10-E7FB-4BF6-9EAD-EFB57A5A86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6608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0F74F9-2B0D-3B79-DE02-ACADF788B0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5CCE60-3FB9-5E54-60AA-8C3C1E37536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A769B1A-8A52-208A-8FA5-0365661F456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7D918D5-6C42-7C7A-E53F-8E34FEA473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127632-2ED4-4BAA-A096-DF4882E54524}" type="datetimeFigureOut">
              <a:rPr lang="en-US" smtClean="0"/>
              <a:t>5/12/2023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640A36A-5E33-6A2B-2860-07C55A1F48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E6A66E9-0359-5164-65C9-EEE1D05192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734F10-E7FB-4BF6-9EAD-EFB57A5A86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8062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AE767B-13EE-EEAF-417D-A58F6E33DE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3" y="273845"/>
            <a:ext cx="7886700" cy="994172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CCF78C8-095D-53BC-B7D9-EBEF40CBEC3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9842" y="1260873"/>
            <a:ext cx="3868340" cy="617934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89626" indent="0">
              <a:buNone/>
              <a:defRPr sz="1700" b="1"/>
            </a:lvl2pPr>
            <a:lvl3pPr marL="779252" indent="0">
              <a:buNone/>
              <a:defRPr sz="1500" b="1"/>
            </a:lvl3pPr>
            <a:lvl4pPr marL="1168878" indent="0">
              <a:buNone/>
              <a:defRPr sz="1400" b="1"/>
            </a:lvl4pPr>
            <a:lvl5pPr marL="1558503" indent="0">
              <a:buNone/>
              <a:defRPr sz="1400" b="1"/>
            </a:lvl5pPr>
            <a:lvl6pPr marL="1948129" indent="0">
              <a:buNone/>
              <a:defRPr sz="1400" b="1"/>
            </a:lvl6pPr>
            <a:lvl7pPr marL="2337755" indent="0">
              <a:buNone/>
              <a:defRPr sz="1400" b="1"/>
            </a:lvl7pPr>
            <a:lvl8pPr marL="2727381" indent="0">
              <a:buNone/>
              <a:defRPr sz="1400" b="1"/>
            </a:lvl8pPr>
            <a:lvl9pPr marL="3117007" indent="0">
              <a:buNone/>
              <a:defRPr sz="14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D7D48E7-7EBD-FE80-DC82-6D42C1FDB71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842" y="1878807"/>
            <a:ext cx="3868340" cy="276344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2202279-FFB8-1B13-AC78-75257B93C55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1" y="1260873"/>
            <a:ext cx="3887391" cy="617934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89626" indent="0">
              <a:buNone/>
              <a:defRPr sz="1700" b="1"/>
            </a:lvl2pPr>
            <a:lvl3pPr marL="779252" indent="0">
              <a:buNone/>
              <a:defRPr sz="1500" b="1"/>
            </a:lvl3pPr>
            <a:lvl4pPr marL="1168878" indent="0">
              <a:buNone/>
              <a:defRPr sz="1400" b="1"/>
            </a:lvl4pPr>
            <a:lvl5pPr marL="1558503" indent="0">
              <a:buNone/>
              <a:defRPr sz="1400" b="1"/>
            </a:lvl5pPr>
            <a:lvl6pPr marL="1948129" indent="0">
              <a:buNone/>
              <a:defRPr sz="1400" b="1"/>
            </a:lvl6pPr>
            <a:lvl7pPr marL="2337755" indent="0">
              <a:buNone/>
              <a:defRPr sz="1400" b="1"/>
            </a:lvl7pPr>
            <a:lvl8pPr marL="2727381" indent="0">
              <a:buNone/>
              <a:defRPr sz="1400" b="1"/>
            </a:lvl8pPr>
            <a:lvl9pPr marL="3117007" indent="0">
              <a:buNone/>
              <a:defRPr sz="14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B31FDD5-7AFB-B916-7C15-82ADF9EB40C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1" y="1878807"/>
            <a:ext cx="3887391" cy="276344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270B159-2700-249B-9CBF-ABE50EC696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127632-2ED4-4BAA-A096-DF4882E54524}" type="datetimeFigureOut">
              <a:rPr lang="en-US" smtClean="0"/>
              <a:t>5/12/2023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C34A64F-19A3-209A-9AE1-A01C43846E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BAC3972-8FFC-C9B2-2733-F44C03279D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734F10-E7FB-4BF6-9EAD-EFB57A5A86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28669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A85FCB-B8BE-BEC4-8C3F-E28373ED17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56F1407-1AD0-BF80-4C90-D3D6C19D51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127632-2ED4-4BAA-A096-DF4882E54524}" type="datetimeFigureOut">
              <a:rPr lang="en-US" smtClean="0"/>
              <a:t>5/12/2023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153D48A-190F-1EAE-317C-A9284C1396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0C1F0E0-1741-BED4-8840-97390B42F1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734F10-E7FB-4BF6-9EAD-EFB57A5A86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1735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17D75E5-ECB7-3208-DAE9-099C4F028E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127632-2ED4-4BAA-A096-DF4882E54524}" type="datetimeFigureOut">
              <a:rPr lang="en-US" smtClean="0"/>
              <a:t>5/12/2023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DD9A884-6572-B34B-2F3A-CCB2F1BA32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63C7BA8-3B97-9619-838A-060FB8BBF5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734F10-E7FB-4BF6-9EAD-EFB57A5A86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67395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19E661-E8A5-44EF-C25F-0039877E41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2" y="342900"/>
            <a:ext cx="2949177" cy="1200150"/>
          </a:xfrm>
        </p:spPr>
        <p:txBody>
          <a:bodyPr anchor="b"/>
          <a:lstStyle>
            <a:lvl1pPr>
              <a:defRPr sz="27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5B3717B-BBE5-9F8D-BE9F-29217BB59AB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392" y="740570"/>
            <a:ext cx="4629150" cy="3655219"/>
          </a:xfrm>
        </p:spPr>
        <p:txBody>
          <a:bodyPr/>
          <a:lstStyle>
            <a:lvl1pPr>
              <a:defRPr sz="2700"/>
            </a:lvl1pPr>
            <a:lvl2pPr>
              <a:defRPr sz="2400"/>
            </a:lvl2pPr>
            <a:lvl3pPr>
              <a:defRPr sz="20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C91666E-323A-F609-4E09-1518837FF59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2" y="1543050"/>
            <a:ext cx="2949177" cy="2858691"/>
          </a:xfrm>
        </p:spPr>
        <p:txBody>
          <a:bodyPr/>
          <a:lstStyle>
            <a:lvl1pPr marL="0" indent="0">
              <a:buNone/>
              <a:defRPr sz="1400"/>
            </a:lvl1pPr>
            <a:lvl2pPr marL="389626" indent="0">
              <a:buNone/>
              <a:defRPr sz="1200"/>
            </a:lvl2pPr>
            <a:lvl3pPr marL="779252" indent="0">
              <a:buNone/>
              <a:defRPr sz="1000"/>
            </a:lvl3pPr>
            <a:lvl4pPr marL="1168878" indent="0">
              <a:buNone/>
              <a:defRPr sz="900"/>
            </a:lvl4pPr>
            <a:lvl5pPr marL="1558503" indent="0">
              <a:buNone/>
              <a:defRPr sz="900"/>
            </a:lvl5pPr>
            <a:lvl6pPr marL="1948129" indent="0">
              <a:buNone/>
              <a:defRPr sz="900"/>
            </a:lvl6pPr>
            <a:lvl7pPr marL="2337755" indent="0">
              <a:buNone/>
              <a:defRPr sz="900"/>
            </a:lvl7pPr>
            <a:lvl8pPr marL="2727381" indent="0">
              <a:buNone/>
              <a:defRPr sz="900"/>
            </a:lvl8pPr>
            <a:lvl9pPr marL="3117007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7BEB6FE-78CB-B88A-08B4-207BAF6C39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127632-2ED4-4BAA-A096-DF4882E54524}" type="datetimeFigureOut">
              <a:rPr lang="en-US" smtClean="0"/>
              <a:t>5/12/2023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67B308E-C194-133E-BC1B-8223514DED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C4B02E8-ECB2-E211-269A-2159F4987D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734F10-E7FB-4BF6-9EAD-EFB57A5A86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2480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DCD9B6-C298-8230-1C49-88DE91AAB9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2" y="342900"/>
            <a:ext cx="2949177" cy="1200150"/>
          </a:xfrm>
        </p:spPr>
        <p:txBody>
          <a:bodyPr anchor="b"/>
          <a:lstStyle>
            <a:lvl1pPr>
              <a:defRPr sz="27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46F1FA8-BE64-6D16-9328-05E69587BE8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392" y="740570"/>
            <a:ext cx="4629150" cy="3655219"/>
          </a:xfrm>
        </p:spPr>
        <p:txBody>
          <a:bodyPr/>
          <a:lstStyle>
            <a:lvl1pPr marL="0" indent="0">
              <a:buNone/>
              <a:defRPr sz="2700"/>
            </a:lvl1pPr>
            <a:lvl2pPr marL="389626" indent="0">
              <a:buNone/>
              <a:defRPr sz="2400"/>
            </a:lvl2pPr>
            <a:lvl3pPr marL="779252" indent="0">
              <a:buNone/>
              <a:defRPr sz="2000"/>
            </a:lvl3pPr>
            <a:lvl4pPr marL="1168878" indent="0">
              <a:buNone/>
              <a:defRPr sz="1700"/>
            </a:lvl4pPr>
            <a:lvl5pPr marL="1558503" indent="0">
              <a:buNone/>
              <a:defRPr sz="1700"/>
            </a:lvl5pPr>
            <a:lvl6pPr marL="1948129" indent="0">
              <a:buNone/>
              <a:defRPr sz="1700"/>
            </a:lvl6pPr>
            <a:lvl7pPr marL="2337755" indent="0">
              <a:buNone/>
              <a:defRPr sz="1700"/>
            </a:lvl7pPr>
            <a:lvl8pPr marL="2727381" indent="0">
              <a:buNone/>
              <a:defRPr sz="1700"/>
            </a:lvl8pPr>
            <a:lvl9pPr marL="3117007" indent="0">
              <a:buNone/>
              <a:defRPr sz="17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38A9E8C-91F5-85CD-FB6C-041270B7BE6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2" y="1543050"/>
            <a:ext cx="2949177" cy="2858691"/>
          </a:xfrm>
        </p:spPr>
        <p:txBody>
          <a:bodyPr/>
          <a:lstStyle>
            <a:lvl1pPr marL="0" indent="0">
              <a:buNone/>
              <a:defRPr sz="1400"/>
            </a:lvl1pPr>
            <a:lvl2pPr marL="389626" indent="0">
              <a:buNone/>
              <a:defRPr sz="1200"/>
            </a:lvl2pPr>
            <a:lvl3pPr marL="779252" indent="0">
              <a:buNone/>
              <a:defRPr sz="1000"/>
            </a:lvl3pPr>
            <a:lvl4pPr marL="1168878" indent="0">
              <a:buNone/>
              <a:defRPr sz="900"/>
            </a:lvl4pPr>
            <a:lvl5pPr marL="1558503" indent="0">
              <a:buNone/>
              <a:defRPr sz="900"/>
            </a:lvl5pPr>
            <a:lvl6pPr marL="1948129" indent="0">
              <a:buNone/>
              <a:defRPr sz="900"/>
            </a:lvl6pPr>
            <a:lvl7pPr marL="2337755" indent="0">
              <a:buNone/>
              <a:defRPr sz="900"/>
            </a:lvl7pPr>
            <a:lvl8pPr marL="2727381" indent="0">
              <a:buNone/>
              <a:defRPr sz="900"/>
            </a:lvl8pPr>
            <a:lvl9pPr marL="3117007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D4FC8D4-E2D5-7F86-0299-9BA476F03A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127632-2ED4-4BAA-A096-DF4882E54524}" type="datetimeFigureOut">
              <a:rPr lang="en-US" smtClean="0"/>
              <a:t>5/12/2023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51CC9F7-6723-3513-3E12-F61DCD7371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69AE83A-C3E4-3FE9-5A5D-7A6EC7159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734F10-E7FB-4BF6-9EAD-EFB57A5A86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61925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10353D3-D166-338C-705D-2313F105E8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2" y="273845"/>
            <a:ext cx="7886700" cy="994172"/>
          </a:xfrm>
          <a:prstGeom prst="rect">
            <a:avLst/>
          </a:prstGeom>
        </p:spPr>
        <p:txBody>
          <a:bodyPr vert="horz" lIns="77925" tIns="38963" rIns="77925" bIns="38963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2BBBAD8-1EA0-DF02-2E30-D99F3EE255C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2" y="1369219"/>
            <a:ext cx="7886700" cy="3263504"/>
          </a:xfrm>
          <a:prstGeom prst="rect">
            <a:avLst/>
          </a:prstGeom>
        </p:spPr>
        <p:txBody>
          <a:bodyPr vert="horz" lIns="77925" tIns="38963" rIns="77925" bIns="38963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8B01ED3-7A4D-9E98-39B8-9375C7B905C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4767264"/>
            <a:ext cx="2057400" cy="273844"/>
          </a:xfrm>
          <a:prstGeom prst="rect">
            <a:avLst/>
          </a:prstGeom>
        </p:spPr>
        <p:txBody>
          <a:bodyPr vert="horz" lIns="77925" tIns="38963" rIns="77925" bIns="38963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127632-2ED4-4BAA-A096-DF4882E54524}" type="datetimeFigureOut">
              <a:rPr lang="en-US" smtClean="0"/>
              <a:t>5/12/2023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898FA09-605B-3BC3-157F-D81E79CA83F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2" y="4767264"/>
            <a:ext cx="3086100" cy="273844"/>
          </a:xfrm>
          <a:prstGeom prst="rect">
            <a:avLst/>
          </a:prstGeom>
        </p:spPr>
        <p:txBody>
          <a:bodyPr vert="horz" lIns="77925" tIns="38963" rIns="77925" bIns="38963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9EDB96F-EA6F-258C-4DFD-28EACBF8B60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4767264"/>
            <a:ext cx="2057400" cy="273844"/>
          </a:xfrm>
          <a:prstGeom prst="rect">
            <a:avLst/>
          </a:prstGeom>
        </p:spPr>
        <p:txBody>
          <a:bodyPr vert="horz" lIns="77925" tIns="38963" rIns="77925" bIns="38963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734F10-E7FB-4BF6-9EAD-EFB57A5A86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66557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779252" rtl="0" eaLnBrk="1" latinLnBrk="0" hangingPunct="1">
        <a:lnSpc>
          <a:spcPct val="90000"/>
        </a:lnSpc>
        <a:spcBef>
          <a:spcPct val="0"/>
        </a:spcBef>
        <a:buNone/>
        <a:defRPr sz="37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813" indent="-194813" algn="l" defTabSz="779252" rtl="0" eaLnBrk="1" latinLnBrk="0" hangingPunct="1">
        <a:lnSpc>
          <a:spcPct val="90000"/>
        </a:lnSpc>
        <a:spcBef>
          <a:spcPts val="852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84439" indent="-194813" algn="l" defTabSz="779252" rtl="0" eaLnBrk="1" latinLnBrk="0" hangingPunct="1">
        <a:lnSpc>
          <a:spcPct val="90000"/>
        </a:lnSpc>
        <a:spcBef>
          <a:spcPts val="426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4065" indent="-194813" algn="l" defTabSz="779252" rtl="0" eaLnBrk="1" latinLnBrk="0" hangingPunct="1">
        <a:lnSpc>
          <a:spcPct val="90000"/>
        </a:lnSpc>
        <a:spcBef>
          <a:spcPts val="426"/>
        </a:spcBef>
        <a:buFont typeface="Arial" panose="020B0604020202020204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3690" indent="-194813" algn="l" defTabSz="779252" rtl="0" eaLnBrk="1" latinLnBrk="0" hangingPunct="1">
        <a:lnSpc>
          <a:spcPct val="90000"/>
        </a:lnSpc>
        <a:spcBef>
          <a:spcPts val="426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53316" indent="-194813" algn="l" defTabSz="779252" rtl="0" eaLnBrk="1" latinLnBrk="0" hangingPunct="1">
        <a:lnSpc>
          <a:spcPct val="90000"/>
        </a:lnSpc>
        <a:spcBef>
          <a:spcPts val="426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42942" indent="-194813" algn="l" defTabSz="779252" rtl="0" eaLnBrk="1" latinLnBrk="0" hangingPunct="1">
        <a:lnSpc>
          <a:spcPct val="90000"/>
        </a:lnSpc>
        <a:spcBef>
          <a:spcPts val="426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532568" indent="-194813" algn="l" defTabSz="779252" rtl="0" eaLnBrk="1" latinLnBrk="0" hangingPunct="1">
        <a:lnSpc>
          <a:spcPct val="90000"/>
        </a:lnSpc>
        <a:spcBef>
          <a:spcPts val="426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922194" indent="-194813" algn="l" defTabSz="779252" rtl="0" eaLnBrk="1" latinLnBrk="0" hangingPunct="1">
        <a:lnSpc>
          <a:spcPct val="90000"/>
        </a:lnSpc>
        <a:spcBef>
          <a:spcPts val="426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311820" indent="-194813" algn="l" defTabSz="779252" rtl="0" eaLnBrk="1" latinLnBrk="0" hangingPunct="1">
        <a:lnSpc>
          <a:spcPct val="90000"/>
        </a:lnSpc>
        <a:spcBef>
          <a:spcPts val="426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9252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89626" algn="l" defTabSz="779252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779252" algn="l" defTabSz="779252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68878" algn="l" defTabSz="779252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58503" algn="l" defTabSz="779252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948129" algn="l" defTabSz="779252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337755" algn="l" defTabSz="779252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727381" algn="l" defTabSz="779252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117007" algn="l" defTabSz="779252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ubtitle 2">
            <a:extLst>
              <a:ext uri="{FF2B5EF4-FFF2-40B4-BE49-F238E27FC236}">
                <a16:creationId xmlns:a16="http://schemas.microsoft.com/office/drawing/2014/main" id="{C9B3EA27-145F-E7FA-7E5C-83AF1DE7FC45}"/>
              </a:ext>
            </a:extLst>
          </p:cNvPr>
          <p:cNvSpPr txBox="1">
            <a:spLocks/>
          </p:cNvSpPr>
          <p:nvPr/>
        </p:nvSpPr>
        <p:spPr>
          <a:xfrm>
            <a:off x="6252029" y="3001417"/>
            <a:ext cx="2891971" cy="620911"/>
          </a:xfrm>
          <a:prstGeom prst="rect">
            <a:avLst/>
          </a:prstGeom>
        </p:spPr>
        <p:txBody>
          <a:bodyPr anchor="ctr"/>
          <a:lstStyle>
            <a:lvl1pPr marL="194813" indent="-194813" algn="l" defTabSz="779252" rtl="0" eaLnBrk="1" latinLnBrk="0" hangingPunct="1">
              <a:lnSpc>
                <a:spcPct val="90000"/>
              </a:lnSpc>
              <a:spcBef>
                <a:spcPts val="852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84439" indent="-194813" algn="l" defTabSz="779252" rtl="0" eaLnBrk="1" latinLnBrk="0" hangingPunct="1">
              <a:lnSpc>
                <a:spcPct val="90000"/>
              </a:lnSpc>
              <a:spcBef>
                <a:spcPts val="426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74065" indent="-194813" algn="l" defTabSz="779252" rtl="0" eaLnBrk="1" latinLnBrk="0" hangingPunct="1">
              <a:lnSpc>
                <a:spcPct val="90000"/>
              </a:lnSpc>
              <a:spcBef>
                <a:spcPts val="426"/>
              </a:spcBef>
              <a:buFont typeface="Arial" panose="020B0604020202020204" pitchFamily="34" charset="0"/>
              <a:buChar char="•"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63690" indent="-194813" algn="l" defTabSz="779252" rtl="0" eaLnBrk="1" latinLnBrk="0" hangingPunct="1">
              <a:lnSpc>
                <a:spcPct val="90000"/>
              </a:lnSpc>
              <a:spcBef>
                <a:spcPts val="426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753316" indent="-194813" algn="l" defTabSz="779252" rtl="0" eaLnBrk="1" latinLnBrk="0" hangingPunct="1">
              <a:lnSpc>
                <a:spcPct val="90000"/>
              </a:lnSpc>
              <a:spcBef>
                <a:spcPts val="426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142942" indent="-194813" algn="l" defTabSz="779252" rtl="0" eaLnBrk="1" latinLnBrk="0" hangingPunct="1">
              <a:lnSpc>
                <a:spcPct val="90000"/>
              </a:lnSpc>
              <a:spcBef>
                <a:spcPts val="426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532568" indent="-194813" algn="l" defTabSz="779252" rtl="0" eaLnBrk="1" latinLnBrk="0" hangingPunct="1">
              <a:lnSpc>
                <a:spcPct val="90000"/>
              </a:lnSpc>
              <a:spcBef>
                <a:spcPts val="426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922194" indent="-194813" algn="l" defTabSz="779252" rtl="0" eaLnBrk="1" latinLnBrk="0" hangingPunct="1">
              <a:lnSpc>
                <a:spcPct val="90000"/>
              </a:lnSpc>
              <a:spcBef>
                <a:spcPts val="426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311820" indent="-194813" algn="l" defTabSz="779252" rtl="0" eaLnBrk="1" latinLnBrk="0" hangingPunct="1">
              <a:lnSpc>
                <a:spcPct val="90000"/>
              </a:lnSpc>
              <a:spcBef>
                <a:spcPts val="426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None/>
            </a:pPr>
            <a:r>
              <a:rPr lang="en-US" sz="2000" b="1" dirty="0"/>
              <a:t>AMI 2023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5465E5FD-845B-C203-C89D-672E5A859D1E}"/>
              </a:ext>
            </a:extLst>
          </p:cNvPr>
          <p:cNvSpPr/>
          <p:nvPr/>
        </p:nvSpPr>
        <p:spPr>
          <a:xfrm>
            <a:off x="2862470" y="4309382"/>
            <a:ext cx="6281530" cy="79319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solidFill>
                  <a:srgbClr val="00B050"/>
                </a:solidFill>
              </a:rPr>
              <a:t>Hamad </a:t>
            </a:r>
            <a:r>
              <a:rPr lang="en-US" sz="2000" dirty="0" err="1">
                <a:solidFill>
                  <a:srgbClr val="00B050"/>
                </a:solidFill>
              </a:rPr>
              <a:t>AlBlooshi</a:t>
            </a:r>
            <a:r>
              <a:rPr lang="en-US" sz="2000" dirty="0">
                <a:solidFill>
                  <a:srgbClr val="00B050"/>
                </a:solidFill>
              </a:rPr>
              <a:t>, Owain Tomos, Andrew Thomas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0681669-B997-60E9-A102-35CEFEE174A0}"/>
              </a:ext>
            </a:extLst>
          </p:cNvPr>
          <p:cNvSpPr txBox="1"/>
          <p:nvPr/>
        </p:nvSpPr>
        <p:spPr>
          <a:xfrm>
            <a:off x="3997234" y="1801088"/>
            <a:ext cx="4654730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400" b="1" dirty="0"/>
              <a:t>Towards the Development of a Resilient Business Infrastructure - A Military Aviation Perspective</a:t>
            </a:r>
          </a:p>
        </p:txBody>
      </p:sp>
    </p:spTree>
    <p:extLst>
      <p:ext uri="{BB962C8B-B14F-4D97-AF65-F5344CB8AC3E}">
        <p14:creationId xmlns:p14="http://schemas.microsoft.com/office/powerpoint/2010/main" val="379573998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174981-D457-0BEC-391D-901BCB5645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2" y="273845"/>
            <a:ext cx="7886700" cy="832144"/>
          </a:xfrm>
        </p:spPr>
        <p:txBody>
          <a:bodyPr/>
          <a:lstStyle/>
          <a:p>
            <a:r>
              <a:rPr lang="en-GB" dirty="0"/>
              <a:t>Comparison GCT and OTE (Bell 412)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79E3C76-F1C5-81D8-7DAC-60851E361B7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8644" y="1277619"/>
            <a:ext cx="7886700" cy="3434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085070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174981-D457-0BEC-391D-901BCB5645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2" y="273845"/>
            <a:ext cx="7886700" cy="832144"/>
          </a:xfrm>
        </p:spPr>
        <p:txBody>
          <a:bodyPr/>
          <a:lstStyle/>
          <a:p>
            <a:r>
              <a:rPr lang="en-GB" dirty="0"/>
              <a:t>Comparison GCT and OTE (</a:t>
            </a:r>
            <a:r>
              <a:rPr lang="en-GB" dirty="0" err="1"/>
              <a:t>Fennecks</a:t>
            </a:r>
            <a:r>
              <a:rPr lang="en-GB" dirty="0"/>
              <a:t>)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59AC71D-7CBA-F7F3-4EC1-74762C2C617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3522" y="1259522"/>
            <a:ext cx="8131830" cy="3393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017735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174981-D457-0BEC-391D-901BCB5645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2" y="273845"/>
            <a:ext cx="7886700" cy="832144"/>
          </a:xfrm>
        </p:spPr>
        <p:txBody>
          <a:bodyPr/>
          <a:lstStyle/>
          <a:p>
            <a:r>
              <a:rPr lang="en-GB" dirty="0"/>
              <a:t>Comparison GCT and OTE (Chinook)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7A0CFF2-329B-B931-A8CD-643548841E2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3116" y="1023937"/>
            <a:ext cx="7594529" cy="3677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867977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174981-D457-0BEC-391D-901BCB5645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2" y="273845"/>
            <a:ext cx="7886700" cy="832144"/>
          </a:xfrm>
        </p:spPr>
        <p:txBody>
          <a:bodyPr/>
          <a:lstStyle/>
          <a:p>
            <a:r>
              <a:rPr lang="en-GB" dirty="0"/>
              <a:t>Comparison GCT and OTE (Sikorsky)</a:t>
            </a:r>
          </a:p>
        </p:txBody>
      </p:sp>
      <p:pic>
        <p:nvPicPr>
          <p:cNvPr id="4" name="Picture 3" descr="Chart, radar chart&#10;&#10;Description automatically generated">
            <a:extLst>
              <a:ext uri="{FF2B5EF4-FFF2-40B4-BE49-F238E27FC236}">
                <a16:creationId xmlns:a16="http://schemas.microsoft.com/office/drawing/2014/main" id="{4AE368EB-2C13-F284-CA0B-B2ABF3ADF04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205" y="1105989"/>
            <a:ext cx="7781589" cy="31746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214821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174981-D457-0BEC-391D-901BCB5645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2" y="273845"/>
            <a:ext cx="7886700" cy="832144"/>
          </a:xfrm>
        </p:spPr>
        <p:txBody>
          <a:bodyPr/>
          <a:lstStyle/>
          <a:p>
            <a:r>
              <a:rPr lang="en-GB" dirty="0"/>
              <a:t>Comparison GCT and OTE (Apache)</a:t>
            </a:r>
          </a:p>
        </p:txBody>
      </p:sp>
      <p:pic>
        <p:nvPicPr>
          <p:cNvPr id="4" name="Picture 3" descr="Chart, radar chart&#10;&#10;Description automatically generated">
            <a:extLst>
              <a:ext uri="{FF2B5EF4-FFF2-40B4-BE49-F238E27FC236}">
                <a16:creationId xmlns:a16="http://schemas.microsoft.com/office/drawing/2014/main" id="{ECF8B788-94C2-BB77-56E2-71188B9BDF2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799" y="1105990"/>
            <a:ext cx="8482149" cy="34847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106435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2934E4-1A81-D104-FF34-79756F633F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Conclusions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CA46631-CFFB-6960-8479-7EA41BE44CE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2" y="1036320"/>
            <a:ext cx="7886700" cy="3596403"/>
          </a:xfrm>
        </p:spPr>
        <p:txBody>
          <a:bodyPr>
            <a:normAutofit fontScale="92500"/>
          </a:bodyPr>
          <a:lstStyle/>
          <a:p>
            <a:r>
              <a:rPr lang="en-GB" dirty="0"/>
              <a:t>Emirati teams performed less well than non-Emirati teams across all platforms when measured through the OTE Instrument.</a:t>
            </a:r>
          </a:p>
          <a:p>
            <a:r>
              <a:rPr lang="en-GB" dirty="0"/>
              <a:t>Null hypothesis that Emirati teams performed better was not supported. Alternative hypothesis is supported.</a:t>
            </a:r>
          </a:p>
          <a:p>
            <a:r>
              <a:rPr lang="en-GB" dirty="0"/>
              <a:t>Remaining work is based on identifying why Emirati Teams perform less well. </a:t>
            </a:r>
          </a:p>
          <a:p>
            <a:r>
              <a:rPr lang="en-GB" dirty="0"/>
              <a:t>GCT profiles will help in identifying issues</a:t>
            </a:r>
          </a:p>
          <a:p>
            <a:r>
              <a:rPr lang="en-GB" dirty="0"/>
              <a:t>In general terms, Emirati teams scored Qs 25-30 worse. This cluster looks at job satisfaction and culture in the team - `need to look at leadership approach adopted by TLs</a:t>
            </a:r>
          </a:p>
        </p:txBody>
      </p:sp>
    </p:spTree>
    <p:extLst>
      <p:ext uri="{BB962C8B-B14F-4D97-AF65-F5344CB8AC3E}">
        <p14:creationId xmlns:p14="http://schemas.microsoft.com/office/powerpoint/2010/main" val="21412111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FA479F-F9A5-40E0-210A-B0659C79C9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UAE Military Defence Force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E3CDA6-4904-E4DF-2F40-92345B910CA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2" y="1079863"/>
            <a:ext cx="7886700" cy="3552860"/>
          </a:xfrm>
        </p:spPr>
        <p:txBody>
          <a:bodyPr>
            <a:normAutofit lnSpcReduction="10000"/>
          </a:bodyPr>
          <a:lstStyle/>
          <a:p>
            <a:r>
              <a:rPr lang="en-GB" dirty="0"/>
              <a:t>Established in 1968 covering all 7 Emirates</a:t>
            </a:r>
          </a:p>
          <a:p>
            <a:r>
              <a:rPr lang="en-GB" dirty="0"/>
              <a:t>Rapidly expanded through use of sub-contract labour in order to keep Helicopter squadrons operational</a:t>
            </a:r>
          </a:p>
          <a:p>
            <a:r>
              <a:rPr lang="en-GB" dirty="0"/>
              <a:t>F16, Mirage and rotary wing aircraft</a:t>
            </a:r>
          </a:p>
          <a:p>
            <a:r>
              <a:rPr lang="en-GB" dirty="0"/>
              <a:t>Service in 1991 Gulf War and Libya 2014</a:t>
            </a:r>
          </a:p>
          <a:p>
            <a:r>
              <a:rPr lang="en-GB" dirty="0"/>
              <a:t>Government want to reduce overall dependence on the use of foreign nationals</a:t>
            </a:r>
          </a:p>
          <a:p>
            <a:r>
              <a:rPr lang="en-US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SDG9 – </a:t>
            </a:r>
            <a:r>
              <a:rPr lang="en-GB" kern="1800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Building a resilient infrastructure, promote inclusive and sustainable industrialization and foster innovation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082349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502890-59B3-A845-0A47-2AB0B5017B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Assumptions and Hypothesis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B4878F6-8ABF-E1A9-3957-795A65ED5F2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Emirati maintenance teams are Military personnel.</a:t>
            </a:r>
          </a:p>
          <a:p>
            <a:r>
              <a:rPr lang="en-GB" dirty="0"/>
              <a:t>Assumption has been that Emirati based maintenance teams are considered ‘better’ than non-Emirati teams in terms of production and quality of output.</a:t>
            </a:r>
          </a:p>
          <a:p>
            <a:r>
              <a:rPr lang="en-GB" dirty="0" err="1"/>
              <a:t>DProf</a:t>
            </a:r>
            <a:r>
              <a:rPr lang="en-GB" dirty="0"/>
              <a:t> project to look at whether this assumption is true and how and why this may be the case.</a:t>
            </a:r>
          </a:p>
          <a:p>
            <a:r>
              <a:rPr lang="en-GB" dirty="0"/>
              <a:t>Use GCT and OTE to measure and understand team dynamics and performance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816835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5180E3-761A-6657-0A2C-607BEB5436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Research Design</a:t>
            </a: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7E709190-F2B0-07E5-3EDC-65AFF6B34F4F}"/>
              </a:ext>
            </a:extLst>
          </p:cNvPr>
          <p:cNvSpPr/>
          <p:nvPr/>
        </p:nvSpPr>
        <p:spPr>
          <a:xfrm>
            <a:off x="1036319" y="1268017"/>
            <a:ext cx="1454331" cy="1379389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dirty="0"/>
          </a:p>
          <a:p>
            <a:pPr algn="ctr"/>
            <a:r>
              <a:rPr lang="en-GB" dirty="0"/>
              <a:t>Stage 1</a:t>
            </a:r>
          </a:p>
          <a:p>
            <a:pPr algn="ctr"/>
            <a:r>
              <a:rPr lang="en-GB" dirty="0"/>
              <a:t>GCT</a:t>
            </a:r>
          </a:p>
          <a:p>
            <a:pPr algn="ctr"/>
            <a:endParaRPr lang="en-GB" dirty="0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25A3EE20-82FD-457C-192F-949C75F204E4}"/>
              </a:ext>
            </a:extLst>
          </p:cNvPr>
          <p:cNvSpPr/>
          <p:nvPr/>
        </p:nvSpPr>
        <p:spPr>
          <a:xfrm>
            <a:off x="402770" y="3190297"/>
            <a:ext cx="1408613" cy="109432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/>
              <a:t>Stage 1</a:t>
            </a:r>
          </a:p>
          <a:p>
            <a:pPr algn="ctr"/>
            <a:r>
              <a:rPr lang="en-GB" sz="1200" dirty="0"/>
              <a:t>Questions</a:t>
            </a: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9110703E-F245-C374-00CF-B4BA116B20D0}"/>
              </a:ext>
            </a:extLst>
          </p:cNvPr>
          <p:cNvSpPr/>
          <p:nvPr/>
        </p:nvSpPr>
        <p:spPr>
          <a:xfrm>
            <a:off x="1811382" y="3190297"/>
            <a:ext cx="1345473" cy="109432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/>
              <a:t>Stage 1</a:t>
            </a:r>
          </a:p>
          <a:p>
            <a:pPr algn="ctr"/>
            <a:r>
              <a:rPr lang="en-GB" sz="1200" dirty="0"/>
              <a:t>Focus Group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8BBED513-FCAC-ABD8-7250-9AF85188FC47}"/>
              </a:ext>
            </a:extLst>
          </p:cNvPr>
          <p:cNvCxnSpPr>
            <a:cxnSpLocks/>
            <a:stCxn id="5" idx="4"/>
            <a:endCxn id="6" idx="0"/>
          </p:cNvCxnSpPr>
          <p:nvPr/>
        </p:nvCxnSpPr>
        <p:spPr>
          <a:xfrm flipH="1">
            <a:off x="1107077" y="2647406"/>
            <a:ext cx="656408" cy="542891"/>
          </a:xfrm>
          <a:prstGeom prst="straightConnector1">
            <a:avLst/>
          </a:prstGeom>
          <a:ln w="28575">
            <a:solidFill>
              <a:schemeClr val="tx1"/>
            </a:solidFill>
            <a:prstDash val="solid"/>
            <a:headEnd type="none" w="med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5D2E8CCD-F7F6-0299-09B2-468B5B973306}"/>
              </a:ext>
            </a:extLst>
          </p:cNvPr>
          <p:cNvCxnSpPr>
            <a:cxnSpLocks/>
            <a:stCxn id="5" idx="4"/>
            <a:endCxn id="7" idx="0"/>
          </p:cNvCxnSpPr>
          <p:nvPr/>
        </p:nvCxnSpPr>
        <p:spPr>
          <a:xfrm>
            <a:off x="1763485" y="2647406"/>
            <a:ext cx="720634" cy="542891"/>
          </a:xfrm>
          <a:prstGeom prst="straightConnector1">
            <a:avLst/>
          </a:prstGeom>
          <a:ln w="28575">
            <a:solidFill>
              <a:schemeClr val="tx1"/>
            </a:solidFill>
            <a:prstDash val="solid"/>
            <a:headEnd type="none" w="med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>
            <a:extLst>
              <a:ext uri="{FF2B5EF4-FFF2-40B4-BE49-F238E27FC236}">
                <a16:creationId xmlns:a16="http://schemas.microsoft.com/office/drawing/2014/main" id="{26F26862-3809-2F3C-E710-D630C4354769}"/>
              </a:ext>
            </a:extLst>
          </p:cNvPr>
          <p:cNvSpPr/>
          <p:nvPr/>
        </p:nvSpPr>
        <p:spPr>
          <a:xfrm>
            <a:off x="3844834" y="1268016"/>
            <a:ext cx="1454331" cy="1379389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dirty="0"/>
          </a:p>
          <a:p>
            <a:pPr algn="ctr"/>
            <a:r>
              <a:rPr lang="en-GB" dirty="0"/>
              <a:t>Stage 2</a:t>
            </a:r>
          </a:p>
          <a:p>
            <a:pPr algn="ctr"/>
            <a:r>
              <a:rPr lang="en-GB" dirty="0"/>
              <a:t>OTE</a:t>
            </a:r>
          </a:p>
          <a:p>
            <a:pPr algn="ctr"/>
            <a:endParaRPr lang="en-GB" dirty="0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67A698FD-D9A7-30D5-2686-F5A9ED127BFD}"/>
              </a:ext>
            </a:extLst>
          </p:cNvPr>
          <p:cNvSpPr/>
          <p:nvPr/>
        </p:nvSpPr>
        <p:spPr>
          <a:xfrm>
            <a:off x="3204754" y="3190296"/>
            <a:ext cx="1367246" cy="109432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/>
              <a:t>Stage 2</a:t>
            </a:r>
          </a:p>
          <a:p>
            <a:pPr algn="ctr"/>
            <a:r>
              <a:rPr lang="en-GB" sz="1200" dirty="0"/>
              <a:t>Observation</a:t>
            </a: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3CAA3E91-8667-667A-7831-0176F238D8E6}"/>
              </a:ext>
            </a:extLst>
          </p:cNvPr>
          <p:cNvSpPr/>
          <p:nvPr/>
        </p:nvSpPr>
        <p:spPr>
          <a:xfrm>
            <a:off x="4572000" y="3190296"/>
            <a:ext cx="1442086" cy="109432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/>
              <a:t>Stage 1</a:t>
            </a:r>
          </a:p>
          <a:p>
            <a:pPr algn="ctr"/>
            <a:r>
              <a:rPr lang="en-GB" sz="1200" dirty="0"/>
              <a:t>Calculations</a:t>
            </a: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287D7F16-25F7-1F18-AD75-6CE77535BAF5}"/>
              </a:ext>
            </a:extLst>
          </p:cNvPr>
          <p:cNvCxnSpPr>
            <a:cxnSpLocks/>
            <a:endCxn id="15" idx="0"/>
          </p:cNvCxnSpPr>
          <p:nvPr/>
        </p:nvCxnSpPr>
        <p:spPr>
          <a:xfrm flipH="1">
            <a:off x="3888377" y="2647405"/>
            <a:ext cx="635725" cy="542891"/>
          </a:xfrm>
          <a:prstGeom prst="straightConnector1">
            <a:avLst/>
          </a:prstGeom>
          <a:ln w="28575">
            <a:solidFill>
              <a:schemeClr val="tx1"/>
            </a:solidFill>
            <a:prstDash val="solid"/>
            <a:headEnd type="none" w="med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C575E2FC-87C7-9982-45B7-4753D45E2090}"/>
              </a:ext>
            </a:extLst>
          </p:cNvPr>
          <p:cNvCxnSpPr>
            <a:cxnSpLocks/>
            <a:endCxn id="16" idx="0"/>
          </p:cNvCxnSpPr>
          <p:nvPr/>
        </p:nvCxnSpPr>
        <p:spPr>
          <a:xfrm>
            <a:off x="4524102" y="2647405"/>
            <a:ext cx="768941" cy="542891"/>
          </a:xfrm>
          <a:prstGeom prst="straightConnector1">
            <a:avLst/>
          </a:prstGeom>
          <a:ln w="28575">
            <a:solidFill>
              <a:schemeClr val="tx1"/>
            </a:solidFill>
            <a:prstDash val="solid"/>
            <a:headEnd type="none" w="med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Oval 22">
            <a:extLst>
              <a:ext uri="{FF2B5EF4-FFF2-40B4-BE49-F238E27FC236}">
                <a16:creationId xmlns:a16="http://schemas.microsoft.com/office/drawing/2014/main" id="{18B39276-9C78-BC1D-3D64-7B1DD6A00A07}"/>
              </a:ext>
            </a:extLst>
          </p:cNvPr>
          <p:cNvSpPr/>
          <p:nvPr/>
        </p:nvSpPr>
        <p:spPr>
          <a:xfrm>
            <a:off x="6703423" y="1262266"/>
            <a:ext cx="1835877" cy="302235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dirty="0"/>
          </a:p>
          <a:p>
            <a:pPr algn="ctr"/>
            <a:r>
              <a:rPr lang="en-GB" dirty="0"/>
              <a:t>Comparison of outputs.</a:t>
            </a:r>
          </a:p>
          <a:p>
            <a:pPr algn="ctr"/>
            <a:endParaRPr lang="en-GB" dirty="0"/>
          </a:p>
          <a:p>
            <a:pPr algn="ctr"/>
            <a:r>
              <a:rPr lang="en-GB" dirty="0"/>
              <a:t>Recommendations for improving team performance </a:t>
            </a:r>
          </a:p>
          <a:p>
            <a:pPr algn="ctr"/>
            <a:endParaRPr lang="en-GB" dirty="0"/>
          </a:p>
        </p:txBody>
      </p: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9613D977-00B5-4274-2213-EEE0204483AB}"/>
              </a:ext>
            </a:extLst>
          </p:cNvPr>
          <p:cNvCxnSpPr>
            <a:stCxn id="5" idx="6"/>
            <a:endCxn id="14" idx="2"/>
          </p:cNvCxnSpPr>
          <p:nvPr/>
        </p:nvCxnSpPr>
        <p:spPr>
          <a:xfrm flipV="1">
            <a:off x="2490650" y="1957711"/>
            <a:ext cx="1354184" cy="1"/>
          </a:xfrm>
          <a:prstGeom prst="straightConnector1">
            <a:avLst/>
          </a:prstGeom>
          <a:ln w="28575">
            <a:solidFill>
              <a:schemeClr val="tx1"/>
            </a:solidFill>
            <a:prstDash val="solid"/>
            <a:headEnd type="none" w="med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CA0C7038-12D2-2014-3AAD-E461704DA0DB}"/>
              </a:ext>
            </a:extLst>
          </p:cNvPr>
          <p:cNvCxnSpPr>
            <a:stCxn id="14" idx="6"/>
            <a:endCxn id="23" idx="2"/>
          </p:cNvCxnSpPr>
          <p:nvPr/>
        </p:nvCxnSpPr>
        <p:spPr>
          <a:xfrm>
            <a:off x="5299165" y="1957711"/>
            <a:ext cx="1404258" cy="815730"/>
          </a:xfrm>
          <a:prstGeom prst="straightConnector1">
            <a:avLst/>
          </a:prstGeom>
          <a:ln w="28575">
            <a:solidFill>
              <a:schemeClr val="tx1"/>
            </a:solidFill>
            <a:prstDash val="solid"/>
            <a:headEnd type="none" w="med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5C8631B7-0F28-2155-3A14-16362F1D1660}"/>
              </a:ext>
            </a:extLst>
          </p:cNvPr>
          <p:cNvCxnSpPr>
            <a:stCxn id="16" idx="6"/>
            <a:endCxn id="23" idx="2"/>
          </p:cNvCxnSpPr>
          <p:nvPr/>
        </p:nvCxnSpPr>
        <p:spPr>
          <a:xfrm flipV="1">
            <a:off x="6014086" y="2773441"/>
            <a:ext cx="689337" cy="964015"/>
          </a:xfrm>
          <a:prstGeom prst="straightConnector1">
            <a:avLst/>
          </a:prstGeom>
          <a:ln w="28575">
            <a:solidFill>
              <a:schemeClr val="tx1"/>
            </a:solidFill>
            <a:prstDash val="solid"/>
            <a:headEnd type="none" w="med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203254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5ACAA6-91B9-5451-A6C1-316722B9A0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Introducing GCT and OTE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2350392-9B98-55D2-8F21-38EA4A27668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Group Consensus (GCT) approach.</a:t>
            </a:r>
          </a:p>
          <a:p>
            <a:pPr lvl="1"/>
            <a:r>
              <a:rPr lang="en-GB" dirty="0"/>
              <a:t>To understand team dynamics of the E and Non-E teams</a:t>
            </a:r>
          </a:p>
          <a:p>
            <a:pPr lvl="1"/>
            <a:r>
              <a:rPr lang="en-GB" dirty="0"/>
              <a:t>30 questions asked of each team member – Likert scale used</a:t>
            </a:r>
          </a:p>
          <a:p>
            <a:pPr lvl="1"/>
            <a:r>
              <a:rPr lang="en-GB" dirty="0"/>
              <a:t>Responses collected and overall scores per question calculated</a:t>
            </a:r>
          </a:p>
          <a:p>
            <a:pPr lvl="1"/>
            <a:r>
              <a:rPr lang="en-GB" dirty="0"/>
              <a:t>Teams interviewed to discuss the differences in the responses </a:t>
            </a:r>
          </a:p>
          <a:p>
            <a:pPr lvl="1"/>
            <a:r>
              <a:rPr lang="en-GB" dirty="0"/>
              <a:t>Overall consensus is obtained and differences understood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124417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5ACAA6-91B9-5451-A6C1-316722B9A0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Introducing GCT and OTE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2350392-9B98-55D2-8F21-38EA4A27668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Overall Team Effectiveness (OTE) approach.</a:t>
            </a:r>
          </a:p>
          <a:p>
            <a:pPr lvl="1"/>
            <a:r>
              <a:rPr lang="en-GB" dirty="0"/>
              <a:t>To observe actual team outputs E vs Non-E teams</a:t>
            </a:r>
          </a:p>
          <a:p>
            <a:pPr lvl="1"/>
            <a:r>
              <a:rPr lang="en-GB" dirty="0"/>
              <a:t>To measure overall Team Effectiveness</a:t>
            </a:r>
          </a:p>
          <a:p>
            <a:pPr lvl="1"/>
            <a:r>
              <a:rPr lang="en-GB" dirty="0"/>
              <a:t>To identify whether there are key connections between the GCT measures and OTE measures.</a:t>
            </a:r>
          </a:p>
          <a:p>
            <a:pPr lvl="1"/>
            <a:r>
              <a:rPr lang="en-GB" dirty="0"/>
              <a:t>To determine whether there is a need for a different leadership approach needed between teams</a:t>
            </a:r>
          </a:p>
          <a:p>
            <a:pPr lvl="1"/>
            <a:r>
              <a:rPr lang="en-GB" dirty="0"/>
              <a:t>To identify best practice to bring all teams outputs same standard.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7553259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5BEEAB88-3AAA-5E6D-2363-BC6CF760516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71257011"/>
              </p:ext>
            </p:extLst>
          </p:nvPr>
        </p:nvGraphicFramePr>
        <p:xfrm>
          <a:off x="1" y="-49113"/>
          <a:ext cx="9143997" cy="533251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04164">
                  <a:extLst>
                    <a:ext uri="{9D8B030D-6E8A-4147-A177-3AD203B41FA5}">
                      <a16:colId xmlns:a16="http://schemas.microsoft.com/office/drawing/2014/main" val="718543452"/>
                    </a:ext>
                  </a:extLst>
                </a:gridCol>
                <a:gridCol w="6651346">
                  <a:extLst>
                    <a:ext uri="{9D8B030D-6E8A-4147-A177-3AD203B41FA5}">
                      <a16:colId xmlns:a16="http://schemas.microsoft.com/office/drawing/2014/main" val="1004347571"/>
                    </a:ext>
                  </a:extLst>
                </a:gridCol>
                <a:gridCol w="471830">
                  <a:extLst>
                    <a:ext uri="{9D8B030D-6E8A-4147-A177-3AD203B41FA5}">
                      <a16:colId xmlns:a16="http://schemas.microsoft.com/office/drawing/2014/main" val="3171847908"/>
                    </a:ext>
                  </a:extLst>
                </a:gridCol>
                <a:gridCol w="404164">
                  <a:extLst>
                    <a:ext uri="{9D8B030D-6E8A-4147-A177-3AD203B41FA5}">
                      <a16:colId xmlns:a16="http://schemas.microsoft.com/office/drawing/2014/main" val="3159296532"/>
                    </a:ext>
                  </a:extLst>
                </a:gridCol>
                <a:gridCol w="405993">
                  <a:extLst>
                    <a:ext uri="{9D8B030D-6E8A-4147-A177-3AD203B41FA5}">
                      <a16:colId xmlns:a16="http://schemas.microsoft.com/office/drawing/2014/main" val="2096809849"/>
                    </a:ext>
                  </a:extLst>
                </a:gridCol>
                <a:gridCol w="404164">
                  <a:extLst>
                    <a:ext uri="{9D8B030D-6E8A-4147-A177-3AD203B41FA5}">
                      <a16:colId xmlns:a16="http://schemas.microsoft.com/office/drawing/2014/main" val="2802263863"/>
                    </a:ext>
                  </a:extLst>
                </a:gridCol>
                <a:gridCol w="402336">
                  <a:extLst>
                    <a:ext uri="{9D8B030D-6E8A-4147-A177-3AD203B41FA5}">
                      <a16:colId xmlns:a16="http://schemas.microsoft.com/office/drawing/2014/main" val="1339937283"/>
                    </a:ext>
                  </a:extLst>
                </a:gridCol>
              </a:tblGrid>
              <a:tr h="303311">
                <a:tc>
                  <a:txBody>
                    <a:bodyPr/>
                    <a:lstStyle/>
                    <a:p>
                      <a:pPr marL="71755" marR="71755" algn="ctr"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N#</a:t>
                      </a:r>
                      <a:endParaRPr lang="en-GB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28112" marR="28112" marT="0" marB="0" vert="vert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effectLst/>
                        </a:rPr>
                        <a:t>GCT Question</a:t>
                      </a:r>
                      <a:endParaRPr lang="en-GB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28112" marR="28112" marT="0" marB="0" anchor="ctr"/>
                </a:tc>
                <a:tc>
                  <a:txBody>
                    <a:bodyPr/>
                    <a:lstStyle/>
                    <a:p>
                      <a:pPr marL="71755" marR="71755" algn="ctr"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1</a:t>
                      </a:r>
                      <a:endParaRPr lang="en-GB" sz="900" dirty="0">
                        <a:effectLst/>
                      </a:endParaRPr>
                    </a:p>
                  </a:txBody>
                  <a:tcPr marL="28112" marR="28112" marT="0" marB="0" anchor="ctr"/>
                </a:tc>
                <a:tc>
                  <a:txBody>
                    <a:bodyPr/>
                    <a:lstStyle/>
                    <a:p>
                      <a:pPr marL="71755" marR="71755" algn="ctr">
                        <a:spcAft>
                          <a:spcPts val="0"/>
                        </a:spcAft>
                      </a:pPr>
                      <a:r>
                        <a:rPr lang="en-GB" sz="900" dirty="0">
                          <a:effectLst/>
                        </a:rPr>
                        <a:t>2</a:t>
                      </a:r>
                      <a:endParaRPr lang="en-GB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28112" marR="28112" marT="0" marB="0" anchor="ctr"/>
                </a:tc>
                <a:tc>
                  <a:txBody>
                    <a:bodyPr/>
                    <a:lstStyle/>
                    <a:p>
                      <a:pPr marL="71755" marR="71755" algn="ctr"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3</a:t>
                      </a:r>
                      <a:endParaRPr lang="en-GB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28112" marR="28112" marT="0" marB="0" anchor="ctr"/>
                </a:tc>
                <a:tc>
                  <a:txBody>
                    <a:bodyPr/>
                    <a:lstStyle/>
                    <a:p>
                      <a:pPr marL="71755" marR="71755" algn="ctr">
                        <a:spcAft>
                          <a:spcPts val="0"/>
                        </a:spcAft>
                      </a:pPr>
                      <a:r>
                        <a:rPr lang="en-GB" sz="900" dirty="0">
                          <a:effectLst/>
                        </a:rPr>
                        <a:t>4</a:t>
                      </a:r>
                      <a:endParaRPr lang="en-GB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28112" marR="28112" marT="0" marB="0" anchor="ctr"/>
                </a:tc>
                <a:tc>
                  <a:txBody>
                    <a:bodyPr/>
                    <a:lstStyle/>
                    <a:p>
                      <a:pPr marL="71755" marR="71755" algn="ctr">
                        <a:spcAft>
                          <a:spcPts val="0"/>
                        </a:spcAft>
                      </a:pPr>
                      <a:r>
                        <a:rPr lang="en-GB" sz="900" dirty="0">
                          <a:effectLst/>
                        </a:rPr>
                        <a:t>5</a:t>
                      </a:r>
                      <a:endParaRPr lang="en-GB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28112" marR="28112" marT="0" marB="0" anchor="ctr"/>
                </a:tc>
                <a:extLst>
                  <a:ext uri="{0D108BD9-81ED-4DB2-BD59-A6C34878D82A}">
                    <a16:rowId xmlns:a16="http://schemas.microsoft.com/office/drawing/2014/main" val="2763214146"/>
                  </a:ext>
                </a:extLst>
              </a:tr>
              <a:tr h="163754">
                <a:tc>
                  <a:txBody>
                    <a:bodyPr/>
                    <a:lstStyle/>
                    <a:p>
                      <a:r>
                        <a:rPr lang="en-US" sz="1100">
                          <a:effectLst/>
                        </a:rPr>
                        <a:t>1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28112" marR="28112" marT="0" marB="0" anchor="ctr"/>
                </a:tc>
                <a:tc>
                  <a:txBody>
                    <a:bodyPr/>
                    <a:lstStyle/>
                    <a:p>
                      <a:r>
                        <a:rPr lang="en-US" sz="1100" b="1" dirty="0">
                          <a:effectLst/>
                        </a:rPr>
                        <a:t>Decision-making authority is widely shared throughout the organization</a:t>
                      </a:r>
                      <a:endParaRPr lang="en-GB" sz="11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28112" marR="28112" marT="0" marB="0" anchor="ctr"/>
                </a:tc>
                <a:tc>
                  <a:txBody>
                    <a:bodyPr/>
                    <a:lstStyle/>
                    <a:p>
                      <a:r>
                        <a:rPr lang="en-US" sz="1100">
                          <a:effectLst/>
                        </a:rPr>
                        <a:t> 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28112" marR="28112" marT="0" marB="0" anchor="ctr"/>
                </a:tc>
                <a:tc>
                  <a:txBody>
                    <a:bodyPr/>
                    <a:lstStyle/>
                    <a:p>
                      <a:r>
                        <a:rPr lang="en-US" sz="1100">
                          <a:effectLst/>
                        </a:rPr>
                        <a:t> 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28112" marR="28112" marT="0" marB="0" anchor="ctr"/>
                </a:tc>
                <a:tc>
                  <a:txBody>
                    <a:bodyPr/>
                    <a:lstStyle/>
                    <a:p>
                      <a:r>
                        <a:rPr lang="en-US" sz="1100" dirty="0">
                          <a:effectLst/>
                        </a:rPr>
                        <a:t> </a:t>
                      </a:r>
                      <a:endParaRPr lang="en-GB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28112" marR="28112" marT="0" marB="0" anchor="ctr"/>
                </a:tc>
                <a:tc>
                  <a:txBody>
                    <a:bodyPr/>
                    <a:lstStyle/>
                    <a:p>
                      <a:r>
                        <a:rPr lang="en-US" sz="1100" dirty="0">
                          <a:effectLst/>
                        </a:rPr>
                        <a:t> </a:t>
                      </a:r>
                      <a:endParaRPr lang="en-GB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28112" marR="28112" marT="0" marB="0" anchor="ctr"/>
                </a:tc>
                <a:tc>
                  <a:txBody>
                    <a:bodyPr/>
                    <a:lstStyle/>
                    <a:p>
                      <a:r>
                        <a:rPr lang="en-US" sz="1100">
                          <a:effectLst/>
                        </a:rPr>
                        <a:t> 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28112" marR="28112" marT="0" marB="0" anchor="ctr"/>
                </a:tc>
                <a:extLst>
                  <a:ext uri="{0D108BD9-81ED-4DB2-BD59-A6C34878D82A}">
                    <a16:rowId xmlns:a16="http://schemas.microsoft.com/office/drawing/2014/main" val="3962744064"/>
                  </a:ext>
                </a:extLst>
              </a:tr>
              <a:tr h="163754">
                <a:tc>
                  <a:txBody>
                    <a:bodyPr/>
                    <a:lstStyle/>
                    <a:p>
                      <a:r>
                        <a:rPr lang="en-US" sz="1100">
                          <a:effectLst/>
                        </a:rPr>
                        <a:t>2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28112" marR="28112" marT="0" marB="0" anchor="ctr"/>
                </a:tc>
                <a:tc>
                  <a:txBody>
                    <a:bodyPr/>
                    <a:lstStyle/>
                    <a:p>
                      <a:r>
                        <a:rPr lang="en-US" sz="1100" b="1" dirty="0">
                          <a:effectLst/>
                        </a:rPr>
                        <a:t>The main management style in the organization is participative. </a:t>
                      </a:r>
                      <a:endParaRPr lang="en-GB" sz="11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28112" marR="28112" marT="0" marB="0" anchor="ctr"/>
                </a:tc>
                <a:tc>
                  <a:txBody>
                    <a:bodyPr/>
                    <a:lstStyle/>
                    <a:p>
                      <a:r>
                        <a:rPr lang="en-US" sz="1100">
                          <a:effectLst/>
                        </a:rPr>
                        <a:t> 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28112" marR="28112" marT="0" marB="0" anchor="ctr"/>
                </a:tc>
                <a:tc>
                  <a:txBody>
                    <a:bodyPr/>
                    <a:lstStyle/>
                    <a:p>
                      <a:r>
                        <a:rPr lang="en-US" sz="1100">
                          <a:effectLst/>
                        </a:rPr>
                        <a:t> 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28112" marR="28112" marT="0" marB="0" anchor="ctr"/>
                </a:tc>
                <a:tc>
                  <a:txBody>
                    <a:bodyPr/>
                    <a:lstStyle/>
                    <a:p>
                      <a:r>
                        <a:rPr lang="en-US" sz="1100">
                          <a:effectLst/>
                        </a:rPr>
                        <a:t> 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28112" marR="28112" marT="0" marB="0" anchor="ctr"/>
                </a:tc>
                <a:tc>
                  <a:txBody>
                    <a:bodyPr/>
                    <a:lstStyle/>
                    <a:p>
                      <a:r>
                        <a:rPr lang="en-US" sz="1100" dirty="0">
                          <a:effectLst/>
                        </a:rPr>
                        <a:t> </a:t>
                      </a:r>
                      <a:endParaRPr lang="en-GB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28112" marR="28112" marT="0" marB="0" anchor="ctr"/>
                </a:tc>
                <a:tc>
                  <a:txBody>
                    <a:bodyPr/>
                    <a:lstStyle/>
                    <a:p>
                      <a:r>
                        <a:rPr lang="en-US" sz="1100" dirty="0">
                          <a:effectLst/>
                        </a:rPr>
                        <a:t> </a:t>
                      </a:r>
                      <a:endParaRPr lang="en-GB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28112" marR="28112" marT="0" marB="0" anchor="ctr"/>
                </a:tc>
                <a:extLst>
                  <a:ext uri="{0D108BD9-81ED-4DB2-BD59-A6C34878D82A}">
                    <a16:rowId xmlns:a16="http://schemas.microsoft.com/office/drawing/2014/main" val="1702411726"/>
                  </a:ext>
                </a:extLst>
              </a:tr>
              <a:tr h="163754">
                <a:tc>
                  <a:txBody>
                    <a:bodyPr/>
                    <a:lstStyle/>
                    <a:p>
                      <a:r>
                        <a:rPr lang="en-US" sz="1100">
                          <a:effectLst/>
                        </a:rPr>
                        <a:t>3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28112" marR="28112" marT="0" marB="0" anchor="ctr"/>
                </a:tc>
                <a:tc>
                  <a:txBody>
                    <a:bodyPr/>
                    <a:lstStyle/>
                    <a:p>
                      <a:r>
                        <a:rPr lang="en-US" sz="1100" b="1" dirty="0">
                          <a:effectLst/>
                        </a:rPr>
                        <a:t>The employee can participate in decisions that are important to the organization</a:t>
                      </a:r>
                      <a:endParaRPr lang="en-GB" sz="11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28112" marR="28112" marT="0" marB="0" anchor="ctr"/>
                </a:tc>
                <a:tc>
                  <a:txBody>
                    <a:bodyPr/>
                    <a:lstStyle/>
                    <a:p>
                      <a:r>
                        <a:rPr lang="en-US" sz="1100">
                          <a:effectLst/>
                        </a:rPr>
                        <a:t> 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28112" marR="28112" marT="0" marB="0" anchor="ctr"/>
                </a:tc>
                <a:tc>
                  <a:txBody>
                    <a:bodyPr/>
                    <a:lstStyle/>
                    <a:p>
                      <a:r>
                        <a:rPr lang="en-US" sz="1100">
                          <a:effectLst/>
                        </a:rPr>
                        <a:t> 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28112" marR="28112" marT="0" marB="0" anchor="ctr"/>
                </a:tc>
                <a:tc>
                  <a:txBody>
                    <a:bodyPr/>
                    <a:lstStyle/>
                    <a:p>
                      <a:r>
                        <a:rPr lang="en-US" sz="1100">
                          <a:effectLst/>
                        </a:rPr>
                        <a:t> 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28112" marR="28112" marT="0" marB="0" anchor="ctr"/>
                </a:tc>
                <a:tc>
                  <a:txBody>
                    <a:bodyPr/>
                    <a:lstStyle/>
                    <a:p>
                      <a:r>
                        <a:rPr lang="en-US" sz="1100">
                          <a:effectLst/>
                        </a:rPr>
                        <a:t> 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28112" marR="28112" marT="0" marB="0" anchor="ctr"/>
                </a:tc>
                <a:tc>
                  <a:txBody>
                    <a:bodyPr/>
                    <a:lstStyle/>
                    <a:p>
                      <a:r>
                        <a:rPr lang="en-US" sz="1100" dirty="0">
                          <a:effectLst/>
                        </a:rPr>
                        <a:t> </a:t>
                      </a:r>
                      <a:endParaRPr lang="en-GB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28112" marR="28112" marT="0" marB="0" anchor="ctr"/>
                </a:tc>
                <a:extLst>
                  <a:ext uri="{0D108BD9-81ED-4DB2-BD59-A6C34878D82A}">
                    <a16:rowId xmlns:a16="http://schemas.microsoft.com/office/drawing/2014/main" val="2600342263"/>
                  </a:ext>
                </a:extLst>
              </a:tr>
              <a:tr h="163754">
                <a:tc>
                  <a:txBody>
                    <a:bodyPr/>
                    <a:lstStyle/>
                    <a:p>
                      <a:r>
                        <a:rPr lang="en-US" sz="1100">
                          <a:effectLst/>
                        </a:rPr>
                        <a:t>4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28112" marR="28112" marT="0" marB="0" anchor="ctr"/>
                </a:tc>
                <a:tc>
                  <a:txBody>
                    <a:bodyPr/>
                    <a:lstStyle/>
                    <a:p>
                      <a:r>
                        <a:rPr lang="en-US" sz="1100" b="1" dirty="0">
                          <a:effectLst/>
                        </a:rPr>
                        <a:t>Top management commonly delegates decision-making to others</a:t>
                      </a:r>
                      <a:endParaRPr lang="en-GB" sz="11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28112" marR="28112" marT="0" marB="0" anchor="ctr"/>
                </a:tc>
                <a:tc>
                  <a:txBody>
                    <a:bodyPr/>
                    <a:lstStyle/>
                    <a:p>
                      <a:r>
                        <a:rPr lang="en-US" sz="1100">
                          <a:effectLst/>
                        </a:rPr>
                        <a:t> 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28112" marR="28112" marT="0" marB="0" anchor="ctr"/>
                </a:tc>
                <a:tc>
                  <a:txBody>
                    <a:bodyPr/>
                    <a:lstStyle/>
                    <a:p>
                      <a:r>
                        <a:rPr lang="en-US" sz="1100">
                          <a:effectLst/>
                        </a:rPr>
                        <a:t> 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28112" marR="28112" marT="0" marB="0" anchor="ctr"/>
                </a:tc>
                <a:tc>
                  <a:txBody>
                    <a:bodyPr/>
                    <a:lstStyle/>
                    <a:p>
                      <a:r>
                        <a:rPr lang="en-US" sz="1100">
                          <a:effectLst/>
                        </a:rPr>
                        <a:t> 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28112" marR="28112" marT="0" marB="0" anchor="ctr"/>
                </a:tc>
                <a:tc>
                  <a:txBody>
                    <a:bodyPr/>
                    <a:lstStyle/>
                    <a:p>
                      <a:r>
                        <a:rPr lang="en-US" sz="1100">
                          <a:effectLst/>
                        </a:rPr>
                        <a:t> 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28112" marR="28112" marT="0" marB="0" anchor="ctr"/>
                </a:tc>
                <a:tc>
                  <a:txBody>
                    <a:bodyPr/>
                    <a:lstStyle/>
                    <a:p>
                      <a:r>
                        <a:rPr lang="en-US" sz="1100" dirty="0">
                          <a:effectLst/>
                        </a:rPr>
                        <a:t> </a:t>
                      </a:r>
                      <a:endParaRPr lang="en-GB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28112" marR="28112" marT="0" marB="0" anchor="ctr"/>
                </a:tc>
                <a:extLst>
                  <a:ext uri="{0D108BD9-81ED-4DB2-BD59-A6C34878D82A}">
                    <a16:rowId xmlns:a16="http://schemas.microsoft.com/office/drawing/2014/main" val="1671132202"/>
                  </a:ext>
                </a:extLst>
              </a:tr>
              <a:tr h="163754">
                <a:tc>
                  <a:txBody>
                    <a:bodyPr/>
                    <a:lstStyle/>
                    <a:p>
                      <a:r>
                        <a:rPr lang="en-US" sz="1100">
                          <a:effectLst/>
                        </a:rPr>
                        <a:t>5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28112" marR="28112" marT="0" marB="0" anchor="ctr"/>
                </a:tc>
                <a:tc>
                  <a:txBody>
                    <a:bodyPr/>
                    <a:lstStyle/>
                    <a:p>
                      <a:r>
                        <a:rPr lang="en-US" sz="1100" b="1">
                          <a:effectLst/>
                        </a:rPr>
                        <a:t>It is easy for me to raise complex issues regarding the work with managers</a:t>
                      </a:r>
                      <a:endParaRPr lang="en-GB" sz="11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28112" marR="28112" marT="0" marB="0" anchor="ctr"/>
                </a:tc>
                <a:tc>
                  <a:txBody>
                    <a:bodyPr/>
                    <a:lstStyle/>
                    <a:p>
                      <a:r>
                        <a:rPr lang="en-US" sz="1100">
                          <a:effectLst/>
                        </a:rPr>
                        <a:t> 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28112" marR="28112" marT="0" marB="0" anchor="ctr"/>
                </a:tc>
                <a:tc>
                  <a:txBody>
                    <a:bodyPr/>
                    <a:lstStyle/>
                    <a:p>
                      <a:r>
                        <a:rPr lang="en-US" sz="1100">
                          <a:effectLst/>
                        </a:rPr>
                        <a:t> 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28112" marR="28112" marT="0" marB="0" anchor="ctr"/>
                </a:tc>
                <a:tc>
                  <a:txBody>
                    <a:bodyPr/>
                    <a:lstStyle/>
                    <a:p>
                      <a:r>
                        <a:rPr lang="en-US" sz="1100">
                          <a:effectLst/>
                        </a:rPr>
                        <a:t> 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28112" marR="28112" marT="0" marB="0" anchor="ctr"/>
                </a:tc>
                <a:tc>
                  <a:txBody>
                    <a:bodyPr/>
                    <a:lstStyle/>
                    <a:p>
                      <a:r>
                        <a:rPr lang="en-US" sz="1100">
                          <a:effectLst/>
                        </a:rPr>
                        <a:t> 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28112" marR="28112" marT="0" marB="0" anchor="ctr"/>
                </a:tc>
                <a:tc>
                  <a:txBody>
                    <a:bodyPr/>
                    <a:lstStyle/>
                    <a:p>
                      <a:r>
                        <a:rPr lang="en-US" sz="1100">
                          <a:effectLst/>
                        </a:rPr>
                        <a:t> 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28112" marR="28112" marT="0" marB="0" anchor="ctr"/>
                </a:tc>
                <a:extLst>
                  <a:ext uri="{0D108BD9-81ED-4DB2-BD59-A6C34878D82A}">
                    <a16:rowId xmlns:a16="http://schemas.microsoft.com/office/drawing/2014/main" val="1881892141"/>
                  </a:ext>
                </a:extLst>
              </a:tr>
              <a:tr h="163754">
                <a:tc>
                  <a:txBody>
                    <a:bodyPr/>
                    <a:lstStyle/>
                    <a:p>
                      <a:r>
                        <a:rPr lang="en-US" sz="1100">
                          <a:effectLst/>
                        </a:rPr>
                        <a:t>6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28112" marR="28112" marT="0" marB="0" anchor="ctr"/>
                </a:tc>
                <a:tc>
                  <a:txBody>
                    <a:bodyPr/>
                    <a:lstStyle/>
                    <a:p>
                      <a:r>
                        <a:rPr lang="en-US" sz="1100" b="1" dirty="0">
                          <a:effectLst/>
                        </a:rPr>
                        <a:t>Employees at different levels are encouraged to speak out.</a:t>
                      </a:r>
                      <a:endParaRPr lang="en-GB" sz="11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28112" marR="28112" marT="0" marB="0" anchor="ctr"/>
                </a:tc>
                <a:tc>
                  <a:txBody>
                    <a:bodyPr/>
                    <a:lstStyle/>
                    <a:p>
                      <a:r>
                        <a:rPr lang="en-US" sz="1100">
                          <a:effectLst/>
                        </a:rPr>
                        <a:t> 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28112" marR="28112" marT="0" marB="0" anchor="ctr"/>
                </a:tc>
                <a:tc>
                  <a:txBody>
                    <a:bodyPr/>
                    <a:lstStyle/>
                    <a:p>
                      <a:r>
                        <a:rPr lang="en-US" sz="1100">
                          <a:effectLst/>
                        </a:rPr>
                        <a:t> 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28112" marR="28112" marT="0" marB="0" anchor="ctr"/>
                </a:tc>
                <a:tc>
                  <a:txBody>
                    <a:bodyPr/>
                    <a:lstStyle/>
                    <a:p>
                      <a:r>
                        <a:rPr lang="en-US" sz="1100">
                          <a:effectLst/>
                        </a:rPr>
                        <a:t> 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28112" marR="28112" marT="0" marB="0" anchor="ctr"/>
                </a:tc>
                <a:tc>
                  <a:txBody>
                    <a:bodyPr/>
                    <a:lstStyle/>
                    <a:p>
                      <a:r>
                        <a:rPr lang="en-US" sz="1100">
                          <a:effectLst/>
                        </a:rPr>
                        <a:t> 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28112" marR="28112" marT="0" marB="0" anchor="ctr"/>
                </a:tc>
                <a:tc>
                  <a:txBody>
                    <a:bodyPr/>
                    <a:lstStyle/>
                    <a:p>
                      <a:r>
                        <a:rPr lang="en-US" sz="1100" dirty="0">
                          <a:effectLst/>
                        </a:rPr>
                        <a:t> </a:t>
                      </a:r>
                      <a:endParaRPr lang="en-GB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28112" marR="28112" marT="0" marB="0" anchor="ctr"/>
                </a:tc>
                <a:extLst>
                  <a:ext uri="{0D108BD9-81ED-4DB2-BD59-A6C34878D82A}">
                    <a16:rowId xmlns:a16="http://schemas.microsoft.com/office/drawing/2014/main" val="1316599544"/>
                  </a:ext>
                </a:extLst>
              </a:tr>
              <a:tr h="163754">
                <a:tc>
                  <a:txBody>
                    <a:bodyPr/>
                    <a:lstStyle/>
                    <a:p>
                      <a:r>
                        <a:rPr lang="en-US" sz="1100">
                          <a:effectLst/>
                        </a:rPr>
                        <a:t>7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28112" marR="28112" marT="0" marB="0" anchor="ctr"/>
                </a:tc>
                <a:tc>
                  <a:txBody>
                    <a:bodyPr/>
                    <a:lstStyle/>
                    <a:p>
                      <a:r>
                        <a:rPr lang="en-US" sz="1100" b="1">
                          <a:effectLst/>
                        </a:rPr>
                        <a:t>Difficult issues are not normally ignored or hidden</a:t>
                      </a:r>
                      <a:endParaRPr lang="en-GB" sz="11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28112" marR="28112" marT="0" marB="0" anchor="ctr"/>
                </a:tc>
                <a:tc>
                  <a:txBody>
                    <a:bodyPr/>
                    <a:lstStyle/>
                    <a:p>
                      <a:r>
                        <a:rPr lang="en-US" sz="1100">
                          <a:effectLst/>
                        </a:rPr>
                        <a:t> 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28112" marR="28112" marT="0" marB="0" anchor="ctr"/>
                </a:tc>
                <a:tc>
                  <a:txBody>
                    <a:bodyPr/>
                    <a:lstStyle/>
                    <a:p>
                      <a:r>
                        <a:rPr lang="en-US" sz="1100">
                          <a:effectLst/>
                        </a:rPr>
                        <a:t> 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28112" marR="28112" marT="0" marB="0" anchor="ctr"/>
                </a:tc>
                <a:tc>
                  <a:txBody>
                    <a:bodyPr/>
                    <a:lstStyle/>
                    <a:p>
                      <a:r>
                        <a:rPr lang="en-US" sz="1100">
                          <a:effectLst/>
                        </a:rPr>
                        <a:t> 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28112" marR="28112" marT="0" marB="0" anchor="ctr"/>
                </a:tc>
                <a:tc>
                  <a:txBody>
                    <a:bodyPr/>
                    <a:lstStyle/>
                    <a:p>
                      <a:r>
                        <a:rPr lang="en-US" sz="1100">
                          <a:effectLst/>
                        </a:rPr>
                        <a:t> 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28112" marR="28112" marT="0" marB="0" anchor="ctr"/>
                </a:tc>
                <a:tc>
                  <a:txBody>
                    <a:bodyPr/>
                    <a:lstStyle/>
                    <a:p>
                      <a:r>
                        <a:rPr lang="en-US" sz="1100">
                          <a:effectLst/>
                        </a:rPr>
                        <a:t> 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28112" marR="28112" marT="0" marB="0" anchor="ctr"/>
                </a:tc>
                <a:extLst>
                  <a:ext uri="{0D108BD9-81ED-4DB2-BD59-A6C34878D82A}">
                    <a16:rowId xmlns:a16="http://schemas.microsoft.com/office/drawing/2014/main" val="3018600056"/>
                  </a:ext>
                </a:extLst>
              </a:tr>
              <a:tr h="163754">
                <a:tc>
                  <a:txBody>
                    <a:bodyPr/>
                    <a:lstStyle/>
                    <a:p>
                      <a:r>
                        <a:rPr lang="en-US" sz="1100">
                          <a:effectLst/>
                        </a:rPr>
                        <a:t>8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28112" marR="28112" marT="0" marB="0" anchor="ctr"/>
                </a:tc>
                <a:tc>
                  <a:txBody>
                    <a:bodyPr/>
                    <a:lstStyle/>
                    <a:p>
                      <a:r>
                        <a:rPr lang="en-US" sz="1100" b="1" dirty="0">
                          <a:effectLst/>
                        </a:rPr>
                        <a:t>Employees are open in their communications (no hidden agenda)</a:t>
                      </a:r>
                      <a:endParaRPr lang="en-GB" sz="11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28112" marR="28112" marT="0" marB="0" anchor="ctr"/>
                </a:tc>
                <a:tc>
                  <a:txBody>
                    <a:bodyPr/>
                    <a:lstStyle/>
                    <a:p>
                      <a:r>
                        <a:rPr lang="en-US" sz="1100">
                          <a:effectLst/>
                        </a:rPr>
                        <a:t> 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28112" marR="28112" marT="0" marB="0" anchor="ctr"/>
                </a:tc>
                <a:tc>
                  <a:txBody>
                    <a:bodyPr/>
                    <a:lstStyle/>
                    <a:p>
                      <a:r>
                        <a:rPr lang="en-US" sz="1100">
                          <a:effectLst/>
                        </a:rPr>
                        <a:t> 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28112" marR="28112" marT="0" marB="0" anchor="ctr"/>
                </a:tc>
                <a:tc>
                  <a:txBody>
                    <a:bodyPr/>
                    <a:lstStyle/>
                    <a:p>
                      <a:r>
                        <a:rPr lang="en-US" sz="1100">
                          <a:effectLst/>
                        </a:rPr>
                        <a:t> 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28112" marR="28112" marT="0" marB="0" anchor="ctr"/>
                </a:tc>
                <a:tc>
                  <a:txBody>
                    <a:bodyPr/>
                    <a:lstStyle/>
                    <a:p>
                      <a:r>
                        <a:rPr lang="en-US" sz="1100">
                          <a:effectLst/>
                        </a:rPr>
                        <a:t> 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28112" marR="28112" marT="0" marB="0" anchor="ctr"/>
                </a:tc>
                <a:tc>
                  <a:txBody>
                    <a:bodyPr/>
                    <a:lstStyle/>
                    <a:p>
                      <a:r>
                        <a:rPr lang="en-US" sz="1100">
                          <a:effectLst/>
                        </a:rPr>
                        <a:t> 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28112" marR="28112" marT="0" marB="0" anchor="ctr"/>
                </a:tc>
                <a:extLst>
                  <a:ext uri="{0D108BD9-81ED-4DB2-BD59-A6C34878D82A}">
                    <a16:rowId xmlns:a16="http://schemas.microsoft.com/office/drawing/2014/main" val="1799860946"/>
                  </a:ext>
                </a:extLst>
              </a:tr>
              <a:tr h="163754">
                <a:tc>
                  <a:txBody>
                    <a:bodyPr/>
                    <a:lstStyle/>
                    <a:p>
                      <a:r>
                        <a:rPr lang="en-US" sz="1100">
                          <a:effectLst/>
                        </a:rPr>
                        <a:t>9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28112" marR="28112" marT="0" marB="0" anchor="ctr"/>
                </a:tc>
                <a:tc>
                  <a:txBody>
                    <a:bodyPr/>
                    <a:lstStyle/>
                    <a:p>
                      <a:r>
                        <a:rPr lang="en-US" sz="1100" b="1">
                          <a:effectLst/>
                        </a:rPr>
                        <a:t>When things get tough, Employees assist and help each other.</a:t>
                      </a:r>
                      <a:endParaRPr lang="en-GB" sz="11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28112" marR="28112" marT="0" marB="0" anchor="ctr"/>
                </a:tc>
                <a:tc>
                  <a:txBody>
                    <a:bodyPr/>
                    <a:lstStyle/>
                    <a:p>
                      <a:r>
                        <a:rPr lang="en-US" sz="1100">
                          <a:effectLst/>
                        </a:rPr>
                        <a:t> 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28112" marR="28112" marT="0" marB="0" anchor="ctr"/>
                </a:tc>
                <a:tc>
                  <a:txBody>
                    <a:bodyPr/>
                    <a:lstStyle/>
                    <a:p>
                      <a:r>
                        <a:rPr lang="en-US" sz="1100">
                          <a:effectLst/>
                        </a:rPr>
                        <a:t> 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28112" marR="28112" marT="0" marB="0" anchor="ctr"/>
                </a:tc>
                <a:tc>
                  <a:txBody>
                    <a:bodyPr/>
                    <a:lstStyle/>
                    <a:p>
                      <a:r>
                        <a:rPr lang="en-US" sz="1100">
                          <a:effectLst/>
                        </a:rPr>
                        <a:t> 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28112" marR="28112" marT="0" marB="0" anchor="ctr"/>
                </a:tc>
                <a:tc>
                  <a:txBody>
                    <a:bodyPr/>
                    <a:lstStyle/>
                    <a:p>
                      <a:r>
                        <a:rPr lang="en-US" sz="1100">
                          <a:effectLst/>
                        </a:rPr>
                        <a:t> 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28112" marR="28112" marT="0" marB="0" anchor="ctr"/>
                </a:tc>
                <a:tc>
                  <a:txBody>
                    <a:bodyPr/>
                    <a:lstStyle/>
                    <a:p>
                      <a:r>
                        <a:rPr lang="en-US" sz="1100" dirty="0">
                          <a:effectLst/>
                        </a:rPr>
                        <a:t> </a:t>
                      </a:r>
                      <a:endParaRPr lang="en-GB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28112" marR="28112" marT="0" marB="0" anchor="ctr"/>
                </a:tc>
                <a:extLst>
                  <a:ext uri="{0D108BD9-81ED-4DB2-BD59-A6C34878D82A}">
                    <a16:rowId xmlns:a16="http://schemas.microsoft.com/office/drawing/2014/main" val="1198897961"/>
                  </a:ext>
                </a:extLst>
              </a:tr>
              <a:tr h="163754">
                <a:tc>
                  <a:txBody>
                    <a:bodyPr/>
                    <a:lstStyle/>
                    <a:p>
                      <a:r>
                        <a:rPr lang="en-US" sz="1100">
                          <a:effectLst/>
                        </a:rPr>
                        <a:t>10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28112" marR="28112" marT="0" marB="0" anchor="ctr"/>
                </a:tc>
                <a:tc>
                  <a:txBody>
                    <a:bodyPr/>
                    <a:lstStyle/>
                    <a:p>
                      <a:r>
                        <a:rPr lang="en-US" sz="1100" b="1">
                          <a:effectLst/>
                        </a:rPr>
                        <a:t>Employees admit when they make mistakes or errors of judgment</a:t>
                      </a:r>
                      <a:endParaRPr lang="en-GB" sz="11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28112" marR="28112" marT="0" marB="0" anchor="ctr"/>
                </a:tc>
                <a:tc>
                  <a:txBody>
                    <a:bodyPr/>
                    <a:lstStyle/>
                    <a:p>
                      <a:r>
                        <a:rPr lang="en-US" sz="1100" dirty="0">
                          <a:effectLst/>
                        </a:rPr>
                        <a:t> </a:t>
                      </a:r>
                      <a:endParaRPr lang="en-GB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28112" marR="28112" marT="0" marB="0" anchor="ctr"/>
                </a:tc>
                <a:tc>
                  <a:txBody>
                    <a:bodyPr/>
                    <a:lstStyle/>
                    <a:p>
                      <a:r>
                        <a:rPr lang="en-US" sz="1100">
                          <a:effectLst/>
                        </a:rPr>
                        <a:t> 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28112" marR="28112" marT="0" marB="0" anchor="ctr"/>
                </a:tc>
                <a:tc>
                  <a:txBody>
                    <a:bodyPr/>
                    <a:lstStyle/>
                    <a:p>
                      <a:r>
                        <a:rPr lang="en-US" sz="1100">
                          <a:effectLst/>
                        </a:rPr>
                        <a:t> 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28112" marR="28112" marT="0" marB="0" anchor="ctr"/>
                </a:tc>
                <a:tc>
                  <a:txBody>
                    <a:bodyPr/>
                    <a:lstStyle/>
                    <a:p>
                      <a:r>
                        <a:rPr lang="en-US" sz="1100">
                          <a:effectLst/>
                        </a:rPr>
                        <a:t> 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28112" marR="28112" marT="0" marB="0" anchor="ctr"/>
                </a:tc>
                <a:tc>
                  <a:txBody>
                    <a:bodyPr/>
                    <a:lstStyle/>
                    <a:p>
                      <a:r>
                        <a:rPr lang="en-US" sz="1100" dirty="0">
                          <a:effectLst/>
                        </a:rPr>
                        <a:t> </a:t>
                      </a:r>
                      <a:endParaRPr lang="en-GB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28112" marR="28112" marT="0" marB="0" anchor="ctr"/>
                </a:tc>
                <a:extLst>
                  <a:ext uri="{0D108BD9-81ED-4DB2-BD59-A6C34878D82A}">
                    <a16:rowId xmlns:a16="http://schemas.microsoft.com/office/drawing/2014/main" val="3505115442"/>
                  </a:ext>
                </a:extLst>
              </a:tr>
              <a:tr h="163754">
                <a:tc>
                  <a:txBody>
                    <a:bodyPr/>
                    <a:lstStyle/>
                    <a:p>
                      <a:r>
                        <a:rPr lang="en-US" sz="1100">
                          <a:effectLst/>
                        </a:rPr>
                        <a:t>11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28112" marR="28112" marT="0" marB="0" anchor="ctr"/>
                </a:tc>
                <a:tc>
                  <a:txBody>
                    <a:bodyPr/>
                    <a:lstStyle/>
                    <a:p>
                      <a:r>
                        <a:rPr lang="en-US" sz="1100" b="1" dirty="0">
                          <a:effectLst/>
                        </a:rPr>
                        <a:t>Conflicts in the place of work are dealt with openly.</a:t>
                      </a:r>
                      <a:endParaRPr lang="en-GB" sz="11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28112" marR="28112" marT="0" marB="0" anchor="ctr"/>
                </a:tc>
                <a:tc>
                  <a:txBody>
                    <a:bodyPr/>
                    <a:lstStyle/>
                    <a:p>
                      <a:r>
                        <a:rPr lang="en-US" sz="1100">
                          <a:effectLst/>
                        </a:rPr>
                        <a:t> 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28112" marR="28112" marT="0" marB="0" anchor="ctr"/>
                </a:tc>
                <a:tc>
                  <a:txBody>
                    <a:bodyPr/>
                    <a:lstStyle/>
                    <a:p>
                      <a:r>
                        <a:rPr lang="en-US" sz="1100">
                          <a:effectLst/>
                        </a:rPr>
                        <a:t> 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28112" marR="28112" marT="0" marB="0" anchor="ctr"/>
                </a:tc>
                <a:tc>
                  <a:txBody>
                    <a:bodyPr/>
                    <a:lstStyle/>
                    <a:p>
                      <a:r>
                        <a:rPr lang="en-US" sz="1100">
                          <a:effectLst/>
                        </a:rPr>
                        <a:t> 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28112" marR="28112" marT="0" marB="0" anchor="ctr"/>
                </a:tc>
                <a:tc>
                  <a:txBody>
                    <a:bodyPr/>
                    <a:lstStyle/>
                    <a:p>
                      <a:r>
                        <a:rPr lang="en-US" sz="1100">
                          <a:effectLst/>
                        </a:rPr>
                        <a:t> 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28112" marR="28112" marT="0" marB="0" anchor="ctr"/>
                </a:tc>
                <a:tc>
                  <a:txBody>
                    <a:bodyPr/>
                    <a:lstStyle/>
                    <a:p>
                      <a:r>
                        <a:rPr lang="en-US" sz="1100">
                          <a:effectLst/>
                        </a:rPr>
                        <a:t> 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28112" marR="28112" marT="0" marB="0" anchor="ctr"/>
                </a:tc>
                <a:extLst>
                  <a:ext uri="{0D108BD9-81ED-4DB2-BD59-A6C34878D82A}">
                    <a16:rowId xmlns:a16="http://schemas.microsoft.com/office/drawing/2014/main" val="645207176"/>
                  </a:ext>
                </a:extLst>
              </a:tr>
              <a:tr h="163754">
                <a:tc>
                  <a:txBody>
                    <a:bodyPr/>
                    <a:lstStyle/>
                    <a:p>
                      <a:r>
                        <a:rPr lang="en-US" sz="1100">
                          <a:effectLst/>
                        </a:rPr>
                        <a:t>12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28112" marR="28112" marT="0" marB="0" anchor="ctr"/>
                </a:tc>
                <a:tc>
                  <a:txBody>
                    <a:bodyPr/>
                    <a:lstStyle/>
                    <a:p>
                      <a:r>
                        <a:rPr lang="en-US" sz="1100" b="1">
                          <a:effectLst/>
                        </a:rPr>
                        <a:t>There is a high level of trust between the employees in the workplace</a:t>
                      </a:r>
                      <a:endParaRPr lang="en-GB" sz="11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28112" marR="28112" marT="0" marB="0" anchor="ctr"/>
                </a:tc>
                <a:tc>
                  <a:txBody>
                    <a:bodyPr/>
                    <a:lstStyle/>
                    <a:p>
                      <a:r>
                        <a:rPr lang="en-US" sz="1100">
                          <a:effectLst/>
                        </a:rPr>
                        <a:t> 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28112" marR="28112" marT="0" marB="0" anchor="ctr"/>
                </a:tc>
                <a:tc>
                  <a:txBody>
                    <a:bodyPr/>
                    <a:lstStyle/>
                    <a:p>
                      <a:r>
                        <a:rPr lang="en-US" sz="1100">
                          <a:effectLst/>
                        </a:rPr>
                        <a:t> 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28112" marR="28112" marT="0" marB="0" anchor="ctr"/>
                </a:tc>
                <a:tc>
                  <a:txBody>
                    <a:bodyPr/>
                    <a:lstStyle/>
                    <a:p>
                      <a:r>
                        <a:rPr lang="en-US" sz="1100">
                          <a:effectLst/>
                        </a:rPr>
                        <a:t> 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28112" marR="28112" marT="0" marB="0" anchor="ctr"/>
                </a:tc>
                <a:tc>
                  <a:txBody>
                    <a:bodyPr/>
                    <a:lstStyle/>
                    <a:p>
                      <a:r>
                        <a:rPr lang="en-US" sz="1100">
                          <a:effectLst/>
                        </a:rPr>
                        <a:t> 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28112" marR="28112" marT="0" marB="0" anchor="ctr"/>
                </a:tc>
                <a:tc>
                  <a:txBody>
                    <a:bodyPr/>
                    <a:lstStyle/>
                    <a:p>
                      <a:r>
                        <a:rPr lang="en-US" sz="1100" dirty="0">
                          <a:effectLst/>
                        </a:rPr>
                        <a:t> </a:t>
                      </a:r>
                      <a:endParaRPr lang="en-GB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28112" marR="28112" marT="0" marB="0" anchor="ctr"/>
                </a:tc>
                <a:extLst>
                  <a:ext uri="{0D108BD9-81ED-4DB2-BD59-A6C34878D82A}">
                    <a16:rowId xmlns:a16="http://schemas.microsoft.com/office/drawing/2014/main" val="722886598"/>
                  </a:ext>
                </a:extLst>
              </a:tr>
              <a:tr h="163754">
                <a:tc>
                  <a:txBody>
                    <a:bodyPr/>
                    <a:lstStyle/>
                    <a:p>
                      <a:r>
                        <a:rPr lang="en-US" sz="1100">
                          <a:effectLst/>
                        </a:rPr>
                        <a:t>13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28112" marR="28112" marT="0" marB="0" anchor="ctr"/>
                </a:tc>
                <a:tc>
                  <a:txBody>
                    <a:bodyPr/>
                    <a:lstStyle/>
                    <a:p>
                      <a:r>
                        <a:rPr lang="en-US" sz="1100" b="1" dirty="0">
                          <a:effectLst/>
                        </a:rPr>
                        <a:t>I can feely express my feelings in the workplace.</a:t>
                      </a:r>
                      <a:endParaRPr lang="en-GB" sz="11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28112" marR="28112" marT="0" marB="0" anchor="ctr"/>
                </a:tc>
                <a:tc>
                  <a:txBody>
                    <a:bodyPr/>
                    <a:lstStyle/>
                    <a:p>
                      <a:r>
                        <a:rPr lang="en-US" sz="1100" dirty="0">
                          <a:effectLst/>
                        </a:rPr>
                        <a:t> </a:t>
                      </a:r>
                      <a:endParaRPr lang="en-GB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28112" marR="28112" marT="0" marB="0" anchor="ctr"/>
                </a:tc>
                <a:tc>
                  <a:txBody>
                    <a:bodyPr/>
                    <a:lstStyle/>
                    <a:p>
                      <a:r>
                        <a:rPr lang="en-US" sz="1100">
                          <a:effectLst/>
                        </a:rPr>
                        <a:t> 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28112" marR="28112" marT="0" marB="0" anchor="ctr"/>
                </a:tc>
                <a:tc>
                  <a:txBody>
                    <a:bodyPr/>
                    <a:lstStyle/>
                    <a:p>
                      <a:r>
                        <a:rPr lang="en-US" sz="1100" dirty="0">
                          <a:effectLst/>
                        </a:rPr>
                        <a:t> </a:t>
                      </a:r>
                      <a:endParaRPr lang="en-GB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28112" marR="28112" marT="0" marB="0" anchor="ctr"/>
                </a:tc>
                <a:tc>
                  <a:txBody>
                    <a:bodyPr/>
                    <a:lstStyle/>
                    <a:p>
                      <a:r>
                        <a:rPr lang="en-US" sz="1100">
                          <a:effectLst/>
                        </a:rPr>
                        <a:t> 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28112" marR="28112" marT="0" marB="0" anchor="ctr"/>
                </a:tc>
                <a:tc>
                  <a:txBody>
                    <a:bodyPr/>
                    <a:lstStyle/>
                    <a:p>
                      <a:r>
                        <a:rPr lang="en-US" sz="1100" dirty="0">
                          <a:effectLst/>
                        </a:rPr>
                        <a:t> </a:t>
                      </a:r>
                      <a:endParaRPr lang="en-GB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28112" marR="28112" marT="0" marB="0" anchor="ctr"/>
                </a:tc>
                <a:extLst>
                  <a:ext uri="{0D108BD9-81ED-4DB2-BD59-A6C34878D82A}">
                    <a16:rowId xmlns:a16="http://schemas.microsoft.com/office/drawing/2014/main" val="2876614415"/>
                  </a:ext>
                </a:extLst>
              </a:tr>
              <a:tr h="163754">
                <a:tc>
                  <a:txBody>
                    <a:bodyPr/>
                    <a:lstStyle/>
                    <a:p>
                      <a:r>
                        <a:rPr lang="en-US" sz="1100">
                          <a:effectLst/>
                        </a:rPr>
                        <a:t>14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28112" marR="28112" marT="0" marB="0" anchor="ctr"/>
                </a:tc>
                <a:tc>
                  <a:txBody>
                    <a:bodyPr/>
                    <a:lstStyle/>
                    <a:p>
                      <a:r>
                        <a:rPr lang="en-US" sz="1100" b="1">
                          <a:effectLst/>
                        </a:rPr>
                        <a:t>Important issues related to the organization are discussed without any difficulties</a:t>
                      </a:r>
                      <a:endParaRPr lang="en-GB" sz="11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28112" marR="28112" marT="0" marB="0" anchor="ctr"/>
                </a:tc>
                <a:tc>
                  <a:txBody>
                    <a:bodyPr/>
                    <a:lstStyle/>
                    <a:p>
                      <a:r>
                        <a:rPr lang="en-US" sz="1100">
                          <a:effectLst/>
                        </a:rPr>
                        <a:t> 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28112" marR="28112" marT="0" marB="0" anchor="ctr"/>
                </a:tc>
                <a:tc>
                  <a:txBody>
                    <a:bodyPr/>
                    <a:lstStyle/>
                    <a:p>
                      <a:r>
                        <a:rPr lang="en-US" sz="1100">
                          <a:effectLst/>
                        </a:rPr>
                        <a:t> 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28112" marR="28112" marT="0" marB="0" anchor="ctr"/>
                </a:tc>
                <a:tc>
                  <a:txBody>
                    <a:bodyPr/>
                    <a:lstStyle/>
                    <a:p>
                      <a:r>
                        <a:rPr lang="en-US" sz="1100">
                          <a:effectLst/>
                        </a:rPr>
                        <a:t> 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28112" marR="28112" marT="0" marB="0" anchor="ctr"/>
                </a:tc>
                <a:tc>
                  <a:txBody>
                    <a:bodyPr/>
                    <a:lstStyle/>
                    <a:p>
                      <a:r>
                        <a:rPr lang="en-US" sz="1100">
                          <a:effectLst/>
                        </a:rPr>
                        <a:t> 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28112" marR="28112" marT="0" marB="0" anchor="ctr"/>
                </a:tc>
                <a:tc>
                  <a:txBody>
                    <a:bodyPr/>
                    <a:lstStyle/>
                    <a:p>
                      <a:r>
                        <a:rPr lang="en-US" sz="1100">
                          <a:effectLst/>
                        </a:rPr>
                        <a:t> 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28112" marR="28112" marT="0" marB="0" anchor="ctr"/>
                </a:tc>
                <a:extLst>
                  <a:ext uri="{0D108BD9-81ED-4DB2-BD59-A6C34878D82A}">
                    <a16:rowId xmlns:a16="http://schemas.microsoft.com/office/drawing/2014/main" val="1173524349"/>
                  </a:ext>
                </a:extLst>
              </a:tr>
              <a:tr h="163754">
                <a:tc>
                  <a:txBody>
                    <a:bodyPr/>
                    <a:lstStyle/>
                    <a:p>
                      <a:r>
                        <a:rPr lang="en-US" sz="1100">
                          <a:effectLst/>
                        </a:rPr>
                        <a:t>15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28112" marR="28112" marT="0" marB="0" anchor="ctr"/>
                </a:tc>
                <a:tc>
                  <a:txBody>
                    <a:bodyPr/>
                    <a:lstStyle/>
                    <a:p>
                      <a:r>
                        <a:rPr lang="en-US" sz="1100" b="1" dirty="0">
                          <a:effectLst/>
                        </a:rPr>
                        <a:t>Employees seldom feel worried in the organization</a:t>
                      </a:r>
                      <a:endParaRPr lang="en-GB" sz="11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28112" marR="28112" marT="0" marB="0" anchor="ctr"/>
                </a:tc>
                <a:tc>
                  <a:txBody>
                    <a:bodyPr/>
                    <a:lstStyle/>
                    <a:p>
                      <a:r>
                        <a:rPr lang="en-US" sz="1100">
                          <a:effectLst/>
                        </a:rPr>
                        <a:t> 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28112" marR="28112" marT="0" marB="0" anchor="ctr"/>
                </a:tc>
                <a:tc>
                  <a:txBody>
                    <a:bodyPr/>
                    <a:lstStyle/>
                    <a:p>
                      <a:r>
                        <a:rPr lang="en-US" sz="1100">
                          <a:effectLst/>
                        </a:rPr>
                        <a:t> 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28112" marR="28112" marT="0" marB="0" anchor="ctr"/>
                </a:tc>
                <a:tc>
                  <a:txBody>
                    <a:bodyPr/>
                    <a:lstStyle/>
                    <a:p>
                      <a:r>
                        <a:rPr lang="en-US" sz="1100" dirty="0">
                          <a:effectLst/>
                        </a:rPr>
                        <a:t> </a:t>
                      </a:r>
                      <a:endParaRPr lang="en-GB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28112" marR="28112" marT="0" marB="0" anchor="ctr"/>
                </a:tc>
                <a:tc>
                  <a:txBody>
                    <a:bodyPr/>
                    <a:lstStyle/>
                    <a:p>
                      <a:r>
                        <a:rPr lang="en-US" sz="1100">
                          <a:effectLst/>
                        </a:rPr>
                        <a:t> 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28112" marR="28112" marT="0" marB="0" anchor="ctr"/>
                </a:tc>
                <a:tc>
                  <a:txBody>
                    <a:bodyPr/>
                    <a:lstStyle/>
                    <a:p>
                      <a:r>
                        <a:rPr lang="en-US" sz="1100" dirty="0">
                          <a:effectLst/>
                        </a:rPr>
                        <a:t> </a:t>
                      </a:r>
                      <a:endParaRPr lang="en-GB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28112" marR="28112" marT="0" marB="0" anchor="ctr"/>
                </a:tc>
                <a:extLst>
                  <a:ext uri="{0D108BD9-81ED-4DB2-BD59-A6C34878D82A}">
                    <a16:rowId xmlns:a16="http://schemas.microsoft.com/office/drawing/2014/main" val="1890613619"/>
                  </a:ext>
                </a:extLst>
              </a:tr>
              <a:tr h="163754">
                <a:tc>
                  <a:txBody>
                    <a:bodyPr/>
                    <a:lstStyle/>
                    <a:p>
                      <a:r>
                        <a:rPr lang="en-US" sz="1100">
                          <a:effectLst/>
                        </a:rPr>
                        <a:t>16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28112" marR="28112" marT="0" marB="0" anchor="ctr"/>
                </a:tc>
                <a:tc>
                  <a:txBody>
                    <a:bodyPr/>
                    <a:lstStyle/>
                    <a:p>
                      <a:r>
                        <a:rPr lang="en-US" sz="1100" b="1" dirty="0">
                          <a:effectLst/>
                        </a:rPr>
                        <a:t>Employees rarely act defensively in the organization</a:t>
                      </a:r>
                      <a:endParaRPr lang="en-GB" sz="11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28112" marR="28112" marT="0" marB="0" anchor="ctr"/>
                </a:tc>
                <a:tc>
                  <a:txBody>
                    <a:bodyPr/>
                    <a:lstStyle/>
                    <a:p>
                      <a:r>
                        <a:rPr lang="en-US" sz="1100">
                          <a:effectLst/>
                        </a:rPr>
                        <a:t> 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28112" marR="28112" marT="0" marB="0" anchor="ctr"/>
                </a:tc>
                <a:tc>
                  <a:txBody>
                    <a:bodyPr/>
                    <a:lstStyle/>
                    <a:p>
                      <a:r>
                        <a:rPr lang="en-US" sz="1100">
                          <a:effectLst/>
                        </a:rPr>
                        <a:t> 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28112" marR="28112" marT="0" marB="0" anchor="ctr"/>
                </a:tc>
                <a:tc>
                  <a:txBody>
                    <a:bodyPr/>
                    <a:lstStyle/>
                    <a:p>
                      <a:r>
                        <a:rPr lang="en-US" sz="1100">
                          <a:effectLst/>
                        </a:rPr>
                        <a:t> 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28112" marR="28112" marT="0" marB="0" anchor="ctr"/>
                </a:tc>
                <a:tc>
                  <a:txBody>
                    <a:bodyPr/>
                    <a:lstStyle/>
                    <a:p>
                      <a:r>
                        <a:rPr lang="en-US" sz="1100" dirty="0">
                          <a:effectLst/>
                        </a:rPr>
                        <a:t> </a:t>
                      </a:r>
                      <a:endParaRPr lang="en-GB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28112" marR="28112" marT="0" marB="0" anchor="ctr"/>
                </a:tc>
                <a:tc>
                  <a:txBody>
                    <a:bodyPr/>
                    <a:lstStyle/>
                    <a:p>
                      <a:r>
                        <a:rPr lang="en-US" sz="1100" dirty="0">
                          <a:effectLst/>
                        </a:rPr>
                        <a:t> </a:t>
                      </a:r>
                      <a:endParaRPr lang="en-GB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28112" marR="28112" marT="0" marB="0" anchor="ctr"/>
                </a:tc>
                <a:extLst>
                  <a:ext uri="{0D108BD9-81ED-4DB2-BD59-A6C34878D82A}">
                    <a16:rowId xmlns:a16="http://schemas.microsoft.com/office/drawing/2014/main" val="4198198864"/>
                  </a:ext>
                </a:extLst>
              </a:tr>
              <a:tr h="163754">
                <a:tc>
                  <a:txBody>
                    <a:bodyPr/>
                    <a:lstStyle/>
                    <a:p>
                      <a:r>
                        <a:rPr lang="en-US" sz="1100">
                          <a:effectLst/>
                        </a:rPr>
                        <a:t>17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28112" marR="28112" marT="0" marB="0" anchor="ctr"/>
                </a:tc>
                <a:tc>
                  <a:txBody>
                    <a:bodyPr/>
                    <a:lstStyle/>
                    <a:p>
                      <a:r>
                        <a:rPr lang="en-US" sz="1100" b="1" dirty="0">
                          <a:effectLst/>
                        </a:rPr>
                        <a:t>There is no blame culture in the organization</a:t>
                      </a:r>
                      <a:endParaRPr lang="en-GB" sz="11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28112" marR="28112" marT="0" marB="0" anchor="ctr"/>
                </a:tc>
                <a:tc>
                  <a:txBody>
                    <a:bodyPr/>
                    <a:lstStyle/>
                    <a:p>
                      <a:r>
                        <a:rPr lang="en-US" sz="1100">
                          <a:effectLst/>
                        </a:rPr>
                        <a:t> 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28112" marR="28112" marT="0" marB="0" anchor="ctr"/>
                </a:tc>
                <a:tc>
                  <a:txBody>
                    <a:bodyPr/>
                    <a:lstStyle/>
                    <a:p>
                      <a:r>
                        <a:rPr lang="en-US" sz="1100">
                          <a:effectLst/>
                        </a:rPr>
                        <a:t> 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28112" marR="28112" marT="0" marB="0" anchor="ctr"/>
                </a:tc>
                <a:tc>
                  <a:txBody>
                    <a:bodyPr/>
                    <a:lstStyle/>
                    <a:p>
                      <a:r>
                        <a:rPr lang="en-US" sz="1100">
                          <a:effectLst/>
                        </a:rPr>
                        <a:t> 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28112" marR="28112" marT="0" marB="0" anchor="ctr"/>
                </a:tc>
                <a:tc>
                  <a:txBody>
                    <a:bodyPr/>
                    <a:lstStyle/>
                    <a:p>
                      <a:r>
                        <a:rPr lang="en-US" sz="1100">
                          <a:effectLst/>
                        </a:rPr>
                        <a:t> 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28112" marR="28112" marT="0" marB="0" anchor="ctr"/>
                </a:tc>
                <a:tc>
                  <a:txBody>
                    <a:bodyPr/>
                    <a:lstStyle/>
                    <a:p>
                      <a:r>
                        <a:rPr lang="en-US" sz="1100" dirty="0">
                          <a:effectLst/>
                        </a:rPr>
                        <a:t> </a:t>
                      </a:r>
                      <a:endParaRPr lang="en-GB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28112" marR="28112" marT="0" marB="0" anchor="ctr"/>
                </a:tc>
                <a:extLst>
                  <a:ext uri="{0D108BD9-81ED-4DB2-BD59-A6C34878D82A}">
                    <a16:rowId xmlns:a16="http://schemas.microsoft.com/office/drawing/2014/main" val="3548358602"/>
                  </a:ext>
                </a:extLst>
              </a:tr>
              <a:tr h="163754">
                <a:tc>
                  <a:txBody>
                    <a:bodyPr/>
                    <a:lstStyle/>
                    <a:p>
                      <a:r>
                        <a:rPr lang="en-US" sz="1100">
                          <a:effectLst/>
                        </a:rPr>
                        <a:t>18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28112" marR="28112" marT="0" marB="0" anchor="ctr"/>
                </a:tc>
                <a:tc>
                  <a:txBody>
                    <a:bodyPr/>
                    <a:lstStyle/>
                    <a:p>
                      <a:r>
                        <a:rPr lang="en-US" sz="1100" b="1">
                          <a:effectLst/>
                        </a:rPr>
                        <a:t>Employees are fostered to reflect on the organization’s processes</a:t>
                      </a:r>
                      <a:endParaRPr lang="en-GB" sz="11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28112" marR="28112" marT="0" marB="0" anchor="ctr"/>
                </a:tc>
                <a:tc>
                  <a:txBody>
                    <a:bodyPr/>
                    <a:lstStyle/>
                    <a:p>
                      <a:r>
                        <a:rPr lang="en-US" sz="1100">
                          <a:effectLst/>
                        </a:rPr>
                        <a:t> 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28112" marR="28112" marT="0" marB="0" anchor="ctr"/>
                </a:tc>
                <a:tc>
                  <a:txBody>
                    <a:bodyPr/>
                    <a:lstStyle/>
                    <a:p>
                      <a:r>
                        <a:rPr lang="en-US" sz="1100">
                          <a:effectLst/>
                        </a:rPr>
                        <a:t> 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28112" marR="28112" marT="0" marB="0" anchor="ctr"/>
                </a:tc>
                <a:tc>
                  <a:txBody>
                    <a:bodyPr/>
                    <a:lstStyle/>
                    <a:p>
                      <a:r>
                        <a:rPr lang="en-US" sz="1100">
                          <a:effectLst/>
                        </a:rPr>
                        <a:t> 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28112" marR="28112" marT="0" marB="0" anchor="ctr"/>
                </a:tc>
                <a:tc>
                  <a:txBody>
                    <a:bodyPr/>
                    <a:lstStyle/>
                    <a:p>
                      <a:r>
                        <a:rPr lang="en-US" sz="1100" dirty="0">
                          <a:effectLst/>
                        </a:rPr>
                        <a:t> </a:t>
                      </a:r>
                      <a:endParaRPr lang="en-GB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28112" marR="28112" marT="0" marB="0" anchor="ctr"/>
                </a:tc>
                <a:tc>
                  <a:txBody>
                    <a:bodyPr/>
                    <a:lstStyle/>
                    <a:p>
                      <a:r>
                        <a:rPr lang="en-US" sz="1100">
                          <a:effectLst/>
                        </a:rPr>
                        <a:t> 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28112" marR="28112" marT="0" marB="0" anchor="ctr"/>
                </a:tc>
                <a:extLst>
                  <a:ext uri="{0D108BD9-81ED-4DB2-BD59-A6C34878D82A}">
                    <a16:rowId xmlns:a16="http://schemas.microsoft.com/office/drawing/2014/main" val="1763642664"/>
                  </a:ext>
                </a:extLst>
              </a:tr>
              <a:tr h="163754">
                <a:tc>
                  <a:txBody>
                    <a:bodyPr/>
                    <a:lstStyle/>
                    <a:p>
                      <a:r>
                        <a:rPr lang="en-US" sz="1100">
                          <a:effectLst/>
                        </a:rPr>
                        <a:t>19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28112" marR="28112" marT="0" marB="0" anchor="ctr"/>
                </a:tc>
                <a:tc>
                  <a:txBody>
                    <a:bodyPr/>
                    <a:lstStyle/>
                    <a:p>
                      <a:r>
                        <a:rPr lang="en-US" sz="1100" b="1" dirty="0">
                          <a:effectLst/>
                        </a:rPr>
                        <a:t>Employees seldom feel threatened when things are going wrong in workplace</a:t>
                      </a:r>
                      <a:endParaRPr lang="en-GB" sz="11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28112" marR="28112" marT="0" marB="0" anchor="ctr"/>
                </a:tc>
                <a:tc>
                  <a:txBody>
                    <a:bodyPr/>
                    <a:lstStyle/>
                    <a:p>
                      <a:r>
                        <a:rPr lang="en-US" sz="1100">
                          <a:effectLst/>
                        </a:rPr>
                        <a:t> 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28112" marR="28112" marT="0" marB="0" anchor="ctr"/>
                </a:tc>
                <a:tc>
                  <a:txBody>
                    <a:bodyPr/>
                    <a:lstStyle/>
                    <a:p>
                      <a:r>
                        <a:rPr lang="en-US" sz="1100">
                          <a:effectLst/>
                        </a:rPr>
                        <a:t> 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28112" marR="28112" marT="0" marB="0" anchor="ctr"/>
                </a:tc>
                <a:tc>
                  <a:txBody>
                    <a:bodyPr/>
                    <a:lstStyle/>
                    <a:p>
                      <a:r>
                        <a:rPr lang="en-US" sz="1100">
                          <a:effectLst/>
                        </a:rPr>
                        <a:t> 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28112" marR="28112" marT="0" marB="0" anchor="ctr"/>
                </a:tc>
                <a:tc>
                  <a:txBody>
                    <a:bodyPr/>
                    <a:lstStyle/>
                    <a:p>
                      <a:r>
                        <a:rPr lang="en-US" sz="1100">
                          <a:effectLst/>
                        </a:rPr>
                        <a:t> 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28112" marR="28112" marT="0" marB="0" anchor="ctr"/>
                </a:tc>
                <a:tc>
                  <a:txBody>
                    <a:bodyPr/>
                    <a:lstStyle/>
                    <a:p>
                      <a:r>
                        <a:rPr lang="en-US" sz="1100" dirty="0">
                          <a:effectLst/>
                        </a:rPr>
                        <a:t> </a:t>
                      </a:r>
                      <a:endParaRPr lang="en-GB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28112" marR="28112" marT="0" marB="0" anchor="ctr"/>
                </a:tc>
                <a:extLst>
                  <a:ext uri="{0D108BD9-81ED-4DB2-BD59-A6C34878D82A}">
                    <a16:rowId xmlns:a16="http://schemas.microsoft.com/office/drawing/2014/main" val="3253126851"/>
                  </a:ext>
                </a:extLst>
              </a:tr>
              <a:tr h="163754">
                <a:tc>
                  <a:txBody>
                    <a:bodyPr/>
                    <a:lstStyle/>
                    <a:p>
                      <a:r>
                        <a:rPr lang="en-US" sz="1100">
                          <a:effectLst/>
                        </a:rPr>
                        <a:t>20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28112" marR="28112" marT="0" marB="0" anchor="ctr"/>
                </a:tc>
                <a:tc>
                  <a:txBody>
                    <a:bodyPr/>
                    <a:lstStyle/>
                    <a:p>
                      <a:r>
                        <a:rPr lang="en-US" sz="1100" b="1">
                          <a:effectLst/>
                        </a:rPr>
                        <a:t>the Employee rarely feel helpless in the organization</a:t>
                      </a:r>
                      <a:endParaRPr lang="en-GB" sz="11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28112" marR="28112" marT="0" marB="0" anchor="ctr"/>
                </a:tc>
                <a:tc>
                  <a:txBody>
                    <a:bodyPr/>
                    <a:lstStyle/>
                    <a:p>
                      <a:r>
                        <a:rPr lang="en-US" sz="1100">
                          <a:effectLst/>
                        </a:rPr>
                        <a:t> 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28112" marR="28112" marT="0" marB="0" anchor="ctr"/>
                </a:tc>
                <a:tc>
                  <a:txBody>
                    <a:bodyPr/>
                    <a:lstStyle/>
                    <a:p>
                      <a:r>
                        <a:rPr lang="en-US" sz="1100">
                          <a:effectLst/>
                        </a:rPr>
                        <a:t> 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28112" marR="28112" marT="0" marB="0" anchor="ctr"/>
                </a:tc>
                <a:tc>
                  <a:txBody>
                    <a:bodyPr/>
                    <a:lstStyle/>
                    <a:p>
                      <a:r>
                        <a:rPr lang="en-US" sz="1100">
                          <a:effectLst/>
                        </a:rPr>
                        <a:t> 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28112" marR="28112" marT="0" marB="0" anchor="ctr"/>
                </a:tc>
                <a:tc>
                  <a:txBody>
                    <a:bodyPr/>
                    <a:lstStyle/>
                    <a:p>
                      <a:r>
                        <a:rPr lang="en-US" sz="1100">
                          <a:effectLst/>
                        </a:rPr>
                        <a:t> 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28112" marR="28112" marT="0" marB="0" anchor="ctr"/>
                </a:tc>
                <a:tc>
                  <a:txBody>
                    <a:bodyPr/>
                    <a:lstStyle/>
                    <a:p>
                      <a:r>
                        <a:rPr lang="en-US" sz="1100" dirty="0">
                          <a:effectLst/>
                        </a:rPr>
                        <a:t> </a:t>
                      </a:r>
                      <a:endParaRPr lang="en-GB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28112" marR="28112" marT="0" marB="0" anchor="ctr"/>
                </a:tc>
                <a:extLst>
                  <a:ext uri="{0D108BD9-81ED-4DB2-BD59-A6C34878D82A}">
                    <a16:rowId xmlns:a16="http://schemas.microsoft.com/office/drawing/2014/main" val="3385932451"/>
                  </a:ext>
                </a:extLst>
              </a:tr>
              <a:tr h="163754">
                <a:tc>
                  <a:txBody>
                    <a:bodyPr/>
                    <a:lstStyle/>
                    <a:p>
                      <a:r>
                        <a:rPr lang="en-US" sz="1100">
                          <a:effectLst/>
                        </a:rPr>
                        <a:t>21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28112" marR="28112" marT="0" marB="0" anchor="ctr"/>
                </a:tc>
                <a:tc>
                  <a:txBody>
                    <a:bodyPr/>
                    <a:lstStyle/>
                    <a:p>
                      <a:r>
                        <a:rPr lang="en-US" sz="1100" b="1" dirty="0">
                          <a:effectLst/>
                        </a:rPr>
                        <a:t>Critical issues in the workplace are not avoided</a:t>
                      </a:r>
                      <a:endParaRPr lang="en-GB" sz="11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28112" marR="28112" marT="0" marB="0" anchor="ctr"/>
                </a:tc>
                <a:tc>
                  <a:txBody>
                    <a:bodyPr/>
                    <a:lstStyle/>
                    <a:p>
                      <a:r>
                        <a:rPr lang="en-US" sz="1100">
                          <a:effectLst/>
                        </a:rPr>
                        <a:t> 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28112" marR="28112" marT="0" marB="0" anchor="ctr"/>
                </a:tc>
                <a:tc>
                  <a:txBody>
                    <a:bodyPr/>
                    <a:lstStyle/>
                    <a:p>
                      <a:r>
                        <a:rPr lang="en-US" sz="1100">
                          <a:effectLst/>
                        </a:rPr>
                        <a:t> 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28112" marR="28112" marT="0" marB="0" anchor="ctr"/>
                </a:tc>
                <a:tc>
                  <a:txBody>
                    <a:bodyPr/>
                    <a:lstStyle/>
                    <a:p>
                      <a:r>
                        <a:rPr lang="en-US" sz="1100">
                          <a:effectLst/>
                        </a:rPr>
                        <a:t> 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28112" marR="28112" marT="0" marB="0" anchor="ctr"/>
                </a:tc>
                <a:tc>
                  <a:txBody>
                    <a:bodyPr/>
                    <a:lstStyle/>
                    <a:p>
                      <a:r>
                        <a:rPr lang="en-US" sz="1100">
                          <a:effectLst/>
                        </a:rPr>
                        <a:t> 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28112" marR="28112" marT="0" marB="0" anchor="ctr"/>
                </a:tc>
                <a:tc>
                  <a:txBody>
                    <a:bodyPr/>
                    <a:lstStyle/>
                    <a:p>
                      <a:r>
                        <a:rPr lang="en-US" sz="1100" dirty="0">
                          <a:effectLst/>
                        </a:rPr>
                        <a:t> </a:t>
                      </a:r>
                      <a:endParaRPr lang="en-GB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28112" marR="28112" marT="0" marB="0" anchor="ctr"/>
                </a:tc>
                <a:extLst>
                  <a:ext uri="{0D108BD9-81ED-4DB2-BD59-A6C34878D82A}">
                    <a16:rowId xmlns:a16="http://schemas.microsoft.com/office/drawing/2014/main" val="2350180381"/>
                  </a:ext>
                </a:extLst>
              </a:tr>
              <a:tr h="163754">
                <a:tc>
                  <a:txBody>
                    <a:bodyPr/>
                    <a:lstStyle/>
                    <a:p>
                      <a:r>
                        <a:rPr lang="en-US" sz="1100">
                          <a:effectLst/>
                        </a:rPr>
                        <a:t>22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28112" marR="28112" marT="0" marB="0" anchor="ctr"/>
                </a:tc>
                <a:tc>
                  <a:txBody>
                    <a:bodyPr/>
                    <a:lstStyle/>
                    <a:p>
                      <a:r>
                        <a:rPr lang="en-US" sz="1100" b="1">
                          <a:effectLst/>
                        </a:rPr>
                        <a:t>We have regular meetings to overview the progress and discuss any issues</a:t>
                      </a:r>
                      <a:endParaRPr lang="en-GB" sz="11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28112" marR="28112" marT="0" marB="0" anchor="ctr"/>
                </a:tc>
                <a:tc>
                  <a:txBody>
                    <a:bodyPr/>
                    <a:lstStyle/>
                    <a:p>
                      <a:r>
                        <a:rPr lang="en-US" sz="1100">
                          <a:effectLst/>
                        </a:rPr>
                        <a:t> 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28112" marR="28112" marT="0" marB="0" anchor="ctr"/>
                </a:tc>
                <a:tc>
                  <a:txBody>
                    <a:bodyPr/>
                    <a:lstStyle/>
                    <a:p>
                      <a:r>
                        <a:rPr lang="en-US" sz="1100">
                          <a:effectLst/>
                        </a:rPr>
                        <a:t> 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28112" marR="28112" marT="0" marB="0" anchor="ctr"/>
                </a:tc>
                <a:tc>
                  <a:txBody>
                    <a:bodyPr/>
                    <a:lstStyle/>
                    <a:p>
                      <a:r>
                        <a:rPr lang="en-US" sz="1100">
                          <a:effectLst/>
                        </a:rPr>
                        <a:t> 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28112" marR="28112" marT="0" marB="0" anchor="ctr"/>
                </a:tc>
                <a:tc>
                  <a:txBody>
                    <a:bodyPr/>
                    <a:lstStyle/>
                    <a:p>
                      <a:r>
                        <a:rPr lang="en-US" sz="1100">
                          <a:effectLst/>
                        </a:rPr>
                        <a:t> 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28112" marR="28112" marT="0" marB="0" anchor="ctr"/>
                </a:tc>
                <a:tc>
                  <a:txBody>
                    <a:bodyPr/>
                    <a:lstStyle/>
                    <a:p>
                      <a:r>
                        <a:rPr lang="en-US" sz="1100" dirty="0">
                          <a:effectLst/>
                        </a:rPr>
                        <a:t> </a:t>
                      </a:r>
                      <a:endParaRPr lang="en-GB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28112" marR="28112" marT="0" marB="0" anchor="ctr"/>
                </a:tc>
                <a:extLst>
                  <a:ext uri="{0D108BD9-81ED-4DB2-BD59-A6C34878D82A}">
                    <a16:rowId xmlns:a16="http://schemas.microsoft.com/office/drawing/2014/main" val="2114242674"/>
                  </a:ext>
                </a:extLst>
              </a:tr>
              <a:tr h="163754">
                <a:tc>
                  <a:txBody>
                    <a:bodyPr/>
                    <a:lstStyle/>
                    <a:p>
                      <a:r>
                        <a:rPr lang="en-US" sz="1100">
                          <a:effectLst/>
                        </a:rPr>
                        <a:t>23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28112" marR="28112" marT="0" marB="0" anchor="ctr"/>
                </a:tc>
                <a:tc>
                  <a:txBody>
                    <a:bodyPr/>
                    <a:lstStyle/>
                    <a:p>
                      <a:r>
                        <a:rPr lang="en-US" sz="1100" b="1">
                          <a:effectLst/>
                        </a:rPr>
                        <a:t>I would welcome more tasks and responsibilities within my job.</a:t>
                      </a:r>
                      <a:endParaRPr lang="en-GB" sz="11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28112" marR="28112" marT="0" marB="0" anchor="ctr"/>
                </a:tc>
                <a:tc>
                  <a:txBody>
                    <a:bodyPr/>
                    <a:lstStyle/>
                    <a:p>
                      <a:r>
                        <a:rPr lang="en-US" sz="1100">
                          <a:effectLst/>
                        </a:rPr>
                        <a:t> 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28112" marR="28112" marT="0" marB="0" anchor="ctr"/>
                </a:tc>
                <a:tc>
                  <a:txBody>
                    <a:bodyPr/>
                    <a:lstStyle/>
                    <a:p>
                      <a:r>
                        <a:rPr lang="en-US" sz="1100">
                          <a:effectLst/>
                        </a:rPr>
                        <a:t> 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28112" marR="28112" marT="0" marB="0" anchor="ctr"/>
                </a:tc>
                <a:tc>
                  <a:txBody>
                    <a:bodyPr/>
                    <a:lstStyle/>
                    <a:p>
                      <a:r>
                        <a:rPr lang="en-US" sz="1100">
                          <a:effectLst/>
                        </a:rPr>
                        <a:t> 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28112" marR="28112" marT="0" marB="0" anchor="ctr"/>
                </a:tc>
                <a:tc>
                  <a:txBody>
                    <a:bodyPr/>
                    <a:lstStyle/>
                    <a:p>
                      <a:r>
                        <a:rPr lang="en-US" sz="1100">
                          <a:effectLst/>
                        </a:rPr>
                        <a:t> 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28112" marR="28112" marT="0" marB="0" anchor="ctr"/>
                </a:tc>
                <a:tc>
                  <a:txBody>
                    <a:bodyPr/>
                    <a:lstStyle/>
                    <a:p>
                      <a:r>
                        <a:rPr lang="en-US" sz="1100">
                          <a:effectLst/>
                        </a:rPr>
                        <a:t> 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28112" marR="28112" marT="0" marB="0" anchor="ctr"/>
                </a:tc>
                <a:extLst>
                  <a:ext uri="{0D108BD9-81ED-4DB2-BD59-A6C34878D82A}">
                    <a16:rowId xmlns:a16="http://schemas.microsoft.com/office/drawing/2014/main" val="3413813681"/>
                  </a:ext>
                </a:extLst>
              </a:tr>
              <a:tr h="163754">
                <a:tc>
                  <a:txBody>
                    <a:bodyPr/>
                    <a:lstStyle/>
                    <a:p>
                      <a:r>
                        <a:rPr lang="en-US" sz="1100">
                          <a:effectLst/>
                        </a:rPr>
                        <a:t>24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28112" marR="28112" marT="0" marB="0" anchor="ctr"/>
                </a:tc>
                <a:tc>
                  <a:txBody>
                    <a:bodyPr/>
                    <a:lstStyle/>
                    <a:p>
                      <a:r>
                        <a:rPr lang="en-US" sz="1100" b="1" dirty="0">
                          <a:effectLst/>
                        </a:rPr>
                        <a:t>I am satisfied with the current management practices by my immediate boss</a:t>
                      </a:r>
                      <a:endParaRPr lang="en-GB" sz="11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28112" marR="28112" marT="0" marB="0" anchor="ctr"/>
                </a:tc>
                <a:tc>
                  <a:txBody>
                    <a:bodyPr/>
                    <a:lstStyle/>
                    <a:p>
                      <a:r>
                        <a:rPr lang="en-US" sz="1100">
                          <a:effectLst/>
                        </a:rPr>
                        <a:t> 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28112" marR="28112" marT="0" marB="0" anchor="ctr"/>
                </a:tc>
                <a:tc>
                  <a:txBody>
                    <a:bodyPr/>
                    <a:lstStyle/>
                    <a:p>
                      <a:r>
                        <a:rPr lang="en-US" sz="1100">
                          <a:effectLst/>
                        </a:rPr>
                        <a:t> 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28112" marR="28112" marT="0" marB="0" anchor="ctr"/>
                </a:tc>
                <a:tc>
                  <a:txBody>
                    <a:bodyPr/>
                    <a:lstStyle/>
                    <a:p>
                      <a:r>
                        <a:rPr lang="en-US" sz="1100">
                          <a:effectLst/>
                        </a:rPr>
                        <a:t> 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28112" marR="28112" marT="0" marB="0" anchor="ctr"/>
                </a:tc>
                <a:tc>
                  <a:txBody>
                    <a:bodyPr/>
                    <a:lstStyle/>
                    <a:p>
                      <a:r>
                        <a:rPr lang="en-US" sz="1100">
                          <a:effectLst/>
                        </a:rPr>
                        <a:t> 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28112" marR="28112" marT="0" marB="0" anchor="ctr"/>
                </a:tc>
                <a:tc>
                  <a:txBody>
                    <a:bodyPr/>
                    <a:lstStyle/>
                    <a:p>
                      <a:r>
                        <a:rPr lang="en-US" sz="1100" dirty="0">
                          <a:effectLst/>
                        </a:rPr>
                        <a:t> </a:t>
                      </a:r>
                      <a:endParaRPr lang="en-GB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28112" marR="28112" marT="0" marB="0" anchor="ctr"/>
                </a:tc>
                <a:extLst>
                  <a:ext uri="{0D108BD9-81ED-4DB2-BD59-A6C34878D82A}">
                    <a16:rowId xmlns:a16="http://schemas.microsoft.com/office/drawing/2014/main" val="9876028"/>
                  </a:ext>
                </a:extLst>
              </a:tr>
              <a:tr h="163754">
                <a:tc>
                  <a:txBody>
                    <a:bodyPr/>
                    <a:lstStyle/>
                    <a:p>
                      <a:r>
                        <a:rPr lang="en-US" sz="1100">
                          <a:effectLst/>
                        </a:rPr>
                        <a:t>25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28112" marR="28112" marT="0" marB="0" anchor="ctr"/>
                </a:tc>
                <a:tc>
                  <a:txBody>
                    <a:bodyPr/>
                    <a:lstStyle/>
                    <a:p>
                      <a:r>
                        <a:rPr lang="en-US" sz="1100" b="1">
                          <a:effectLst/>
                        </a:rPr>
                        <a:t>We learn from mistakes and are not blamed for them</a:t>
                      </a:r>
                      <a:endParaRPr lang="en-GB" sz="11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28112" marR="28112" marT="0" marB="0" anchor="ctr"/>
                </a:tc>
                <a:tc>
                  <a:txBody>
                    <a:bodyPr/>
                    <a:lstStyle/>
                    <a:p>
                      <a:r>
                        <a:rPr lang="en-US" sz="1100">
                          <a:effectLst/>
                        </a:rPr>
                        <a:t> 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28112" marR="28112" marT="0" marB="0" anchor="ctr"/>
                </a:tc>
                <a:tc>
                  <a:txBody>
                    <a:bodyPr/>
                    <a:lstStyle/>
                    <a:p>
                      <a:r>
                        <a:rPr lang="en-US" sz="1100">
                          <a:effectLst/>
                        </a:rPr>
                        <a:t> 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28112" marR="28112" marT="0" marB="0" anchor="ctr"/>
                </a:tc>
                <a:tc>
                  <a:txBody>
                    <a:bodyPr/>
                    <a:lstStyle/>
                    <a:p>
                      <a:r>
                        <a:rPr lang="en-US" sz="1100">
                          <a:effectLst/>
                        </a:rPr>
                        <a:t> 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28112" marR="28112" marT="0" marB="0" anchor="ctr"/>
                </a:tc>
                <a:tc>
                  <a:txBody>
                    <a:bodyPr/>
                    <a:lstStyle/>
                    <a:p>
                      <a:r>
                        <a:rPr lang="en-US" sz="1100">
                          <a:effectLst/>
                        </a:rPr>
                        <a:t> 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28112" marR="28112" marT="0" marB="0" anchor="ctr"/>
                </a:tc>
                <a:tc>
                  <a:txBody>
                    <a:bodyPr/>
                    <a:lstStyle/>
                    <a:p>
                      <a:r>
                        <a:rPr lang="en-US" sz="1100" dirty="0">
                          <a:effectLst/>
                        </a:rPr>
                        <a:t> </a:t>
                      </a:r>
                      <a:endParaRPr lang="en-GB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28112" marR="28112" marT="0" marB="0" anchor="ctr"/>
                </a:tc>
                <a:extLst>
                  <a:ext uri="{0D108BD9-81ED-4DB2-BD59-A6C34878D82A}">
                    <a16:rowId xmlns:a16="http://schemas.microsoft.com/office/drawing/2014/main" val="2659729881"/>
                  </a:ext>
                </a:extLst>
              </a:tr>
              <a:tr h="163754">
                <a:tc>
                  <a:txBody>
                    <a:bodyPr/>
                    <a:lstStyle/>
                    <a:p>
                      <a:r>
                        <a:rPr lang="en-US" sz="1100">
                          <a:effectLst/>
                        </a:rPr>
                        <a:t>26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28112" marR="28112" marT="0" marB="0" anchor="ctr"/>
                </a:tc>
                <a:tc>
                  <a:txBody>
                    <a:bodyPr/>
                    <a:lstStyle/>
                    <a:p>
                      <a:r>
                        <a:rPr lang="en-US" sz="1100" b="1">
                          <a:effectLst/>
                        </a:rPr>
                        <a:t>I enjoy the work in my current workplace</a:t>
                      </a:r>
                      <a:endParaRPr lang="en-GB" sz="11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28112" marR="28112" marT="0" marB="0" anchor="ctr"/>
                </a:tc>
                <a:tc>
                  <a:txBody>
                    <a:bodyPr/>
                    <a:lstStyle/>
                    <a:p>
                      <a:r>
                        <a:rPr lang="en-US" sz="1100">
                          <a:effectLst/>
                        </a:rPr>
                        <a:t> 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28112" marR="28112" marT="0" marB="0" anchor="ctr"/>
                </a:tc>
                <a:tc>
                  <a:txBody>
                    <a:bodyPr/>
                    <a:lstStyle/>
                    <a:p>
                      <a:r>
                        <a:rPr lang="en-US" sz="1100">
                          <a:effectLst/>
                        </a:rPr>
                        <a:t> 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28112" marR="28112" marT="0" marB="0" anchor="ctr"/>
                </a:tc>
                <a:tc>
                  <a:txBody>
                    <a:bodyPr/>
                    <a:lstStyle/>
                    <a:p>
                      <a:r>
                        <a:rPr lang="en-US" sz="1100">
                          <a:effectLst/>
                        </a:rPr>
                        <a:t> 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28112" marR="28112" marT="0" marB="0" anchor="ctr"/>
                </a:tc>
                <a:tc>
                  <a:txBody>
                    <a:bodyPr/>
                    <a:lstStyle/>
                    <a:p>
                      <a:r>
                        <a:rPr lang="en-US" sz="1100">
                          <a:effectLst/>
                        </a:rPr>
                        <a:t> 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28112" marR="28112" marT="0" marB="0" anchor="ctr"/>
                </a:tc>
                <a:tc>
                  <a:txBody>
                    <a:bodyPr/>
                    <a:lstStyle/>
                    <a:p>
                      <a:r>
                        <a:rPr lang="en-US" sz="1100" dirty="0">
                          <a:effectLst/>
                        </a:rPr>
                        <a:t> </a:t>
                      </a:r>
                      <a:endParaRPr lang="en-GB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28112" marR="28112" marT="0" marB="0" anchor="ctr"/>
                </a:tc>
                <a:extLst>
                  <a:ext uri="{0D108BD9-81ED-4DB2-BD59-A6C34878D82A}">
                    <a16:rowId xmlns:a16="http://schemas.microsoft.com/office/drawing/2014/main" val="245201569"/>
                  </a:ext>
                </a:extLst>
              </a:tr>
              <a:tr h="163754">
                <a:tc>
                  <a:txBody>
                    <a:bodyPr/>
                    <a:lstStyle/>
                    <a:p>
                      <a:r>
                        <a:rPr lang="en-US" sz="1100">
                          <a:effectLst/>
                        </a:rPr>
                        <a:t>27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28112" marR="28112" marT="0" marB="0" anchor="ctr"/>
                </a:tc>
                <a:tc>
                  <a:txBody>
                    <a:bodyPr/>
                    <a:lstStyle/>
                    <a:p>
                      <a:r>
                        <a:rPr lang="en-US" sz="1100" b="1" dirty="0">
                          <a:effectLst/>
                        </a:rPr>
                        <a:t>I am confident with the information I get from direct boss or senior management</a:t>
                      </a:r>
                      <a:endParaRPr lang="en-GB" sz="11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28112" marR="28112" marT="0" marB="0" anchor="ctr"/>
                </a:tc>
                <a:tc>
                  <a:txBody>
                    <a:bodyPr/>
                    <a:lstStyle/>
                    <a:p>
                      <a:r>
                        <a:rPr lang="en-US" sz="1100">
                          <a:effectLst/>
                        </a:rPr>
                        <a:t> 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28112" marR="28112" marT="0" marB="0" anchor="ctr"/>
                </a:tc>
                <a:tc>
                  <a:txBody>
                    <a:bodyPr/>
                    <a:lstStyle/>
                    <a:p>
                      <a:r>
                        <a:rPr lang="en-US" sz="1100">
                          <a:effectLst/>
                        </a:rPr>
                        <a:t> 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28112" marR="28112" marT="0" marB="0" anchor="ctr"/>
                </a:tc>
                <a:tc>
                  <a:txBody>
                    <a:bodyPr/>
                    <a:lstStyle/>
                    <a:p>
                      <a:r>
                        <a:rPr lang="en-US" sz="1100">
                          <a:effectLst/>
                        </a:rPr>
                        <a:t> 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28112" marR="28112" marT="0" marB="0" anchor="ctr"/>
                </a:tc>
                <a:tc>
                  <a:txBody>
                    <a:bodyPr/>
                    <a:lstStyle/>
                    <a:p>
                      <a:r>
                        <a:rPr lang="en-US" sz="1100">
                          <a:effectLst/>
                        </a:rPr>
                        <a:t> 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28112" marR="28112" marT="0" marB="0" anchor="ctr"/>
                </a:tc>
                <a:tc>
                  <a:txBody>
                    <a:bodyPr/>
                    <a:lstStyle/>
                    <a:p>
                      <a:r>
                        <a:rPr lang="en-US" sz="1100" dirty="0">
                          <a:effectLst/>
                        </a:rPr>
                        <a:t> </a:t>
                      </a:r>
                      <a:endParaRPr lang="en-GB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28112" marR="28112" marT="0" marB="0" anchor="ctr"/>
                </a:tc>
                <a:extLst>
                  <a:ext uri="{0D108BD9-81ED-4DB2-BD59-A6C34878D82A}">
                    <a16:rowId xmlns:a16="http://schemas.microsoft.com/office/drawing/2014/main" val="221992150"/>
                  </a:ext>
                </a:extLst>
              </a:tr>
              <a:tr h="163754">
                <a:tc>
                  <a:txBody>
                    <a:bodyPr/>
                    <a:lstStyle/>
                    <a:p>
                      <a:r>
                        <a:rPr lang="en-US" sz="1100">
                          <a:effectLst/>
                        </a:rPr>
                        <a:t>28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28112" marR="28112" marT="0" marB="0" anchor="ctr"/>
                </a:tc>
                <a:tc>
                  <a:txBody>
                    <a:bodyPr/>
                    <a:lstStyle/>
                    <a:p>
                      <a:r>
                        <a:rPr lang="en-US" sz="1100" b="1">
                          <a:effectLst/>
                        </a:rPr>
                        <a:t>I receive open and honest feedback about my performance</a:t>
                      </a:r>
                      <a:endParaRPr lang="en-GB" sz="11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28112" marR="28112" marT="0" marB="0" anchor="ctr"/>
                </a:tc>
                <a:tc>
                  <a:txBody>
                    <a:bodyPr/>
                    <a:lstStyle/>
                    <a:p>
                      <a:r>
                        <a:rPr lang="en-US" sz="1100">
                          <a:effectLst/>
                        </a:rPr>
                        <a:t> 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28112" marR="28112" marT="0" marB="0" anchor="ctr"/>
                </a:tc>
                <a:tc>
                  <a:txBody>
                    <a:bodyPr/>
                    <a:lstStyle/>
                    <a:p>
                      <a:r>
                        <a:rPr lang="en-US" sz="1100">
                          <a:effectLst/>
                        </a:rPr>
                        <a:t> 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28112" marR="28112" marT="0" marB="0" anchor="ctr"/>
                </a:tc>
                <a:tc>
                  <a:txBody>
                    <a:bodyPr/>
                    <a:lstStyle/>
                    <a:p>
                      <a:r>
                        <a:rPr lang="en-US" sz="1100">
                          <a:effectLst/>
                        </a:rPr>
                        <a:t> 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28112" marR="28112" marT="0" marB="0" anchor="ctr"/>
                </a:tc>
                <a:tc>
                  <a:txBody>
                    <a:bodyPr/>
                    <a:lstStyle/>
                    <a:p>
                      <a:r>
                        <a:rPr lang="en-US" sz="1100">
                          <a:effectLst/>
                        </a:rPr>
                        <a:t> 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28112" marR="28112" marT="0" marB="0" anchor="ctr"/>
                </a:tc>
                <a:tc>
                  <a:txBody>
                    <a:bodyPr/>
                    <a:lstStyle/>
                    <a:p>
                      <a:r>
                        <a:rPr lang="en-US" sz="1100" dirty="0">
                          <a:effectLst/>
                        </a:rPr>
                        <a:t> </a:t>
                      </a:r>
                      <a:endParaRPr lang="en-GB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28112" marR="28112" marT="0" marB="0" anchor="ctr"/>
                </a:tc>
                <a:extLst>
                  <a:ext uri="{0D108BD9-81ED-4DB2-BD59-A6C34878D82A}">
                    <a16:rowId xmlns:a16="http://schemas.microsoft.com/office/drawing/2014/main" val="525510024"/>
                  </a:ext>
                </a:extLst>
              </a:tr>
              <a:tr h="163754">
                <a:tc>
                  <a:txBody>
                    <a:bodyPr/>
                    <a:lstStyle/>
                    <a:p>
                      <a:r>
                        <a:rPr lang="en-US" sz="1100">
                          <a:effectLst/>
                        </a:rPr>
                        <a:t>29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28112" marR="28112" marT="0" marB="0" anchor="ctr"/>
                </a:tc>
                <a:tc>
                  <a:txBody>
                    <a:bodyPr/>
                    <a:lstStyle/>
                    <a:p>
                      <a:r>
                        <a:rPr lang="en-US" sz="1100" b="1" dirty="0">
                          <a:effectLst/>
                        </a:rPr>
                        <a:t>I can influence the way I work in the organization</a:t>
                      </a:r>
                      <a:endParaRPr lang="en-GB" sz="11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28112" marR="28112" marT="0" marB="0" anchor="ctr"/>
                </a:tc>
                <a:tc>
                  <a:txBody>
                    <a:bodyPr/>
                    <a:lstStyle/>
                    <a:p>
                      <a:r>
                        <a:rPr lang="en-US" sz="1100">
                          <a:effectLst/>
                        </a:rPr>
                        <a:t> 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28112" marR="28112" marT="0" marB="0" anchor="ctr"/>
                </a:tc>
                <a:tc>
                  <a:txBody>
                    <a:bodyPr/>
                    <a:lstStyle/>
                    <a:p>
                      <a:r>
                        <a:rPr lang="en-US" sz="1100">
                          <a:effectLst/>
                        </a:rPr>
                        <a:t> 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28112" marR="28112" marT="0" marB="0" anchor="ctr"/>
                </a:tc>
                <a:tc>
                  <a:txBody>
                    <a:bodyPr/>
                    <a:lstStyle/>
                    <a:p>
                      <a:r>
                        <a:rPr lang="en-US" sz="1100">
                          <a:effectLst/>
                        </a:rPr>
                        <a:t> 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28112" marR="28112" marT="0" marB="0" anchor="ctr"/>
                </a:tc>
                <a:tc>
                  <a:txBody>
                    <a:bodyPr/>
                    <a:lstStyle/>
                    <a:p>
                      <a:r>
                        <a:rPr lang="en-US" sz="1100">
                          <a:effectLst/>
                        </a:rPr>
                        <a:t> 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28112" marR="28112" marT="0" marB="0" anchor="ctr"/>
                </a:tc>
                <a:tc>
                  <a:txBody>
                    <a:bodyPr/>
                    <a:lstStyle/>
                    <a:p>
                      <a:r>
                        <a:rPr lang="en-US" sz="1100" dirty="0">
                          <a:effectLst/>
                        </a:rPr>
                        <a:t> </a:t>
                      </a:r>
                      <a:endParaRPr lang="en-GB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28112" marR="28112" marT="0" marB="0" anchor="ctr"/>
                </a:tc>
                <a:extLst>
                  <a:ext uri="{0D108BD9-81ED-4DB2-BD59-A6C34878D82A}">
                    <a16:rowId xmlns:a16="http://schemas.microsoft.com/office/drawing/2014/main" val="4031467792"/>
                  </a:ext>
                </a:extLst>
              </a:tr>
              <a:tr h="163754">
                <a:tc>
                  <a:txBody>
                    <a:bodyPr/>
                    <a:lstStyle/>
                    <a:p>
                      <a:r>
                        <a:rPr lang="en-US" sz="1100">
                          <a:effectLst/>
                        </a:rPr>
                        <a:t>30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28112" marR="28112" marT="0" marB="0" anchor="ctr"/>
                </a:tc>
                <a:tc>
                  <a:txBody>
                    <a:bodyPr/>
                    <a:lstStyle/>
                    <a:p>
                      <a:r>
                        <a:rPr lang="en-US" sz="1100" b="1" dirty="0">
                          <a:effectLst/>
                        </a:rPr>
                        <a:t>The organization needs to be changed</a:t>
                      </a:r>
                      <a:endParaRPr lang="en-GB" sz="11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28112" marR="28112" marT="0" marB="0" anchor="ctr"/>
                </a:tc>
                <a:tc>
                  <a:txBody>
                    <a:bodyPr/>
                    <a:lstStyle/>
                    <a:p>
                      <a:r>
                        <a:rPr lang="en-US" sz="1100">
                          <a:effectLst/>
                        </a:rPr>
                        <a:t> 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28112" marR="28112" marT="0" marB="0" anchor="ctr"/>
                </a:tc>
                <a:tc>
                  <a:txBody>
                    <a:bodyPr/>
                    <a:lstStyle/>
                    <a:p>
                      <a:r>
                        <a:rPr lang="en-US" sz="1100">
                          <a:effectLst/>
                        </a:rPr>
                        <a:t> 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28112" marR="28112" marT="0" marB="0" anchor="ctr"/>
                </a:tc>
                <a:tc>
                  <a:txBody>
                    <a:bodyPr/>
                    <a:lstStyle/>
                    <a:p>
                      <a:r>
                        <a:rPr lang="en-US" sz="1100">
                          <a:effectLst/>
                        </a:rPr>
                        <a:t> 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28112" marR="28112" marT="0" marB="0" anchor="ctr"/>
                </a:tc>
                <a:tc>
                  <a:txBody>
                    <a:bodyPr/>
                    <a:lstStyle/>
                    <a:p>
                      <a:r>
                        <a:rPr lang="en-US" sz="1100">
                          <a:effectLst/>
                        </a:rPr>
                        <a:t> 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28112" marR="28112" marT="0" marB="0" anchor="ctr"/>
                </a:tc>
                <a:tc>
                  <a:txBody>
                    <a:bodyPr/>
                    <a:lstStyle/>
                    <a:p>
                      <a:r>
                        <a:rPr lang="en-US" sz="1100" dirty="0">
                          <a:effectLst/>
                        </a:rPr>
                        <a:t> </a:t>
                      </a:r>
                      <a:endParaRPr lang="en-GB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28112" marR="28112" marT="0" marB="0" anchor="ctr"/>
                </a:tc>
                <a:extLst>
                  <a:ext uri="{0D108BD9-81ED-4DB2-BD59-A6C34878D82A}">
                    <a16:rowId xmlns:a16="http://schemas.microsoft.com/office/drawing/2014/main" val="240796026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9147059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C9B5B0-094F-03D8-C946-E39DF21CD2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2" y="273845"/>
            <a:ext cx="7886700" cy="544761"/>
          </a:xfrm>
        </p:spPr>
        <p:txBody>
          <a:bodyPr>
            <a:normAutofit fontScale="90000"/>
          </a:bodyPr>
          <a:lstStyle/>
          <a:p>
            <a:r>
              <a:rPr lang="en-GB" dirty="0"/>
              <a:t>OTE Results for Aircraft Type BL</a:t>
            </a: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C0B22059-220E-0A86-D2C0-FEC5EA674E3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48365082"/>
              </p:ext>
            </p:extLst>
          </p:nvPr>
        </p:nvGraphicFramePr>
        <p:xfrm>
          <a:off x="628653" y="1053737"/>
          <a:ext cx="7886700" cy="396976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147599">
                  <a:extLst>
                    <a:ext uri="{9D8B030D-6E8A-4147-A177-3AD203B41FA5}">
                      <a16:colId xmlns:a16="http://schemas.microsoft.com/office/drawing/2014/main" val="2903642207"/>
                    </a:ext>
                  </a:extLst>
                </a:gridCol>
                <a:gridCol w="3739101">
                  <a:extLst>
                    <a:ext uri="{9D8B030D-6E8A-4147-A177-3AD203B41FA5}">
                      <a16:colId xmlns:a16="http://schemas.microsoft.com/office/drawing/2014/main" val="1599847891"/>
                    </a:ext>
                  </a:extLst>
                </a:gridCol>
              </a:tblGrid>
              <a:tr h="205897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400" dirty="0">
                          <a:effectLst/>
                        </a:rPr>
                        <a:t>Emirati 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7183" marR="5718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400" dirty="0">
                          <a:effectLst/>
                        </a:rPr>
                        <a:t>Non- Emirati 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7183" marR="57183" marT="0" marB="0"/>
                </a:tc>
                <a:extLst>
                  <a:ext uri="{0D108BD9-81ED-4DB2-BD59-A6C34878D82A}">
                    <a16:rowId xmlns:a16="http://schemas.microsoft.com/office/drawing/2014/main" val="1376716173"/>
                  </a:ext>
                </a:extLst>
              </a:tr>
              <a:tr h="3682810">
                <a:tc>
                  <a:txBody>
                    <a:bodyPr/>
                    <a:lstStyle/>
                    <a:p>
                      <a:pPr marL="342900" lvl="0" indent="-342900" algn="l">
                        <a:buFont typeface="Symbol" panose="05050102010706020507" pitchFamily="18" charset="2"/>
                        <a:buChar char=""/>
                      </a:pPr>
                      <a:r>
                        <a:rPr lang="en-US" sz="1200" dirty="0">
                          <a:effectLst/>
                        </a:rPr>
                        <a:t>planned Availability= 360 X 5 X 5 = 9000 minutes per week</a:t>
                      </a:r>
                      <a:endParaRPr lang="en-GB" sz="1200" dirty="0">
                        <a:effectLst/>
                      </a:endParaRPr>
                    </a:p>
                    <a:p>
                      <a:pPr marL="457200" algn="l"/>
                      <a:r>
                        <a:rPr lang="en-US" sz="1200" dirty="0">
                          <a:effectLst/>
                        </a:rPr>
                        <a:t>Actual Availability 9000- 1000 as break= 8000 minutes per week</a:t>
                      </a:r>
                      <a:endParaRPr lang="en-GB" sz="1200" dirty="0">
                        <a:effectLst/>
                      </a:endParaRPr>
                    </a:p>
                    <a:p>
                      <a:pPr marL="457200" algn="l"/>
                      <a:r>
                        <a:rPr lang="en-US" sz="1200" dirty="0">
                          <a:effectLst/>
                        </a:rPr>
                        <a:t>8000/9000 X100 = 88.8%</a:t>
                      </a:r>
                      <a:endParaRPr lang="en-GB" sz="1200" dirty="0">
                        <a:effectLst/>
                      </a:endParaRPr>
                    </a:p>
                    <a:p>
                      <a:pPr marL="457200" algn="l"/>
                      <a:r>
                        <a:rPr lang="en-US" sz="1200" dirty="0">
                          <a:effectLst/>
                        </a:rPr>
                        <a:t> </a:t>
                      </a:r>
                      <a:endParaRPr lang="en-GB" sz="1200" dirty="0">
                        <a:effectLst/>
                      </a:endParaRPr>
                    </a:p>
                    <a:p>
                      <a:pPr marL="342900" lvl="0" indent="-342900" algn="l">
                        <a:buFont typeface="Symbol" panose="05050102010706020507" pitchFamily="18" charset="2"/>
                        <a:buChar char=""/>
                      </a:pPr>
                      <a:r>
                        <a:rPr lang="en-US" sz="1200" dirty="0">
                          <a:effectLst/>
                        </a:rPr>
                        <a:t>Planned performance = 60 minutes to do Before Flight Inspection</a:t>
                      </a:r>
                      <a:endParaRPr lang="en-GB" sz="1200" dirty="0">
                        <a:effectLst/>
                      </a:endParaRPr>
                    </a:p>
                    <a:p>
                      <a:pPr marL="445135" algn="l"/>
                      <a:r>
                        <a:rPr lang="en-US" sz="1200" dirty="0">
                          <a:effectLst/>
                        </a:rPr>
                        <a:t>The actual Performance is 70 minutes </a:t>
                      </a:r>
                      <a:endParaRPr lang="en-GB" sz="1200" dirty="0">
                        <a:effectLst/>
                      </a:endParaRPr>
                    </a:p>
                    <a:p>
                      <a:pPr marL="457200" algn="l"/>
                      <a:r>
                        <a:rPr lang="en-US" sz="1200" dirty="0">
                          <a:effectLst/>
                        </a:rPr>
                        <a:t> 60/70 X100 = 85.7%</a:t>
                      </a:r>
                      <a:endParaRPr lang="en-GB" sz="1200" dirty="0">
                        <a:effectLst/>
                      </a:endParaRPr>
                    </a:p>
                    <a:p>
                      <a:pPr marL="457200" algn="l"/>
                      <a:r>
                        <a:rPr lang="en-US" sz="1200" dirty="0">
                          <a:effectLst/>
                        </a:rPr>
                        <a:t> </a:t>
                      </a:r>
                      <a:endParaRPr lang="en-GB" sz="1200" dirty="0">
                        <a:effectLst/>
                      </a:endParaRPr>
                    </a:p>
                    <a:p>
                      <a:pPr marL="342900" lvl="0" indent="-342900" algn="l">
                        <a:buFont typeface="Symbol" panose="05050102010706020507" pitchFamily="18" charset="2"/>
                        <a:buChar char=""/>
                      </a:pPr>
                      <a:r>
                        <a:rPr lang="en-US" sz="1200" dirty="0">
                          <a:effectLst/>
                        </a:rPr>
                        <a:t>Planned Quality = 60 minutes with no rework</a:t>
                      </a:r>
                      <a:endParaRPr lang="en-GB" sz="1200" dirty="0">
                        <a:effectLst/>
                      </a:endParaRPr>
                    </a:p>
                    <a:p>
                      <a:pPr marL="457200" algn="l"/>
                      <a:r>
                        <a:rPr lang="en-US" sz="1200" dirty="0">
                          <a:effectLst/>
                        </a:rPr>
                        <a:t>The actual Quality = 80 minutes with rework</a:t>
                      </a:r>
                      <a:endParaRPr lang="en-GB" sz="1200" dirty="0">
                        <a:effectLst/>
                      </a:endParaRPr>
                    </a:p>
                    <a:p>
                      <a:pPr marL="457200" algn="l"/>
                      <a:r>
                        <a:rPr lang="en-US" sz="1200" dirty="0">
                          <a:effectLst/>
                        </a:rPr>
                        <a:t>60/80 X100 = 75%</a:t>
                      </a:r>
                      <a:endParaRPr lang="en-GB" sz="1200" dirty="0">
                        <a:effectLst/>
                      </a:endParaRPr>
                    </a:p>
                    <a:p>
                      <a:pPr marL="457200" algn="l"/>
                      <a:r>
                        <a:rPr lang="en-US" sz="1200" dirty="0">
                          <a:effectLst/>
                        </a:rPr>
                        <a:t> </a:t>
                      </a:r>
                      <a:endParaRPr lang="en-GB" sz="1200" dirty="0">
                        <a:effectLst/>
                      </a:endParaRPr>
                    </a:p>
                    <a:p>
                      <a:pPr marL="342900" lvl="0" indent="-342900" algn="l">
                        <a:buFont typeface="Symbol" panose="05050102010706020507" pitchFamily="18" charset="2"/>
                        <a:buChar char=""/>
                      </a:pPr>
                      <a:r>
                        <a:rPr lang="en-US" sz="1200" dirty="0">
                          <a:effectLst/>
                        </a:rPr>
                        <a:t>OTE=Availability X Performance X Quality  </a:t>
                      </a:r>
                      <a:endParaRPr lang="en-GB" sz="1200" dirty="0">
                        <a:effectLst/>
                      </a:endParaRPr>
                    </a:p>
                    <a:p>
                      <a:pPr marL="457200" algn="l"/>
                      <a:r>
                        <a:rPr lang="en-US" sz="1200" dirty="0">
                          <a:effectLst/>
                        </a:rPr>
                        <a:t>88.8% x 85.7% x 75% = 57.1%</a:t>
                      </a:r>
                      <a:endParaRPr lang="en-GB" sz="1000" dirty="0">
                        <a:effectLst/>
                      </a:endParaRPr>
                    </a:p>
                    <a:p>
                      <a:pPr algn="l"/>
                      <a:r>
                        <a:rPr lang="en-US" sz="900" dirty="0">
                          <a:effectLst/>
                        </a:rPr>
                        <a:t> </a:t>
                      </a:r>
                      <a:endParaRPr lang="en-GB" sz="1000" dirty="0">
                        <a:effectLst/>
                      </a:endParaRPr>
                    </a:p>
                    <a:p>
                      <a:pPr marL="457200" algn="l"/>
                      <a:r>
                        <a:rPr lang="en-US" sz="900" dirty="0">
                          <a:effectLst/>
                        </a:rPr>
                        <a:t> </a:t>
                      </a:r>
                      <a:endParaRPr lang="en-GB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7183" marR="57183" marT="0" marB="0"/>
                </a:tc>
                <a:tc>
                  <a:txBody>
                    <a:bodyPr/>
                    <a:lstStyle/>
                    <a:p>
                      <a:pPr marL="342900" lvl="0" indent="-342900" algn="l">
                        <a:buFont typeface="Symbol" panose="05050102010706020507" pitchFamily="18" charset="2"/>
                        <a:buChar char=""/>
                      </a:pPr>
                      <a:r>
                        <a:rPr lang="en-US" sz="1200" dirty="0">
                          <a:effectLst/>
                        </a:rPr>
                        <a:t>planned Availability = 480 X 5 X 5 = 10000 minutes per week</a:t>
                      </a:r>
                      <a:endParaRPr lang="en-GB" sz="1200" dirty="0">
                        <a:effectLst/>
                      </a:endParaRPr>
                    </a:p>
                    <a:p>
                      <a:pPr marL="499110" algn="l"/>
                      <a:r>
                        <a:rPr lang="en-US" sz="1200" dirty="0">
                          <a:effectLst/>
                        </a:rPr>
                        <a:t>Actual availability 10000 - 500 as break = 9500 minutes per week</a:t>
                      </a:r>
                      <a:endParaRPr lang="en-GB" sz="1200" dirty="0">
                        <a:effectLst/>
                      </a:endParaRPr>
                    </a:p>
                    <a:p>
                      <a:pPr marL="499110" algn="l"/>
                      <a:r>
                        <a:rPr lang="en-US" sz="1200" dirty="0">
                          <a:effectLst/>
                        </a:rPr>
                        <a:t>9500/10000 X 100 = 95%</a:t>
                      </a:r>
                      <a:endParaRPr lang="en-GB" sz="1200" dirty="0">
                        <a:effectLst/>
                      </a:endParaRPr>
                    </a:p>
                    <a:p>
                      <a:pPr marL="499110" algn="l"/>
                      <a:r>
                        <a:rPr lang="en-US" sz="1200" dirty="0">
                          <a:effectLst/>
                        </a:rPr>
                        <a:t> </a:t>
                      </a:r>
                      <a:endParaRPr lang="en-GB" sz="1200" dirty="0">
                        <a:effectLst/>
                      </a:endParaRPr>
                    </a:p>
                    <a:p>
                      <a:pPr marL="342900" lvl="0" indent="-342900" algn="l">
                        <a:buFont typeface="Symbol" panose="05050102010706020507" pitchFamily="18" charset="2"/>
                        <a:buChar char=""/>
                      </a:pPr>
                      <a:r>
                        <a:rPr lang="en-US" sz="1200" dirty="0">
                          <a:effectLst/>
                        </a:rPr>
                        <a:t>planned performance= 60 minutes to do Before Flight Inspection</a:t>
                      </a:r>
                      <a:endParaRPr lang="en-GB" sz="1200" dirty="0">
                        <a:effectLst/>
                      </a:endParaRPr>
                    </a:p>
                    <a:p>
                      <a:pPr marL="457200" algn="l"/>
                      <a:r>
                        <a:rPr lang="en-US" sz="1200" dirty="0">
                          <a:effectLst/>
                        </a:rPr>
                        <a:t>The actual performance is 65 minutes   60/65 X100 = 92.3%</a:t>
                      </a:r>
                      <a:endParaRPr lang="en-GB" sz="1200" dirty="0">
                        <a:effectLst/>
                      </a:endParaRPr>
                    </a:p>
                    <a:p>
                      <a:pPr marL="457200" algn="l"/>
                      <a:r>
                        <a:rPr lang="en-US" sz="1200" dirty="0">
                          <a:effectLst/>
                        </a:rPr>
                        <a:t> </a:t>
                      </a:r>
                      <a:endParaRPr lang="en-GB" sz="1200" dirty="0">
                        <a:effectLst/>
                      </a:endParaRPr>
                    </a:p>
                    <a:p>
                      <a:pPr marL="342900" lvl="0" indent="-342900" algn="l">
                        <a:buFont typeface="Symbol" panose="05050102010706020507" pitchFamily="18" charset="2"/>
                        <a:buChar char=""/>
                      </a:pPr>
                      <a:r>
                        <a:rPr lang="en-US" sz="1200" dirty="0">
                          <a:effectLst/>
                        </a:rPr>
                        <a:t>Planned Quality = 60 minutes with no rework</a:t>
                      </a:r>
                      <a:endParaRPr lang="en-GB" sz="1200" dirty="0">
                        <a:effectLst/>
                      </a:endParaRPr>
                    </a:p>
                    <a:p>
                      <a:pPr marL="441960" indent="-57150" algn="l"/>
                      <a:r>
                        <a:rPr lang="en-US" sz="1200" dirty="0">
                          <a:effectLst/>
                        </a:rPr>
                        <a:t> Actual Quality 60 minutes with no rework</a:t>
                      </a:r>
                      <a:endParaRPr lang="en-GB" sz="1200" dirty="0">
                        <a:effectLst/>
                      </a:endParaRPr>
                    </a:p>
                    <a:p>
                      <a:pPr marL="457200" algn="l"/>
                      <a:r>
                        <a:rPr lang="en-US" sz="1200" dirty="0">
                          <a:effectLst/>
                        </a:rPr>
                        <a:t> 60/60 X100 = 100%</a:t>
                      </a:r>
                      <a:endParaRPr lang="en-GB" sz="1200" dirty="0">
                        <a:effectLst/>
                      </a:endParaRPr>
                    </a:p>
                    <a:p>
                      <a:pPr marL="457200" algn="l"/>
                      <a:r>
                        <a:rPr lang="en-US" sz="1200" dirty="0">
                          <a:effectLst/>
                        </a:rPr>
                        <a:t> </a:t>
                      </a:r>
                      <a:endParaRPr lang="en-GB" sz="1200" dirty="0">
                        <a:effectLst/>
                      </a:endParaRPr>
                    </a:p>
                    <a:p>
                      <a:pPr marL="342900" lvl="0" indent="-342900" algn="l">
                        <a:buFont typeface="Symbol" panose="05050102010706020507" pitchFamily="18" charset="2"/>
                        <a:buChar char=""/>
                      </a:pPr>
                      <a:r>
                        <a:rPr lang="en-US" sz="1200" dirty="0">
                          <a:effectLst/>
                        </a:rPr>
                        <a:t>OTE=Availability X Performance X Quality  </a:t>
                      </a:r>
                      <a:endParaRPr lang="en-GB" sz="1200" dirty="0">
                        <a:effectLst/>
                      </a:endParaRPr>
                    </a:p>
                    <a:p>
                      <a:pPr marL="441960" indent="57150" algn="l"/>
                      <a:r>
                        <a:rPr lang="en-US" sz="1200" dirty="0">
                          <a:effectLst/>
                        </a:rPr>
                        <a:t>95.2% x 92.3% x 100%= 87.6%</a:t>
                      </a:r>
                      <a:endParaRPr lang="en-GB" sz="1200" dirty="0">
                        <a:effectLst/>
                      </a:endParaRPr>
                    </a:p>
                    <a:p>
                      <a:pPr marL="457200" algn="l"/>
                      <a:r>
                        <a:rPr lang="en-US" sz="900" dirty="0">
                          <a:effectLst/>
                        </a:rPr>
                        <a:t> </a:t>
                      </a:r>
                      <a:endParaRPr lang="en-GB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7183" marR="57183" marT="0" marB="0"/>
                </a:tc>
                <a:extLst>
                  <a:ext uri="{0D108BD9-81ED-4DB2-BD59-A6C34878D82A}">
                    <a16:rowId xmlns:a16="http://schemas.microsoft.com/office/drawing/2014/main" val="315924977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2970466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174981-D457-0BEC-391D-901BCB5645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2" y="273845"/>
            <a:ext cx="7886700" cy="832144"/>
          </a:xfrm>
        </p:spPr>
        <p:txBody>
          <a:bodyPr/>
          <a:lstStyle/>
          <a:p>
            <a:r>
              <a:rPr lang="en-GB" dirty="0"/>
              <a:t>Comparison GCT and OTE (Bell 214)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1BA1C5B-5D7E-5DA1-6C52-43D7D2B6394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648" y="1268017"/>
            <a:ext cx="7886700" cy="36558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501762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>
        <a:ln w="28575">
          <a:solidFill>
            <a:schemeClr val="tx1"/>
          </a:solidFill>
          <a:prstDash val="solid"/>
          <a:headEnd type="none" w="med" len="med"/>
          <a:tailEnd type="triangle" w="med" len="med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1399</TotalTime>
  <Words>1128</Words>
  <Application>Microsoft Office PowerPoint</Application>
  <PresentationFormat>On-screen Show (16:9)</PresentationFormat>
  <Paragraphs>310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1" baseType="lpstr">
      <vt:lpstr>Arial</vt:lpstr>
      <vt:lpstr>Calibri</vt:lpstr>
      <vt:lpstr>Calibri Light</vt:lpstr>
      <vt:lpstr>Symbol</vt:lpstr>
      <vt:lpstr>Times New Roman</vt:lpstr>
      <vt:lpstr>Office Theme</vt:lpstr>
      <vt:lpstr>PowerPoint Presentation</vt:lpstr>
      <vt:lpstr>UAE Military Defence Force</vt:lpstr>
      <vt:lpstr>Assumptions and Hypothesis</vt:lpstr>
      <vt:lpstr>Research Design</vt:lpstr>
      <vt:lpstr>Introducing GCT and OTE</vt:lpstr>
      <vt:lpstr>Introducing GCT and OTE</vt:lpstr>
      <vt:lpstr>PowerPoint Presentation</vt:lpstr>
      <vt:lpstr>OTE Results for Aircraft Type BL</vt:lpstr>
      <vt:lpstr>Comparison GCT and OTE (Bell 214)</vt:lpstr>
      <vt:lpstr>Comparison GCT and OTE (Bell 412)</vt:lpstr>
      <vt:lpstr>Comparison GCT and OTE (Fennecks)</vt:lpstr>
      <vt:lpstr>Comparison GCT and OTE (Chinook)</vt:lpstr>
      <vt:lpstr>Comparison GCT and OTE (Sikorsky)</vt:lpstr>
      <vt:lpstr>Comparison GCT and OTE (Apache)</vt:lpstr>
      <vt:lpstr>Conclusions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 study of Thai innovative rice products: identifying the barriers of sustainability and business viability</dc:title>
  <dc:creator>Asst. Prof.Arthon Prompatanapak</dc:creator>
  <cp:lastModifiedBy>Andrew Thomas [ant42] (Staff)</cp:lastModifiedBy>
  <cp:revision>85</cp:revision>
  <cp:lastPrinted>2023-01-28T10:41:53Z</cp:lastPrinted>
  <dcterms:created xsi:type="dcterms:W3CDTF">2023-01-24T08:40:33Z</dcterms:created>
  <dcterms:modified xsi:type="dcterms:W3CDTF">2023-05-12T15:22:27Z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f2dfecbd-fc97-4e8a-a9cd-19ed496c406e_Enabled">
    <vt:lpwstr>true</vt:lpwstr>
  </property>
  <property fmtid="{D5CDD505-2E9C-101B-9397-08002B2CF9AE}" pid="3" name="MSIP_Label_f2dfecbd-fc97-4e8a-a9cd-19ed496c406e_SetDate">
    <vt:lpwstr>2023-05-12T13:37:09Z</vt:lpwstr>
  </property>
  <property fmtid="{D5CDD505-2E9C-101B-9397-08002B2CF9AE}" pid="4" name="MSIP_Label_f2dfecbd-fc97-4e8a-a9cd-19ed496c406e_Method">
    <vt:lpwstr>Standard</vt:lpwstr>
  </property>
  <property fmtid="{D5CDD505-2E9C-101B-9397-08002B2CF9AE}" pid="5" name="MSIP_Label_f2dfecbd-fc97-4e8a-a9cd-19ed496c406e_Name">
    <vt:lpwstr>defa4170-0d19-0005-0004-bc88714345d2</vt:lpwstr>
  </property>
  <property fmtid="{D5CDD505-2E9C-101B-9397-08002B2CF9AE}" pid="6" name="MSIP_Label_f2dfecbd-fc97-4e8a-a9cd-19ed496c406e_SiteId">
    <vt:lpwstr>d47b090e-3f5a-4ca0-84d0-9f89d269f175</vt:lpwstr>
  </property>
  <property fmtid="{D5CDD505-2E9C-101B-9397-08002B2CF9AE}" pid="7" name="MSIP_Label_f2dfecbd-fc97-4e8a-a9cd-19ed496c406e_ActionId">
    <vt:lpwstr>02fc80e2-ce5e-4898-bcda-66e8d071637c</vt:lpwstr>
  </property>
  <property fmtid="{D5CDD505-2E9C-101B-9397-08002B2CF9AE}" pid="8" name="MSIP_Label_f2dfecbd-fc97-4e8a-a9cd-19ed496c406e_ContentBits">
    <vt:lpwstr>0</vt:lpwstr>
  </property>
</Properties>
</file>