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7" r:id="rId1"/>
  </p:sldMasterIdLst>
  <p:sldIdLst>
    <p:sldId id="256" r:id="rId2"/>
    <p:sldId id="257" r:id="rId3"/>
    <p:sldId id="259" r:id="rId4"/>
    <p:sldId id="269" r:id="rId5"/>
    <p:sldId id="268" r:id="rId6"/>
    <p:sldId id="267" r:id="rId7"/>
    <p:sldId id="260" r:id="rId8"/>
    <p:sldId id="262" r:id="rId9"/>
    <p:sldId id="264" r:id="rId10"/>
    <p:sldId id="263" r:id="rId11"/>
    <p:sldId id="270" r:id="rId12"/>
    <p:sldId id="261" r:id="rId13"/>
    <p:sldId id="271" r:id="rId14"/>
    <p:sldId id="272"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0319F"/>
    <a:srgbClr val="B686D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888" autoAdjust="0"/>
    <p:restoredTop sz="94660"/>
  </p:normalViewPr>
  <p:slideViewPr>
    <p:cSldViewPr snapToGrid="0">
      <p:cViewPr>
        <p:scale>
          <a:sx n="100" d="100"/>
          <a:sy n="100" d="100"/>
        </p:scale>
        <p:origin x="822" y="19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2337E92-4E5A-4717-81EA-8F47F658EB23}" type="datetimeFigureOut">
              <a:rPr lang="en-CA" smtClean="0"/>
              <a:t>2023-05-15</a:t>
            </a:fld>
            <a:endParaRPr lang="en-CA"/>
          </a:p>
        </p:txBody>
      </p:sp>
      <p:sp>
        <p:nvSpPr>
          <p:cNvPr id="5" name="Footer Placeholder 4"/>
          <p:cNvSpPr>
            <a:spLocks noGrp="1"/>
          </p:cNvSpPr>
          <p:nvPr>
            <p:ph type="ftr" sz="quarter" idx="11"/>
          </p:nvPr>
        </p:nvSpPr>
        <p:spPr>
          <a:xfrm>
            <a:off x="2416500" y="329307"/>
            <a:ext cx="4973915" cy="309201"/>
          </a:xfrm>
        </p:spPr>
        <p:txBody>
          <a:bodyPr/>
          <a:lstStyle/>
          <a:p>
            <a:endParaRPr lang="en-CA"/>
          </a:p>
        </p:txBody>
      </p:sp>
      <p:sp>
        <p:nvSpPr>
          <p:cNvPr id="6" name="Slide Number Placeholder 5"/>
          <p:cNvSpPr>
            <a:spLocks noGrp="1"/>
          </p:cNvSpPr>
          <p:nvPr>
            <p:ph type="sldNum" sz="quarter" idx="12"/>
          </p:nvPr>
        </p:nvSpPr>
        <p:spPr>
          <a:xfrm>
            <a:off x="1437664" y="798973"/>
            <a:ext cx="811019" cy="503578"/>
          </a:xfrm>
        </p:spPr>
        <p:txBody>
          <a:bodyPr/>
          <a:lstStyle/>
          <a:p>
            <a:fld id="{8A109924-102C-4E99-B22E-87F8E9B0B17A}" type="slidenum">
              <a:rPr lang="en-CA" smtClean="0"/>
              <a:t>‹#›</a:t>
            </a:fld>
            <a:endParaRPr lang="en-CA"/>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4251298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2337E92-4E5A-4717-81EA-8F47F658EB23}" type="datetimeFigureOut">
              <a:rPr lang="en-CA" smtClean="0"/>
              <a:t>2023-05-15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109924-102C-4E99-B22E-87F8E9B0B17A}" type="slidenum">
              <a:rPr lang="en-CA" smtClean="0"/>
              <a:t>‹#›</a:t>
            </a:fld>
            <a:endParaRPr lang="en-CA"/>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9849832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2337E92-4E5A-4717-81EA-8F47F658EB23}" type="datetimeFigureOut">
              <a:rPr lang="en-CA" smtClean="0"/>
              <a:t>2023-05-15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109924-102C-4E99-B22E-87F8E9B0B17A}" type="slidenum">
              <a:rPr lang="en-CA" smtClean="0"/>
              <a:t>‹#›</a:t>
            </a:fld>
            <a:endParaRPr lang="en-CA"/>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3860730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2337E92-4E5A-4717-81EA-8F47F658EB23}" type="datetimeFigureOut">
              <a:rPr lang="en-CA" smtClean="0"/>
              <a:t>2023-05-15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109924-102C-4E99-B22E-87F8E9B0B17A}" type="slidenum">
              <a:rPr lang="en-CA" smtClean="0"/>
              <a:t>‹#›</a:t>
            </a:fld>
            <a:endParaRPr lang="en-CA"/>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2842407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2337E92-4E5A-4717-81EA-8F47F658EB23}" type="datetimeFigureOut">
              <a:rPr lang="en-CA" smtClean="0"/>
              <a:t>2023-05-15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109924-102C-4E99-B22E-87F8E9B0B17A}" type="slidenum">
              <a:rPr lang="en-CA" smtClean="0"/>
              <a:t>‹#›</a:t>
            </a:fld>
            <a:endParaRPr lang="en-CA"/>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4780279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2337E92-4E5A-4717-81EA-8F47F658EB23}" type="datetimeFigureOut">
              <a:rPr lang="en-CA" smtClean="0"/>
              <a:t>2023-05-15</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A109924-102C-4E99-B22E-87F8E9B0B17A}" type="slidenum">
              <a:rPr lang="en-CA" smtClean="0"/>
              <a:t>‹#›</a:t>
            </a:fld>
            <a:endParaRPr lang="en-CA"/>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0859956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2337E92-4E5A-4717-81EA-8F47F658EB23}" type="datetimeFigureOut">
              <a:rPr lang="en-CA" smtClean="0"/>
              <a:t>2023-05-15</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8A109924-102C-4E99-B22E-87F8E9B0B17A}" type="slidenum">
              <a:rPr lang="en-CA" smtClean="0"/>
              <a:t>‹#›</a:t>
            </a:fld>
            <a:endParaRPr lang="en-CA"/>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9723906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2337E92-4E5A-4717-81EA-8F47F658EB23}" type="datetimeFigureOut">
              <a:rPr lang="en-CA" smtClean="0"/>
              <a:t>2023-05-15</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8A109924-102C-4E99-B22E-87F8E9B0B17A}" type="slidenum">
              <a:rPr lang="en-CA" smtClean="0"/>
              <a:t>‹#›</a:t>
            </a:fld>
            <a:endParaRPr lang="en-CA"/>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3363253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337E92-4E5A-4717-81EA-8F47F658EB23}" type="datetimeFigureOut">
              <a:rPr lang="en-CA" smtClean="0"/>
              <a:t>2023-05-15</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8A109924-102C-4E99-B22E-87F8E9B0B17A}" type="slidenum">
              <a:rPr lang="en-CA" smtClean="0"/>
              <a:t>‹#›</a:t>
            </a:fld>
            <a:endParaRPr lang="en-CA"/>
          </a:p>
        </p:txBody>
      </p:sp>
    </p:spTree>
    <p:extLst>
      <p:ext uri="{BB962C8B-B14F-4D97-AF65-F5344CB8AC3E}">
        <p14:creationId xmlns:p14="http://schemas.microsoft.com/office/powerpoint/2010/main" val="13428370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2337E92-4E5A-4717-81EA-8F47F658EB23}" type="datetimeFigureOut">
              <a:rPr lang="en-CA" smtClean="0"/>
              <a:t>2023-05-15</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A109924-102C-4E99-B22E-87F8E9B0B17A}" type="slidenum">
              <a:rPr lang="en-CA" smtClean="0"/>
              <a:t>‹#›</a:t>
            </a:fld>
            <a:endParaRPr lang="en-CA"/>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2036045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E2337E92-4E5A-4717-81EA-8F47F658EB23}" type="datetimeFigureOut">
              <a:rPr lang="en-CA" smtClean="0"/>
              <a:t>2023-05-15</a:t>
            </a:fld>
            <a:endParaRPr lang="en-CA"/>
          </a:p>
        </p:txBody>
      </p:sp>
      <p:sp>
        <p:nvSpPr>
          <p:cNvPr id="6" name="Footer Placeholder 5"/>
          <p:cNvSpPr>
            <a:spLocks noGrp="1"/>
          </p:cNvSpPr>
          <p:nvPr>
            <p:ph type="ftr" sz="quarter" idx="11"/>
          </p:nvPr>
        </p:nvSpPr>
        <p:spPr>
          <a:xfrm>
            <a:off x="1447382" y="318640"/>
            <a:ext cx="5541004" cy="320931"/>
          </a:xfrm>
        </p:spPr>
        <p:txBody>
          <a:bodyPr/>
          <a:lstStyle/>
          <a:p>
            <a:endParaRPr lang="en-CA"/>
          </a:p>
        </p:txBody>
      </p:sp>
      <p:sp>
        <p:nvSpPr>
          <p:cNvPr id="7" name="Slide Number Placeholder 6"/>
          <p:cNvSpPr>
            <a:spLocks noGrp="1"/>
          </p:cNvSpPr>
          <p:nvPr>
            <p:ph type="sldNum" sz="quarter" idx="12"/>
          </p:nvPr>
        </p:nvSpPr>
        <p:spPr/>
        <p:txBody>
          <a:bodyPr/>
          <a:lstStyle/>
          <a:p>
            <a:fld id="{8A109924-102C-4E99-B22E-87F8E9B0B17A}" type="slidenum">
              <a:rPr lang="en-CA" smtClean="0"/>
              <a:t>‹#›</a:t>
            </a:fld>
            <a:endParaRPr lang="en-CA"/>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9701870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838524"/>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E2337E92-4E5A-4717-81EA-8F47F658EB23}" type="datetimeFigureOut">
              <a:rPr lang="en-CA" smtClean="0"/>
              <a:t>2023-05-15</a:t>
            </a:fld>
            <a:endParaRPr lang="en-CA"/>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8A109924-102C-4E99-B22E-87F8E9B0B17A}" type="slidenum">
              <a:rPr lang="en-CA" smtClean="0"/>
              <a:t>‹#›</a:t>
            </a:fld>
            <a:endParaRPr lang="en-CA"/>
          </a:p>
        </p:txBody>
      </p:sp>
    </p:spTree>
    <p:extLst>
      <p:ext uri="{BB962C8B-B14F-4D97-AF65-F5344CB8AC3E}">
        <p14:creationId xmlns:p14="http://schemas.microsoft.com/office/powerpoint/2010/main" val="956455141"/>
      </p:ext>
    </p:extLst>
  </p:cSld>
  <p:clrMap bg1="lt1" tx1="dk1" bg2="lt2" tx2="dk2" accent1="accent1" accent2="accent2" accent3="accent3" accent4="accent4" accent5="accent5" accent6="accent6" hlink="hlink" folHlink="folHlink"/>
  <p:sldLayoutIdLst>
    <p:sldLayoutId id="2147483808" r:id="rId1"/>
    <p:sldLayoutId id="2147483809" r:id="rId2"/>
    <p:sldLayoutId id="2147483810" r:id="rId3"/>
    <p:sldLayoutId id="2147483811" r:id="rId4"/>
    <p:sldLayoutId id="2147483812" r:id="rId5"/>
    <p:sldLayoutId id="2147483813" r:id="rId6"/>
    <p:sldLayoutId id="2147483814" r:id="rId7"/>
    <p:sldLayoutId id="2147483815" r:id="rId8"/>
    <p:sldLayoutId id="2147483816" r:id="rId9"/>
    <p:sldLayoutId id="2147483817" r:id="rId10"/>
    <p:sldLayoutId id="2147483818"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5F5625-20B8-461A-87BF-2F037884C956}"/>
              </a:ext>
            </a:extLst>
          </p:cNvPr>
          <p:cNvSpPr>
            <a:spLocks noGrp="1"/>
          </p:cNvSpPr>
          <p:nvPr>
            <p:ph type="ctrTitle"/>
          </p:nvPr>
        </p:nvSpPr>
        <p:spPr>
          <a:xfrm>
            <a:off x="1114481" y="1973191"/>
            <a:ext cx="9963038" cy="1353605"/>
          </a:xfrm>
        </p:spPr>
        <p:txBody>
          <a:bodyPr>
            <a:normAutofit fontScale="90000"/>
          </a:bodyPr>
          <a:lstStyle/>
          <a:p>
            <a:pPr algn="l"/>
            <a:r>
              <a:rPr lang="en-US" sz="4000" dirty="0"/>
              <a:t>A Proposed Project Management Innovation Model for a Resilient Future</a:t>
            </a:r>
            <a:endParaRPr lang="en-CA" sz="4000" dirty="0"/>
          </a:p>
        </p:txBody>
      </p:sp>
      <p:sp>
        <p:nvSpPr>
          <p:cNvPr id="3" name="Subtitle 2">
            <a:extLst>
              <a:ext uri="{FF2B5EF4-FFF2-40B4-BE49-F238E27FC236}">
                <a16:creationId xmlns:a16="http://schemas.microsoft.com/office/drawing/2014/main" id="{BCF5E79D-341B-49A8-B053-A836DFDDC142}"/>
              </a:ext>
            </a:extLst>
          </p:cNvPr>
          <p:cNvSpPr>
            <a:spLocks noGrp="1"/>
          </p:cNvSpPr>
          <p:nvPr>
            <p:ph type="subTitle" idx="1"/>
          </p:nvPr>
        </p:nvSpPr>
        <p:spPr/>
        <p:txBody>
          <a:bodyPr/>
          <a:lstStyle/>
          <a:p>
            <a:r>
              <a:rPr lang="en-CA" dirty="0"/>
              <a:t>By: Dr. Julia Fallon</a:t>
            </a:r>
          </a:p>
          <a:p>
            <a:r>
              <a:rPr lang="en-CA" dirty="0"/>
              <a:t>      Wassim Ibrahim</a:t>
            </a:r>
          </a:p>
        </p:txBody>
      </p:sp>
    </p:spTree>
    <p:extLst>
      <p:ext uri="{BB962C8B-B14F-4D97-AF65-F5344CB8AC3E}">
        <p14:creationId xmlns:p14="http://schemas.microsoft.com/office/powerpoint/2010/main" val="33708206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82A946-CFF5-47C0-B67C-C29DAF520177}"/>
              </a:ext>
            </a:extLst>
          </p:cNvPr>
          <p:cNvSpPr>
            <a:spLocks noGrp="1"/>
          </p:cNvSpPr>
          <p:nvPr>
            <p:ph type="title"/>
          </p:nvPr>
        </p:nvSpPr>
        <p:spPr/>
        <p:txBody>
          <a:bodyPr/>
          <a:lstStyle/>
          <a:p>
            <a:r>
              <a:rPr lang="en-CA" dirty="0"/>
              <a:t>The Proposed Model</a:t>
            </a:r>
          </a:p>
        </p:txBody>
      </p:sp>
      <p:sp>
        <p:nvSpPr>
          <p:cNvPr id="5" name="Content Placeholder 4"/>
          <p:cNvSpPr>
            <a:spLocks noGrp="1"/>
          </p:cNvSpPr>
          <p:nvPr>
            <p:ph sz="half" idx="1"/>
          </p:nvPr>
        </p:nvSpPr>
        <p:spPr>
          <a:xfrm>
            <a:off x="838199" y="1873751"/>
            <a:ext cx="5555777" cy="4351338"/>
          </a:xfrm>
        </p:spPr>
        <p:txBody>
          <a:bodyPr>
            <a:normAutofit lnSpcReduction="10000"/>
          </a:bodyPr>
          <a:lstStyle/>
          <a:p>
            <a:r>
              <a:rPr lang="en-US" dirty="0"/>
              <a:t>Fuzzy Logic can be used in conjunction with Cognitive Mapping to represent the project data to the user.</a:t>
            </a:r>
          </a:p>
          <a:p>
            <a:endParaRPr lang="en-US" dirty="0"/>
          </a:p>
          <a:p>
            <a:r>
              <a:rPr lang="en-US" dirty="0"/>
              <a:t>Monte-Carlo and Bayesian are then employed to manipulate variables in order to determine the possible outcomes and their likelihood.</a:t>
            </a:r>
          </a:p>
          <a:p>
            <a:endParaRPr lang="en-US" dirty="0"/>
          </a:p>
          <a:p>
            <a:r>
              <a:rPr lang="en-US" dirty="0"/>
              <a:t>Genetic Algorithm is then used to optimize solutions to abet the project manager in their selection. </a:t>
            </a:r>
          </a:p>
        </p:txBody>
      </p:sp>
      <p:pic>
        <p:nvPicPr>
          <p:cNvPr id="9" name="Content Placeholder 8">
            <a:extLst>
              <a:ext uri="{FF2B5EF4-FFF2-40B4-BE49-F238E27FC236}">
                <a16:creationId xmlns:a16="http://schemas.microsoft.com/office/drawing/2014/main" id="{BCDAA8DC-89C0-4394-BEDA-A5C3237A1C42}"/>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732967" y="2485249"/>
            <a:ext cx="4177540" cy="3128342"/>
          </a:xfrm>
          <a:prstGeom prst="rect">
            <a:avLst/>
          </a:prstGeom>
        </p:spPr>
      </p:pic>
    </p:spTree>
    <p:extLst>
      <p:ext uri="{BB962C8B-B14F-4D97-AF65-F5344CB8AC3E}">
        <p14:creationId xmlns:p14="http://schemas.microsoft.com/office/powerpoint/2010/main" val="21789942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870F485-BE99-49D3-981A-474E9FFA45E1}"/>
              </a:ext>
            </a:extLst>
          </p:cNvPr>
          <p:cNvSpPr>
            <a:spLocks noGrp="1"/>
          </p:cNvSpPr>
          <p:nvPr>
            <p:ph type="title"/>
          </p:nvPr>
        </p:nvSpPr>
        <p:spPr/>
        <p:txBody>
          <a:bodyPr/>
          <a:lstStyle/>
          <a:p>
            <a:r>
              <a:rPr lang="en-CA" dirty="0"/>
              <a:t>CONTRIBUTION</a:t>
            </a:r>
          </a:p>
        </p:txBody>
      </p:sp>
      <p:sp>
        <p:nvSpPr>
          <p:cNvPr id="6" name="Content Placeholder 5">
            <a:extLst>
              <a:ext uri="{FF2B5EF4-FFF2-40B4-BE49-F238E27FC236}">
                <a16:creationId xmlns:a16="http://schemas.microsoft.com/office/drawing/2014/main" id="{2904E25F-B948-4FF8-9AE6-E237737520F0}"/>
              </a:ext>
            </a:extLst>
          </p:cNvPr>
          <p:cNvSpPr>
            <a:spLocks noGrp="1"/>
          </p:cNvSpPr>
          <p:nvPr>
            <p:ph idx="1"/>
          </p:nvPr>
        </p:nvSpPr>
        <p:spPr/>
        <p:txBody>
          <a:bodyPr/>
          <a:lstStyle/>
          <a:p>
            <a:pPr marL="0" indent="0">
              <a:buNone/>
            </a:pPr>
            <a:r>
              <a:rPr lang="en-US" dirty="0"/>
              <a:t>Each technique discussed carries its unique purpose. By combining these techniques and using their collective benefits to build on each other, a holistic model is formed, capable of aiding project managers in translating uncertainty and empowering their decision making.</a:t>
            </a:r>
          </a:p>
          <a:p>
            <a:pPr marL="0" indent="0">
              <a:buNone/>
            </a:pPr>
            <a:endParaRPr lang="en-US" dirty="0"/>
          </a:p>
          <a:p>
            <a:pPr marL="0" indent="0">
              <a:buNone/>
            </a:pPr>
            <a:r>
              <a:rPr lang="en-US" dirty="0"/>
              <a:t>Ultimately, integrating AI into Project Management Systems, can help </a:t>
            </a:r>
            <a:r>
              <a:rPr lang="en-US" dirty="0" err="1"/>
              <a:t>organisations</a:t>
            </a:r>
            <a:r>
              <a:rPr lang="en-US" dirty="0"/>
              <a:t> improve their project planning and executions, enabling them to focus on sustainability and their long term goals.</a:t>
            </a:r>
            <a:endParaRPr lang="en-CA" dirty="0"/>
          </a:p>
        </p:txBody>
      </p:sp>
    </p:spTree>
    <p:extLst>
      <p:ext uri="{BB962C8B-B14F-4D97-AF65-F5344CB8AC3E}">
        <p14:creationId xmlns:p14="http://schemas.microsoft.com/office/powerpoint/2010/main" val="3109750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C25300-A052-4AAF-9CF5-E743E309E827}"/>
              </a:ext>
            </a:extLst>
          </p:cNvPr>
          <p:cNvSpPr>
            <a:spLocks noGrp="1"/>
          </p:cNvSpPr>
          <p:nvPr>
            <p:ph type="title"/>
          </p:nvPr>
        </p:nvSpPr>
        <p:spPr/>
        <p:txBody>
          <a:bodyPr/>
          <a:lstStyle/>
          <a:p>
            <a:r>
              <a:rPr lang="en-CA" dirty="0"/>
              <a:t>Conclusion</a:t>
            </a:r>
          </a:p>
        </p:txBody>
      </p:sp>
      <p:sp>
        <p:nvSpPr>
          <p:cNvPr id="3" name="Content Placeholder 2">
            <a:extLst>
              <a:ext uri="{FF2B5EF4-FFF2-40B4-BE49-F238E27FC236}">
                <a16:creationId xmlns:a16="http://schemas.microsoft.com/office/drawing/2014/main" id="{77B21E4E-5FA6-46E2-AC76-28C31552ED26}"/>
              </a:ext>
            </a:extLst>
          </p:cNvPr>
          <p:cNvSpPr>
            <a:spLocks noGrp="1"/>
          </p:cNvSpPr>
          <p:nvPr>
            <p:ph idx="1"/>
          </p:nvPr>
        </p:nvSpPr>
        <p:spPr>
          <a:xfrm>
            <a:off x="677334" y="2160589"/>
            <a:ext cx="8281471" cy="3880773"/>
          </a:xfrm>
        </p:spPr>
        <p:txBody>
          <a:bodyPr>
            <a:normAutofit/>
          </a:bodyPr>
          <a:lstStyle/>
          <a:p>
            <a:pPr marL="0" indent="0">
              <a:buNone/>
            </a:pPr>
            <a:r>
              <a:rPr lang="en-US" sz="2000" dirty="0"/>
              <a:t>In efforts to construct an AI capable of solving for project management tasks, techniques such as Cognitive Mapping, Fuzzy Logic are employed in a manner whereby the user can encode project problems into the AI in the form of descriptive analytics. </a:t>
            </a:r>
          </a:p>
          <a:p>
            <a:pPr marL="0" indent="0">
              <a:buNone/>
            </a:pPr>
            <a:r>
              <a:rPr lang="en-US" dirty="0"/>
              <a:t>It is then through the capabilities of Monte Carlo and Bayesian Models that the problems can be simulated to predict the viable solution outcomes. </a:t>
            </a:r>
          </a:p>
          <a:p>
            <a:pPr marL="0" indent="0">
              <a:buNone/>
            </a:pPr>
            <a:r>
              <a:rPr lang="en-US" dirty="0"/>
              <a:t>Genetic Algorithms can then </a:t>
            </a:r>
            <a:r>
              <a:rPr lang="en-US" dirty="0" err="1"/>
              <a:t>optimise</a:t>
            </a:r>
            <a:r>
              <a:rPr lang="en-US" dirty="0"/>
              <a:t> for the most practical solutions before it is prescribed back to the user.</a:t>
            </a:r>
          </a:p>
          <a:p>
            <a:pPr marL="0" indent="0">
              <a:buNone/>
            </a:pPr>
            <a:endParaRPr lang="en-US" dirty="0"/>
          </a:p>
        </p:txBody>
      </p:sp>
    </p:spTree>
    <p:extLst>
      <p:ext uri="{BB962C8B-B14F-4D97-AF65-F5344CB8AC3E}">
        <p14:creationId xmlns:p14="http://schemas.microsoft.com/office/powerpoint/2010/main" val="39609510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BE203D-00AA-48F5-A8D2-439E793A70C3}"/>
              </a:ext>
            </a:extLst>
          </p:cNvPr>
          <p:cNvSpPr>
            <a:spLocks noGrp="1"/>
          </p:cNvSpPr>
          <p:nvPr>
            <p:ph type="title"/>
          </p:nvPr>
        </p:nvSpPr>
        <p:spPr/>
        <p:txBody>
          <a:bodyPr/>
          <a:lstStyle/>
          <a:p>
            <a:r>
              <a:rPr lang="en-CA" dirty="0"/>
              <a:t>References</a:t>
            </a:r>
          </a:p>
        </p:txBody>
      </p:sp>
      <p:sp>
        <p:nvSpPr>
          <p:cNvPr id="3" name="Content Placeholder 2">
            <a:extLst>
              <a:ext uri="{FF2B5EF4-FFF2-40B4-BE49-F238E27FC236}">
                <a16:creationId xmlns:a16="http://schemas.microsoft.com/office/drawing/2014/main" id="{013E3B91-F18A-4956-8846-DACCC2E6CE8C}"/>
              </a:ext>
            </a:extLst>
          </p:cNvPr>
          <p:cNvSpPr>
            <a:spLocks noGrp="1"/>
          </p:cNvSpPr>
          <p:nvPr>
            <p:ph idx="1"/>
          </p:nvPr>
        </p:nvSpPr>
        <p:spPr>
          <a:xfrm>
            <a:off x="1451579" y="2015732"/>
            <a:ext cx="9603275" cy="4289818"/>
          </a:xfrm>
        </p:spPr>
        <p:txBody>
          <a:bodyPr>
            <a:normAutofit fontScale="85000" lnSpcReduction="20000"/>
          </a:bodyPr>
          <a:lstStyle/>
          <a:p>
            <a:pPr lvl="0"/>
            <a:r>
              <a:rPr lang="en-US" dirty="0" err="1"/>
              <a:t>Akabuogu</a:t>
            </a:r>
            <a:r>
              <a:rPr lang="en-US" dirty="0"/>
              <a:t>, E., </a:t>
            </a:r>
            <a:r>
              <a:rPr lang="en-US" dirty="0" err="1"/>
              <a:t>Chiemeka</a:t>
            </a:r>
            <a:r>
              <a:rPr lang="en-US" dirty="0"/>
              <a:t>, I. and Dike, C. (2013). The Monte Carlo Method of Random Sampling in Statistical Physics</a:t>
            </a:r>
            <a:r>
              <a:rPr lang="en-US" i="1" dirty="0"/>
              <a:t>. IOSR Journal of Applied Physics</a:t>
            </a:r>
            <a:r>
              <a:rPr lang="en-US" dirty="0"/>
              <a:t>, 4(4), pp.15-23.</a:t>
            </a:r>
            <a:endParaRPr lang="en-CA" dirty="0"/>
          </a:p>
          <a:p>
            <a:pPr lvl="0"/>
            <a:r>
              <a:rPr lang="en-US" dirty="0" err="1"/>
              <a:t>Atasoy</a:t>
            </a:r>
            <a:r>
              <a:rPr lang="en-US" dirty="0"/>
              <a:t>, G. (2007). Using Cognitive Maps for Modeling Project Success</a:t>
            </a:r>
            <a:r>
              <a:rPr lang="en-US" i="1" dirty="0"/>
              <a:t>. Doctoral dissertation, Middle East Technical University.</a:t>
            </a:r>
            <a:endParaRPr lang="en-CA" dirty="0"/>
          </a:p>
          <a:p>
            <a:pPr lvl="0"/>
            <a:r>
              <a:rPr lang="en-US" dirty="0"/>
              <a:t>Baker, C., Holden, M., </a:t>
            </a:r>
            <a:r>
              <a:rPr lang="en-US" dirty="0" err="1"/>
              <a:t>Plein</a:t>
            </a:r>
            <a:r>
              <a:rPr lang="en-US" dirty="0"/>
              <a:t>, M., McCarthy, M. and </a:t>
            </a:r>
            <a:r>
              <a:rPr lang="en-US" dirty="0" err="1"/>
              <a:t>Possingham</a:t>
            </a:r>
            <a:r>
              <a:rPr lang="en-US" dirty="0"/>
              <a:t>, H. (2018). Informing network management using fuzzy cognitive maps. </a:t>
            </a:r>
            <a:r>
              <a:rPr lang="en-US" i="1" dirty="0"/>
              <a:t>Biological Conservation</a:t>
            </a:r>
            <a:r>
              <a:rPr lang="en-US" dirty="0"/>
              <a:t>, 224, pp.122-128.</a:t>
            </a:r>
            <a:endParaRPr lang="en-CA" dirty="0"/>
          </a:p>
          <a:p>
            <a:pPr lvl="0"/>
            <a:r>
              <a:rPr lang="en-US" dirty="0"/>
              <a:t>Case, D. and </a:t>
            </a:r>
            <a:r>
              <a:rPr lang="en-US" dirty="0" err="1"/>
              <a:t>Stylios</a:t>
            </a:r>
            <a:r>
              <a:rPr lang="en-US" dirty="0"/>
              <a:t>, C. (2016). Fuzzy Cognitive Map to model project management problems. </a:t>
            </a:r>
            <a:r>
              <a:rPr lang="en-US" i="1" dirty="0"/>
              <a:t>2016 Annual Conference of the North American Fuzzy Information Processing Society (NAFIPS).</a:t>
            </a:r>
            <a:endParaRPr lang="en-CA" dirty="0"/>
          </a:p>
          <a:p>
            <a:pPr lvl="0"/>
            <a:r>
              <a:rPr lang="en-US" dirty="0"/>
              <a:t>Dam, H.K. et al., 2018. Towards effective AI-powered agile project management.</a:t>
            </a:r>
            <a:endParaRPr lang="en-CA" dirty="0"/>
          </a:p>
          <a:p>
            <a:pPr lvl="0"/>
            <a:r>
              <a:rPr lang="en-US" dirty="0" err="1"/>
              <a:t>Kosko</a:t>
            </a:r>
            <a:r>
              <a:rPr lang="en-US" dirty="0"/>
              <a:t>, B. (1986). Fuzzy cognitive maps. </a:t>
            </a:r>
            <a:r>
              <a:rPr lang="en-US" i="1" dirty="0"/>
              <a:t>International Journal of Man-Machine Studies,</a:t>
            </a:r>
            <a:r>
              <a:rPr lang="en-US" dirty="0"/>
              <a:t> 24(1), pp.65-75.</a:t>
            </a:r>
          </a:p>
          <a:p>
            <a:r>
              <a:rPr lang="en-US" dirty="0" err="1"/>
              <a:t>Mallawaarachchi</a:t>
            </a:r>
            <a:r>
              <a:rPr lang="en-US" dirty="0"/>
              <a:t>, V. (2017). </a:t>
            </a:r>
            <a:r>
              <a:rPr lang="en-US" i="1" dirty="0"/>
              <a:t>How to define a Fitness Function in a Genetic Algorithm?.</a:t>
            </a:r>
            <a:r>
              <a:rPr lang="en-US" dirty="0"/>
              <a:t> [online] Medium. Available at: https://towardsdatascience.com/how-to-define-a-fitness-function-in-a-genetic-algorithm-be572b9ea3b4 [Accessed 15 Aug. 2019].</a:t>
            </a:r>
            <a:endParaRPr lang="en-CA" dirty="0"/>
          </a:p>
          <a:p>
            <a:pPr marL="0" lvl="0" indent="0">
              <a:buNone/>
            </a:pPr>
            <a:endParaRPr lang="en-CA" dirty="0"/>
          </a:p>
        </p:txBody>
      </p:sp>
    </p:spTree>
    <p:extLst>
      <p:ext uri="{BB962C8B-B14F-4D97-AF65-F5344CB8AC3E}">
        <p14:creationId xmlns:p14="http://schemas.microsoft.com/office/powerpoint/2010/main" val="38068654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3CA773-A76E-4EDD-AE24-C23572DCA346}"/>
              </a:ext>
            </a:extLst>
          </p:cNvPr>
          <p:cNvSpPr>
            <a:spLocks noGrp="1"/>
          </p:cNvSpPr>
          <p:nvPr>
            <p:ph type="title"/>
          </p:nvPr>
        </p:nvSpPr>
        <p:spPr/>
        <p:txBody>
          <a:bodyPr/>
          <a:lstStyle/>
          <a:p>
            <a:r>
              <a:rPr lang="en-CA" dirty="0"/>
              <a:t>REFERENCES (CONT.)</a:t>
            </a:r>
          </a:p>
        </p:txBody>
      </p:sp>
      <p:sp>
        <p:nvSpPr>
          <p:cNvPr id="3" name="Content Placeholder 2">
            <a:extLst>
              <a:ext uri="{FF2B5EF4-FFF2-40B4-BE49-F238E27FC236}">
                <a16:creationId xmlns:a16="http://schemas.microsoft.com/office/drawing/2014/main" id="{ADDD0A6C-E7C4-40C2-AC33-40F88DFBEF97}"/>
              </a:ext>
            </a:extLst>
          </p:cNvPr>
          <p:cNvSpPr>
            <a:spLocks noGrp="1"/>
          </p:cNvSpPr>
          <p:nvPr>
            <p:ph idx="1"/>
          </p:nvPr>
        </p:nvSpPr>
        <p:spPr>
          <a:xfrm>
            <a:off x="1451579" y="2015732"/>
            <a:ext cx="9603275" cy="4270768"/>
          </a:xfrm>
        </p:spPr>
        <p:txBody>
          <a:bodyPr>
            <a:normAutofit fontScale="92500" lnSpcReduction="20000"/>
          </a:bodyPr>
          <a:lstStyle/>
          <a:p>
            <a:pPr lvl="0"/>
            <a:r>
              <a:rPr lang="en-US" dirty="0"/>
              <a:t>Nash, D. and Hannah, M. (2011). Using Monte-Carlo simulations and Bayesian Networks to quantify and demonstrate the impact of </a:t>
            </a:r>
            <a:r>
              <a:rPr lang="en-US" dirty="0" err="1"/>
              <a:t>fertiliser</a:t>
            </a:r>
            <a:r>
              <a:rPr lang="en-US" dirty="0"/>
              <a:t> best management practices. </a:t>
            </a:r>
            <a:r>
              <a:rPr lang="en-US" i="1" dirty="0"/>
              <a:t>Environmental Modelling &amp; Software</a:t>
            </a:r>
            <a:r>
              <a:rPr lang="en-US" dirty="0"/>
              <a:t>, 26(9), pp.1079-1088.</a:t>
            </a:r>
            <a:endParaRPr lang="en-CA" dirty="0"/>
          </a:p>
          <a:p>
            <a:pPr lvl="0"/>
            <a:r>
              <a:rPr lang="en-US" dirty="0" err="1"/>
              <a:t>Ossai</a:t>
            </a:r>
            <a:r>
              <a:rPr lang="en-US" dirty="0"/>
              <a:t>, E. and </a:t>
            </a:r>
            <a:r>
              <a:rPr lang="en-US" dirty="0" err="1"/>
              <a:t>Souley</a:t>
            </a:r>
            <a:r>
              <a:rPr lang="en-US" dirty="0"/>
              <a:t>, B. (2017). Resolving Timetable Scheduling Problem Based on Bio-inspired Genetic Algorithm. </a:t>
            </a:r>
            <a:r>
              <a:rPr lang="en-US" i="1" dirty="0"/>
              <a:t>British Journal of Mathematics &amp; Computer Science</a:t>
            </a:r>
            <a:r>
              <a:rPr lang="en-US" dirty="0"/>
              <a:t>, 21(3), pp.1-19.</a:t>
            </a:r>
            <a:endParaRPr lang="en-CA" dirty="0"/>
          </a:p>
          <a:p>
            <a:pPr lvl="0"/>
            <a:r>
              <a:rPr lang="en-US" dirty="0"/>
              <a:t>Pease, C. (2018). </a:t>
            </a:r>
            <a:r>
              <a:rPr lang="en-US" i="1" dirty="0"/>
              <a:t>An Overview of Monte Carlo Methods.</a:t>
            </a:r>
            <a:r>
              <a:rPr lang="en-US" dirty="0"/>
              <a:t> [online] Medium</a:t>
            </a:r>
            <a:r>
              <a:rPr lang="en-US" i="1" dirty="0"/>
              <a:t>.</a:t>
            </a:r>
            <a:r>
              <a:rPr lang="en-US" dirty="0"/>
              <a:t> Available at: https://towardsdatascience.com/an-overview-of-monte-carlo-methods-675384eb1694 [Accessed 12 Aug. 2019].</a:t>
            </a:r>
            <a:endParaRPr lang="en-CA" dirty="0"/>
          </a:p>
          <a:p>
            <a:pPr lvl="0"/>
            <a:r>
              <a:rPr lang="en-US" dirty="0" err="1"/>
              <a:t>Pich</a:t>
            </a:r>
            <a:r>
              <a:rPr lang="en-US" dirty="0"/>
              <a:t>, M.T., Loch, C.H. and Meyer, A.D. (2002). On uncertainty, ambiguity, and complexity in project management. Management science, 48(8), pp.1008-1023.</a:t>
            </a:r>
          </a:p>
          <a:p>
            <a:r>
              <a:rPr lang="en-US" dirty="0"/>
              <a:t>Yan, X. and Wang, X. (2010). Fitness Function of Genetic Algorithm in Structural Constraint Optimization. </a:t>
            </a:r>
            <a:r>
              <a:rPr lang="en-US" i="1" dirty="0"/>
              <a:t>Lecture Notes in Computer Science</a:t>
            </a:r>
            <a:r>
              <a:rPr lang="en-US" dirty="0"/>
              <a:t>, pp.432-438.</a:t>
            </a:r>
            <a:endParaRPr lang="en-CA" dirty="0"/>
          </a:p>
          <a:p>
            <a:endParaRPr lang="en-CA" dirty="0"/>
          </a:p>
          <a:p>
            <a:endParaRPr lang="en-CA" dirty="0"/>
          </a:p>
        </p:txBody>
      </p:sp>
    </p:spTree>
    <p:extLst>
      <p:ext uri="{BB962C8B-B14F-4D97-AF65-F5344CB8AC3E}">
        <p14:creationId xmlns:p14="http://schemas.microsoft.com/office/powerpoint/2010/main" val="7654406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DCE7E7-5776-4090-A7FF-D835EE4FCEDC}"/>
              </a:ext>
            </a:extLst>
          </p:cNvPr>
          <p:cNvSpPr>
            <a:spLocks noGrp="1"/>
          </p:cNvSpPr>
          <p:nvPr>
            <p:ph type="title"/>
          </p:nvPr>
        </p:nvSpPr>
        <p:spPr/>
        <p:txBody>
          <a:bodyPr/>
          <a:lstStyle/>
          <a:p>
            <a:r>
              <a:rPr lang="en-CA" dirty="0"/>
              <a:t>Purpose</a:t>
            </a:r>
          </a:p>
        </p:txBody>
      </p:sp>
      <p:sp>
        <p:nvSpPr>
          <p:cNvPr id="6" name="Content Placeholder 5"/>
          <p:cNvSpPr>
            <a:spLocks noGrp="1"/>
          </p:cNvSpPr>
          <p:nvPr>
            <p:ph idx="1"/>
          </p:nvPr>
        </p:nvSpPr>
        <p:spPr>
          <a:xfrm>
            <a:off x="1066568" y="1983648"/>
            <a:ext cx="9603275" cy="3450613"/>
          </a:xfrm>
        </p:spPr>
        <p:txBody>
          <a:bodyPr>
            <a:normAutofit/>
          </a:bodyPr>
          <a:lstStyle/>
          <a:p>
            <a:pPr marL="0" indent="0">
              <a:buNone/>
            </a:pPr>
            <a:r>
              <a:rPr lang="en-CA" dirty="0"/>
              <a:t>Projects are often ambiguous and convoluted. Artificial Intelligence harbors a great deal of potential that can be harnessed to augment project management in navigating the complexity of projects and propel industries into a resilient future.</a:t>
            </a:r>
          </a:p>
          <a:p>
            <a:pPr marL="0" indent="0">
              <a:buNone/>
            </a:pPr>
            <a:endParaRPr lang="en-CA" dirty="0"/>
          </a:p>
          <a:p>
            <a:pPr marL="0" indent="0">
              <a:buNone/>
            </a:pPr>
            <a:r>
              <a:rPr lang="en-CA" dirty="0"/>
              <a:t>Multiple techniques were evaluated and selected for the purpose of assembling them into a coalescent AI capable of assisting project managers with functions like scheduling and assessing risks.</a:t>
            </a:r>
          </a:p>
          <a:p>
            <a:pPr marL="0" indent="0">
              <a:buNone/>
            </a:pPr>
            <a:endParaRPr lang="en-CA" dirty="0"/>
          </a:p>
          <a:p>
            <a:pPr marL="0" indent="0">
              <a:buNone/>
            </a:pPr>
            <a:endParaRPr lang="en-CA" dirty="0"/>
          </a:p>
          <a:p>
            <a:pPr marL="0" indent="0">
              <a:buNone/>
            </a:pPr>
            <a:endParaRPr lang="en-CA" dirty="0"/>
          </a:p>
          <a:p>
            <a:pPr marL="0" indent="0">
              <a:buNone/>
            </a:pPr>
            <a:endParaRPr lang="en-CA" dirty="0"/>
          </a:p>
          <a:p>
            <a:pPr marL="0" indent="0">
              <a:buNone/>
            </a:pPr>
            <a:endParaRPr lang="en-CA" dirty="0"/>
          </a:p>
          <a:p>
            <a:pPr marL="0" indent="0">
              <a:buNone/>
            </a:pPr>
            <a:endParaRPr lang="en-CA" dirty="0"/>
          </a:p>
          <a:p>
            <a:pPr marL="0" indent="0">
              <a:buNone/>
            </a:pPr>
            <a:endParaRPr lang="en-CA" dirty="0"/>
          </a:p>
          <a:p>
            <a:pPr marL="0" indent="0">
              <a:buNone/>
            </a:pPr>
            <a:endParaRPr lang="en-CA" dirty="0"/>
          </a:p>
          <a:p>
            <a:pPr marL="0" indent="0">
              <a:buNone/>
            </a:pPr>
            <a:endParaRPr lang="en-CA" dirty="0"/>
          </a:p>
          <a:p>
            <a:pPr marL="0" indent="0">
              <a:buNone/>
            </a:pPr>
            <a:endParaRPr lang="en-CA" dirty="0"/>
          </a:p>
          <a:p>
            <a:pPr marL="0" indent="0">
              <a:buNone/>
            </a:pPr>
            <a:endParaRPr lang="en-CA" dirty="0"/>
          </a:p>
          <a:p>
            <a:pPr marL="0" indent="0">
              <a:buNone/>
            </a:pPr>
            <a:endParaRPr lang="en-US" dirty="0"/>
          </a:p>
        </p:txBody>
      </p:sp>
      <p:sp>
        <p:nvSpPr>
          <p:cNvPr id="5" name="TextBox 4">
            <a:extLst>
              <a:ext uri="{FF2B5EF4-FFF2-40B4-BE49-F238E27FC236}">
                <a16:creationId xmlns:a16="http://schemas.microsoft.com/office/drawing/2014/main" id="{9DDBACD3-332B-4240-851B-F11CB1311750}"/>
              </a:ext>
            </a:extLst>
          </p:cNvPr>
          <p:cNvSpPr txBox="1"/>
          <p:nvPr/>
        </p:nvSpPr>
        <p:spPr>
          <a:xfrm>
            <a:off x="9312442" y="6488668"/>
            <a:ext cx="2879558" cy="369332"/>
          </a:xfrm>
          <a:prstGeom prst="rect">
            <a:avLst/>
          </a:prstGeom>
          <a:noFill/>
        </p:spPr>
        <p:txBody>
          <a:bodyPr wrap="square" rtlCol="0">
            <a:spAutoFit/>
          </a:bodyPr>
          <a:lstStyle/>
          <a:p>
            <a:r>
              <a:rPr lang="en-US" dirty="0" err="1">
                <a:solidFill>
                  <a:schemeClr val="tx1">
                    <a:lumMod val="65000"/>
                    <a:lumOff val="35000"/>
                  </a:schemeClr>
                </a:solidFill>
              </a:rPr>
              <a:t>Pich</a:t>
            </a:r>
            <a:r>
              <a:rPr lang="en-US" dirty="0">
                <a:solidFill>
                  <a:schemeClr val="tx1">
                    <a:lumMod val="65000"/>
                    <a:lumOff val="35000"/>
                  </a:schemeClr>
                </a:solidFill>
              </a:rPr>
              <a:t>, Loch and Meyer (2002) </a:t>
            </a:r>
            <a:endParaRPr lang="en-CA" dirty="0">
              <a:solidFill>
                <a:schemeClr val="tx1">
                  <a:lumMod val="65000"/>
                  <a:lumOff val="35000"/>
                </a:schemeClr>
              </a:solidFill>
            </a:endParaRPr>
          </a:p>
        </p:txBody>
      </p:sp>
    </p:spTree>
    <p:extLst>
      <p:ext uri="{BB962C8B-B14F-4D97-AF65-F5344CB8AC3E}">
        <p14:creationId xmlns:p14="http://schemas.microsoft.com/office/powerpoint/2010/main" val="4776667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B93B51-43F5-4A9D-9229-98ECF9B9877D}"/>
              </a:ext>
            </a:extLst>
          </p:cNvPr>
          <p:cNvSpPr>
            <a:spLocks noGrp="1"/>
          </p:cNvSpPr>
          <p:nvPr>
            <p:ph type="title"/>
          </p:nvPr>
        </p:nvSpPr>
        <p:spPr/>
        <p:txBody>
          <a:bodyPr/>
          <a:lstStyle/>
          <a:p>
            <a:r>
              <a:rPr lang="en-CA" dirty="0"/>
              <a:t>AI Analytics</a:t>
            </a:r>
          </a:p>
        </p:txBody>
      </p:sp>
      <p:sp>
        <p:nvSpPr>
          <p:cNvPr id="3" name="Content Placeholder 2">
            <a:extLst>
              <a:ext uri="{FF2B5EF4-FFF2-40B4-BE49-F238E27FC236}">
                <a16:creationId xmlns:a16="http://schemas.microsoft.com/office/drawing/2014/main" id="{7AAD5887-12FD-4F95-B31C-9785D7200CBB}"/>
              </a:ext>
            </a:extLst>
          </p:cNvPr>
          <p:cNvSpPr>
            <a:spLocks noGrp="1"/>
          </p:cNvSpPr>
          <p:nvPr>
            <p:ph idx="1"/>
          </p:nvPr>
        </p:nvSpPr>
        <p:spPr>
          <a:xfrm>
            <a:off x="1058547" y="1991669"/>
            <a:ext cx="9996307" cy="3450613"/>
          </a:xfrm>
        </p:spPr>
        <p:txBody>
          <a:bodyPr>
            <a:noAutofit/>
          </a:bodyPr>
          <a:lstStyle/>
          <a:p>
            <a:pPr marL="0" indent="0">
              <a:buNone/>
            </a:pPr>
            <a:r>
              <a:rPr lang="en-US" dirty="0"/>
              <a:t>For the user to communicate with the AI, there are three main forms of information conveyed:</a:t>
            </a:r>
          </a:p>
          <a:p>
            <a:r>
              <a:rPr lang="en-US" dirty="0"/>
              <a:t>Descriptive-based analytics</a:t>
            </a:r>
          </a:p>
          <a:p>
            <a:pPr marL="0" indent="0">
              <a:buNone/>
            </a:pPr>
            <a:r>
              <a:rPr lang="en-US" dirty="0"/>
              <a:t>	Detects changes and represents the affects on time, cost and scope.</a:t>
            </a:r>
          </a:p>
          <a:p>
            <a:r>
              <a:rPr lang="en-US" dirty="0"/>
              <a:t>Predictive-based analytics</a:t>
            </a:r>
          </a:p>
          <a:p>
            <a:pPr marL="0" indent="0">
              <a:buNone/>
            </a:pPr>
            <a:r>
              <a:rPr lang="en-US" dirty="0"/>
              <a:t>	Interprets the forecasted data, detect patterns and formulates a statistical guess on 	what is projected to happen across other project parameters.</a:t>
            </a:r>
          </a:p>
          <a:p>
            <a:r>
              <a:rPr lang="en-US" dirty="0"/>
              <a:t>Prescriptive-based analytics</a:t>
            </a:r>
          </a:p>
          <a:p>
            <a:pPr marL="0" indent="0">
              <a:buNone/>
            </a:pPr>
            <a:r>
              <a:rPr lang="en-US" dirty="0"/>
              <a:t>	Produces deterministic results that are based off simulated probabilistic data.</a:t>
            </a:r>
            <a:endParaRPr lang="en-CA" dirty="0"/>
          </a:p>
        </p:txBody>
      </p:sp>
      <p:sp>
        <p:nvSpPr>
          <p:cNvPr id="7" name="TextBox 6">
            <a:extLst>
              <a:ext uri="{FF2B5EF4-FFF2-40B4-BE49-F238E27FC236}">
                <a16:creationId xmlns:a16="http://schemas.microsoft.com/office/drawing/2014/main" id="{47221998-14FF-41CA-95D6-1A439F086636}"/>
              </a:ext>
            </a:extLst>
          </p:cNvPr>
          <p:cNvSpPr txBox="1"/>
          <p:nvPr/>
        </p:nvSpPr>
        <p:spPr>
          <a:xfrm>
            <a:off x="10371221" y="6472263"/>
            <a:ext cx="1820779" cy="369332"/>
          </a:xfrm>
          <a:prstGeom prst="rect">
            <a:avLst/>
          </a:prstGeom>
          <a:noFill/>
        </p:spPr>
        <p:txBody>
          <a:bodyPr wrap="square" rtlCol="0">
            <a:spAutoFit/>
          </a:bodyPr>
          <a:lstStyle/>
          <a:p>
            <a:r>
              <a:rPr lang="en-CA" dirty="0">
                <a:solidFill>
                  <a:schemeClr val="tx1">
                    <a:lumMod val="65000"/>
                    <a:lumOff val="35000"/>
                  </a:schemeClr>
                </a:solidFill>
              </a:rPr>
              <a:t>Dam, et al (2018)</a:t>
            </a:r>
          </a:p>
        </p:txBody>
      </p:sp>
    </p:spTree>
    <p:extLst>
      <p:ext uri="{BB962C8B-B14F-4D97-AF65-F5344CB8AC3E}">
        <p14:creationId xmlns:p14="http://schemas.microsoft.com/office/powerpoint/2010/main" val="40515883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6944877F-69AA-4C0F-B4C2-BB3496EB5E2A}"/>
              </a:ext>
            </a:extLst>
          </p:cNvPr>
          <p:cNvSpPr>
            <a:spLocks noGrp="1"/>
          </p:cNvSpPr>
          <p:nvPr>
            <p:ph type="body" idx="1"/>
          </p:nvPr>
        </p:nvSpPr>
        <p:spPr>
          <a:xfrm>
            <a:off x="1078172" y="2362134"/>
            <a:ext cx="3159460" cy="562093"/>
          </a:xfrm>
          <a:noFill/>
          <a:ln>
            <a:noFill/>
          </a:ln>
        </p:spPr>
        <p:txBody>
          <a:bodyPr>
            <a:noAutofit/>
          </a:bodyPr>
          <a:lstStyle/>
          <a:p>
            <a:pPr algn="ctr">
              <a:lnSpc>
                <a:spcPct val="110000"/>
              </a:lnSpc>
            </a:pPr>
            <a:r>
              <a:rPr lang="en-CA" sz="1800" b="1" dirty="0">
                <a:solidFill>
                  <a:schemeClr val="tx1"/>
                </a:solidFill>
              </a:rPr>
              <a:t>Descriptive Techniques</a:t>
            </a:r>
          </a:p>
        </p:txBody>
      </p:sp>
      <p:sp>
        <p:nvSpPr>
          <p:cNvPr id="6" name="Content Placeholder 5">
            <a:extLst>
              <a:ext uri="{FF2B5EF4-FFF2-40B4-BE49-F238E27FC236}">
                <a16:creationId xmlns:a16="http://schemas.microsoft.com/office/drawing/2014/main" id="{65CA92BA-1252-403B-9163-0B8CD7BAA157}"/>
              </a:ext>
            </a:extLst>
          </p:cNvPr>
          <p:cNvSpPr>
            <a:spLocks noGrp="1"/>
          </p:cNvSpPr>
          <p:nvPr>
            <p:ph sz="half" idx="2"/>
          </p:nvPr>
        </p:nvSpPr>
        <p:spPr>
          <a:xfrm>
            <a:off x="1109902" y="3168311"/>
            <a:ext cx="3096000" cy="3216446"/>
          </a:xfrm>
          <a:ln>
            <a:solidFill>
              <a:schemeClr val="tx1"/>
            </a:solidFill>
          </a:ln>
        </p:spPr>
        <p:txBody>
          <a:bodyPr anchor="t">
            <a:normAutofit/>
          </a:bodyPr>
          <a:lstStyle/>
          <a:p>
            <a:pPr>
              <a:lnSpc>
                <a:spcPct val="300000"/>
              </a:lnSpc>
            </a:pPr>
            <a:r>
              <a:rPr lang="en-CA" sz="2000" dirty="0"/>
              <a:t>Cognitive Mapping</a:t>
            </a:r>
          </a:p>
          <a:p>
            <a:pPr>
              <a:lnSpc>
                <a:spcPct val="300000"/>
              </a:lnSpc>
            </a:pPr>
            <a:r>
              <a:rPr lang="en-CA" sz="2000" dirty="0"/>
              <a:t>Fuzzy Logic</a:t>
            </a:r>
          </a:p>
          <a:p>
            <a:pPr>
              <a:lnSpc>
                <a:spcPct val="300000"/>
              </a:lnSpc>
            </a:pPr>
            <a:r>
              <a:rPr lang="en-CA" sz="2000" dirty="0"/>
              <a:t>Fuzzy Cognitive Mapping</a:t>
            </a:r>
          </a:p>
        </p:txBody>
      </p:sp>
      <p:sp>
        <p:nvSpPr>
          <p:cNvPr id="7" name="Text Placeholder 6">
            <a:extLst>
              <a:ext uri="{FF2B5EF4-FFF2-40B4-BE49-F238E27FC236}">
                <a16:creationId xmlns:a16="http://schemas.microsoft.com/office/drawing/2014/main" id="{A2A4F86D-8ECB-463D-8BD7-43A72D248717}"/>
              </a:ext>
            </a:extLst>
          </p:cNvPr>
          <p:cNvSpPr>
            <a:spLocks noGrp="1"/>
          </p:cNvSpPr>
          <p:nvPr>
            <p:ph type="body" sz="quarter" idx="3"/>
          </p:nvPr>
        </p:nvSpPr>
        <p:spPr>
          <a:xfrm>
            <a:off x="4578234" y="2348609"/>
            <a:ext cx="3097496" cy="562093"/>
          </a:xfrm>
          <a:ln>
            <a:noFill/>
          </a:ln>
        </p:spPr>
        <p:txBody>
          <a:bodyPr>
            <a:noAutofit/>
          </a:bodyPr>
          <a:lstStyle/>
          <a:p>
            <a:pPr algn="ctr"/>
            <a:r>
              <a:rPr lang="en-CA" sz="1800" b="1" dirty="0">
                <a:solidFill>
                  <a:schemeClr val="tx1"/>
                </a:solidFill>
              </a:rPr>
              <a:t>Predictive Techniques</a:t>
            </a:r>
          </a:p>
        </p:txBody>
      </p:sp>
      <p:sp>
        <p:nvSpPr>
          <p:cNvPr id="8" name="Content Placeholder 7">
            <a:extLst>
              <a:ext uri="{FF2B5EF4-FFF2-40B4-BE49-F238E27FC236}">
                <a16:creationId xmlns:a16="http://schemas.microsoft.com/office/drawing/2014/main" id="{8E766DFC-8B5A-4158-9062-5F91C7AA9B8B}"/>
              </a:ext>
            </a:extLst>
          </p:cNvPr>
          <p:cNvSpPr>
            <a:spLocks noGrp="1"/>
          </p:cNvSpPr>
          <p:nvPr>
            <p:ph sz="quarter" idx="4"/>
          </p:nvPr>
        </p:nvSpPr>
        <p:spPr>
          <a:xfrm>
            <a:off x="4585964" y="3168311"/>
            <a:ext cx="3096000" cy="3216446"/>
          </a:xfrm>
          <a:ln>
            <a:solidFill>
              <a:schemeClr val="tx1"/>
            </a:solidFill>
          </a:ln>
        </p:spPr>
        <p:txBody>
          <a:bodyPr anchor="t"/>
          <a:lstStyle/>
          <a:p>
            <a:pPr>
              <a:lnSpc>
                <a:spcPct val="300000"/>
              </a:lnSpc>
            </a:pPr>
            <a:r>
              <a:rPr lang="en-CA" sz="2000" dirty="0"/>
              <a:t>Monte Carlo</a:t>
            </a:r>
          </a:p>
          <a:p>
            <a:pPr>
              <a:lnSpc>
                <a:spcPct val="300000"/>
              </a:lnSpc>
            </a:pPr>
            <a:r>
              <a:rPr lang="en-CA" sz="2000" dirty="0"/>
              <a:t>Bayesian Model</a:t>
            </a:r>
          </a:p>
          <a:p>
            <a:pPr>
              <a:lnSpc>
                <a:spcPct val="300000"/>
              </a:lnSpc>
            </a:pPr>
            <a:r>
              <a:rPr lang="en-CA" sz="2000" dirty="0"/>
              <a:t>Bayesian Network</a:t>
            </a:r>
          </a:p>
        </p:txBody>
      </p:sp>
      <p:sp>
        <p:nvSpPr>
          <p:cNvPr id="10" name="Text Placeholder 6">
            <a:extLst>
              <a:ext uri="{FF2B5EF4-FFF2-40B4-BE49-F238E27FC236}">
                <a16:creationId xmlns:a16="http://schemas.microsoft.com/office/drawing/2014/main" id="{4D42CCBE-6D82-454A-AE94-72D928527CB8}"/>
              </a:ext>
            </a:extLst>
          </p:cNvPr>
          <p:cNvSpPr txBox="1">
            <a:spLocks/>
          </p:cNvSpPr>
          <p:nvPr/>
        </p:nvSpPr>
        <p:spPr>
          <a:xfrm>
            <a:off x="8234912" y="2362134"/>
            <a:ext cx="3097496" cy="562093"/>
          </a:xfrm>
          <a:prstGeom prst="rect">
            <a:avLst/>
          </a:prstGeom>
        </p:spPr>
        <p:txBody>
          <a:bodyPr vert="horz" lIns="137160" tIns="45720" rIns="137160" bIns="45720" rtlCol="0" anchor="ctr">
            <a:normAutofit/>
          </a:bodyPr>
          <a:lstStyle>
            <a:lvl1pPr marL="0" indent="0" algn="l" defTabSz="914400" rtl="0" eaLnBrk="1" latinLnBrk="0" hangingPunct="1">
              <a:lnSpc>
                <a:spcPct val="90000"/>
              </a:lnSpc>
              <a:spcBef>
                <a:spcPts val="0"/>
              </a:spcBef>
              <a:spcAft>
                <a:spcPts val="0"/>
              </a:spcAft>
              <a:buClr>
                <a:schemeClr val="accent1"/>
              </a:buClr>
              <a:buSzPct val="100000"/>
              <a:buFont typeface="Tw Cen MT" panose="020B0602020104020603" pitchFamily="34" charset="0"/>
              <a:buNone/>
              <a:defRPr lang="en-US" sz="2300" b="0" kern="1200" cap="none" baseline="0" dirty="0">
                <a:solidFill>
                  <a:schemeClr val="accent1"/>
                </a:solidFill>
                <a:latin typeface="+mn-lt"/>
                <a:ea typeface="+mn-ea"/>
                <a:cs typeface="+mn-cs"/>
              </a:defRPr>
            </a:lvl1pPr>
            <a:lvl2pPr marL="457200" indent="0" algn="l" defTabSz="914400" rtl="0" eaLnBrk="1" latinLnBrk="0" hangingPunct="1">
              <a:lnSpc>
                <a:spcPct val="90000"/>
              </a:lnSpc>
              <a:spcBef>
                <a:spcPts val="200"/>
              </a:spcBef>
              <a:spcAft>
                <a:spcPts val="400"/>
              </a:spcAft>
              <a:buClr>
                <a:schemeClr val="accent1"/>
              </a:buClr>
              <a:buFont typeface="Wingdings 3" pitchFamily="18" charset="2"/>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200"/>
              </a:spcBef>
              <a:spcAft>
                <a:spcPts val="400"/>
              </a:spcAft>
              <a:buClr>
                <a:schemeClr val="accent1"/>
              </a:buClr>
              <a:buFont typeface="Wingdings 3" pitchFamily="18" charset="2"/>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200"/>
              </a:spcBef>
              <a:spcAft>
                <a:spcPts val="400"/>
              </a:spcAft>
              <a:buClr>
                <a:schemeClr val="accent1"/>
              </a:buClr>
              <a:buFont typeface="Wingdings 3" pitchFamily="18" charset="2"/>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200"/>
              </a:spcBef>
              <a:spcAft>
                <a:spcPts val="400"/>
              </a:spcAft>
              <a:buClr>
                <a:schemeClr val="accent1"/>
              </a:buClr>
              <a:buFont typeface="Wingdings 3" pitchFamily="18" charset="2"/>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200"/>
              </a:spcBef>
              <a:spcAft>
                <a:spcPts val="400"/>
              </a:spcAft>
              <a:buClr>
                <a:schemeClr val="accent1"/>
              </a:buClr>
              <a:buFont typeface="Wingdings 3" pitchFamily="18" charset="2"/>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200"/>
              </a:spcBef>
              <a:spcAft>
                <a:spcPts val="400"/>
              </a:spcAft>
              <a:buClr>
                <a:schemeClr val="accent1"/>
              </a:buClr>
              <a:buFont typeface="Wingdings 3" pitchFamily="18" charset="2"/>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200"/>
              </a:spcBef>
              <a:spcAft>
                <a:spcPts val="400"/>
              </a:spcAft>
              <a:buClr>
                <a:schemeClr val="accent1"/>
              </a:buClr>
              <a:buFont typeface="Wingdings 3" pitchFamily="18" charset="2"/>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200"/>
              </a:spcBef>
              <a:spcAft>
                <a:spcPts val="400"/>
              </a:spcAft>
              <a:buClr>
                <a:schemeClr val="accent1"/>
              </a:buClr>
              <a:buFont typeface="Wingdings 3" pitchFamily="18" charset="2"/>
              <a:buNone/>
              <a:defRPr sz="1600" b="1" kern="1200">
                <a:solidFill>
                  <a:schemeClr val="tx1"/>
                </a:solidFill>
                <a:latin typeface="+mn-lt"/>
                <a:ea typeface="+mn-ea"/>
                <a:cs typeface="+mn-cs"/>
              </a:defRPr>
            </a:lvl9pPr>
          </a:lstStyle>
          <a:p>
            <a:endParaRPr lang="en-CA"/>
          </a:p>
        </p:txBody>
      </p:sp>
      <p:sp>
        <p:nvSpPr>
          <p:cNvPr id="11" name="Text Placeholder 6">
            <a:extLst>
              <a:ext uri="{FF2B5EF4-FFF2-40B4-BE49-F238E27FC236}">
                <a16:creationId xmlns:a16="http://schemas.microsoft.com/office/drawing/2014/main" id="{7B775A77-7111-4871-BADF-95949D464ED5}"/>
              </a:ext>
            </a:extLst>
          </p:cNvPr>
          <p:cNvSpPr txBox="1">
            <a:spLocks/>
          </p:cNvSpPr>
          <p:nvPr/>
        </p:nvSpPr>
        <p:spPr>
          <a:xfrm>
            <a:off x="8016332" y="2362134"/>
            <a:ext cx="3097496" cy="562093"/>
          </a:xfrm>
          <a:prstGeom prst="rect">
            <a:avLst/>
          </a:prstGeom>
          <a:ln>
            <a:noFill/>
          </a:ln>
        </p:spPr>
        <p:txBody>
          <a:bodyPr vert="horz" lIns="137160" tIns="45720" rIns="137160" bIns="45720" rtlCol="0" anchor="ctr">
            <a:noAutofit/>
          </a:bodyPr>
          <a:lstStyle>
            <a:lvl1pPr marL="0" indent="0" algn="l" defTabSz="914400" rtl="0" eaLnBrk="1" latinLnBrk="0" hangingPunct="1">
              <a:lnSpc>
                <a:spcPct val="90000"/>
              </a:lnSpc>
              <a:spcBef>
                <a:spcPts val="0"/>
              </a:spcBef>
              <a:spcAft>
                <a:spcPts val="0"/>
              </a:spcAft>
              <a:buClr>
                <a:schemeClr val="accent1"/>
              </a:buClr>
              <a:buSzPct val="100000"/>
              <a:buFont typeface="Tw Cen MT" panose="020B0602020104020603" pitchFamily="34" charset="0"/>
              <a:buNone/>
              <a:defRPr lang="en-US" sz="2300" b="0" kern="1200" cap="none" baseline="0" dirty="0">
                <a:solidFill>
                  <a:schemeClr val="accent1"/>
                </a:solidFill>
                <a:latin typeface="+mn-lt"/>
                <a:ea typeface="+mn-ea"/>
                <a:cs typeface="+mn-cs"/>
              </a:defRPr>
            </a:lvl1pPr>
            <a:lvl2pPr marL="457200" indent="0" algn="l" defTabSz="914400" rtl="0" eaLnBrk="1" latinLnBrk="0" hangingPunct="1">
              <a:lnSpc>
                <a:spcPct val="90000"/>
              </a:lnSpc>
              <a:spcBef>
                <a:spcPts val="200"/>
              </a:spcBef>
              <a:spcAft>
                <a:spcPts val="400"/>
              </a:spcAft>
              <a:buClr>
                <a:schemeClr val="accent1"/>
              </a:buClr>
              <a:buFont typeface="Wingdings 3" pitchFamily="18" charset="2"/>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200"/>
              </a:spcBef>
              <a:spcAft>
                <a:spcPts val="400"/>
              </a:spcAft>
              <a:buClr>
                <a:schemeClr val="accent1"/>
              </a:buClr>
              <a:buFont typeface="Wingdings 3" pitchFamily="18" charset="2"/>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200"/>
              </a:spcBef>
              <a:spcAft>
                <a:spcPts val="400"/>
              </a:spcAft>
              <a:buClr>
                <a:schemeClr val="accent1"/>
              </a:buClr>
              <a:buFont typeface="Wingdings 3" pitchFamily="18" charset="2"/>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200"/>
              </a:spcBef>
              <a:spcAft>
                <a:spcPts val="400"/>
              </a:spcAft>
              <a:buClr>
                <a:schemeClr val="accent1"/>
              </a:buClr>
              <a:buFont typeface="Wingdings 3" pitchFamily="18" charset="2"/>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200"/>
              </a:spcBef>
              <a:spcAft>
                <a:spcPts val="400"/>
              </a:spcAft>
              <a:buClr>
                <a:schemeClr val="accent1"/>
              </a:buClr>
              <a:buFont typeface="Wingdings 3" pitchFamily="18" charset="2"/>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200"/>
              </a:spcBef>
              <a:spcAft>
                <a:spcPts val="400"/>
              </a:spcAft>
              <a:buClr>
                <a:schemeClr val="accent1"/>
              </a:buClr>
              <a:buFont typeface="Wingdings 3" pitchFamily="18" charset="2"/>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200"/>
              </a:spcBef>
              <a:spcAft>
                <a:spcPts val="400"/>
              </a:spcAft>
              <a:buClr>
                <a:schemeClr val="accent1"/>
              </a:buClr>
              <a:buFont typeface="Wingdings 3" pitchFamily="18" charset="2"/>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200"/>
              </a:spcBef>
              <a:spcAft>
                <a:spcPts val="400"/>
              </a:spcAft>
              <a:buClr>
                <a:schemeClr val="accent1"/>
              </a:buClr>
              <a:buFont typeface="Wingdings 3" pitchFamily="18" charset="2"/>
              <a:buNone/>
              <a:defRPr sz="1600" b="1" kern="1200">
                <a:solidFill>
                  <a:schemeClr val="tx1"/>
                </a:solidFill>
                <a:latin typeface="+mn-lt"/>
                <a:ea typeface="+mn-ea"/>
                <a:cs typeface="+mn-cs"/>
              </a:defRPr>
            </a:lvl9pPr>
          </a:lstStyle>
          <a:p>
            <a:pPr algn="ctr">
              <a:spcBef>
                <a:spcPts val="1000"/>
              </a:spcBef>
            </a:pPr>
            <a:r>
              <a:rPr lang="en-CA" sz="1900" b="1" cap="all" dirty="0">
                <a:solidFill>
                  <a:schemeClr val="tx1"/>
                </a:solidFill>
              </a:rPr>
              <a:t>Prescriptive Techniques</a:t>
            </a:r>
          </a:p>
        </p:txBody>
      </p:sp>
      <p:sp>
        <p:nvSpPr>
          <p:cNvPr id="15" name="Content Placeholder 7">
            <a:extLst>
              <a:ext uri="{FF2B5EF4-FFF2-40B4-BE49-F238E27FC236}">
                <a16:creationId xmlns:a16="http://schemas.microsoft.com/office/drawing/2014/main" id="{00525FB9-6159-4809-9B9B-D9C5E81A324D}"/>
              </a:ext>
            </a:extLst>
          </p:cNvPr>
          <p:cNvSpPr txBox="1">
            <a:spLocks/>
          </p:cNvSpPr>
          <p:nvPr/>
        </p:nvSpPr>
        <p:spPr>
          <a:xfrm>
            <a:off x="8234912" y="3168311"/>
            <a:ext cx="3096000" cy="3216446"/>
          </a:xfrm>
          <a:prstGeom prst="rect">
            <a:avLst/>
          </a:prstGeom>
          <a:ln>
            <a:solidFill>
              <a:schemeClr val="tx1"/>
            </a:solidFill>
          </a:ln>
        </p:spPr>
        <p:txBody>
          <a:bodyPr vert="horz" lIns="91440" tIns="45720" rIns="91440" bIns="45720" rtlCol="0" anchor="t">
            <a:norm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a:lnSpc>
                <a:spcPct val="300000"/>
              </a:lnSpc>
            </a:pPr>
            <a:r>
              <a:rPr lang="en-CA" dirty="0"/>
              <a:t>Genetic Algorithm</a:t>
            </a:r>
          </a:p>
        </p:txBody>
      </p:sp>
      <p:sp>
        <p:nvSpPr>
          <p:cNvPr id="16" name="Title 1">
            <a:extLst>
              <a:ext uri="{FF2B5EF4-FFF2-40B4-BE49-F238E27FC236}">
                <a16:creationId xmlns:a16="http://schemas.microsoft.com/office/drawing/2014/main" id="{00FA0675-AEB1-4EF6-A7D7-24E073702BCB}"/>
              </a:ext>
            </a:extLst>
          </p:cNvPr>
          <p:cNvSpPr>
            <a:spLocks noGrp="1"/>
          </p:cNvSpPr>
          <p:nvPr>
            <p:ph type="title"/>
          </p:nvPr>
        </p:nvSpPr>
        <p:spPr>
          <a:xfrm>
            <a:off x="1451579" y="804519"/>
            <a:ext cx="9603275" cy="1049235"/>
          </a:xfrm>
        </p:spPr>
        <p:txBody>
          <a:bodyPr/>
          <a:lstStyle/>
          <a:p>
            <a:r>
              <a:rPr lang="en-US" dirty="0"/>
              <a:t>Model outline</a:t>
            </a:r>
          </a:p>
        </p:txBody>
      </p:sp>
    </p:spTree>
    <p:extLst>
      <p:ext uri="{BB962C8B-B14F-4D97-AF65-F5344CB8AC3E}">
        <p14:creationId xmlns:p14="http://schemas.microsoft.com/office/powerpoint/2010/main" val="27143504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Cognitive Mapping</a:t>
            </a:r>
          </a:p>
        </p:txBody>
      </p:sp>
      <p:sp>
        <p:nvSpPr>
          <p:cNvPr id="3" name="Content Placeholder 2"/>
          <p:cNvSpPr>
            <a:spLocks noGrp="1"/>
          </p:cNvSpPr>
          <p:nvPr>
            <p:ph idx="1"/>
          </p:nvPr>
        </p:nvSpPr>
        <p:spPr>
          <a:xfrm>
            <a:off x="1070379" y="2002088"/>
            <a:ext cx="9984475" cy="4351338"/>
          </a:xfrm>
        </p:spPr>
        <p:txBody>
          <a:bodyPr>
            <a:normAutofit/>
          </a:bodyPr>
          <a:lstStyle/>
          <a:p>
            <a:pPr marL="0" indent="0">
              <a:buNone/>
            </a:pPr>
            <a:r>
              <a:rPr lang="en-US" dirty="0"/>
              <a:t>A visual representation of project tasks (using nodes), their relationships (using links) and the type of influence they have on one another (using pluses and minuses).</a:t>
            </a:r>
          </a:p>
          <a:p>
            <a:pPr marL="0" indent="0">
              <a:buNone/>
            </a:pPr>
            <a:endParaRPr lang="en-US" dirty="0"/>
          </a:p>
          <a:p>
            <a:pPr marL="0" indent="0">
              <a:buNone/>
            </a:pPr>
            <a:r>
              <a:rPr lang="en-US" dirty="0"/>
              <a:t>Meant to serve as a descriptive analytic to monitor how changing task variables can influence the project time, cost and scope.</a:t>
            </a:r>
          </a:p>
          <a:p>
            <a:endParaRPr lang="en-US" dirty="0"/>
          </a:p>
        </p:txBody>
      </p:sp>
      <p:pic>
        <p:nvPicPr>
          <p:cNvPr id="6" name="Picture 5">
            <a:extLst>
              <a:ext uri="{FF2B5EF4-FFF2-40B4-BE49-F238E27FC236}">
                <a16:creationId xmlns:a16="http://schemas.microsoft.com/office/drawing/2014/main" id="{A60AC5CF-70AD-46E0-8419-30260BA2595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23785" y="3996335"/>
            <a:ext cx="5944430" cy="2505425"/>
          </a:xfrm>
          <a:prstGeom prst="rect">
            <a:avLst/>
          </a:prstGeom>
        </p:spPr>
      </p:pic>
      <p:sp>
        <p:nvSpPr>
          <p:cNvPr id="7" name="TextBox 6">
            <a:extLst>
              <a:ext uri="{FF2B5EF4-FFF2-40B4-BE49-F238E27FC236}">
                <a16:creationId xmlns:a16="http://schemas.microsoft.com/office/drawing/2014/main" id="{23EAA5F9-920C-4751-9B53-A6AF3C514DD0}"/>
              </a:ext>
            </a:extLst>
          </p:cNvPr>
          <p:cNvSpPr txBox="1"/>
          <p:nvPr/>
        </p:nvSpPr>
        <p:spPr>
          <a:xfrm>
            <a:off x="10339137" y="5934670"/>
            <a:ext cx="1852863" cy="923330"/>
          </a:xfrm>
          <a:prstGeom prst="rect">
            <a:avLst/>
          </a:prstGeom>
          <a:noFill/>
        </p:spPr>
        <p:txBody>
          <a:bodyPr wrap="square" rtlCol="0">
            <a:spAutoFit/>
          </a:bodyPr>
          <a:lstStyle/>
          <a:p>
            <a:r>
              <a:rPr lang="en-US" dirty="0" err="1">
                <a:solidFill>
                  <a:schemeClr val="tx1">
                    <a:lumMod val="65000"/>
                    <a:lumOff val="35000"/>
                  </a:schemeClr>
                </a:solidFill>
              </a:rPr>
              <a:t>Kosko</a:t>
            </a:r>
            <a:r>
              <a:rPr lang="en-US" dirty="0">
                <a:solidFill>
                  <a:schemeClr val="tx1">
                    <a:lumMod val="65000"/>
                    <a:lumOff val="35000"/>
                  </a:schemeClr>
                </a:solidFill>
              </a:rPr>
              <a:t> (1986)</a:t>
            </a:r>
          </a:p>
          <a:p>
            <a:r>
              <a:rPr lang="en-US" dirty="0" err="1">
                <a:solidFill>
                  <a:schemeClr val="tx1">
                    <a:lumMod val="65000"/>
                    <a:lumOff val="35000"/>
                  </a:schemeClr>
                </a:solidFill>
              </a:rPr>
              <a:t>Atasoy</a:t>
            </a:r>
            <a:r>
              <a:rPr lang="en-US" dirty="0">
                <a:solidFill>
                  <a:schemeClr val="tx1">
                    <a:lumMod val="65000"/>
                    <a:lumOff val="35000"/>
                  </a:schemeClr>
                </a:solidFill>
              </a:rPr>
              <a:t> (2007)</a:t>
            </a:r>
          </a:p>
          <a:p>
            <a:r>
              <a:rPr lang="en-US" dirty="0">
                <a:solidFill>
                  <a:schemeClr val="tx1">
                    <a:lumMod val="65000"/>
                    <a:lumOff val="35000"/>
                  </a:schemeClr>
                </a:solidFill>
              </a:rPr>
              <a:t>Baker, et al (2018)</a:t>
            </a:r>
            <a:endParaRPr lang="en-CA" dirty="0">
              <a:solidFill>
                <a:schemeClr val="tx1">
                  <a:lumMod val="65000"/>
                  <a:lumOff val="35000"/>
                </a:schemeClr>
              </a:solidFill>
            </a:endParaRPr>
          </a:p>
        </p:txBody>
      </p:sp>
    </p:spTree>
    <p:extLst>
      <p:ext uri="{BB962C8B-B14F-4D97-AF65-F5344CB8AC3E}">
        <p14:creationId xmlns:p14="http://schemas.microsoft.com/office/powerpoint/2010/main" val="41224568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Fuzzy Logic</a:t>
            </a:r>
          </a:p>
        </p:txBody>
      </p:sp>
      <p:sp>
        <p:nvSpPr>
          <p:cNvPr id="3" name="Content Placeholder 2"/>
          <p:cNvSpPr>
            <a:spLocks noGrp="1"/>
          </p:cNvSpPr>
          <p:nvPr>
            <p:ph idx="1"/>
          </p:nvPr>
        </p:nvSpPr>
        <p:spPr>
          <a:xfrm>
            <a:off x="1066569" y="1999690"/>
            <a:ext cx="9603275" cy="3450613"/>
          </a:xfrm>
        </p:spPr>
        <p:txBody>
          <a:bodyPr/>
          <a:lstStyle/>
          <a:p>
            <a:pPr marL="0" indent="0">
              <a:buNone/>
            </a:pPr>
            <a:r>
              <a:rPr lang="en-US" dirty="0"/>
              <a:t>Serves to bypass the limitation of machines being able to compile only binary data, Fuzzy Logic is a method of translating imprecise data to solve for an array of possible solutions.</a:t>
            </a:r>
          </a:p>
          <a:p>
            <a:pPr marL="0" indent="0">
              <a:buNone/>
            </a:pPr>
            <a:endParaRPr lang="en-US" dirty="0"/>
          </a:p>
          <a:p>
            <a:pPr marL="0" indent="0">
              <a:buNone/>
            </a:pPr>
            <a:r>
              <a:rPr lang="en-US" dirty="0"/>
              <a:t>Meant to be integrated in Cognitive Mapping to interpret varying degrees of influence tasks have on each other, Fuzzy Logic combines with Cognitive Mapping to form Fuzzy Cognitive Mapping.</a:t>
            </a:r>
          </a:p>
          <a:p>
            <a:pPr marL="0" indent="0">
              <a:buNone/>
            </a:pPr>
            <a:endParaRPr lang="en-US" dirty="0"/>
          </a:p>
          <a:p>
            <a:pPr marL="0" indent="0">
              <a:buNone/>
            </a:pPr>
            <a:endParaRPr lang="en-US" dirty="0"/>
          </a:p>
          <a:p>
            <a:pPr marL="0" indent="0">
              <a:buNone/>
            </a:pPr>
            <a:endParaRPr lang="en-US" dirty="0"/>
          </a:p>
        </p:txBody>
      </p:sp>
      <p:sp>
        <p:nvSpPr>
          <p:cNvPr id="4" name="TextBox 3">
            <a:extLst>
              <a:ext uri="{FF2B5EF4-FFF2-40B4-BE49-F238E27FC236}">
                <a16:creationId xmlns:a16="http://schemas.microsoft.com/office/drawing/2014/main" id="{74F81A54-ECCF-4E33-B92E-37295CE3D3D9}"/>
              </a:ext>
            </a:extLst>
          </p:cNvPr>
          <p:cNvSpPr txBox="1"/>
          <p:nvPr/>
        </p:nvSpPr>
        <p:spPr>
          <a:xfrm>
            <a:off x="9833810" y="6488668"/>
            <a:ext cx="2358190" cy="369332"/>
          </a:xfrm>
          <a:prstGeom prst="rect">
            <a:avLst/>
          </a:prstGeom>
          <a:noFill/>
        </p:spPr>
        <p:txBody>
          <a:bodyPr wrap="square" rtlCol="0">
            <a:spAutoFit/>
          </a:bodyPr>
          <a:lstStyle/>
          <a:p>
            <a:r>
              <a:rPr lang="en-US" dirty="0">
                <a:solidFill>
                  <a:schemeClr val="tx1">
                    <a:lumMod val="65000"/>
                    <a:lumOff val="35000"/>
                  </a:schemeClr>
                </a:solidFill>
              </a:rPr>
              <a:t>Case and </a:t>
            </a:r>
            <a:r>
              <a:rPr lang="en-US" dirty="0" err="1">
                <a:solidFill>
                  <a:schemeClr val="tx1">
                    <a:lumMod val="65000"/>
                    <a:lumOff val="35000"/>
                  </a:schemeClr>
                </a:solidFill>
              </a:rPr>
              <a:t>Stylios</a:t>
            </a:r>
            <a:r>
              <a:rPr lang="en-US" dirty="0">
                <a:solidFill>
                  <a:schemeClr val="tx1">
                    <a:lumMod val="65000"/>
                    <a:lumOff val="35000"/>
                  </a:schemeClr>
                </a:solidFill>
              </a:rPr>
              <a:t> (2016)</a:t>
            </a:r>
            <a:endParaRPr lang="en-CA" dirty="0">
              <a:solidFill>
                <a:schemeClr val="tx1">
                  <a:lumMod val="65000"/>
                  <a:lumOff val="35000"/>
                </a:schemeClr>
              </a:solidFill>
            </a:endParaRPr>
          </a:p>
        </p:txBody>
      </p:sp>
    </p:spTree>
    <p:extLst>
      <p:ext uri="{BB962C8B-B14F-4D97-AF65-F5344CB8AC3E}">
        <p14:creationId xmlns:p14="http://schemas.microsoft.com/office/powerpoint/2010/main" val="41439090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A839A1-FA2A-4AB7-B361-76C4BCE6ED5F}"/>
              </a:ext>
            </a:extLst>
          </p:cNvPr>
          <p:cNvSpPr>
            <a:spLocks noGrp="1"/>
          </p:cNvSpPr>
          <p:nvPr>
            <p:ph type="title"/>
          </p:nvPr>
        </p:nvSpPr>
        <p:spPr/>
        <p:txBody>
          <a:bodyPr/>
          <a:lstStyle/>
          <a:p>
            <a:r>
              <a:rPr lang="en-CA" dirty="0"/>
              <a:t>Monte Carlo</a:t>
            </a:r>
          </a:p>
        </p:txBody>
      </p:sp>
      <p:sp>
        <p:nvSpPr>
          <p:cNvPr id="3" name="Content Placeholder 2">
            <a:extLst>
              <a:ext uri="{FF2B5EF4-FFF2-40B4-BE49-F238E27FC236}">
                <a16:creationId xmlns:a16="http://schemas.microsoft.com/office/drawing/2014/main" id="{653D9F49-CB81-4934-A7F1-04A798B7CC0F}"/>
              </a:ext>
            </a:extLst>
          </p:cNvPr>
          <p:cNvSpPr>
            <a:spLocks noGrp="1"/>
          </p:cNvSpPr>
          <p:nvPr>
            <p:ph idx="1"/>
          </p:nvPr>
        </p:nvSpPr>
        <p:spPr>
          <a:xfrm>
            <a:off x="1019612" y="1970004"/>
            <a:ext cx="6238164" cy="4351338"/>
          </a:xfrm>
        </p:spPr>
        <p:txBody>
          <a:bodyPr>
            <a:normAutofit/>
          </a:bodyPr>
          <a:lstStyle/>
          <a:p>
            <a:pPr marL="0" indent="0">
              <a:buNone/>
            </a:pPr>
            <a:r>
              <a:rPr lang="en-CA" dirty="0"/>
              <a:t>A technique that predicts possible outcomes of an uncertain event using random samplings to simulate project variables.</a:t>
            </a:r>
          </a:p>
          <a:p>
            <a:pPr marL="0" indent="0">
              <a:buNone/>
            </a:pPr>
            <a:endParaRPr lang="en-CA" dirty="0"/>
          </a:p>
          <a:p>
            <a:pPr marL="0" indent="0">
              <a:buNone/>
            </a:pPr>
            <a:r>
              <a:rPr lang="en-CA" dirty="0"/>
              <a:t>Can be used to simulate schedules by running all possible scenarios while considering the likelihood of each event occurring. After multiple runs, the simulation will converge on the most probable time estimate.</a:t>
            </a:r>
          </a:p>
          <a:p>
            <a:pPr marL="0" indent="0">
              <a:buNone/>
            </a:pPr>
            <a:endParaRPr lang="en-CA" dirty="0"/>
          </a:p>
          <a:p>
            <a:pPr marL="0" indent="0">
              <a:buNone/>
            </a:pPr>
            <a:endParaRPr lang="en-CA" dirty="0"/>
          </a:p>
          <a:p>
            <a:pPr marL="0" indent="0">
              <a:buNone/>
            </a:pPr>
            <a:endParaRPr lang="en-CA" dirty="0"/>
          </a:p>
          <a:p>
            <a:pPr marL="0" indent="0">
              <a:buNone/>
            </a:pPr>
            <a:endParaRPr lang="en-CA" dirty="0"/>
          </a:p>
        </p:txBody>
      </p:sp>
      <p:pic>
        <p:nvPicPr>
          <p:cNvPr id="2050" name="Picture 2" descr="Module 6 Normal Distribution Introduction | Readings for MTH107"/>
          <p:cNvPicPr>
            <a:picLocks noChangeAspect="1" noChangeArrowheads="1"/>
          </p:cNvPicPr>
          <p:nvPr/>
        </p:nvPicPr>
        <p:blipFill rotWithShape="1">
          <a:blip r:embed="rId2">
            <a:extLst>
              <a:ext uri="{28A0092B-C50C-407E-A947-70E740481C1C}">
                <a14:useLocalDpi xmlns:a14="http://schemas.microsoft.com/office/drawing/2010/main" val="0"/>
              </a:ext>
            </a:extLst>
          </a:blip>
          <a:srcRect l="33052" r="34127" b="23111"/>
          <a:stretch/>
        </p:blipFill>
        <p:spPr bwMode="auto">
          <a:xfrm>
            <a:off x="7591361" y="2105919"/>
            <a:ext cx="3838202" cy="385358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5699B33C-2375-460D-8862-DBBF51BF148E}"/>
              </a:ext>
            </a:extLst>
          </p:cNvPr>
          <p:cNvSpPr txBox="1"/>
          <p:nvPr/>
        </p:nvSpPr>
        <p:spPr>
          <a:xfrm>
            <a:off x="8486274" y="6211669"/>
            <a:ext cx="3705726" cy="646331"/>
          </a:xfrm>
          <a:prstGeom prst="rect">
            <a:avLst/>
          </a:prstGeom>
          <a:noFill/>
        </p:spPr>
        <p:txBody>
          <a:bodyPr wrap="square" rtlCol="0">
            <a:spAutoFit/>
          </a:bodyPr>
          <a:lstStyle/>
          <a:p>
            <a:r>
              <a:rPr lang="en-US" dirty="0">
                <a:solidFill>
                  <a:schemeClr val="tx1">
                    <a:lumMod val="65000"/>
                    <a:lumOff val="35000"/>
                  </a:schemeClr>
                </a:solidFill>
              </a:rPr>
              <a:t>Pease (2018)</a:t>
            </a:r>
          </a:p>
          <a:p>
            <a:r>
              <a:rPr lang="en-US" dirty="0" err="1">
                <a:solidFill>
                  <a:schemeClr val="tx1">
                    <a:lumMod val="65000"/>
                    <a:lumOff val="35000"/>
                  </a:schemeClr>
                </a:solidFill>
              </a:rPr>
              <a:t>Akabuogu</a:t>
            </a:r>
            <a:r>
              <a:rPr lang="en-US" dirty="0">
                <a:solidFill>
                  <a:schemeClr val="tx1">
                    <a:lumMod val="65000"/>
                    <a:lumOff val="35000"/>
                  </a:schemeClr>
                </a:solidFill>
              </a:rPr>
              <a:t>, </a:t>
            </a:r>
            <a:r>
              <a:rPr lang="en-US" dirty="0" err="1">
                <a:solidFill>
                  <a:schemeClr val="tx1">
                    <a:lumMod val="65000"/>
                    <a:lumOff val="35000"/>
                  </a:schemeClr>
                </a:solidFill>
              </a:rPr>
              <a:t>Chiemeka</a:t>
            </a:r>
            <a:r>
              <a:rPr lang="en-US" dirty="0">
                <a:solidFill>
                  <a:schemeClr val="tx1">
                    <a:lumMod val="65000"/>
                    <a:lumOff val="35000"/>
                  </a:schemeClr>
                </a:solidFill>
              </a:rPr>
              <a:t> and Dike (2013)</a:t>
            </a:r>
            <a:endParaRPr lang="en-CA" dirty="0">
              <a:solidFill>
                <a:schemeClr val="tx1">
                  <a:lumMod val="65000"/>
                  <a:lumOff val="35000"/>
                </a:schemeClr>
              </a:solidFill>
            </a:endParaRPr>
          </a:p>
        </p:txBody>
      </p:sp>
    </p:spTree>
    <p:extLst>
      <p:ext uri="{BB962C8B-B14F-4D97-AF65-F5344CB8AC3E}">
        <p14:creationId xmlns:p14="http://schemas.microsoft.com/office/powerpoint/2010/main" val="1520939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DC2B9D-5931-4CD1-8A85-8AD0692F2650}"/>
              </a:ext>
            </a:extLst>
          </p:cNvPr>
          <p:cNvSpPr>
            <a:spLocks noGrp="1"/>
          </p:cNvSpPr>
          <p:nvPr>
            <p:ph type="title"/>
          </p:nvPr>
        </p:nvSpPr>
        <p:spPr/>
        <p:txBody>
          <a:bodyPr/>
          <a:lstStyle/>
          <a:p>
            <a:r>
              <a:rPr lang="en-CA" dirty="0"/>
              <a:t>Bayesian Model</a:t>
            </a:r>
          </a:p>
        </p:txBody>
      </p:sp>
      <p:sp>
        <p:nvSpPr>
          <p:cNvPr id="3" name="Content Placeholder 2">
            <a:extLst>
              <a:ext uri="{FF2B5EF4-FFF2-40B4-BE49-F238E27FC236}">
                <a16:creationId xmlns:a16="http://schemas.microsoft.com/office/drawing/2014/main" id="{DD87132F-84B5-4960-AD9A-385D1A9C01A0}"/>
              </a:ext>
            </a:extLst>
          </p:cNvPr>
          <p:cNvSpPr>
            <a:spLocks noGrp="1"/>
          </p:cNvSpPr>
          <p:nvPr>
            <p:ph idx="1"/>
          </p:nvPr>
        </p:nvSpPr>
        <p:spPr>
          <a:xfrm>
            <a:off x="1082611" y="1991669"/>
            <a:ext cx="9603275" cy="3450613"/>
          </a:xfrm>
        </p:spPr>
        <p:txBody>
          <a:bodyPr/>
          <a:lstStyle/>
          <a:p>
            <a:pPr marL="0" indent="0">
              <a:buNone/>
            </a:pPr>
            <a:r>
              <a:rPr lang="en-US" dirty="0"/>
              <a:t>A statistical model based on Bayes’ theorem to calculate consecutive probabilistic events (e.g. the weather or risks), offering a stochastic result to multi-factor problems by estimating the conditional probabilistic dependencies between variables.</a:t>
            </a:r>
          </a:p>
          <a:p>
            <a:pPr marL="0" indent="0">
              <a:buNone/>
            </a:pPr>
            <a:endParaRPr lang="en-US" dirty="0"/>
          </a:p>
          <a:p>
            <a:pPr marL="0" indent="0">
              <a:buNone/>
            </a:pPr>
            <a:r>
              <a:rPr lang="en-US" dirty="0"/>
              <a:t>Bayesian Network, a subset of the Bayesian Model, can be used as a predictive analytical tool in risk assessment as it can estimate the likelihood of an event happening that would directly impact the completion of project tasks.</a:t>
            </a:r>
            <a:endParaRPr lang="en-CA" dirty="0"/>
          </a:p>
        </p:txBody>
      </p:sp>
      <p:sp>
        <p:nvSpPr>
          <p:cNvPr id="4" name="TextBox 3">
            <a:extLst>
              <a:ext uri="{FF2B5EF4-FFF2-40B4-BE49-F238E27FC236}">
                <a16:creationId xmlns:a16="http://schemas.microsoft.com/office/drawing/2014/main" id="{D549428B-7D33-4E57-BDE4-F1BF946EA69F}"/>
              </a:ext>
            </a:extLst>
          </p:cNvPr>
          <p:cNvSpPr txBox="1"/>
          <p:nvPr/>
        </p:nvSpPr>
        <p:spPr>
          <a:xfrm>
            <a:off x="9705474" y="6488668"/>
            <a:ext cx="2486526" cy="369332"/>
          </a:xfrm>
          <a:prstGeom prst="rect">
            <a:avLst/>
          </a:prstGeom>
          <a:noFill/>
        </p:spPr>
        <p:txBody>
          <a:bodyPr wrap="square" rtlCol="0">
            <a:spAutoFit/>
          </a:bodyPr>
          <a:lstStyle/>
          <a:p>
            <a:r>
              <a:rPr lang="en-US" dirty="0">
                <a:solidFill>
                  <a:schemeClr val="tx1">
                    <a:lumMod val="65000"/>
                    <a:lumOff val="35000"/>
                  </a:schemeClr>
                </a:solidFill>
              </a:rPr>
              <a:t>Nash and Hannah (2011)</a:t>
            </a:r>
          </a:p>
        </p:txBody>
      </p:sp>
    </p:spTree>
    <p:extLst>
      <p:ext uri="{BB962C8B-B14F-4D97-AF65-F5344CB8AC3E}">
        <p14:creationId xmlns:p14="http://schemas.microsoft.com/office/powerpoint/2010/main" val="19154621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82FD1-CCFD-4894-84FF-F511BF21CB99}"/>
              </a:ext>
            </a:extLst>
          </p:cNvPr>
          <p:cNvSpPr>
            <a:spLocks noGrp="1"/>
          </p:cNvSpPr>
          <p:nvPr>
            <p:ph type="title"/>
          </p:nvPr>
        </p:nvSpPr>
        <p:spPr/>
        <p:txBody>
          <a:bodyPr/>
          <a:lstStyle/>
          <a:p>
            <a:r>
              <a:rPr lang="en-CA" dirty="0"/>
              <a:t>Genetic Algorithm</a:t>
            </a:r>
          </a:p>
        </p:txBody>
      </p:sp>
      <p:sp>
        <p:nvSpPr>
          <p:cNvPr id="3" name="Content Placeholder 2">
            <a:extLst>
              <a:ext uri="{FF2B5EF4-FFF2-40B4-BE49-F238E27FC236}">
                <a16:creationId xmlns:a16="http://schemas.microsoft.com/office/drawing/2014/main" id="{611F3823-8FBE-40AA-80E8-EE656FEEFC2A}"/>
              </a:ext>
            </a:extLst>
          </p:cNvPr>
          <p:cNvSpPr>
            <a:spLocks noGrp="1"/>
          </p:cNvSpPr>
          <p:nvPr>
            <p:ph idx="1"/>
          </p:nvPr>
        </p:nvSpPr>
        <p:spPr>
          <a:xfrm>
            <a:off x="1082610" y="1999690"/>
            <a:ext cx="9603275" cy="3450613"/>
          </a:xfrm>
        </p:spPr>
        <p:txBody>
          <a:bodyPr/>
          <a:lstStyle/>
          <a:p>
            <a:pPr marL="0" indent="0">
              <a:buNone/>
            </a:pPr>
            <a:r>
              <a:rPr lang="en-CA" dirty="0"/>
              <a:t>A</a:t>
            </a:r>
            <a:r>
              <a:rPr lang="en-US" dirty="0"/>
              <a:t> metaheuristic optimisation tool that uses an objective function called a ‘fitness function’ to determine the unquantifiable objectives of a case. The fitness function can quantify the extent of how much a data satisfies an aim. The algorithm can then sort the outcomes in order of how likely they are to meet the objective set out by the user.</a:t>
            </a:r>
          </a:p>
          <a:p>
            <a:pPr marL="0" indent="0">
              <a:buNone/>
            </a:pPr>
            <a:endParaRPr lang="en-US" dirty="0"/>
          </a:p>
          <a:p>
            <a:pPr marL="0" indent="0">
              <a:buNone/>
            </a:pPr>
            <a:r>
              <a:rPr lang="en-US" dirty="0"/>
              <a:t>Used as a prescriptive tool in cases where numerous results can be achieved. The Genetic Algorithm can narrow down results into a handful of practical solutions for the user.</a:t>
            </a:r>
          </a:p>
        </p:txBody>
      </p:sp>
      <p:sp>
        <p:nvSpPr>
          <p:cNvPr id="4" name="TextBox 3">
            <a:extLst>
              <a:ext uri="{FF2B5EF4-FFF2-40B4-BE49-F238E27FC236}">
                <a16:creationId xmlns:a16="http://schemas.microsoft.com/office/drawing/2014/main" id="{5E137F28-4CA6-4064-A274-84206F6FA25D}"/>
              </a:ext>
            </a:extLst>
          </p:cNvPr>
          <p:cNvSpPr txBox="1"/>
          <p:nvPr/>
        </p:nvSpPr>
        <p:spPr>
          <a:xfrm>
            <a:off x="9248274" y="5934670"/>
            <a:ext cx="2943726" cy="923330"/>
          </a:xfrm>
          <a:prstGeom prst="rect">
            <a:avLst/>
          </a:prstGeom>
          <a:noFill/>
        </p:spPr>
        <p:txBody>
          <a:bodyPr wrap="square" rtlCol="0">
            <a:spAutoFit/>
          </a:bodyPr>
          <a:lstStyle/>
          <a:p>
            <a:r>
              <a:rPr lang="en-US" dirty="0" err="1">
                <a:solidFill>
                  <a:schemeClr val="tx1">
                    <a:lumMod val="65000"/>
                    <a:lumOff val="35000"/>
                  </a:schemeClr>
                </a:solidFill>
              </a:rPr>
              <a:t>Ossai</a:t>
            </a:r>
            <a:r>
              <a:rPr lang="en-US" dirty="0">
                <a:solidFill>
                  <a:schemeClr val="tx1">
                    <a:lumMod val="65000"/>
                    <a:lumOff val="35000"/>
                  </a:schemeClr>
                </a:solidFill>
              </a:rPr>
              <a:t>, E. and </a:t>
            </a:r>
            <a:r>
              <a:rPr lang="en-US" dirty="0" err="1">
                <a:solidFill>
                  <a:schemeClr val="tx1">
                    <a:lumMod val="65000"/>
                    <a:lumOff val="35000"/>
                  </a:schemeClr>
                </a:solidFill>
              </a:rPr>
              <a:t>Souley</a:t>
            </a:r>
            <a:r>
              <a:rPr lang="en-US" dirty="0">
                <a:solidFill>
                  <a:schemeClr val="tx1">
                    <a:lumMod val="65000"/>
                    <a:lumOff val="35000"/>
                  </a:schemeClr>
                </a:solidFill>
              </a:rPr>
              <a:t>, B. (2017). </a:t>
            </a:r>
            <a:r>
              <a:rPr lang="en-US" dirty="0" err="1">
                <a:solidFill>
                  <a:schemeClr val="tx1">
                    <a:lumMod val="65000"/>
                    <a:lumOff val="35000"/>
                  </a:schemeClr>
                </a:solidFill>
              </a:rPr>
              <a:t>Mallawaarachchi</a:t>
            </a:r>
            <a:r>
              <a:rPr lang="en-US" dirty="0">
                <a:solidFill>
                  <a:schemeClr val="tx1">
                    <a:lumMod val="65000"/>
                    <a:lumOff val="35000"/>
                  </a:schemeClr>
                </a:solidFill>
              </a:rPr>
              <a:t> (2017)</a:t>
            </a:r>
          </a:p>
          <a:p>
            <a:r>
              <a:rPr lang="en-US" dirty="0">
                <a:solidFill>
                  <a:schemeClr val="tx1">
                    <a:lumMod val="65000"/>
                    <a:lumOff val="35000"/>
                  </a:schemeClr>
                </a:solidFill>
              </a:rPr>
              <a:t>Yan and Wang (2010)</a:t>
            </a:r>
            <a:endParaRPr lang="en-CA" dirty="0">
              <a:solidFill>
                <a:schemeClr val="tx1">
                  <a:lumMod val="65000"/>
                  <a:lumOff val="35000"/>
                </a:schemeClr>
              </a:solidFill>
            </a:endParaRPr>
          </a:p>
        </p:txBody>
      </p:sp>
    </p:spTree>
    <p:extLst>
      <p:ext uri="{BB962C8B-B14F-4D97-AF65-F5344CB8AC3E}">
        <p14:creationId xmlns:p14="http://schemas.microsoft.com/office/powerpoint/2010/main" val="2201636932"/>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emplate>Gallery</Template>
  <TotalTime>339</TotalTime>
  <Words>1253</Words>
  <Application>Microsoft Office PowerPoint</Application>
  <PresentationFormat>Widescreen</PresentationFormat>
  <Paragraphs>98</Paragraphs>
  <Slides>14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Gill Sans MT</vt:lpstr>
      <vt:lpstr>Tw Cen MT</vt:lpstr>
      <vt:lpstr>Gallery</vt:lpstr>
      <vt:lpstr>A Proposed Project Management Innovation Model for a Resilient Future</vt:lpstr>
      <vt:lpstr>Purpose</vt:lpstr>
      <vt:lpstr>AI Analytics</vt:lpstr>
      <vt:lpstr>Model outline</vt:lpstr>
      <vt:lpstr>Cognitive Mapping</vt:lpstr>
      <vt:lpstr>Fuzzy Logic</vt:lpstr>
      <vt:lpstr>Monte Carlo</vt:lpstr>
      <vt:lpstr>Bayesian Model</vt:lpstr>
      <vt:lpstr>Genetic Algorithm</vt:lpstr>
      <vt:lpstr>The Proposed Model</vt:lpstr>
      <vt:lpstr>CONTRIBUTION</vt:lpstr>
      <vt:lpstr>Conclusion</vt:lpstr>
      <vt:lpstr>References</vt:lpstr>
      <vt:lpstr>REFERENCES (CONT.)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Wassim Ibrahim</dc:creator>
  <cp:lastModifiedBy>Wassim Ibrahim</cp:lastModifiedBy>
  <cp:revision>43</cp:revision>
  <dcterms:created xsi:type="dcterms:W3CDTF">2023-05-14T13:10:28Z</dcterms:created>
  <dcterms:modified xsi:type="dcterms:W3CDTF">2023-05-16T02:44:43Z</dcterms:modified>
</cp:coreProperties>
</file>