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4"/>
  </p:sldMasterIdLst>
  <p:sldIdLst>
    <p:sldId id="256" r:id="rId5"/>
    <p:sldId id="258" r:id="rId6"/>
    <p:sldId id="261" r:id="rId7"/>
    <p:sldId id="262" r:id="rId8"/>
    <p:sldId id="259" r:id="rId9"/>
    <p:sldId id="264" r:id="rId10"/>
    <p:sldId id="265" r:id="rId11"/>
    <p:sldId id="25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26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8DD129-A8C2-419E-B641-6CC90F5073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1524000"/>
            <a:ext cx="10668000" cy="22860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1B33C04-8A23-4499-A6EF-1D190F0FB38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4571999"/>
            <a:ext cx="10668000" cy="152400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FA99FB-5674-4BC5-949F-8D45EC167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CF93-DD67-4FE2-8083-864693FE8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05E934-32B6-44B1-9622-67F30BDA3F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339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BA5B09-FC60-445F-8A12-79869BEC6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0A219F7-87F2-409F-BB0B-8FE9270C98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AC2BB8-59E0-4EB2-B3BE-59D8641EE1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56984E-C0DE-461B-8011-8FC31B0EE9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FE7C03-68D3-445E-A5A2-8A935CFC9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73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B21F0D7-112D-48B1-B32B-170B1AA2B51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3998" y="761999"/>
            <a:ext cx="2286000" cy="53340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B27A7C1-8E5B-41DA-9802-F242D382B6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762001" y="761999"/>
            <a:ext cx="7619999" cy="533400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961CC7-F5B1-464A-8127-60645FB21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B94302-B381-4F37-A9FF-5CC5519175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707151-541F-4104-B989-83A9DCA6E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553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6AF011-A499-4054-89BF-A4800A68F6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6FB6E8-D956-45B5-9B4A-9D31DF466B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DB9DB-9E62-4292-915C-1DD4134740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D462F1-BC30-4172-8353-363123A1DB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C92EE8A-96DF-4D7D-B434-778324756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501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28453A-F2B4-4EDB-B8FA-150267BC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1524000"/>
            <a:ext cx="10668000" cy="3038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4C46C51-ADF1-48FC-A4D9-38C369E783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4589463"/>
            <a:ext cx="10668000" cy="150653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C43B56-4DC7-490B-AEFD-55ED1ECFF82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4738F8-C4B2-41D8-B627-A6DDB24B2D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F43D49-23F8-4C4B-9C30-EDC030EE6F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25423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5556D-6916-42E6-8820-8A0D328A5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2747A5-C962-477F-89AA-A32385D5799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762000" y="2285999"/>
            <a:ext cx="5151119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CD08312-30FC-44D8-B2A9-B5CAAD9F06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78879" y="2285999"/>
            <a:ext cx="5151121" cy="381000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ED84EB-AF90-4F19-A376-0FE5E50F9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B838ED0-2789-41E4-A36E-83F92CA2E8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221A83-6D60-45F0-9173-5F6D2438B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811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4FFAE2-03F4-4A94-86C4-9305B237CA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BAC5A5-E184-46B6-8AB5-C8E132D362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5999"/>
            <a:ext cx="5151119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FDCFE87-5D80-45CB-9D13-DFC9AFCEC7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762000" y="3048000"/>
            <a:ext cx="5151119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AAC1E5A-8423-4749-8EDA-E13425F69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78878" y="2286000"/>
            <a:ext cx="5151122" cy="7619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A832AAA-4BB8-4A3D-9C79-516F82F8001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78878" y="3048000"/>
            <a:ext cx="5151122" cy="3048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0BEC63-51D3-4C70-B804-BE9EF765A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35CA295-8563-402F-92C3-1F20C977C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EFA5918-109D-4342-84C0-9774A52C9E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180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EF2662-CBD1-4498-9B6E-2961F5EF1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FF739AE-8101-4C18-8CF3-911BDF3978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EB1C88-D181-449C-9BE1-E85068C18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B38A2C9-E93B-4F0A-A021-9E3AEBC3FA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49671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0AE8D9-9B42-438E-ADA6-CCFE457884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4F792B9-A8AF-4E13-8A25-741E89691E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3A2CF6-DBC5-4491-B213-B3CD09D31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3347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727076-58C8-494C-B6B1-DC86F62DD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1998"/>
            <a:ext cx="3810000" cy="1524002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F29E36-0340-452F-8D0A-1BC3F3A388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1"/>
            <a:ext cx="6096000" cy="5334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051C2E-E587-45E8-BDB1-DFF2F2791B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0" y="2286000"/>
            <a:ext cx="3810000" cy="381000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821D993-DEDD-470E-B48B-CB053A55A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7926C64-7401-4CA4-859F-74472AF86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108F41-F1F6-431C-9B45-8A447F188C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283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104FB-422C-4023-9381-EB12F1582D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1" y="762000"/>
            <a:ext cx="3809999" cy="1524000"/>
          </a:xfrm>
        </p:spPr>
        <p:txBody>
          <a:bodyPr anchor="t" anchorCtr="0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BA3AA-DE44-4B1F-91D1-09F67B89B9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0" y="762001"/>
            <a:ext cx="6021388" cy="5334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A27B131-5117-4106-80DB-2AB208C4C9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62001" y="2286000"/>
            <a:ext cx="3809999" cy="38100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C13918A-7F23-4C72-8E80-591324A30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69C88-B244-455D-A017-012B25B1ACDD}" type="datetimeFigureOut">
              <a:rPr lang="en-US" smtClean="0"/>
              <a:t>5/10/2023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071C8-76FE-4B83-8317-BD53C7C844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23681A-6F29-48FC-9409-319ED3E96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CE569E-9B7C-4CB9-AB80-C0841F922C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60099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6EF5A53-0A64-4CA5-B9C7-1CB97CB5CF1C}"/>
              </a:ext>
            </a:extLst>
          </p:cNvPr>
          <p:cNvSpPr/>
          <p:nvPr/>
        </p:nvSpPr>
        <p:spPr>
          <a:xfrm>
            <a:off x="8157843" y="6244836"/>
            <a:ext cx="4034156" cy="613164"/>
          </a:xfrm>
          <a:custGeom>
            <a:avLst/>
            <a:gdLst>
              <a:gd name="connsiteX0" fmla="*/ 1479137 w 4034156"/>
              <a:gd name="connsiteY0" fmla="*/ 230 h 613164"/>
              <a:gd name="connsiteX1" fmla="*/ 3482844 w 4034156"/>
              <a:gd name="connsiteY1" fmla="*/ 298555 h 613164"/>
              <a:gd name="connsiteX2" fmla="*/ 3831590 w 4034156"/>
              <a:gd name="connsiteY2" fmla="*/ 425010 h 613164"/>
              <a:gd name="connsiteX3" fmla="*/ 4034156 w 4034156"/>
              <a:gd name="connsiteY3" fmla="*/ 494088 h 613164"/>
              <a:gd name="connsiteX4" fmla="*/ 4034156 w 4034156"/>
              <a:gd name="connsiteY4" fmla="*/ 613164 h 613164"/>
              <a:gd name="connsiteX5" fmla="*/ 0 w 4034156"/>
              <a:gd name="connsiteY5" fmla="*/ 613164 h 613164"/>
              <a:gd name="connsiteX6" fmla="*/ 54792 w 4034156"/>
              <a:gd name="connsiteY6" fmla="*/ 512415 h 613164"/>
              <a:gd name="connsiteX7" fmla="*/ 168327 w 4034156"/>
              <a:gd name="connsiteY7" fmla="*/ 366637 h 613164"/>
              <a:gd name="connsiteX8" fmla="*/ 1192562 w 4034156"/>
              <a:gd name="connsiteY8" fmla="*/ 1522 h 613164"/>
              <a:gd name="connsiteX9" fmla="*/ 1479137 w 4034156"/>
              <a:gd name="connsiteY9" fmla="*/ 230 h 6131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034156" h="613164">
                <a:moveTo>
                  <a:pt x="1479137" y="230"/>
                </a:moveTo>
                <a:cubicBezTo>
                  <a:pt x="2152575" y="4287"/>
                  <a:pt x="2854487" y="63583"/>
                  <a:pt x="3482844" y="298555"/>
                </a:cubicBezTo>
                <a:cubicBezTo>
                  <a:pt x="3599338" y="342114"/>
                  <a:pt x="3715540" y="384216"/>
                  <a:pt x="3831590" y="425010"/>
                </a:cubicBezTo>
                <a:lnTo>
                  <a:pt x="4034156" y="494088"/>
                </a:lnTo>
                <a:lnTo>
                  <a:pt x="4034156" y="613164"/>
                </a:lnTo>
                <a:lnTo>
                  <a:pt x="0" y="613164"/>
                </a:lnTo>
                <a:lnTo>
                  <a:pt x="54792" y="512415"/>
                </a:lnTo>
                <a:cubicBezTo>
                  <a:pt x="88888" y="459433"/>
                  <a:pt x="126502" y="410480"/>
                  <a:pt x="168327" y="366637"/>
                </a:cubicBezTo>
                <a:cubicBezTo>
                  <a:pt x="428292" y="94062"/>
                  <a:pt x="821899" y="6565"/>
                  <a:pt x="1192562" y="1522"/>
                </a:cubicBezTo>
                <a:cubicBezTo>
                  <a:pt x="1287308" y="198"/>
                  <a:pt x="1382932" y="-349"/>
                  <a:pt x="1479137" y="23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5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" panose="020B0504020202020204" pitchFamily="34" charset="0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4ABFBEA-4EB0-4D02-A2C0-1733CD3D6F12}"/>
              </a:ext>
            </a:extLst>
          </p:cNvPr>
          <p:cNvSpPr/>
          <p:nvPr/>
        </p:nvSpPr>
        <p:spPr>
          <a:xfrm>
            <a:off x="1" y="688126"/>
            <a:ext cx="448491" cy="1634252"/>
          </a:xfrm>
          <a:custGeom>
            <a:avLst/>
            <a:gdLst>
              <a:gd name="connsiteX0" fmla="*/ 0 w 448491"/>
              <a:gd name="connsiteY0" fmla="*/ 0 h 1634252"/>
              <a:gd name="connsiteX1" fmla="*/ 12983 w 448491"/>
              <a:gd name="connsiteY1" fmla="*/ 10508 h 1634252"/>
              <a:gd name="connsiteX2" fmla="*/ 441611 w 448491"/>
              <a:gd name="connsiteY2" fmla="*/ 863751 h 1634252"/>
              <a:gd name="connsiteX3" fmla="*/ 251011 w 448491"/>
              <a:gd name="connsiteY3" fmla="*/ 1302895 h 1634252"/>
              <a:gd name="connsiteX4" fmla="*/ 74605 w 448491"/>
              <a:gd name="connsiteY4" fmla="*/ 1543249 h 1634252"/>
              <a:gd name="connsiteX5" fmla="*/ 0 w 448491"/>
              <a:gd name="connsiteY5" fmla="*/ 1634252 h 1634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8491" h="1634252">
                <a:moveTo>
                  <a:pt x="0" y="0"/>
                </a:moveTo>
                <a:lnTo>
                  <a:pt x="12983" y="10508"/>
                </a:lnTo>
                <a:cubicBezTo>
                  <a:pt x="278410" y="241022"/>
                  <a:pt x="489787" y="530267"/>
                  <a:pt x="441611" y="863751"/>
                </a:cubicBezTo>
                <a:cubicBezTo>
                  <a:pt x="418542" y="1022632"/>
                  <a:pt x="337007" y="1166302"/>
                  <a:pt x="251011" y="1302895"/>
                </a:cubicBezTo>
                <a:cubicBezTo>
                  <a:pt x="215138" y="1359902"/>
                  <a:pt x="154723" y="1442480"/>
                  <a:pt x="74605" y="1543249"/>
                </a:cubicBezTo>
                <a:lnTo>
                  <a:pt x="0" y="163425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sz="900">
              <a:solidFill>
                <a:prstClr val="white"/>
              </a:solidFill>
              <a:latin typeface="Avenir Next LT Pro" panose="020B0504020202020204" pitchFamily="34" charset="0"/>
            </a:endParaRPr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19E083F6-57F4-487B-A766-EA0462B1EED8}"/>
              </a:ext>
            </a:extLst>
          </p:cNvPr>
          <p:cNvSpPr/>
          <p:nvPr/>
        </p:nvSpPr>
        <p:spPr>
          <a:xfrm>
            <a:off x="7309459" y="6144069"/>
            <a:ext cx="4418271" cy="718159"/>
          </a:xfrm>
          <a:custGeom>
            <a:avLst/>
            <a:gdLst>
              <a:gd name="connsiteX0" fmla="*/ 1421452 w 4590626"/>
              <a:gd name="connsiteY0" fmla="*/ 0 h 713930"/>
              <a:gd name="connsiteX1" fmla="*/ 3247781 w 4590626"/>
              <a:gd name="connsiteY1" fmla="*/ 271915 h 713930"/>
              <a:gd name="connsiteX2" fmla="*/ 4517331 w 4590626"/>
              <a:gd name="connsiteY2" fmla="*/ 693394 h 713930"/>
              <a:gd name="connsiteX3" fmla="*/ 4590626 w 4590626"/>
              <a:gd name="connsiteY3" fmla="*/ 713930 h 713930"/>
              <a:gd name="connsiteX4" fmla="*/ 0 w 4590626"/>
              <a:gd name="connsiteY4" fmla="*/ 713930 h 713930"/>
              <a:gd name="connsiteX5" fmla="*/ 2854 w 4590626"/>
              <a:gd name="connsiteY5" fmla="*/ 705624 h 713930"/>
              <a:gd name="connsiteX6" fmla="*/ 226680 w 4590626"/>
              <a:gd name="connsiteY6" fmla="*/ 333970 h 713930"/>
              <a:gd name="connsiteX7" fmla="*/ 1160245 w 4590626"/>
              <a:gd name="connsiteY7" fmla="*/ 1178 h 713930"/>
              <a:gd name="connsiteX8" fmla="*/ 1421452 w 4590626"/>
              <a:gd name="connsiteY8" fmla="*/ 0 h 713930"/>
              <a:gd name="connsiteX0" fmla="*/ 1421452 w 4517331"/>
              <a:gd name="connsiteY0" fmla="*/ 0 h 713930"/>
              <a:gd name="connsiteX1" fmla="*/ 3247781 w 4517331"/>
              <a:gd name="connsiteY1" fmla="*/ 271915 h 713930"/>
              <a:gd name="connsiteX2" fmla="*/ 4517331 w 4517331"/>
              <a:gd name="connsiteY2" fmla="*/ 693394 h 713930"/>
              <a:gd name="connsiteX3" fmla="*/ 0 w 4517331"/>
              <a:gd name="connsiteY3" fmla="*/ 713930 h 713930"/>
              <a:gd name="connsiteX4" fmla="*/ 2854 w 4517331"/>
              <a:gd name="connsiteY4" fmla="*/ 705624 h 713930"/>
              <a:gd name="connsiteX5" fmla="*/ 226680 w 4517331"/>
              <a:gd name="connsiteY5" fmla="*/ 333970 h 713930"/>
              <a:gd name="connsiteX6" fmla="*/ 1160245 w 4517331"/>
              <a:gd name="connsiteY6" fmla="*/ 1178 h 713930"/>
              <a:gd name="connsiteX7" fmla="*/ 1421452 w 4517331"/>
              <a:gd name="connsiteY7" fmla="*/ 0 h 713930"/>
              <a:gd name="connsiteX0" fmla="*/ 0 w 4608771"/>
              <a:gd name="connsiteY0" fmla="*/ 713930 h 784834"/>
              <a:gd name="connsiteX1" fmla="*/ 2854 w 4608771"/>
              <a:gd name="connsiteY1" fmla="*/ 705624 h 784834"/>
              <a:gd name="connsiteX2" fmla="*/ 226680 w 4608771"/>
              <a:gd name="connsiteY2" fmla="*/ 333970 h 784834"/>
              <a:gd name="connsiteX3" fmla="*/ 1160245 w 4608771"/>
              <a:gd name="connsiteY3" fmla="*/ 1178 h 784834"/>
              <a:gd name="connsiteX4" fmla="*/ 1421452 w 4608771"/>
              <a:gd name="connsiteY4" fmla="*/ 0 h 784834"/>
              <a:gd name="connsiteX5" fmla="*/ 3247781 w 4608771"/>
              <a:gd name="connsiteY5" fmla="*/ 271915 h 784834"/>
              <a:gd name="connsiteX6" fmla="*/ 4608771 w 4608771"/>
              <a:gd name="connsiteY6" fmla="*/ 784834 h 784834"/>
              <a:gd name="connsiteX0" fmla="*/ 0 w 4418271"/>
              <a:gd name="connsiteY0" fmla="*/ 713930 h 718159"/>
              <a:gd name="connsiteX1" fmla="*/ 2854 w 4418271"/>
              <a:gd name="connsiteY1" fmla="*/ 705624 h 718159"/>
              <a:gd name="connsiteX2" fmla="*/ 226680 w 4418271"/>
              <a:gd name="connsiteY2" fmla="*/ 333970 h 718159"/>
              <a:gd name="connsiteX3" fmla="*/ 1160245 w 4418271"/>
              <a:gd name="connsiteY3" fmla="*/ 1178 h 718159"/>
              <a:gd name="connsiteX4" fmla="*/ 1421452 w 4418271"/>
              <a:gd name="connsiteY4" fmla="*/ 0 h 718159"/>
              <a:gd name="connsiteX5" fmla="*/ 3247781 w 4418271"/>
              <a:gd name="connsiteY5" fmla="*/ 271915 h 718159"/>
              <a:gd name="connsiteX6" fmla="*/ 4418271 w 4418271"/>
              <a:gd name="connsiteY6" fmla="*/ 718159 h 7181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18271" h="718159">
                <a:moveTo>
                  <a:pt x="0" y="713930"/>
                </a:moveTo>
                <a:lnTo>
                  <a:pt x="2854" y="705624"/>
                </a:lnTo>
                <a:cubicBezTo>
                  <a:pt x="60059" y="562888"/>
                  <a:pt x="131373" y="433874"/>
                  <a:pt x="226680" y="333970"/>
                </a:cubicBezTo>
                <a:cubicBezTo>
                  <a:pt x="463632" y="85526"/>
                  <a:pt x="822395" y="5774"/>
                  <a:pt x="1160245" y="1178"/>
                </a:cubicBezTo>
                <a:lnTo>
                  <a:pt x="1421452" y="0"/>
                </a:lnTo>
                <a:cubicBezTo>
                  <a:pt x="2035274" y="3698"/>
                  <a:pt x="2748311" y="152222"/>
                  <a:pt x="3247781" y="271915"/>
                </a:cubicBezTo>
                <a:cubicBezTo>
                  <a:pt x="3747251" y="391608"/>
                  <a:pt x="3902480" y="501606"/>
                  <a:pt x="4418271" y="718159"/>
                </a:cubicBezTo>
              </a:path>
            </a:pathLst>
          </a:custGeom>
          <a:noFill/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venir Next LT Pro Light"/>
              <a:ea typeface="+mn-ea"/>
              <a:cs typeface="+mn-cs"/>
            </a:endParaRPr>
          </a:p>
        </p:txBody>
      </p:sp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3A2F988-7148-4375-83D8-12EE5EBC7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762000"/>
            <a:ext cx="106680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6896238-C5B3-4F3C-97FA-890E1A51A2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" y="2286000"/>
            <a:ext cx="10668000" cy="38180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6E4474-0442-4E4B-9E5B-CA7B3951C1D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89165" y="194320"/>
            <a:ext cx="2040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76969C88-B244-455D-A017-012B25B1ACDD}" type="datetimeFigureOut">
              <a:rPr lang="en-US" smtClean="0"/>
              <a:pPr/>
              <a:t>5/10/2023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626A98-F887-40E1-B9BA-9D93DE90E02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761999" y="6356350"/>
            <a:ext cx="6612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2C8119-73F6-4713-9AD3-3628DCDFB8F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906000" y="6356350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  <a:alpha val="70000"/>
                  </a:schemeClr>
                </a:solidFill>
              </a:defRPr>
            </a:lvl1pPr>
          </a:lstStyle>
          <a:p>
            <a:fld id="{07CE569E-9B7C-4CB9-AB80-C0841F922C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195857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79" r:id="rId6"/>
    <p:sldLayoutId id="2147483675" r:id="rId7"/>
    <p:sldLayoutId id="2147483676" r:id="rId8"/>
    <p:sldLayoutId id="2147483677" r:id="rId9"/>
    <p:sldLayoutId id="2147483678" r:id="rId10"/>
    <p:sldLayoutId id="214748368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5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5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alpha val="7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7A18C9FB-EC4C-4DAE-8F7D-C6E5AF60795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E280C2B-05B2-93D4-7150-AFFBA21A1F9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096000" y="1524000"/>
            <a:ext cx="5334000" cy="2286000"/>
          </a:xfrm>
        </p:spPr>
        <p:txBody>
          <a:bodyPr>
            <a:normAutofit/>
          </a:bodyPr>
          <a:lstStyle/>
          <a:p>
            <a:pPr algn="l"/>
            <a:r>
              <a:rPr lang="en-GB" sz="3100" dirty="0"/>
              <a:t>AI assisted content analysis of hotel’s visual social media communication during the pandemic: a case of luxury hotels in Italy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66EA71-680A-FF5C-D74E-BBA6040E7D4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96000" y="4571999"/>
            <a:ext cx="5334000" cy="1524000"/>
          </a:xfrm>
        </p:spPr>
        <p:txBody>
          <a:bodyPr>
            <a:normAutofit/>
          </a:bodyPr>
          <a:lstStyle/>
          <a:p>
            <a:pPr algn="l"/>
            <a:r>
              <a:rPr lang="pl-PL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Katarzyna Minor </a:t>
            </a:r>
            <a:r>
              <a:rPr lang="pl-PL" altLang="sr-Latn-R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pl-PL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Jelena Mušanović</a:t>
            </a:r>
            <a:r>
              <a:rPr lang="en-GB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pl-PL" altLang="sr-Latn-R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Jelena Dorčić and Miha Bratec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97C4EF4-761B-94BD-FC99-7703A2140A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6185" b="-2"/>
          <a:stretch/>
        </p:blipFill>
        <p:spPr>
          <a:xfrm>
            <a:off x="2" y="732510"/>
            <a:ext cx="5333999" cy="6125491"/>
          </a:xfrm>
          <a:custGeom>
            <a:avLst/>
            <a:gdLst/>
            <a:ahLst/>
            <a:cxnLst/>
            <a:rect l="l" t="t" r="r" b="b"/>
            <a:pathLst>
              <a:path w="5333999" h="6125491">
                <a:moveTo>
                  <a:pt x="0" y="0"/>
                </a:moveTo>
                <a:lnTo>
                  <a:pt x="201347" y="12133"/>
                </a:lnTo>
                <a:cubicBezTo>
                  <a:pt x="834520" y="59989"/>
                  <a:pt x="1489622" y="165274"/>
                  <a:pt x="2149412" y="288819"/>
                </a:cubicBezTo>
                <a:cubicBezTo>
                  <a:pt x="4194087" y="671477"/>
                  <a:pt x="4738431" y="1884930"/>
                  <a:pt x="5125148" y="3309606"/>
                </a:cubicBezTo>
                <a:cubicBezTo>
                  <a:pt x="5383961" y="4263563"/>
                  <a:pt x="5599841" y="5130569"/>
                  <a:pt x="4496734" y="5829050"/>
                </a:cubicBezTo>
                <a:cubicBezTo>
                  <a:pt x="4342061" y="5927011"/>
                  <a:pt x="4177261" y="6012425"/>
                  <a:pt x="4005032" y="6088102"/>
                </a:cubicBezTo>
                <a:lnTo>
                  <a:pt x="3915032" y="6125491"/>
                </a:lnTo>
                <a:lnTo>
                  <a:pt x="0" y="6125491"/>
                </a:lnTo>
                <a:close/>
              </a:path>
            </a:pathLst>
          </a:custGeom>
        </p:spPr>
      </p:pic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4EB7CBBE-178B-4DB3-AD92-DED458BAE7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352425"/>
            <a:ext cx="5185830" cy="6505576"/>
          </a:xfrm>
          <a:custGeom>
            <a:avLst/>
            <a:gdLst>
              <a:gd name="connsiteX0" fmla="*/ 0 w 4033589"/>
              <a:gd name="connsiteY0" fmla="*/ 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8" fmla="*/ 0 w 4033589"/>
              <a:gd name="connsiteY8" fmla="*/ 0 h 6858000"/>
              <a:gd name="connsiteX0" fmla="*/ 0 w 4033589"/>
              <a:gd name="connsiteY0" fmla="*/ 6858000 h 6858000"/>
              <a:gd name="connsiteX1" fmla="*/ 1878934 w 4033589"/>
              <a:gd name="connsiteY1" fmla="*/ 0 h 6858000"/>
              <a:gd name="connsiteX2" fmla="*/ 1882313 w 4033589"/>
              <a:gd name="connsiteY2" fmla="*/ 2021 h 6858000"/>
              <a:gd name="connsiteX3" fmla="*/ 3475371 w 4033589"/>
              <a:gd name="connsiteY3" fmla="*/ 1517967 h 6858000"/>
              <a:gd name="connsiteX4" fmla="*/ 3975977 w 4033589"/>
              <a:gd name="connsiteY4" fmla="*/ 4379386 h 6858000"/>
              <a:gd name="connsiteX5" fmla="*/ 3312864 w 4033589"/>
              <a:gd name="connsiteY5" fmla="*/ 6852362 h 6858000"/>
              <a:gd name="connsiteX6" fmla="*/ 3310593 w 4033589"/>
              <a:gd name="connsiteY6" fmla="*/ 6858000 h 6858000"/>
              <a:gd name="connsiteX7" fmla="*/ 0 w 4033589"/>
              <a:gd name="connsiteY7" fmla="*/ 6858000 h 685800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1787494 w 3942149"/>
              <a:gd name="connsiteY0" fmla="*/ 0 h 6949440"/>
              <a:gd name="connsiteX1" fmla="*/ 1790873 w 3942149"/>
              <a:gd name="connsiteY1" fmla="*/ 2021 h 6949440"/>
              <a:gd name="connsiteX2" fmla="*/ 3383931 w 3942149"/>
              <a:gd name="connsiteY2" fmla="*/ 1517967 h 6949440"/>
              <a:gd name="connsiteX3" fmla="*/ 3884537 w 3942149"/>
              <a:gd name="connsiteY3" fmla="*/ 4379386 h 6949440"/>
              <a:gd name="connsiteX4" fmla="*/ 3221424 w 3942149"/>
              <a:gd name="connsiteY4" fmla="*/ 6852362 h 6949440"/>
              <a:gd name="connsiteX5" fmla="*/ 3219153 w 3942149"/>
              <a:gd name="connsiteY5" fmla="*/ 6858000 h 6949440"/>
              <a:gd name="connsiteX6" fmla="*/ 0 w 3942149"/>
              <a:gd name="connsiteY6" fmla="*/ 6949440 h 6949440"/>
              <a:gd name="connsiteX0" fmla="*/ 0 w 2154655"/>
              <a:gd name="connsiteY0" fmla="*/ 0 h 6858000"/>
              <a:gd name="connsiteX1" fmla="*/ 3379 w 2154655"/>
              <a:gd name="connsiteY1" fmla="*/ 2021 h 6858000"/>
              <a:gd name="connsiteX2" fmla="*/ 1596437 w 2154655"/>
              <a:gd name="connsiteY2" fmla="*/ 1517967 h 6858000"/>
              <a:gd name="connsiteX3" fmla="*/ 2097043 w 2154655"/>
              <a:gd name="connsiteY3" fmla="*/ 4379386 h 6858000"/>
              <a:gd name="connsiteX4" fmla="*/ 1433930 w 2154655"/>
              <a:gd name="connsiteY4" fmla="*/ 6852362 h 6858000"/>
              <a:gd name="connsiteX5" fmla="*/ 1431659 w 2154655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54655" h="6858000">
                <a:moveTo>
                  <a:pt x="0" y="0"/>
                </a:moveTo>
                <a:lnTo>
                  <a:pt x="3379" y="2021"/>
                </a:lnTo>
                <a:cubicBezTo>
                  <a:pt x="667061" y="423753"/>
                  <a:pt x="1239365" y="963389"/>
                  <a:pt x="1596437" y="1517967"/>
                </a:cubicBezTo>
                <a:cubicBezTo>
                  <a:pt x="2133142" y="2350886"/>
                  <a:pt x="2239839" y="3395752"/>
                  <a:pt x="2097043" y="4379386"/>
                </a:cubicBezTo>
                <a:cubicBezTo>
                  <a:pt x="2032295" y="4824358"/>
                  <a:pt x="1812506" y="5869368"/>
                  <a:pt x="1433930" y="6852362"/>
                </a:cubicBezTo>
                <a:lnTo>
                  <a:pt x="1431659" y="6858000"/>
                </a:lnTo>
              </a:path>
            </a:pathLst>
          </a:custGeom>
          <a:noFill/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Avenir Next LT Pro Light"/>
            </a:endParaRPr>
          </a:p>
        </p:txBody>
      </p:sp>
    </p:spTree>
    <p:extLst>
      <p:ext uri="{BB962C8B-B14F-4D97-AF65-F5344CB8AC3E}">
        <p14:creationId xmlns:p14="http://schemas.microsoft.com/office/powerpoint/2010/main" val="3414578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4B5A286F-5D80-C68F-FC32-2508133532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a-ES" altLang="ca-ES"/>
              <a:t>Research Background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CCCF137F-5B56-30FC-C281-D684B0E0C7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eaLnBrk="1" hangingPunct="1"/>
            <a:r>
              <a:rPr lang="en-US" altLang="ca-ES" sz="2600" dirty="0"/>
              <a:t>SM comms </a:t>
            </a:r>
          </a:p>
          <a:p>
            <a:pPr lvl="1"/>
            <a:r>
              <a:rPr lang="en-US" altLang="ca-ES" sz="2200" dirty="0"/>
              <a:t>Managing of brand awareness and equity </a:t>
            </a:r>
            <a:r>
              <a:rPr lang="nb-NO" altLang="ca-ES" sz="2200" dirty="0"/>
              <a:t>(Leung et al., 2017, Ferrer-Rosell et al., 2019)</a:t>
            </a:r>
            <a:endParaRPr lang="en-US" altLang="ca-ES" sz="2200" dirty="0"/>
          </a:p>
          <a:p>
            <a:pPr lvl="1" eaLnBrk="1" hangingPunct="1"/>
            <a:r>
              <a:rPr lang="en-US" altLang="ca-ES" sz="2200" dirty="0"/>
              <a:t>Two-way communications, advertising, service improvement, </a:t>
            </a:r>
            <a:r>
              <a:rPr lang="en-US" altLang="ca-ES" sz="2200" dirty="0" err="1"/>
              <a:t>etc</a:t>
            </a:r>
            <a:r>
              <a:rPr lang="hr-HR" altLang="ca-ES" sz="2200" dirty="0"/>
              <a:t>.</a:t>
            </a:r>
            <a:r>
              <a:rPr lang="en-US" altLang="ca-ES" sz="2200" dirty="0"/>
              <a:t> (</a:t>
            </a:r>
            <a:r>
              <a:rPr lang="en-US" altLang="ca-ES" sz="2200" dirty="0" err="1"/>
              <a:t>Cervellon</a:t>
            </a:r>
            <a:r>
              <a:rPr lang="en-US" altLang="ca-ES" sz="2200" dirty="0"/>
              <a:t> &amp; </a:t>
            </a:r>
            <a:r>
              <a:rPr lang="en-US" altLang="ca-ES" sz="2200" dirty="0" err="1"/>
              <a:t>Galipienzo</a:t>
            </a:r>
            <a:r>
              <a:rPr lang="en-US" altLang="ca-ES" sz="2200" dirty="0"/>
              <a:t>, 2015)</a:t>
            </a:r>
          </a:p>
          <a:p>
            <a:pPr lvl="1" eaLnBrk="1" hangingPunct="1"/>
            <a:r>
              <a:rPr lang="en-US" altLang="ca-ES" sz="2200" dirty="0"/>
              <a:t>Influencing customer decision-making (</a:t>
            </a:r>
            <a:r>
              <a:rPr lang="en-US" altLang="ca-ES" sz="2200" dirty="0" err="1"/>
              <a:t>Gretzel</a:t>
            </a:r>
            <a:r>
              <a:rPr lang="en-US" altLang="ca-ES" sz="2200" dirty="0"/>
              <a:t> et al., 2007)</a:t>
            </a:r>
          </a:p>
          <a:p>
            <a:pPr eaLnBrk="1" hangingPunct="1"/>
            <a:r>
              <a:rPr lang="en-US" altLang="ca-ES" sz="2600" dirty="0"/>
              <a:t>Luxury hotel customers</a:t>
            </a:r>
          </a:p>
          <a:p>
            <a:pPr lvl="1" eaLnBrk="1" hangingPunct="1"/>
            <a:r>
              <a:rPr lang="en-US" altLang="ca-ES" sz="2200" dirty="0"/>
              <a:t>Hedonistic not utilitarian or functional messages (Deb &amp; Lomo David, 2020)</a:t>
            </a:r>
          </a:p>
          <a:p>
            <a:pPr lvl="2" eaLnBrk="1" hangingPunct="1"/>
            <a:r>
              <a:rPr lang="en-US" altLang="ca-ES" sz="1800" dirty="0"/>
              <a:t>Interested in décor, interior elements (rooms/restaurant) not exterior (e.g. view) Giglio et al., 2020</a:t>
            </a:r>
          </a:p>
          <a:p>
            <a:pPr eaLnBrk="1" hangingPunct="1"/>
            <a:r>
              <a:rPr lang="en-US" altLang="ca-ES" sz="2600" dirty="0"/>
              <a:t>COVID-19</a:t>
            </a:r>
          </a:p>
          <a:p>
            <a:pPr lvl="1" eaLnBrk="1" hangingPunct="1"/>
            <a:r>
              <a:rPr lang="en-US" altLang="ca-ES" sz="2200" dirty="0"/>
              <a:t>Changes to communication about crisis (Liu-</a:t>
            </a:r>
            <a:r>
              <a:rPr lang="en-US" altLang="ca-ES" sz="2200" dirty="0" err="1"/>
              <a:t>Lastres</a:t>
            </a:r>
            <a:r>
              <a:rPr lang="en-US" altLang="ca-ES" sz="2200" dirty="0"/>
              <a:t>, 2022)</a:t>
            </a:r>
          </a:p>
          <a:p>
            <a:pPr lvl="1" eaLnBrk="1" hangingPunct="1"/>
            <a:r>
              <a:rPr lang="en-US" altLang="ca-ES" sz="2200" dirty="0"/>
              <a:t>Recent studies (e.g. Kwok et al., 2021; </a:t>
            </a:r>
            <a:r>
              <a:rPr lang="en-US" altLang="ca-ES" sz="2200" dirty="0" err="1"/>
              <a:t>Zizka</a:t>
            </a:r>
            <a:r>
              <a:rPr lang="en-US" altLang="ca-ES" sz="2200" dirty="0"/>
              <a:t> et al., 2022) examined communication changes, but focusses on text to identify topics and effective communication strategies</a:t>
            </a:r>
          </a:p>
        </p:txBody>
      </p:sp>
      <p:sp>
        <p:nvSpPr>
          <p:cNvPr id="5125" name="Slide Number Placeholder 5">
            <a:extLst>
              <a:ext uri="{FF2B5EF4-FFF2-40B4-BE49-F238E27FC236}">
                <a16:creationId xmlns:a16="http://schemas.microsoft.com/office/drawing/2014/main" id="{4FB45C2A-187A-4AAF-33A6-BEA1401F9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ca-ES" sz="1200">
                <a:solidFill>
                  <a:srgbClr val="898989"/>
                </a:solidFill>
              </a:rPr>
              <a:t>Page </a:t>
            </a:r>
            <a:fld id="{F95F7315-4EEE-4D82-9E1F-C27F0DB1BCB3}" type="slidenum">
              <a:rPr lang="en-US" altLang="ca-ES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2</a:t>
            </a:fld>
            <a:endParaRPr lang="en-US" altLang="ca-E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753B5FC0-2702-A28E-E97D-034EA16805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14131"/>
            <a:ext cx="10668000" cy="1524000"/>
          </a:xfrm>
        </p:spPr>
        <p:txBody>
          <a:bodyPr/>
          <a:lstStyle/>
          <a:p>
            <a:r>
              <a:rPr lang="en-GB" altLang="sr-Latn-RS" dirty="0"/>
              <a:t>Research Background cont. 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DE0F04FC-37CA-00A9-0BC9-063DD9D3EC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93850"/>
            <a:ext cx="10515600" cy="4351338"/>
          </a:xfrm>
        </p:spPr>
        <p:txBody>
          <a:bodyPr>
            <a:normAutofit fontScale="77500" lnSpcReduction="20000"/>
          </a:bodyPr>
          <a:lstStyle/>
          <a:p>
            <a:r>
              <a:rPr lang="en-GB" altLang="sr-Latn-RS" dirty="0"/>
              <a:t> </a:t>
            </a:r>
            <a:r>
              <a:rPr lang="en-GB" altLang="sr-Latn-RS" dirty="0" err="1"/>
              <a:t>Textocentric</a:t>
            </a:r>
            <a:r>
              <a:rPr lang="en-GB" altLang="sr-Latn-RS" dirty="0"/>
              <a:t> research dominance (</a:t>
            </a:r>
            <a:r>
              <a:rPr lang="en-GB" altLang="sr-Latn-RS" dirty="0" err="1"/>
              <a:t>Balomenou</a:t>
            </a:r>
            <a:r>
              <a:rPr lang="en-GB" altLang="sr-Latn-RS" dirty="0"/>
              <a:t> &amp; Garrod, 2019)</a:t>
            </a:r>
          </a:p>
          <a:p>
            <a:pPr lvl="1"/>
            <a:r>
              <a:rPr lang="en-GB" altLang="sr-Latn-RS" dirty="0"/>
              <a:t>Yet hotel brands use photos and videos for SM communication</a:t>
            </a:r>
          </a:p>
          <a:p>
            <a:pPr lvl="1"/>
            <a:r>
              <a:rPr lang="en-GB" altLang="sr-Latn-RS" dirty="0"/>
              <a:t>Such visual data can provide valuable insights of the tourism experience</a:t>
            </a:r>
          </a:p>
          <a:p>
            <a:r>
              <a:rPr lang="en-GB" altLang="sr-Latn-RS" dirty="0"/>
              <a:t>Photocentric research in minority</a:t>
            </a:r>
          </a:p>
          <a:p>
            <a:pPr lvl="1"/>
            <a:r>
              <a:rPr lang="en-GB" altLang="sr-Latn-RS" dirty="0"/>
              <a:t>destination images (e.g. Song &amp; Kim, 2016), </a:t>
            </a:r>
          </a:p>
          <a:p>
            <a:pPr lvl="1"/>
            <a:r>
              <a:rPr lang="en-GB" altLang="sr-Latn-RS" dirty="0"/>
              <a:t>content analysis, semiotic analysis or other visual methods (Michael &amp; </a:t>
            </a:r>
            <a:r>
              <a:rPr lang="en-GB" altLang="sr-Latn-RS" dirty="0" err="1"/>
              <a:t>Fusté‐Forné</a:t>
            </a:r>
            <a:r>
              <a:rPr lang="en-GB" altLang="sr-Latn-RS" dirty="0"/>
              <a:t>, 2022)</a:t>
            </a:r>
          </a:p>
          <a:p>
            <a:pPr lvl="1"/>
            <a:r>
              <a:rPr lang="en-GB" altLang="sr-Latn-RS" dirty="0"/>
              <a:t>Call for AI based photo analysis methods (Wang et al. 2020)</a:t>
            </a:r>
          </a:p>
          <a:p>
            <a:r>
              <a:rPr lang="en-GB" altLang="sr-Latn-RS" dirty="0"/>
              <a:t>Communication consistency is crucial (</a:t>
            </a:r>
            <a:r>
              <a:rPr lang="en-GB" altLang="sr-Latn-RS" dirty="0" err="1"/>
              <a:t>Šerić</a:t>
            </a:r>
            <a:r>
              <a:rPr lang="en-GB" altLang="sr-Latn-RS" dirty="0"/>
              <a:t> &amp; </a:t>
            </a:r>
            <a:r>
              <a:rPr lang="en-GB" altLang="sr-Latn-RS" dirty="0" err="1"/>
              <a:t>Mikulić</a:t>
            </a:r>
            <a:r>
              <a:rPr lang="en-GB" altLang="sr-Latn-RS" dirty="0"/>
              <a:t>, 2020)</a:t>
            </a:r>
          </a:p>
          <a:p>
            <a:pPr lvl="1"/>
            <a:r>
              <a:rPr lang="en-GB" altLang="sr-Latn-RS" dirty="0"/>
              <a:t>Luxury marketing should use interior images (Giglio et al. 2020)</a:t>
            </a:r>
          </a:p>
          <a:p>
            <a:pPr lvl="1"/>
            <a:r>
              <a:rPr lang="en-GB" altLang="sr-Latn-RS" dirty="0"/>
              <a:t>Reluctance to discuss sustainability and health-related protocols (</a:t>
            </a:r>
            <a:r>
              <a:rPr lang="en-GB" altLang="sr-Latn-RS" dirty="0" err="1"/>
              <a:t>Amatoulli</a:t>
            </a:r>
            <a:r>
              <a:rPr lang="en-GB" altLang="sr-Latn-RS" dirty="0"/>
              <a:t> et. al. 2021)</a:t>
            </a:r>
          </a:p>
          <a:p>
            <a:pPr lvl="1"/>
            <a:endParaRPr lang="en-GB" altLang="sr-Latn-RS" dirty="0"/>
          </a:p>
        </p:txBody>
      </p:sp>
      <p:sp>
        <p:nvSpPr>
          <p:cNvPr id="6150" name="Slide Number Placeholder 5">
            <a:extLst>
              <a:ext uri="{FF2B5EF4-FFF2-40B4-BE49-F238E27FC236}">
                <a16:creationId xmlns:a16="http://schemas.microsoft.com/office/drawing/2014/main" id="{1DC2EBA3-D86E-F7B8-2721-190CA3A44E28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ca-ES" sz="1200">
                <a:solidFill>
                  <a:srgbClr val="898989"/>
                </a:solidFill>
              </a:rPr>
              <a:t>Page </a:t>
            </a:r>
            <a:fld id="{16A25778-55CF-48B0-B3C9-C6AF19342EDD}" type="slidenum">
              <a:rPr lang="en-US" altLang="ca-ES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3</a:t>
            </a:fld>
            <a:endParaRPr lang="en-US" altLang="ca-E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7F78FB19-3581-D6A9-DA05-08D589348E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/>
              <a:t>Methodology </a:t>
            </a: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F738CB5F-27B0-4368-6B11-3ACCBC594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altLang="sr-Latn-RS" sz="2400"/>
              <a:t>Sample </a:t>
            </a:r>
          </a:p>
          <a:p>
            <a:pPr lvl="1"/>
            <a:r>
              <a:rPr lang="en-GB" altLang="sr-Latn-RS" sz="2000"/>
              <a:t>601 5 star </a:t>
            </a:r>
            <a:r>
              <a:rPr lang="hr-HR" altLang="sr-Latn-RS" sz="2000"/>
              <a:t>Italian </a:t>
            </a:r>
            <a:r>
              <a:rPr lang="en-GB" altLang="sr-Latn-RS" sz="2000"/>
              <a:t>hotels</a:t>
            </a:r>
          </a:p>
          <a:p>
            <a:pPr lvl="1"/>
            <a:r>
              <a:rPr lang="en-GB" altLang="sr-Latn-RS" sz="2000"/>
              <a:t>10 first pages of TA entries -114 hotels</a:t>
            </a:r>
          </a:p>
          <a:p>
            <a:pPr lvl="1"/>
            <a:r>
              <a:rPr lang="en-GB" altLang="sr-Latn-RS" sz="2000"/>
              <a:t>Facebook profiles -64 hotels</a:t>
            </a:r>
          </a:p>
          <a:p>
            <a:pPr lvl="1"/>
            <a:r>
              <a:rPr lang="en-GB" altLang="sr-Latn-RS" sz="2000"/>
              <a:t>Frequency of posts (min</a:t>
            </a:r>
            <a:r>
              <a:rPr lang="hr-HR" altLang="sr-Latn-RS" sz="2000"/>
              <a:t>.</a:t>
            </a:r>
            <a:r>
              <a:rPr lang="en-GB" altLang="sr-Latn-RS" sz="2000"/>
              <a:t> 3 times a month) + English posts </a:t>
            </a:r>
          </a:p>
          <a:p>
            <a:pPr lvl="1"/>
            <a:r>
              <a:rPr lang="en-GB" altLang="sr-Latn-RS" sz="2000"/>
              <a:t>Final sample 17 hotels</a:t>
            </a:r>
          </a:p>
          <a:p>
            <a:r>
              <a:rPr lang="en-GB" altLang="sr-Latn-RS" sz="2400"/>
              <a:t>Photo collection- Facepager (1st January 2019 – 18th November 2021)</a:t>
            </a:r>
          </a:p>
          <a:p>
            <a:pPr lvl="1"/>
            <a:r>
              <a:rPr lang="en-GB" altLang="sr-Latn-RS" sz="2000"/>
              <a:t>811 photos collected in 2019, 674 in 2020, and 954 in 2021</a:t>
            </a:r>
          </a:p>
          <a:p>
            <a:r>
              <a:rPr lang="en-GB" altLang="sr-Latn-RS" sz="2400"/>
              <a:t>Extraction of photo ascribed labels - Google Vision AI</a:t>
            </a:r>
          </a:p>
          <a:p>
            <a:pPr lvl="1"/>
            <a:r>
              <a:rPr lang="en-GB" altLang="sr-Latn-RS" sz="2000"/>
              <a:t>Limitation to the first 10</a:t>
            </a:r>
          </a:p>
          <a:p>
            <a:r>
              <a:rPr lang="en-GB" altLang="sr-Latn-RS" sz="2400"/>
              <a:t>Content analysis – Nvivo</a:t>
            </a:r>
          </a:p>
          <a:p>
            <a:pPr lvl="1"/>
            <a:r>
              <a:rPr lang="en-GB" altLang="sr-Latn-RS" sz="2000"/>
              <a:t>1001 unique labels, we discuss 30 top ones </a:t>
            </a:r>
          </a:p>
          <a:p>
            <a:pPr lvl="1"/>
            <a:endParaRPr lang="en-GB" altLang="sr-Latn-RS" sz="2000"/>
          </a:p>
        </p:txBody>
      </p:sp>
      <p:sp>
        <p:nvSpPr>
          <p:cNvPr id="7174" name="Slide Number Placeholder 5">
            <a:extLst>
              <a:ext uri="{FF2B5EF4-FFF2-40B4-BE49-F238E27FC236}">
                <a16:creationId xmlns:a16="http://schemas.microsoft.com/office/drawing/2014/main" id="{6A3AA917-D988-8D4F-9A74-499ED03BB0B2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ca-ES" sz="1200">
                <a:solidFill>
                  <a:srgbClr val="898989"/>
                </a:solidFill>
              </a:rPr>
              <a:t>Page </a:t>
            </a:r>
            <a:fld id="{A29478DC-A462-4C4D-8039-8CF2F34F93DA}" type="slidenum">
              <a:rPr lang="en-US" altLang="ca-ES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4</a:t>
            </a:fld>
            <a:endParaRPr lang="en-US" altLang="ca-E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790E6D73-BAD4-9FAA-D031-504B20DB51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/>
              <a:t>Findings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020BEC4E-B0DD-995B-8281-9B05EFBD8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GB" altLang="sr-Latn-RS"/>
              <a:t>General themes of focus </a:t>
            </a:r>
          </a:p>
          <a:p>
            <a:pPr lvl="1"/>
            <a:r>
              <a:rPr lang="en-GB" altLang="sr-Latn-RS"/>
              <a:t>elements of the natural environment (i.e. plants, sky, wood, water), </a:t>
            </a:r>
          </a:p>
          <a:p>
            <a:pPr lvl="1"/>
            <a:r>
              <a:rPr lang="en-GB" altLang="sr-Latn-RS"/>
              <a:t>interior design (i.e. furniture, lighting, art), </a:t>
            </a:r>
          </a:p>
          <a:p>
            <a:pPr lvl="1"/>
            <a:r>
              <a:rPr lang="en-GB" altLang="sr-Latn-RS"/>
              <a:t>exterior (i.e. building, property, architecture) and </a:t>
            </a:r>
          </a:p>
          <a:p>
            <a:pPr lvl="1"/>
            <a:r>
              <a:rPr lang="en-GB" altLang="sr-Latn-RS"/>
              <a:t>upscale cuisine (i.e. food, cuisine, drinkware, ingredients)</a:t>
            </a:r>
          </a:p>
          <a:p>
            <a:r>
              <a:rPr lang="en-GB" altLang="sr-Latn-RS"/>
              <a:t>Interior element dominate communications </a:t>
            </a:r>
          </a:p>
          <a:p>
            <a:pPr lvl="1"/>
            <a:r>
              <a:rPr lang="en-GB" altLang="sr-Latn-RS"/>
              <a:t>2019 = 42%, 2020 = 36% and 2021 = 40% of the 30 selected labels</a:t>
            </a:r>
          </a:p>
          <a:p>
            <a:pPr lvl="1"/>
            <a:r>
              <a:rPr lang="en-GB" altLang="sr-Latn-RS"/>
              <a:t>But natural elements gaining importance during the pandemic </a:t>
            </a:r>
          </a:p>
          <a:p>
            <a:pPr lvl="2"/>
            <a:r>
              <a:rPr lang="en-GB" altLang="sr-Latn-RS"/>
              <a:t>2019 = 22%, 2020 = 29% and 2021 = 27% of the 30 selected labels</a:t>
            </a:r>
          </a:p>
          <a:p>
            <a:r>
              <a:rPr lang="en-GB" altLang="sr-Latn-RS"/>
              <a:t>Upscale cuisine was the second most important theme in 2019 (22%)</a:t>
            </a:r>
          </a:p>
          <a:p>
            <a:pPr lvl="1"/>
            <a:r>
              <a:rPr lang="en-GB" altLang="sr-Latn-RS"/>
              <a:t>third most often in the years after (2020 = 22% and 19% of the 30 selected labels</a:t>
            </a:r>
          </a:p>
        </p:txBody>
      </p:sp>
      <p:sp>
        <p:nvSpPr>
          <p:cNvPr id="8198" name="Slide Number Placeholder 5">
            <a:extLst>
              <a:ext uri="{FF2B5EF4-FFF2-40B4-BE49-F238E27FC236}">
                <a16:creationId xmlns:a16="http://schemas.microsoft.com/office/drawing/2014/main" id="{FCA928B3-4053-EB80-CDB9-251B05DE2BF7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ca-ES" sz="1200">
                <a:solidFill>
                  <a:srgbClr val="898989"/>
                </a:solidFill>
              </a:rPr>
              <a:t>Page </a:t>
            </a:r>
            <a:fld id="{62CF94BE-803F-47E1-BE8F-61588F24F04E}" type="slidenum">
              <a:rPr lang="en-US" altLang="ca-ES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5</a:t>
            </a:fld>
            <a:endParaRPr lang="en-US" altLang="ca-E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Slide Number Placeholder 5">
            <a:extLst>
              <a:ext uri="{FF2B5EF4-FFF2-40B4-BE49-F238E27FC236}">
                <a16:creationId xmlns:a16="http://schemas.microsoft.com/office/drawing/2014/main" id="{7E59F19D-2EB9-A5F8-2D16-7965ACBA7D50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en-US" altLang="ca-ES">
                <a:solidFill>
                  <a:srgbClr val="898989"/>
                </a:solidFill>
              </a:rPr>
              <a:t>Page </a:t>
            </a:r>
            <a:fld id="{8658AFCC-2925-418F-B783-09965CB37BB2}" type="slidenum">
              <a:rPr lang="en-US" altLang="ca-ES" smtClean="0">
                <a:solidFill>
                  <a:srgbClr val="898989"/>
                </a:solidFill>
              </a:rPr>
              <a:pPr/>
              <a:t>6</a:t>
            </a:fld>
            <a:endParaRPr lang="en-US" altLang="ca-ES">
              <a:solidFill>
                <a:srgbClr val="898989"/>
              </a:solidFill>
            </a:endParaRPr>
          </a:p>
        </p:txBody>
      </p:sp>
      <p:pic>
        <p:nvPicPr>
          <p:cNvPr id="9221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C6967504-86D8-64FF-E1FD-026E3F46C8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" y="378466"/>
            <a:ext cx="10868025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96904238-57F5-03BD-CB41-625149B4E6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sr-Latn-RS"/>
              <a:t>Findings &amp; implications 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E270DB18-E187-82FC-D59C-05A7BD01B7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altLang="sr-Latn-RS" dirty="0"/>
              <a:t>Health and safety measures and COVID-19 did not occur.</a:t>
            </a:r>
          </a:p>
          <a:p>
            <a:r>
              <a:rPr lang="en-GB" altLang="sr-Latn-RS" dirty="0"/>
              <a:t>The diversity of labels varied the average number of labels was 123.4 (SD = 57.43), in 2020 96.2 (SD = 46.95) and in 2021 94 (SD = 47.85)</a:t>
            </a:r>
          </a:p>
          <a:p>
            <a:endParaRPr lang="en-GB" altLang="sr-Latn-RS" dirty="0"/>
          </a:p>
          <a:p>
            <a:r>
              <a:rPr lang="en-GB" altLang="sr-Latn-RS" dirty="0"/>
              <a:t>Thus,</a:t>
            </a:r>
          </a:p>
          <a:p>
            <a:pPr lvl="1"/>
            <a:r>
              <a:rPr lang="en-GB" altLang="sr-Latn-RS" dirty="0"/>
              <a:t>There are changes  but they are subtle </a:t>
            </a:r>
          </a:p>
          <a:p>
            <a:pPr lvl="1"/>
            <a:r>
              <a:rPr lang="en-GB" altLang="sr-Latn-RS" dirty="0"/>
              <a:t>Consistency of communications is still the key</a:t>
            </a:r>
          </a:p>
          <a:p>
            <a:pPr lvl="1"/>
            <a:r>
              <a:rPr lang="en-GB" altLang="sr-Latn-RS" dirty="0"/>
              <a:t> Nature-based content, due to the pandemic is more important</a:t>
            </a:r>
          </a:p>
          <a:p>
            <a:pPr lvl="2"/>
            <a:r>
              <a:rPr lang="en-GB" altLang="sr-Latn-RS" dirty="0"/>
              <a:t>Lockdowns and safety but </a:t>
            </a:r>
          </a:p>
          <a:p>
            <a:pPr lvl="2"/>
            <a:r>
              <a:rPr lang="en-GB" altLang="sr-Latn-RS" dirty="0"/>
              <a:t>Hedonic aspect of going away is retained </a:t>
            </a:r>
          </a:p>
        </p:txBody>
      </p:sp>
      <p:sp>
        <p:nvSpPr>
          <p:cNvPr id="10246" name="Slide Number Placeholder 5">
            <a:extLst>
              <a:ext uri="{FF2B5EF4-FFF2-40B4-BE49-F238E27FC236}">
                <a16:creationId xmlns:a16="http://schemas.microsoft.com/office/drawing/2014/main" id="{5EB62E4B-C318-558C-89BE-8B06CF6F2F69}"/>
              </a:ext>
            </a:extLst>
          </p:cNvPr>
          <p:cNvSpPr>
            <a:spLocks noGrp="1" noChangeArrowheads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ca-ES" sz="1200">
                <a:solidFill>
                  <a:srgbClr val="898989"/>
                </a:solidFill>
              </a:rPr>
              <a:t>Page </a:t>
            </a:r>
            <a:fld id="{116C4830-0AD3-4D66-AD89-E6F1C4FAC7F2}" type="slidenum">
              <a:rPr lang="en-US" altLang="ca-ES" sz="1200" smtClean="0">
                <a:solidFill>
                  <a:srgbClr val="898989"/>
                </a:solidFill>
              </a:rPr>
              <a:pPr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t>7</a:t>
            </a:fld>
            <a:endParaRPr lang="en-US" altLang="ca-ES" sz="1200">
              <a:solidFill>
                <a:srgbClr val="898989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F0C162-136D-8464-E1DB-681E9F62D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04522-D479-2514-A849-886958FF25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Data analysis of the whole sample</a:t>
            </a:r>
          </a:p>
          <a:p>
            <a:pPr lvl="1"/>
            <a:r>
              <a:rPr lang="en-GB" dirty="0"/>
              <a:t>E.g. 2019 data set has 759 individual labels;</a:t>
            </a:r>
          </a:p>
          <a:p>
            <a:pPr lvl="1"/>
            <a:r>
              <a:rPr lang="en-GB" dirty="0"/>
              <a:t>8 distinct themes</a:t>
            </a:r>
          </a:p>
          <a:p>
            <a:r>
              <a:rPr lang="en-GB" dirty="0"/>
              <a:t>Compositional data analysis  </a:t>
            </a:r>
          </a:p>
        </p:txBody>
      </p:sp>
    </p:spTree>
    <p:extLst>
      <p:ext uri="{BB962C8B-B14F-4D97-AF65-F5344CB8AC3E}">
        <p14:creationId xmlns:p14="http://schemas.microsoft.com/office/powerpoint/2010/main" val="30015868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4B2AC4E-D62E-1E60-B539-F90B67C836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	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8DBD198-CD10-2B21-770A-AF0893DBFE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Questions? </a:t>
            </a:r>
          </a:p>
        </p:txBody>
      </p:sp>
    </p:spTree>
    <p:extLst>
      <p:ext uri="{BB962C8B-B14F-4D97-AF65-F5344CB8AC3E}">
        <p14:creationId xmlns:p14="http://schemas.microsoft.com/office/powerpoint/2010/main" val="972716978"/>
      </p:ext>
    </p:extLst>
  </p:cSld>
  <p:clrMapOvr>
    <a:masterClrMapping/>
  </p:clrMapOvr>
</p:sld>
</file>

<file path=ppt/theme/theme1.xml><?xml version="1.0" encoding="utf-8"?>
<a:theme xmlns:a="http://schemas.openxmlformats.org/drawingml/2006/main" name="PebbleVTI">
  <a:themeElements>
    <a:clrScheme name="Blue">
      <a:dk1>
        <a:srgbClr val="000000"/>
      </a:dk1>
      <a:lt1>
        <a:srgbClr val="FFFFFF"/>
      </a:lt1>
      <a:dk2>
        <a:srgbClr val="153A63"/>
      </a:dk2>
      <a:lt2>
        <a:srgbClr val="DBEFF9"/>
      </a:lt2>
      <a:accent1>
        <a:srgbClr val="0F6FC6"/>
      </a:accent1>
      <a:accent2>
        <a:srgbClr val="009DD9"/>
      </a:accent2>
      <a:accent3>
        <a:srgbClr val="09B8C0"/>
      </a:accent3>
      <a:accent4>
        <a:srgbClr val="0EBC8C"/>
      </a:accent4>
      <a:accent5>
        <a:srgbClr val="71B959"/>
      </a:accent5>
      <a:accent6>
        <a:srgbClr val="96B042"/>
      </a:accent6>
      <a:hlink>
        <a:srgbClr val="C37400"/>
      </a:hlink>
      <a:folHlink>
        <a:srgbClr val="4F9085"/>
      </a:folHlink>
    </a:clrScheme>
    <a:fontScheme name="Custom 4">
      <a:majorFont>
        <a:latin typeface="Sitka Subheading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ebbleVTI" id="{8B4DB91D-6BB4-4BA3-973A-733D3AF2680E}" vid="{9A19CF0D-2077-4BF4-BAA5-86934C336D59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FFA969EB19BA04CA1F71682D17CAB5D" ma:contentTypeVersion="15" ma:contentTypeDescription="Create a new document." ma:contentTypeScope="" ma:versionID="233ed520b973dc9182fe759b0eb326dd">
  <xsd:schema xmlns:xsd="http://www.w3.org/2001/XMLSchema" xmlns:xs="http://www.w3.org/2001/XMLSchema" xmlns:p="http://schemas.microsoft.com/office/2006/metadata/properties" xmlns:ns3="b38bfaa1-959b-436f-96f4-70e824ce779e" xmlns:ns4="ab29efe7-22b1-4be0-a603-548785e51812" targetNamespace="http://schemas.microsoft.com/office/2006/metadata/properties" ma:root="true" ma:fieldsID="38d265a7c5c2577fc7805837bf86eedb" ns3:_="" ns4:_="">
    <xsd:import namespace="b38bfaa1-959b-436f-96f4-70e824ce779e"/>
    <xsd:import namespace="ab29efe7-22b1-4be0-a603-548785e51812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KeyPoints" minOccurs="0"/>
                <xsd:element ref="ns4:MediaServiceKeyPoints" minOccurs="0"/>
                <xsd:element ref="ns4:MediaServiceAutoTags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OCR" minOccurs="0"/>
                <xsd:element ref="ns4:MediaLengthInSeconds" minOccurs="0"/>
                <xsd:element ref="ns4:_activit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38bfaa1-959b-436f-96f4-70e824ce779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b29efe7-22b1-4be0-a603-548785e5181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4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5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6" nillable="true" ma:displayName="Tags" ma:internalName="MediaServiceAutoTags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MediaLengthInSeconds" ma:hidden="true" ma:internalName="MediaLengthInSeconds" ma:readOnly="true">
      <xsd:simpleType>
        <xsd:restriction base="dms:Unknown"/>
      </xsd:simpleType>
    </xsd:element>
    <xsd:element name="_activity" ma:index="22" nillable="true" ma:displayName="_activity" ma:hidden="true" ma:internalName="_activity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activity xmlns="ab29efe7-22b1-4be0-a603-548785e51812" xsi:nil="true"/>
  </documentManagement>
</p:properties>
</file>

<file path=customXml/itemProps1.xml><?xml version="1.0" encoding="utf-8"?>
<ds:datastoreItem xmlns:ds="http://schemas.openxmlformats.org/officeDocument/2006/customXml" ds:itemID="{7BEF0145-4CF7-4A2A-8531-017591A018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38bfaa1-959b-436f-96f4-70e824ce779e"/>
    <ds:schemaRef ds:uri="ab29efe7-22b1-4be0-a603-548785e5181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367668-7D57-4266-9EB2-A15597815A2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2C891F0-AD2D-41F8-92EE-B4F91629E429}">
  <ds:schemaRefs>
    <ds:schemaRef ds:uri="http://www.w3.org/XML/1998/namespace"/>
    <ds:schemaRef ds:uri="http://schemas.microsoft.com/office/infopath/2007/PartnerControls"/>
    <ds:schemaRef ds:uri="ab29efe7-22b1-4be0-a603-548785e51812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2006/documentManagement/types"/>
    <ds:schemaRef ds:uri="b38bfaa1-959b-436f-96f4-70e824ce779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658</Words>
  <Application>Microsoft Office PowerPoint</Application>
  <PresentationFormat>Widescreen</PresentationFormat>
  <Paragraphs>72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Avenir Next LT Pro</vt:lpstr>
      <vt:lpstr>Avenir Next LT Pro Light</vt:lpstr>
      <vt:lpstr>Calibri</vt:lpstr>
      <vt:lpstr>Sitka Subheading</vt:lpstr>
      <vt:lpstr>Times New Roman</vt:lpstr>
      <vt:lpstr>PebbleVTI</vt:lpstr>
      <vt:lpstr>AI assisted content analysis of hotel’s visual social media communication during the pandemic: a case of luxury hotels in Italy </vt:lpstr>
      <vt:lpstr>Research Background</vt:lpstr>
      <vt:lpstr>Research Background cont. </vt:lpstr>
      <vt:lpstr>Methodology </vt:lpstr>
      <vt:lpstr>Findings</vt:lpstr>
      <vt:lpstr>PowerPoint Presentation</vt:lpstr>
      <vt:lpstr>Findings &amp; implications </vt:lpstr>
      <vt:lpstr>Next steps</vt:lpstr>
      <vt:lpstr>Thank you </vt:lpstr>
    </vt:vector>
  </TitlesOfParts>
  <Company>Cardiff Metropolitan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 assisted content analysis of hotel’s visual social media communication during the pandemic: a case of luxury hotels in Italy </dc:title>
  <dc:creator>Minor, Kasha</dc:creator>
  <cp:lastModifiedBy>Minor, Kasha</cp:lastModifiedBy>
  <cp:revision>1</cp:revision>
  <dcterms:created xsi:type="dcterms:W3CDTF">2023-05-10T16:29:16Z</dcterms:created>
  <dcterms:modified xsi:type="dcterms:W3CDTF">2023-05-10T16:49:49Z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0x0101003FFA969EB19BA04CA1F71682D17CAB5D</vt:lpwstr>
  </property>
</Properties>
</file>