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88" r:id="rId6"/>
    <p:sldId id="263" r:id="rId7"/>
    <p:sldId id="270" r:id="rId8"/>
    <p:sldId id="281" r:id="rId9"/>
    <p:sldId id="280" r:id="rId10"/>
    <p:sldId id="283" r:id="rId11"/>
    <p:sldId id="282" r:id="rId12"/>
    <p:sldId id="284" r:id="rId13"/>
    <p:sldId id="285" r:id="rId14"/>
    <p:sldId id="287" r:id="rId15"/>
    <p:sldId id="286" r:id="rId16"/>
    <p:sldId id="274" r:id="rId17"/>
    <p:sldId id="277" r:id="rId18"/>
  </p:sldIdLst>
  <p:sldSz cx="9144000" cy="5715000" type="screen16x10"/>
  <p:notesSz cx="6807200" cy="9939338"/>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703">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C1615"/>
    <a:srgbClr val="0000CC"/>
    <a:srgbClr val="F2F2F2"/>
    <a:srgbClr val="EEECE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18EAB9-6D17-7849-9D31-F41749C5CC25}" v="201" dt="2021-09-24T12:36:19.9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7"/>
    <p:restoredTop sz="78028" autoAdjust="0"/>
  </p:normalViewPr>
  <p:slideViewPr>
    <p:cSldViewPr snapToObjects="1" showGuides="1">
      <p:cViewPr varScale="1">
        <p:scale>
          <a:sx n="107" d="100"/>
          <a:sy n="107" d="100"/>
        </p:scale>
        <p:origin x="930" y="126"/>
      </p:cViewPr>
      <p:guideLst>
        <p:guide orient="horz" pos="1800"/>
        <p:guide pos="703"/>
      </p:guideLst>
    </p:cSldViewPr>
  </p:slideViewPr>
  <p:notesTextViewPr>
    <p:cViewPr>
      <p:scale>
        <a:sx n="100" d="100"/>
        <a:sy n="100" d="100"/>
      </p:scale>
      <p:origin x="0" y="0"/>
    </p:cViewPr>
  </p:notesTextViewPr>
  <p:notesViewPr>
    <p:cSldViewPr snapToObjects="1" showGuides="1">
      <p:cViewPr varScale="1">
        <p:scale>
          <a:sx n="73" d="100"/>
          <a:sy n="73" d="100"/>
        </p:scale>
        <p:origin x="-2148"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ayiotopoulos, Aggelos" userId="f0c1d0fc-b74c-4f47-9d8d-0eb84d05805c" providerId="ADAL" clId="{0A18EAB9-6D17-7849-9D31-F41749C5CC25}"/>
    <pc:docChg chg="custSel modSld">
      <pc:chgData name="Panayiotopoulos, Aggelos" userId="f0c1d0fc-b74c-4f47-9d8d-0eb84d05805c" providerId="ADAL" clId="{0A18EAB9-6D17-7849-9D31-F41749C5CC25}" dt="2021-09-24T12:36:20.272" v="0" actId="27636"/>
      <pc:docMkLst>
        <pc:docMk/>
      </pc:docMkLst>
      <pc:sldChg chg="modNotes">
        <pc:chgData name="Panayiotopoulos, Aggelos" userId="f0c1d0fc-b74c-4f47-9d8d-0eb84d05805c" providerId="ADAL" clId="{0A18EAB9-6D17-7849-9D31-F41749C5CC25}" dt="2021-09-24T12:36:20.272" v="0" actId="27636"/>
        <pc:sldMkLst>
          <pc:docMk/>
          <pc:sldMk cId="405049304" sldId="28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E1A3EC8-FAE1-6745-B361-3374DA9D6FE0}" type="datetimeFigureOut">
              <a:rPr lang="en-US" smtClean="0"/>
              <a:pPr/>
              <a:t>5/14/2023</a:t>
            </a:fld>
            <a:endParaRPr lang="en-US"/>
          </a:p>
        </p:txBody>
      </p:sp>
      <p:sp>
        <p:nvSpPr>
          <p:cNvPr id="4" name="Slide Image Placeholder 3"/>
          <p:cNvSpPr>
            <a:spLocks noGrp="1" noRot="1" noChangeAspect="1"/>
          </p:cNvSpPr>
          <p:nvPr>
            <p:ph type="sldImg" idx="2"/>
          </p:nvPr>
        </p:nvSpPr>
        <p:spPr>
          <a:xfrm>
            <a:off x="423863" y="746125"/>
            <a:ext cx="5959475" cy="37258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103FA64B-9629-9E46-AADB-94734C6707A3}" type="slidenum">
              <a:rPr lang="en-US" smtClean="0"/>
              <a:pPr/>
              <a:t>‹#›</a:t>
            </a:fld>
            <a:endParaRPr lang="en-US"/>
          </a:p>
        </p:txBody>
      </p:sp>
    </p:spTree>
    <p:extLst>
      <p:ext uri="{BB962C8B-B14F-4D97-AF65-F5344CB8AC3E}">
        <p14:creationId xmlns:p14="http://schemas.microsoft.com/office/powerpoint/2010/main" val="32475256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recent economic, environmental and health crises raise questions about the ways in which neo-liberal capitalism affects economic, social, political, and cultural life. In the case of the academy, neo-liberalism is transforming the production and consumption of education (</a:t>
            </a:r>
            <a:r>
              <a:rPr lang="en-GB" sz="1200" kern="1200" dirty="0" err="1">
                <a:solidFill>
                  <a:schemeClr val="tx1"/>
                </a:solidFill>
                <a:effectLst/>
                <a:latin typeface="+mn-lt"/>
                <a:ea typeface="+mn-ea"/>
                <a:cs typeface="+mn-cs"/>
              </a:rPr>
              <a:t>Rikowski</a:t>
            </a:r>
            <a:r>
              <a:rPr lang="en-GB" sz="1200" kern="1200" dirty="0">
                <a:solidFill>
                  <a:schemeClr val="tx1"/>
                </a:solidFill>
                <a:effectLst/>
                <a:latin typeface="+mn-lt"/>
                <a:ea typeface="+mn-ea"/>
                <a:cs typeface="+mn-cs"/>
              </a:rPr>
              <a:t> 2012; </a:t>
            </a:r>
            <a:r>
              <a:rPr lang="en-GB" sz="1200" kern="1200" dirty="0" err="1">
                <a:solidFill>
                  <a:schemeClr val="tx1"/>
                </a:solidFill>
                <a:effectLst/>
                <a:latin typeface="+mn-lt"/>
                <a:ea typeface="+mn-ea"/>
                <a:cs typeface="+mn-cs"/>
              </a:rPr>
              <a:t>Radice</a:t>
            </a:r>
            <a:r>
              <a:rPr lang="en-GB" sz="1200" kern="1200" dirty="0">
                <a:solidFill>
                  <a:schemeClr val="tx1"/>
                </a:solidFill>
                <a:effectLst/>
                <a:latin typeface="+mn-lt"/>
                <a:ea typeface="+mn-ea"/>
                <a:cs typeface="+mn-cs"/>
              </a:rPr>
              <a:t> 2013). Education itself, and more particularly marketing education has widened its agenda to include issues around race, gender, </a:t>
            </a:r>
            <a:r>
              <a:rPr lang="en-GB" sz="1200" kern="1200" dirty="0" err="1">
                <a:solidFill>
                  <a:schemeClr val="tx1"/>
                </a:solidFill>
                <a:effectLst/>
                <a:latin typeface="+mn-lt"/>
                <a:ea typeface="+mn-ea"/>
                <a:cs typeface="+mn-cs"/>
              </a:rPr>
              <a:t>ablebodiness</a:t>
            </a:r>
            <a:r>
              <a:rPr lang="en-GB" sz="1200" kern="1200" dirty="0">
                <a:solidFill>
                  <a:schemeClr val="tx1"/>
                </a:solidFill>
                <a:effectLst/>
                <a:latin typeface="+mn-lt"/>
                <a:ea typeface="+mn-ea"/>
                <a:cs typeface="+mn-cs"/>
              </a:rPr>
              <a:t> etc. These discussions, however, are often </a:t>
            </a:r>
            <a:r>
              <a:rPr lang="en-US" sz="1200" kern="1200" dirty="0">
                <a:solidFill>
                  <a:schemeClr val="tx1"/>
                </a:solidFill>
                <a:effectLst/>
                <a:latin typeface="+mn-lt"/>
                <a:ea typeface="+mn-ea"/>
                <a:cs typeface="+mn-cs"/>
              </a:rPr>
              <a:t>fragmented and devoid of underpinned ideologies and power struggles,  and are often coopted by mainstream approaches, which tend to </a:t>
            </a:r>
            <a:r>
              <a:rPr lang="en-US" sz="1200" kern="1200" dirty="0" err="1">
                <a:solidFill>
                  <a:schemeClr val="tx1"/>
                </a:solidFill>
                <a:effectLst/>
                <a:latin typeface="+mn-lt"/>
                <a:ea typeface="+mn-ea"/>
                <a:cs typeface="+mn-cs"/>
              </a:rPr>
              <a:t>commoditise</a:t>
            </a:r>
            <a:r>
              <a:rPr lang="en-US" sz="1200" kern="1200" dirty="0">
                <a:solidFill>
                  <a:schemeClr val="tx1"/>
                </a:solidFill>
                <a:effectLst/>
                <a:latin typeface="+mn-lt"/>
                <a:ea typeface="+mn-ea"/>
                <a:cs typeface="+mn-cs"/>
              </a:rPr>
              <a:t> identities and identity politics.</a:t>
            </a:r>
            <a:endParaRPr lang="en-GB" sz="1200" kern="1200" dirty="0">
              <a:solidFill>
                <a:schemeClr val="tx1"/>
              </a:solidFill>
              <a:effectLst/>
              <a:latin typeface="+mn-lt"/>
              <a:ea typeface="+mn-ea"/>
              <a:cs typeface="+mn-cs"/>
            </a:endParaRPr>
          </a:p>
          <a:p>
            <a:endParaRPr lang="en-IE" dirty="0"/>
          </a:p>
          <a:p>
            <a:endParaRPr lang="en-IE" dirty="0"/>
          </a:p>
          <a:p>
            <a:endParaRPr lang="en-IE" dirty="0"/>
          </a:p>
        </p:txBody>
      </p:sp>
      <p:sp>
        <p:nvSpPr>
          <p:cNvPr id="4" name="Slide Number Placeholder 3"/>
          <p:cNvSpPr>
            <a:spLocks noGrp="1"/>
          </p:cNvSpPr>
          <p:nvPr>
            <p:ph type="sldNum" sz="quarter" idx="10"/>
          </p:nvPr>
        </p:nvSpPr>
        <p:spPr/>
        <p:txBody>
          <a:bodyPr/>
          <a:lstStyle/>
          <a:p>
            <a:fld id="{3AB46EBD-C7CC-4E95-B67E-14ACDEBCDEDB}" type="slidenum">
              <a:rPr lang="en-IE" smtClean="0"/>
              <a:pPr/>
              <a:t>1</a:t>
            </a:fld>
            <a:endParaRPr lang="en-IE"/>
          </a:p>
        </p:txBody>
      </p:sp>
      <p:sp>
        <p:nvSpPr>
          <p:cNvPr id="7" name="Slide Image Placeholder 6"/>
          <p:cNvSpPr>
            <a:spLocks noGrp="1" noRot="1" noChangeAspect="1"/>
          </p:cNvSpPr>
          <p:nvPr>
            <p:ph type="sldImg"/>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3FA64B-9629-9E46-AADB-94734C6707A3}" type="slidenum">
              <a:rPr lang="en-US" smtClean="0"/>
              <a:pPr/>
              <a:t>14</a:t>
            </a:fld>
            <a:endParaRPr lang="en-US"/>
          </a:p>
        </p:txBody>
      </p:sp>
    </p:spTree>
    <p:extLst>
      <p:ext uri="{BB962C8B-B14F-4D97-AF65-F5344CB8AC3E}">
        <p14:creationId xmlns:p14="http://schemas.microsoft.com/office/powerpoint/2010/main" val="295954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746125"/>
            <a:ext cx="5959475" cy="3725863"/>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E" dirty="0"/>
              <a:t>Emancipatory education frames a horizontal relationship, which is based on trust and equality. (Galloway 2012). As such, it is dialogical rather than curricular. It focuses on problematisation and critical thinking, rather than technocratic, skill-based education. Aims to emancipate people by allowing them to develop their power to perceive critically the way they exist in the world, with which and in which they find themselves. It is praxical, both as a process of reflection and action, and reflection on action. (Freire 1996) </a:t>
            </a:r>
          </a:p>
          <a:p>
            <a:endParaRPr lang="en-IE" dirty="0"/>
          </a:p>
        </p:txBody>
      </p:sp>
      <p:sp>
        <p:nvSpPr>
          <p:cNvPr id="4" name="Slide Number Placeholder 3"/>
          <p:cNvSpPr>
            <a:spLocks noGrp="1"/>
          </p:cNvSpPr>
          <p:nvPr>
            <p:ph type="sldNum" sz="quarter" idx="10"/>
          </p:nvPr>
        </p:nvSpPr>
        <p:spPr/>
        <p:txBody>
          <a:bodyPr/>
          <a:lstStyle/>
          <a:p>
            <a:fld id="{3AB46EBD-C7CC-4E95-B67E-14ACDEBCDEDB}" type="slidenum">
              <a:rPr lang="en-IE" smtClean="0"/>
              <a:pPr/>
              <a:t>3</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bwMode="invGray">
          <a:xfrm>
            <a:off x="423863" y="746125"/>
            <a:ext cx="5959475" cy="3725863"/>
          </a:xfrm>
        </p:spPr>
      </p:sp>
      <p:sp>
        <p:nvSpPr>
          <p:cNvPr id="3" name="Notes Placeholder 2"/>
          <p:cNvSpPr>
            <a:spLocks noGrp="1"/>
          </p:cNvSpPr>
          <p:nvPr>
            <p:ph type="body" idx="1"/>
          </p:nvPr>
        </p:nvSpPr>
        <p:spPr/>
        <p:txBody>
          <a:bodyPr>
            <a:normAutofit/>
          </a:bodyPr>
          <a:lstStyle/>
          <a:p>
            <a:r>
              <a:rPr lang="en-IE" sz="1200" kern="1200" baseline="0" dirty="0">
                <a:solidFill>
                  <a:schemeClr val="tx1"/>
                </a:solidFill>
                <a:latin typeface="+mn-lt"/>
                <a:ea typeface="+mn-ea"/>
                <a:cs typeface="+mn-cs"/>
              </a:rPr>
              <a:t>Giroux’s (1981) distinction between content and process radicals – to use</a:t>
            </a:r>
          </a:p>
          <a:p>
            <a:r>
              <a:rPr lang="en-IE" sz="1200" kern="1200" baseline="0" dirty="0">
                <a:solidFill>
                  <a:schemeClr val="tx1"/>
                </a:solidFill>
                <a:latin typeface="+mn-lt"/>
                <a:ea typeface="+mn-ea"/>
                <a:cs typeface="+mn-cs"/>
              </a:rPr>
              <a:t>terms more familiar to management teachers – highlights the problem that</a:t>
            </a:r>
          </a:p>
          <a:p>
            <a:r>
              <a:rPr lang="en-IE" sz="1200" kern="1200" baseline="0" dirty="0">
                <a:solidFill>
                  <a:schemeClr val="tx1"/>
                </a:solidFill>
                <a:latin typeface="+mn-lt"/>
                <a:ea typeface="+mn-ea"/>
                <a:cs typeface="+mn-cs"/>
              </a:rPr>
              <a:t>the would-be critical management educator inherits, in that although each position has provided a critical alternative in some respects to a traditional approach, neither one does so completely. The content radicals use traditional procedures and conventional classroom relationships to disseminate their subject matter, whereas the process radicals may have developed a less hierarchical pedagogy, but its supporting theory is often inadequate for the analysis of complex social and organizational processes. In either case, the separation of content from process suggests, as Giroux (1981) has pointed out, “a rather crude pedagogical simplification” (p. 67). A critical approach to management learning should be reflected in both its content and its methodology. This and less consistent (if more familiar) positions are summarized in Figure 1.</a:t>
            </a:r>
            <a:endParaRPr lang="en-IE" dirty="0"/>
          </a:p>
        </p:txBody>
      </p:sp>
      <p:sp>
        <p:nvSpPr>
          <p:cNvPr id="4" name="Slide Number Placeholder 3"/>
          <p:cNvSpPr>
            <a:spLocks noGrp="1"/>
          </p:cNvSpPr>
          <p:nvPr>
            <p:ph type="sldNum" sz="quarter" idx="10"/>
          </p:nvPr>
        </p:nvSpPr>
        <p:spPr/>
        <p:txBody>
          <a:bodyPr/>
          <a:lstStyle/>
          <a:p>
            <a:fld id="{103FA64B-9629-9E46-AADB-94734C6707A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Responding to calls for an emphasis on critical, creative, reflexive approaches to marketing education that go beyond technocratic, skill-based education (O’Malley and </a:t>
            </a:r>
            <a:r>
              <a:rPr lang="en-US" sz="1200" kern="1200" dirty="0" err="1">
                <a:solidFill>
                  <a:schemeClr val="tx1"/>
                </a:solidFill>
                <a:effectLst/>
                <a:latin typeface="+mn-lt"/>
                <a:ea typeface="+mn-ea"/>
                <a:cs typeface="+mn-cs"/>
              </a:rPr>
              <a:t>Lichrou</a:t>
            </a:r>
            <a:r>
              <a:rPr lang="en-US" sz="1200" kern="1200" dirty="0">
                <a:solidFill>
                  <a:schemeClr val="tx1"/>
                </a:solidFill>
                <a:effectLst/>
                <a:latin typeface="+mn-lt"/>
                <a:ea typeface="+mn-ea"/>
                <a:cs typeface="+mn-cs"/>
              </a:rPr>
              <a:t>, 2016) and the need for links between education and social movements (Tadajewski </a:t>
            </a:r>
            <a:r>
              <a:rPr lang="en-US" sz="1200" i="1" kern="1200" dirty="0">
                <a:solidFill>
                  <a:schemeClr val="tx1"/>
                </a:solidFill>
                <a:effectLst/>
                <a:latin typeface="+mn-lt"/>
                <a:ea typeface="+mn-ea"/>
                <a:cs typeface="+mn-cs"/>
              </a:rPr>
              <a:t>et al</a:t>
            </a:r>
            <a:r>
              <a:rPr lang="en-US" sz="1200" kern="1200" dirty="0">
                <a:solidFill>
                  <a:schemeClr val="tx1"/>
                </a:solidFill>
                <a:effectLst/>
                <a:latin typeface="+mn-lt"/>
                <a:ea typeface="+mn-ea"/>
                <a:cs typeface="+mn-cs"/>
              </a:rPr>
              <a:t>., 2014) we reflect on our pedagogical practice.</a:t>
            </a:r>
            <a:endParaRPr lang="en-GB" sz="1200" kern="1200" dirty="0">
              <a:solidFill>
                <a:schemeClr val="tx1"/>
              </a:solidFill>
              <a:effectLst/>
              <a:latin typeface="+mn-lt"/>
              <a:ea typeface="+mn-ea"/>
              <a:cs typeface="+mn-cs"/>
            </a:endParaRPr>
          </a:p>
          <a:p>
            <a:endParaRPr lang="en-US" dirty="0"/>
          </a:p>
          <a:p>
            <a:r>
              <a:rPr lang="en-US" dirty="0"/>
              <a:t>The module, which I coordinated/taught and Maria was teaching on offered a multidisciplinary understanding of sustainability (from economics and marketing, to engineering and design, to psychology and politics. It finally offered a real example of sustainable living and education with a field trip to Cloughjordan ecovillage.</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follow a scholar activist approach, which seeks to resist dominant discourses, and questions social, political and economic power relations (Fuller and </a:t>
            </a:r>
            <a:r>
              <a:rPr lang="en-US" sz="1200" kern="1200" dirty="0" err="1">
                <a:solidFill>
                  <a:schemeClr val="tx1"/>
                </a:solidFill>
                <a:effectLst/>
                <a:latin typeface="+mn-lt"/>
                <a:ea typeface="+mn-ea"/>
                <a:cs typeface="+mn-cs"/>
              </a:rPr>
              <a:t>Kirchin</a:t>
            </a:r>
            <a:r>
              <a:rPr lang="en-US" sz="1200" kern="1200" dirty="0">
                <a:solidFill>
                  <a:schemeClr val="tx1"/>
                </a:solidFill>
                <a:effectLst/>
                <a:latin typeface="+mn-lt"/>
                <a:ea typeface="+mn-ea"/>
                <a:cs typeface="+mn-cs"/>
              </a:rPr>
              <a:t>, 2004). Using the context of a Sustainable Development module, we focus on a power-analysis exercise used with undergraduate students to discuss the environmental, economic and social crises as they are reflected in the conflict between mining and tourism and local resistance to mining industry development in a region of Northern Greece (</a:t>
            </a:r>
            <a:r>
              <a:rPr lang="en-US" sz="1200" kern="1200" dirty="0" err="1">
                <a:solidFill>
                  <a:schemeClr val="tx1"/>
                </a:solidFill>
                <a:effectLst/>
                <a:latin typeface="+mn-lt"/>
                <a:ea typeface="+mn-ea"/>
                <a:cs typeface="+mn-cs"/>
              </a:rPr>
              <a:t>Chalkidiki</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03FA64B-9629-9E46-AADB-94734C6707A3}" type="slidenum">
              <a:rPr lang="en-US" smtClean="0"/>
              <a:pPr/>
              <a:t>5</a:t>
            </a:fld>
            <a:endParaRPr lang="en-US"/>
          </a:p>
        </p:txBody>
      </p:sp>
    </p:spTree>
    <p:extLst>
      <p:ext uri="{BB962C8B-B14F-4D97-AF65-F5344CB8AC3E}">
        <p14:creationId xmlns:p14="http://schemas.microsoft.com/office/powerpoint/2010/main" val="2791358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A power analysis </a:t>
            </a:r>
            <a:r>
              <a:rPr lang="en-GB" sz="1200" kern="1200" dirty="0">
                <a:solidFill>
                  <a:schemeClr val="tx1"/>
                </a:solidFill>
                <a:effectLst/>
                <a:latin typeface="+mn-lt"/>
                <a:ea typeface="+mn-ea"/>
                <a:cs typeface="+mn-cs"/>
              </a:rPr>
              <a:t>exercise was employed as part of a critical pedagogy, which combines both radical content and radical approach (Giroux, 1981).</a:t>
            </a:r>
          </a:p>
          <a:p>
            <a:r>
              <a:rPr lang="en-GB"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power analysis exercise is a tool, designed and used by (community) activist groups in order to help understand the terrain of struggle and the actors involved. As such it aims to help activist groups establish a clear goal, identify the players involved, relationships and potential alliances, and areas for further research. The exercise was also combined with, and followed from a reflection by the students on their ideological/political position on a spectrum from free market to deep ecology and worked in groups according to where they ranked themselves on the spectrum.</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exercise helped students reflect on their position, understand the impact their ideology has on their approach, proposed solution, who they see as allies and how they position themselves within a given struggle. Moreover, students engage with a critical understanding of the broader socio-political, economic and environmental debates, opening up a space for them to go beyond disciplinary constraints. </a:t>
            </a:r>
            <a:endParaRPr lang="en-US" dirty="0"/>
          </a:p>
        </p:txBody>
      </p:sp>
      <p:sp>
        <p:nvSpPr>
          <p:cNvPr id="4" name="Slide Number Placeholder 3"/>
          <p:cNvSpPr>
            <a:spLocks noGrp="1"/>
          </p:cNvSpPr>
          <p:nvPr>
            <p:ph type="sldNum" sz="quarter" idx="5"/>
          </p:nvPr>
        </p:nvSpPr>
        <p:spPr/>
        <p:txBody>
          <a:bodyPr/>
          <a:lstStyle/>
          <a:p>
            <a:fld id="{103FA64B-9629-9E46-AADB-94734C6707A3}" type="slidenum">
              <a:rPr lang="en-US" smtClean="0"/>
              <a:pPr/>
              <a:t>6</a:t>
            </a:fld>
            <a:endParaRPr lang="en-US"/>
          </a:p>
        </p:txBody>
      </p:sp>
    </p:spTree>
    <p:extLst>
      <p:ext uri="{BB962C8B-B14F-4D97-AF65-F5344CB8AC3E}">
        <p14:creationId xmlns:p14="http://schemas.microsoft.com/office/powerpoint/2010/main" val="3119105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apologies for the quality, these pictures were taken in an era when we could actually meet our students/colleagues in person in a classroom. </a:t>
            </a:r>
          </a:p>
          <a:p>
            <a:endParaRPr lang="en-US" dirty="0"/>
          </a:p>
          <a:p>
            <a:r>
              <a:rPr lang="en-US" dirty="0"/>
              <a:t>Different perspectives are influenced by certain ideologies/world views and have underlying assumptions, which this exercise helped the students see.</a:t>
            </a:r>
          </a:p>
        </p:txBody>
      </p:sp>
      <p:sp>
        <p:nvSpPr>
          <p:cNvPr id="4" name="Slide Number Placeholder 3"/>
          <p:cNvSpPr>
            <a:spLocks noGrp="1"/>
          </p:cNvSpPr>
          <p:nvPr>
            <p:ph type="sldNum" sz="quarter" idx="5"/>
          </p:nvPr>
        </p:nvSpPr>
        <p:spPr/>
        <p:txBody>
          <a:bodyPr/>
          <a:lstStyle/>
          <a:p>
            <a:fld id="{103FA64B-9629-9E46-AADB-94734C6707A3}" type="slidenum">
              <a:rPr lang="en-US" smtClean="0"/>
              <a:pPr/>
              <a:t>7</a:t>
            </a:fld>
            <a:endParaRPr lang="en-US"/>
          </a:p>
        </p:txBody>
      </p:sp>
    </p:spTree>
    <p:extLst>
      <p:ext uri="{BB962C8B-B14F-4D97-AF65-F5344CB8AC3E}">
        <p14:creationId xmlns:p14="http://schemas.microsoft.com/office/powerpoint/2010/main" val="414226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3FA64B-9629-9E46-AADB-94734C6707A3}" type="slidenum">
              <a:rPr lang="en-US" smtClean="0"/>
              <a:pPr/>
              <a:t>9</a:t>
            </a:fld>
            <a:endParaRPr lang="en-US"/>
          </a:p>
        </p:txBody>
      </p:sp>
    </p:spTree>
    <p:extLst>
      <p:ext uri="{BB962C8B-B14F-4D97-AF65-F5344CB8AC3E}">
        <p14:creationId xmlns:p14="http://schemas.microsoft.com/office/powerpoint/2010/main" val="2831202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It is not easy being a public intellectual/scholar activist. It comes with</a:t>
            </a:r>
            <a:r>
              <a:rPr lang="en-IE" baseline="0" dirty="0" smtClean="0"/>
              <a:t> a cost. E.g. Third level workplace watch. Precarious academics/culture of fear.</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Salaita case and BDS movement in general. The cost of being a dissident.</a:t>
            </a:r>
            <a:endParaRPr lang="en-I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I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So you can carry it back to Classical Greece for example; who was condemned to drink the hemlock? The guy who was corrupting the youth of Athens by asking too many questions. Take the biblical stories, folk-tales, but roughly the same period. And they were people who were critical of power who were doing geopolitical analysis condemning the crimes of the kings and calling for mercy to widows and orphans and so on. They didn't have the term intellectuals, they called them with an obscure Hebrew term which is translated as "prophets" and what happened to them? They were imprisoned, driven to the desert, denounced. At the same time there were the flatterers of the Court, later called "false prophets", who were the respected ones -centuries later that changed, but not at the time- and that distinction goes right to the present. If you take a look at the people called intellectuals, typically in almost every society, there is, the large majority of them are supportive of power and admired and respected and well treated. But typically there is a small margin who are critical, often take courageous acts to confront power, often, sometimes write and speak, and one or another way they are marginalised, condemned, just how, it depends on the nature of the society. So if it's an American-run colony like El Salvador as in the painting I'm looking at, they get their brains blown out. If it's Eastern Europe maybe they are jailed. If it's Western Europe or the United States maybe they are just marginalised and condemned; but it's a pretty typical pattern.</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 </a:t>
            </a:r>
            <a:endParaRPr lang="en-I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AB46EBD-C7CC-4E95-B67E-14ACDEBCDEDB}" type="slidenum">
              <a:rPr kumimoji="0" lang="en-I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I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16398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746125"/>
            <a:ext cx="5959475" cy="3725863"/>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E" dirty="0"/>
              <a:t>1) For example</a:t>
            </a:r>
            <a:r>
              <a:rPr lang="en-IE" baseline="0" dirty="0"/>
              <a:t> acknowledge we may be part of the problem: not just that we play along, but we are actually producing and re-producing inequality in our practices. </a:t>
            </a:r>
            <a:endParaRPr lang="en-IE" dirty="0"/>
          </a:p>
          <a:p>
            <a:endParaRPr lang="en-IE" dirty="0"/>
          </a:p>
        </p:txBody>
      </p:sp>
      <p:sp>
        <p:nvSpPr>
          <p:cNvPr id="4" name="Slide Number Placeholder 3"/>
          <p:cNvSpPr>
            <a:spLocks noGrp="1"/>
          </p:cNvSpPr>
          <p:nvPr>
            <p:ph type="sldNum" sz="quarter" idx="10"/>
          </p:nvPr>
        </p:nvSpPr>
        <p:spPr/>
        <p:txBody>
          <a:bodyPr/>
          <a:lstStyle/>
          <a:p>
            <a:fld id="{103FA64B-9629-9E46-AADB-94734C6707A3}"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a:t>Click to edit Master title style</a:t>
            </a:r>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193198A-EDD5-C245-A681-DE16195D2C80}" type="datetimeFigureOut">
              <a:rPr lang="en-US" smtClean="0"/>
              <a:pPr/>
              <a:t>5/14/2023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93198A-EDD5-C245-A681-DE16195D2C80}" type="datetimeFigureOut">
              <a:rPr lang="en-US" smtClean="0"/>
              <a:pPr/>
              <a:t>5/14/2023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93198A-EDD5-C245-A681-DE16195D2C80}" type="datetimeFigureOut">
              <a:rPr lang="en-US" smtClean="0"/>
              <a:pPr/>
              <a:t>5/14/2023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93198A-EDD5-C245-A681-DE16195D2C80}" type="datetimeFigureOut">
              <a:rPr lang="en-US" smtClean="0"/>
              <a:pPr/>
              <a:t>5/14/2023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93198A-EDD5-C245-A681-DE16195D2C80}" type="datetimeFigureOut">
              <a:rPr lang="en-US" smtClean="0"/>
              <a:pPr/>
              <a:t>5/14/2023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93198A-EDD5-C245-A681-DE16195D2C80}" type="datetimeFigureOut">
              <a:rPr lang="en-US" smtClean="0"/>
              <a:pPr/>
              <a:t>5/14/2023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93198A-EDD5-C245-A681-DE16195D2C80}" type="datetimeFigureOut">
              <a:rPr lang="en-US" smtClean="0"/>
              <a:pPr/>
              <a:t>5/14/2023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193198A-EDD5-C245-A681-DE16195D2C80}" type="datetimeFigureOut">
              <a:rPr lang="en-US" smtClean="0"/>
              <a:pPr/>
              <a:t>5/14/2023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3198A-EDD5-C245-A681-DE16195D2C80}" type="datetimeFigureOut">
              <a:rPr lang="en-US" smtClean="0"/>
              <a:pPr/>
              <a:t>5/14/2023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93198A-EDD5-C245-A681-DE16195D2C80}" type="datetimeFigureOut">
              <a:rPr lang="en-US" smtClean="0"/>
              <a:pPr/>
              <a:t>5/14/2023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93198A-EDD5-C245-A681-DE16195D2C80}" type="datetimeFigureOut">
              <a:rPr lang="en-US" smtClean="0"/>
              <a:pPr/>
              <a:t>5/14/2023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43C2B-5023-314D-86FA-BCF7D4EA0B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5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F193198A-EDD5-C245-A681-DE16195D2C80}" type="datetimeFigureOut">
              <a:rPr lang="en-US" smtClean="0"/>
              <a:pPr/>
              <a:t>5/14/2023</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F343C2B-5023-314D-86FA-BCF7D4EA0B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8.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6.wdp"/><Relationship Id="rId5" Type="http://schemas.openxmlformats.org/officeDocument/2006/relationships/image" Target="../media/image12.png"/><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94" y="481236"/>
            <a:ext cx="9144000" cy="2448272"/>
          </a:xfrm>
        </p:spPr>
        <p:txBody>
          <a:bodyPr>
            <a:normAutofit/>
          </a:bodyPr>
          <a:lstStyle/>
          <a:p>
            <a:pPr marL="534988" algn="l">
              <a:spcBef>
                <a:spcPts val="600"/>
              </a:spcBef>
              <a:spcAft>
                <a:spcPts val="600"/>
              </a:spcAft>
            </a:pPr>
            <a:r>
              <a:rPr lang="en-IE" sz="3200" dirty="0" smtClean="0">
                <a:latin typeface="Stencil"/>
                <a:cs typeface="Stencil"/>
              </a:rPr>
              <a:t>Teaching Sustainability Critically: </a:t>
            </a:r>
            <a:br>
              <a:rPr lang="en-IE" sz="3200" dirty="0" smtClean="0">
                <a:latin typeface="Stencil"/>
                <a:cs typeface="Stencil"/>
              </a:rPr>
            </a:br>
            <a:r>
              <a:rPr lang="en-IE" sz="3200" dirty="0" smtClean="0">
                <a:latin typeface="Stencil"/>
                <a:cs typeface="Stencil"/>
              </a:rPr>
              <a:t>A Scholar Activist Perspective</a:t>
            </a:r>
            <a:endParaRPr lang="en-IE" sz="3200" dirty="0">
              <a:latin typeface="Stencil"/>
              <a:cs typeface="Stencil"/>
            </a:endParaRPr>
          </a:p>
        </p:txBody>
      </p:sp>
      <p:sp>
        <p:nvSpPr>
          <p:cNvPr id="3" name="Subtitle 2"/>
          <p:cNvSpPr>
            <a:spLocks noGrp="1"/>
          </p:cNvSpPr>
          <p:nvPr>
            <p:ph type="subTitle" idx="1"/>
          </p:nvPr>
        </p:nvSpPr>
        <p:spPr>
          <a:xfrm>
            <a:off x="1187624" y="3361556"/>
            <a:ext cx="6768752" cy="1244476"/>
          </a:xfrm>
        </p:spPr>
        <p:txBody>
          <a:bodyPr anchor="ctr" anchorCtr="0">
            <a:normAutofit/>
          </a:bodyPr>
          <a:lstStyle/>
          <a:p>
            <a:pPr algn="l">
              <a:spcBef>
                <a:spcPts val="100"/>
              </a:spcBef>
              <a:spcAft>
                <a:spcPts val="100"/>
              </a:spcAft>
            </a:pPr>
            <a:r>
              <a:rPr lang="en-IE" sz="1800" spc="100" dirty="0" err="1">
                <a:solidFill>
                  <a:schemeClr val="tx1"/>
                </a:solidFill>
                <a:latin typeface="+mj-lt"/>
                <a:cs typeface="Impact"/>
              </a:rPr>
              <a:t>Aggelos</a:t>
            </a:r>
            <a:r>
              <a:rPr lang="en-IE" sz="1800" spc="100" dirty="0">
                <a:solidFill>
                  <a:schemeClr val="tx1"/>
                </a:solidFill>
                <a:latin typeface="+mj-lt"/>
                <a:cs typeface="Impact"/>
              </a:rPr>
              <a:t> Panayiotopoulos</a:t>
            </a:r>
            <a:r>
              <a:rPr lang="en-IE" sz="1800" spc="100" dirty="0">
                <a:solidFill>
                  <a:srgbClr val="0000CC"/>
                </a:solidFill>
                <a:cs typeface="Impact"/>
              </a:rPr>
              <a:t>*</a:t>
            </a:r>
            <a:r>
              <a:rPr lang="en-IE" sz="1800" spc="100" dirty="0">
                <a:solidFill>
                  <a:schemeClr val="tx1"/>
                </a:solidFill>
                <a:latin typeface="+mj-lt"/>
                <a:cs typeface="Impact"/>
              </a:rPr>
              <a:t> Maria </a:t>
            </a:r>
            <a:r>
              <a:rPr lang="en-IE" sz="1800" spc="100" dirty="0" err="1">
                <a:solidFill>
                  <a:schemeClr val="tx1"/>
                </a:solidFill>
                <a:latin typeface="+mj-lt"/>
                <a:cs typeface="Impact"/>
              </a:rPr>
              <a:t>Lichrou</a:t>
            </a:r>
            <a:r>
              <a:rPr lang="en-IE" sz="1800" spc="100" dirty="0">
                <a:solidFill>
                  <a:srgbClr val="0000CC"/>
                </a:solidFill>
                <a:latin typeface="+mj-lt"/>
                <a:cs typeface="Impact"/>
              </a:rPr>
              <a:t>*</a:t>
            </a:r>
            <a:r>
              <a:rPr lang="en-IE" sz="1800" spc="100" dirty="0">
                <a:solidFill>
                  <a:srgbClr val="0000CC"/>
                </a:solidFill>
                <a:cs typeface="Impact"/>
              </a:rPr>
              <a:t>*</a:t>
            </a:r>
            <a:endParaRPr lang="en-IE" sz="1800" spc="100" dirty="0">
              <a:solidFill>
                <a:srgbClr val="0000CC"/>
              </a:solidFill>
              <a:latin typeface="+mj-lt"/>
              <a:cs typeface="Impact"/>
            </a:endParaRPr>
          </a:p>
          <a:p>
            <a:pPr algn="l">
              <a:spcBef>
                <a:spcPts val="100"/>
              </a:spcBef>
              <a:spcAft>
                <a:spcPts val="100"/>
              </a:spcAft>
            </a:pPr>
            <a:r>
              <a:rPr lang="en-IE" sz="1800" spc="100" dirty="0">
                <a:solidFill>
                  <a:srgbClr val="0000CC"/>
                </a:solidFill>
                <a:cs typeface="Impact"/>
              </a:rPr>
              <a:t>*</a:t>
            </a:r>
            <a:r>
              <a:rPr lang="en-IE" sz="1800" spc="100" dirty="0">
                <a:solidFill>
                  <a:schemeClr val="tx1"/>
                </a:solidFill>
                <a:latin typeface="+mj-lt"/>
                <a:cs typeface="Impact"/>
              </a:rPr>
              <a:t> Liverpool Business School, Liverpool John </a:t>
            </a:r>
            <a:r>
              <a:rPr lang="en-IE" sz="1800" spc="100" dirty="0" err="1">
                <a:solidFill>
                  <a:schemeClr val="tx1"/>
                </a:solidFill>
                <a:latin typeface="+mj-lt"/>
                <a:cs typeface="Impact"/>
              </a:rPr>
              <a:t>Moores</a:t>
            </a:r>
            <a:r>
              <a:rPr lang="en-IE" sz="1800" spc="100" dirty="0">
                <a:solidFill>
                  <a:schemeClr val="tx1"/>
                </a:solidFill>
                <a:latin typeface="+mj-lt"/>
                <a:cs typeface="Impact"/>
              </a:rPr>
              <a:t> University</a:t>
            </a:r>
          </a:p>
          <a:p>
            <a:pPr algn="l">
              <a:spcBef>
                <a:spcPts val="100"/>
              </a:spcBef>
              <a:spcAft>
                <a:spcPts val="100"/>
              </a:spcAft>
            </a:pPr>
            <a:r>
              <a:rPr lang="en-IE" sz="1800" spc="100" dirty="0">
                <a:solidFill>
                  <a:srgbClr val="0000CC"/>
                </a:solidFill>
                <a:latin typeface="+mj-lt"/>
                <a:cs typeface="Impact"/>
              </a:rPr>
              <a:t>**</a:t>
            </a:r>
            <a:r>
              <a:rPr lang="en-IE" sz="1800" spc="100" dirty="0">
                <a:solidFill>
                  <a:schemeClr val="tx1"/>
                </a:solidFill>
                <a:latin typeface="+mj-lt"/>
                <a:cs typeface="Impact"/>
              </a:rPr>
              <a:t> </a:t>
            </a:r>
            <a:r>
              <a:rPr lang="en-IE" sz="1800" spc="100" dirty="0">
                <a:solidFill>
                  <a:schemeClr val="tx1"/>
                </a:solidFill>
                <a:cs typeface="Impact"/>
              </a:rPr>
              <a:t>Kemmy Business School, University of Limerick</a:t>
            </a:r>
            <a:endParaRPr lang="en-IE" sz="1800" spc="100" dirty="0">
              <a:solidFill>
                <a:schemeClr val="tx1"/>
              </a:solidFill>
              <a:latin typeface="+mj-lt"/>
              <a:cs typeface="Impact"/>
            </a:endParaRPr>
          </a:p>
        </p:txBody>
      </p:sp>
    </p:spTree>
  </p:cSld>
  <p:clrMapOvr>
    <a:masterClrMapping/>
  </p:clrMapOvr>
  <mc:AlternateContent xmlns:mc="http://schemas.openxmlformats.org/markup-compatibility/2006" xmlns:p14="http://schemas.microsoft.com/office/powerpoint/2010/main">
    <mc:Choice Requires="p14">
      <p:transition spd="slow" p14:dur="2000" advTm="50519"/>
    </mc:Choice>
    <mc:Fallback xmlns="">
      <p:transition spd="slow" advTm="5051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A568B-91C0-AE47-967C-AEEDC17F8CAD}"/>
              </a:ext>
            </a:extLst>
          </p:cNvPr>
          <p:cNvSpPr>
            <a:spLocks noGrp="1"/>
          </p:cNvSpPr>
          <p:nvPr>
            <p:ph type="title"/>
          </p:nvPr>
        </p:nvSpPr>
        <p:spPr/>
        <p:txBody>
          <a:bodyPr/>
          <a:lstStyle/>
          <a:p>
            <a:r>
              <a:rPr lang="en-IE" dirty="0">
                <a:latin typeface="Stencil"/>
                <a:cs typeface="Stencil"/>
              </a:rPr>
              <a:t>Student reflection</a:t>
            </a:r>
            <a:endParaRPr lang="en-US" dirty="0"/>
          </a:p>
        </p:txBody>
      </p:sp>
      <p:sp>
        <p:nvSpPr>
          <p:cNvPr id="3" name="Content Placeholder 2">
            <a:extLst>
              <a:ext uri="{FF2B5EF4-FFF2-40B4-BE49-F238E27FC236}">
                <a16:creationId xmlns:a16="http://schemas.microsoft.com/office/drawing/2014/main" id="{243344CF-2EE4-1D49-A122-714F7EE90A35}"/>
              </a:ext>
            </a:extLst>
          </p:cNvPr>
          <p:cNvSpPr>
            <a:spLocks noGrp="1"/>
          </p:cNvSpPr>
          <p:nvPr>
            <p:ph idx="1"/>
          </p:nvPr>
        </p:nvSpPr>
        <p:spPr/>
        <p:txBody>
          <a:bodyPr>
            <a:normAutofit fontScale="92500"/>
          </a:bodyPr>
          <a:lstStyle/>
          <a:p>
            <a:pPr marL="0" indent="0">
              <a:buNone/>
            </a:pPr>
            <a:r>
              <a:rPr lang="en-GB" dirty="0"/>
              <a:t>I found these two examples of challenges to the standard narrative to be a good learning process. </a:t>
            </a:r>
            <a:r>
              <a:rPr lang="en-GB" b="1" dirty="0"/>
              <a:t>Not just in terms of trying to understand the views of others but in trying to understand where these narratives are created and how they filter through our society</a:t>
            </a:r>
            <a:r>
              <a:rPr lang="en-GB" dirty="0"/>
              <a:t>. Every force in our society tells us that a growing economy is good for everyone and that the authority of government is not to be questioned. </a:t>
            </a:r>
            <a:endParaRPr lang="en-US" dirty="0"/>
          </a:p>
        </p:txBody>
      </p:sp>
    </p:spTree>
    <p:extLst>
      <p:ext uri="{BB962C8B-B14F-4D97-AF65-F5344CB8AC3E}">
        <p14:creationId xmlns:p14="http://schemas.microsoft.com/office/powerpoint/2010/main" val="1113670023"/>
      </p:ext>
    </p:extLst>
  </p:cSld>
  <p:clrMapOvr>
    <a:masterClrMapping/>
  </p:clrMapOvr>
  <mc:AlternateContent xmlns:mc="http://schemas.openxmlformats.org/markup-compatibility/2006" xmlns:p14="http://schemas.microsoft.com/office/powerpoint/2010/main">
    <mc:Choice Requires="p14">
      <p:transition spd="slow" p14:dur="2000" advTm="18949"/>
    </mc:Choice>
    <mc:Fallback xmlns="">
      <p:transition spd="slow" advTm="1894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000" dirty="0" smtClean="0">
                <a:latin typeface="Stencil"/>
                <a:cs typeface="Stencil"/>
              </a:rPr>
              <a:t>The existential discomfort of being Critical</a:t>
            </a:r>
            <a:endParaRPr lang="en-GB" sz="4000" dirty="0">
              <a:latin typeface="Stencil"/>
              <a:cs typeface="Stencil"/>
            </a:endParaRPr>
          </a:p>
        </p:txBody>
      </p:sp>
      <p:sp>
        <p:nvSpPr>
          <p:cNvPr id="3" name="Content Placeholder 2"/>
          <p:cNvSpPr>
            <a:spLocks noGrp="1"/>
          </p:cNvSpPr>
          <p:nvPr>
            <p:ph idx="1"/>
          </p:nvPr>
        </p:nvSpPr>
        <p:spPr/>
        <p:txBody>
          <a:bodyPr>
            <a:normAutofit fontScale="77500" lnSpcReduction="20000"/>
          </a:bodyPr>
          <a:lstStyle/>
          <a:p>
            <a:r>
              <a:rPr lang="en-GB" dirty="0" smtClean="0"/>
              <a:t>The critical […] scholar must negotiate being simultaneously a part of the discipline, while also being apart from its mainstream discourse (Panayiotopoulos and </a:t>
            </a:r>
            <a:r>
              <a:rPr lang="en-GB" dirty="0" err="1" smtClean="0"/>
              <a:t>Lichrou</a:t>
            </a:r>
            <a:r>
              <a:rPr lang="en-GB" dirty="0" smtClean="0"/>
              <a:t>, 2023)</a:t>
            </a:r>
          </a:p>
          <a:p>
            <a:r>
              <a:rPr lang="en-GB" dirty="0" smtClean="0"/>
              <a:t>Confronting the status quo from within places us and potentially our students in the uncomfortable situation of questioning our very role as […] academics and, in the case of the students, aspiring marketing managers. (Panayiotopoulos and </a:t>
            </a:r>
            <a:r>
              <a:rPr lang="en-GB" dirty="0" err="1" smtClean="0"/>
              <a:t>Lichrou</a:t>
            </a:r>
            <a:r>
              <a:rPr lang="en-GB" dirty="0" smtClean="0"/>
              <a:t>, 2023)</a:t>
            </a:r>
          </a:p>
          <a:p>
            <a:r>
              <a:rPr lang="en-GB" dirty="0" smtClean="0"/>
              <a:t>The need for critically reflexive practitioners (O’Malley and </a:t>
            </a:r>
            <a:r>
              <a:rPr lang="en-GB" dirty="0" err="1" smtClean="0"/>
              <a:t>Lichrou</a:t>
            </a:r>
            <a:r>
              <a:rPr lang="en-GB" dirty="0" smtClean="0"/>
              <a:t>, 2016)</a:t>
            </a:r>
          </a:p>
          <a:p>
            <a:endParaRPr lang="en-GB" dirty="0"/>
          </a:p>
        </p:txBody>
      </p:sp>
    </p:spTree>
    <p:extLst>
      <p:ext uri="{BB962C8B-B14F-4D97-AF65-F5344CB8AC3E}">
        <p14:creationId xmlns:p14="http://schemas.microsoft.com/office/powerpoint/2010/main" val="3646973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tthew J Lee_Globe Staff).jpg"/>
          <p:cNvPicPr>
            <a:picLocks noChangeAspect="1"/>
          </p:cNvPicPr>
          <p:nvPr/>
        </p:nvPicPr>
        <p:blipFill>
          <a:blip r:embed="rId3" cstate="email">
            <a:duotone>
              <a:prstClr val="black"/>
              <a:schemeClr val="accent6">
                <a:tint val="45000"/>
                <a:satMod val="400000"/>
              </a:schemeClr>
            </a:duotone>
          </a:blip>
          <a:srcRect/>
          <a:stretch>
            <a:fillRect/>
          </a:stretch>
        </p:blipFill>
        <p:spPr>
          <a:xfrm>
            <a:off x="0" y="0"/>
            <a:ext cx="9144000" cy="5715000"/>
          </a:xfrm>
          <a:prstGeom prst="rect">
            <a:avLst/>
          </a:prstGeom>
        </p:spPr>
      </p:pic>
      <p:sp>
        <p:nvSpPr>
          <p:cNvPr id="9" name="Rectangle 8"/>
          <p:cNvSpPr/>
          <p:nvPr/>
        </p:nvSpPr>
        <p:spPr>
          <a:xfrm>
            <a:off x="1619252" y="1117307"/>
            <a:ext cx="6697164" cy="4247317"/>
          </a:xfrm>
          <a:prstGeom prst="rect">
            <a:avLst/>
          </a:prstGeom>
          <a:solidFill>
            <a:srgbClr val="000000">
              <a:alpha val="30196"/>
            </a:srgbClr>
          </a:solidFill>
          <a:effectLst>
            <a:outerShdw blurRad="50800" dist="38100" dir="2700000" algn="tl" rotWithShape="0">
              <a:prstClr val="black">
                <a:alpha val="40000"/>
              </a:prstClr>
            </a:outerShdw>
          </a:effectLst>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And they were people who were critical of power who were doing geopolitical analysis condemning the crimes of the kings and calling for mercy to widows and orphans and so on. They didn't have the term intellectuals, they called them [...] "prophets" and what happened to them? They were imprisoned, driven to the desert, denounced. At the same time there were the flatterers of the Court, [...] who were the respected ones [...] and that distinction goes right to the present. [...] If you take a look at the people called intellectuals, typically in almost every society, there is, the large majority of them are supportive of power and admired and respected and well treated. But typically there is a small margin who are critical, often take courageous acts to confront power, often, sometimes write and speak, and one or another way they are marginalised, condemned, just how, it depends on the nature of the society.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(N. Chomsky, interview with </a:t>
            </a:r>
            <a:r>
              <a:rPr kumimoji="0" lang="en-IE" sz="1800" b="0" i="0" u="none" strike="noStrike" kern="1200" cap="none" spc="0" normalizeH="0" baseline="0" noProof="0" dirty="0" err="1" smtClean="0">
                <a:ln>
                  <a:noFill/>
                </a:ln>
                <a:solidFill>
                  <a:prstClr val="white"/>
                </a:solidFill>
                <a:effectLst>
                  <a:outerShdw blurRad="38100" dist="38100" dir="2700000" algn="tl">
                    <a:srgbClr val="000000">
                      <a:alpha val="43137"/>
                    </a:srgbClr>
                  </a:outerShdw>
                </a:effectLst>
                <a:uLnTx/>
                <a:uFillTx/>
                <a:latin typeface="Calibri"/>
                <a:ea typeface="+mn-ea"/>
                <a:cs typeface="+mn-cs"/>
              </a:rPr>
              <a:t>N.Gryspolakis</a:t>
            </a:r>
            <a:r>
              <a:rPr kumimoji="0" lang="en-IE"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 2016)</a:t>
            </a:r>
            <a:endParaRPr kumimoji="0" lang="en-IE" sz="1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sp>
        <p:nvSpPr>
          <p:cNvPr id="10" name="Title 9"/>
          <p:cNvSpPr>
            <a:spLocks noGrp="1"/>
          </p:cNvSpPr>
          <p:nvPr>
            <p:ph type="title"/>
          </p:nvPr>
        </p:nvSpPr>
        <p:spPr>
          <a:xfrm>
            <a:off x="1619672" y="457234"/>
            <a:ext cx="6696744" cy="480053"/>
          </a:xfrm>
          <a:solidFill>
            <a:srgbClr val="000000">
              <a:alpha val="10196"/>
            </a:srgbClr>
          </a:solidFill>
        </p:spPr>
        <p:txBody>
          <a:bodyPr>
            <a:noAutofit/>
          </a:bodyPr>
          <a:lstStyle/>
          <a:p>
            <a:pPr algn="l"/>
            <a:r>
              <a:rPr lang="en-IE" sz="2800" dirty="0" smtClean="0">
                <a:solidFill>
                  <a:schemeClr val="bg1"/>
                </a:solidFill>
                <a:effectLst>
                  <a:outerShdw blurRad="38100" dist="38100" dir="2700000" algn="tl">
                    <a:srgbClr val="000000">
                      <a:alpha val="43137"/>
                    </a:srgbClr>
                  </a:outerShdw>
                </a:effectLst>
              </a:rPr>
              <a:t>DISSIDENTS OR FLATTERERS OF THE COURT?</a:t>
            </a:r>
            <a:endParaRPr lang="en-IE" sz="28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69072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
            <a:ext cx="9144000" cy="1219200"/>
          </a:xfrm>
        </p:spPr>
        <p:txBody>
          <a:bodyPr>
            <a:normAutofit/>
          </a:bodyPr>
          <a:lstStyle/>
          <a:p>
            <a:r>
              <a:rPr lang="en-IE" sz="3200" dirty="0">
                <a:latin typeface="Stencil"/>
                <a:cs typeface="Stencil"/>
              </a:rPr>
              <a:t>Forward</a:t>
            </a:r>
          </a:p>
        </p:txBody>
      </p:sp>
      <p:sp>
        <p:nvSpPr>
          <p:cNvPr id="3" name="Content Placeholder 2"/>
          <p:cNvSpPr>
            <a:spLocks noGrp="1"/>
          </p:cNvSpPr>
          <p:nvPr>
            <p:ph idx="1"/>
          </p:nvPr>
        </p:nvSpPr>
        <p:spPr>
          <a:xfrm>
            <a:off x="1115616" y="1257300"/>
            <a:ext cx="6984776" cy="4267200"/>
          </a:xfrm>
        </p:spPr>
        <p:txBody>
          <a:bodyPr>
            <a:noAutofit/>
          </a:bodyPr>
          <a:lstStyle/>
          <a:p>
            <a:pPr marL="352425" indent="-352425" algn="just">
              <a:spcAft>
                <a:spcPts val="600"/>
              </a:spcAft>
              <a:buFont typeface="Wingdings" charset="2"/>
              <a:buChar char=""/>
            </a:pPr>
            <a:r>
              <a:rPr lang="en-IE" sz="2400" dirty="0"/>
              <a:t>Look at our own practices within our institutions.</a:t>
            </a:r>
          </a:p>
          <a:p>
            <a:pPr marL="352425" indent="-352425" algn="just">
              <a:spcAft>
                <a:spcPts val="600"/>
              </a:spcAft>
              <a:buFont typeface="Wingdings" charset="2"/>
              <a:buChar char=""/>
            </a:pPr>
            <a:r>
              <a:rPr lang="en-IE" sz="2400" dirty="0"/>
              <a:t>Critical transformative marketing research. (Tadajewski et al. 2014) </a:t>
            </a:r>
            <a:r>
              <a:rPr lang="en-IE" sz="2400" b="1" dirty="0"/>
              <a:t>AND </a:t>
            </a:r>
            <a:r>
              <a:rPr lang="en-IE" sz="2400" dirty="0"/>
              <a:t>Critical marketing pedagogy. (</a:t>
            </a:r>
            <a:r>
              <a:rPr lang="en-IE" sz="2400" dirty="0" err="1"/>
              <a:t>Catterral</a:t>
            </a:r>
            <a:r>
              <a:rPr lang="en-IE" sz="2400" dirty="0"/>
              <a:t> et al. 1999, 2002; O’Malley and </a:t>
            </a:r>
            <a:r>
              <a:rPr lang="en-IE" sz="2400" dirty="0" err="1"/>
              <a:t>Lichrou</a:t>
            </a:r>
            <a:r>
              <a:rPr lang="en-IE" sz="2400" dirty="0"/>
              <a:t>, 2016)</a:t>
            </a:r>
          </a:p>
          <a:p>
            <a:pPr marL="352425" indent="-352425" algn="just">
              <a:spcAft>
                <a:spcPts val="600"/>
              </a:spcAft>
              <a:buFont typeface="Wingdings" charset="2"/>
              <a:buChar char=""/>
            </a:pPr>
            <a:r>
              <a:rPr lang="en-IE" sz="2400" dirty="0"/>
              <a:t>Encourage border crossing: bridge our academic work and our community activism; bridge the university and grassroots movements. (Tadajewski et al. 2014; </a:t>
            </a:r>
            <a:r>
              <a:rPr lang="en-IE" sz="2400" dirty="0" err="1"/>
              <a:t>O’Flynn</a:t>
            </a:r>
            <a:r>
              <a:rPr lang="en-IE" sz="2400" dirty="0"/>
              <a:t> and Panayiotopoulos 2015)</a:t>
            </a:r>
          </a:p>
          <a:p>
            <a:pPr marL="0" indent="0" algn="just">
              <a:spcAft>
                <a:spcPts val="600"/>
              </a:spcAft>
              <a:buClr>
                <a:schemeClr val="tx1"/>
              </a:buClr>
              <a:buNone/>
            </a:pPr>
            <a:endParaRPr lang="en-IE" sz="2400" dirty="0"/>
          </a:p>
        </p:txBody>
      </p:sp>
    </p:spTree>
  </p:cSld>
  <p:clrMapOvr>
    <a:masterClrMapping/>
  </p:clrMapOvr>
  <p:transition advTm="34387"/>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07A3F2-F4B6-AB44-ACA9-C54F7E58FB9D}"/>
              </a:ext>
            </a:extLst>
          </p:cNvPr>
          <p:cNvSpPr>
            <a:spLocks noGrp="1"/>
          </p:cNvSpPr>
          <p:nvPr>
            <p:ph idx="1"/>
          </p:nvPr>
        </p:nvSpPr>
        <p:spPr>
          <a:xfrm>
            <a:off x="457200" y="553244"/>
            <a:ext cx="8229600" cy="4191852"/>
          </a:xfrm>
        </p:spPr>
        <p:txBody>
          <a:bodyPr>
            <a:normAutofit lnSpcReduction="10000"/>
          </a:bodyPr>
          <a:lstStyle/>
          <a:p>
            <a:pPr marL="0" indent="0">
              <a:buNone/>
            </a:pPr>
            <a:r>
              <a:rPr lang="en-GB" dirty="0"/>
              <a:t>For me, critical thinking embodies one phrase more than any other: "</a:t>
            </a:r>
            <a:r>
              <a:rPr lang="en-GB" b="1" i="1" dirty="0"/>
              <a:t>think outside the box</a:t>
            </a:r>
            <a:r>
              <a:rPr lang="en-GB" dirty="0"/>
              <a:t>”. A cliche phrase, but one that we seldom employ today. </a:t>
            </a:r>
            <a:r>
              <a:rPr lang="en-GB" b="1" i="1" dirty="0"/>
              <a:t>The box is invisible</a:t>
            </a:r>
            <a:r>
              <a:rPr lang="en-GB" dirty="0"/>
              <a:t>, after all, and it is hard to find the edges, even harder to go beyond them. But if we are to live in a world with finite resources and a growing population, we're going to need to not just think outside the box, but </a:t>
            </a:r>
            <a:r>
              <a:rPr lang="en-GB" b="1" i="1" dirty="0"/>
              <a:t>break it into pieces</a:t>
            </a:r>
            <a:r>
              <a:rPr lang="en-GB" dirty="0"/>
              <a:t>. </a:t>
            </a:r>
          </a:p>
          <a:p>
            <a:pPr marL="0" indent="0">
              <a:buNone/>
            </a:pPr>
            <a:endParaRPr lang="en-US" dirty="0"/>
          </a:p>
        </p:txBody>
      </p:sp>
    </p:spTree>
    <p:extLst>
      <p:ext uri="{BB962C8B-B14F-4D97-AF65-F5344CB8AC3E}">
        <p14:creationId xmlns:p14="http://schemas.microsoft.com/office/powerpoint/2010/main" val="662185211"/>
      </p:ext>
    </p:extLst>
  </p:cSld>
  <p:clrMapOvr>
    <a:masterClrMapping/>
  </p:clrMapOvr>
  <mc:AlternateContent xmlns:mc="http://schemas.openxmlformats.org/markup-compatibility/2006" xmlns:p14="http://schemas.microsoft.com/office/powerpoint/2010/main">
    <mc:Choice Requires="p14">
      <p:transition spd="slow" p14:dur="2000" advTm="29716"/>
    </mc:Choice>
    <mc:Fallback xmlns="">
      <p:transition spd="slow" advTm="29716"/>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1403648" y="-1"/>
            <a:ext cx="6336704" cy="5705859"/>
          </a:xfrm>
        </p:spPr>
      </p:pic>
    </p:spTree>
    <p:extLst>
      <p:ext uri="{BB962C8B-B14F-4D97-AF65-F5344CB8AC3E}">
        <p14:creationId xmlns:p14="http://schemas.microsoft.com/office/powerpoint/2010/main" val="2771506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57593"/>
            <a:ext cx="8147248" cy="844145"/>
          </a:xfrm>
        </p:spPr>
        <p:txBody>
          <a:bodyPr>
            <a:noAutofit/>
          </a:bodyPr>
          <a:lstStyle/>
          <a:p>
            <a:r>
              <a:rPr lang="en-IE" sz="2600" dirty="0">
                <a:latin typeface="Stencil"/>
                <a:cs typeface="Stencil"/>
              </a:rPr>
              <a:t>SCHOLAR ACTIVISM &amp; EMANCIPATORY EDUCATION</a:t>
            </a:r>
          </a:p>
        </p:txBody>
      </p:sp>
      <p:sp>
        <p:nvSpPr>
          <p:cNvPr id="4" name="Rectangle 3"/>
          <p:cNvSpPr/>
          <p:nvPr/>
        </p:nvSpPr>
        <p:spPr>
          <a:xfrm>
            <a:off x="539552" y="1485900"/>
            <a:ext cx="3744416" cy="2862322"/>
          </a:xfrm>
          <a:prstGeom prst="rect">
            <a:avLst/>
          </a:prstGeom>
        </p:spPr>
        <p:txBody>
          <a:bodyPr wrap="square">
            <a:spAutoFit/>
          </a:bodyPr>
          <a:lstStyle/>
          <a:p>
            <a:pPr algn="just"/>
            <a:r>
              <a:rPr lang="en-US" dirty="0"/>
              <a:t>Scholar activism refers to scholarly work that resists dominant discourses, and questions social, political, and economic power relations. In doing so, it goes beyond the immediate </a:t>
            </a:r>
            <a:r>
              <a:rPr lang="en-IE" dirty="0"/>
              <a:t>confines of the university and interacts with the wider community in pursuits that aim to enact social, political and economic change. </a:t>
            </a:r>
            <a:r>
              <a:rPr lang="en-US" dirty="0"/>
              <a:t>(Fuller &amp; </a:t>
            </a:r>
            <a:r>
              <a:rPr lang="en-US" dirty="0" err="1"/>
              <a:t>Kitchin</a:t>
            </a:r>
            <a:r>
              <a:rPr lang="en-US" dirty="0"/>
              <a:t>, 2004)</a:t>
            </a:r>
            <a:endParaRPr lang="en-IE" dirty="0"/>
          </a:p>
        </p:txBody>
      </p:sp>
      <p:sp>
        <p:nvSpPr>
          <p:cNvPr id="6" name="Rectangle 5"/>
          <p:cNvSpPr/>
          <p:nvPr/>
        </p:nvSpPr>
        <p:spPr>
          <a:xfrm>
            <a:off x="4572000" y="1485900"/>
            <a:ext cx="3960440" cy="3970318"/>
          </a:xfrm>
          <a:prstGeom prst="rect">
            <a:avLst/>
          </a:prstGeom>
        </p:spPr>
        <p:txBody>
          <a:bodyPr wrap="square">
            <a:spAutoFit/>
          </a:bodyPr>
          <a:lstStyle/>
          <a:p>
            <a:pPr algn="just"/>
            <a:r>
              <a:rPr lang="en-IE" dirty="0"/>
              <a:t>Emancipatory education aims to emancipate people by allowing them to develop their power to perceive critically the way they exist in the world, with which and in which they find themselves. It is </a:t>
            </a:r>
            <a:r>
              <a:rPr lang="en-IE" dirty="0" err="1"/>
              <a:t>praxical</a:t>
            </a:r>
            <a:r>
              <a:rPr lang="en-IE" dirty="0"/>
              <a:t>, both as a process of reflection and action, and reflection on action. (</a:t>
            </a:r>
            <a:r>
              <a:rPr lang="en-IE" dirty="0" err="1"/>
              <a:t>Freire</a:t>
            </a:r>
            <a:r>
              <a:rPr lang="en-IE" dirty="0"/>
              <a:t> 1996) </a:t>
            </a:r>
          </a:p>
          <a:p>
            <a:pPr algn="just"/>
            <a:r>
              <a:rPr lang="en-IE" dirty="0"/>
              <a:t>It frames a horizontal relationship, which is based on trust and equality. To succeed, it needs to build on people’s capacity to think and act collectively. (Galloway 2012) </a:t>
            </a:r>
          </a:p>
          <a:p>
            <a:pPr algn="just"/>
            <a:endParaRPr lang="en-IE" dirty="0"/>
          </a:p>
        </p:txBody>
      </p:sp>
    </p:spTree>
  </p:cSld>
  <p:clrMapOvr>
    <a:masterClrMapping/>
  </p:clrMapOvr>
  <mc:AlternateContent xmlns:mc="http://schemas.openxmlformats.org/markup-compatibility/2006" xmlns:p14="http://schemas.microsoft.com/office/powerpoint/2010/main">
    <mc:Choice Requires="p14">
      <p:transition spd="slow" p14:dur="2000" advTm="65654"/>
    </mc:Choice>
    <mc:Fallback xmlns="">
      <p:transition spd="slow" advTm="65654"/>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ona-Lisa-mosolya--8591.jpg"/>
          <p:cNvPicPr>
            <a:picLocks noChangeAspect="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0" y="0"/>
            <a:ext cx="9144000" cy="5715000"/>
          </a:xfrm>
          <a:prstGeom prst="rect">
            <a:avLst/>
          </a:prstGeom>
        </p:spPr>
      </p:pic>
      <p:graphicFrame>
        <p:nvGraphicFramePr>
          <p:cNvPr id="4" name="Table 3"/>
          <p:cNvGraphicFramePr>
            <a:graphicFrameLocks noGrp="1"/>
          </p:cNvGraphicFramePr>
          <p:nvPr/>
        </p:nvGraphicFramePr>
        <p:xfrm>
          <a:off x="899592" y="1201316"/>
          <a:ext cx="7344816" cy="3564969"/>
        </p:xfrm>
        <a:graphic>
          <a:graphicData uri="http://schemas.openxmlformats.org/drawingml/2006/table">
            <a:tbl>
              <a:tblPr firstRow="1" bandRow="1">
                <a:effectLst>
                  <a:outerShdw blurRad="50800" dist="38100" dir="2700000" algn="tl" rotWithShape="0">
                    <a:prstClr val="black">
                      <a:alpha val="40000"/>
                    </a:prstClr>
                  </a:outerShdw>
                </a:effectLst>
                <a:tableStyleId>{5940675A-B579-460E-94D1-54222C63F5DA}</a:tableStyleId>
              </a:tblPr>
              <a:tblGrid>
                <a:gridCol w="3672408">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1820811">
                <a:tc>
                  <a:txBody>
                    <a:bodyPr/>
                    <a:lstStyle/>
                    <a:p>
                      <a:pPr algn="ctr"/>
                      <a:endParaRPr lang="en-IE" sz="2400" dirty="0">
                        <a:solidFill>
                          <a:schemeClr val="bg1"/>
                        </a:solidFill>
                        <a:effectLst>
                          <a:outerShdw blurRad="38100" dist="38100" dir="2700000" algn="tl">
                            <a:srgbClr val="000000">
                              <a:alpha val="43137"/>
                            </a:srgbClr>
                          </a:outerShdw>
                        </a:effectLst>
                      </a:endParaRPr>
                    </a:p>
                    <a:p>
                      <a:pPr algn="ctr"/>
                      <a:r>
                        <a:rPr lang="en-IE" sz="2400" b="1" kern="1200" baseline="0" dirty="0">
                          <a:solidFill>
                            <a:schemeClr val="bg1"/>
                          </a:solidFill>
                          <a:effectLst>
                            <a:outerShdw blurRad="38100" dist="38100" dir="2700000" algn="tl">
                              <a:srgbClr val="000000">
                                <a:alpha val="43137"/>
                              </a:srgbClr>
                            </a:outerShdw>
                          </a:effectLst>
                          <a:latin typeface="+mn-lt"/>
                          <a:ea typeface="+mn-ea"/>
                          <a:cs typeface="+mn-cs"/>
                        </a:rPr>
                        <a:t>Traditional Education</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traditional content</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traditional process</a:t>
                      </a:r>
                      <a:endParaRPr lang="en-IE" sz="2400" dirty="0">
                        <a:solidFill>
                          <a:schemeClr val="bg1"/>
                        </a:solidFill>
                        <a:effectLst>
                          <a:outerShdw blurRad="38100" dist="38100" dir="2700000" algn="tl">
                            <a:srgbClr val="000000">
                              <a:alpha val="43137"/>
                            </a:srgbClr>
                          </a:outerShdw>
                        </a:effectLst>
                      </a:endParaRPr>
                    </a:p>
                  </a:txBody>
                  <a:tcPr marT="38100" marB="381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IE" sz="2400" b="1" kern="1200" baseline="0" dirty="0">
                        <a:solidFill>
                          <a:schemeClr val="bg1"/>
                        </a:solidFill>
                        <a:effectLst>
                          <a:outerShdw blurRad="38100" dist="38100" dir="2700000" algn="tl">
                            <a:srgbClr val="000000">
                              <a:alpha val="43137"/>
                            </a:srgbClr>
                          </a:outerShdw>
                        </a:effectLst>
                        <a:latin typeface="+mn-lt"/>
                        <a:ea typeface="+mn-ea"/>
                        <a:cs typeface="+mn-cs"/>
                      </a:endParaRPr>
                    </a:p>
                    <a:p>
                      <a:pPr algn="ctr"/>
                      <a:r>
                        <a:rPr lang="en-IE" sz="2400" b="1" kern="1200" baseline="0" dirty="0">
                          <a:solidFill>
                            <a:schemeClr val="bg1"/>
                          </a:solidFill>
                          <a:effectLst>
                            <a:outerShdw blurRad="38100" dist="38100" dir="2700000" algn="tl">
                              <a:srgbClr val="000000">
                                <a:alpha val="43137"/>
                              </a:srgbClr>
                            </a:outerShdw>
                          </a:effectLst>
                          <a:latin typeface="+mn-lt"/>
                          <a:ea typeface="+mn-ea"/>
                          <a:cs typeface="+mn-cs"/>
                        </a:rPr>
                        <a:t>Content Radicals</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radical content</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traditional process</a:t>
                      </a:r>
                      <a:endParaRPr lang="en-IE" sz="2400" dirty="0">
                        <a:solidFill>
                          <a:schemeClr val="bg1"/>
                        </a:solidFill>
                        <a:effectLst>
                          <a:outerShdw blurRad="38100" dist="38100" dir="2700000" algn="tl">
                            <a:srgbClr val="000000">
                              <a:alpha val="43137"/>
                            </a:srgbClr>
                          </a:outerShdw>
                        </a:effectLst>
                      </a:endParaRPr>
                    </a:p>
                  </a:txBody>
                  <a:tcPr marT="38100" marB="381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744158">
                <a:tc>
                  <a:txBody>
                    <a:bodyPr/>
                    <a:lstStyle/>
                    <a:p>
                      <a:pPr algn="ctr"/>
                      <a:endParaRPr lang="en-IE" sz="2400" dirty="0">
                        <a:solidFill>
                          <a:schemeClr val="bg1"/>
                        </a:solidFill>
                        <a:effectLst>
                          <a:outerShdw blurRad="38100" dist="38100" dir="2700000" algn="tl">
                            <a:srgbClr val="000000">
                              <a:alpha val="43137"/>
                            </a:srgbClr>
                          </a:outerShdw>
                        </a:effectLst>
                      </a:endParaRPr>
                    </a:p>
                    <a:p>
                      <a:pPr algn="ctr"/>
                      <a:r>
                        <a:rPr lang="en-IE" sz="2400" b="1" kern="1200" baseline="0" dirty="0">
                          <a:solidFill>
                            <a:schemeClr val="bg1"/>
                          </a:solidFill>
                          <a:effectLst>
                            <a:outerShdw blurRad="38100" dist="38100" dir="2700000" algn="tl">
                              <a:srgbClr val="000000">
                                <a:alpha val="43137"/>
                              </a:srgbClr>
                            </a:outerShdw>
                          </a:effectLst>
                          <a:latin typeface="+mn-lt"/>
                          <a:ea typeface="+mn-ea"/>
                          <a:cs typeface="+mn-cs"/>
                        </a:rPr>
                        <a:t>Process Radicals</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traditional content</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radical process</a:t>
                      </a:r>
                      <a:endParaRPr lang="en-IE" sz="2400" dirty="0">
                        <a:solidFill>
                          <a:schemeClr val="bg1"/>
                        </a:solidFill>
                        <a:effectLst>
                          <a:outerShdw blurRad="38100" dist="38100" dir="2700000" algn="tl">
                            <a:srgbClr val="000000">
                              <a:alpha val="43137"/>
                            </a:srgbClr>
                          </a:outerShdw>
                        </a:effectLst>
                      </a:endParaRPr>
                    </a:p>
                  </a:txBody>
                  <a:tcPr marT="38100" marB="381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IE" sz="2400" dirty="0">
                        <a:solidFill>
                          <a:schemeClr val="bg1"/>
                        </a:solidFill>
                        <a:effectLst>
                          <a:outerShdw blurRad="38100" dist="38100" dir="2700000" algn="tl">
                            <a:srgbClr val="000000">
                              <a:alpha val="43137"/>
                            </a:srgbClr>
                          </a:outerShdw>
                        </a:effectLst>
                      </a:endParaRPr>
                    </a:p>
                    <a:p>
                      <a:pPr algn="ctr"/>
                      <a:r>
                        <a:rPr lang="en-IE" sz="2400" b="1" kern="1200" baseline="0" dirty="0">
                          <a:solidFill>
                            <a:schemeClr val="bg1"/>
                          </a:solidFill>
                          <a:effectLst>
                            <a:outerShdw blurRad="38100" dist="38100" dir="2700000" algn="tl">
                              <a:srgbClr val="000000">
                                <a:alpha val="43137"/>
                              </a:srgbClr>
                            </a:outerShdw>
                          </a:effectLst>
                          <a:latin typeface="+mn-lt"/>
                          <a:ea typeface="+mn-ea"/>
                          <a:cs typeface="+mn-cs"/>
                        </a:rPr>
                        <a:t>Critical Pedagogy</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radical content</a:t>
                      </a:r>
                    </a:p>
                    <a:p>
                      <a:pPr algn="ctr"/>
                      <a:r>
                        <a:rPr lang="en-IE" sz="2400" kern="1200" baseline="0" dirty="0">
                          <a:solidFill>
                            <a:schemeClr val="bg1"/>
                          </a:solidFill>
                          <a:effectLst>
                            <a:outerShdw blurRad="38100" dist="38100" dir="2700000" algn="tl">
                              <a:srgbClr val="000000">
                                <a:alpha val="43137"/>
                              </a:srgbClr>
                            </a:outerShdw>
                          </a:effectLst>
                          <a:latin typeface="+mn-lt"/>
                          <a:ea typeface="+mn-ea"/>
                          <a:cs typeface="+mn-cs"/>
                        </a:rPr>
                        <a:t>radical process</a:t>
                      </a:r>
                      <a:endParaRPr lang="en-IE" sz="2400" dirty="0">
                        <a:solidFill>
                          <a:schemeClr val="bg1"/>
                        </a:solidFill>
                        <a:effectLst>
                          <a:outerShdw blurRad="38100" dist="38100" dir="2700000" algn="tl">
                            <a:srgbClr val="000000">
                              <a:alpha val="43137"/>
                            </a:srgbClr>
                          </a:outerShdw>
                        </a:effectLst>
                      </a:endParaRPr>
                    </a:p>
                  </a:txBody>
                  <a:tcPr marT="38100" marB="381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TextBox 4"/>
          <p:cNvSpPr txBox="1"/>
          <p:nvPr/>
        </p:nvSpPr>
        <p:spPr>
          <a:xfrm>
            <a:off x="1043360" y="5011643"/>
            <a:ext cx="7057280" cy="40011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IE" sz="2000" dirty="0">
                <a:solidFill>
                  <a:schemeClr val="bg1"/>
                </a:solidFill>
                <a:effectLst>
                  <a:outerShdw blurRad="38100" dist="38100" dir="2700000" algn="tl">
                    <a:srgbClr val="000000">
                      <a:alpha val="43137"/>
                    </a:srgbClr>
                  </a:outerShdw>
                </a:effectLst>
              </a:rPr>
              <a:t>(Reynolds 1999: 541, adopted from Adapted from Giroux 1981)</a:t>
            </a:r>
          </a:p>
        </p:txBody>
      </p:sp>
      <p:sp>
        <p:nvSpPr>
          <p:cNvPr id="6" name="Title 5"/>
          <p:cNvSpPr>
            <a:spLocks noGrp="1"/>
          </p:cNvSpPr>
          <p:nvPr>
            <p:ph type="title"/>
          </p:nvPr>
        </p:nvSpPr>
        <p:spPr>
          <a:xfrm>
            <a:off x="457200" y="400050"/>
            <a:ext cx="8229600" cy="801266"/>
          </a:xfrm>
          <a:effectLst>
            <a:outerShdw blurRad="50800" dist="38100" dir="2700000" algn="tl" rotWithShape="0">
              <a:prstClr val="black">
                <a:alpha val="40000"/>
              </a:prstClr>
            </a:outerShdw>
          </a:effectLst>
        </p:spPr>
        <p:txBody>
          <a:bodyPr>
            <a:normAutofit fontScale="90000"/>
          </a:bodyPr>
          <a:lstStyle/>
          <a:p>
            <a:r>
              <a:rPr lang="en-IE" sz="3600" dirty="0">
                <a:solidFill>
                  <a:schemeClr val="bg1"/>
                </a:solidFill>
                <a:effectLst>
                  <a:outerShdw blurRad="38100" dist="38100" dir="2700000" algn="tl">
                    <a:srgbClr val="000000">
                      <a:alpha val="43137"/>
                    </a:srgbClr>
                  </a:outerShdw>
                </a:effectLst>
                <a:latin typeface="Stencil"/>
                <a:cs typeface="Stencil"/>
              </a:rPr>
              <a:t>ALTERNATIVE PEDAGOGICAL POSITIONS</a:t>
            </a:r>
          </a:p>
        </p:txBody>
      </p:sp>
    </p:spTree>
  </p:cSld>
  <p:clrMapOvr>
    <a:masterClrMapping/>
  </p:clrMapOvr>
  <mc:AlternateContent xmlns:mc="http://schemas.openxmlformats.org/markup-compatibility/2006" xmlns:p14="http://schemas.microsoft.com/office/powerpoint/2010/main">
    <mc:Choice Requires="p14">
      <p:transition spd="slow" p14:dur="2000" advTm="28131"/>
    </mc:Choice>
    <mc:Fallback xmlns="">
      <p:transition spd="slow" advTm="2813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11A59A07-9CE2-4141-8F0A-05AAC9CF3D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56954" y="-15564"/>
            <a:ext cx="3456000" cy="5746998"/>
          </a:xfrm>
          <a:prstGeom prst="rect">
            <a:avLst/>
          </a:prstGeom>
        </p:spPr>
      </p:pic>
      <p:pic>
        <p:nvPicPr>
          <p:cNvPr id="13" name="Picture 12">
            <a:extLst>
              <a:ext uri="{FF2B5EF4-FFF2-40B4-BE49-F238E27FC236}">
                <a16:creationId xmlns:a16="http://schemas.microsoft.com/office/drawing/2014/main" id="{448CB566-6BA1-8145-9FB1-1F19A5089DB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20196" y="0"/>
            <a:ext cx="3542444" cy="5715000"/>
          </a:xfrm>
          <a:prstGeom prst="rect">
            <a:avLst/>
          </a:prstGeom>
        </p:spPr>
      </p:pic>
      <p:pic>
        <p:nvPicPr>
          <p:cNvPr id="21" name="Content Placeholder 20">
            <a:extLst>
              <a:ext uri="{FF2B5EF4-FFF2-40B4-BE49-F238E27FC236}">
                <a16:creationId xmlns:a16="http://schemas.microsoft.com/office/drawing/2014/main" id="{0023B4DD-E700-CB44-A487-3F38FDBC0C11}"/>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a:stretch/>
        </p:blipFill>
        <p:spPr>
          <a:xfrm>
            <a:off x="-18640" y="-15565"/>
            <a:ext cx="3168352" cy="5746129"/>
          </a:xfrm>
        </p:spPr>
      </p:pic>
    </p:spTree>
    <p:extLst>
      <p:ext uri="{BB962C8B-B14F-4D97-AF65-F5344CB8AC3E}">
        <p14:creationId xmlns:p14="http://schemas.microsoft.com/office/powerpoint/2010/main" val="1180117884"/>
      </p:ext>
    </p:extLst>
  </p:cSld>
  <p:clrMapOvr>
    <a:masterClrMapping/>
  </p:clrMapOvr>
  <mc:AlternateContent xmlns:mc="http://schemas.openxmlformats.org/markup-compatibility/2006" xmlns:p14="http://schemas.microsoft.com/office/powerpoint/2010/main">
    <mc:Choice Requires="p14">
      <p:transition spd="slow" p14:dur="2000" advTm="65620"/>
    </mc:Choice>
    <mc:Fallback xmlns="">
      <p:transition spd="slow" advTm="6562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2324C-7429-1447-8F6E-54D3CFE93F43}"/>
              </a:ext>
            </a:extLst>
          </p:cNvPr>
          <p:cNvSpPr>
            <a:spLocks noGrp="1"/>
          </p:cNvSpPr>
          <p:nvPr>
            <p:ph type="title"/>
          </p:nvPr>
        </p:nvSpPr>
        <p:spPr/>
        <p:txBody>
          <a:bodyPr/>
          <a:lstStyle/>
          <a:p>
            <a:r>
              <a:rPr lang="en-IE" dirty="0">
                <a:latin typeface="Stencil"/>
              </a:rPr>
              <a:t>Power Analysis Exercise</a:t>
            </a:r>
            <a:endParaRPr lang="en-US" dirty="0"/>
          </a:p>
        </p:txBody>
      </p:sp>
      <p:sp>
        <p:nvSpPr>
          <p:cNvPr id="11" name="Content Placeholder 10">
            <a:extLst>
              <a:ext uri="{FF2B5EF4-FFF2-40B4-BE49-F238E27FC236}">
                <a16:creationId xmlns:a16="http://schemas.microsoft.com/office/drawing/2014/main" id="{AC600DA5-C645-B041-875F-0A373B7895E5}"/>
              </a:ext>
            </a:extLst>
          </p:cNvPr>
          <p:cNvSpPr>
            <a:spLocks noGrp="1"/>
          </p:cNvSpPr>
          <p:nvPr>
            <p:ph idx="1"/>
          </p:nvPr>
        </p:nvSpPr>
        <p:spPr/>
        <p:txBody>
          <a:bodyPr>
            <a:normAutofit fontScale="92500" lnSpcReduction="20000"/>
          </a:bodyPr>
          <a:lstStyle/>
          <a:p>
            <a:r>
              <a:rPr lang="en-US" sz="2000" dirty="0"/>
              <a:t>Define the Problem: Basic Layout, what is the issue?</a:t>
            </a:r>
          </a:p>
          <a:p>
            <a:r>
              <a:rPr lang="en-US" sz="2000" dirty="0"/>
              <a:t>Sketch the Competing Interests: Every issue has two sides (e.g. Environment Vs Mining), write them down</a:t>
            </a:r>
          </a:p>
          <a:p>
            <a:r>
              <a:rPr lang="en-US" sz="2000" dirty="0"/>
              <a:t>Sketch the Decision Makers: Who makes the decisions, the specific policy or law into writing (usually government) and how much power do they have?</a:t>
            </a:r>
          </a:p>
          <a:p>
            <a:r>
              <a:rPr lang="en-US" sz="2000" dirty="0"/>
              <a:t>Sketch Major Strands of the Problem. Every issue has multiple parts, link them together and use them to support issues</a:t>
            </a:r>
          </a:p>
          <a:p>
            <a:endParaRPr lang="en-US" sz="2000" dirty="0"/>
          </a:p>
          <a:p>
            <a:r>
              <a:rPr lang="en-US" sz="2000" dirty="0"/>
              <a:t>Sketch Major </a:t>
            </a:r>
            <a:r>
              <a:rPr lang="en-US" sz="2000" dirty="0" err="1"/>
              <a:t>Organised</a:t>
            </a:r>
            <a:r>
              <a:rPr lang="en-US" sz="2000" dirty="0"/>
              <a:t> opposition: Who is </a:t>
            </a:r>
            <a:r>
              <a:rPr lang="en-US" sz="2000" dirty="0" err="1"/>
              <a:t>organised</a:t>
            </a:r>
            <a:r>
              <a:rPr lang="en-US" sz="2000" dirty="0"/>
              <a:t> and influencing decisions and how much power do they have?</a:t>
            </a:r>
          </a:p>
          <a:p>
            <a:r>
              <a:rPr lang="en-US" sz="2000" dirty="0"/>
              <a:t>Sketch </a:t>
            </a:r>
            <a:r>
              <a:rPr lang="en-US" sz="2000" dirty="0" err="1"/>
              <a:t>Organised</a:t>
            </a:r>
            <a:r>
              <a:rPr lang="en-US" sz="2000" dirty="0"/>
              <a:t> Other: Who is in the middle, who flip flops, who is unclear?</a:t>
            </a:r>
          </a:p>
          <a:p>
            <a:r>
              <a:rPr lang="en-US" sz="2000" dirty="0"/>
              <a:t>Sketch </a:t>
            </a:r>
            <a:r>
              <a:rPr lang="en-US" sz="2000" dirty="0" err="1"/>
              <a:t>Organised</a:t>
            </a:r>
            <a:r>
              <a:rPr lang="en-US" sz="2000" dirty="0"/>
              <a:t> with us: Who on our side and how much power</a:t>
            </a:r>
          </a:p>
          <a:p>
            <a:r>
              <a:rPr lang="en-US" sz="2000" dirty="0"/>
              <a:t>Sketch key </a:t>
            </a:r>
            <a:r>
              <a:rPr lang="en-US" sz="2000" dirty="0" err="1"/>
              <a:t>unorganised</a:t>
            </a:r>
            <a:r>
              <a:rPr lang="en-US" sz="2000" dirty="0"/>
              <a:t> groups: Who not </a:t>
            </a:r>
            <a:r>
              <a:rPr lang="en-US" sz="2000" dirty="0" err="1"/>
              <a:t>organised</a:t>
            </a:r>
            <a:r>
              <a:rPr lang="en-US" sz="2000" dirty="0"/>
              <a:t>? (potential)</a:t>
            </a:r>
          </a:p>
        </p:txBody>
      </p:sp>
    </p:spTree>
    <p:extLst>
      <p:ext uri="{BB962C8B-B14F-4D97-AF65-F5344CB8AC3E}">
        <p14:creationId xmlns:p14="http://schemas.microsoft.com/office/powerpoint/2010/main" val="405049304"/>
      </p:ext>
    </p:extLst>
  </p:cSld>
  <p:clrMapOvr>
    <a:masterClrMapping/>
  </p:clrMapOvr>
  <mc:AlternateContent xmlns:mc="http://schemas.openxmlformats.org/markup-compatibility/2006" xmlns:p14="http://schemas.microsoft.com/office/powerpoint/2010/main">
    <mc:Choice Requires="p14">
      <p:transition spd="slow" p14:dur="2000" advTm="74389"/>
    </mc:Choice>
    <mc:Fallback xmlns="">
      <p:transition spd="slow" advTm="7438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476089FC-081E-4F46-A0A1-BBC5EFC32F18}"/>
              </a:ext>
            </a:extLst>
          </p:cNvPr>
          <p:cNvPicPr>
            <a:picLocks noGrp="1" noChangeAspect="1"/>
          </p:cNvPicPr>
          <p:nvPr>
            <p:ph idx="4294967295"/>
          </p:nvPr>
        </p:nvPicPr>
        <p:blipFill rotWithShape="1">
          <a:blip r:embed="rId3" cstate="email">
            <a:extLst>
              <a:ext uri="{BEBA8EAE-BF5A-486C-A8C5-ECC9F3942E4B}">
                <a14:imgProps xmlns:a14="http://schemas.microsoft.com/office/drawing/2010/main">
                  <a14:imgLayer r:embed="rId4">
                    <a14:imgEffect>
                      <a14:sharpenSoften amount="50000"/>
                    </a14:imgEffect>
                    <a14:imgEffect>
                      <a14:saturation sat="33000"/>
                    </a14:imgEffect>
                    <a14:imgEffect>
                      <a14:brightnessContrast bright="40000" contrast="20000"/>
                    </a14:imgEffect>
                  </a14:imgLayer>
                </a14:imgProps>
              </a:ext>
              <a:ext uri="{28A0092B-C50C-407E-A947-70E740481C1C}">
                <a14:useLocalDpi xmlns:a14="http://schemas.microsoft.com/office/drawing/2010/main"/>
              </a:ext>
            </a:extLst>
          </a:blip>
          <a:srcRect/>
          <a:stretch/>
        </p:blipFill>
        <p:spPr>
          <a:xfrm>
            <a:off x="4319588" y="1368425"/>
            <a:ext cx="4824412" cy="3652838"/>
          </a:xfrm>
        </p:spPr>
      </p:pic>
      <p:pic>
        <p:nvPicPr>
          <p:cNvPr id="4" name="Picture 3">
            <a:extLst>
              <a:ext uri="{FF2B5EF4-FFF2-40B4-BE49-F238E27FC236}">
                <a16:creationId xmlns:a16="http://schemas.microsoft.com/office/drawing/2014/main" id="{5922ADFB-8637-744C-A32A-33635A8DC2F3}"/>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sharpenSoften amount="50000"/>
                    </a14:imgEffect>
                    <a14:imgEffect>
                      <a14:colorTemperature colorTemp="5300"/>
                    </a14:imgEffect>
                    <a14:imgEffect>
                      <a14:brightnessContrast bright="40000" contrast="20000"/>
                    </a14:imgEffect>
                  </a14:imgLayer>
                </a14:imgProps>
              </a:ext>
              <a:ext uri="{28A0092B-C50C-407E-A947-70E740481C1C}">
                <a14:useLocalDpi xmlns:a14="http://schemas.microsoft.com/office/drawing/2010/main"/>
              </a:ext>
            </a:extLst>
          </a:blip>
          <a:srcRect/>
          <a:stretch/>
        </p:blipFill>
        <p:spPr>
          <a:xfrm>
            <a:off x="-1" y="1369108"/>
            <a:ext cx="4319465" cy="3651856"/>
          </a:xfrm>
          <a:prstGeom prst="rect">
            <a:avLst/>
          </a:prstGeom>
        </p:spPr>
      </p:pic>
    </p:spTree>
    <p:extLst>
      <p:ext uri="{BB962C8B-B14F-4D97-AF65-F5344CB8AC3E}">
        <p14:creationId xmlns:p14="http://schemas.microsoft.com/office/powerpoint/2010/main" val="4007737745"/>
      </p:ext>
    </p:extLst>
  </p:cSld>
  <p:clrMapOvr>
    <a:masterClrMapping/>
  </p:clrMapOvr>
  <mc:AlternateContent xmlns:mc="http://schemas.openxmlformats.org/markup-compatibility/2006" xmlns:p14="http://schemas.microsoft.com/office/powerpoint/2010/main">
    <mc:Choice Requires="p14">
      <p:transition spd="slow" p14:dur="2000" advTm="27117"/>
    </mc:Choice>
    <mc:Fallback xmlns="">
      <p:transition spd="slow" advTm="27117"/>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2EBD4AC-FAD2-414D-8876-058238919000}"/>
              </a:ext>
            </a:extLst>
          </p:cNvPr>
          <p:cNvPicPr>
            <a:picLocks noGrp="1" noChangeAspect="1"/>
          </p:cNvPicPr>
          <p:nvPr>
            <p:ph idx="4294967295"/>
          </p:nvPr>
        </p:nvPicPr>
        <p:blipFill rotWithShape="1">
          <a:blip r:embed="rId2" cstate="email">
            <a:extLst>
              <a:ext uri="{BEBA8EAE-BF5A-486C-A8C5-ECC9F3942E4B}">
                <a14:imgProps xmlns:a14="http://schemas.microsoft.com/office/drawing/2010/main">
                  <a14:imgLayer r:embed="rId3">
                    <a14:imgEffect>
                      <a14:colorTemperature colorTemp="5300"/>
                    </a14:imgEffect>
                    <a14:imgEffect>
                      <a14:saturation sat="33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4932545" y="1209675"/>
            <a:ext cx="4240212" cy="3295650"/>
          </a:xfrm>
        </p:spPr>
      </p:pic>
      <p:pic>
        <p:nvPicPr>
          <p:cNvPr id="4" name="Picture 3">
            <a:extLst>
              <a:ext uri="{FF2B5EF4-FFF2-40B4-BE49-F238E27FC236}">
                <a16:creationId xmlns:a16="http://schemas.microsoft.com/office/drawing/2014/main" id="{E5B91A7F-E713-0F4A-8738-2F8F1629433E}"/>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sharpenSoften amount="50000"/>
                    </a14:imgEffect>
                    <a14:imgEffect>
                      <a14:saturation sat="33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0" y="1209675"/>
            <a:ext cx="4931096" cy="3296658"/>
          </a:xfrm>
          <a:prstGeom prst="rect">
            <a:avLst/>
          </a:prstGeom>
          <a:solidFill>
            <a:schemeClr val="accent2">
              <a:lumMod val="75000"/>
            </a:schemeClr>
          </a:solidFill>
        </p:spPr>
      </p:pic>
    </p:spTree>
    <p:extLst>
      <p:ext uri="{BB962C8B-B14F-4D97-AF65-F5344CB8AC3E}">
        <p14:creationId xmlns:p14="http://schemas.microsoft.com/office/powerpoint/2010/main" val="3401614615"/>
      </p:ext>
    </p:extLst>
  </p:cSld>
  <p:clrMapOvr>
    <a:masterClrMapping/>
  </p:clrMapOvr>
  <mc:AlternateContent xmlns:mc="http://schemas.openxmlformats.org/markup-compatibility/2006" xmlns:p14="http://schemas.microsoft.com/office/powerpoint/2010/main">
    <mc:Choice Requires="p14">
      <p:transition spd="slow" p14:dur="2000" advTm="17383"/>
    </mc:Choice>
    <mc:Fallback xmlns="">
      <p:transition spd="slow" advTm="17383"/>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44B5A91-7609-C446-BE39-660F8C0DF23E}"/>
              </a:ext>
            </a:extLst>
          </p:cNvPr>
          <p:cNvPicPr>
            <a:picLocks noGrp="1" noChangeAspect="1"/>
          </p:cNvPicPr>
          <p:nvPr>
            <p:ph idx="4294967295"/>
          </p:nvPr>
        </p:nvPicPr>
        <p:blipFill rotWithShape="1">
          <a:blip r:embed="rId3" cstate="email">
            <a:extLst>
              <a:ext uri="{BEBA8EAE-BF5A-486C-A8C5-ECC9F3942E4B}">
                <a14:imgProps xmlns:a14="http://schemas.microsoft.com/office/drawing/2010/main">
                  <a14:imgLayer r:embed="rId4">
                    <a14:imgEffect>
                      <a14:sharpenSoften amount="50000"/>
                    </a14:imgEffect>
                    <a14:imgEffect>
                      <a14:saturation sat="33000"/>
                    </a14:imgEffect>
                    <a14:imgEffect>
                      <a14:brightnessContrast bright="40000"/>
                    </a14:imgEffect>
                  </a14:imgLayer>
                </a14:imgProps>
              </a:ext>
              <a:ext uri="{28A0092B-C50C-407E-A947-70E740481C1C}">
                <a14:useLocalDpi xmlns:a14="http://schemas.microsoft.com/office/drawing/2010/main"/>
              </a:ext>
            </a:extLst>
          </a:blip>
          <a:srcRect/>
          <a:stretch/>
        </p:blipFill>
        <p:spPr>
          <a:xfrm>
            <a:off x="4562201" y="1087368"/>
            <a:ext cx="4593991" cy="3538800"/>
          </a:xfrm>
        </p:spPr>
      </p:pic>
      <p:pic>
        <p:nvPicPr>
          <p:cNvPr id="4" name="Content Placeholder 4">
            <a:extLst>
              <a:ext uri="{FF2B5EF4-FFF2-40B4-BE49-F238E27FC236}">
                <a16:creationId xmlns:a16="http://schemas.microsoft.com/office/drawing/2014/main" id="{9F40F757-8BE4-0044-AEFA-56F2165E68C8}"/>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sharpenSoften amount="50000"/>
                    </a14:imgEffect>
                    <a14:imgEffect>
                      <a14:saturation sat="33000"/>
                    </a14:imgEffect>
                    <a14:imgEffect>
                      <a14:brightnessContrast bright="40000"/>
                    </a14:imgEffect>
                  </a14:imgLayer>
                </a14:imgProps>
              </a:ext>
              <a:ext uri="{28A0092B-C50C-407E-A947-70E740481C1C}">
                <a14:useLocalDpi xmlns:a14="http://schemas.microsoft.com/office/drawing/2010/main"/>
              </a:ext>
            </a:extLst>
          </a:blip>
          <a:srcRect/>
          <a:stretch/>
        </p:blipFill>
        <p:spPr>
          <a:xfrm>
            <a:off x="-9799" y="1088832"/>
            <a:ext cx="4572000" cy="3537336"/>
          </a:xfrm>
          <a:prstGeom prst="rect">
            <a:avLst/>
          </a:prstGeom>
        </p:spPr>
      </p:pic>
    </p:spTree>
    <p:extLst>
      <p:ext uri="{BB962C8B-B14F-4D97-AF65-F5344CB8AC3E}">
        <p14:creationId xmlns:p14="http://schemas.microsoft.com/office/powerpoint/2010/main" val="3634773819"/>
      </p:ext>
    </p:extLst>
  </p:cSld>
  <p:clrMapOvr>
    <a:masterClrMapping/>
  </p:clrMapOvr>
  <mc:AlternateContent xmlns:mc="http://schemas.openxmlformats.org/markup-compatibility/2006" xmlns:p14="http://schemas.microsoft.com/office/powerpoint/2010/main">
    <mc:Choice Requires="p14">
      <p:transition spd="slow" p14:dur="2000" advTm="45347"/>
    </mc:Choice>
    <mc:Fallback xmlns="">
      <p:transition spd="slow" advTm="45347"/>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09e3f1e4-1703-4fd9-919f-5e5defda2bb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7760760-17f1-4849-8d67-7dfeb0a6f69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951FAE3CFCC1A41AB598F4AFB5754E1" ma:contentTypeVersion="15" ma:contentTypeDescription="Create a new document." ma:contentTypeScope="" ma:versionID="7d0d0e5c611c83d2720ce96927cfb2d0">
  <xsd:schema xmlns:xsd="http://www.w3.org/2001/XMLSchema" xmlns:xs="http://www.w3.org/2001/XMLSchema" xmlns:p="http://schemas.microsoft.com/office/2006/metadata/properties" xmlns:ns3="a7760760-17f1-4849-8d67-7dfeb0a6f69d" xmlns:ns4="157840bd-3baa-410e-832c-8b47e12d8949" targetNamespace="http://schemas.microsoft.com/office/2006/metadata/properties" ma:root="true" ma:fieldsID="b0a36bddf2391401794413be8a152d13" ns3:_="" ns4:_="">
    <xsd:import namespace="a7760760-17f1-4849-8d67-7dfeb0a6f69d"/>
    <xsd:import namespace="157840bd-3baa-410e-832c-8b47e12d894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KeyPoints" minOccurs="0"/>
                <xsd:element ref="ns3:MediaServiceKeyPoints" minOccurs="0"/>
                <xsd:element ref="ns3:MediaServiceAutoTags" minOccurs="0"/>
                <xsd:element ref="ns3:MediaServiceLocation" minOccurs="0"/>
                <xsd:element ref="ns3:MediaServiceGenerationTime" minOccurs="0"/>
                <xsd:element ref="ns3:MediaServiceEventHashCode" minOccurs="0"/>
                <xsd:element ref="ns3:MediaServiceOCR"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760760-17f1-4849-8d67-7dfeb0a6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57840bd-3baa-410e-832c-8b47e12d894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A568C2-6F65-448A-B13C-6BCFE6BC977B}">
  <ds:schemaRefs>
    <ds:schemaRef ds:uri="http://purl.org/dc/elements/1.1/"/>
    <ds:schemaRef ds:uri="http://schemas.microsoft.com/office/2006/metadata/properties"/>
    <ds:schemaRef ds:uri="a7760760-17f1-4849-8d67-7dfeb0a6f69d"/>
    <ds:schemaRef ds:uri="http://purl.org/dc/terms/"/>
    <ds:schemaRef ds:uri="http://schemas.openxmlformats.org/package/2006/metadata/core-properties"/>
    <ds:schemaRef ds:uri="http://schemas.microsoft.com/office/2006/documentManagement/types"/>
    <ds:schemaRef ds:uri="157840bd-3baa-410e-832c-8b47e12d8949"/>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362F7EF-D021-4455-9E0F-ABD5DF51A28E}">
  <ds:schemaRefs>
    <ds:schemaRef ds:uri="http://schemas.microsoft.com/sharepoint/v3/contenttype/forms"/>
  </ds:schemaRefs>
</ds:datastoreItem>
</file>

<file path=customXml/itemProps3.xml><?xml version="1.0" encoding="utf-8"?>
<ds:datastoreItem xmlns:ds="http://schemas.openxmlformats.org/officeDocument/2006/customXml" ds:itemID="{80C4F8B9-FA2E-4BF2-B60D-F7B55E9B87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760760-17f1-4849-8d67-7dfeb0a6f69d"/>
    <ds:schemaRef ds:uri="157840bd-3baa-410e-832c-8b47e12d894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4399</TotalTime>
  <Words>2101</Words>
  <Application>Microsoft Office PowerPoint</Application>
  <PresentationFormat>On-screen Show (16:10)</PresentationFormat>
  <Paragraphs>86</Paragraphs>
  <Slides>14</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Impact</vt:lpstr>
      <vt:lpstr>Stencil</vt:lpstr>
      <vt:lpstr>Wingdings</vt:lpstr>
      <vt:lpstr>Office Theme</vt:lpstr>
      <vt:lpstr>Teaching Sustainability Critically:  A Scholar Activist Perspective</vt:lpstr>
      <vt:lpstr>PowerPoint Presentation</vt:lpstr>
      <vt:lpstr>SCHOLAR ACTIVISM &amp; EMANCIPATORY EDUCATION</vt:lpstr>
      <vt:lpstr>ALTERNATIVE PEDAGOGICAL POSITIONS</vt:lpstr>
      <vt:lpstr>PowerPoint Presentation</vt:lpstr>
      <vt:lpstr>Power Analysis Exercise</vt:lpstr>
      <vt:lpstr>PowerPoint Presentation</vt:lpstr>
      <vt:lpstr>PowerPoint Presentation</vt:lpstr>
      <vt:lpstr>PowerPoint Presentation</vt:lpstr>
      <vt:lpstr>Student reflection</vt:lpstr>
      <vt:lpstr>The existential discomfort of being Critical</vt:lpstr>
      <vt:lpstr>DISSIDENTS OR FLATTERERS OF THE COURT?</vt:lpstr>
      <vt:lpstr>Forward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Activism and the Academy in Ireland: A Bridge for Social Justice</dc:title>
  <dc:creator>woody n/a</dc:creator>
  <cp:lastModifiedBy>Panayiotopoulos, Aggelos</cp:lastModifiedBy>
  <cp:revision>197</cp:revision>
  <cp:lastPrinted>2016-07-11T17:12:27Z</cp:lastPrinted>
  <dcterms:created xsi:type="dcterms:W3CDTF">2016-07-14T15:53:45Z</dcterms:created>
  <dcterms:modified xsi:type="dcterms:W3CDTF">2023-05-14T12:19:20Z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0x0101005951FAE3CFCC1A41AB598F4AFB5754E1</vt:lpwstr>
  </property>
</Properties>
</file>