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309" r:id="rId2"/>
    <p:sldId id="273" r:id="rId3"/>
    <p:sldId id="274" r:id="rId4"/>
    <p:sldId id="314" r:id="rId5"/>
    <p:sldId id="284" r:id="rId6"/>
    <p:sldId id="310" r:id="rId7"/>
    <p:sldId id="312" r:id="rId8"/>
    <p:sldId id="285" r:id="rId9"/>
    <p:sldId id="282" r:id="rId10"/>
    <p:sldId id="287" r:id="rId11"/>
    <p:sldId id="286" r:id="rId12"/>
    <p:sldId id="288" r:id="rId13"/>
    <p:sldId id="289" r:id="rId14"/>
    <p:sldId id="290" r:id="rId15"/>
    <p:sldId id="291" r:id="rId16"/>
    <p:sldId id="300" r:id="rId17"/>
    <p:sldId id="301" r:id="rId18"/>
    <p:sldId id="302" r:id="rId19"/>
    <p:sldId id="303" r:id="rId20"/>
    <p:sldId id="304" r:id="rId21"/>
    <p:sldId id="305" r:id="rId22"/>
    <p:sldId id="306" r:id="rId23"/>
    <p:sldId id="308" r:id="rId24"/>
    <p:sldId id="265" r:id="rId25"/>
    <p:sldId id="262" r:id="rId26"/>
    <p:sldId id="311" r:id="rId27"/>
  </p:sldIdLst>
  <p:sldSz cx="9144000" cy="5143500" type="screen16x9"/>
  <p:notesSz cx="6797675" cy="9872663"/>
  <p:defaultTextStyle>
    <a:defPPr>
      <a:defRPr lang="en-US"/>
    </a:defPPr>
    <a:lvl1pPr marL="0" algn="l" defTabSz="779252" rtl="0" eaLnBrk="1" latinLnBrk="0" hangingPunct="1">
      <a:defRPr sz="1500" kern="1200">
        <a:solidFill>
          <a:schemeClr val="tx1"/>
        </a:solidFill>
        <a:latin typeface="+mn-lt"/>
        <a:ea typeface="+mn-ea"/>
        <a:cs typeface="+mn-cs"/>
      </a:defRPr>
    </a:lvl1pPr>
    <a:lvl2pPr marL="389626" algn="l" defTabSz="779252" rtl="0" eaLnBrk="1" latinLnBrk="0" hangingPunct="1">
      <a:defRPr sz="1500" kern="1200">
        <a:solidFill>
          <a:schemeClr val="tx1"/>
        </a:solidFill>
        <a:latin typeface="+mn-lt"/>
        <a:ea typeface="+mn-ea"/>
        <a:cs typeface="+mn-cs"/>
      </a:defRPr>
    </a:lvl2pPr>
    <a:lvl3pPr marL="779252" algn="l" defTabSz="779252" rtl="0" eaLnBrk="1" latinLnBrk="0" hangingPunct="1">
      <a:defRPr sz="1500" kern="1200">
        <a:solidFill>
          <a:schemeClr val="tx1"/>
        </a:solidFill>
        <a:latin typeface="+mn-lt"/>
        <a:ea typeface="+mn-ea"/>
        <a:cs typeface="+mn-cs"/>
      </a:defRPr>
    </a:lvl3pPr>
    <a:lvl4pPr marL="1168878" algn="l" defTabSz="779252" rtl="0" eaLnBrk="1" latinLnBrk="0" hangingPunct="1">
      <a:defRPr sz="1500" kern="1200">
        <a:solidFill>
          <a:schemeClr val="tx1"/>
        </a:solidFill>
        <a:latin typeface="+mn-lt"/>
        <a:ea typeface="+mn-ea"/>
        <a:cs typeface="+mn-cs"/>
      </a:defRPr>
    </a:lvl4pPr>
    <a:lvl5pPr marL="1558503" algn="l" defTabSz="779252" rtl="0" eaLnBrk="1" latinLnBrk="0" hangingPunct="1">
      <a:defRPr sz="1500" kern="1200">
        <a:solidFill>
          <a:schemeClr val="tx1"/>
        </a:solidFill>
        <a:latin typeface="+mn-lt"/>
        <a:ea typeface="+mn-ea"/>
        <a:cs typeface="+mn-cs"/>
      </a:defRPr>
    </a:lvl5pPr>
    <a:lvl6pPr marL="1948129" algn="l" defTabSz="779252" rtl="0" eaLnBrk="1" latinLnBrk="0" hangingPunct="1">
      <a:defRPr sz="1500" kern="1200">
        <a:solidFill>
          <a:schemeClr val="tx1"/>
        </a:solidFill>
        <a:latin typeface="+mn-lt"/>
        <a:ea typeface="+mn-ea"/>
        <a:cs typeface="+mn-cs"/>
      </a:defRPr>
    </a:lvl6pPr>
    <a:lvl7pPr marL="2337755" algn="l" defTabSz="779252" rtl="0" eaLnBrk="1" latinLnBrk="0" hangingPunct="1">
      <a:defRPr sz="1500" kern="1200">
        <a:solidFill>
          <a:schemeClr val="tx1"/>
        </a:solidFill>
        <a:latin typeface="+mn-lt"/>
        <a:ea typeface="+mn-ea"/>
        <a:cs typeface="+mn-cs"/>
      </a:defRPr>
    </a:lvl7pPr>
    <a:lvl8pPr marL="2727381" algn="l" defTabSz="779252" rtl="0" eaLnBrk="1" latinLnBrk="0" hangingPunct="1">
      <a:defRPr sz="1500" kern="1200">
        <a:solidFill>
          <a:schemeClr val="tx1"/>
        </a:solidFill>
        <a:latin typeface="+mn-lt"/>
        <a:ea typeface="+mn-ea"/>
        <a:cs typeface="+mn-cs"/>
      </a:defRPr>
    </a:lvl8pPr>
    <a:lvl9pPr marL="3117007" algn="l" defTabSz="779252" rtl="0" eaLnBrk="1" latinLnBrk="0" hangingPunct="1">
      <a:defRPr sz="15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CC"/>
    <a:srgbClr val="AFABA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0639" autoAdjust="0"/>
  </p:normalViewPr>
  <p:slideViewPr>
    <p:cSldViewPr snapToGrid="0">
      <p:cViewPr varScale="1">
        <p:scale>
          <a:sx n="88" d="100"/>
          <a:sy n="88" d="100"/>
        </p:scale>
        <p:origin x="1334" y="62"/>
      </p:cViewPr>
      <p:guideLst>
        <p:guide orient="horz" pos="1620"/>
        <p:guide pos="2880"/>
      </p:guideLst>
    </p:cSldViewPr>
  </p:slideViewPr>
  <p:notesTextViewPr>
    <p:cViewPr>
      <p:scale>
        <a:sx n="1" d="1"/>
        <a:sy n="1" d="1"/>
      </p:scale>
      <p:origin x="0" y="0"/>
    </p:cViewPr>
  </p:notesTextViewPr>
  <p:sorterViewPr>
    <p:cViewPr>
      <p:scale>
        <a:sx n="100" d="100"/>
        <a:sy n="100" d="100"/>
      </p:scale>
      <p:origin x="0" y="183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ew Thomas [ant42] (Staff)" userId="890c1420-021c-413c-9626-eaf81ba4331d" providerId="ADAL" clId="{382625AA-5A75-4D68-BC8A-49A3E38CBB5F}"/>
    <pc:docChg chg="modSld">
      <pc:chgData name="Andrew Thomas [ant42] (Staff)" userId="890c1420-021c-413c-9626-eaf81ba4331d" providerId="ADAL" clId="{382625AA-5A75-4D68-BC8A-49A3E38CBB5F}" dt="2023-05-12T13:38:53.312" v="3" actId="20577"/>
      <pc:docMkLst>
        <pc:docMk/>
      </pc:docMkLst>
      <pc:sldChg chg="modSp mod">
        <pc:chgData name="Andrew Thomas [ant42] (Staff)" userId="890c1420-021c-413c-9626-eaf81ba4331d" providerId="ADAL" clId="{382625AA-5A75-4D68-BC8A-49A3E38CBB5F}" dt="2023-05-12T13:38:53.312" v="3" actId="20577"/>
        <pc:sldMkLst>
          <pc:docMk/>
          <pc:sldMk cId="3795739989" sldId="309"/>
        </pc:sldMkLst>
        <pc:spChg chg="mod">
          <ac:chgData name="Andrew Thomas [ant42] (Staff)" userId="890c1420-021c-413c-9626-eaf81ba4331d" providerId="ADAL" clId="{382625AA-5A75-4D68-BC8A-49A3E38CBB5F}" dt="2023-05-12T13:38:53.312" v="3" actId="20577"/>
          <ac:spMkLst>
            <pc:docMk/>
            <pc:sldMk cId="3795739989" sldId="309"/>
            <ac:spMk id="6" creationId="{C9B3EA27-145F-E7FA-7E5C-83AF1DE7FC4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37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49688" y="0"/>
            <a:ext cx="2946400" cy="493713"/>
          </a:xfrm>
          <a:prstGeom prst="rect">
            <a:avLst/>
          </a:prstGeom>
        </p:spPr>
        <p:txBody>
          <a:bodyPr vert="horz" lIns="91440" tIns="45720" rIns="91440" bIns="45720" rtlCol="0"/>
          <a:lstStyle>
            <a:lvl1pPr algn="r">
              <a:defRPr sz="1200"/>
            </a:lvl1pPr>
          </a:lstStyle>
          <a:p>
            <a:fld id="{572C9A62-2F41-4947-B7FC-858789CB2600}" type="datetimeFigureOut">
              <a:rPr lang="en-US" smtClean="0"/>
              <a:t>5/12/2023</a:t>
            </a:fld>
            <a:endParaRPr lang="en-US"/>
          </a:p>
        </p:txBody>
      </p:sp>
      <p:sp>
        <p:nvSpPr>
          <p:cNvPr id="4" name="Slide Image Placeholder 3"/>
          <p:cNvSpPr>
            <a:spLocks noGrp="1" noRot="1" noChangeAspect="1"/>
          </p:cNvSpPr>
          <p:nvPr>
            <p:ph type="sldImg" idx="2"/>
          </p:nvPr>
        </p:nvSpPr>
        <p:spPr>
          <a:xfrm>
            <a:off x="107950" y="739775"/>
            <a:ext cx="6581775" cy="370363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450" y="4689475"/>
            <a:ext cx="5438775" cy="4443413"/>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377363"/>
            <a:ext cx="2946400" cy="49371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49688" y="9377363"/>
            <a:ext cx="2946400" cy="493712"/>
          </a:xfrm>
          <a:prstGeom prst="rect">
            <a:avLst/>
          </a:prstGeom>
        </p:spPr>
        <p:txBody>
          <a:bodyPr vert="horz" lIns="91440" tIns="45720" rIns="91440" bIns="45720" rtlCol="0" anchor="b"/>
          <a:lstStyle>
            <a:lvl1pPr algn="r">
              <a:defRPr sz="1200"/>
            </a:lvl1pPr>
          </a:lstStyle>
          <a:p>
            <a:fld id="{B63B2854-5DBE-498D-A20F-B38AEF16D674}" type="slidenum">
              <a:rPr lang="en-US" smtClean="0"/>
              <a:t>‹#›</a:t>
            </a:fld>
            <a:endParaRPr lang="en-US"/>
          </a:p>
        </p:txBody>
      </p:sp>
    </p:spTree>
    <p:extLst>
      <p:ext uri="{BB962C8B-B14F-4D97-AF65-F5344CB8AC3E}">
        <p14:creationId xmlns:p14="http://schemas.microsoft.com/office/powerpoint/2010/main" val="1120783784"/>
      </p:ext>
    </p:extLst>
  </p:cSld>
  <p:clrMap bg1="lt1" tx1="dk1" bg2="lt2" tx2="dk2" accent1="accent1" accent2="accent2" accent3="accent3" accent4="accent4" accent5="accent5" accent6="accent6" hlink="hlink" folHlink="folHlink"/>
  <p:notesStyle>
    <a:lvl1pPr marL="0" algn="l" defTabSz="779252" rtl="0" eaLnBrk="1" latinLnBrk="0" hangingPunct="1">
      <a:defRPr sz="1000" kern="1200">
        <a:solidFill>
          <a:schemeClr val="tx1"/>
        </a:solidFill>
        <a:latin typeface="+mn-lt"/>
        <a:ea typeface="+mn-ea"/>
        <a:cs typeface="+mn-cs"/>
      </a:defRPr>
    </a:lvl1pPr>
    <a:lvl2pPr marL="389626" algn="l" defTabSz="779252" rtl="0" eaLnBrk="1" latinLnBrk="0" hangingPunct="1">
      <a:defRPr sz="1000" kern="1200">
        <a:solidFill>
          <a:schemeClr val="tx1"/>
        </a:solidFill>
        <a:latin typeface="+mn-lt"/>
        <a:ea typeface="+mn-ea"/>
        <a:cs typeface="+mn-cs"/>
      </a:defRPr>
    </a:lvl2pPr>
    <a:lvl3pPr marL="779252" algn="l" defTabSz="779252" rtl="0" eaLnBrk="1" latinLnBrk="0" hangingPunct="1">
      <a:defRPr sz="1000" kern="1200">
        <a:solidFill>
          <a:schemeClr val="tx1"/>
        </a:solidFill>
        <a:latin typeface="+mn-lt"/>
        <a:ea typeface="+mn-ea"/>
        <a:cs typeface="+mn-cs"/>
      </a:defRPr>
    </a:lvl3pPr>
    <a:lvl4pPr marL="1168878" algn="l" defTabSz="779252" rtl="0" eaLnBrk="1" latinLnBrk="0" hangingPunct="1">
      <a:defRPr sz="1000" kern="1200">
        <a:solidFill>
          <a:schemeClr val="tx1"/>
        </a:solidFill>
        <a:latin typeface="+mn-lt"/>
        <a:ea typeface="+mn-ea"/>
        <a:cs typeface="+mn-cs"/>
      </a:defRPr>
    </a:lvl4pPr>
    <a:lvl5pPr marL="1558503" algn="l" defTabSz="779252" rtl="0" eaLnBrk="1" latinLnBrk="0" hangingPunct="1">
      <a:defRPr sz="1000" kern="1200">
        <a:solidFill>
          <a:schemeClr val="tx1"/>
        </a:solidFill>
        <a:latin typeface="+mn-lt"/>
        <a:ea typeface="+mn-ea"/>
        <a:cs typeface="+mn-cs"/>
      </a:defRPr>
    </a:lvl5pPr>
    <a:lvl6pPr marL="1948129" algn="l" defTabSz="779252" rtl="0" eaLnBrk="1" latinLnBrk="0" hangingPunct="1">
      <a:defRPr sz="1000" kern="1200">
        <a:solidFill>
          <a:schemeClr val="tx1"/>
        </a:solidFill>
        <a:latin typeface="+mn-lt"/>
        <a:ea typeface="+mn-ea"/>
        <a:cs typeface="+mn-cs"/>
      </a:defRPr>
    </a:lvl6pPr>
    <a:lvl7pPr marL="2337755" algn="l" defTabSz="779252" rtl="0" eaLnBrk="1" latinLnBrk="0" hangingPunct="1">
      <a:defRPr sz="1000" kern="1200">
        <a:solidFill>
          <a:schemeClr val="tx1"/>
        </a:solidFill>
        <a:latin typeface="+mn-lt"/>
        <a:ea typeface="+mn-ea"/>
        <a:cs typeface="+mn-cs"/>
      </a:defRPr>
    </a:lvl7pPr>
    <a:lvl8pPr marL="2727381" algn="l" defTabSz="779252" rtl="0" eaLnBrk="1" latinLnBrk="0" hangingPunct="1">
      <a:defRPr sz="1000" kern="1200">
        <a:solidFill>
          <a:schemeClr val="tx1"/>
        </a:solidFill>
        <a:latin typeface="+mn-lt"/>
        <a:ea typeface="+mn-ea"/>
        <a:cs typeface="+mn-cs"/>
      </a:defRPr>
    </a:lvl8pPr>
    <a:lvl9pPr marL="3117007" algn="l" defTabSz="779252"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Organic Rice is Sustainability:</a:t>
            </a:r>
            <a:br>
              <a:rPr lang="en-US" dirty="0"/>
            </a:br>
            <a:r>
              <a:rPr lang="en-US" dirty="0"/>
              <a:t>1. The farmers have healthy life with our chemical and pound to their products.</a:t>
            </a:r>
          </a:p>
          <a:p>
            <a:r>
              <a:rPr lang="en-US" dirty="0"/>
              <a:t>2. The Environmental Profile of the community is more sustain, the quality of soil has no chemical contamination, further production of compose can be valued as organic product, less nitrogen emission from the whole supply chain of Organic Rice Products.</a:t>
            </a:r>
          </a:p>
        </p:txBody>
      </p:sp>
      <p:sp>
        <p:nvSpPr>
          <p:cNvPr id="4" name="Slide Number Placeholder 3"/>
          <p:cNvSpPr>
            <a:spLocks noGrp="1"/>
          </p:cNvSpPr>
          <p:nvPr>
            <p:ph type="sldNum" sz="quarter" idx="5"/>
          </p:nvPr>
        </p:nvSpPr>
        <p:spPr/>
        <p:txBody>
          <a:bodyPr/>
          <a:lstStyle/>
          <a:p>
            <a:fld id="{B63B2854-5DBE-498D-A20F-B38AEF16D674}" type="slidenum">
              <a:rPr lang="en-US" smtClean="0"/>
              <a:t>4</a:t>
            </a:fld>
            <a:endParaRPr lang="en-US"/>
          </a:p>
        </p:txBody>
      </p:sp>
    </p:spTree>
    <p:extLst>
      <p:ext uri="{BB962C8B-B14F-4D97-AF65-F5344CB8AC3E}">
        <p14:creationId xmlns:p14="http://schemas.microsoft.com/office/powerpoint/2010/main" val="8670207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farmer supply organic rice raw material to the manufacture.  For the cosmetic products the organic rice material is less on control than the food products.  Because in the processing activities it needs to be blend with some of chemical ingredients.   </a:t>
            </a:r>
          </a:p>
        </p:txBody>
      </p:sp>
      <p:sp>
        <p:nvSpPr>
          <p:cNvPr id="4" name="Slide Number Placeholder 3"/>
          <p:cNvSpPr>
            <a:spLocks noGrp="1"/>
          </p:cNvSpPr>
          <p:nvPr>
            <p:ph type="sldNum" sz="quarter" idx="5"/>
          </p:nvPr>
        </p:nvSpPr>
        <p:spPr/>
        <p:txBody>
          <a:bodyPr/>
          <a:lstStyle/>
          <a:p>
            <a:fld id="{B63B2854-5DBE-498D-A20F-B38AEF16D674}" type="slidenum">
              <a:rPr lang="en-US" smtClean="0"/>
              <a:t>21</a:t>
            </a:fld>
            <a:endParaRPr lang="en-US"/>
          </a:p>
        </p:txBody>
      </p:sp>
    </p:spTree>
    <p:extLst>
      <p:ext uri="{BB962C8B-B14F-4D97-AF65-F5344CB8AC3E}">
        <p14:creationId xmlns:p14="http://schemas.microsoft.com/office/powerpoint/2010/main" val="19076487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779252" rtl="0" eaLnBrk="1" fontAlgn="auto" latinLnBrk="0" hangingPunct="1">
              <a:lnSpc>
                <a:spcPct val="100000"/>
              </a:lnSpc>
              <a:spcBef>
                <a:spcPts val="0"/>
              </a:spcBef>
              <a:spcAft>
                <a:spcPts val="0"/>
              </a:spcAft>
              <a:buClrTx/>
              <a:buSzTx/>
              <a:buFontTx/>
              <a:buNone/>
              <a:tabLst/>
              <a:defRPr/>
            </a:pPr>
            <a:r>
              <a:rPr lang="en-US" dirty="0"/>
              <a:t>The Community enterprise collect the raw material from the farmers, and supply organic rice raw material to the manufacture.  For the cosmetic products the organic rice material is less on control than the food products.  Because in the processing activities it needs to be blend with some of chemical ingredients.   </a:t>
            </a:r>
          </a:p>
          <a:p>
            <a:endParaRPr lang="en-US" dirty="0"/>
          </a:p>
        </p:txBody>
      </p:sp>
      <p:sp>
        <p:nvSpPr>
          <p:cNvPr id="4" name="Slide Number Placeholder 3"/>
          <p:cNvSpPr>
            <a:spLocks noGrp="1"/>
          </p:cNvSpPr>
          <p:nvPr>
            <p:ph type="sldNum" sz="quarter" idx="5"/>
          </p:nvPr>
        </p:nvSpPr>
        <p:spPr/>
        <p:txBody>
          <a:bodyPr/>
          <a:lstStyle/>
          <a:p>
            <a:fld id="{B63B2854-5DBE-498D-A20F-B38AEF16D674}" type="slidenum">
              <a:rPr lang="en-US" smtClean="0"/>
              <a:t>22</a:t>
            </a:fld>
            <a:endParaRPr lang="en-US"/>
          </a:p>
        </p:txBody>
      </p:sp>
    </p:spTree>
    <p:extLst>
      <p:ext uri="{BB962C8B-B14F-4D97-AF65-F5344CB8AC3E}">
        <p14:creationId xmlns:p14="http://schemas.microsoft.com/office/powerpoint/2010/main" val="6247763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Drive volume: </a:t>
            </a:r>
            <a:r>
              <a:rPr lang="en-US" dirty="0"/>
              <a:t>High-value agricultural product manufacturers need more volume to increase their orders to farmers.  Expanding markets is the key to success.</a:t>
            </a:r>
          </a:p>
          <a:p>
            <a:r>
              <a:rPr lang="en-US" b="1" dirty="0"/>
              <a:t>Two key factors </a:t>
            </a:r>
            <a:r>
              <a:rPr lang="en-US" dirty="0"/>
              <a:t>driving technology transfer and high purchase price between the manufacturers and the farmers</a:t>
            </a:r>
          </a:p>
          <a:p>
            <a:pPr marL="827955" lvl="1" indent="-438329">
              <a:buFont typeface="+mj-lt"/>
              <a:buAutoNum type="arabicPeriod"/>
            </a:pPr>
            <a:r>
              <a:rPr lang="en-US" b="1" dirty="0"/>
              <a:t>The Necessity of Inherent Property of raw materials on Technology of the products (NIP</a:t>
            </a:r>
            <a:r>
              <a:rPr lang="en-US" dirty="0"/>
              <a:t>) - how strong does the product quality and claim depend on the inherent property of raw material? This can be further classified into 2 classes. </a:t>
            </a:r>
          </a:p>
          <a:p>
            <a:pPr marL="1217581" lvl="2" indent="-438329">
              <a:buFont typeface="+mj-lt"/>
              <a:buAutoNum type="alphaUcPeriod"/>
            </a:pPr>
            <a:r>
              <a:rPr lang="en-US" sz="1500" b="1" dirty="0"/>
              <a:t>Generic</a:t>
            </a:r>
            <a:r>
              <a:rPr lang="en-US" sz="1500" dirty="0"/>
              <a:t> (e.g., organic claim) –  this type is preferred and used by most actors across business &amp; categories.  Technology transfer was most likely done by public institutions or government (not by the manufacturers): instant organic rice soup &amp; organic rice snack. </a:t>
            </a:r>
          </a:p>
          <a:p>
            <a:pPr marL="1217581" lvl="2" indent="-438329">
              <a:buFont typeface="+mj-lt"/>
              <a:buAutoNum type="alphaUcPeriod"/>
            </a:pPr>
            <a:r>
              <a:rPr lang="en-US" sz="1500" b="1" dirty="0"/>
              <a:t>Business specific </a:t>
            </a:r>
            <a:r>
              <a:rPr lang="en-US" sz="1500" dirty="0"/>
              <a:t>(e.g., rice milk) –  product required certain inherent properties of raw material and the manufacturers would perform technology transfer by themselves.  </a:t>
            </a:r>
          </a:p>
          <a:p>
            <a:pPr marL="779252" lvl="1" indent="-389626">
              <a:buFont typeface="+mj-lt"/>
              <a:buAutoNum type="arabicPeriod"/>
            </a:pPr>
            <a:r>
              <a:rPr lang="en-US" b="1" dirty="0"/>
              <a:t>Business policy - </a:t>
            </a:r>
            <a:r>
              <a:rPr lang="en-US" dirty="0"/>
              <a:t>this heavily depended on the vision and mission of the manufacturers.  Diamond Fresh and </a:t>
            </a:r>
            <a:r>
              <a:rPr lang="en-US" dirty="0" err="1"/>
              <a:t>Xongdur</a:t>
            </a:r>
            <a:r>
              <a:rPr lang="en-US" dirty="0"/>
              <a:t> had such policies.</a:t>
            </a:r>
          </a:p>
          <a:p>
            <a:endParaRPr lang="en-US" dirty="0"/>
          </a:p>
        </p:txBody>
      </p:sp>
      <p:sp>
        <p:nvSpPr>
          <p:cNvPr id="4" name="Slide Number Placeholder 3"/>
          <p:cNvSpPr>
            <a:spLocks noGrp="1"/>
          </p:cNvSpPr>
          <p:nvPr>
            <p:ph type="sldNum" sz="quarter" idx="10"/>
          </p:nvPr>
        </p:nvSpPr>
        <p:spPr/>
        <p:txBody>
          <a:bodyPr/>
          <a:lstStyle/>
          <a:p>
            <a:fld id="{B63B2854-5DBE-498D-A20F-B38AEF16D674}" type="slidenum">
              <a:rPr lang="en-US" smtClean="0"/>
              <a:t>24</a:t>
            </a:fld>
            <a:endParaRPr lang="en-US"/>
          </a:p>
        </p:txBody>
      </p:sp>
    </p:spTree>
    <p:extLst>
      <p:ext uri="{BB962C8B-B14F-4D97-AF65-F5344CB8AC3E}">
        <p14:creationId xmlns:p14="http://schemas.microsoft.com/office/powerpoint/2010/main" val="4828243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dirty="0"/>
              <a:t>Driving  volume </a:t>
            </a:r>
            <a:r>
              <a:rPr lang="en-US" sz="1000" dirty="0"/>
              <a:t>needs help from the Thai government to expand the market abroad as the government has the power to create “business matching” event between the manufacturers and importers</a:t>
            </a:r>
          </a:p>
          <a:p>
            <a:r>
              <a:rPr lang="en-US" sz="1000" b="1" dirty="0"/>
              <a:t>Niche market strategies: </a:t>
            </a:r>
            <a:r>
              <a:rPr lang="en-US" sz="1000" dirty="0"/>
              <a:t>the manufacturers need to identify the “real buyer” of the products </a:t>
            </a:r>
          </a:p>
          <a:p>
            <a:r>
              <a:rPr lang="en-US" sz="1000" b="1" dirty="0"/>
              <a:t>To help farmers and elevate Thai agriculture level: </a:t>
            </a:r>
            <a:r>
              <a:rPr lang="en-US" sz="1000" dirty="0"/>
              <a:t>identifying where “technology transfer” is really needed and “provide funding” to help the transfer for the “right manufacturer-farmer pairs”</a:t>
            </a:r>
          </a:p>
          <a:p>
            <a:endParaRPr lang="en-US" dirty="0"/>
          </a:p>
        </p:txBody>
      </p:sp>
      <p:sp>
        <p:nvSpPr>
          <p:cNvPr id="4" name="Slide Number Placeholder 3"/>
          <p:cNvSpPr>
            <a:spLocks noGrp="1"/>
          </p:cNvSpPr>
          <p:nvPr>
            <p:ph type="sldNum" sz="quarter" idx="10"/>
          </p:nvPr>
        </p:nvSpPr>
        <p:spPr/>
        <p:txBody>
          <a:bodyPr/>
          <a:lstStyle/>
          <a:p>
            <a:fld id="{B63B2854-5DBE-498D-A20F-B38AEF16D674}" type="slidenum">
              <a:rPr lang="en-US" smtClean="0"/>
              <a:t>25</a:t>
            </a:fld>
            <a:endParaRPr lang="en-US"/>
          </a:p>
        </p:txBody>
      </p:sp>
    </p:spTree>
    <p:extLst>
      <p:ext uri="{BB962C8B-B14F-4D97-AF65-F5344CB8AC3E}">
        <p14:creationId xmlns:p14="http://schemas.microsoft.com/office/powerpoint/2010/main" val="34038971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Innovative rice products are growing.  It started from community rice, to noodles, to snack, and currently into cosmetic products.  The growth of sale is also increasing. </a:t>
            </a:r>
          </a:p>
        </p:txBody>
      </p:sp>
      <p:sp>
        <p:nvSpPr>
          <p:cNvPr id="4" name="Slide Number Placeholder 3"/>
          <p:cNvSpPr>
            <a:spLocks noGrp="1"/>
          </p:cNvSpPr>
          <p:nvPr>
            <p:ph type="sldNum" sz="quarter" idx="10"/>
          </p:nvPr>
        </p:nvSpPr>
        <p:spPr/>
        <p:txBody>
          <a:bodyPr/>
          <a:lstStyle/>
          <a:p>
            <a:fld id="{B63B2854-5DBE-498D-A20F-B38AEF16D674}" type="slidenum">
              <a:rPr lang="en-US" smtClean="0"/>
              <a:t>5</a:t>
            </a:fld>
            <a:endParaRPr lang="en-US"/>
          </a:p>
        </p:txBody>
      </p:sp>
    </p:spTree>
    <p:extLst>
      <p:ext uri="{BB962C8B-B14F-4D97-AF65-F5344CB8AC3E}">
        <p14:creationId xmlns:p14="http://schemas.microsoft.com/office/powerpoint/2010/main" val="24283262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Seminar : updated the nature of each CLMV+ C market (CLMV – China, Laos, Myanmar and Vietnam)</a:t>
            </a:r>
          </a:p>
          <a:p>
            <a:r>
              <a:rPr lang="en-US" dirty="0"/>
              <a:t>Interview each company: to study their SWOT and problems</a:t>
            </a:r>
          </a:p>
          <a:p>
            <a:r>
              <a:rPr lang="en-US" dirty="0"/>
              <a:t>Coaching: give advice to each company by experts </a:t>
            </a:r>
          </a:p>
          <a:p>
            <a:r>
              <a:rPr lang="en-US" dirty="0"/>
              <a:t>Marketing Plan</a:t>
            </a:r>
          </a:p>
          <a:p>
            <a:pPr lvl="1"/>
            <a:r>
              <a:rPr lang="en-US" dirty="0"/>
              <a:t>Introduction each company by sending profile and product detail to the importers and distributors of each country</a:t>
            </a:r>
          </a:p>
          <a:p>
            <a:pPr lvl="1"/>
            <a:r>
              <a:rPr lang="en-US" dirty="0"/>
              <a:t>Online meeting with interested importers (Myanmar market)</a:t>
            </a:r>
          </a:p>
          <a:p>
            <a:pPr lvl="1"/>
            <a:r>
              <a:rPr lang="en-US" dirty="0"/>
              <a:t>Visits the markets (Vietnam)</a:t>
            </a:r>
          </a:p>
          <a:p>
            <a:endParaRPr lang="en-US" dirty="0"/>
          </a:p>
          <a:p>
            <a:endParaRPr lang="en-US" dirty="0"/>
          </a:p>
        </p:txBody>
      </p:sp>
      <p:sp>
        <p:nvSpPr>
          <p:cNvPr id="4" name="Slide Number Placeholder 3"/>
          <p:cNvSpPr>
            <a:spLocks noGrp="1"/>
          </p:cNvSpPr>
          <p:nvPr>
            <p:ph type="sldNum" sz="quarter" idx="10"/>
          </p:nvPr>
        </p:nvSpPr>
        <p:spPr/>
        <p:txBody>
          <a:bodyPr/>
          <a:lstStyle/>
          <a:p>
            <a:fld id="{B63B2854-5DBE-498D-A20F-B38AEF16D674}" type="slidenum">
              <a:rPr lang="en-US" smtClean="0"/>
              <a:t>7</a:t>
            </a:fld>
            <a:endParaRPr lang="en-US"/>
          </a:p>
        </p:txBody>
      </p:sp>
    </p:spTree>
    <p:extLst>
      <p:ext uri="{BB962C8B-B14F-4D97-AF65-F5344CB8AC3E}">
        <p14:creationId xmlns:p14="http://schemas.microsoft.com/office/powerpoint/2010/main" val="2571488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Xongdur</a:t>
            </a:r>
            <a:r>
              <a:rPr lang="en-US" dirty="0"/>
              <a:t> </a:t>
            </a:r>
            <a:r>
              <a:rPr lang="en-US" dirty="0" err="1"/>
              <a:t>Priminister</a:t>
            </a:r>
            <a:r>
              <a:rPr lang="en-US" dirty="0"/>
              <a:t>: export award 2009,</a:t>
            </a:r>
            <a:r>
              <a:rPr lang="en-US" baseline="0" dirty="0"/>
              <a:t> 2010 &amp; Thailand trusted award</a:t>
            </a:r>
          </a:p>
          <a:p>
            <a:r>
              <a:rPr lang="en-US" dirty="0"/>
              <a:t>Diamond fresh:</a:t>
            </a:r>
            <a:r>
              <a:rPr lang="en-US" baseline="0" dirty="0"/>
              <a:t> 7-innovation award 2020</a:t>
            </a:r>
          </a:p>
          <a:p>
            <a:r>
              <a:rPr lang="en-US" baseline="0" dirty="0" err="1"/>
              <a:t>Organeh</a:t>
            </a:r>
            <a:r>
              <a:rPr lang="en-US" baseline="0" dirty="0"/>
              <a:t>: </a:t>
            </a:r>
            <a:r>
              <a:rPr lang="en-US" baseline="0" dirty="0" err="1"/>
              <a:t>ThaiFex</a:t>
            </a:r>
            <a:r>
              <a:rPr lang="en-US" baseline="0" dirty="0"/>
              <a:t> 2018 &amp; </a:t>
            </a:r>
            <a:r>
              <a:rPr lang="th-TH" baseline="0" dirty="0"/>
              <a:t>รางวัล</a:t>
            </a:r>
            <a:r>
              <a:rPr lang="th-TH" sz="1000" kern="1200" dirty="0">
                <a:solidFill>
                  <a:schemeClr val="tx1"/>
                </a:solidFill>
                <a:effectLst/>
                <a:latin typeface="+mn-lt"/>
                <a:ea typeface="+mn-ea"/>
                <a:cs typeface="+mn-cs"/>
              </a:rPr>
              <a:t>ใบประกาศเกียรติคุณของกรมส่งเสริมอุตสาหกรรม ภายใต้กิจกรรมการเพิ่มผลิตภาพในเกษตรอุตสาหกรรมอย่างยั่งยืน ตามแนวทาง </a:t>
            </a:r>
            <a:r>
              <a:rPr lang="en-US" sz="1000" kern="1200" dirty="0">
                <a:solidFill>
                  <a:schemeClr val="tx1"/>
                </a:solidFill>
                <a:effectLst/>
                <a:latin typeface="+mn-lt"/>
                <a:ea typeface="+mn-ea"/>
                <a:cs typeface="+mn-cs"/>
              </a:rPr>
              <a:t>BCG</a:t>
            </a:r>
            <a:r>
              <a:rPr lang="th-TH" sz="1000" kern="1200" dirty="0">
                <a:solidFill>
                  <a:schemeClr val="tx1"/>
                </a:solidFill>
                <a:effectLst/>
                <a:latin typeface="+mn-lt"/>
                <a:ea typeface="+mn-ea"/>
                <a:cs typeface="+mn-cs"/>
              </a:rPr>
              <a:t> </a:t>
            </a:r>
            <a:r>
              <a:rPr lang="en-US" sz="1000" kern="1200" dirty="0">
                <a:solidFill>
                  <a:schemeClr val="tx1"/>
                </a:solidFill>
                <a:effectLst/>
                <a:latin typeface="+mn-lt"/>
                <a:ea typeface="+mn-ea"/>
                <a:cs typeface="+mn-cs"/>
              </a:rPr>
              <a:t>model </a:t>
            </a:r>
            <a:r>
              <a:rPr lang="th-TH" sz="1000" kern="1200" dirty="0">
                <a:solidFill>
                  <a:schemeClr val="tx1"/>
                </a:solidFill>
                <a:effectLst/>
                <a:latin typeface="+mn-lt"/>
                <a:ea typeface="+mn-ea"/>
                <a:cs typeface="+mn-cs"/>
              </a:rPr>
              <a:t>ปี 2565</a:t>
            </a:r>
          </a:p>
          <a:p>
            <a:r>
              <a:rPr lang="en-US" sz="1000" kern="1200" dirty="0" err="1">
                <a:solidFill>
                  <a:schemeClr val="tx1"/>
                </a:solidFill>
                <a:effectLst/>
                <a:latin typeface="+mn-lt"/>
                <a:ea typeface="+mn-ea"/>
                <a:cs typeface="+mn-cs"/>
              </a:rPr>
              <a:t>Actra</a:t>
            </a:r>
            <a:r>
              <a:rPr lang="en-US" sz="1000" kern="1200" dirty="0">
                <a:solidFill>
                  <a:schemeClr val="tx1"/>
                </a:solidFill>
                <a:effectLst/>
                <a:latin typeface="+mn-lt"/>
                <a:ea typeface="+mn-ea"/>
                <a:cs typeface="+mn-cs"/>
              </a:rPr>
              <a:t>:</a:t>
            </a:r>
            <a:r>
              <a:rPr lang="en-US" sz="1000" kern="1200" baseline="0" dirty="0">
                <a:solidFill>
                  <a:schemeClr val="tx1"/>
                </a:solidFill>
                <a:effectLst/>
                <a:latin typeface="+mn-lt"/>
                <a:ea typeface="+mn-ea"/>
                <a:cs typeface="+mn-cs"/>
              </a:rPr>
              <a:t> </a:t>
            </a:r>
            <a:r>
              <a:rPr lang="en-US" sz="1000" kern="1200" dirty="0">
                <a:solidFill>
                  <a:schemeClr val="tx1"/>
                </a:solidFill>
                <a:effectLst/>
                <a:latin typeface="+mn-lt"/>
                <a:ea typeface="+mn-ea"/>
                <a:cs typeface="+mn-cs"/>
              </a:rPr>
              <a:t>National Innovation Award 2017, Idea to Product 2013, 7 Innovation Award 2017 and</a:t>
            </a:r>
            <a:r>
              <a:rPr lang="th-TH" sz="1000" kern="1200" dirty="0">
                <a:solidFill>
                  <a:schemeClr val="tx1"/>
                </a:solidFill>
                <a:effectLst/>
                <a:latin typeface="+mn-lt"/>
                <a:ea typeface="+mn-ea"/>
                <a:cs typeface="+mn-cs"/>
              </a:rPr>
              <a:t> </a:t>
            </a:r>
            <a:r>
              <a:rPr lang="en-US" sz="1000" kern="1200" dirty="0">
                <a:solidFill>
                  <a:schemeClr val="tx1"/>
                </a:solidFill>
                <a:effectLst/>
                <a:latin typeface="+mn-lt"/>
                <a:ea typeface="+mn-ea"/>
                <a:cs typeface="+mn-cs"/>
              </a:rPr>
              <a:t>7 Innovation Award 2019 </a:t>
            </a:r>
          </a:p>
          <a:p>
            <a:r>
              <a:rPr lang="en-US" sz="1000" kern="1200" dirty="0">
                <a:solidFill>
                  <a:schemeClr val="tx1"/>
                </a:solidFill>
                <a:effectLst/>
                <a:latin typeface="+mn-lt"/>
                <a:ea typeface="+mn-ea"/>
                <a:cs typeface="+mn-cs"/>
              </a:rPr>
              <a:t>Skin Heaven: SME National Award 2565 , </a:t>
            </a:r>
            <a:r>
              <a:rPr lang="th-TH" sz="1000" kern="1200" dirty="0">
                <a:solidFill>
                  <a:schemeClr val="tx1"/>
                </a:solidFill>
                <a:effectLst/>
                <a:latin typeface="+mn-lt"/>
                <a:ea typeface="+mn-ea"/>
                <a:cs typeface="+mn-cs"/>
              </a:rPr>
              <a:t>รางวัลนวัตกรรมข้าวไทยในระดับอุตสาหกรรมปี 2017</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B63B2854-5DBE-498D-A20F-B38AEF16D674}" type="slidenum">
              <a:rPr lang="en-US" smtClean="0"/>
              <a:t>8</a:t>
            </a:fld>
            <a:endParaRPr lang="en-US"/>
          </a:p>
        </p:txBody>
      </p:sp>
    </p:spTree>
    <p:extLst>
      <p:ext uri="{BB962C8B-B14F-4D97-AF65-F5344CB8AC3E}">
        <p14:creationId xmlns:p14="http://schemas.microsoft.com/office/powerpoint/2010/main" val="39773576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Send Introduction e-mail did not work.  Send to all the importers and distributors which suggested by department of trade.</a:t>
            </a:r>
          </a:p>
          <a:p>
            <a:r>
              <a:rPr lang="en-US" dirty="0"/>
              <a:t>Online discussion bring the discussion into more real and get direct feedback from the prospect customers (Myanmar)</a:t>
            </a:r>
          </a:p>
          <a:p>
            <a:r>
              <a:rPr lang="en-US" dirty="0"/>
              <a:t>Analyze and chose a market to visit: Vietnam </a:t>
            </a:r>
          </a:p>
          <a:p>
            <a:pPr lvl="1"/>
            <a:r>
              <a:rPr lang="en-US" dirty="0"/>
              <a:t>Very positive feedback and well understand about the prospect customers.</a:t>
            </a:r>
          </a:p>
          <a:p>
            <a:r>
              <a:rPr lang="en-US" dirty="0"/>
              <a:t>Study the possibility of each country </a:t>
            </a:r>
          </a:p>
          <a:p>
            <a:pPr lvl="1"/>
            <a:r>
              <a:rPr lang="en-US" dirty="0"/>
              <a:t>Cambodia, Laos, and Myanmar: The markets are too small.  The market </a:t>
            </a:r>
            <a:r>
              <a:rPr lang="en-US" dirty="0" err="1"/>
              <a:t>concentreat</a:t>
            </a:r>
            <a:r>
              <a:rPr lang="en-US" dirty="0"/>
              <a:t> of the low price product which not concern much about organic goods.</a:t>
            </a:r>
          </a:p>
          <a:p>
            <a:pPr lvl="1"/>
            <a:r>
              <a:rPr lang="en-US" dirty="0"/>
              <a:t>Vietnam: Highest potential but Korean and Chinese products are having majority of the market share.  Government of those countries </a:t>
            </a:r>
            <a:r>
              <a:rPr lang="en-US" dirty="0" err="1"/>
              <a:t>suppost</a:t>
            </a:r>
            <a:r>
              <a:rPr lang="en-US" dirty="0"/>
              <a:t> on the marketing activities.</a:t>
            </a:r>
          </a:p>
          <a:p>
            <a:pPr lvl="1"/>
            <a:r>
              <a:rPr lang="en-US" dirty="0"/>
              <a:t>China:  High potential but the lots of registration.  The factories needs to be certify by the Chinese authority.  The </a:t>
            </a:r>
            <a:r>
              <a:rPr lang="en-US" dirty="0" err="1"/>
              <a:t>interictal</a:t>
            </a:r>
            <a:r>
              <a:rPr lang="en-US" dirty="0"/>
              <a:t> property law is still very weak.     </a:t>
            </a:r>
          </a:p>
          <a:p>
            <a:endParaRPr lang="en-US" dirty="0"/>
          </a:p>
        </p:txBody>
      </p:sp>
      <p:sp>
        <p:nvSpPr>
          <p:cNvPr id="4" name="Slide Number Placeholder 3"/>
          <p:cNvSpPr>
            <a:spLocks noGrp="1"/>
          </p:cNvSpPr>
          <p:nvPr>
            <p:ph type="sldNum" sz="quarter" idx="10"/>
          </p:nvPr>
        </p:nvSpPr>
        <p:spPr/>
        <p:txBody>
          <a:bodyPr/>
          <a:lstStyle/>
          <a:p>
            <a:fld id="{B63B2854-5DBE-498D-A20F-B38AEF16D674}" type="slidenum">
              <a:rPr lang="en-US" smtClean="0"/>
              <a:t>14</a:t>
            </a:fld>
            <a:endParaRPr lang="en-US"/>
          </a:p>
        </p:txBody>
      </p:sp>
    </p:spTree>
    <p:extLst>
      <p:ext uri="{BB962C8B-B14F-4D97-AF65-F5344CB8AC3E}">
        <p14:creationId xmlns:p14="http://schemas.microsoft.com/office/powerpoint/2010/main" val="835755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pPr>
            <a:r>
              <a:rPr lang="en-US" sz="1000" b="1" dirty="0">
                <a:solidFill>
                  <a:srgbClr val="0033CC"/>
                </a:solidFill>
                <a:latin typeface="Aharoni" pitchFamily="2" charset="-79"/>
                <a:cs typeface="Aharoni" pitchFamily="2" charset="-79"/>
              </a:rPr>
              <a:t>Different innovative products deviated from the  HVAP supply chain with different number of actors, information transfer linkages and goods transfer linkages depending on:</a:t>
            </a:r>
          </a:p>
          <a:p>
            <a:pPr marL="514350" indent="-514350">
              <a:lnSpc>
                <a:spcPct val="120000"/>
              </a:lnSpc>
              <a:buFont typeface="+mj-lt"/>
              <a:buAutoNum type="arabicPeriod"/>
            </a:pPr>
            <a:r>
              <a:rPr lang="en-US" sz="1000" dirty="0">
                <a:solidFill>
                  <a:srgbClr val="00B050"/>
                </a:solidFill>
                <a:latin typeface="Aharoni" pitchFamily="2" charset="-79"/>
                <a:cs typeface="Aharoni" pitchFamily="2" charset="-79"/>
              </a:rPr>
              <a:t>The Necessity of Inherent Property of raw materials on Technology of the products (NIP) </a:t>
            </a:r>
          </a:p>
          <a:p>
            <a:pPr marL="514350" indent="-514350">
              <a:lnSpc>
                <a:spcPct val="120000"/>
              </a:lnSpc>
              <a:buFont typeface="+mj-lt"/>
              <a:buAutoNum type="arabicPeriod"/>
            </a:pPr>
            <a:r>
              <a:rPr lang="en-US" sz="1050" dirty="0">
                <a:solidFill>
                  <a:srgbClr val="00B050"/>
                </a:solidFill>
                <a:latin typeface="Aharoni" pitchFamily="2" charset="-79"/>
                <a:cs typeface="Aharoni" pitchFamily="2" charset="-79"/>
              </a:rPr>
              <a:t>  </a:t>
            </a:r>
            <a:r>
              <a:rPr lang="en-US" sz="1000" dirty="0">
                <a:solidFill>
                  <a:srgbClr val="00B050"/>
                </a:solidFill>
                <a:latin typeface="Aharoni" pitchFamily="2" charset="-79"/>
                <a:cs typeface="Aharoni" pitchFamily="2" charset="-79"/>
              </a:rPr>
              <a:t>Business policy </a:t>
            </a:r>
          </a:p>
          <a:p>
            <a:endParaRPr lang="en-US" dirty="0"/>
          </a:p>
        </p:txBody>
      </p:sp>
      <p:sp>
        <p:nvSpPr>
          <p:cNvPr id="4" name="Slide Number Placeholder 3"/>
          <p:cNvSpPr>
            <a:spLocks noGrp="1"/>
          </p:cNvSpPr>
          <p:nvPr>
            <p:ph type="sldNum" sz="quarter" idx="10"/>
          </p:nvPr>
        </p:nvSpPr>
        <p:spPr/>
        <p:txBody>
          <a:bodyPr/>
          <a:lstStyle/>
          <a:p>
            <a:fld id="{B63B2854-5DBE-498D-A20F-B38AEF16D674}" type="slidenum">
              <a:rPr lang="en-US" smtClean="0"/>
              <a:t>17</a:t>
            </a:fld>
            <a:endParaRPr lang="en-US"/>
          </a:p>
        </p:txBody>
      </p:sp>
    </p:spTree>
    <p:extLst>
      <p:ext uri="{BB962C8B-B14F-4D97-AF65-F5344CB8AC3E}">
        <p14:creationId xmlns:p14="http://schemas.microsoft.com/office/powerpoint/2010/main" val="930598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Yellow Star: The Manufacture teaches the farmers on how to grow organic rice and how to harvest the tip of the rice seed.  </a:t>
            </a:r>
            <a:br>
              <a:rPr lang="en-US" dirty="0"/>
            </a:br>
            <a:r>
              <a:rPr lang="en-US" dirty="0"/>
              <a:t>Blue Star: The farmers and Community </a:t>
            </a:r>
            <a:r>
              <a:rPr lang="en-US" dirty="0" err="1"/>
              <a:t>entreprise</a:t>
            </a:r>
            <a:r>
              <a:rPr lang="en-US" dirty="0"/>
              <a:t> supply raw material to the Manufacture per the demand quantity and specification.</a:t>
            </a:r>
          </a:p>
        </p:txBody>
      </p:sp>
      <p:sp>
        <p:nvSpPr>
          <p:cNvPr id="4" name="Slide Number Placeholder 3"/>
          <p:cNvSpPr>
            <a:spLocks noGrp="1"/>
          </p:cNvSpPr>
          <p:nvPr>
            <p:ph type="sldNum" sz="quarter" idx="5"/>
          </p:nvPr>
        </p:nvSpPr>
        <p:spPr/>
        <p:txBody>
          <a:bodyPr/>
          <a:lstStyle/>
          <a:p>
            <a:fld id="{B63B2854-5DBE-498D-A20F-B38AEF16D674}" type="slidenum">
              <a:rPr lang="en-US" smtClean="0"/>
              <a:t>18</a:t>
            </a:fld>
            <a:endParaRPr lang="en-US"/>
          </a:p>
        </p:txBody>
      </p:sp>
    </p:spTree>
    <p:extLst>
      <p:ext uri="{BB962C8B-B14F-4D97-AF65-F5344CB8AC3E}">
        <p14:creationId xmlns:p14="http://schemas.microsoft.com/office/powerpoint/2010/main" val="1008778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779252" rtl="0" eaLnBrk="1" fontAlgn="auto" latinLnBrk="0" hangingPunct="1">
              <a:lnSpc>
                <a:spcPct val="100000"/>
              </a:lnSpc>
              <a:spcBef>
                <a:spcPts val="0"/>
              </a:spcBef>
              <a:spcAft>
                <a:spcPts val="0"/>
              </a:spcAft>
              <a:buClrTx/>
              <a:buSzTx/>
              <a:buFontTx/>
              <a:buNone/>
              <a:tabLst/>
              <a:defRPr/>
            </a:pPr>
            <a:r>
              <a:rPr lang="en-US" dirty="0"/>
              <a:t>Yellow Star 1 : The Manufacture encourage the farmer to grow organic rice.  </a:t>
            </a:r>
            <a:br>
              <a:rPr lang="en-US" dirty="0"/>
            </a:br>
            <a:r>
              <a:rPr lang="en-US" dirty="0"/>
              <a:t>Yellow Star 2:  The Middleman control the quality and the specification of the organic rice raw material.</a:t>
            </a:r>
          </a:p>
          <a:p>
            <a:endParaRPr lang="en-US" dirty="0"/>
          </a:p>
        </p:txBody>
      </p:sp>
      <p:sp>
        <p:nvSpPr>
          <p:cNvPr id="4" name="Slide Number Placeholder 3"/>
          <p:cNvSpPr>
            <a:spLocks noGrp="1"/>
          </p:cNvSpPr>
          <p:nvPr>
            <p:ph type="sldNum" sz="quarter" idx="5"/>
          </p:nvPr>
        </p:nvSpPr>
        <p:spPr/>
        <p:txBody>
          <a:bodyPr/>
          <a:lstStyle/>
          <a:p>
            <a:fld id="{B63B2854-5DBE-498D-A20F-B38AEF16D674}" type="slidenum">
              <a:rPr lang="en-US" smtClean="0"/>
              <a:t>19</a:t>
            </a:fld>
            <a:endParaRPr lang="en-US"/>
          </a:p>
        </p:txBody>
      </p:sp>
    </p:spTree>
    <p:extLst>
      <p:ext uri="{BB962C8B-B14F-4D97-AF65-F5344CB8AC3E}">
        <p14:creationId xmlns:p14="http://schemas.microsoft.com/office/powerpoint/2010/main" val="20645750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779252" rtl="0" eaLnBrk="1" fontAlgn="auto" latinLnBrk="0" hangingPunct="1">
              <a:lnSpc>
                <a:spcPct val="100000"/>
              </a:lnSpc>
              <a:spcBef>
                <a:spcPts val="0"/>
              </a:spcBef>
              <a:spcAft>
                <a:spcPts val="0"/>
              </a:spcAft>
              <a:buClrTx/>
              <a:buSzTx/>
              <a:buFontTx/>
              <a:buNone/>
              <a:tabLst/>
              <a:defRPr/>
            </a:pPr>
            <a:r>
              <a:rPr lang="en-US" dirty="0"/>
              <a:t>Yellow Star: The Manufacture teaches the farmers and Community enterprise on how to grow organic rice and how to harvest in sustainable method.  </a:t>
            </a:r>
            <a:br>
              <a:rPr lang="en-US" dirty="0"/>
            </a:br>
            <a:r>
              <a:rPr lang="en-US" dirty="0"/>
              <a:t>Blue Star: The community enterprise collect the output from the farmer and provide logistic activities for the manufacture.</a:t>
            </a:r>
          </a:p>
          <a:p>
            <a:endParaRPr lang="en-US" dirty="0"/>
          </a:p>
        </p:txBody>
      </p:sp>
      <p:sp>
        <p:nvSpPr>
          <p:cNvPr id="4" name="Slide Number Placeholder 3"/>
          <p:cNvSpPr>
            <a:spLocks noGrp="1"/>
          </p:cNvSpPr>
          <p:nvPr>
            <p:ph type="sldNum" sz="quarter" idx="5"/>
          </p:nvPr>
        </p:nvSpPr>
        <p:spPr/>
        <p:txBody>
          <a:bodyPr/>
          <a:lstStyle/>
          <a:p>
            <a:fld id="{B63B2854-5DBE-498D-A20F-B38AEF16D674}" type="slidenum">
              <a:rPr lang="en-US" smtClean="0"/>
              <a:t>20</a:t>
            </a:fld>
            <a:endParaRPr lang="en-US"/>
          </a:p>
        </p:txBody>
      </p:sp>
    </p:spTree>
    <p:extLst>
      <p:ext uri="{BB962C8B-B14F-4D97-AF65-F5344CB8AC3E}">
        <p14:creationId xmlns:p14="http://schemas.microsoft.com/office/powerpoint/2010/main" val="21895160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6D0A12-256B-288A-D4B9-AD64A3D75092}"/>
              </a:ext>
            </a:extLst>
          </p:cNvPr>
          <p:cNvSpPr>
            <a:spLocks noGrp="1"/>
          </p:cNvSpPr>
          <p:nvPr>
            <p:ph type="ctrTitle"/>
          </p:nvPr>
        </p:nvSpPr>
        <p:spPr>
          <a:xfrm>
            <a:off x="1143000" y="841772"/>
            <a:ext cx="6858000" cy="1790700"/>
          </a:xfrm>
        </p:spPr>
        <p:txBody>
          <a:bodyPr anchor="b"/>
          <a:lstStyle>
            <a:lvl1pPr algn="ctr">
              <a:defRPr sz="5100"/>
            </a:lvl1pPr>
          </a:lstStyle>
          <a:p>
            <a:r>
              <a:rPr lang="en-US"/>
              <a:t>Click to edit Master title style</a:t>
            </a:r>
          </a:p>
        </p:txBody>
      </p:sp>
      <p:sp>
        <p:nvSpPr>
          <p:cNvPr id="3" name="Subtitle 2">
            <a:extLst>
              <a:ext uri="{FF2B5EF4-FFF2-40B4-BE49-F238E27FC236}">
                <a16:creationId xmlns:a16="http://schemas.microsoft.com/office/drawing/2014/main" id="{429E5FED-62BE-BDEA-22E5-53A3D3D53122}"/>
              </a:ext>
            </a:extLst>
          </p:cNvPr>
          <p:cNvSpPr>
            <a:spLocks noGrp="1"/>
          </p:cNvSpPr>
          <p:nvPr>
            <p:ph type="subTitle" idx="1"/>
          </p:nvPr>
        </p:nvSpPr>
        <p:spPr>
          <a:xfrm>
            <a:off x="1143000" y="2701528"/>
            <a:ext cx="6858000" cy="1241822"/>
          </a:xfrm>
        </p:spPr>
        <p:txBody>
          <a:bodyPr/>
          <a:lstStyle>
            <a:lvl1pPr marL="0" indent="0" algn="ctr">
              <a:buNone/>
              <a:defRPr sz="2000"/>
            </a:lvl1pPr>
            <a:lvl2pPr marL="389626" indent="0" algn="ctr">
              <a:buNone/>
              <a:defRPr sz="1700"/>
            </a:lvl2pPr>
            <a:lvl3pPr marL="779252" indent="0" algn="ctr">
              <a:buNone/>
              <a:defRPr sz="1500"/>
            </a:lvl3pPr>
            <a:lvl4pPr marL="1168878" indent="0" algn="ctr">
              <a:buNone/>
              <a:defRPr sz="1400"/>
            </a:lvl4pPr>
            <a:lvl5pPr marL="1558503" indent="0" algn="ctr">
              <a:buNone/>
              <a:defRPr sz="1400"/>
            </a:lvl5pPr>
            <a:lvl6pPr marL="1948129" indent="0" algn="ctr">
              <a:buNone/>
              <a:defRPr sz="1400"/>
            </a:lvl6pPr>
            <a:lvl7pPr marL="2337755" indent="0" algn="ctr">
              <a:buNone/>
              <a:defRPr sz="1400"/>
            </a:lvl7pPr>
            <a:lvl8pPr marL="2727381" indent="0" algn="ctr">
              <a:buNone/>
              <a:defRPr sz="1400"/>
            </a:lvl8pPr>
            <a:lvl9pPr marL="3117007" indent="0" algn="ctr">
              <a:buNone/>
              <a:defRPr sz="1400"/>
            </a:lvl9pPr>
          </a:lstStyle>
          <a:p>
            <a:r>
              <a:rPr lang="en-US"/>
              <a:t>Click to edit Master subtitle style</a:t>
            </a:r>
          </a:p>
        </p:txBody>
      </p:sp>
      <p:sp>
        <p:nvSpPr>
          <p:cNvPr id="4" name="Date Placeholder 3">
            <a:extLst>
              <a:ext uri="{FF2B5EF4-FFF2-40B4-BE49-F238E27FC236}">
                <a16:creationId xmlns:a16="http://schemas.microsoft.com/office/drawing/2014/main" id="{86899B64-939A-EE8A-9EBF-6DD4C5026E8C}"/>
              </a:ext>
            </a:extLst>
          </p:cNvPr>
          <p:cNvSpPr>
            <a:spLocks noGrp="1"/>
          </p:cNvSpPr>
          <p:nvPr>
            <p:ph type="dt" sz="half" idx="10"/>
          </p:nvPr>
        </p:nvSpPr>
        <p:spPr/>
        <p:txBody>
          <a:bodyPr/>
          <a:lstStyle/>
          <a:p>
            <a:fld id="{B9127632-2ED4-4BAA-A096-DF4882E54524}" type="datetimeFigureOut">
              <a:rPr lang="en-US" smtClean="0"/>
              <a:t>5/12/2023</a:t>
            </a:fld>
            <a:endParaRPr lang="en-US"/>
          </a:p>
        </p:txBody>
      </p:sp>
      <p:sp>
        <p:nvSpPr>
          <p:cNvPr id="5" name="Footer Placeholder 4">
            <a:extLst>
              <a:ext uri="{FF2B5EF4-FFF2-40B4-BE49-F238E27FC236}">
                <a16:creationId xmlns:a16="http://schemas.microsoft.com/office/drawing/2014/main" id="{5BB9254C-89EC-D98C-E9C5-9C5388B524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B0E72FD-B65F-7616-503A-F7602DC917B4}"/>
              </a:ext>
            </a:extLst>
          </p:cNvPr>
          <p:cNvSpPr>
            <a:spLocks noGrp="1"/>
          </p:cNvSpPr>
          <p:nvPr>
            <p:ph type="sldNum" sz="quarter" idx="12"/>
          </p:nvPr>
        </p:nvSpPr>
        <p:spPr/>
        <p:txBody>
          <a:bodyPr/>
          <a:lstStyle/>
          <a:p>
            <a:fld id="{96734F10-E7FB-4BF6-9EAD-EFB57A5A86ED}" type="slidenum">
              <a:rPr lang="en-US" smtClean="0"/>
              <a:t>‹#›</a:t>
            </a:fld>
            <a:endParaRPr lang="en-US"/>
          </a:p>
        </p:txBody>
      </p:sp>
    </p:spTree>
    <p:extLst>
      <p:ext uri="{BB962C8B-B14F-4D97-AF65-F5344CB8AC3E}">
        <p14:creationId xmlns:p14="http://schemas.microsoft.com/office/powerpoint/2010/main" val="2315060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9BE9BE-66FD-1A25-9EFC-C99E140C036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A36B3CB-9CE0-F037-AB5A-9EC72419F1A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5DAF03C-5EF2-A53A-0A62-90CA985B059A}"/>
              </a:ext>
            </a:extLst>
          </p:cNvPr>
          <p:cNvSpPr>
            <a:spLocks noGrp="1"/>
          </p:cNvSpPr>
          <p:nvPr>
            <p:ph type="dt" sz="half" idx="10"/>
          </p:nvPr>
        </p:nvSpPr>
        <p:spPr/>
        <p:txBody>
          <a:bodyPr/>
          <a:lstStyle/>
          <a:p>
            <a:fld id="{B9127632-2ED4-4BAA-A096-DF4882E54524}" type="datetimeFigureOut">
              <a:rPr lang="en-US" smtClean="0"/>
              <a:t>5/12/2023</a:t>
            </a:fld>
            <a:endParaRPr lang="en-US"/>
          </a:p>
        </p:txBody>
      </p:sp>
      <p:sp>
        <p:nvSpPr>
          <p:cNvPr id="5" name="Footer Placeholder 4">
            <a:extLst>
              <a:ext uri="{FF2B5EF4-FFF2-40B4-BE49-F238E27FC236}">
                <a16:creationId xmlns:a16="http://schemas.microsoft.com/office/drawing/2014/main" id="{06171FCE-10C9-4AE1-64C6-F8AD823C46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467CFA6-C6CD-BBB9-14AD-EBC3E3C3046C}"/>
              </a:ext>
            </a:extLst>
          </p:cNvPr>
          <p:cNvSpPr>
            <a:spLocks noGrp="1"/>
          </p:cNvSpPr>
          <p:nvPr>
            <p:ph type="sldNum" sz="quarter" idx="12"/>
          </p:nvPr>
        </p:nvSpPr>
        <p:spPr/>
        <p:txBody>
          <a:bodyPr/>
          <a:lstStyle/>
          <a:p>
            <a:fld id="{96734F10-E7FB-4BF6-9EAD-EFB57A5A86ED}" type="slidenum">
              <a:rPr lang="en-US" smtClean="0"/>
              <a:t>‹#›</a:t>
            </a:fld>
            <a:endParaRPr lang="en-US"/>
          </a:p>
        </p:txBody>
      </p:sp>
    </p:spTree>
    <p:extLst>
      <p:ext uri="{BB962C8B-B14F-4D97-AF65-F5344CB8AC3E}">
        <p14:creationId xmlns:p14="http://schemas.microsoft.com/office/powerpoint/2010/main" val="38803661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3F77956-D585-747F-E71A-FEC755BEB3B3}"/>
              </a:ext>
            </a:extLst>
          </p:cNvPr>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68249E-3C80-0D26-0B05-2627A7461ED0}"/>
              </a:ext>
            </a:extLst>
          </p:cNvPr>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EA41566-BDA4-CD76-2009-2ECC863600D6}"/>
              </a:ext>
            </a:extLst>
          </p:cNvPr>
          <p:cNvSpPr>
            <a:spLocks noGrp="1"/>
          </p:cNvSpPr>
          <p:nvPr>
            <p:ph type="dt" sz="half" idx="10"/>
          </p:nvPr>
        </p:nvSpPr>
        <p:spPr/>
        <p:txBody>
          <a:bodyPr/>
          <a:lstStyle/>
          <a:p>
            <a:fld id="{B9127632-2ED4-4BAA-A096-DF4882E54524}" type="datetimeFigureOut">
              <a:rPr lang="en-US" smtClean="0"/>
              <a:t>5/12/2023</a:t>
            </a:fld>
            <a:endParaRPr lang="en-US"/>
          </a:p>
        </p:txBody>
      </p:sp>
      <p:sp>
        <p:nvSpPr>
          <p:cNvPr id="5" name="Footer Placeholder 4">
            <a:extLst>
              <a:ext uri="{FF2B5EF4-FFF2-40B4-BE49-F238E27FC236}">
                <a16:creationId xmlns:a16="http://schemas.microsoft.com/office/drawing/2014/main" id="{FD135971-6A15-8D13-6476-6C35A6ED95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2F14124-6A21-8C63-4B2B-788E117A2654}"/>
              </a:ext>
            </a:extLst>
          </p:cNvPr>
          <p:cNvSpPr>
            <a:spLocks noGrp="1"/>
          </p:cNvSpPr>
          <p:nvPr>
            <p:ph type="sldNum" sz="quarter" idx="12"/>
          </p:nvPr>
        </p:nvSpPr>
        <p:spPr/>
        <p:txBody>
          <a:bodyPr/>
          <a:lstStyle/>
          <a:p>
            <a:fld id="{96734F10-E7FB-4BF6-9EAD-EFB57A5A86ED}" type="slidenum">
              <a:rPr lang="en-US" smtClean="0"/>
              <a:t>‹#›</a:t>
            </a:fld>
            <a:endParaRPr lang="en-US"/>
          </a:p>
        </p:txBody>
      </p:sp>
    </p:spTree>
    <p:extLst>
      <p:ext uri="{BB962C8B-B14F-4D97-AF65-F5344CB8AC3E}">
        <p14:creationId xmlns:p14="http://schemas.microsoft.com/office/powerpoint/2010/main" val="24782685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2D6E5-37D5-F91F-7E92-92476BAB828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C4BA04C-6402-4582-DDB6-EE57C260D0E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66AE73-7828-8399-6A2E-BCAAE9DDB341}"/>
              </a:ext>
            </a:extLst>
          </p:cNvPr>
          <p:cNvSpPr>
            <a:spLocks noGrp="1"/>
          </p:cNvSpPr>
          <p:nvPr>
            <p:ph type="dt" sz="half" idx="10"/>
          </p:nvPr>
        </p:nvSpPr>
        <p:spPr/>
        <p:txBody>
          <a:bodyPr/>
          <a:lstStyle/>
          <a:p>
            <a:fld id="{B9127632-2ED4-4BAA-A096-DF4882E54524}" type="datetimeFigureOut">
              <a:rPr lang="en-US" smtClean="0"/>
              <a:t>5/12/2023</a:t>
            </a:fld>
            <a:endParaRPr lang="en-US"/>
          </a:p>
        </p:txBody>
      </p:sp>
      <p:sp>
        <p:nvSpPr>
          <p:cNvPr id="5" name="Footer Placeholder 4">
            <a:extLst>
              <a:ext uri="{FF2B5EF4-FFF2-40B4-BE49-F238E27FC236}">
                <a16:creationId xmlns:a16="http://schemas.microsoft.com/office/drawing/2014/main" id="{EF723714-FEF5-263A-D005-EBBB21183A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B163C4-E37F-9379-52AA-14C9850CF072}"/>
              </a:ext>
            </a:extLst>
          </p:cNvPr>
          <p:cNvSpPr>
            <a:spLocks noGrp="1"/>
          </p:cNvSpPr>
          <p:nvPr>
            <p:ph type="sldNum" sz="quarter" idx="12"/>
          </p:nvPr>
        </p:nvSpPr>
        <p:spPr/>
        <p:txBody>
          <a:bodyPr/>
          <a:lstStyle/>
          <a:p>
            <a:fld id="{96734F10-E7FB-4BF6-9EAD-EFB57A5A86ED}" type="slidenum">
              <a:rPr lang="en-US" smtClean="0"/>
              <a:t>‹#›</a:t>
            </a:fld>
            <a:endParaRPr lang="en-US"/>
          </a:p>
        </p:txBody>
      </p:sp>
    </p:spTree>
    <p:extLst>
      <p:ext uri="{BB962C8B-B14F-4D97-AF65-F5344CB8AC3E}">
        <p14:creationId xmlns:p14="http://schemas.microsoft.com/office/powerpoint/2010/main" val="38302283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32A290-B1A1-301A-23C1-CBD61F135869}"/>
              </a:ext>
            </a:extLst>
          </p:cNvPr>
          <p:cNvSpPr>
            <a:spLocks noGrp="1"/>
          </p:cNvSpPr>
          <p:nvPr>
            <p:ph type="title"/>
          </p:nvPr>
        </p:nvSpPr>
        <p:spPr>
          <a:xfrm>
            <a:off x="623889" y="1282304"/>
            <a:ext cx="7886700" cy="2139553"/>
          </a:xfrm>
        </p:spPr>
        <p:txBody>
          <a:bodyPr anchor="b"/>
          <a:lstStyle>
            <a:lvl1pPr>
              <a:defRPr sz="5100"/>
            </a:lvl1pPr>
          </a:lstStyle>
          <a:p>
            <a:r>
              <a:rPr lang="en-US"/>
              <a:t>Click to edit Master title style</a:t>
            </a:r>
          </a:p>
        </p:txBody>
      </p:sp>
      <p:sp>
        <p:nvSpPr>
          <p:cNvPr id="3" name="Text Placeholder 2">
            <a:extLst>
              <a:ext uri="{FF2B5EF4-FFF2-40B4-BE49-F238E27FC236}">
                <a16:creationId xmlns:a16="http://schemas.microsoft.com/office/drawing/2014/main" id="{D3091A35-B1AE-32CC-CFA4-E67F675F8259}"/>
              </a:ext>
            </a:extLst>
          </p:cNvPr>
          <p:cNvSpPr>
            <a:spLocks noGrp="1"/>
          </p:cNvSpPr>
          <p:nvPr>
            <p:ph type="body" idx="1"/>
          </p:nvPr>
        </p:nvSpPr>
        <p:spPr>
          <a:xfrm>
            <a:off x="623889" y="3442099"/>
            <a:ext cx="7886700" cy="1125140"/>
          </a:xfrm>
        </p:spPr>
        <p:txBody>
          <a:bodyPr/>
          <a:lstStyle>
            <a:lvl1pPr marL="0" indent="0">
              <a:buNone/>
              <a:defRPr sz="2000">
                <a:solidFill>
                  <a:schemeClr val="tx1">
                    <a:tint val="75000"/>
                  </a:schemeClr>
                </a:solidFill>
              </a:defRPr>
            </a:lvl1pPr>
            <a:lvl2pPr marL="389626" indent="0">
              <a:buNone/>
              <a:defRPr sz="1700">
                <a:solidFill>
                  <a:schemeClr val="tx1">
                    <a:tint val="75000"/>
                  </a:schemeClr>
                </a:solidFill>
              </a:defRPr>
            </a:lvl2pPr>
            <a:lvl3pPr marL="779252" indent="0">
              <a:buNone/>
              <a:defRPr sz="1500">
                <a:solidFill>
                  <a:schemeClr val="tx1">
                    <a:tint val="75000"/>
                  </a:schemeClr>
                </a:solidFill>
              </a:defRPr>
            </a:lvl3pPr>
            <a:lvl4pPr marL="1168878" indent="0">
              <a:buNone/>
              <a:defRPr sz="1400">
                <a:solidFill>
                  <a:schemeClr val="tx1">
                    <a:tint val="75000"/>
                  </a:schemeClr>
                </a:solidFill>
              </a:defRPr>
            </a:lvl4pPr>
            <a:lvl5pPr marL="1558503" indent="0">
              <a:buNone/>
              <a:defRPr sz="1400">
                <a:solidFill>
                  <a:schemeClr val="tx1">
                    <a:tint val="75000"/>
                  </a:schemeClr>
                </a:solidFill>
              </a:defRPr>
            </a:lvl5pPr>
            <a:lvl6pPr marL="1948129" indent="0">
              <a:buNone/>
              <a:defRPr sz="1400">
                <a:solidFill>
                  <a:schemeClr val="tx1">
                    <a:tint val="75000"/>
                  </a:schemeClr>
                </a:solidFill>
              </a:defRPr>
            </a:lvl6pPr>
            <a:lvl7pPr marL="2337755" indent="0">
              <a:buNone/>
              <a:defRPr sz="1400">
                <a:solidFill>
                  <a:schemeClr val="tx1">
                    <a:tint val="75000"/>
                  </a:schemeClr>
                </a:solidFill>
              </a:defRPr>
            </a:lvl7pPr>
            <a:lvl8pPr marL="2727381" indent="0">
              <a:buNone/>
              <a:defRPr sz="1400">
                <a:solidFill>
                  <a:schemeClr val="tx1">
                    <a:tint val="75000"/>
                  </a:schemeClr>
                </a:solidFill>
              </a:defRPr>
            </a:lvl8pPr>
            <a:lvl9pPr marL="3117007"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4A9F5E5-081D-44CD-8604-D0FF0B973623}"/>
              </a:ext>
            </a:extLst>
          </p:cNvPr>
          <p:cNvSpPr>
            <a:spLocks noGrp="1"/>
          </p:cNvSpPr>
          <p:nvPr>
            <p:ph type="dt" sz="half" idx="10"/>
          </p:nvPr>
        </p:nvSpPr>
        <p:spPr/>
        <p:txBody>
          <a:bodyPr/>
          <a:lstStyle/>
          <a:p>
            <a:fld id="{B9127632-2ED4-4BAA-A096-DF4882E54524}" type="datetimeFigureOut">
              <a:rPr lang="en-US" smtClean="0"/>
              <a:t>5/12/2023</a:t>
            </a:fld>
            <a:endParaRPr lang="en-US"/>
          </a:p>
        </p:txBody>
      </p:sp>
      <p:sp>
        <p:nvSpPr>
          <p:cNvPr id="5" name="Footer Placeholder 4">
            <a:extLst>
              <a:ext uri="{FF2B5EF4-FFF2-40B4-BE49-F238E27FC236}">
                <a16:creationId xmlns:a16="http://schemas.microsoft.com/office/drawing/2014/main" id="{53EC4BDD-1E95-A115-4336-435FD2E6EA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F9DFE1-418E-D248-D3C4-A04ED5C9B54B}"/>
              </a:ext>
            </a:extLst>
          </p:cNvPr>
          <p:cNvSpPr>
            <a:spLocks noGrp="1"/>
          </p:cNvSpPr>
          <p:nvPr>
            <p:ph type="sldNum" sz="quarter" idx="12"/>
          </p:nvPr>
        </p:nvSpPr>
        <p:spPr/>
        <p:txBody>
          <a:bodyPr/>
          <a:lstStyle/>
          <a:p>
            <a:fld id="{96734F10-E7FB-4BF6-9EAD-EFB57A5A86ED}" type="slidenum">
              <a:rPr lang="en-US" smtClean="0"/>
              <a:t>‹#›</a:t>
            </a:fld>
            <a:endParaRPr lang="en-US"/>
          </a:p>
        </p:txBody>
      </p:sp>
    </p:spTree>
    <p:extLst>
      <p:ext uri="{BB962C8B-B14F-4D97-AF65-F5344CB8AC3E}">
        <p14:creationId xmlns:p14="http://schemas.microsoft.com/office/powerpoint/2010/main" val="2706608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0F74F9-2B0D-3B79-DE02-ACADF788B04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A5CCE60-3FB9-5E54-60AA-8C3C1E37536A}"/>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A769B1A-8A52-208A-8FA5-0365661F456C}"/>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7D918D5-6C42-7C7A-E53F-8E34FEA47387}"/>
              </a:ext>
            </a:extLst>
          </p:cNvPr>
          <p:cNvSpPr>
            <a:spLocks noGrp="1"/>
          </p:cNvSpPr>
          <p:nvPr>
            <p:ph type="dt" sz="half" idx="10"/>
          </p:nvPr>
        </p:nvSpPr>
        <p:spPr/>
        <p:txBody>
          <a:bodyPr/>
          <a:lstStyle/>
          <a:p>
            <a:fld id="{B9127632-2ED4-4BAA-A096-DF4882E54524}" type="datetimeFigureOut">
              <a:rPr lang="en-US" smtClean="0"/>
              <a:t>5/12/2023</a:t>
            </a:fld>
            <a:endParaRPr lang="en-US"/>
          </a:p>
        </p:txBody>
      </p:sp>
      <p:sp>
        <p:nvSpPr>
          <p:cNvPr id="6" name="Footer Placeholder 5">
            <a:extLst>
              <a:ext uri="{FF2B5EF4-FFF2-40B4-BE49-F238E27FC236}">
                <a16:creationId xmlns:a16="http://schemas.microsoft.com/office/drawing/2014/main" id="{C640A36A-5E33-6A2B-2860-07C55A1F484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E6A66E9-0359-5164-65C9-EEE1D051921E}"/>
              </a:ext>
            </a:extLst>
          </p:cNvPr>
          <p:cNvSpPr>
            <a:spLocks noGrp="1"/>
          </p:cNvSpPr>
          <p:nvPr>
            <p:ph type="sldNum" sz="quarter" idx="12"/>
          </p:nvPr>
        </p:nvSpPr>
        <p:spPr/>
        <p:txBody>
          <a:bodyPr/>
          <a:lstStyle/>
          <a:p>
            <a:fld id="{96734F10-E7FB-4BF6-9EAD-EFB57A5A86ED}" type="slidenum">
              <a:rPr lang="en-US" smtClean="0"/>
              <a:t>‹#›</a:t>
            </a:fld>
            <a:endParaRPr lang="en-US"/>
          </a:p>
        </p:txBody>
      </p:sp>
    </p:spTree>
    <p:extLst>
      <p:ext uri="{BB962C8B-B14F-4D97-AF65-F5344CB8AC3E}">
        <p14:creationId xmlns:p14="http://schemas.microsoft.com/office/powerpoint/2010/main" val="2288062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AE767B-13EE-EEAF-417D-A58F6E33DE00}"/>
              </a:ext>
            </a:extLst>
          </p:cNvPr>
          <p:cNvSpPr>
            <a:spLocks noGrp="1"/>
          </p:cNvSpPr>
          <p:nvPr>
            <p:ph type="title"/>
          </p:nvPr>
        </p:nvSpPr>
        <p:spPr>
          <a:xfrm>
            <a:off x="629843" y="273845"/>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7CCF78C8-095D-53BC-B7D9-EBEF40CBEC3A}"/>
              </a:ext>
            </a:extLst>
          </p:cNvPr>
          <p:cNvSpPr>
            <a:spLocks noGrp="1"/>
          </p:cNvSpPr>
          <p:nvPr>
            <p:ph type="body" idx="1"/>
          </p:nvPr>
        </p:nvSpPr>
        <p:spPr>
          <a:xfrm>
            <a:off x="629842" y="1260873"/>
            <a:ext cx="3868340" cy="617934"/>
          </a:xfrm>
        </p:spPr>
        <p:txBody>
          <a:bodyPr anchor="b"/>
          <a:lstStyle>
            <a:lvl1pPr marL="0" indent="0">
              <a:buNone/>
              <a:defRPr sz="2000" b="1"/>
            </a:lvl1pPr>
            <a:lvl2pPr marL="389626" indent="0">
              <a:buNone/>
              <a:defRPr sz="1700" b="1"/>
            </a:lvl2pPr>
            <a:lvl3pPr marL="779252" indent="0">
              <a:buNone/>
              <a:defRPr sz="1500" b="1"/>
            </a:lvl3pPr>
            <a:lvl4pPr marL="1168878" indent="0">
              <a:buNone/>
              <a:defRPr sz="1400" b="1"/>
            </a:lvl4pPr>
            <a:lvl5pPr marL="1558503" indent="0">
              <a:buNone/>
              <a:defRPr sz="1400" b="1"/>
            </a:lvl5pPr>
            <a:lvl6pPr marL="1948129" indent="0">
              <a:buNone/>
              <a:defRPr sz="1400" b="1"/>
            </a:lvl6pPr>
            <a:lvl7pPr marL="2337755" indent="0">
              <a:buNone/>
              <a:defRPr sz="1400" b="1"/>
            </a:lvl7pPr>
            <a:lvl8pPr marL="2727381" indent="0">
              <a:buNone/>
              <a:defRPr sz="1400" b="1"/>
            </a:lvl8pPr>
            <a:lvl9pPr marL="3117007" indent="0">
              <a:buNone/>
              <a:defRPr sz="1400" b="1"/>
            </a:lvl9pPr>
          </a:lstStyle>
          <a:p>
            <a:pPr lvl="0"/>
            <a:r>
              <a:rPr lang="en-US"/>
              <a:t>Click to edit Master text styles</a:t>
            </a:r>
          </a:p>
        </p:txBody>
      </p:sp>
      <p:sp>
        <p:nvSpPr>
          <p:cNvPr id="4" name="Content Placeholder 3">
            <a:extLst>
              <a:ext uri="{FF2B5EF4-FFF2-40B4-BE49-F238E27FC236}">
                <a16:creationId xmlns:a16="http://schemas.microsoft.com/office/drawing/2014/main" id="{ED7D48E7-7EBD-FE80-DC82-6D42C1FDB71D}"/>
              </a:ext>
            </a:extLst>
          </p:cNvPr>
          <p:cNvSpPr>
            <a:spLocks noGrp="1"/>
          </p:cNvSpPr>
          <p:nvPr>
            <p:ph sz="half" idx="2"/>
          </p:nvPr>
        </p:nvSpPr>
        <p:spPr>
          <a:xfrm>
            <a:off x="629842" y="1878807"/>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2202279-FFB8-1B13-AC78-75257B93C55E}"/>
              </a:ext>
            </a:extLst>
          </p:cNvPr>
          <p:cNvSpPr>
            <a:spLocks noGrp="1"/>
          </p:cNvSpPr>
          <p:nvPr>
            <p:ph type="body" sz="quarter" idx="3"/>
          </p:nvPr>
        </p:nvSpPr>
        <p:spPr>
          <a:xfrm>
            <a:off x="4629151" y="1260873"/>
            <a:ext cx="3887391" cy="617934"/>
          </a:xfrm>
        </p:spPr>
        <p:txBody>
          <a:bodyPr anchor="b"/>
          <a:lstStyle>
            <a:lvl1pPr marL="0" indent="0">
              <a:buNone/>
              <a:defRPr sz="2000" b="1"/>
            </a:lvl1pPr>
            <a:lvl2pPr marL="389626" indent="0">
              <a:buNone/>
              <a:defRPr sz="1700" b="1"/>
            </a:lvl2pPr>
            <a:lvl3pPr marL="779252" indent="0">
              <a:buNone/>
              <a:defRPr sz="1500" b="1"/>
            </a:lvl3pPr>
            <a:lvl4pPr marL="1168878" indent="0">
              <a:buNone/>
              <a:defRPr sz="1400" b="1"/>
            </a:lvl4pPr>
            <a:lvl5pPr marL="1558503" indent="0">
              <a:buNone/>
              <a:defRPr sz="1400" b="1"/>
            </a:lvl5pPr>
            <a:lvl6pPr marL="1948129" indent="0">
              <a:buNone/>
              <a:defRPr sz="1400" b="1"/>
            </a:lvl6pPr>
            <a:lvl7pPr marL="2337755" indent="0">
              <a:buNone/>
              <a:defRPr sz="1400" b="1"/>
            </a:lvl7pPr>
            <a:lvl8pPr marL="2727381" indent="0">
              <a:buNone/>
              <a:defRPr sz="1400" b="1"/>
            </a:lvl8pPr>
            <a:lvl9pPr marL="3117007" indent="0">
              <a:buNone/>
              <a:defRPr sz="1400" b="1"/>
            </a:lvl9pPr>
          </a:lstStyle>
          <a:p>
            <a:pPr lvl="0"/>
            <a:r>
              <a:rPr lang="en-US"/>
              <a:t>Click to edit Master text styles</a:t>
            </a:r>
          </a:p>
        </p:txBody>
      </p:sp>
      <p:sp>
        <p:nvSpPr>
          <p:cNvPr id="6" name="Content Placeholder 5">
            <a:extLst>
              <a:ext uri="{FF2B5EF4-FFF2-40B4-BE49-F238E27FC236}">
                <a16:creationId xmlns:a16="http://schemas.microsoft.com/office/drawing/2014/main" id="{9B31FDD5-7AFB-B916-7C15-82ADF9EB40CB}"/>
              </a:ext>
            </a:extLst>
          </p:cNvPr>
          <p:cNvSpPr>
            <a:spLocks noGrp="1"/>
          </p:cNvSpPr>
          <p:nvPr>
            <p:ph sz="quarter" idx="4"/>
          </p:nvPr>
        </p:nvSpPr>
        <p:spPr>
          <a:xfrm>
            <a:off x="4629151" y="1878807"/>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270B159-2700-249B-9CBF-ABE50EC69680}"/>
              </a:ext>
            </a:extLst>
          </p:cNvPr>
          <p:cNvSpPr>
            <a:spLocks noGrp="1"/>
          </p:cNvSpPr>
          <p:nvPr>
            <p:ph type="dt" sz="half" idx="10"/>
          </p:nvPr>
        </p:nvSpPr>
        <p:spPr/>
        <p:txBody>
          <a:bodyPr/>
          <a:lstStyle/>
          <a:p>
            <a:fld id="{B9127632-2ED4-4BAA-A096-DF4882E54524}" type="datetimeFigureOut">
              <a:rPr lang="en-US" smtClean="0"/>
              <a:t>5/12/2023</a:t>
            </a:fld>
            <a:endParaRPr lang="en-US"/>
          </a:p>
        </p:txBody>
      </p:sp>
      <p:sp>
        <p:nvSpPr>
          <p:cNvPr id="8" name="Footer Placeholder 7">
            <a:extLst>
              <a:ext uri="{FF2B5EF4-FFF2-40B4-BE49-F238E27FC236}">
                <a16:creationId xmlns:a16="http://schemas.microsoft.com/office/drawing/2014/main" id="{AC34A64F-19A3-209A-9AE1-A01C43846E5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BAC3972-8FFC-C9B2-2733-F44C03279D36}"/>
              </a:ext>
            </a:extLst>
          </p:cNvPr>
          <p:cNvSpPr>
            <a:spLocks noGrp="1"/>
          </p:cNvSpPr>
          <p:nvPr>
            <p:ph type="sldNum" sz="quarter" idx="12"/>
          </p:nvPr>
        </p:nvSpPr>
        <p:spPr/>
        <p:txBody>
          <a:bodyPr/>
          <a:lstStyle/>
          <a:p>
            <a:fld id="{96734F10-E7FB-4BF6-9EAD-EFB57A5A86ED}" type="slidenum">
              <a:rPr lang="en-US" smtClean="0"/>
              <a:t>‹#›</a:t>
            </a:fld>
            <a:endParaRPr lang="en-US"/>
          </a:p>
        </p:txBody>
      </p:sp>
    </p:spTree>
    <p:extLst>
      <p:ext uri="{BB962C8B-B14F-4D97-AF65-F5344CB8AC3E}">
        <p14:creationId xmlns:p14="http://schemas.microsoft.com/office/powerpoint/2010/main" val="14628669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A85FCB-B8BE-BEC4-8C3F-E28373ED17D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56F1407-1AD0-BF80-4C90-D3D6C19D5191}"/>
              </a:ext>
            </a:extLst>
          </p:cNvPr>
          <p:cNvSpPr>
            <a:spLocks noGrp="1"/>
          </p:cNvSpPr>
          <p:nvPr>
            <p:ph type="dt" sz="half" idx="10"/>
          </p:nvPr>
        </p:nvSpPr>
        <p:spPr/>
        <p:txBody>
          <a:bodyPr/>
          <a:lstStyle/>
          <a:p>
            <a:fld id="{B9127632-2ED4-4BAA-A096-DF4882E54524}" type="datetimeFigureOut">
              <a:rPr lang="en-US" smtClean="0"/>
              <a:t>5/12/2023</a:t>
            </a:fld>
            <a:endParaRPr lang="en-US"/>
          </a:p>
        </p:txBody>
      </p:sp>
      <p:sp>
        <p:nvSpPr>
          <p:cNvPr id="4" name="Footer Placeholder 3">
            <a:extLst>
              <a:ext uri="{FF2B5EF4-FFF2-40B4-BE49-F238E27FC236}">
                <a16:creationId xmlns:a16="http://schemas.microsoft.com/office/drawing/2014/main" id="{7153D48A-190F-1EAE-317C-A9284C13962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0C1F0E0-1741-BED4-8840-97390B42F171}"/>
              </a:ext>
            </a:extLst>
          </p:cNvPr>
          <p:cNvSpPr>
            <a:spLocks noGrp="1"/>
          </p:cNvSpPr>
          <p:nvPr>
            <p:ph type="sldNum" sz="quarter" idx="12"/>
          </p:nvPr>
        </p:nvSpPr>
        <p:spPr/>
        <p:txBody>
          <a:bodyPr/>
          <a:lstStyle/>
          <a:p>
            <a:fld id="{96734F10-E7FB-4BF6-9EAD-EFB57A5A86ED}" type="slidenum">
              <a:rPr lang="en-US" smtClean="0"/>
              <a:t>‹#›</a:t>
            </a:fld>
            <a:endParaRPr lang="en-US"/>
          </a:p>
        </p:txBody>
      </p:sp>
    </p:spTree>
    <p:extLst>
      <p:ext uri="{BB962C8B-B14F-4D97-AF65-F5344CB8AC3E}">
        <p14:creationId xmlns:p14="http://schemas.microsoft.com/office/powerpoint/2010/main" val="1661735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17D75E5-ECB7-3208-DAE9-099C4F028EF6}"/>
              </a:ext>
            </a:extLst>
          </p:cNvPr>
          <p:cNvSpPr>
            <a:spLocks noGrp="1"/>
          </p:cNvSpPr>
          <p:nvPr>
            <p:ph type="dt" sz="half" idx="10"/>
          </p:nvPr>
        </p:nvSpPr>
        <p:spPr/>
        <p:txBody>
          <a:bodyPr/>
          <a:lstStyle/>
          <a:p>
            <a:fld id="{B9127632-2ED4-4BAA-A096-DF4882E54524}" type="datetimeFigureOut">
              <a:rPr lang="en-US" smtClean="0"/>
              <a:t>5/12/2023</a:t>
            </a:fld>
            <a:endParaRPr lang="en-US"/>
          </a:p>
        </p:txBody>
      </p:sp>
      <p:sp>
        <p:nvSpPr>
          <p:cNvPr id="3" name="Footer Placeholder 2">
            <a:extLst>
              <a:ext uri="{FF2B5EF4-FFF2-40B4-BE49-F238E27FC236}">
                <a16:creationId xmlns:a16="http://schemas.microsoft.com/office/drawing/2014/main" id="{5DD9A884-6572-B34B-2F3A-CCB2F1BA327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63C7BA8-3B97-9619-838A-060FB8BBF5BF}"/>
              </a:ext>
            </a:extLst>
          </p:cNvPr>
          <p:cNvSpPr>
            <a:spLocks noGrp="1"/>
          </p:cNvSpPr>
          <p:nvPr>
            <p:ph type="sldNum" sz="quarter" idx="12"/>
          </p:nvPr>
        </p:nvSpPr>
        <p:spPr/>
        <p:txBody>
          <a:bodyPr/>
          <a:lstStyle/>
          <a:p>
            <a:fld id="{96734F10-E7FB-4BF6-9EAD-EFB57A5A86ED}" type="slidenum">
              <a:rPr lang="en-US" smtClean="0"/>
              <a:t>‹#›</a:t>
            </a:fld>
            <a:endParaRPr lang="en-US"/>
          </a:p>
        </p:txBody>
      </p:sp>
    </p:spTree>
    <p:extLst>
      <p:ext uri="{BB962C8B-B14F-4D97-AF65-F5344CB8AC3E}">
        <p14:creationId xmlns:p14="http://schemas.microsoft.com/office/powerpoint/2010/main" val="36167395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19E661-E8A5-44EF-C25F-0039877E41ED}"/>
              </a:ext>
            </a:extLst>
          </p:cNvPr>
          <p:cNvSpPr>
            <a:spLocks noGrp="1"/>
          </p:cNvSpPr>
          <p:nvPr>
            <p:ph type="title"/>
          </p:nvPr>
        </p:nvSpPr>
        <p:spPr>
          <a:xfrm>
            <a:off x="629842" y="342900"/>
            <a:ext cx="2949177" cy="1200150"/>
          </a:xfrm>
        </p:spPr>
        <p:txBody>
          <a:bodyPr anchor="b"/>
          <a:lstStyle>
            <a:lvl1pPr>
              <a:defRPr sz="2700"/>
            </a:lvl1pPr>
          </a:lstStyle>
          <a:p>
            <a:r>
              <a:rPr lang="en-US"/>
              <a:t>Click to edit Master title style</a:t>
            </a:r>
          </a:p>
        </p:txBody>
      </p:sp>
      <p:sp>
        <p:nvSpPr>
          <p:cNvPr id="3" name="Content Placeholder 2">
            <a:extLst>
              <a:ext uri="{FF2B5EF4-FFF2-40B4-BE49-F238E27FC236}">
                <a16:creationId xmlns:a16="http://schemas.microsoft.com/office/drawing/2014/main" id="{15B3717B-BBE5-9F8D-BE9F-29217BB59ABC}"/>
              </a:ext>
            </a:extLst>
          </p:cNvPr>
          <p:cNvSpPr>
            <a:spLocks noGrp="1"/>
          </p:cNvSpPr>
          <p:nvPr>
            <p:ph idx="1"/>
          </p:nvPr>
        </p:nvSpPr>
        <p:spPr>
          <a:xfrm>
            <a:off x="3887392" y="740570"/>
            <a:ext cx="4629150" cy="3655219"/>
          </a:xfrm>
        </p:spPr>
        <p:txBody>
          <a:bodyPr/>
          <a:lstStyle>
            <a:lvl1pPr>
              <a:defRPr sz="27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C91666E-323A-F609-4E09-1518837FF591}"/>
              </a:ext>
            </a:extLst>
          </p:cNvPr>
          <p:cNvSpPr>
            <a:spLocks noGrp="1"/>
          </p:cNvSpPr>
          <p:nvPr>
            <p:ph type="body" sz="half" idx="2"/>
          </p:nvPr>
        </p:nvSpPr>
        <p:spPr>
          <a:xfrm>
            <a:off x="629842" y="1543050"/>
            <a:ext cx="2949177" cy="2858691"/>
          </a:xfrm>
        </p:spPr>
        <p:txBody>
          <a:bodyPr/>
          <a:lstStyle>
            <a:lvl1pPr marL="0" indent="0">
              <a:buNone/>
              <a:defRPr sz="1400"/>
            </a:lvl1pPr>
            <a:lvl2pPr marL="389626" indent="0">
              <a:buNone/>
              <a:defRPr sz="1200"/>
            </a:lvl2pPr>
            <a:lvl3pPr marL="779252" indent="0">
              <a:buNone/>
              <a:defRPr sz="1000"/>
            </a:lvl3pPr>
            <a:lvl4pPr marL="1168878" indent="0">
              <a:buNone/>
              <a:defRPr sz="900"/>
            </a:lvl4pPr>
            <a:lvl5pPr marL="1558503" indent="0">
              <a:buNone/>
              <a:defRPr sz="900"/>
            </a:lvl5pPr>
            <a:lvl6pPr marL="1948129" indent="0">
              <a:buNone/>
              <a:defRPr sz="900"/>
            </a:lvl6pPr>
            <a:lvl7pPr marL="2337755" indent="0">
              <a:buNone/>
              <a:defRPr sz="900"/>
            </a:lvl7pPr>
            <a:lvl8pPr marL="2727381" indent="0">
              <a:buNone/>
              <a:defRPr sz="900"/>
            </a:lvl8pPr>
            <a:lvl9pPr marL="3117007"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47BEB6FE-78CB-B88A-08B4-207BAF6C39B8}"/>
              </a:ext>
            </a:extLst>
          </p:cNvPr>
          <p:cNvSpPr>
            <a:spLocks noGrp="1"/>
          </p:cNvSpPr>
          <p:nvPr>
            <p:ph type="dt" sz="half" idx="10"/>
          </p:nvPr>
        </p:nvSpPr>
        <p:spPr/>
        <p:txBody>
          <a:bodyPr/>
          <a:lstStyle/>
          <a:p>
            <a:fld id="{B9127632-2ED4-4BAA-A096-DF4882E54524}" type="datetimeFigureOut">
              <a:rPr lang="en-US" smtClean="0"/>
              <a:t>5/12/2023</a:t>
            </a:fld>
            <a:endParaRPr lang="en-US"/>
          </a:p>
        </p:txBody>
      </p:sp>
      <p:sp>
        <p:nvSpPr>
          <p:cNvPr id="6" name="Footer Placeholder 5">
            <a:extLst>
              <a:ext uri="{FF2B5EF4-FFF2-40B4-BE49-F238E27FC236}">
                <a16:creationId xmlns:a16="http://schemas.microsoft.com/office/drawing/2014/main" id="{867B308E-C194-133E-BC1B-8223514DEDE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C4B02E8-ECB2-E211-269A-2159F4987D13}"/>
              </a:ext>
            </a:extLst>
          </p:cNvPr>
          <p:cNvSpPr>
            <a:spLocks noGrp="1"/>
          </p:cNvSpPr>
          <p:nvPr>
            <p:ph type="sldNum" sz="quarter" idx="12"/>
          </p:nvPr>
        </p:nvSpPr>
        <p:spPr/>
        <p:txBody>
          <a:bodyPr/>
          <a:lstStyle/>
          <a:p>
            <a:fld id="{96734F10-E7FB-4BF6-9EAD-EFB57A5A86ED}" type="slidenum">
              <a:rPr lang="en-US" smtClean="0"/>
              <a:t>‹#›</a:t>
            </a:fld>
            <a:endParaRPr lang="en-US"/>
          </a:p>
        </p:txBody>
      </p:sp>
    </p:spTree>
    <p:extLst>
      <p:ext uri="{BB962C8B-B14F-4D97-AF65-F5344CB8AC3E}">
        <p14:creationId xmlns:p14="http://schemas.microsoft.com/office/powerpoint/2010/main" val="4212480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CD9B6-C298-8230-1C49-88DE91AAB940}"/>
              </a:ext>
            </a:extLst>
          </p:cNvPr>
          <p:cNvSpPr>
            <a:spLocks noGrp="1"/>
          </p:cNvSpPr>
          <p:nvPr>
            <p:ph type="title"/>
          </p:nvPr>
        </p:nvSpPr>
        <p:spPr>
          <a:xfrm>
            <a:off x="629842" y="342900"/>
            <a:ext cx="2949177" cy="1200150"/>
          </a:xfrm>
        </p:spPr>
        <p:txBody>
          <a:bodyPr anchor="b"/>
          <a:lstStyle>
            <a:lvl1pPr>
              <a:defRPr sz="2700"/>
            </a:lvl1pPr>
          </a:lstStyle>
          <a:p>
            <a:r>
              <a:rPr lang="en-US"/>
              <a:t>Click to edit Master title style</a:t>
            </a:r>
          </a:p>
        </p:txBody>
      </p:sp>
      <p:sp>
        <p:nvSpPr>
          <p:cNvPr id="3" name="Picture Placeholder 2">
            <a:extLst>
              <a:ext uri="{FF2B5EF4-FFF2-40B4-BE49-F238E27FC236}">
                <a16:creationId xmlns:a16="http://schemas.microsoft.com/office/drawing/2014/main" id="{946F1FA8-BE64-6D16-9328-05E69587BE81}"/>
              </a:ext>
            </a:extLst>
          </p:cNvPr>
          <p:cNvSpPr>
            <a:spLocks noGrp="1"/>
          </p:cNvSpPr>
          <p:nvPr>
            <p:ph type="pic" idx="1"/>
          </p:nvPr>
        </p:nvSpPr>
        <p:spPr>
          <a:xfrm>
            <a:off x="3887392" y="740570"/>
            <a:ext cx="4629150" cy="3655219"/>
          </a:xfrm>
        </p:spPr>
        <p:txBody>
          <a:bodyPr/>
          <a:lstStyle>
            <a:lvl1pPr marL="0" indent="0">
              <a:buNone/>
              <a:defRPr sz="2700"/>
            </a:lvl1pPr>
            <a:lvl2pPr marL="389626" indent="0">
              <a:buNone/>
              <a:defRPr sz="2400"/>
            </a:lvl2pPr>
            <a:lvl3pPr marL="779252" indent="0">
              <a:buNone/>
              <a:defRPr sz="2000"/>
            </a:lvl3pPr>
            <a:lvl4pPr marL="1168878" indent="0">
              <a:buNone/>
              <a:defRPr sz="1700"/>
            </a:lvl4pPr>
            <a:lvl5pPr marL="1558503" indent="0">
              <a:buNone/>
              <a:defRPr sz="1700"/>
            </a:lvl5pPr>
            <a:lvl6pPr marL="1948129" indent="0">
              <a:buNone/>
              <a:defRPr sz="1700"/>
            </a:lvl6pPr>
            <a:lvl7pPr marL="2337755" indent="0">
              <a:buNone/>
              <a:defRPr sz="1700"/>
            </a:lvl7pPr>
            <a:lvl8pPr marL="2727381" indent="0">
              <a:buNone/>
              <a:defRPr sz="1700"/>
            </a:lvl8pPr>
            <a:lvl9pPr marL="3117007" indent="0">
              <a:buNone/>
              <a:defRPr sz="1700"/>
            </a:lvl9pPr>
          </a:lstStyle>
          <a:p>
            <a:endParaRPr lang="en-US"/>
          </a:p>
        </p:txBody>
      </p:sp>
      <p:sp>
        <p:nvSpPr>
          <p:cNvPr id="4" name="Text Placeholder 3">
            <a:extLst>
              <a:ext uri="{FF2B5EF4-FFF2-40B4-BE49-F238E27FC236}">
                <a16:creationId xmlns:a16="http://schemas.microsoft.com/office/drawing/2014/main" id="{138A9E8C-91F5-85CD-FB6C-041270B7BE6E}"/>
              </a:ext>
            </a:extLst>
          </p:cNvPr>
          <p:cNvSpPr>
            <a:spLocks noGrp="1"/>
          </p:cNvSpPr>
          <p:nvPr>
            <p:ph type="body" sz="half" idx="2"/>
          </p:nvPr>
        </p:nvSpPr>
        <p:spPr>
          <a:xfrm>
            <a:off x="629842" y="1543050"/>
            <a:ext cx="2949177" cy="2858691"/>
          </a:xfrm>
        </p:spPr>
        <p:txBody>
          <a:bodyPr/>
          <a:lstStyle>
            <a:lvl1pPr marL="0" indent="0">
              <a:buNone/>
              <a:defRPr sz="1400"/>
            </a:lvl1pPr>
            <a:lvl2pPr marL="389626" indent="0">
              <a:buNone/>
              <a:defRPr sz="1200"/>
            </a:lvl2pPr>
            <a:lvl3pPr marL="779252" indent="0">
              <a:buNone/>
              <a:defRPr sz="1000"/>
            </a:lvl3pPr>
            <a:lvl4pPr marL="1168878" indent="0">
              <a:buNone/>
              <a:defRPr sz="900"/>
            </a:lvl4pPr>
            <a:lvl5pPr marL="1558503" indent="0">
              <a:buNone/>
              <a:defRPr sz="900"/>
            </a:lvl5pPr>
            <a:lvl6pPr marL="1948129" indent="0">
              <a:buNone/>
              <a:defRPr sz="900"/>
            </a:lvl6pPr>
            <a:lvl7pPr marL="2337755" indent="0">
              <a:buNone/>
              <a:defRPr sz="900"/>
            </a:lvl7pPr>
            <a:lvl8pPr marL="2727381" indent="0">
              <a:buNone/>
              <a:defRPr sz="900"/>
            </a:lvl8pPr>
            <a:lvl9pPr marL="3117007"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3D4FC8D4-E2D5-7F86-0299-9BA476F03A69}"/>
              </a:ext>
            </a:extLst>
          </p:cNvPr>
          <p:cNvSpPr>
            <a:spLocks noGrp="1"/>
          </p:cNvSpPr>
          <p:nvPr>
            <p:ph type="dt" sz="half" idx="10"/>
          </p:nvPr>
        </p:nvSpPr>
        <p:spPr/>
        <p:txBody>
          <a:bodyPr/>
          <a:lstStyle/>
          <a:p>
            <a:fld id="{B9127632-2ED4-4BAA-A096-DF4882E54524}" type="datetimeFigureOut">
              <a:rPr lang="en-US" smtClean="0"/>
              <a:t>5/12/2023</a:t>
            </a:fld>
            <a:endParaRPr lang="en-US"/>
          </a:p>
        </p:txBody>
      </p:sp>
      <p:sp>
        <p:nvSpPr>
          <p:cNvPr id="6" name="Footer Placeholder 5">
            <a:extLst>
              <a:ext uri="{FF2B5EF4-FFF2-40B4-BE49-F238E27FC236}">
                <a16:creationId xmlns:a16="http://schemas.microsoft.com/office/drawing/2014/main" id="{751CC9F7-6723-3513-3E12-F61DCD7371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69AE83A-C3E4-3FE9-5A5D-7A6EC7159AC4}"/>
              </a:ext>
            </a:extLst>
          </p:cNvPr>
          <p:cNvSpPr>
            <a:spLocks noGrp="1"/>
          </p:cNvSpPr>
          <p:nvPr>
            <p:ph type="sldNum" sz="quarter" idx="12"/>
          </p:nvPr>
        </p:nvSpPr>
        <p:spPr/>
        <p:txBody>
          <a:bodyPr/>
          <a:lstStyle/>
          <a:p>
            <a:fld id="{96734F10-E7FB-4BF6-9EAD-EFB57A5A86ED}" type="slidenum">
              <a:rPr lang="en-US" smtClean="0"/>
              <a:t>‹#›</a:t>
            </a:fld>
            <a:endParaRPr lang="en-US"/>
          </a:p>
        </p:txBody>
      </p:sp>
    </p:spTree>
    <p:extLst>
      <p:ext uri="{BB962C8B-B14F-4D97-AF65-F5344CB8AC3E}">
        <p14:creationId xmlns:p14="http://schemas.microsoft.com/office/powerpoint/2010/main" val="13561925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10353D3-D166-338C-705D-2313F105E8EC}"/>
              </a:ext>
            </a:extLst>
          </p:cNvPr>
          <p:cNvSpPr>
            <a:spLocks noGrp="1"/>
          </p:cNvSpPr>
          <p:nvPr>
            <p:ph type="title"/>
          </p:nvPr>
        </p:nvSpPr>
        <p:spPr>
          <a:xfrm>
            <a:off x="628652" y="273845"/>
            <a:ext cx="7886700" cy="994172"/>
          </a:xfrm>
          <a:prstGeom prst="rect">
            <a:avLst/>
          </a:prstGeom>
        </p:spPr>
        <p:txBody>
          <a:bodyPr vert="horz" lIns="77925" tIns="38963" rIns="77925" bIns="38963"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2BBBAD8-1EA0-DF02-2E30-D99F3EE255C7}"/>
              </a:ext>
            </a:extLst>
          </p:cNvPr>
          <p:cNvSpPr>
            <a:spLocks noGrp="1"/>
          </p:cNvSpPr>
          <p:nvPr>
            <p:ph type="body" idx="1"/>
          </p:nvPr>
        </p:nvSpPr>
        <p:spPr>
          <a:xfrm>
            <a:off x="628652" y="1369219"/>
            <a:ext cx="7886700" cy="3263504"/>
          </a:xfrm>
          <a:prstGeom prst="rect">
            <a:avLst/>
          </a:prstGeom>
        </p:spPr>
        <p:txBody>
          <a:bodyPr vert="horz" lIns="77925" tIns="38963" rIns="77925" bIns="38963"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B01ED3-7A4D-9E98-39B8-9375C7B905C9}"/>
              </a:ext>
            </a:extLst>
          </p:cNvPr>
          <p:cNvSpPr>
            <a:spLocks noGrp="1"/>
          </p:cNvSpPr>
          <p:nvPr>
            <p:ph type="dt" sz="half" idx="2"/>
          </p:nvPr>
        </p:nvSpPr>
        <p:spPr>
          <a:xfrm>
            <a:off x="628650" y="4767264"/>
            <a:ext cx="2057400" cy="273844"/>
          </a:xfrm>
          <a:prstGeom prst="rect">
            <a:avLst/>
          </a:prstGeom>
        </p:spPr>
        <p:txBody>
          <a:bodyPr vert="horz" lIns="77925" tIns="38963" rIns="77925" bIns="38963" rtlCol="0" anchor="ctr"/>
          <a:lstStyle>
            <a:lvl1pPr algn="l">
              <a:defRPr sz="1000">
                <a:solidFill>
                  <a:schemeClr val="tx1">
                    <a:tint val="75000"/>
                  </a:schemeClr>
                </a:solidFill>
              </a:defRPr>
            </a:lvl1pPr>
          </a:lstStyle>
          <a:p>
            <a:fld id="{B9127632-2ED4-4BAA-A096-DF4882E54524}" type="datetimeFigureOut">
              <a:rPr lang="en-US" smtClean="0"/>
              <a:t>5/12/2023</a:t>
            </a:fld>
            <a:endParaRPr lang="en-US"/>
          </a:p>
        </p:txBody>
      </p:sp>
      <p:sp>
        <p:nvSpPr>
          <p:cNvPr id="5" name="Footer Placeholder 4">
            <a:extLst>
              <a:ext uri="{FF2B5EF4-FFF2-40B4-BE49-F238E27FC236}">
                <a16:creationId xmlns:a16="http://schemas.microsoft.com/office/drawing/2014/main" id="{1898FA09-605B-3BC3-157F-D81E79CA83FA}"/>
              </a:ext>
            </a:extLst>
          </p:cNvPr>
          <p:cNvSpPr>
            <a:spLocks noGrp="1"/>
          </p:cNvSpPr>
          <p:nvPr>
            <p:ph type="ftr" sz="quarter" idx="3"/>
          </p:nvPr>
        </p:nvSpPr>
        <p:spPr>
          <a:xfrm>
            <a:off x="3028952" y="4767264"/>
            <a:ext cx="3086100" cy="273844"/>
          </a:xfrm>
          <a:prstGeom prst="rect">
            <a:avLst/>
          </a:prstGeom>
        </p:spPr>
        <p:txBody>
          <a:bodyPr vert="horz" lIns="77925" tIns="38963" rIns="77925" bIns="38963" rtlCol="0" anchor="ctr"/>
          <a:lstStyle>
            <a:lvl1pPr algn="ctr">
              <a:defRPr sz="10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9EDB96F-EA6F-258C-4DFD-28EACBF8B600}"/>
              </a:ext>
            </a:extLst>
          </p:cNvPr>
          <p:cNvSpPr>
            <a:spLocks noGrp="1"/>
          </p:cNvSpPr>
          <p:nvPr>
            <p:ph type="sldNum" sz="quarter" idx="4"/>
          </p:nvPr>
        </p:nvSpPr>
        <p:spPr>
          <a:xfrm>
            <a:off x="6457950" y="4767264"/>
            <a:ext cx="2057400" cy="273844"/>
          </a:xfrm>
          <a:prstGeom prst="rect">
            <a:avLst/>
          </a:prstGeom>
        </p:spPr>
        <p:txBody>
          <a:bodyPr vert="horz" lIns="77925" tIns="38963" rIns="77925" bIns="38963" rtlCol="0" anchor="ctr"/>
          <a:lstStyle>
            <a:lvl1pPr algn="r">
              <a:defRPr sz="1000">
                <a:solidFill>
                  <a:schemeClr val="tx1">
                    <a:tint val="75000"/>
                  </a:schemeClr>
                </a:solidFill>
              </a:defRPr>
            </a:lvl1pPr>
          </a:lstStyle>
          <a:p>
            <a:fld id="{96734F10-E7FB-4BF6-9EAD-EFB57A5A86ED}" type="slidenum">
              <a:rPr lang="en-US" smtClean="0"/>
              <a:t>‹#›</a:t>
            </a:fld>
            <a:endParaRPr lang="en-US"/>
          </a:p>
        </p:txBody>
      </p:sp>
    </p:spTree>
    <p:extLst>
      <p:ext uri="{BB962C8B-B14F-4D97-AF65-F5344CB8AC3E}">
        <p14:creationId xmlns:p14="http://schemas.microsoft.com/office/powerpoint/2010/main" val="39866557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779252" rtl="0" eaLnBrk="1" latinLnBrk="0" hangingPunct="1">
        <a:lnSpc>
          <a:spcPct val="90000"/>
        </a:lnSpc>
        <a:spcBef>
          <a:spcPct val="0"/>
        </a:spcBef>
        <a:buNone/>
        <a:defRPr sz="3700" kern="1200">
          <a:solidFill>
            <a:schemeClr val="tx1"/>
          </a:solidFill>
          <a:latin typeface="+mj-lt"/>
          <a:ea typeface="+mj-ea"/>
          <a:cs typeface="+mj-cs"/>
        </a:defRPr>
      </a:lvl1pPr>
    </p:titleStyle>
    <p:bodyStyle>
      <a:lvl1pPr marL="194813" indent="-194813" algn="l" defTabSz="779252" rtl="0" eaLnBrk="1" latinLnBrk="0" hangingPunct="1">
        <a:lnSpc>
          <a:spcPct val="90000"/>
        </a:lnSpc>
        <a:spcBef>
          <a:spcPts val="852"/>
        </a:spcBef>
        <a:buFont typeface="Arial" panose="020B0604020202020204" pitchFamily="34" charset="0"/>
        <a:buChar char="•"/>
        <a:defRPr sz="2400" kern="1200">
          <a:solidFill>
            <a:schemeClr val="tx1"/>
          </a:solidFill>
          <a:latin typeface="+mn-lt"/>
          <a:ea typeface="+mn-ea"/>
          <a:cs typeface="+mn-cs"/>
        </a:defRPr>
      </a:lvl1pPr>
      <a:lvl2pPr marL="584439" indent="-194813" algn="l" defTabSz="779252" rtl="0" eaLnBrk="1" latinLnBrk="0" hangingPunct="1">
        <a:lnSpc>
          <a:spcPct val="90000"/>
        </a:lnSpc>
        <a:spcBef>
          <a:spcPts val="426"/>
        </a:spcBef>
        <a:buFont typeface="Arial" panose="020B0604020202020204" pitchFamily="34" charset="0"/>
        <a:buChar char="•"/>
        <a:defRPr sz="2000" kern="1200">
          <a:solidFill>
            <a:schemeClr val="tx1"/>
          </a:solidFill>
          <a:latin typeface="+mn-lt"/>
          <a:ea typeface="+mn-ea"/>
          <a:cs typeface="+mn-cs"/>
        </a:defRPr>
      </a:lvl2pPr>
      <a:lvl3pPr marL="974065" indent="-194813" algn="l" defTabSz="779252" rtl="0" eaLnBrk="1" latinLnBrk="0" hangingPunct="1">
        <a:lnSpc>
          <a:spcPct val="90000"/>
        </a:lnSpc>
        <a:spcBef>
          <a:spcPts val="426"/>
        </a:spcBef>
        <a:buFont typeface="Arial" panose="020B0604020202020204" pitchFamily="34" charset="0"/>
        <a:buChar char="•"/>
        <a:defRPr sz="1700" kern="1200">
          <a:solidFill>
            <a:schemeClr val="tx1"/>
          </a:solidFill>
          <a:latin typeface="+mn-lt"/>
          <a:ea typeface="+mn-ea"/>
          <a:cs typeface="+mn-cs"/>
        </a:defRPr>
      </a:lvl3pPr>
      <a:lvl4pPr marL="1363690" indent="-194813" algn="l" defTabSz="779252" rtl="0" eaLnBrk="1" latinLnBrk="0" hangingPunct="1">
        <a:lnSpc>
          <a:spcPct val="90000"/>
        </a:lnSpc>
        <a:spcBef>
          <a:spcPts val="426"/>
        </a:spcBef>
        <a:buFont typeface="Arial" panose="020B0604020202020204" pitchFamily="34" charset="0"/>
        <a:buChar char="•"/>
        <a:defRPr sz="1500" kern="1200">
          <a:solidFill>
            <a:schemeClr val="tx1"/>
          </a:solidFill>
          <a:latin typeface="+mn-lt"/>
          <a:ea typeface="+mn-ea"/>
          <a:cs typeface="+mn-cs"/>
        </a:defRPr>
      </a:lvl4pPr>
      <a:lvl5pPr marL="1753316" indent="-194813" algn="l" defTabSz="779252" rtl="0" eaLnBrk="1" latinLnBrk="0" hangingPunct="1">
        <a:lnSpc>
          <a:spcPct val="90000"/>
        </a:lnSpc>
        <a:spcBef>
          <a:spcPts val="426"/>
        </a:spcBef>
        <a:buFont typeface="Arial" panose="020B0604020202020204" pitchFamily="34" charset="0"/>
        <a:buChar char="•"/>
        <a:defRPr sz="1500" kern="1200">
          <a:solidFill>
            <a:schemeClr val="tx1"/>
          </a:solidFill>
          <a:latin typeface="+mn-lt"/>
          <a:ea typeface="+mn-ea"/>
          <a:cs typeface="+mn-cs"/>
        </a:defRPr>
      </a:lvl5pPr>
      <a:lvl6pPr marL="2142942" indent="-194813" algn="l" defTabSz="779252" rtl="0" eaLnBrk="1" latinLnBrk="0" hangingPunct="1">
        <a:lnSpc>
          <a:spcPct val="90000"/>
        </a:lnSpc>
        <a:spcBef>
          <a:spcPts val="426"/>
        </a:spcBef>
        <a:buFont typeface="Arial" panose="020B0604020202020204" pitchFamily="34" charset="0"/>
        <a:buChar char="•"/>
        <a:defRPr sz="1500" kern="1200">
          <a:solidFill>
            <a:schemeClr val="tx1"/>
          </a:solidFill>
          <a:latin typeface="+mn-lt"/>
          <a:ea typeface="+mn-ea"/>
          <a:cs typeface="+mn-cs"/>
        </a:defRPr>
      </a:lvl6pPr>
      <a:lvl7pPr marL="2532568" indent="-194813" algn="l" defTabSz="779252" rtl="0" eaLnBrk="1" latinLnBrk="0" hangingPunct="1">
        <a:lnSpc>
          <a:spcPct val="90000"/>
        </a:lnSpc>
        <a:spcBef>
          <a:spcPts val="426"/>
        </a:spcBef>
        <a:buFont typeface="Arial" panose="020B0604020202020204" pitchFamily="34" charset="0"/>
        <a:buChar char="•"/>
        <a:defRPr sz="1500" kern="1200">
          <a:solidFill>
            <a:schemeClr val="tx1"/>
          </a:solidFill>
          <a:latin typeface="+mn-lt"/>
          <a:ea typeface="+mn-ea"/>
          <a:cs typeface="+mn-cs"/>
        </a:defRPr>
      </a:lvl7pPr>
      <a:lvl8pPr marL="2922194" indent="-194813" algn="l" defTabSz="779252" rtl="0" eaLnBrk="1" latinLnBrk="0" hangingPunct="1">
        <a:lnSpc>
          <a:spcPct val="90000"/>
        </a:lnSpc>
        <a:spcBef>
          <a:spcPts val="426"/>
        </a:spcBef>
        <a:buFont typeface="Arial" panose="020B0604020202020204" pitchFamily="34" charset="0"/>
        <a:buChar char="•"/>
        <a:defRPr sz="1500" kern="1200">
          <a:solidFill>
            <a:schemeClr val="tx1"/>
          </a:solidFill>
          <a:latin typeface="+mn-lt"/>
          <a:ea typeface="+mn-ea"/>
          <a:cs typeface="+mn-cs"/>
        </a:defRPr>
      </a:lvl8pPr>
      <a:lvl9pPr marL="3311820" indent="-194813" algn="l" defTabSz="779252" rtl="0" eaLnBrk="1" latinLnBrk="0" hangingPunct="1">
        <a:lnSpc>
          <a:spcPct val="90000"/>
        </a:lnSpc>
        <a:spcBef>
          <a:spcPts val="426"/>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779252" rtl="0" eaLnBrk="1" latinLnBrk="0" hangingPunct="1">
        <a:defRPr sz="1500" kern="1200">
          <a:solidFill>
            <a:schemeClr val="tx1"/>
          </a:solidFill>
          <a:latin typeface="+mn-lt"/>
          <a:ea typeface="+mn-ea"/>
          <a:cs typeface="+mn-cs"/>
        </a:defRPr>
      </a:lvl1pPr>
      <a:lvl2pPr marL="389626" algn="l" defTabSz="779252" rtl="0" eaLnBrk="1" latinLnBrk="0" hangingPunct="1">
        <a:defRPr sz="1500" kern="1200">
          <a:solidFill>
            <a:schemeClr val="tx1"/>
          </a:solidFill>
          <a:latin typeface="+mn-lt"/>
          <a:ea typeface="+mn-ea"/>
          <a:cs typeface="+mn-cs"/>
        </a:defRPr>
      </a:lvl2pPr>
      <a:lvl3pPr marL="779252" algn="l" defTabSz="779252" rtl="0" eaLnBrk="1" latinLnBrk="0" hangingPunct="1">
        <a:defRPr sz="1500" kern="1200">
          <a:solidFill>
            <a:schemeClr val="tx1"/>
          </a:solidFill>
          <a:latin typeface="+mn-lt"/>
          <a:ea typeface="+mn-ea"/>
          <a:cs typeface="+mn-cs"/>
        </a:defRPr>
      </a:lvl3pPr>
      <a:lvl4pPr marL="1168878" algn="l" defTabSz="779252" rtl="0" eaLnBrk="1" latinLnBrk="0" hangingPunct="1">
        <a:defRPr sz="1500" kern="1200">
          <a:solidFill>
            <a:schemeClr val="tx1"/>
          </a:solidFill>
          <a:latin typeface="+mn-lt"/>
          <a:ea typeface="+mn-ea"/>
          <a:cs typeface="+mn-cs"/>
        </a:defRPr>
      </a:lvl4pPr>
      <a:lvl5pPr marL="1558503" algn="l" defTabSz="779252" rtl="0" eaLnBrk="1" latinLnBrk="0" hangingPunct="1">
        <a:defRPr sz="1500" kern="1200">
          <a:solidFill>
            <a:schemeClr val="tx1"/>
          </a:solidFill>
          <a:latin typeface="+mn-lt"/>
          <a:ea typeface="+mn-ea"/>
          <a:cs typeface="+mn-cs"/>
        </a:defRPr>
      </a:lvl5pPr>
      <a:lvl6pPr marL="1948129" algn="l" defTabSz="779252" rtl="0" eaLnBrk="1" latinLnBrk="0" hangingPunct="1">
        <a:defRPr sz="1500" kern="1200">
          <a:solidFill>
            <a:schemeClr val="tx1"/>
          </a:solidFill>
          <a:latin typeface="+mn-lt"/>
          <a:ea typeface="+mn-ea"/>
          <a:cs typeface="+mn-cs"/>
        </a:defRPr>
      </a:lvl6pPr>
      <a:lvl7pPr marL="2337755" algn="l" defTabSz="779252" rtl="0" eaLnBrk="1" latinLnBrk="0" hangingPunct="1">
        <a:defRPr sz="1500" kern="1200">
          <a:solidFill>
            <a:schemeClr val="tx1"/>
          </a:solidFill>
          <a:latin typeface="+mn-lt"/>
          <a:ea typeface="+mn-ea"/>
          <a:cs typeface="+mn-cs"/>
        </a:defRPr>
      </a:lvl7pPr>
      <a:lvl8pPr marL="2727381" algn="l" defTabSz="779252" rtl="0" eaLnBrk="1" latinLnBrk="0" hangingPunct="1">
        <a:defRPr sz="1500" kern="1200">
          <a:solidFill>
            <a:schemeClr val="tx1"/>
          </a:solidFill>
          <a:latin typeface="+mn-lt"/>
          <a:ea typeface="+mn-ea"/>
          <a:cs typeface="+mn-cs"/>
        </a:defRPr>
      </a:lvl8pPr>
      <a:lvl9pPr marL="3117007" algn="l" defTabSz="779252"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5.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8.jpg"/><Relationship Id="rId7" Type="http://schemas.openxmlformats.org/officeDocument/2006/relationships/image" Target="../media/image30.jp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57.png"/><Relationship Id="rId5" Type="http://schemas.openxmlformats.org/officeDocument/2006/relationships/image" Target="../media/image29.jpg"/><Relationship Id="rId4" Type="http://schemas.openxmlformats.org/officeDocument/2006/relationships/image" Target="../media/image5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g"/><Relationship Id="rId7"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8.jpg"/><Relationship Id="rId5" Type="http://schemas.openxmlformats.org/officeDocument/2006/relationships/image" Target="../media/image16.png"/><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8" Type="http://schemas.openxmlformats.org/officeDocument/2006/relationships/image" Target="../media/image13.jpg"/><Relationship Id="rId13" Type="http://schemas.openxmlformats.org/officeDocument/2006/relationships/image" Target="../media/image18.jpg"/><Relationship Id="rId18" Type="http://schemas.openxmlformats.org/officeDocument/2006/relationships/image" Target="../media/image23.png"/><Relationship Id="rId3" Type="http://schemas.openxmlformats.org/officeDocument/2006/relationships/image" Target="../media/image8.png"/><Relationship Id="rId7" Type="http://schemas.openxmlformats.org/officeDocument/2006/relationships/image" Target="../media/image12.jpg"/><Relationship Id="rId12" Type="http://schemas.openxmlformats.org/officeDocument/2006/relationships/image" Target="../media/image17.png"/><Relationship Id="rId17" Type="http://schemas.openxmlformats.org/officeDocument/2006/relationships/image" Target="../media/image22.png"/><Relationship Id="rId2" Type="http://schemas.openxmlformats.org/officeDocument/2006/relationships/notesSlide" Target="../notesSlides/notesSlide2.xml"/><Relationship Id="rId16" Type="http://schemas.openxmlformats.org/officeDocument/2006/relationships/image" Target="../media/image21.jpg"/><Relationship Id="rId1" Type="http://schemas.openxmlformats.org/officeDocument/2006/relationships/slideLayout" Target="../slideLayouts/slideLayout7.xml"/><Relationship Id="rId6" Type="http://schemas.openxmlformats.org/officeDocument/2006/relationships/image" Target="../media/image11.jpg"/><Relationship Id="rId11" Type="http://schemas.openxmlformats.org/officeDocument/2006/relationships/image" Target="../media/image16.png"/><Relationship Id="rId5" Type="http://schemas.openxmlformats.org/officeDocument/2006/relationships/image" Target="../media/image10.jpg"/><Relationship Id="rId15" Type="http://schemas.openxmlformats.org/officeDocument/2006/relationships/image" Target="../media/image20.jpg"/><Relationship Id="rId10" Type="http://schemas.openxmlformats.org/officeDocument/2006/relationships/image" Target="../media/image15.jpg"/><Relationship Id="rId4" Type="http://schemas.openxmlformats.org/officeDocument/2006/relationships/image" Target="../media/image9.jpg"/><Relationship Id="rId9" Type="http://schemas.openxmlformats.org/officeDocument/2006/relationships/image" Target="../media/image14.jpg"/><Relationship Id="rId1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jpg"/><Relationship Id="rId7" Type="http://schemas.openxmlformats.org/officeDocument/2006/relationships/image" Target="../media/image30.jp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29.jpg"/><Relationship Id="rId11" Type="http://schemas.openxmlformats.org/officeDocument/2006/relationships/image" Target="../media/image34.JPG"/><Relationship Id="rId5" Type="http://schemas.openxmlformats.org/officeDocument/2006/relationships/image" Target="../media/image28.jp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8.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40.png"/><Relationship Id="rId18" Type="http://schemas.openxmlformats.org/officeDocument/2006/relationships/image" Target="../media/image44.jpg"/><Relationship Id="rId3" Type="http://schemas.openxmlformats.org/officeDocument/2006/relationships/image" Target="../media/image35.jpg"/><Relationship Id="rId7" Type="http://schemas.openxmlformats.org/officeDocument/2006/relationships/image" Target="../media/image37.png"/><Relationship Id="rId12" Type="http://schemas.openxmlformats.org/officeDocument/2006/relationships/image" Target="../media/image18.jpg"/><Relationship Id="rId17" Type="http://schemas.openxmlformats.org/officeDocument/2006/relationships/image" Target="../media/image43.png"/><Relationship Id="rId2" Type="http://schemas.openxmlformats.org/officeDocument/2006/relationships/notesSlide" Target="../notesSlides/notesSlide4.xml"/><Relationship Id="rId16" Type="http://schemas.openxmlformats.org/officeDocument/2006/relationships/image" Target="../media/image42.jpg"/><Relationship Id="rId1" Type="http://schemas.openxmlformats.org/officeDocument/2006/relationships/slideLayout" Target="../slideLayouts/slideLayout7.xml"/><Relationship Id="rId6" Type="http://schemas.openxmlformats.org/officeDocument/2006/relationships/image" Target="../media/image15.jpg"/><Relationship Id="rId11" Type="http://schemas.openxmlformats.org/officeDocument/2006/relationships/image" Target="../media/image39.jpg"/><Relationship Id="rId5" Type="http://schemas.openxmlformats.org/officeDocument/2006/relationships/image" Target="../media/image36.png"/><Relationship Id="rId15" Type="http://schemas.openxmlformats.org/officeDocument/2006/relationships/image" Target="../media/image41.jpg"/><Relationship Id="rId10" Type="http://schemas.openxmlformats.org/officeDocument/2006/relationships/image" Target="../media/image16.png"/><Relationship Id="rId19" Type="http://schemas.openxmlformats.org/officeDocument/2006/relationships/image" Target="../media/image45.jpg"/><Relationship Id="rId4" Type="http://schemas.openxmlformats.org/officeDocument/2006/relationships/image" Target="../media/image8.png"/><Relationship Id="rId9" Type="http://schemas.openxmlformats.org/officeDocument/2006/relationships/image" Target="../media/image38.jpg"/><Relationship Id="rId14" Type="http://schemas.openxmlformats.org/officeDocument/2006/relationships/image" Target="../media/image17.png"/></Relationships>
</file>

<file path=ppt/slides/_rels/slide9.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8.png"/><Relationship Id="rId7" Type="http://schemas.openxmlformats.org/officeDocument/2006/relationships/image" Target="../media/image49.png"/><Relationship Id="rId2" Type="http://schemas.openxmlformats.org/officeDocument/2006/relationships/image" Target="../media/image35.jpg"/><Relationship Id="rId1" Type="http://schemas.openxmlformats.org/officeDocument/2006/relationships/slideLayout" Target="../slideLayouts/slideLayout7.xml"/><Relationship Id="rId6" Type="http://schemas.openxmlformats.org/officeDocument/2006/relationships/image" Target="../media/image48.png"/><Relationship Id="rId11" Type="http://schemas.openxmlformats.org/officeDocument/2006/relationships/image" Target="../media/image53.png"/><Relationship Id="rId5" Type="http://schemas.openxmlformats.org/officeDocument/2006/relationships/image" Target="../media/image47.png"/><Relationship Id="rId10" Type="http://schemas.openxmlformats.org/officeDocument/2006/relationships/image" Target="../media/image52.png"/><Relationship Id="rId4" Type="http://schemas.openxmlformats.org/officeDocument/2006/relationships/image" Target="../media/image46.png"/><Relationship Id="rId9" Type="http://schemas.openxmlformats.org/officeDocument/2006/relationships/image" Target="../media/image5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5143500"/>
          </a:xfrm>
          <a:prstGeom prst="rect">
            <a:avLst/>
          </a:prstGeom>
          <a:blipFill>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p:cNvGrpSpPr/>
          <p:nvPr/>
        </p:nvGrpSpPr>
        <p:grpSpPr>
          <a:xfrm>
            <a:off x="1828801" y="1521173"/>
            <a:ext cx="7315200" cy="2101155"/>
            <a:chOff x="1828801" y="1277197"/>
            <a:chExt cx="7315200" cy="2101155"/>
          </a:xfrm>
        </p:grpSpPr>
        <p:sp>
          <p:nvSpPr>
            <p:cNvPr id="5" name="Title 1">
              <a:extLst>
                <a:ext uri="{FF2B5EF4-FFF2-40B4-BE49-F238E27FC236}">
                  <a16:creationId xmlns:a16="http://schemas.microsoft.com/office/drawing/2014/main" id="{02EFAA94-C6B4-FDF6-288C-FC8EDC013163}"/>
                </a:ext>
              </a:extLst>
            </p:cNvPr>
            <p:cNvSpPr txBox="1">
              <a:spLocks/>
            </p:cNvSpPr>
            <p:nvPr/>
          </p:nvSpPr>
          <p:spPr>
            <a:xfrm>
              <a:off x="1828801" y="1277197"/>
              <a:ext cx="7315200" cy="1790700"/>
            </a:xfrm>
            <a:prstGeom prst="rect">
              <a:avLst/>
            </a:prstGeom>
          </p:spPr>
          <p:txBody>
            <a:bodyPr anchor="ctr">
              <a:noAutofit/>
            </a:bodyPr>
            <a:lstStyle>
              <a:lvl1pPr algn="l" defTabSz="779252" rtl="0" eaLnBrk="1" latinLnBrk="0" hangingPunct="1">
                <a:lnSpc>
                  <a:spcPct val="90000"/>
                </a:lnSpc>
                <a:spcBef>
                  <a:spcPct val="0"/>
                </a:spcBef>
                <a:buNone/>
                <a:defRPr sz="3700" kern="1200">
                  <a:solidFill>
                    <a:schemeClr val="tx1"/>
                  </a:solidFill>
                  <a:latin typeface="+mj-lt"/>
                  <a:ea typeface="+mj-ea"/>
                  <a:cs typeface="+mj-cs"/>
                </a:defRPr>
              </a:lvl1pPr>
            </a:lstStyle>
            <a:p>
              <a:pPr algn="r"/>
              <a:r>
                <a:rPr lang="en-US" sz="2400" b="1" dirty="0">
                  <a:latin typeface="+mn-lt"/>
                </a:rPr>
                <a:t>A study of Thai innovative rice products </a:t>
              </a:r>
              <a:endParaRPr lang="th-TH" sz="2400" b="1" dirty="0">
                <a:latin typeface="+mn-lt"/>
              </a:endParaRPr>
            </a:p>
            <a:p>
              <a:pPr algn="r"/>
              <a:r>
                <a:rPr lang="en-US" sz="2400" b="1" i="1" dirty="0">
                  <a:solidFill>
                    <a:srgbClr val="00B050"/>
                  </a:solidFill>
                  <a:latin typeface="+mn-lt"/>
                </a:rPr>
                <a:t>identifying the barriers of sustainability </a:t>
              </a:r>
              <a:endParaRPr lang="th-TH" sz="2400" b="1" i="1" dirty="0">
                <a:solidFill>
                  <a:srgbClr val="00B050"/>
                </a:solidFill>
                <a:latin typeface="+mn-lt"/>
              </a:endParaRPr>
            </a:p>
            <a:p>
              <a:pPr algn="r"/>
              <a:r>
                <a:rPr lang="en-US" sz="2400" b="1" i="1" dirty="0">
                  <a:solidFill>
                    <a:srgbClr val="00B050"/>
                  </a:solidFill>
                  <a:latin typeface="+mn-lt"/>
                </a:rPr>
                <a:t>and business viability</a:t>
              </a:r>
            </a:p>
          </p:txBody>
        </p:sp>
        <p:sp>
          <p:nvSpPr>
            <p:cNvPr id="6" name="Subtitle 2">
              <a:extLst>
                <a:ext uri="{FF2B5EF4-FFF2-40B4-BE49-F238E27FC236}">
                  <a16:creationId xmlns:a16="http://schemas.microsoft.com/office/drawing/2014/main" id="{C9B3EA27-145F-E7FA-7E5C-83AF1DE7FC45}"/>
                </a:ext>
              </a:extLst>
            </p:cNvPr>
            <p:cNvSpPr txBox="1">
              <a:spLocks/>
            </p:cNvSpPr>
            <p:nvPr/>
          </p:nvSpPr>
          <p:spPr>
            <a:xfrm>
              <a:off x="6252029" y="2757441"/>
              <a:ext cx="2891971" cy="620911"/>
            </a:xfrm>
            <a:prstGeom prst="rect">
              <a:avLst/>
            </a:prstGeom>
          </p:spPr>
          <p:txBody>
            <a:bodyPr anchor="ctr"/>
            <a:lstStyle>
              <a:lvl1pPr marL="194813" indent="-194813" algn="l" defTabSz="779252" rtl="0" eaLnBrk="1" latinLnBrk="0" hangingPunct="1">
                <a:lnSpc>
                  <a:spcPct val="90000"/>
                </a:lnSpc>
                <a:spcBef>
                  <a:spcPts val="852"/>
                </a:spcBef>
                <a:buFont typeface="Arial" panose="020B0604020202020204" pitchFamily="34" charset="0"/>
                <a:buChar char="•"/>
                <a:defRPr sz="2400" kern="1200">
                  <a:solidFill>
                    <a:schemeClr val="tx1"/>
                  </a:solidFill>
                  <a:latin typeface="+mn-lt"/>
                  <a:ea typeface="+mn-ea"/>
                  <a:cs typeface="+mn-cs"/>
                </a:defRPr>
              </a:lvl1pPr>
              <a:lvl2pPr marL="584439" indent="-194813" algn="l" defTabSz="779252" rtl="0" eaLnBrk="1" latinLnBrk="0" hangingPunct="1">
                <a:lnSpc>
                  <a:spcPct val="90000"/>
                </a:lnSpc>
                <a:spcBef>
                  <a:spcPts val="426"/>
                </a:spcBef>
                <a:buFont typeface="Arial" panose="020B0604020202020204" pitchFamily="34" charset="0"/>
                <a:buChar char="•"/>
                <a:defRPr sz="2000" kern="1200">
                  <a:solidFill>
                    <a:schemeClr val="tx1"/>
                  </a:solidFill>
                  <a:latin typeface="+mn-lt"/>
                  <a:ea typeface="+mn-ea"/>
                  <a:cs typeface="+mn-cs"/>
                </a:defRPr>
              </a:lvl2pPr>
              <a:lvl3pPr marL="974065" indent="-194813" algn="l" defTabSz="779252" rtl="0" eaLnBrk="1" latinLnBrk="0" hangingPunct="1">
                <a:lnSpc>
                  <a:spcPct val="90000"/>
                </a:lnSpc>
                <a:spcBef>
                  <a:spcPts val="426"/>
                </a:spcBef>
                <a:buFont typeface="Arial" panose="020B0604020202020204" pitchFamily="34" charset="0"/>
                <a:buChar char="•"/>
                <a:defRPr sz="1700" kern="1200">
                  <a:solidFill>
                    <a:schemeClr val="tx1"/>
                  </a:solidFill>
                  <a:latin typeface="+mn-lt"/>
                  <a:ea typeface="+mn-ea"/>
                  <a:cs typeface="+mn-cs"/>
                </a:defRPr>
              </a:lvl3pPr>
              <a:lvl4pPr marL="1363690" indent="-194813" algn="l" defTabSz="779252" rtl="0" eaLnBrk="1" latinLnBrk="0" hangingPunct="1">
                <a:lnSpc>
                  <a:spcPct val="90000"/>
                </a:lnSpc>
                <a:spcBef>
                  <a:spcPts val="426"/>
                </a:spcBef>
                <a:buFont typeface="Arial" panose="020B0604020202020204" pitchFamily="34" charset="0"/>
                <a:buChar char="•"/>
                <a:defRPr sz="1500" kern="1200">
                  <a:solidFill>
                    <a:schemeClr val="tx1"/>
                  </a:solidFill>
                  <a:latin typeface="+mn-lt"/>
                  <a:ea typeface="+mn-ea"/>
                  <a:cs typeface="+mn-cs"/>
                </a:defRPr>
              </a:lvl4pPr>
              <a:lvl5pPr marL="1753316" indent="-194813" algn="l" defTabSz="779252" rtl="0" eaLnBrk="1" latinLnBrk="0" hangingPunct="1">
                <a:lnSpc>
                  <a:spcPct val="90000"/>
                </a:lnSpc>
                <a:spcBef>
                  <a:spcPts val="426"/>
                </a:spcBef>
                <a:buFont typeface="Arial" panose="020B0604020202020204" pitchFamily="34" charset="0"/>
                <a:buChar char="•"/>
                <a:defRPr sz="1500" kern="1200">
                  <a:solidFill>
                    <a:schemeClr val="tx1"/>
                  </a:solidFill>
                  <a:latin typeface="+mn-lt"/>
                  <a:ea typeface="+mn-ea"/>
                  <a:cs typeface="+mn-cs"/>
                </a:defRPr>
              </a:lvl5pPr>
              <a:lvl6pPr marL="2142942" indent="-194813" algn="l" defTabSz="779252" rtl="0" eaLnBrk="1" latinLnBrk="0" hangingPunct="1">
                <a:lnSpc>
                  <a:spcPct val="90000"/>
                </a:lnSpc>
                <a:spcBef>
                  <a:spcPts val="426"/>
                </a:spcBef>
                <a:buFont typeface="Arial" panose="020B0604020202020204" pitchFamily="34" charset="0"/>
                <a:buChar char="•"/>
                <a:defRPr sz="1500" kern="1200">
                  <a:solidFill>
                    <a:schemeClr val="tx1"/>
                  </a:solidFill>
                  <a:latin typeface="+mn-lt"/>
                  <a:ea typeface="+mn-ea"/>
                  <a:cs typeface="+mn-cs"/>
                </a:defRPr>
              </a:lvl6pPr>
              <a:lvl7pPr marL="2532568" indent="-194813" algn="l" defTabSz="779252" rtl="0" eaLnBrk="1" latinLnBrk="0" hangingPunct="1">
                <a:lnSpc>
                  <a:spcPct val="90000"/>
                </a:lnSpc>
                <a:spcBef>
                  <a:spcPts val="426"/>
                </a:spcBef>
                <a:buFont typeface="Arial" panose="020B0604020202020204" pitchFamily="34" charset="0"/>
                <a:buChar char="•"/>
                <a:defRPr sz="1500" kern="1200">
                  <a:solidFill>
                    <a:schemeClr val="tx1"/>
                  </a:solidFill>
                  <a:latin typeface="+mn-lt"/>
                  <a:ea typeface="+mn-ea"/>
                  <a:cs typeface="+mn-cs"/>
                </a:defRPr>
              </a:lvl7pPr>
              <a:lvl8pPr marL="2922194" indent="-194813" algn="l" defTabSz="779252" rtl="0" eaLnBrk="1" latinLnBrk="0" hangingPunct="1">
                <a:lnSpc>
                  <a:spcPct val="90000"/>
                </a:lnSpc>
                <a:spcBef>
                  <a:spcPts val="426"/>
                </a:spcBef>
                <a:buFont typeface="Arial" panose="020B0604020202020204" pitchFamily="34" charset="0"/>
                <a:buChar char="•"/>
                <a:defRPr sz="1500" kern="1200">
                  <a:solidFill>
                    <a:schemeClr val="tx1"/>
                  </a:solidFill>
                  <a:latin typeface="+mn-lt"/>
                  <a:ea typeface="+mn-ea"/>
                  <a:cs typeface="+mn-cs"/>
                </a:defRPr>
              </a:lvl8pPr>
              <a:lvl9pPr marL="3311820" indent="-194813" algn="l" defTabSz="779252" rtl="0" eaLnBrk="1" latinLnBrk="0" hangingPunct="1">
                <a:lnSpc>
                  <a:spcPct val="90000"/>
                </a:lnSpc>
                <a:spcBef>
                  <a:spcPts val="426"/>
                </a:spcBef>
                <a:buFont typeface="Arial" panose="020B0604020202020204" pitchFamily="34" charset="0"/>
                <a:buChar char="•"/>
                <a:defRPr sz="1500" kern="1200">
                  <a:solidFill>
                    <a:schemeClr val="tx1"/>
                  </a:solidFill>
                  <a:latin typeface="+mn-lt"/>
                  <a:ea typeface="+mn-ea"/>
                  <a:cs typeface="+mn-cs"/>
                </a:defRPr>
              </a:lvl9pPr>
            </a:lstStyle>
            <a:p>
              <a:pPr marL="0" indent="0" algn="r">
                <a:buNone/>
              </a:pPr>
              <a:r>
                <a:rPr lang="en-US" sz="2000" b="1" dirty="0"/>
                <a:t>AMI 2023</a:t>
              </a:r>
            </a:p>
          </p:txBody>
        </p:sp>
      </p:grpSp>
      <p:sp>
        <p:nvSpPr>
          <p:cNvPr id="2" name="Rectangle 1">
            <a:extLst>
              <a:ext uri="{FF2B5EF4-FFF2-40B4-BE49-F238E27FC236}">
                <a16:creationId xmlns:a16="http://schemas.microsoft.com/office/drawing/2014/main" id="{5465E5FD-845B-C203-C89D-672E5A859D1E}"/>
              </a:ext>
            </a:extLst>
          </p:cNvPr>
          <p:cNvSpPr/>
          <p:nvPr/>
        </p:nvSpPr>
        <p:spPr>
          <a:xfrm>
            <a:off x="2862470" y="4309382"/>
            <a:ext cx="6281530" cy="7931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rgbClr val="00B050"/>
                </a:solidFill>
              </a:rPr>
              <a:t>A. Prompatanapak, A. Thomas, K. </a:t>
            </a:r>
            <a:r>
              <a:rPr lang="en-US" sz="1800" dirty="0" err="1">
                <a:solidFill>
                  <a:srgbClr val="00B050"/>
                </a:solidFill>
              </a:rPr>
              <a:t>Lopetcharat</a:t>
            </a:r>
            <a:r>
              <a:rPr lang="en-US" sz="1800" dirty="0">
                <a:solidFill>
                  <a:srgbClr val="00B050"/>
                </a:solidFill>
              </a:rPr>
              <a:t> and R. </a:t>
            </a:r>
            <a:r>
              <a:rPr lang="en-US" sz="1800" dirty="0" err="1">
                <a:solidFill>
                  <a:srgbClr val="00B050"/>
                </a:solidFill>
              </a:rPr>
              <a:t>Khumboon</a:t>
            </a:r>
            <a:endParaRPr lang="en-US" sz="1800" dirty="0">
              <a:solidFill>
                <a:srgbClr val="00B050"/>
              </a:solidFill>
            </a:endParaRPr>
          </a:p>
        </p:txBody>
      </p:sp>
    </p:spTree>
    <p:extLst>
      <p:ext uri="{BB962C8B-B14F-4D97-AF65-F5344CB8AC3E}">
        <p14:creationId xmlns:p14="http://schemas.microsoft.com/office/powerpoint/2010/main" val="37957399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57150" y="1"/>
            <a:ext cx="9212892" cy="5143500"/>
            <a:chOff x="-68892" y="1"/>
            <a:chExt cx="9212892" cy="5143500"/>
          </a:xfrm>
        </p:grpSpPr>
        <p:grpSp>
          <p:nvGrpSpPr>
            <p:cNvPr id="4" name="Group 3">
              <a:extLst>
                <a:ext uri="{FF2B5EF4-FFF2-40B4-BE49-F238E27FC236}">
                  <a16:creationId xmlns:a16="http://schemas.microsoft.com/office/drawing/2014/main" id="{5870C337-8E3B-B9BF-25BD-E0A97FE06CFF}"/>
                </a:ext>
              </a:extLst>
            </p:cNvPr>
            <p:cNvGrpSpPr/>
            <p:nvPr/>
          </p:nvGrpSpPr>
          <p:grpSpPr>
            <a:xfrm>
              <a:off x="-22964" y="1359"/>
              <a:ext cx="9166964" cy="5142142"/>
              <a:chOff x="-22964" y="1358"/>
              <a:chExt cx="12192000" cy="6390167"/>
            </a:xfrm>
          </p:grpSpPr>
          <p:sp>
            <p:nvSpPr>
              <p:cNvPr id="5" name="Rectangle 4">
                <a:extLst>
                  <a:ext uri="{FF2B5EF4-FFF2-40B4-BE49-F238E27FC236}">
                    <a16:creationId xmlns:a16="http://schemas.microsoft.com/office/drawing/2014/main" id="{44C70694-8DC5-5728-14E3-A1A1605F8E43}"/>
                  </a:ext>
                </a:extLst>
              </p:cNvPr>
              <p:cNvSpPr/>
              <p:nvPr/>
            </p:nvSpPr>
            <p:spPr>
              <a:xfrm>
                <a:off x="-22964" y="1358"/>
                <a:ext cx="12146072" cy="6390167"/>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F1141B3-0F5E-6607-3E20-F7A4A44F56C0}"/>
                  </a:ext>
                </a:extLst>
              </p:cNvPr>
              <p:cNvSpPr/>
              <p:nvPr/>
            </p:nvSpPr>
            <p:spPr>
              <a:xfrm>
                <a:off x="-22964" y="1358"/>
                <a:ext cx="12192000" cy="6390167"/>
              </a:xfrm>
              <a:prstGeom prst="rect">
                <a:avLst/>
              </a:prstGeom>
              <a:blipFill dpi="0" rotWithShape="1">
                <a:blip r:embed="rId3">
                  <a:alphaModFix amt="79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Rectangle 2">
              <a:extLst>
                <a:ext uri="{FF2B5EF4-FFF2-40B4-BE49-F238E27FC236}">
                  <a16:creationId xmlns:a16="http://schemas.microsoft.com/office/drawing/2014/main" id="{E6837C94-0D6A-F7DF-CAAE-70A25F89B863}"/>
                </a:ext>
              </a:extLst>
            </p:cNvPr>
            <p:cNvSpPr/>
            <p:nvPr/>
          </p:nvSpPr>
          <p:spPr>
            <a:xfrm>
              <a:off x="-68892" y="1"/>
              <a:ext cx="9212892" cy="5143500"/>
            </a:xfrm>
            <a:prstGeom prst="rect">
              <a:avLst/>
            </a:prstGeom>
            <a:gradFill flip="none" rotWithShape="1">
              <a:gsLst>
                <a:gs pos="26000">
                  <a:srgbClr val="FFFFFF">
                    <a:alpha val="41000"/>
                  </a:srgbClr>
                </a:gs>
                <a:gs pos="0">
                  <a:schemeClr val="bg1">
                    <a:alpha val="0"/>
                  </a:schemeClr>
                </a:gs>
                <a:gs pos="99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Rectangle 1"/>
          <p:cNvSpPr/>
          <p:nvPr/>
        </p:nvSpPr>
        <p:spPr>
          <a:xfrm>
            <a:off x="-25399" y="2156252"/>
            <a:ext cx="9194799" cy="830997"/>
          </a:xfrm>
          <a:prstGeom prst="rect">
            <a:avLst/>
          </a:prstGeom>
          <a:solidFill>
            <a:srgbClr val="AFABAB">
              <a:alpha val="50980"/>
            </a:srgbClr>
          </a:solidFill>
        </p:spPr>
        <p:txBody>
          <a:bodyPr wrap="square">
            <a:spAutoFit/>
          </a:bodyPr>
          <a:lstStyle/>
          <a:p>
            <a:pPr algn="ctr"/>
            <a:r>
              <a:rPr lang="en-US" sz="4800" b="1" dirty="0">
                <a:solidFill>
                  <a:srgbClr val="0033CC"/>
                </a:solidFill>
              </a:rPr>
              <a:t>Findings</a:t>
            </a:r>
          </a:p>
        </p:txBody>
      </p:sp>
    </p:spTree>
    <p:extLst>
      <p:ext uri="{BB962C8B-B14F-4D97-AF65-F5344CB8AC3E}">
        <p14:creationId xmlns:p14="http://schemas.microsoft.com/office/powerpoint/2010/main" val="17118278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EE669F4-DBF3-F836-5D45-C422BF965EDD}"/>
              </a:ext>
            </a:extLst>
          </p:cNvPr>
          <p:cNvSpPr/>
          <p:nvPr/>
        </p:nvSpPr>
        <p:spPr>
          <a:xfrm>
            <a:off x="0" y="1"/>
            <a:ext cx="9144000" cy="5143499"/>
          </a:xfrm>
          <a:prstGeom prst="rect">
            <a:avLst/>
          </a:prstGeom>
          <a:blipFill>
            <a:blip r:embed="rId2">
              <a:alphaModFix amt="79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en-US"/>
          </a:p>
        </p:txBody>
      </p:sp>
      <p:sp>
        <p:nvSpPr>
          <p:cNvPr id="6" name="Rectangle 5"/>
          <p:cNvSpPr/>
          <p:nvPr/>
        </p:nvSpPr>
        <p:spPr>
          <a:xfrm rot="21060361">
            <a:off x="-43541" y="802151"/>
            <a:ext cx="9143999" cy="3755338"/>
          </a:xfrm>
          <a:prstGeom prst="rect">
            <a:avLst/>
          </a:prstGeom>
          <a:blipFill dpi="0" rotWithShape="1">
            <a:blip r:embed="rId3">
              <a:alphaModFix amt="82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6850742" y="886429"/>
            <a:ext cx="1431802" cy="1569660"/>
          </a:xfrm>
          <a:prstGeom prst="rect">
            <a:avLst/>
          </a:prstGeom>
          <a:noFill/>
        </p:spPr>
        <p:txBody>
          <a:bodyPr wrap="none" rtlCol="0">
            <a:spAutoFit/>
          </a:bodyPr>
          <a:lstStyle/>
          <a:p>
            <a:r>
              <a:rPr lang="en-US" sz="9600" b="1" dirty="0">
                <a:solidFill>
                  <a:schemeClr val="bg1"/>
                </a:solidFill>
              </a:rPr>
              <a:t>60</a:t>
            </a:r>
          </a:p>
        </p:txBody>
      </p:sp>
      <p:sp>
        <p:nvSpPr>
          <p:cNvPr id="3" name="TextBox 2"/>
          <p:cNvSpPr txBox="1"/>
          <p:nvPr/>
        </p:nvSpPr>
        <p:spPr>
          <a:xfrm>
            <a:off x="848698" y="3442003"/>
            <a:ext cx="3055645" cy="1569660"/>
          </a:xfrm>
          <a:prstGeom prst="rect">
            <a:avLst/>
          </a:prstGeom>
          <a:noFill/>
        </p:spPr>
        <p:txBody>
          <a:bodyPr wrap="none" rtlCol="0">
            <a:spAutoFit/>
          </a:bodyPr>
          <a:lstStyle/>
          <a:p>
            <a:r>
              <a:rPr lang="en-US" sz="9600" b="1" dirty="0">
                <a:solidFill>
                  <a:schemeClr val="bg1"/>
                </a:solidFill>
              </a:rPr>
              <a:t>26-30</a:t>
            </a:r>
          </a:p>
        </p:txBody>
      </p:sp>
      <p:sp>
        <p:nvSpPr>
          <p:cNvPr id="8" name="Rectangle 7"/>
          <p:cNvSpPr/>
          <p:nvPr/>
        </p:nvSpPr>
        <p:spPr>
          <a:xfrm>
            <a:off x="-50799" y="-20484"/>
            <a:ext cx="5275942" cy="1938992"/>
          </a:xfrm>
          <a:prstGeom prst="rect">
            <a:avLst/>
          </a:prstGeom>
        </p:spPr>
        <p:txBody>
          <a:bodyPr wrap="square">
            <a:spAutoFit/>
          </a:bodyPr>
          <a:lstStyle/>
          <a:p>
            <a:r>
              <a:rPr lang="en-US" sz="4000" b="1" dirty="0">
                <a:solidFill>
                  <a:schemeClr val="bg1"/>
                </a:solidFill>
              </a:rPr>
              <a:t>Organic rice products can make higher value than normal rice.</a:t>
            </a:r>
          </a:p>
        </p:txBody>
      </p:sp>
    </p:spTree>
    <p:extLst>
      <p:ext uri="{BB962C8B-B14F-4D97-AF65-F5344CB8AC3E}">
        <p14:creationId xmlns:p14="http://schemas.microsoft.com/office/powerpoint/2010/main" val="4462836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3999" cy="5143499"/>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239657" y="525136"/>
            <a:ext cx="3526972" cy="2554545"/>
          </a:xfrm>
          <a:prstGeom prst="rect">
            <a:avLst/>
          </a:prstGeom>
        </p:spPr>
        <p:txBody>
          <a:bodyPr wrap="square">
            <a:spAutoFit/>
          </a:bodyPr>
          <a:lstStyle/>
          <a:p>
            <a:pPr algn="ctr"/>
            <a:r>
              <a:rPr lang="en-US" sz="3200" b="1" dirty="0">
                <a:solidFill>
                  <a:srgbClr val="0033CC"/>
                </a:solidFill>
              </a:rPr>
              <a:t>It is hard for the consumer to differentiate between normal and organic rice. </a:t>
            </a:r>
          </a:p>
        </p:txBody>
      </p:sp>
    </p:spTree>
    <p:extLst>
      <p:ext uri="{BB962C8B-B14F-4D97-AF65-F5344CB8AC3E}">
        <p14:creationId xmlns:p14="http://schemas.microsoft.com/office/powerpoint/2010/main" val="2185820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5143500"/>
          </a:xfrm>
          <a:prstGeom prst="rect">
            <a:avLst/>
          </a:prstGeom>
          <a:blipFill>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0" y="3573840"/>
            <a:ext cx="9143999" cy="1569660"/>
          </a:xfrm>
          <a:prstGeom prst="rect">
            <a:avLst/>
          </a:prstGeom>
          <a:solidFill>
            <a:schemeClr val="bg2">
              <a:lumMod val="75000"/>
            </a:schemeClr>
          </a:solidFill>
        </p:spPr>
        <p:txBody>
          <a:bodyPr wrap="square">
            <a:spAutoFit/>
          </a:bodyPr>
          <a:lstStyle/>
          <a:p>
            <a:r>
              <a:rPr lang="en-US" sz="3200" dirty="0">
                <a:solidFill>
                  <a:schemeClr val="bg1"/>
                </a:solidFill>
              </a:rPr>
              <a:t>The bottleneck of each innovative rice product is the marketing.  The sale volume is not big enough for the whole industry to share the wealth. </a:t>
            </a:r>
          </a:p>
        </p:txBody>
      </p:sp>
    </p:spTree>
    <p:extLst>
      <p:ext uri="{BB962C8B-B14F-4D97-AF65-F5344CB8AC3E}">
        <p14:creationId xmlns:p14="http://schemas.microsoft.com/office/powerpoint/2010/main" val="11426123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00956" y="1310137"/>
            <a:ext cx="2628900" cy="3454178"/>
            <a:chOff x="342900" y="1310137"/>
            <a:chExt cx="2628900" cy="3454178"/>
          </a:xfrm>
        </p:grpSpPr>
        <p:sp>
          <p:nvSpPr>
            <p:cNvPr id="3" name="Rounded Rectangle 2"/>
            <p:cNvSpPr/>
            <p:nvPr/>
          </p:nvSpPr>
          <p:spPr>
            <a:xfrm>
              <a:off x="342900" y="1770285"/>
              <a:ext cx="2628900" cy="1828800"/>
            </a:xfrm>
            <a:prstGeom prst="round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033236" y="3661229"/>
              <a:ext cx="1248228" cy="1103086"/>
            </a:xfrm>
            <a:prstGeom prst="rect">
              <a:avLst/>
            </a:prstGeom>
            <a:blipFill dpi="0" rotWithShape="1">
              <a:blip r:embed="rId4"/>
              <a:srcRect/>
              <a:stretch>
                <a:fillRect l="-10000" t="-5000" r="-11000" b="-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474975" y="1310137"/>
              <a:ext cx="2364750" cy="323165"/>
            </a:xfrm>
            <a:prstGeom prst="rect">
              <a:avLst/>
            </a:prstGeom>
            <a:noFill/>
          </p:spPr>
          <p:txBody>
            <a:bodyPr wrap="none" rtlCol="0">
              <a:spAutoFit/>
            </a:bodyPr>
            <a:lstStyle/>
            <a:p>
              <a:pPr algn="ctr"/>
              <a:r>
                <a:rPr lang="en-US" b="1" dirty="0">
                  <a:solidFill>
                    <a:srgbClr val="FF0000"/>
                  </a:solidFill>
                </a:rPr>
                <a:t>Sending email did not work</a:t>
              </a:r>
            </a:p>
          </p:txBody>
        </p:sp>
      </p:grpSp>
      <p:grpSp>
        <p:nvGrpSpPr>
          <p:cNvPr id="13" name="Group 12"/>
          <p:cNvGrpSpPr/>
          <p:nvPr/>
        </p:nvGrpSpPr>
        <p:grpSpPr>
          <a:xfrm>
            <a:off x="3192860" y="1310137"/>
            <a:ext cx="2759410" cy="3454178"/>
            <a:chOff x="3221902" y="1310137"/>
            <a:chExt cx="2759410" cy="3454178"/>
          </a:xfrm>
        </p:grpSpPr>
        <p:sp>
          <p:nvSpPr>
            <p:cNvPr id="4" name="Rounded Rectangle 3"/>
            <p:cNvSpPr/>
            <p:nvPr/>
          </p:nvSpPr>
          <p:spPr>
            <a:xfrm>
              <a:off x="3287157" y="1770285"/>
              <a:ext cx="2628900" cy="1828800"/>
            </a:xfrm>
            <a:prstGeom prst="round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3977493" y="3661229"/>
              <a:ext cx="1248228" cy="1103086"/>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3221902" y="1310137"/>
              <a:ext cx="2759410" cy="323165"/>
            </a:xfrm>
            <a:prstGeom prst="rect">
              <a:avLst/>
            </a:prstGeom>
            <a:noFill/>
          </p:spPr>
          <p:txBody>
            <a:bodyPr wrap="none" rtlCol="0">
              <a:spAutoFit/>
            </a:bodyPr>
            <a:lstStyle/>
            <a:p>
              <a:r>
                <a:rPr lang="en-US" b="1" dirty="0">
                  <a:solidFill>
                    <a:srgbClr val="00B050"/>
                  </a:solidFill>
                </a:rPr>
                <a:t>Online meeting was a good start</a:t>
              </a:r>
            </a:p>
          </p:txBody>
        </p:sp>
      </p:grpSp>
      <p:grpSp>
        <p:nvGrpSpPr>
          <p:cNvPr id="12" name="Group 11"/>
          <p:cNvGrpSpPr/>
          <p:nvPr/>
        </p:nvGrpSpPr>
        <p:grpSpPr>
          <a:xfrm>
            <a:off x="6115275" y="1310137"/>
            <a:ext cx="2628900" cy="3454178"/>
            <a:chOff x="6057219" y="1310137"/>
            <a:chExt cx="2628900" cy="3454178"/>
          </a:xfrm>
        </p:grpSpPr>
        <p:sp>
          <p:nvSpPr>
            <p:cNvPr id="5" name="Rounded Rectangle 4"/>
            <p:cNvSpPr/>
            <p:nvPr/>
          </p:nvSpPr>
          <p:spPr>
            <a:xfrm>
              <a:off x="6057219" y="1770285"/>
              <a:ext cx="2628900" cy="1828800"/>
            </a:xfrm>
            <a:prstGeom prst="round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747555" y="3661229"/>
              <a:ext cx="1248228" cy="1103086"/>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6248285" y="1310137"/>
              <a:ext cx="2246769" cy="323165"/>
            </a:xfrm>
            <a:prstGeom prst="rect">
              <a:avLst/>
            </a:prstGeom>
            <a:noFill/>
          </p:spPr>
          <p:txBody>
            <a:bodyPr wrap="none" rtlCol="0">
              <a:spAutoFit/>
            </a:bodyPr>
            <a:lstStyle/>
            <a:p>
              <a:r>
                <a:rPr lang="en-US" b="1" dirty="0">
                  <a:solidFill>
                    <a:srgbClr val="00B050"/>
                  </a:solidFill>
                </a:rPr>
                <a:t>Live meeting was the best</a:t>
              </a:r>
            </a:p>
          </p:txBody>
        </p:sp>
      </p:grpSp>
      <p:sp>
        <p:nvSpPr>
          <p:cNvPr id="15" name="Rectangle 14"/>
          <p:cNvSpPr/>
          <p:nvPr/>
        </p:nvSpPr>
        <p:spPr>
          <a:xfrm>
            <a:off x="0" y="391878"/>
            <a:ext cx="9144000" cy="584775"/>
          </a:xfrm>
          <a:prstGeom prst="rect">
            <a:avLst/>
          </a:prstGeom>
        </p:spPr>
        <p:txBody>
          <a:bodyPr wrap="square">
            <a:spAutoFit/>
          </a:bodyPr>
          <a:lstStyle/>
          <a:p>
            <a:pPr algn="ctr"/>
            <a:r>
              <a:rPr lang="en-US" sz="3200" b="1" dirty="0">
                <a:solidFill>
                  <a:srgbClr val="0033CC"/>
                </a:solidFill>
              </a:rPr>
              <a:t>Public-Private Partnership was effective.</a:t>
            </a:r>
          </a:p>
        </p:txBody>
      </p:sp>
    </p:spTree>
    <p:extLst>
      <p:ext uri="{BB962C8B-B14F-4D97-AF65-F5344CB8AC3E}">
        <p14:creationId xmlns:p14="http://schemas.microsoft.com/office/powerpoint/2010/main" val="18322772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0" y="291343"/>
            <a:ext cx="9144000" cy="4560814"/>
            <a:chOff x="0" y="144463"/>
            <a:chExt cx="9144000" cy="4560814"/>
          </a:xfrm>
        </p:grpSpPr>
        <p:sp>
          <p:nvSpPr>
            <p:cNvPr id="2" name="Title 1">
              <a:extLst>
                <a:ext uri="{FF2B5EF4-FFF2-40B4-BE49-F238E27FC236}">
                  <a16:creationId xmlns:a16="http://schemas.microsoft.com/office/drawing/2014/main" id="{9F10444C-D6F8-93EB-27E3-5CEF8A263FAC}"/>
                </a:ext>
              </a:extLst>
            </p:cNvPr>
            <p:cNvSpPr txBox="1">
              <a:spLocks/>
            </p:cNvSpPr>
            <p:nvPr/>
          </p:nvSpPr>
          <p:spPr>
            <a:xfrm>
              <a:off x="0" y="144463"/>
              <a:ext cx="9144000" cy="1525587"/>
            </a:xfrm>
            <a:prstGeom prst="rect">
              <a:avLst/>
            </a:prstGeom>
          </p:spPr>
          <p:txBody>
            <a:bodyPr vert="horz" lIns="77925" tIns="38963" rIns="77925" bIns="38963" rtlCol="0" anchor="ctr">
              <a:normAutofit/>
            </a:bodyPr>
            <a:lstStyle>
              <a:lvl1pPr algn="l" defTabSz="779252" rtl="0" eaLnBrk="1" latinLnBrk="0" hangingPunct="1">
                <a:lnSpc>
                  <a:spcPct val="90000"/>
                </a:lnSpc>
                <a:spcBef>
                  <a:spcPct val="0"/>
                </a:spcBef>
                <a:buNone/>
                <a:defRPr sz="3700" kern="1200">
                  <a:solidFill>
                    <a:schemeClr val="tx1"/>
                  </a:solidFill>
                  <a:latin typeface="+mj-lt"/>
                  <a:ea typeface="+mj-ea"/>
                  <a:cs typeface="+mj-cs"/>
                </a:defRPr>
              </a:lvl1pPr>
            </a:lstStyle>
            <a:p>
              <a:pPr algn="ctr"/>
              <a:r>
                <a:rPr lang="en-US" sz="3600" b="1" dirty="0">
                  <a:latin typeface="Aharoni" pitchFamily="2" charset="-79"/>
                  <a:cs typeface="Aharoni" pitchFamily="2" charset="-79"/>
                </a:rPr>
                <a:t>Innovative rice product </a:t>
              </a:r>
              <a:r>
                <a:rPr lang="en-US" sz="3600" b="1" dirty="0">
                  <a:solidFill>
                    <a:srgbClr val="FF0000"/>
                  </a:solidFill>
                  <a:latin typeface="Aharoni" pitchFamily="2" charset="-79"/>
                  <a:cs typeface="Aharoni" pitchFamily="2" charset="-79"/>
                </a:rPr>
                <a:t>did not follow</a:t>
              </a:r>
              <a:r>
                <a:rPr lang="en-US" sz="3600" b="1" dirty="0">
                  <a:latin typeface="Aharoni" pitchFamily="2" charset="-79"/>
                  <a:cs typeface="Aharoni" pitchFamily="2" charset="-79"/>
                </a:rPr>
                <a:t> the traditional rice supply chain.</a:t>
              </a:r>
            </a:p>
          </p:txBody>
        </p:sp>
        <p:grpSp>
          <p:nvGrpSpPr>
            <p:cNvPr id="3" name="Group 2"/>
            <p:cNvGrpSpPr/>
            <p:nvPr/>
          </p:nvGrpSpPr>
          <p:grpSpPr>
            <a:xfrm>
              <a:off x="784700" y="1975048"/>
              <a:ext cx="7574600" cy="2730229"/>
              <a:chOff x="784700" y="1829908"/>
              <a:chExt cx="7574600" cy="2730229"/>
            </a:xfrm>
          </p:grpSpPr>
          <p:grpSp>
            <p:nvGrpSpPr>
              <p:cNvPr id="4" name="Group 3"/>
              <p:cNvGrpSpPr/>
              <p:nvPr/>
            </p:nvGrpSpPr>
            <p:grpSpPr>
              <a:xfrm>
                <a:off x="784700" y="1829908"/>
                <a:ext cx="7574600" cy="2093273"/>
                <a:chOff x="758669" y="1372873"/>
                <a:chExt cx="8205817" cy="2791031"/>
              </a:xfrm>
            </p:grpSpPr>
            <p:sp>
              <p:nvSpPr>
                <p:cNvPr id="6" name="Rectangle 5"/>
                <p:cNvSpPr/>
                <p:nvPr/>
              </p:nvSpPr>
              <p:spPr>
                <a:xfrm>
                  <a:off x="7045905" y="2111936"/>
                  <a:ext cx="1918363" cy="846161"/>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Consumers</a:t>
                  </a:r>
                </a:p>
              </p:txBody>
            </p:sp>
            <p:sp>
              <p:nvSpPr>
                <p:cNvPr id="7" name="Rectangle 6"/>
                <p:cNvSpPr/>
                <p:nvPr/>
              </p:nvSpPr>
              <p:spPr>
                <a:xfrm>
                  <a:off x="7045905" y="2960373"/>
                  <a:ext cx="959400" cy="42308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Domestic</a:t>
                  </a:r>
                </a:p>
              </p:txBody>
            </p:sp>
            <p:sp>
              <p:nvSpPr>
                <p:cNvPr id="8" name="Rectangle 7"/>
                <p:cNvSpPr/>
                <p:nvPr/>
              </p:nvSpPr>
              <p:spPr>
                <a:xfrm>
                  <a:off x="8005086" y="2960373"/>
                  <a:ext cx="959400" cy="42308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Foreign</a:t>
                  </a:r>
                </a:p>
              </p:txBody>
            </p:sp>
            <p:sp>
              <p:nvSpPr>
                <p:cNvPr id="9" name="Oval 8"/>
                <p:cNvSpPr/>
                <p:nvPr/>
              </p:nvSpPr>
              <p:spPr>
                <a:xfrm>
                  <a:off x="7044824" y="2381718"/>
                  <a:ext cx="204750" cy="2520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7046670" y="2861670"/>
                  <a:ext cx="204750" cy="2520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a:off x="758669" y="2324614"/>
                  <a:ext cx="1918364" cy="846161"/>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schemeClr val="tx1"/>
                      </a:solidFill>
                    </a:rPr>
                    <a:t>Farmers</a:t>
                  </a:r>
                </a:p>
              </p:txBody>
            </p:sp>
            <p:sp>
              <p:nvSpPr>
                <p:cNvPr id="12" name="Rounded Rectangle 11"/>
                <p:cNvSpPr/>
                <p:nvPr/>
              </p:nvSpPr>
              <p:spPr>
                <a:xfrm>
                  <a:off x="3850947" y="2324614"/>
                  <a:ext cx="1918364" cy="846161"/>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Exporters</a:t>
                  </a:r>
                </a:p>
                <a:p>
                  <a:pPr algn="ctr"/>
                  <a:r>
                    <a:rPr lang="en-US" b="1" dirty="0">
                      <a:solidFill>
                        <a:schemeClr val="tx1"/>
                      </a:solidFill>
                    </a:rPr>
                    <a:t>Modern retailers</a:t>
                  </a:r>
                </a:p>
              </p:txBody>
            </p:sp>
            <p:sp>
              <p:nvSpPr>
                <p:cNvPr id="13" name="Oval 12"/>
                <p:cNvSpPr/>
                <p:nvPr/>
              </p:nvSpPr>
              <p:spPr>
                <a:xfrm>
                  <a:off x="5571624" y="2394418"/>
                  <a:ext cx="204750" cy="2520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5573470" y="2874370"/>
                  <a:ext cx="204750" cy="2520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Arrow Connector 14"/>
                <p:cNvCxnSpPr>
                  <a:stCxn id="13" idx="6"/>
                  <a:endCxn id="9" idx="2"/>
                </p:cNvCxnSpPr>
                <p:nvPr/>
              </p:nvCxnSpPr>
              <p:spPr>
                <a:xfrm flipV="1">
                  <a:off x="5776374" y="2507718"/>
                  <a:ext cx="1268450" cy="1270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10" idx="2"/>
                  <a:endCxn id="14" idx="6"/>
                </p:cNvCxnSpPr>
                <p:nvPr/>
              </p:nvCxnSpPr>
              <p:spPr>
                <a:xfrm flipH="1">
                  <a:off x="5778220" y="2987670"/>
                  <a:ext cx="1268450" cy="1270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Elbow Connector 16"/>
                <p:cNvCxnSpPr>
                  <a:stCxn id="11" idx="0"/>
                  <a:endCxn id="12" idx="0"/>
                </p:cNvCxnSpPr>
                <p:nvPr/>
              </p:nvCxnSpPr>
              <p:spPr>
                <a:xfrm rot="5400000" flipH="1" flipV="1">
                  <a:off x="3263990" y="778475"/>
                  <a:ext cx="12700" cy="3092278"/>
                </a:xfrm>
                <a:prstGeom prst="bentConnector3">
                  <a:avLst>
                    <a:gd name="adj1" fmla="val 4900000"/>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Elbow Connector 17"/>
                <p:cNvCxnSpPr>
                  <a:stCxn id="12" idx="2"/>
                  <a:endCxn id="11" idx="2"/>
                </p:cNvCxnSpPr>
                <p:nvPr/>
              </p:nvCxnSpPr>
              <p:spPr>
                <a:xfrm rot="5400000">
                  <a:off x="3263990" y="1624636"/>
                  <a:ext cx="12700" cy="3092278"/>
                </a:xfrm>
                <a:prstGeom prst="bentConnector3">
                  <a:avLst>
                    <a:gd name="adj1" fmla="val 5200000"/>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1724201" y="1372873"/>
                  <a:ext cx="3092277" cy="423080"/>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Goods &amp; Services</a:t>
                  </a:r>
                </a:p>
              </p:txBody>
            </p:sp>
            <p:sp>
              <p:nvSpPr>
                <p:cNvPr id="20" name="Rectangle 19"/>
                <p:cNvSpPr/>
                <p:nvPr/>
              </p:nvSpPr>
              <p:spPr>
                <a:xfrm>
                  <a:off x="1717851" y="3740824"/>
                  <a:ext cx="3092277" cy="423080"/>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Information / Funds</a:t>
                  </a:r>
                </a:p>
              </p:txBody>
            </p:sp>
            <p:sp>
              <p:nvSpPr>
                <p:cNvPr id="21" name="Rectangle 20"/>
                <p:cNvSpPr/>
                <p:nvPr/>
              </p:nvSpPr>
              <p:spPr>
                <a:xfrm>
                  <a:off x="4686906" y="2085638"/>
                  <a:ext cx="3092277" cy="423080"/>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Goods &amp; </a:t>
                  </a:r>
                </a:p>
                <a:p>
                  <a:pPr algn="ctr"/>
                  <a:r>
                    <a:rPr lang="en-US" sz="1000" b="1" dirty="0">
                      <a:solidFill>
                        <a:schemeClr val="tx1"/>
                      </a:solidFill>
                    </a:rPr>
                    <a:t>Services</a:t>
                  </a:r>
                </a:p>
              </p:txBody>
            </p:sp>
            <p:sp>
              <p:nvSpPr>
                <p:cNvPr id="22" name="Rectangle 21"/>
                <p:cNvSpPr/>
                <p:nvPr/>
              </p:nvSpPr>
              <p:spPr>
                <a:xfrm>
                  <a:off x="5027151" y="3031920"/>
                  <a:ext cx="3092277" cy="423080"/>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Information/ </a:t>
                  </a:r>
                </a:p>
                <a:p>
                  <a:pPr algn="ctr"/>
                  <a:r>
                    <a:rPr lang="en-US" sz="1000" b="1" dirty="0">
                      <a:solidFill>
                        <a:schemeClr val="tx1"/>
                      </a:solidFill>
                    </a:rPr>
                    <a:t>Funds</a:t>
                  </a:r>
                </a:p>
              </p:txBody>
            </p:sp>
          </p:grpSp>
          <p:sp>
            <p:nvSpPr>
              <p:cNvPr id="5" name="Rectangle 4"/>
              <p:cNvSpPr/>
              <p:nvPr/>
            </p:nvSpPr>
            <p:spPr>
              <a:xfrm>
                <a:off x="2259444" y="4036917"/>
                <a:ext cx="4625112" cy="523220"/>
              </a:xfrm>
              <a:prstGeom prst="rect">
                <a:avLst/>
              </a:prstGeom>
            </p:spPr>
            <p:txBody>
              <a:bodyPr wrap="none">
                <a:spAutoFit/>
              </a:bodyPr>
              <a:lstStyle/>
              <a:p>
                <a:r>
                  <a:rPr lang="en-US" sz="2800" b="1" dirty="0"/>
                  <a:t>A traditional rice supply chain</a:t>
                </a:r>
              </a:p>
            </p:txBody>
          </p:sp>
        </p:grpSp>
      </p:grpSp>
      <p:sp>
        <p:nvSpPr>
          <p:cNvPr id="24" name="TextBox 23"/>
          <p:cNvSpPr txBox="1"/>
          <p:nvPr/>
        </p:nvSpPr>
        <p:spPr>
          <a:xfrm>
            <a:off x="0" y="768792"/>
            <a:ext cx="9144000" cy="4708981"/>
          </a:xfrm>
          <a:prstGeom prst="rect">
            <a:avLst/>
          </a:prstGeom>
          <a:noFill/>
        </p:spPr>
        <p:txBody>
          <a:bodyPr wrap="square" rtlCol="0">
            <a:spAutoFit/>
          </a:bodyPr>
          <a:lstStyle/>
          <a:p>
            <a:pPr algn="ctr"/>
            <a:r>
              <a:rPr lang="en-US" sz="30000" b="1" dirty="0">
                <a:solidFill>
                  <a:srgbClr val="FF0000"/>
                </a:solidFill>
              </a:rPr>
              <a:t>X</a:t>
            </a:r>
          </a:p>
        </p:txBody>
      </p:sp>
    </p:spTree>
    <p:extLst>
      <p:ext uri="{BB962C8B-B14F-4D97-AF65-F5344CB8AC3E}">
        <p14:creationId xmlns:p14="http://schemas.microsoft.com/office/powerpoint/2010/main" val="27962230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10444C-D6F8-93EB-27E3-5CEF8A263FAC}"/>
              </a:ext>
            </a:extLst>
          </p:cNvPr>
          <p:cNvSpPr txBox="1">
            <a:spLocks/>
          </p:cNvSpPr>
          <p:nvPr/>
        </p:nvSpPr>
        <p:spPr>
          <a:xfrm>
            <a:off x="1" y="2"/>
            <a:ext cx="9143999" cy="1074056"/>
          </a:xfrm>
          <a:prstGeom prst="rect">
            <a:avLst/>
          </a:prstGeom>
        </p:spPr>
        <p:txBody>
          <a:bodyPr vert="horz" lIns="77925" tIns="38963" rIns="77925" bIns="38963"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lang="en-US" sz="3200" b="1" dirty="0">
                <a:latin typeface="Aharoni" pitchFamily="2" charset="-79"/>
                <a:cs typeface="Aharoni" pitchFamily="2" charset="-79"/>
              </a:rPr>
              <a:t>Innovative rice product </a:t>
            </a:r>
            <a:r>
              <a:rPr lang="en-US" sz="3200" b="1" dirty="0">
                <a:solidFill>
                  <a:srgbClr val="00B050"/>
                </a:solidFill>
                <a:latin typeface="Aharoni" pitchFamily="2" charset="-79"/>
                <a:cs typeface="Aharoni" pitchFamily="2" charset="-79"/>
              </a:rPr>
              <a:t>followed</a:t>
            </a:r>
            <a:r>
              <a:rPr lang="en-US" sz="3200" b="1" dirty="0">
                <a:solidFill>
                  <a:srgbClr val="FF0000"/>
                </a:solidFill>
                <a:latin typeface="Aharoni" pitchFamily="2" charset="-79"/>
                <a:cs typeface="Aharoni" pitchFamily="2" charset="-79"/>
              </a:rPr>
              <a:t> </a:t>
            </a:r>
          </a:p>
          <a:p>
            <a:pPr algn="ctr">
              <a:lnSpc>
                <a:spcPct val="120000"/>
              </a:lnSpc>
            </a:pPr>
            <a:r>
              <a:rPr lang="en-US" sz="2400" b="1" dirty="0">
                <a:latin typeface="Aharoni" pitchFamily="2" charset="-79"/>
                <a:cs typeface="Aharoni" pitchFamily="2" charset="-79"/>
              </a:rPr>
              <a:t>the High Value Agricultural product (HVAP) supply chain</a:t>
            </a:r>
            <a:endParaRPr lang="en-US" sz="2000" b="1" dirty="0">
              <a:latin typeface="Aharoni" pitchFamily="2" charset="-79"/>
              <a:cs typeface="Aharoni" pitchFamily="2" charset="-79"/>
            </a:endParaRPr>
          </a:p>
        </p:txBody>
      </p:sp>
      <p:sp>
        <p:nvSpPr>
          <p:cNvPr id="3" name="Rectangle 2"/>
          <p:cNvSpPr/>
          <p:nvPr/>
        </p:nvSpPr>
        <p:spPr>
          <a:xfrm>
            <a:off x="0" y="1378857"/>
            <a:ext cx="9144000" cy="3837213"/>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08254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p:cNvGrpSpPr/>
          <p:nvPr/>
        </p:nvGrpSpPr>
        <p:grpSpPr>
          <a:xfrm>
            <a:off x="562690" y="341739"/>
            <a:ext cx="4894711" cy="4181250"/>
            <a:chOff x="562690" y="341739"/>
            <a:chExt cx="4894711" cy="4181250"/>
          </a:xfrm>
        </p:grpSpPr>
        <p:grpSp>
          <p:nvGrpSpPr>
            <p:cNvPr id="12" name="Group 11"/>
            <p:cNvGrpSpPr/>
            <p:nvPr/>
          </p:nvGrpSpPr>
          <p:grpSpPr>
            <a:xfrm>
              <a:off x="562690" y="341739"/>
              <a:ext cx="4894711" cy="4181250"/>
              <a:chOff x="562690" y="341739"/>
              <a:chExt cx="4894711" cy="4181250"/>
            </a:xfrm>
          </p:grpSpPr>
          <p:grpSp>
            <p:nvGrpSpPr>
              <p:cNvPr id="8" name="Group 7"/>
              <p:cNvGrpSpPr/>
              <p:nvPr/>
            </p:nvGrpSpPr>
            <p:grpSpPr>
              <a:xfrm>
                <a:off x="870627" y="747342"/>
                <a:ext cx="3600001" cy="3600000"/>
                <a:chOff x="2771999" y="771750"/>
                <a:chExt cx="3600001" cy="3600000"/>
              </a:xfrm>
            </p:grpSpPr>
            <p:cxnSp>
              <p:nvCxnSpPr>
                <p:cNvPr id="4" name="Straight Arrow Connector 3"/>
                <p:cNvCxnSpPr/>
                <p:nvPr/>
              </p:nvCxnSpPr>
              <p:spPr>
                <a:xfrm>
                  <a:off x="2771999" y="771750"/>
                  <a:ext cx="24407" cy="3600000"/>
                </a:xfrm>
                <a:prstGeom prst="straightConnector1">
                  <a:avLst/>
                </a:prstGeom>
                <a:ln w="76200">
                  <a:solidFill>
                    <a:schemeClr val="tx1"/>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rot="5400000">
                  <a:off x="4559796" y="2559546"/>
                  <a:ext cx="24407" cy="3600000"/>
                </a:xfrm>
                <a:prstGeom prst="straightConnector1">
                  <a:avLst/>
                </a:prstGeom>
                <a:ln w="76200">
                  <a:solidFill>
                    <a:schemeClr val="tx1"/>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0" name="Rectangle 9"/>
              <p:cNvSpPr/>
              <p:nvPr/>
            </p:nvSpPr>
            <p:spPr>
              <a:xfrm>
                <a:off x="562690" y="341739"/>
                <a:ext cx="615874" cy="400110"/>
              </a:xfrm>
              <a:prstGeom prst="rect">
                <a:avLst/>
              </a:prstGeom>
            </p:spPr>
            <p:txBody>
              <a:bodyPr wrap="none">
                <a:spAutoFit/>
              </a:bodyPr>
              <a:lstStyle/>
              <a:p>
                <a:r>
                  <a:rPr lang="en-US" sz="2000" b="1" dirty="0"/>
                  <a:t>NIP </a:t>
                </a:r>
              </a:p>
            </p:txBody>
          </p:sp>
          <p:sp>
            <p:nvSpPr>
              <p:cNvPr id="11" name="Rectangle 10"/>
              <p:cNvSpPr/>
              <p:nvPr/>
            </p:nvSpPr>
            <p:spPr>
              <a:xfrm>
                <a:off x="4648462" y="4122879"/>
                <a:ext cx="808939" cy="400110"/>
              </a:xfrm>
              <a:prstGeom prst="rect">
                <a:avLst/>
              </a:prstGeom>
            </p:spPr>
            <p:txBody>
              <a:bodyPr wrap="none">
                <a:spAutoFit/>
              </a:bodyPr>
              <a:lstStyle/>
              <a:p>
                <a:r>
                  <a:rPr lang="en-US" sz="2000" b="1" dirty="0"/>
                  <a:t>Policy</a:t>
                </a:r>
              </a:p>
            </p:txBody>
          </p:sp>
        </p:grpSp>
        <p:sp>
          <p:nvSpPr>
            <p:cNvPr id="15" name="Rectangle: Rounded Corners 8">
              <a:extLst>
                <a:ext uri="{FF2B5EF4-FFF2-40B4-BE49-F238E27FC236}">
                  <a16:creationId xmlns:a16="http://schemas.microsoft.com/office/drawing/2014/main" id="{A344E717-6858-363C-F2A6-BD74F61412BA}"/>
                </a:ext>
              </a:extLst>
            </p:cNvPr>
            <p:cNvSpPr/>
            <p:nvPr/>
          </p:nvSpPr>
          <p:spPr>
            <a:xfrm>
              <a:off x="3676005" y="2333013"/>
              <a:ext cx="607117" cy="1228701"/>
            </a:xfrm>
            <a:prstGeom prst="round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en-US"/>
            </a:p>
          </p:txBody>
        </p:sp>
        <p:sp>
          <p:nvSpPr>
            <p:cNvPr id="18" name="Rectangle: Rounded Corners 9">
              <a:extLst>
                <a:ext uri="{FF2B5EF4-FFF2-40B4-BE49-F238E27FC236}">
                  <a16:creationId xmlns:a16="http://schemas.microsoft.com/office/drawing/2014/main" id="{FF111C82-40A7-8BE8-A1FC-CC5F8436E519}"/>
                </a:ext>
              </a:extLst>
            </p:cNvPr>
            <p:cNvSpPr/>
            <p:nvPr/>
          </p:nvSpPr>
          <p:spPr>
            <a:xfrm>
              <a:off x="3109238" y="2870031"/>
              <a:ext cx="607117" cy="1228701"/>
            </a:xfrm>
            <a:prstGeom prst="roundRect">
              <a:avLst/>
            </a:prstGeom>
            <a:blipFill dpi="0" rotWithShape="1">
              <a:blip r:embed="rId4"/>
              <a:srcRect/>
              <a:stretch>
                <a:fillRect l="27000" r="23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en-US"/>
            </a:p>
          </p:txBody>
        </p:sp>
        <p:sp>
          <p:nvSpPr>
            <p:cNvPr id="21" name="Rectangle: Rounded Corners 10">
              <a:extLst>
                <a:ext uri="{FF2B5EF4-FFF2-40B4-BE49-F238E27FC236}">
                  <a16:creationId xmlns:a16="http://schemas.microsoft.com/office/drawing/2014/main" id="{D9269071-3D20-E7DA-D249-3B727E4A0B12}"/>
                </a:ext>
              </a:extLst>
            </p:cNvPr>
            <p:cNvSpPr/>
            <p:nvPr/>
          </p:nvSpPr>
          <p:spPr>
            <a:xfrm>
              <a:off x="2267823" y="1356199"/>
              <a:ext cx="607117" cy="1228701"/>
            </a:xfrm>
            <a:prstGeom prst="roundRect">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en-US"/>
            </a:p>
          </p:txBody>
        </p:sp>
        <p:sp>
          <p:nvSpPr>
            <p:cNvPr id="24" name="Rectangle: Rounded Corners 11">
              <a:extLst>
                <a:ext uri="{FF2B5EF4-FFF2-40B4-BE49-F238E27FC236}">
                  <a16:creationId xmlns:a16="http://schemas.microsoft.com/office/drawing/2014/main" id="{B57FC8A2-0F47-D2F2-0E13-CCC7DE3A89BE}"/>
                </a:ext>
              </a:extLst>
            </p:cNvPr>
            <p:cNvSpPr/>
            <p:nvPr/>
          </p:nvSpPr>
          <p:spPr>
            <a:xfrm>
              <a:off x="1903856" y="2870031"/>
              <a:ext cx="607117" cy="1228701"/>
            </a:xfrm>
            <a:prstGeom prst="roundRect">
              <a:avLst/>
            </a:prstGeom>
            <a:blipFill dpi="0" rotWithShape="1">
              <a:blip r:embed="rId6"/>
              <a:srcRect/>
              <a:stretch>
                <a:fillRect l="-28000" r="-1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en-US"/>
            </a:p>
          </p:txBody>
        </p:sp>
        <p:sp>
          <p:nvSpPr>
            <p:cNvPr id="27" name="Rectangle: Rounded Corners 12">
              <a:extLst>
                <a:ext uri="{FF2B5EF4-FFF2-40B4-BE49-F238E27FC236}">
                  <a16:creationId xmlns:a16="http://schemas.microsoft.com/office/drawing/2014/main" id="{DA16774F-3D88-318A-534B-FEFE55AFF181}"/>
                </a:ext>
              </a:extLst>
            </p:cNvPr>
            <p:cNvSpPr/>
            <p:nvPr/>
          </p:nvSpPr>
          <p:spPr>
            <a:xfrm>
              <a:off x="3676005" y="741849"/>
              <a:ext cx="607117" cy="1228701"/>
            </a:xfrm>
            <a:prstGeom prst="roundRect">
              <a:avLst/>
            </a:pr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en-US"/>
            </a:p>
          </p:txBody>
        </p:sp>
      </p:grpSp>
      <p:sp>
        <p:nvSpPr>
          <p:cNvPr id="30" name="Rectangle 29"/>
          <p:cNvSpPr/>
          <p:nvPr/>
        </p:nvSpPr>
        <p:spPr>
          <a:xfrm>
            <a:off x="5457401" y="1670179"/>
            <a:ext cx="3425342" cy="2308324"/>
          </a:xfrm>
          <a:prstGeom prst="rect">
            <a:avLst/>
          </a:prstGeom>
        </p:spPr>
        <p:txBody>
          <a:bodyPr wrap="square">
            <a:spAutoFit/>
          </a:bodyPr>
          <a:lstStyle/>
          <a:p>
            <a:r>
              <a:rPr lang="en-US" sz="1800" b="1" dirty="0"/>
              <a:t>The </a:t>
            </a:r>
            <a:r>
              <a:rPr lang="en-US" sz="1800" b="1" dirty="0">
                <a:solidFill>
                  <a:srgbClr val="00B050"/>
                </a:solidFill>
              </a:rPr>
              <a:t>N</a:t>
            </a:r>
            <a:r>
              <a:rPr lang="en-US" sz="1800" b="1" dirty="0"/>
              <a:t>ecessity of </a:t>
            </a:r>
            <a:r>
              <a:rPr lang="en-US" sz="1800" b="1" dirty="0">
                <a:solidFill>
                  <a:srgbClr val="00B050"/>
                </a:solidFill>
              </a:rPr>
              <a:t>I</a:t>
            </a:r>
            <a:r>
              <a:rPr lang="en-US" sz="1800" b="1" dirty="0"/>
              <a:t>nherent </a:t>
            </a:r>
            <a:r>
              <a:rPr lang="en-US" sz="1800" b="1" dirty="0">
                <a:solidFill>
                  <a:srgbClr val="00B050"/>
                </a:solidFill>
              </a:rPr>
              <a:t>P</a:t>
            </a:r>
            <a:r>
              <a:rPr lang="en-US" sz="1800" b="1" dirty="0"/>
              <a:t>roperty of raw materials on Technology of the products (</a:t>
            </a:r>
            <a:r>
              <a:rPr lang="en-US" sz="2400" b="1" dirty="0">
                <a:solidFill>
                  <a:srgbClr val="00B050"/>
                </a:solidFill>
              </a:rPr>
              <a:t>NIP</a:t>
            </a:r>
            <a:r>
              <a:rPr lang="en-US" sz="1800" b="1" dirty="0"/>
              <a:t>) </a:t>
            </a:r>
            <a:r>
              <a:rPr lang="en-US" sz="1800" b="1" dirty="0">
                <a:solidFill>
                  <a:srgbClr val="00B050"/>
                </a:solidFill>
              </a:rPr>
              <a:t>&amp;</a:t>
            </a:r>
            <a:r>
              <a:rPr lang="en-US" sz="1800" b="1" dirty="0"/>
              <a:t> </a:t>
            </a:r>
            <a:r>
              <a:rPr lang="en-US" sz="2400" b="1" dirty="0">
                <a:solidFill>
                  <a:srgbClr val="00B050"/>
                </a:solidFill>
              </a:rPr>
              <a:t>Business policy drove the differences </a:t>
            </a:r>
            <a:r>
              <a:rPr lang="en-US" sz="1800" b="1" dirty="0"/>
              <a:t>of the supply chains of  different innovative rice products.</a:t>
            </a:r>
          </a:p>
        </p:txBody>
      </p:sp>
    </p:spTree>
    <p:extLst>
      <p:ext uri="{BB962C8B-B14F-4D97-AF65-F5344CB8AC3E}">
        <p14:creationId xmlns:p14="http://schemas.microsoft.com/office/powerpoint/2010/main" val="39324292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10444C-D6F8-93EB-27E3-5CEF8A263FAC}"/>
              </a:ext>
            </a:extLst>
          </p:cNvPr>
          <p:cNvSpPr txBox="1">
            <a:spLocks/>
          </p:cNvSpPr>
          <p:nvPr/>
        </p:nvSpPr>
        <p:spPr>
          <a:xfrm>
            <a:off x="1" y="2"/>
            <a:ext cx="9143999" cy="1074056"/>
          </a:xfrm>
          <a:prstGeom prst="rect">
            <a:avLst/>
          </a:prstGeom>
        </p:spPr>
        <p:txBody>
          <a:bodyPr vert="horz" lIns="77925" tIns="38963" rIns="77925" bIns="38963"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lang="en-US" sz="3200" b="1" dirty="0">
                <a:latin typeface="+mn-lt"/>
                <a:cs typeface="Aharoni" pitchFamily="2" charset="-79"/>
              </a:rPr>
              <a:t>Case 1: Organic young-rice drink</a:t>
            </a:r>
          </a:p>
          <a:p>
            <a:pPr algn="ctr">
              <a:lnSpc>
                <a:spcPct val="120000"/>
              </a:lnSpc>
            </a:pPr>
            <a:r>
              <a:rPr lang="en-US" sz="3200" b="1" dirty="0">
                <a:latin typeface="+mn-lt"/>
                <a:cs typeface="Aharoni" pitchFamily="2" charset="-79"/>
              </a:rPr>
              <a:t>High NIP &amp; High policy</a:t>
            </a:r>
            <a:endParaRPr lang="en-US" sz="2000" b="1" dirty="0">
              <a:latin typeface="+mn-lt"/>
              <a:cs typeface="Aharoni" pitchFamily="2" charset="-79"/>
            </a:endParaRPr>
          </a:p>
        </p:txBody>
      </p:sp>
      <p:sp>
        <p:nvSpPr>
          <p:cNvPr id="3" name="Rectangle 2"/>
          <p:cNvSpPr/>
          <p:nvPr/>
        </p:nvSpPr>
        <p:spPr>
          <a:xfrm>
            <a:off x="0" y="1378857"/>
            <a:ext cx="9144000" cy="3837213"/>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892153" y="4777528"/>
            <a:ext cx="7060031" cy="294131"/>
          </a:xfrm>
          <a:prstGeom prst="rect">
            <a:avLst/>
          </a:prstGeom>
          <a:noFill/>
        </p:spPr>
        <p:txBody>
          <a:bodyPr wrap="none" lIns="77925" tIns="38963" rIns="77925" bIns="38963" rtlCol="0">
            <a:spAutoFit/>
          </a:bodyPr>
          <a:lstStyle/>
          <a:p>
            <a:r>
              <a:rPr lang="en-US" sz="1400" b="1" dirty="0"/>
              <a:t>Solid lines represent transportation of goods and dotted lines represent information transfer.</a:t>
            </a:r>
          </a:p>
        </p:txBody>
      </p:sp>
      <p:sp>
        <p:nvSpPr>
          <p:cNvPr id="5" name="5-Point Star 4"/>
          <p:cNvSpPr>
            <a:spLocks noChangeAspect="1"/>
          </p:cNvSpPr>
          <p:nvPr/>
        </p:nvSpPr>
        <p:spPr>
          <a:xfrm>
            <a:off x="4332168" y="1494970"/>
            <a:ext cx="180000" cy="180000"/>
          </a:xfrm>
          <a:prstGeom prst="star5">
            <a:avLst/>
          </a:prstGeom>
          <a:solidFill>
            <a:srgbClr val="FFFF00"/>
          </a:solidFill>
          <a:ln>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5-Point Star 7"/>
          <p:cNvSpPr>
            <a:spLocks noChangeAspect="1"/>
          </p:cNvSpPr>
          <p:nvPr/>
        </p:nvSpPr>
        <p:spPr>
          <a:xfrm>
            <a:off x="4572000" y="1807135"/>
            <a:ext cx="180000" cy="180000"/>
          </a:xfrm>
          <a:prstGeom prst="star5">
            <a:avLst/>
          </a:prstGeom>
          <a:solidFill>
            <a:srgbClr val="00B050"/>
          </a:solidFill>
          <a:ln>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5-Point Star 8"/>
          <p:cNvSpPr>
            <a:spLocks noChangeAspect="1"/>
          </p:cNvSpPr>
          <p:nvPr/>
        </p:nvSpPr>
        <p:spPr>
          <a:xfrm>
            <a:off x="4797051" y="2663490"/>
            <a:ext cx="180000" cy="180000"/>
          </a:xfrm>
          <a:prstGeom prst="star5">
            <a:avLst/>
          </a:prstGeom>
          <a:solidFill>
            <a:srgbClr val="00B050"/>
          </a:solidFill>
          <a:ln>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208217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10444C-D6F8-93EB-27E3-5CEF8A263FAC}"/>
              </a:ext>
            </a:extLst>
          </p:cNvPr>
          <p:cNvSpPr txBox="1">
            <a:spLocks/>
          </p:cNvSpPr>
          <p:nvPr/>
        </p:nvSpPr>
        <p:spPr>
          <a:xfrm>
            <a:off x="1" y="2"/>
            <a:ext cx="9143999" cy="1074056"/>
          </a:xfrm>
          <a:prstGeom prst="rect">
            <a:avLst/>
          </a:prstGeom>
        </p:spPr>
        <p:txBody>
          <a:bodyPr vert="horz" lIns="77925" tIns="38963" rIns="77925" bIns="38963"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lang="en-US" sz="3200" b="1" dirty="0">
                <a:latin typeface="+mn-lt"/>
                <a:cs typeface="Aharoni" pitchFamily="2" charset="-79"/>
              </a:rPr>
              <a:t>Case 2: Organic rice snack </a:t>
            </a:r>
          </a:p>
          <a:p>
            <a:pPr algn="ctr">
              <a:lnSpc>
                <a:spcPct val="120000"/>
              </a:lnSpc>
            </a:pPr>
            <a:r>
              <a:rPr lang="en-US" sz="3200" b="1" dirty="0">
                <a:latin typeface="+mn-lt"/>
                <a:cs typeface="Aharoni" pitchFamily="2" charset="-79"/>
              </a:rPr>
              <a:t>Medium-High NIP &amp;  Medium policy</a:t>
            </a:r>
            <a:endParaRPr lang="en-US" sz="2000" b="1" dirty="0">
              <a:latin typeface="+mn-lt"/>
              <a:cs typeface="Aharoni" pitchFamily="2" charset="-79"/>
            </a:endParaRPr>
          </a:p>
        </p:txBody>
      </p:sp>
      <p:sp>
        <p:nvSpPr>
          <p:cNvPr id="3" name="Rectangle 2"/>
          <p:cNvSpPr/>
          <p:nvPr/>
        </p:nvSpPr>
        <p:spPr>
          <a:xfrm>
            <a:off x="0" y="1378857"/>
            <a:ext cx="9144000" cy="3837213"/>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5-Point Star 3"/>
          <p:cNvSpPr>
            <a:spLocks noChangeAspect="1"/>
          </p:cNvSpPr>
          <p:nvPr/>
        </p:nvSpPr>
        <p:spPr>
          <a:xfrm>
            <a:off x="4937760" y="1494989"/>
            <a:ext cx="180000" cy="180000"/>
          </a:xfrm>
          <a:prstGeom prst="star5">
            <a:avLst/>
          </a:prstGeom>
          <a:solidFill>
            <a:srgbClr val="FFFF00"/>
          </a:solidFill>
          <a:ln>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5-Point Star 4"/>
          <p:cNvSpPr>
            <a:spLocks noChangeAspect="1"/>
          </p:cNvSpPr>
          <p:nvPr/>
        </p:nvSpPr>
        <p:spPr>
          <a:xfrm>
            <a:off x="6945088" y="1728682"/>
            <a:ext cx="180000" cy="180000"/>
          </a:xfrm>
          <a:prstGeom prst="star5">
            <a:avLst/>
          </a:prstGeom>
          <a:solidFill>
            <a:srgbClr val="FFFF00"/>
          </a:solidFill>
          <a:ln>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p:cNvCxnSpPr>
            <a:stCxn id="5" idx="1"/>
          </p:cNvCxnSpPr>
          <p:nvPr/>
        </p:nvCxnSpPr>
        <p:spPr>
          <a:xfrm flipH="1">
            <a:off x="6154058" y="1797436"/>
            <a:ext cx="791030" cy="395674"/>
          </a:xfrm>
          <a:prstGeom prst="straightConnector1">
            <a:avLst/>
          </a:prstGeom>
          <a:ln w="12700">
            <a:solidFill>
              <a:srgbClr val="FF0000"/>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26911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36277" y="666749"/>
            <a:ext cx="4165979" cy="3868761"/>
          </a:xfrm>
          <a:prstGeom prst="rect">
            <a:avLst/>
          </a:prstGeom>
          <a:blipFill>
            <a:blip r:embed="rId2"/>
            <a:stretch>
              <a:fillRect/>
            </a:stretch>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236277" y="4555982"/>
            <a:ext cx="4165979" cy="553998"/>
          </a:xfrm>
          <a:prstGeom prst="rect">
            <a:avLst/>
          </a:prstGeom>
          <a:noFill/>
        </p:spPr>
        <p:txBody>
          <a:bodyPr wrap="square" rtlCol="0">
            <a:spAutoFit/>
          </a:bodyPr>
          <a:lstStyle/>
          <a:p>
            <a:r>
              <a:rPr lang="en-US" sz="1000" dirty="0"/>
              <a:t>Source: Bangkok Post</a:t>
            </a:r>
            <a:r>
              <a:rPr lang="th-TH" sz="1000" dirty="0"/>
              <a:t> </a:t>
            </a:r>
            <a:r>
              <a:rPr lang="en-US" sz="1000" dirty="0"/>
              <a:t>(https://www.bangkokpost.com/business/1856424/thailand-risks-slipping-to-third-place-in-rice-shipments)</a:t>
            </a:r>
          </a:p>
        </p:txBody>
      </p:sp>
      <p:sp>
        <p:nvSpPr>
          <p:cNvPr id="13" name="Rectangle 12"/>
          <p:cNvSpPr/>
          <p:nvPr/>
        </p:nvSpPr>
        <p:spPr>
          <a:xfrm>
            <a:off x="4742593" y="666750"/>
            <a:ext cx="4165979" cy="3868761"/>
          </a:xfrm>
          <a:prstGeom prst="rect">
            <a:avLst/>
          </a:prstGeom>
          <a:blipFill>
            <a:blip r:embed="rId3"/>
            <a:stretch>
              <a:fillRect/>
            </a:stretch>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742593" y="4524550"/>
            <a:ext cx="4165979" cy="400110"/>
          </a:xfrm>
          <a:prstGeom prst="rect">
            <a:avLst/>
          </a:prstGeom>
        </p:spPr>
        <p:txBody>
          <a:bodyPr wrap="square">
            <a:spAutoFit/>
          </a:bodyPr>
          <a:lstStyle/>
          <a:p>
            <a:r>
              <a:rPr lang="en-US" sz="1000" dirty="0"/>
              <a:t>Source: https://seasia.co/2022/11/06/rice-production-by-southeast-asia-countries-and-the-challenges</a:t>
            </a:r>
          </a:p>
        </p:txBody>
      </p:sp>
      <p:sp>
        <p:nvSpPr>
          <p:cNvPr id="8" name="Title 1">
            <a:extLst>
              <a:ext uri="{FF2B5EF4-FFF2-40B4-BE49-F238E27FC236}">
                <a16:creationId xmlns:a16="http://schemas.microsoft.com/office/drawing/2014/main" id="{9F10444C-D6F8-93EB-27E3-5CEF8A263FAC}"/>
              </a:ext>
            </a:extLst>
          </p:cNvPr>
          <p:cNvSpPr txBox="1">
            <a:spLocks/>
          </p:cNvSpPr>
          <p:nvPr/>
        </p:nvSpPr>
        <p:spPr>
          <a:xfrm>
            <a:off x="1" y="1"/>
            <a:ext cx="9143999" cy="666750"/>
          </a:xfrm>
          <a:prstGeom prst="rect">
            <a:avLst/>
          </a:prstGeom>
        </p:spPr>
        <p:txBody>
          <a:bodyPr vert="horz" lIns="77925" tIns="38963" rIns="77925" bIns="38963"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000" b="1" dirty="0">
                <a:solidFill>
                  <a:srgbClr val="0033CC"/>
                </a:solidFill>
                <a:latin typeface="+mn-lt"/>
                <a:cs typeface="Aharoni" pitchFamily="2" charset="-79"/>
              </a:rPr>
              <a:t>Thailand was on the top of rice market  BUT we are loosing to India and Vietnam.</a:t>
            </a:r>
          </a:p>
        </p:txBody>
      </p:sp>
    </p:spTree>
    <p:extLst>
      <p:ext uri="{BB962C8B-B14F-4D97-AF65-F5344CB8AC3E}">
        <p14:creationId xmlns:p14="http://schemas.microsoft.com/office/powerpoint/2010/main" val="2781387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10444C-D6F8-93EB-27E3-5CEF8A263FAC}"/>
              </a:ext>
            </a:extLst>
          </p:cNvPr>
          <p:cNvSpPr txBox="1">
            <a:spLocks/>
          </p:cNvSpPr>
          <p:nvPr/>
        </p:nvSpPr>
        <p:spPr>
          <a:xfrm>
            <a:off x="1" y="2"/>
            <a:ext cx="9143999" cy="1074056"/>
          </a:xfrm>
          <a:prstGeom prst="rect">
            <a:avLst/>
          </a:prstGeom>
        </p:spPr>
        <p:txBody>
          <a:bodyPr vert="horz" lIns="77925" tIns="38963" rIns="77925" bIns="38963"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lang="en-US" sz="3200" b="1" dirty="0">
                <a:latin typeface="+mn-lt"/>
                <a:cs typeface="Aharoni" pitchFamily="2" charset="-79"/>
              </a:rPr>
              <a:t>Case 3: Instant organic rice soup </a:t>
            </a:r>
          </a:p>
          <a:p>
            <a:pPr algn="ctr">
              <a:lnSpc>
                <a:spcPct val="120000"/>
              </a:lnSpc>
            </a:pPr>
            <a:r>
              <a:rPr lang="en-US" sz="3200" b="1" dirty="0">
                <a:latin typeface="+mn-lt"/>
                <a:cs typeface="Aharoni" pitchFamily="2" charset="-79"/>
              </a:rPr>
              <a:t>Low NIP &amp;  High policy</a:t>
            </a:r>
            <a:endParaRPr lang="en-US" sz="2000" b="1" dirty="0">
              <a:latin typeface="+mn-lt"/>
              <a:cs typeface="Aharoni" pitchFamily="2" charset="-79"/>
            </a:endParaRPr>
          </a:p>
        </p:txBody>
      </p:sp>
      <p:sp>
        <p:nvSpPr>
          <p:cNvPr id="3" name="Rectangle 2"/>
          <p:cNvSpPr/>
          <p:nvPr/>
        </p:nvSpPr>
        <p:spPr>
          <a:xfrm>
            <a:off x="0" y="1378857"/>
            <a:ext cx="9144000" cy="3837213"/>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5-Point Star 3"/>
          <p:cNvSpPr>
            <a:spLocks noChangeAspect="1"/>
          </p:cNvSpPr>
          <p:nvPr/>
        </p:nvSpPr>
        <p:spPr>
          <a:xfrm>
            <a:off x="5361600" y="1791115"/>
            <a:ext cx="180000" cy="180000"/>
          </a:xfrm>
          <a:prstGeom prst="star5">
            <a:avLst/>
          </a:prstGeom>
          <a:solidFill>
            <a:srgbClr val="FFFF00"/>
          </a:solidFill>
          <a:ln>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5-Point Star 4"/>
          <p:cNvSpPr>
            <a:spLocks noChangeAspect="1"/>
          </p:cNvSpPr>
          <p:nvPr/>
        </p:nvSpPr>
        <p:spPr>
          <a:xfrm>
            <a:off x="7364554" y="1847927"/>
            <a:ext cx="180000" cy="180000"/>
          </a:xfrm>
          <a:prstGeom prst="star5">
            <a:avLst/>
          </a:prstGeom>
          <a:solidFill>
            <a:srgbClr val="FFFF00"/>
          </a:solidFill>
          <a:ln>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5-Point Star 6"/>
          <p:cNvSpPr>
            <a:spLocks noChangeAspect="1"/>
          </p:cNvSpPr>
          <p:nvPr/>
        </p:nvSpPr>
        <p:spPr>
          <a:xfrm>
            <a:off x="4657656" y="1540231"/>
            <a:ext cx="180000" cy="180000"/>
          </a:xfrm>
          <a:prstGeom prst="star5">
            <a:avLst/>
          </a:prstGeom>
          <a:solidFill>
            <a:srgbClr val="00B050"/>
          </a:solidFill>
          <a:ln>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838540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10444C-D6F8-93EB-27E3-5CEF8A263FAC}"/>
              </a:ext>
            </a:extLst>
          </p:cNvPr>
          <p:cNvSpPr txBox="1">
            <a:spLocks/>
          </p:cNvSpPr>
          <p:nvPr/>
        </p:nvSpPr>
        <p:spPr>
          <a:xfrm>
            <a:off x="1" y="2"/>
            <a:ext cx="9143999" cy="1074056"/>
          </a:xfrm>
          <a:prstGeom prst="rect">
            <a:avLst/>
          </a:prstGeom>
        </p:spPr>
        <p:txBody>
          <a:bodyPr vert="horz" lIns="77925" tIns="38963" rIns="77925" bIns="38963"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lang="en-US" sz="3200" b="1" dirty="0">
                <a:latin typeface="+mn-lt"/>
                <a:cs typeface="Aharoni" pitchFamily="2" charset="-79"/>
              </a:rPr>
              <a:t>Case 4: Organic rice hair tonic </a:t>
            </a:r>
          </a:p>
          <a:p>
            <a:pPr algn="ctr">
              <a:lnSpc>
                <a:spcPct val="120000"/>
              </a:lnSpc>
            </a:pPr>
            <a:r>
              <a:rPr lang="en-US" sz="3200" b="1" dirty="0">
                <a:latin typeface="+mn-lt"/>
                <a:cs typeface="Aharoni" pitchFamily="2" charset="-79"/>
              </a:rPr>
              <a:t>Low NIP &amp;  High policy</a:t>
            </a:r>
            <a:endParaRPr lang="en-US" sz="2000" b="1" dirty="0">
              <a:latin typeface="+mn-lt"/>
              <a:cs typeface="Aharoni" pitchFamily="2" charset="-79"/>
            </a:endParaRPr>
          </a:p>
        </p:txBody>
      </p:sp>
      <p:sp>
        <p:nvSpPr>
          <p:cNvPr id="3" name="Rectangle 2"/>
          <p:cNvSpPr/>
          <p:nvPr/>
        </p:nvSpPr>
        <p:spPr>
          <a:xfrm>
            <a:off x="0" y="1378857"/>
            <a:ext cx="9144000" cy="3837213"/>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5-Point Star 5"/>
          <p:cNvSpPr>
            <a:spLocks noChangeAspect="1"/>
          </p:cNvSpPr>
          <p:nvPr/>
        </p:nvSpPr>
        <p:spPr>
          <a:xfrm>
            <a:off x="4557202" y="2212261"/>
            <a:ext cx="180000" cy="180000"/>
          </a:xfrm>
          <a:prstGeom prst="star5">
            <a:avLst/>
          </a:prstGeom>
          <a:solidFill>
            <a:srgbClr val="00B050"/>
          </a:solidFill>
          <a:ln>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892153" y="4777528"/>
            <a:ext cx="7060031" cy="294131"/>
          </a:xfrm>
          <a:prstGeom prst="rect">
            <a:avLst/>
          </a:prstGeom>
          <a:noFill/>
        </p:spPr>
        <p:txBody>
          <a:bodyPr wrap="none" lIns="77925" tIns="38963" rIns="77925" bIns="38963" rtlCol="0">
            <a:spAutoFit/>
          </a:bodyPr>
          <a:lstStyle/>
          <a:p>
            <a:r>
              <a:rPr lang="en-US" sz="1400" b="1" dirty="0"/>
              <a:t>Solid lines represent transportation of goods and dotted lines represent information transfer.</a:t>
            </a:r>
          </a:p>
        </p:txBody>
      </p:sp>
    </p:spTree>
    <p:extLst>
      <p:ext uri="{BB962C8B-B14F-4D97-AF65-F5344CB8AC3E}">
        <p14:creationId xmlns:p14="http://schemas.microsoft.com/office/powerpoint/2010/main" val="33918450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10444C-D6F8-93EB-27E3-5CEF8A263FAC}"/>
              </a:ext>
            </a:extLst>
          </p:cNvPr>
          <p:cNvSpPr txBox="1">
            <a:spLocks/>
          </p:cNvSpPr>
          <p:nvPr/>
        </p:nvSpPr>
        <p:spPr>
          <a:xfrm>
            <a:off x="1" y="2"/>
            <a:ext cx="9143999" cy="1074056"/>
          </a:xfrm>
          <a:prstGeom prst="rect">
            <a:avLst/>
          </a:prstGeom>
        </p:spPr>
        <p:txBody>
          <a:bodyPr vert="horz" lIns="77925" tIns="38963" rIns="77925" bIns="38963"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lang="en-US" sz="3200" b="1" dirty="0">
                <a:latin typeface="+mn-lt"/>
                <a:cs typeface="Aharoni" pitchFamily="2" charset="-79"/>
              </a:rPr>
              <a:t>Case 5: Organic rice cleansing powder </a:t>
            </a:r>
          </a:p>
          <a:p>
            <a:pPr algn="ctr">
              <a:lnSpc>
                <a:spcPct val="120000"/>
              </a:lnSpc>
            </a:pPr>
            <a:r>
              <a:rPr lang="en-US" sz="3200" b="1" dirty="0">
                <a:latin typeface="+mn-lt"/>
                <a:cs typeface="Aharoni" pitchFamily="2" charset="-79"/>
              </a:rPr>
              <a:t>Low NIP &amp;  Medium policy</a:t>
            </a:r>
            <a:endParaRPr lang="en-US" sz="2000" b="1" dirty="0">
              <a:latin typeface="+mn-lt"/>
              <a:cs typeface="Aharoni" pitchFamily="2" charset="-79"/>
            </a:endParaRPr>
          </a:p>
        </p:txBody>
      </p:sp>
      <p:sp>
        <p:nvSpPr>
          <p:cNvPr id="3" name="Rectangle 2"/>
          <p:cNvSpPr/>
          <p:nvPr/>
        </p:nvSpPr>
        <p:spPr>
          <a:xfrm>
            <a:off x="0" y="1378857"/>
            <a:ext cx="9144000" cy="3837213"/>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892153" y="4777528"/>
            <a:ext cx="7060031" cy="294131"/>
          </a:xfrm>
          <a:prstGeom prst="rect">
            <a:avLst/>
          </a:prstGeom>
          <a:noFill/>
        </p:spPr>
        <p:txBody>
          <a:bodyPr wrap="none" lIns="77925" tIns="38963" rIns="77925" bIns="38963" rtlCol="0">
            <a:spAutoFit/>
          </a:bodyPr>
          <a:lstStyle/>
          <a:p>
            <a:r>
              <a:rPr lang="en-US" sz="1400" b="1" dirty="0"/>
              <a:t>Solid lines represent transportation of goods and dotted lines represent information transfer.</a:t>
            </a:r>
          </a:p>
        </p:txBody>
      </p:sp>
      <p:sp>
        <p:nvSpPr>
          <p:cNvPr id="5" name="5-Point Star 4"/>
          <p:cNvSpPr>
            <a:spLocks noChangeAspect="1"/>
          </p:cNvSpPr>
          <p:nvPr/>
        </p:nvSpPr>
        <p:spPr>
          <a:xfrm>
            <a:off x="4062168" y="2873904"/>
            <a:ext cx="180000" cy="180000"/>
          </a:xfrm>
          <a:prstGeom prst="star5">
            <a:avLst/>
          </a:prstGeom>
          <a:solidFill>
            <a:srgbClr val="00B050"/>
          </a:solidFill>
          <a:ln>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790546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57150" y="1"/>
            <a:ext cx="9212892" cy="5143500"/>
            <a:chOff x="-68892" y="1"/>
            <a:chExt cx="9212892" cy="5143500"/>
          </a:xfrm>
        </p:grpSpPr>
        <p:grpSp>
          <p:nvGrpSpPr>
            <p:cNvPr id="4" name="Group 3">
              <a:extLst>
                <a:ext uri="{FF2B5EF4-FFF2-40B4-BE49-F238E27FC236}">
                  <a16:creationId xmlns:a16="http://schemas.microsoft.com/office/drawing/2014/main" id="{5870C337-8E3B-B9BF-25BD-E0A97FE06CFF}"/>
                </a:ext>
              </a:extLst>
            </p:cNvPr>
            <p:cNvGrpSpPr/>
            <p:nvPr/>
          </p:nvGrpSpPr>
          <p:grpSpPr>
            <a:xfrm>
              <a:off x="-22964" y="1359"/>
              <a:ext cx="9166964" cy="5142142"/>
              <a:chOff x="-22964" y="1358"/>
              <a:chExt cx="12192000" cy="6390167"/>
            </a:xfrm>
          </p:grpSpPr>
          <p:sp>
            <p:nvSpPr>
              <p:cNvPr id="5" name="Rectangle 4">
                <a:extLst>
                  <a:ext uri="{FF2B5EF4-FFF2-40B4-BE49-F238E27FC236}">
                    <a16:creationId xmlns:a16="http://schemas.microsoft.com/office/drawing/2014/main" id="{44C70694-8DC5-5728-14E3-A1A1605F8E43}"/>
                  </a:ext>
                </a:extLst>
              </p:cNvPr>
              <p:cNvSpPr/>
              <p:nvPr/>
            </p:nvSpPr>
            <p:spPr>
              <a:xfrm>
                <a:off x="-22964" y="1358"/>
                <a:ext cx="12146072" cy="6390167"/>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F1141B3-0F5E-6607-3E20-F7A4A44F56C0}"/>
                  </a:ext>
                </a:extLst>
              </p:cNvPr>
              <p:cNvSpPr/>
              <p:nvPr/>
            </p:nvSpPr>
            <p:spPr>
              <a:xfrm>
                <a:off x="-22964" y="1358"/>
                <a:ext cx="12192000" cy="6390167"/>
              </a:xfrm>
              <a:prstGeom prst="rect">
                <a:avLst/>
              </a:prstGeom>
              <a:blipFill dpi="0" rotWithShape="1">
                <a:blip r:embed="rId3">
                  <a:alphaModFix amt="79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Rectangle 2">
              <a:extLst>
                <a:ext uri="{FF2B5EF4-FFF2-40B4-BE49-F238E27FC236}">
                  <a16:creationId xmlns:a16="http://schemas.microsoft.com/office/drawing/2014/main" id="{E6837C94-0D6A-F7DF-CAAE-70A25F89B863}"/>
                </a:ext>
              </a:extLst>
            </p:cNvPr>
            <p:cNvSpPr/>
            <p:nvPr/>
          </p:nvSpPr>
          <p:spPr>
            <a:xfrm>
              <a:off x="-68892" y="1"/>
              <a:ext cx="9212892" cy="5143500"/>
            </a:xfrm>
            <a:prstGeom prst="rect">
              <a:avLst/>
            </a:prstGeom>
            <a:gradFill flip="none" rotWithShape="1">
              <a:gsLst>
                <a:gs pos="26000">
                  <a:srgbClr val="FFFFFF">
                    <a:alpha val="41000"/>
                  </a:srgbClr>
                </a:gs>
                <a:gs pos="0">
                  <a:schemeClr val="bg1">
                    <a:alpha val="0"/>
                  </a:schemeClr>
                </a:gs>
                <a:gs pos="99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Rectangle 1"/>
          <p:cNvSpPr/>
          <p:nvPr/>
        </p:nvSpPr>
        <p:spPr>
          <a:xfrm>
            <a:off x="-25399" y="2156252"/>
            <a:ext cx="9194799" cy="830997"/>
          </a:xfrm>
          <a:prstGeom prst="rect">
            <a:avLst/>
          </a:prstGeom>
          <a:solidFill>
            <a:srgbClr val="AFABAB">
              <a:alpha val="50980"/>
            </a:srgbClr>
          </a:solidFill>
        </p:spPr>
        <p:txBody>
          <a:bodyPr wrap="square">
            <a:spAutoFit/>
          </a:bodyPr>
          <a:lstStyle/>
          <a:p>
            <a:pPr algn="ctr"/>
            <a:r>
              <a:rPr lang="en-US" sz="4800" b="1" dirty="0">
                <a:solidFill>
                  <a:srgbClr val="0033CC"/>
                </a:solidFill>
              </a:rPr>
              <a:t>Conclusion &amp; Suggestions</a:t>
            </a:r>
          </a:p>
        </p:txBody>
      </p:sp>
    </p:spTree>
    <p:extLst>
      <p:ext uri="{BB962C8B-B14F-4D97-AF65-F5344CB8AC3E}">
        <p14:creationId xmlns:p14="http://schemas.microsoft.com/office/powerpoint/2010/main" val="13929399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CEF87AF-1118-B84F-8AB6-8BA5E9AEDBF2}"/>
              </a:ext>
            </a:extLst>
          </p:cNvPr>
          <p:cNvSpPr>
            <a:spLocks noGrp="1"/>
          </p:cNvSpPr>
          <p:nvPr>
            <p:ph idx="4294967295"/>
          </p:nvPr>
        </p:nvSpPr>
        <p:spPr>
          <a:xfrm>
            <a:off x="1" y="661652"/>
            <a:ext cx="9143999" cy="4345776"/>
          </a:xfrm>
        </p:spPr>
        <p:txBody>
          <a:bodyPr anchor="ctr">
            <a:noAutofit/>
          </a:bodyPr>
          <a:lstStyle/>
          <a:p>
            <a:r>
              <a:rPr lang="en-US" sz="2800" b="1" dirty="0"/>
              <a:t>Driving volume is crucial for overall business performance.</a:t>
            </a:r>
          </a:p>
          <a:p>
            <a:r>
              <a:rPr lang="en-US" sz="2800" b="1" dirty="0"/>
              <a:t>Two key factors </a:t>
            </a:r>
            <a:r>
              <a:rPr lang="en-US" sz="2800" dirty="0"/>
              <a:t>driving technology transfer and high purchase price between the manufacturers and the farmers</a:t>
            </a:r>
          </a:p>
          <a:p>
            <a:pPr marL="827955" lvl="1" indent="-438329">
              <a:buFont typeface="+mj-lt"/>
              <a:buAutoNum type="arabicPeriod"/>
            </a:pPr>
            <a:r>
              <a:rPr lang="en-US" sz="2400" b="1" dirty="0"/>
              <a:t>The Necessity of Inherent Property of raw materials on Technology of the products (NIP</a:t>
            </a:r>
            <a:r>
              <a:rPr lang="en-US" sz="2400" dirty="0"/>
              <a:t>)  </a:t>
            </a:r>
          </a:p>
          <a:p>
            <a:pPr marL="1217581" lvl="2" indent="-438329">
              <a:buFont typeface="+mj-lt"/>
              <a:buAutoNum type="alphaUcPeriod"/>
            </a:pPr>
            <a:r>
              <a:rPr lang="en-US" sz="1600" b="1" dirty="0">
                <a:solidFill>
                  <a:srgbClr val="0033CC"/>
                </a:solidFill>
              </a:rPr>
              <a:t>Generic</a:t>
            </a:r>
            <a:r>
              <a:rPr lang="en-US" sz="1600" dirty="0">
                <a:solidFill>
                  <a:srgbClr val="0033CC"/>
                </a:solidFill>
              </a:rPr>
              <a:t> (e.g., organic claim) </a:t>
            </a:r>
          </a:p>
          <a:p>
            <a:pPr marL="1217581" lvl="2" indent="-438329">
              <a:buFont typeface="+mj-lt"/>
              <a:buAutoNum type="alphaUcPeriod"/>
            </a:pPr>
            <a:r>
              <a:rPr lang="en-US" sz="1600" b="1" dirty="0">
                <a:solidFill>
                  <a:srgbClr val="0033CC"/>
                </a:solidFill>
              </a:rPr>
              <a:t>Business specific </a:t>
            </a:r>
            <a:r>
              <a:rPr lang="en-US" sz="1600" dirty="0">
                <a:solidFill>
                  <a:srgbClr val="0033CC"/>
                </a:solidFill>
              </a:rPr>
              <a:t>(e.g., rice milk) </a:t>
            </a:r>
          </a:p>
          <a:p>
            <a:pPr marL="827955" lvl="1" indent="-438329">
              <a:buFont typeface="+mj-lt"/>
              <a:buAutoNum type="arabicPeriod"/>
            </a:pPr>
            <a:r>
              <a:rPr lang="en-US" sz="2400" b="1" dirty="0"/>
              <a:t>Business policy - </a:t>
            </a:r>
            <a:r>
              <a:rPr lang="en-US" sz="2400" dirty="0"/>
              <a:t>this heavily depended on the vision and mission of the manufacturers.  Diamond Fresh (Organic young-rice milk) and </a:t>
            </a:r>
            <a:r>
              <a:rPr lang="en-US" sz="2400" dirty="0" err="1"/>
              <a:t>Xongdur</a:t>
            </a:r>
            <a:r>
              <a:rPr lang="en-US" sz="2400" dirty="0"/>
              <a:t> (Organic instant rice soup) had such policies.</a:t>
            </a:r>
          </a:p>
        </p:txBody>
      </p:sp>
      <p:sp>
        <p:nvSpPr>
          <p:cNvPr id="4" name="Title 1">
            <a:extLst>
              <a:ext uri="{FF2B5EF4-FFF2-40B4-BE49-F238E27FC236}">
                <a16:creationId xmlns:a16="http://schemas.microsoft.com/office/drawing/2014/main" id="{9F10444C-D6F8-93EB-27E3-5CEF8A263FAC}"/>
              </a:ext>
            </a:extLst>
          </p:cNvPr>
          <p:cNvSpPr txBox="1">
            <a:spLocks/>
          </p:cNvSpPr>
          <p:nvPr/>
        </p:nvSpPr>
        <p:spPr>
          <a:xfrm>
            <a:off x="1" y="1"/>
            <a:ext cx="9143999" cy="666750"/>
          </a:xfrm>
          <a:prstGeom prst="rect">
            <a:avLst/>
          </a:prstGeom>
        </p:spPr>
        <p:txBody>
          <a:bodyPr lIns="77925" tIns="38963" rIns="77925" bIns="38963"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100" b="1" dirty="0">
                <a:latin typeface="Aharoni" pitchFamily="2" charset="-79"/>
                <a:cs typeface="Aharoni" pitchFamily="2" charset="-79"/>
              </a:rPr>
              <a:t>Common problems</a:t>
            </a:r>
          </a:p>
        </p:txBody>
      </p:sp>
    </p:spTree>
    <p:extLst>
      <p:ext uri="{BB962C8B-B14F-4D97-AF65-F5344CB8AC3E}">
        <p14:creationId xmlns:p14="http://schemas.microsoft.com/office/powerpoint/2010/main" val="8516976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0BCB824-7EE0-B838-9C49-67F33215307A}"/>
              </a:ext>
            </a:extLst>
          </p:cNvPr>
          <p:cNvSpPr>
            <a:spLocks noGrp="1"/>
          </p:cNvSpPr>
          <p:nvPr>
            <p:ph idx="4294967295"/>
          </p:nvPr>
        </p:nvSpPr>
        <p:spPr>
          <a:xfrm>
            <a:off x="0" y="819151"/>
            <a:ext cx="9143999" cy="3927021"/>
          </a:xfrm>
        </p:spPr>
        <p:txBody>
          <a:bodyPr anchor="ctr">
            <a:noAutofit/>
          </a:bodyPr>
          <a:lstStyle/>
          <a:p>
            <a:r>
              <a:rPr lang="en-US" sz="2700" b="1" dirty="0"/>
              <a:t>Driving  volume </a:t>
            </a:r>
            <a:r>
              <a:rPr lang="en-US" sz="2700" dirty="0"/>
              <a:t>needs help from the Thai government  through the use of Public-Private Partnership scheme</a:t>
            </a:r>
          </a:p>
          <a:p>
            <a:r>
              <a:rPr lang="en-US" sz="2700" b="1" dirty="0"/>
              <a:t>Niche market strategies: </a:t>
            </a:r>
            <a:r>
              <a:rPr lang="en-US" sz="2700" dirty="0"/>
              <a:t>the manufacturers need to identify the “real buyer” of the products </a:t>
            </a:r>
          </a:p>
          <a:p>
            <a:r>
              <a:rPr lang="en-US" sz="2700" b="1" dirty="0"/>
              <a:t>To help farmers and elevate Thai agriculture level: </a:t>
            </a:r>
            <a:r>
              <a:rPr lang="en-US" sz="2700" dirty="0"/>
              <a:t>identifying where “technology transfer” is really needed and “provide funding” to help the transfer for the “right manufacturer-farmer pairs”</a:t>
            </a:r>
          </a:p>
        </p:txBody>
      </p:sp>
      <p:sp>
        <p:nvSpPr>
          <p:cNvPr id="4" name="Title 1">
            <a:extLst>
              <a:ext uri="{FF2B5EF4-FFF2-40B4-BE49-F238E27FC236}">
                <a16:creationId xmlns:a16="http://schemas.microsoft.com/office/drawing/2014/main" id="{9F10444C-D6F8-93EB-27E3-5CEF8A263FAC}"/>
              </a:ext>
            </a:extLst>
          </p:cNvPr>
          <p:cNvSpPr txBox="1">
            <a:spLocks/>
          </p:cNvSpPr>
          <p:nvPr/>
        </p:nvSpPr>
        <p:spPr>
          <a:xfrm>
            <a:off x="1" y="1"/>
            <a:ext cx="9143999" cy="666750"/>
          </a:xfrm>
          <a:prstGeom prst="rect">
            <a:avLst/>
          </a:prstGeom>
        </p:spPr>
        <p:txBody>
          <a:bodyPr lIns="77925" tIns="38963" rIns="77925" bIns="38963"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100" b="1" dirty="0">
                <a:latin typeface="Aharoni" pitchFamily="2" charset="-79"/>
                <a:cs typeface="Aharoni" pitchFamily="2" charset="-79"/>
              </a:rPr>
              <a:t>Suggestions</a:t>
            </a:r>
          </a:p>
        </p:txBody>
      </p:sp>
    </p:spTree>
    <p:extLst>
      <p:ext uri="{BB962C8B-B14F-4D97-AF65-F5344CB8AC3E}">
        <p14:creationId xmlns:p14="http://schemas.microsoft.com/office/powerpoint/2010/main" val="20903910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51435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1042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296844" y="333376"/>
            <a:ext cx="4165979" cy="4726311"/>
            <a:chOff x="315036" y="511559"/>
            <a:chExt cx="5554638" cy="6301747"/>
          </a:xfrm>
        </p:grpSpPr>
        <p:sp>
          <p:nvSpPr>
            <p:cNvPr id="8" name="TextBox 7"/>
            <p:cNvSpPr txBox="1"/>
            <p:nvPr/>
          </p:nvSpPr>
          <p:spPr>
            <a:xfrm>
              <a:off x="315036" y="6074642"/>
              <a:ext cx="5554638" cy="738664"/>
            </a:xfrm>
            <a:prstGeom prst="rect">
              <a:avLst/>
            </a:prstGeom>
            <a:noFill/>
          </p:spPr>
          <p:txBody>
            <a:bodyPr wrap="square" rtlCol="0">
              <a:spAutoFit/>
            </a:bodyPr>
            <a:lstStyle/>
            <a:p>
              <a:r>
                <a:rPr lang="en-US" sz="1000" dirty="0"/>
                <a:t>Source: Bangkok Post (https://www.bangkokpost.com/business/1856424/thailand-risks-slipping-to-third-place-in-rice-shipments)</a:t>
              </a:r>
            </a:p>
          </p:txBody>
        </p:sp>
        <p:sp>
          <p:nvSpPr>
            <p:cNvPr id="9" name="Rectangle 8"/>
            <p:cNvSpPr/>
            <p:nvPr/>
          </p:nvSpPr>
          <p:spPr>
            <a:xfrm>
              <a:off x="315036" y="511559"/>
              <a:ext cx="5554638" cy="5535787"/>
            </a:xfrm>
            <a:prstGeom prst="rect">
              <a:avLst/>
            </a:prstGeom>
            <a:blipFill>
              <a:blip r:embed="rId2"/>
              <a:stretch>
                <a:fillRect/>
              </a:stretch>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Title 1">
            <a:extLst>
              <a:ext uri="{FF2B5EF4-FFF2-40B4-BE49-F238E27FC236}">
                <a16:creationId xmlns:a16="http://schemas.microsoft.com/office/drawing/2014/main" id="{9F10444C-D6F8-93EB-27E3-5CEF8A263FAC}"/>
              </a:ext>
            </a:extLst>
          </p:cNvPr>
          <p:cNvSpPr txBox="1">
            <a:spLocks/>
          </p:cNvSpPr>
          <p:nvPr/>
        </p:nvSpPr>
        <p:spPr>
          <a:xfrm>
            <a:off x="5152571" y="485594"/>
            <a:ext cx="3991429" cy="4172313"/>
          </a:xfrm>
          <a:prstGeom prst="rect">
            <a:avLst/>
          </a:prstGeom>
        </p:spPr>
        <p:txBody>
          <a:bodyPr vert="horz" lIns="77925" tIns="38963" rIns="77925" bIns="38963"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b="1" dirty="0">
                <a:solidFill>
                  <a:srgbClr val="0033CC"/>
                </a:solidFill>
                <a:latin typeface="+mn-lt"/>
                <a:cs typeface="Aharoni" pitchFamily="2" charset="-79"/>
              </a:rPr>
              <a:t>Exporting rice as a commodity product is highly competitive and Thailand has been loosing to India and Vietnam.</a:t>
            </a:r>
          </a:p>
          <a:p>
            <a:pPr algn="ctr"/>
            <a:endParaRPr lang="en-US" sz="2400" b="1" dirty="0">
              <a:solidFill>
                <a:srgbClr val="0033CC"/>
              </a:solidFill>
              <a:latin typeface="+mn-lt"/>
              <a:cs typeface="Aharoni" pitchFamily="2" charset="-79"/>
            </a:endParaRPr>
          </a:p>
          <a:p>
            <a:pPr algn="ctr"/>
            <a:r>
              <a:rPr lang="en-US" sz="2400" b="1" dirty="0">
                <a:solidFill>
                  <a:srgbClr val="0033CC"/>
                </a:solidFill>
                <a:latin typeface="+mn-lt"/>
                <a:cs typeface="Aharoni" pitchFamily="2" charset="-79"/>
              </a:rPr>
              <a:t>Innovative rice product is an option for Thailand to increase its rice market values.</a:t>
            </a:r>
          </a:p>
        </p:txBody>
      </p:sp>
    </p:spTree>
    <p:extLst>
      <p:ext uri="{BB962C8B-B14F-4D97-AF65-F5344CB8AC3E}">
        <p14:creationId xmlns:p14="http://schemas.microsoft.com/office/powerpoint/2010/main" val="30372813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9C096A1-3A85-0C1E-73B5-97478960B641}"/>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9831"/>
                    </a14:imgEffect>
                    <a14:imgEffect>
                      <a14:saturation sat="234000"/>
                    </a14:imgEffect>
                  </a14:imgLayer>
                </a14:imgProps>
              </a:ext>
            </a:extLst>
          </a:blip>
          <a:stretch>
            <a:fillRect/>
          </a:stretch>
        </p:blipFill>
        <p:spPr>
          <a:xfrm>
            <a:off x="-2" y="-7475"/>
            <a:ext cx="9144001" cy="5150975"/>
          </a:xfrm>
          <a:prstGeom prst="rect">
            <a:avLst/>
          </a:prstGeom>
          <a:effectLst>
            <a:glow rad="127000">
              <a:schemeClr val="accent1">
                <a:alpha val="2000"/>
              </a:schemeClr>
            </a:glow>
            <a:outerShdw blurRad="50800" dist="50800" dir="5400000" sx="1000" sy="1000" algn="ctr" rotWithShape="0">
              <a:srgbClr val="000000"/>
            </a:outerShdw>
            <a:reflection stA="0" endPos="65000" dist="50800" dir="5400000" sy="-100000" algn="bl" rotWithShape="0"/>
          </a:effectLst>
        </p:spPr>
      </p:pic>
      <p:pic>
        <p:nvPicPr>
          <p:cNvPr id="2" name="Picture 1">
            <a:extLst>
              <a:ext uri="{FF2B5EF4-FFF2-40B4-BE49-F238E27FC236}">
                <a16:creationId xmlns:a16="http://schemas.microsoft.com/office/drawing/2014/main" id="{89B7883B-A7AF-60A1-7234-E02217356D03}"/>
              </a:ext>
            </a:extLst>
          </p:cNvPr>
          <p:cNvPicPr>
            <a:picLocks noChangeAspect="1"/>
          </p:cNvPicPr>
          <p:nvPr/>
        </p:nvPicPr>
        <p:blipFill>
          <a:blip r:embed="rId5"/>
          <a:stretch>
            <a:fillRect/>
          </a:stretch>
        </p:blipFill>
        <p:spPr>
          <a:xfrm>
            <a:off x="-1" y="-7475"/>
            <a:ext cx="3389153" cy="1961715"/>
          </a:xfrm>
          <a:prstGeom prst="rect">
            <a:avLst/>
          </a:prstGeom>
        </p:spPr>
      </p:pic>
      <p:sp>
        <p:nvSpPr>
          <p:cNvPr id="3" name="Rectangle 2">
            <a:extLst>
              <a:ext uri="{FF2B5EF4-FFF2-40B4-BE49-F238E27FC236}">
                <a16:creationId xmlns:a16="http://schemas.microsoft.com/office/drawing/2014/main" id="{138DBE2D-4018-9E60-AB41-D9AFFFBEF8BE}"/>
              </a:ext>
            </a:extLst>
          </p:cNvPr>
          <p:cNvSpPr/>
          <p:nvPr/>
        </p:nvSpPr>
        <p:spPr>
          <a:xfrm>
            <a:off x="0" y="157207"/>
            <a:ext cx="1454660" cy="438411"/>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t>Healthy Farmer</a:t>
            </a:r>
          </a:p>
        </p:txBody>
      </p:sp>
      <p:pic>
        <p:nvPicPr>
          <p:cNvPr id="4" name="Picture 3">
            <a:extLst>
              <a:ext uri="{FF2B5EF4-FFF2-40B4-BE49-F238E27FC236}">
                <a16:creationId xmlns:a16="http://schemas.microsoft.com/office/drawing/2014/main" id="{DE9632C9-0076-6AB2-5DAA-10C70F421814}"/>
              </a:ext>
            </a:extLst>
          </p:cNvPr>
          <p:cNvPicPr>
            <a:picLocks noChangeAspect="1"/>
          </p:cNvPicPr>
          <p:nvPr/>
        </p:nvPicPr>
        <p:blipFill>
          <a:blip r:embed="rId6"/>
          <a:stretch>
            <a:fillRect/>
          </a:stretch>
        </p:blipFill>
        <p:spPr>
          <a:xfrm>
            <a:off x="4999839" y="2226100"/>
            <a:ext cx="4144161" cy="2917400"/>
          </a:xfrm>
          <a:prstGeom prst="rect">
            <a:avLst/>
          </a:prstGeom>
          <a:ln>
            <a:noFill/>
          </a:ln>
        </p:spPr>
      </p:pic>
      <p:sp>
        <p:nvSpPr>
          <p:cNvPr id="5" name="Rectangle 4">
            <a:extLst>
              <a:ext uri="{FF2B5EF4-FFF2-40B4-BE49-F238E27FC236}">
                <a16:creationId xmlns:a16="http://schemas.microsoft.com/office/drawing/2014/main" id="{C935EA5F-4AAA-686B-3AE0-F8B5B0D9C0F7}"/>
              </a:ext>
            </a:extLst>
          </p:cNvPr>
          <p:cNvSpPr/>
          <p:nvPr/>
        </p:nvSpPr>
        <p:spPr>
          <a:xfrm>
            <a:off x="5058562" y="4547882"/>
            <a:ext cx="4144161" cy="7072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Environmental Profile (Quality of Soil, further Production of Compose, Nitrogen emissions, etc.) </a:t>
            </a:r>
          </a:p>
        </p:txBody>
      </p:sp>
      <p:sp>
        <p:nvSpPr>
          <p:cNvPr id="8" name="Rectangle 7">
            <a:extLst>
              <a:ext uri="{FF2B5EF4-FFF2-40B4-BE49-F238E27FC236}">
                <a16:creationId xmlns:a16="http://schemas.microsoft.com/office/drawing/2014/main" id="{9A12D125-746B-B440-2B4D-154AF2CFFE97}"/>
              </a:ext>
            </a:extLst>
          </p:cNvPr>
          <p:cNvSpPr/>
          <p:nvPr/>
        </p:nvSpPr>
        <p:spPr>
          <a:xfrm>
            <a:off x="3653406" y="595618"/>
            <a:ext cx="5226341" cy="9720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200" dirty="0">
                <a:ln w="0"/>
                <a:solidFill>
                  <a:schemeClr val="accent6">
                    <a:lumMod val="20000"/>
                    <a:lumOff val="80000"/>
                  </a:schemeClr>
                </a:solidFill>
                <a:effectLst>
                  <a:reflection blurRad="6350" stA="53000" endA="300" endPos="35500" dir="5400000" sy="-90000" algn="bl" rotWithShape="0"/>
                </a:effectLst>
              </a:rPr>
              <a:t>Sustainability</a:t>
            </a:r>
            <a:r>
              <a:rPr lang="en-US" sz="7200" dirty="0">
                <a:ln w="0"/>
                <a:solidFill>
                  <a:srgbClr val="92D050"/>
                </a:solidFill>
                <a:effectLst>
                  <a:reflection blurRad="6350" stA="53000" endA="300" endPos="35500" dir="5400000" sy="-90000" algn="bl" rotWithShape="0"/>
                </a:effectLst>
              </a:rPr>
              <a:t> </a:t>
            </a:r>
          </a:p>
        </p:txBody>
      </p:sp>
    </p:spTree>
    <p:extLst>
      <p:ext uri="{BB962C8B-B14F-4D97-AF65-F5344CB8AC3E}">
        <p14:creationId xmlns:p14="http://schemas.microsoft.com/office/powerpoint/2010/main" val="19426013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p:cNvSpPr/>
          <p:nvPr/>
        </p:nvSpPr>
        <p:spPr>
          <a:xfrm rot="21060361">
            <a:off x="-43541" y="802151"/>
            <a:ext cx="9143999" cy="3755338"/>
          </a:xfrm>
          <a:prstGeom prst="rect">
            <a:avLst/>
          </a:prstGeom>
          <a:blipFill dpi="0" rotWithShape="1">
            <a:blip r:embed="rId3">
              <a:alphaModFix amt="26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9F10444C-D6F8-93EB-27E3-5CEF8A263FAC}"/>
              </a:ext>
            </a:extLst>
          </p:cNvPr>
          <p:cNvSpPr txBox="1">
            <a:spLocks/>
          </p:cNvSpPr>
          <p:nvPr/>
        </p:nvSpPr>
        <p:spPr>
          <a:xfrm>
            <a:off x="1" y="1"/>
            <a:ext cx="9143999" cy="666750"/>
          </a:xfrm>
          <a:prstGeom prst="rect">
            <a:avLst/>
          </a:prstGeom>
        </p:spPr>
        <p:txBody>
          <a:bodyPr vert="horz" lIns="77925" tIns="38963" rIns="77925" bIns="38963"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rgbClr val="0033CC"/>
                </a:solidFill>
                <a:latin typeface="+mn-lt"/>
                <a:cs typeface="Aharoni" pitchFamily="2" charset="-79"/>
              </a:rPr>
              <a:t>Innovative rice products </a:t>
            </a:r>
          </a:p>
        </p:txBody>
      </p:sp>
      <p:sp>
        <p:nvSpPr>
          <p:cNvPr id="23" name="TextBox 22"/>
          <p:cNvSpPr txBox="1"/>
          <p:nvPr/>
        </p:nvSpPr>
        <p:spPr>
          <a:xfrm>
            <a:off x="1485674" y="827322"/>
            <a:ext cx="6172652" cy="523220"/>
          </a:xfrm>
          <a:prstGeom prst="rect">
            <a:avLst/>
          </a:prstGeom>
          <a:noFill/>
        </p:spPr>
        <p:txBody>
          <a:bodyPr wrap="none" rtlCol="0">
            <a:spAutoFit/>
          </a:bodyPr>
          <a:lstStyle/>
          <a:p>
            <a:r>
              <a:rPr lang="en-US" sz="2800" b="1" dirty="0"/>
              <a:t>350,000,000 USD with 10% growth (y2y)</a:t>
            </a:r>
          </a:p>
        </p:txBody>
      </p:sp>
      <p:sp>
        <p:nvSpPr>
          <p:cNvPr id="26" name="TextBox 25"/>
          <p:cNvSpPr txBox="1"/>
          <p:nvPr/>
        </p:nvSpPr>
        <p:spPr>
          <a:xfrm>
            <a:off x="296844" y="4897279"/>
            <a:ext cx="2052000" cy="246221"/>
          </a:xfrm>
          <a:prstGeom prst="rect">
            <a:avLst/>
          </a:prstGeom>
          <a:noFill/>
        </p:spPr>
        <p:txBody>
          <a:bodyPr wrap="square" rtlCol="0">
            <a:spAutoFit/>
          </a:bodyPr>
          <a:lstStyle/>
          <a:p>
            <a:r>
              <a:rPr lang="en-US" sz="1000" b="1" dirty="0"/>
              <a:t>Source: </a:t>
            </a:r>
            <a:r>
              <a:rPr lang="en-US" sz="1000" b="1" dirty="0" err="1"/>
              <a:t>Kasikorn</a:t>
            </a:r>
            <a:r>
              <a:rPr lang="en-US" sz="1000" b="1" dirty="0"/>
              <a:t> research (2020)</a:t>
            </a:r>
          </a:p>
        </p:txBody>
      </p:sp>
      <p:grpSp>
        <p:nvGrpSpPr>
          <p:cNvPr id="33" name="Group 32"/>
          <p:cNvGrpSpPr/>
          <p:nvPr/>
        </p:nvGrpSpPr>
        <p:grpSpPr>
          <a:xfrm>
            <a:off x="0" y="1392379"/>
            <a:ext cx="9073996" cy="3469499"/>
            <a:chOff x="0" y="1581061"/>
            <a:chExt cx="9073996" cy="3469499"/>
          </a:xfrm>
        </p:grpSpPr>
        <p:grpSp>
          <p:nvGrpSpPr>
            <p:cNvPr id="22" name="Group 21"/>
            <p:cNvGrpSpPr/>
            <p:nvPr/>
          </p:nvGrpSpPr>
          <p:grpSpPr>
            <a:xfrm>
              <a:off x="0" y="2202183"/>
              <a:ext cx="9073996" cy="2181177"/>
              <a:chOff x="0" y="2202183"/>
              <a:chExt cx="9073996" cy="2181177"/>
            </a:xfrm>
          </p:grpSpPr>
          <p:grpSp>
            <p:nvGrpSpPr>
              <p:cNvPr id="21" name="Group 20"/>
              <p:cNvGrpSpPr/>
              <p:nvPr/>
            </p:nvGrpSpPr>
            <p:grpSpPr>
              <a:xfrm>
                <a:off x="0" y="3345813"/>
                <a:ext cx="9073996" cy="1037547"/>
                <a:chOff x="-60625" y="608466"/>
                <a:chExt cx="9073996" cy="1037547"/>
              </a:xfrm>
            </p:grpSpPr>
            <p:sp>
              <p:nvSpPr>
                <p:cNvPr id="2" name="Notched Right Arrow 1"/>
                <p:cNvSpPr/>
                <p:nvPr/>
              </p:nvSpPr>
              <p:spPr>
                <a:xfrm>
                  <a:off x="142571" y="608466"/>
                  <a:ext cx="8870800" cy="918482"/>
                </a:xfrm>
                <a:prstGeom prst="notchedRightArrow">
                  <a:avLst/>
                </a:prstGeom>
                <a:gradFill flip="none" rotWithShape="1">
                  <a:gsLst>
                    <a:gs pos="0">
                      <a:srgbClr val="A603AB">
                        <a:alpha val="40000"/>
                      </a:srgbClr>
                    </a:gs>
                    <a:gs pos="21001">
                      <a:srgbClr val="0819FB"/>
                    </a:gs>
                    <a:gs pos="35001">
                      <a:srgbClr val="1A8D48"/>
                    </a:gs>
                    <a:gs pos="52000">
                      <a:srgbClr val="FFFF00"/>
                    </a:gs>
                    <a:gs pos="73000">
                      <a:srgbClr val="EE3F17"/>
                    </a:gs>
                    <a:gs pos="88000">
                      <a:srgbClr val="E81766"/>
                    </a:gs>
                    <a:gs pos="100000">
                      <a:srgbClr val="A603A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t>Technological advancement</a:t>
                  </a:r>
                </a:p>
              </p:txBody>
            </p:sp>
            <p:sp>
              <p:nvSpPr>
                <p:cNvPr id="3" name="Rounded Rectangle 2"/>
                <p:cNvSpPr/>
                <p:nvPr/>
              </p:nvSpPr>
              <p:spPr>
                <a:xfrm>
                  <a:off x="-60625" y="1228047"/>
                  <a:ext cx="1335314" cy="41796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rgbClr val="FF0000"/>
                      </a:solidFill>
                    </a:rPr>
                    <a:t>LOW</a:t>
                  </a:r>
                </a:p>
              </p:txBody>
            </p:sp>
            <p:sp>
              <p:nvSpPr>
                <p:cNvPr id="5" name="Rounded Rectangle 4"/>
                <p:cNvSpPr/>
                <p:nvPr/>
              </p:nvSpPr>
              <p:spPr>
                <a:xfrm>
                  <a:off x="7232809" y="1228047"/>
                  <a:ext cx="1335314" cy="41796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rgbClr val="0033CC"/>
                      </a:solidFill>
                    </a:rPr>
                    <a:t>HIGH</a:t>
                  </a:r>
                </a:p>
              </p:txBody>
            </p:sp>
            <p:sp>
              <p:nvSpPr>
                <p:cNvPr id="8" name="Rounded Rectangle 7"/>
                <p:cNvSpPr/>
                <p:nvPr/>
              </p:nvSpPr>
              <p:spPr>
                <a:xfrm>
                  <a:off x="3861858" y="1228047"/>
                  <a:ext cx="1335314" cy="41796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rgbClr val="00B050"/>
                      </a:solidFill>
                    </a:rPr>
                    <a:t>MEDIUM</a:t>
                  </a:r>
                </a:p>
              </p:txBody>
            </p:sp>
          </p:grpSp>
          <p:grpSp>
            <p:nvGrpSpPr>
              <p:cNvPr id="9" name="Group 8"/>
              <p:cNvGrpSpPr/>
              <p:nvPr/>
            </p:nvGrpSpPr>
            <p:grpSpPr>
              <a:xfrm>
                <a:off x="266689" y="2202183"/>
                <a:ext cx="8654312" cy="1114602"/>
                <a:chOff x="266689" y="2681145"/>
                <a:chExt cx="8654312" cy="1114602"/>
              </a:xfrm>
            </p:grpSpPr>
            <p:sp>
              <p:nvSpPr>
                <p:cNvPr id="6" name="Oval 5"/>
                <p:cNvSpPr/>
                <p:nvPr/>
              </p:nvSpPr>
              <p:spPr>
                <a:xfrm>
                  <a:off x="266689" y="2734446"/>
                  <a:ext cx="1008000" cy="1008000"/>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182442" y="2734446"/>
                  <a:ext cx="1008000" cy="1008000"/>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098195" y="2734446"/>
                  <a:ext cx="1008000" cy="1008000"/>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3013948" y="2734446"/>
                  <a:ext cx="1008000" cy="1008000"/>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3929701" y="2734446"/>
                  <a:ext cx="1008000" cy="1008000"/>
                </a:xfrm>
                <a:prstGeom prst="ellipse">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4845454" y="2734446"/>
                  <a:ext cx="1008000" cy="1008000"/>
                </a:xfrm>
                <a:prstGeom prst="ellipse">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8">
                  <a:extLst>
                    <a:ext uri="{FF2B5EF4-FFF2-40B4-BE49-F238E27FC236}">
                      <a16:creationId xmlns:a16="http://schemas.microsoft.com/office/drawing/2014/main" id="{A344E717-6858-363C-F2A6-BD74F61412BA}"/>
                    </a:ext>
                  </a:extLst>
                </p:cNvPr>
                <p:cNvSpPr/>
                <p:nvPr/>
              </p:nvSpPr>
              <p:spPr>
                <a:xfrm flipH="1">
                  <a:off x="5761207" y="2681145"/>
                  <a:ext cx="705757" cy="1114602"/>
                </a:xfrm>
                <a:prstGeom prst="roundRect">
                  <a:avLst/>
                </a:prstGeom>
                <a:blipFill dpi="0" rotWithShape="1">
                  <a:blip r:embed="rId10"/>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Rounded Corners 10">
                  <a:extLst>
                    <a:ext uri="{FF2B5EF4-FFF2-40B4-BE49-F238E27FC236}">
                      <a16:creationId xmlns:a16="http://schemas.microsoft.com/office/drawing/2014/main" id="{D9269071-3D20-E7DA-D249-3B727E4A0B12}"/>
                    </a:ext>
                  </a:extLst>
                </p:cNvPr>
                <p:cNvSpPr/>
                <p:nvPr/>
              </p:nvSpPr>
              <p:spPr>
                <a:xfrm flipH="1">
                  <a:off x="6374717" y="2681145"/>
                  <a:ext cx="705757" cy="1114602"/>
                </a:xfrm>
                <a:prstGeom prst="roundRect">
                  <a:avLst/>
                </a:prstGeom>
                <a:blipFill dpi="0" rotWithShape="1">
                  <a:blip r:embed="rId1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Rounded Corners 12">
                  <a:extLst>
                    <a:ext uri="{FF2B5EF4-FFF2-40B4-BE49-F238E27FC236}">
                      <a16:creationId xmlns:a16="http://schemas.microsoft.com/office/drawing/2014/main" id="{DA16774F-3D88-318A-534B-FEFE55AFF181}"/>
                    </a:ext>
                  </a:extLst>
                </p:cNvPr>
                <p:cNvSpPr/>
                <p:nvPr/>
              </p:nvSpPr>
              <p:spPr>
                <a:xfrm flipH="1">
                  <a:off x="6988227" y="2681145"/>
                  <a:ext cx="705757" cy="1114602"/>
                </a:xfrm>
                <a:prstGeom prst="roundRect">
                  <a:avLst/>
                </a:prstGeom>
                <a:blipFill dpi="0" rotWithShape="1">
                  <a:blip r:embed="rId1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Rounded Corners 11">
                  <a:extLst>
                    <a:ext uri="{FF2B5EF4-FFF2-40B4-BE49-F238E27FC236}">
                      <a16:creationId xmlns:a16="http://schemas.microsoft.com/office/drawing/2014/main" id="{B57FC8A2-0F47-D2F2-0E13-CCC7DE3A89BE}"/>
                    </a:ext>
                  </a:extLst>
                </p:cNvPr>
                <p:cNvSpPr/>
                <p:nvPr/>
              </p:nvSpPr>
              <p:spPr>
                <a:xfrm flipH="1">
                  <a:off x="7601737" y="2681145"/>
                  <a:ext cx="705757" cy="1114602"/>
                </a:xfrm>
                <a:prstGeom prst="roundRect">
                  <a:avLst/>
                </a:prstGeom>
                <a:blipFill dpi="0" rotWithShape="1">
                  <a:blip r:embed="rId13"/>
                  <a:srcRect/>
                  <a:stretch>
                    <a:fillRect l="-28000" r="-1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9">
                  <a:extLst>
                    <a:ext uri="{FF2B5EF4-FFF2-40B4-BE49-F238E27FC236}">
                      <a16:creationId xmlns:a16="http://schemas.microsoft.com/office/drawing/2014/main" id="{FF111C82-40A7-8BE8-A1FC-CC5F8436E519}"/>
                    </a:ext>
                  </a:extLst>
                </p:cNvPr>
                <p:cNvSpPr/>
                <p:nvPr/>
              </p:nvSpPr>
              <p:spPr>
                <a:xfrm flipH="1">
                  <a:off x="8215244" y="2681145"/>
                  <a:ext cx="705757" cy="1114602"/>
                </a:xfrm>
                <a:prstGeom prst="roundRect">
                  <a:avLst/>
                </a:prstGeom>
                <a:blipFill dpi="0" rotWithShape="1">
                  <a:blip r:embed="rId14"/>
                  <a:srcRect/>
                  <a:stretch>
                    <a:fillRect l="27000" r="23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8" name="TextBox 27"/>
            <p:cNvSpPr txBox="1"/>
            <p:nvPr/>
          </p:nvSpPr>
          <p:spPr>
            <a:xfrm>
              <a:off x="684340" y="1581061"/>
              <a:ext cx="4204656" cy="338554"/>
            </a:xfrm>
            <a:prstGeom prst="rect">
              <a:avLst/>
            </a:prstGeom>
            <a:noFill/>
          </p:spPr>
          <p:txBody>
            <a:bodyPr wrap="square" rtlCol="0">
              <a:spAutoFit/>
            </a:bodyPr>
            <a:lstStyle/>
            <a:p>
              <a:pPr algn="ctr"/>
              <a:r>
                <a:rPr lang="en-US" sz="1600" b="1" dirty="0">
                  <a:solidFill>
                    <a:srgbClr val="FF0000"/>
                  </a:solidFill>
                </a:rPr>
                <a:t>Most of Thai’s rice export products</a:t>
              </a:r>
            </a:p>
          </p:txBody>
        </p:sp>
        <p:cxnSp>
          <p:nvCxnSpPr>
            <p:cNvPr id="29" name="Straight Arrow Connector 28"/>
            <p:cNvCxnSpPr/>
            <p:nvPr/>
          </p:nvCxnSpPr>
          <p:spPr>
            <a:xfrm>
              <a:off x="296844" y="1930400"/>
              <a:ext cx="4960953" cy="0"/>
            </a:xfrm>
            <a:prstGeom prst="straightConnector1">
              <a:avLst/>
            </a:prstGeom>
            <a:ln w="76200">
              <a:solidFill>
                <a:srgbClr val="FF0000"/>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5257797" y="1930400"/>
              <a:ext cx="3420000" cy="0"/>
            </a:xfrm>
            <a:prstGeom prst="straightConnector1">
              <a:avLst/>
            </a:prstGeom>
            <a:ln w="76200">
              <a:solidFill>
                <a:srgbClr val="0033CC"/>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5499409" y="1581061"/>
              <a:ext cx="2880000" cy="338554"/>
            </a:xfrm>
            <a:prstGeom prst="rect">
              <a:avLst/>
            </a:prstGeom>
            <a:noFill/>
          </p:spPr>
          <p:txBody>
            <a:bodyPr wrap="square" rtlCol="0">
              <a:spAutoFit/>
            </a:bodyPr>
            <a:lstStyle/>
            <a:p>
              <a:pPr algn="ctr"/>
              <a:r>
                <a:rPr lang="en-US" sz="1600" b="1" dirty="0">
                  <a:solidFill>
                    <a:srgbClr val="0033CC"/>
                  </a:solidFill>
                </a:rPr>
                <a:t>Innovative rice products</a:t>
              </a:r>
            </a:p>
          </p:txBody>
        </p:sp>
        <p:sp>
          <p:nvSpPr>
            <p:cNvPr id="30" name="Oval 29"/>
            <p:cNvSpPr/>
            <p:nvPr/>
          </p:nvSpPr>
          <p:spPr>
            <a:xfrm>
              <a:off x="6555355" y="4330560"/>
              <a:ext cx="720000" cy="720000"/>
            </a:xfrm>
            <a:prstGeom prst="ellipse">
              <a:avLst/>
            </a:prstGeom>
            <a:blipFill>
              <a:blip r:embed="rId15"/>
              <a:stretch>
                <a:fillRect/>
              </a:stretch>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p:nvPr/>
          </p:nvSpPr>
          <p:spPr>
            <a:xfrm>
              <a:off x="7373368" y="4330560"/>
              <a:ext cx="720000" cy="720000"/>
            </a:xfrm>
            <a:prstGeom prst="ellipse">
              <a:avLst/>
            </a:prstGeom>
            <a:blipFill>
              <a:blip r:embed="rId16"/>
              <a:stretch>
                <a:fillRect/>
              </a:stretch>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p:nvPr/>
          </p:nvSpPr>
          <p:spPr>
            <a:xfrm>
              <a:off x="5737342" y="4330560"/>
              <a:ext cx="720000" cy="720000"/>
            </a:xfrm>
            <a:prstGeom prst="ellipse">
              <a:avLst/>
            </a:prstGeom>
            <a:blipFill>
              <a:blip r:embed="rId17"/>
              <a:stretch>
                <a:fillRect/>
              </a:stretch>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p:nvPr/>
          </p:nvSpPr>
          <p:spPr>
            <a:xfrm>
              <a:off x="8191382" y="4330560"/>
              <a:ext cx="720000" cy="720000"/>
            </a:xfrm>
            <a:prstGeom prst="ellipse">
              <a:avLst/>
            </a:prstGeom>
            <a:blipFill>
              <a:blip r:embed="rId18"/>
              <a:stretch>
                <a:fillRect/>
              </a:stretch>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6487076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57150" y="1"/>
            <a:ext cx="9212892" cy="5143500"/>
            <a:chOff x="-68892" y="1"/>
            <a:chExt cx="9212892" cy="5143500"/>
          </a:xfrm>
        </p:grpSpPr>
        <p:grpSp>
          <p:nvGrpSpPr>
            <p:cNvPr id="4" name="Group 3">
              <a:extLst>
                <a:ext uri="{FF2B5EF4-FFF2-40B4-BE49-F238E27FC236}">
                  <a16:creationId xmlns:a16="http://schemas.microsoft.com/office/drawing/2014/main" id="{5870C337-8E3B-B9BF-25BD-E0A97FE06CFF}"/>
                </a:ext>
              </a:extLst>
            </p:cNvPr>
            <p:cNvGrpSpPr/>
            <p:nvPr/>
          </p:nvGrpSpPr>
          <p:grpSpPr>
            <a:xfrm>
              <a:off x="-22964" y="1359"/>
              <a:ext cx="9166964" cy="5142142"/>
              <a:chOff x="-22964" y="1358"/>
              <a:chExt cx="12192000" cy="6390167"/>
            </a:xfrm>
          </p:grpSpPr>
          <p:sp>
            <p:nvSpPr>
              <p:cNvPr id="5" name="Rectangle 4">
                <a:extLst>
                  <a:ext uri="{FF2B5EF4-FFF2-40B4-BE49-F238E27FC236}">
                    <a16:creationId xmlns:a16="http://schemas.microsoft.com/office/drawing/2014/main" id="{44C70694-8DC5-5728-14E3-A1A1605F8E43}"/>
                  </a:ext>
                </a:extLst>
              </p:cNvPr>
              <p:cNvSpPr/>
              <p:nvPr/>
            </p:nvSpPr>
            <p:spPr>
              <a:xfrm>
                <a:off x="-22964" y="1358"/>
                <a:ext cx="12146072" cy="6390167"/>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F1141B3-0F5E-6607-3E20-F7A4A44F56C0}"/>
                  </a:ext>
                </a:extLst>
              </p:cNvPr>
              <p:cNvSpPr/>
              <p:nvPr/>
            </p:nvSpPr>
            <p:spPr>
              <a:xfrm>
                <a:off x="-22964" y="1358"/>
                <a:ext cx="12192000" cy="6390167"/>
              </a:xfrm>
              <a:prstGeom prst="rect">
                <a:avLst/>
              </a:prstGeom>
              <a:blipFill dpi="0" rotWithShape="1">
                <a:blip r:embed="rId3">
                  <a:alphaModFix amt="79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Rectangle 2">
              <a:extLst>
                <a:ext uri="{FF2B5EF4-FFF2-40B4-BE49-F238E27FC236}">
                  <a16:creationId xmlns:a16="http://schemas.microsoft.com/office/drawing/2014/main" id="{E6837C94-0D6A-F7DF-CAAE-70A25F89B863}"/>
                </a:ext>
              </a:extLst>
            </p:cNvPr>
            <p:cNvSpPr/>
            <p:nvPr/>
          </p:nvSpPr>
          <p:spPr>
            <a:xfrm>
              <a:off x="-68892" y="1"/>
              <a:ext cx="9212892" cy="5143500"/>
            </a:xfrm>
            <a:prstGeom prst="rect">
              <a:avLst/>
            </a:prstGeom>
            <a:gradFill flip="none" rotWithShape="1">
              <a:gsLst>
                <a:gs pos="26000">
                  <a:srgbClr val="FFFFFF">
                    <a:alpha val="41000"/>
                  </a:srgbClr>
                </a:gs>
                <a:gs pos="0">
                  <a:schemeClr val="bg1">
                    <a:alpha val="0"/>
                  </a:schemeClr>
                </a:gs>
                <a:gs pos="99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Rectangle 1"/>
          <p:cNvSpPr/>
          <p:nvPr/>
        </p:nvSpPr>
        <p:spPr>
          <a:xfrm>
            <a:off x="-25399" y="2156252"/>
            <a:ext cx="9194799" cy="830997"/>
          </a:xfrm>
          <a:prstGeom prst="rect">
            <a:avLst/>
          </a:prstGeom>
          <a:solidFill>
            <a:srgbClr val="AFABAB">
              <a:alpha val="50980"/>
            </a:srgbClr>
          </a:solidFill>
        </p:spPr>
        <p:txBody>
          <a:bodyPr wrap="square">
            <a:spAutoFit/>
          </a:bodyPr>
          <a:lstStyle/>
          <a:p>
            <a:pPr algn="ctr"/>
            <a:r>
              <a:rPr lang="en-US" sz="4800" b="1" dirty="0">
                <a:solidFill>
                  <a:srgbClr val="0033CC"/>
                </a:solidFill>
              </a:rPr>
              <a:t>How we conducted our study.</a:t>
            </a:r>
          </a:p>
        </p:txBody>
      </p:sp>
    </p:spTree>
    <p:extLst>
      <p:ext uri="{BB962C8B-B14F-4D97-AF65-F5344CB8AC3E}">
        <p14:creationId xmlns:p14="http://schemas.microsoft.com/office/powerpoint/2010/main" val="24735205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9F10444C-D6F8-93EB-27E3-5CEF8A263FAC}"/>
              </a:ext>
            </a:extLst>
          </p:cNvPr>
          <p:cNvSpPr txBox="1">
            <a:spLocks/>
          </p:cNvSpPr>
          <p:nvPr/>
        </p:nvSpPr>
        <p:spPr>
          <a:xfrm>
            <a:off x="1" y="1"/>
            <a:ext cx="9143999" cy="666750"/>
          </a:xfrm>
          <a:prstGeom prst="rect">
            <a:avLst/>
          </a:prstGeom>
        </p:spPr>
        <p:txBody>
          <a:bodyPr vert="horz" lIns="77925" tIns="38963" rIns="77925" bIns="38963"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100" b="1" dirty="0">
                <a:solidFill>
                  <a:srgbClr val="0033CC"/>
                </a:solidFill>
                <a:latin typeface="Aharoni" pitchFamily="2" charset="-79"/>
                <a:cs typeface="Aharoni" pitchFamily="2" charset="-79"/>
              </a:rPr>
              <a:t>Study procedure: being a part of the team</a:t>
            </a:r>
          </a:p>
        </p:txBody>
      </p:sp>
      <p:sp>
        <p:nvSpPr>
          <p:cNvPr id="39" name="Arc 38"/>
          <p:cNvSpPr/>
          <p:nvPr/>
        </p:nvSpPr>
        <p:spPr>
          <a:xfrm rot="18851341">
            <a:off x="2563766" y="852271"/>
            <a:ext cx="4239816" cy="4280826"/>
          </a:xfrm>
          <a:prstGeom prst="arc">
            <a:avLst>
              <a:gd name="adj1" fmla="val 16200000"/>
              <a:gd name="adj2" fmla="val 181546"/>
            </a:avLst>
          </a:prstGeom>
          <a:ln w="57150">
            <a:solidFill>
              <a:srgbClr val="00B0F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3" name="Arc 42"/>
          <p:cNvSpPr/>
          <p:nvPr/>
        </p:nvSpPr>
        <p:spPr>
          <a:xfrm rot="18851341" flipH="1" flipV="1">
            <a:off x="2573291" y="-24029"/>
            <a:ext cx="4239816" cy="4280826"/>
          </a:xfrm>
          <a:prstGeom prst="arc">
            <a:avLst>
              <a:gd name="adj1" fmla="val 16200000"/>
              <a:gd name="adj2" fmla="val 181546"/>
            </a:avLst>
          </a:prstGeom>
          <a:ln w="57150">
            <a:solidFill>
              <a:srgbClr val="00B0F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45" name="Group 44"/>
          <p:cNvGrpSpPr/>
          <p:nvPr/>
        </p:nvGrpSpPr>
        <p:grpSpPr>
          <a:xfrm>
            <a:off x="0" y="961300"/>
            <a:ext cx="9144000" cy="3850749"/>
            <a:chOff x="0" y="961300"/>
            <a:chExt cx="9144000" cy="3850749"/>
          </a:xfrm>
        </p:grpSpPr>
        <p:sp>
          <p:nvSpPr>
            <p:cNvPr id="14" name="Right Arrow 13"/>
            <p:cNvSpPr/>
            <p:nvPr/>
          </p:nvSpPr>
          <p:spPr>
            <a:xfrm>
              <a:off x="0" y="1030514"/>
              <a:ext cx="9144000" cy="3468915"/>
            </a:xfrm>
            <a:prstGeom prst="rightArrow">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0" y="2077357"/>
              <a:ext cx="962743" cy="1375229"/>
            </a:xfrm>
            <a:prstGeom prst="rect">
              <a:avLst/>
            </a:prstGeom>
            <a:blipFill>
              <a:blip r:embed="rId3"/>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3619037" y="2077357"/>
              <a:ext cx="962743" cy="1375229"/>
            </a:xfrm>
            <a:prstGeom prst="roundRect">
              <a:avLst/>
            </a:prstGeom>
            <a:blipFill>
              <a:blip r:embed="rId4"/>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40702" y="2077357"/>
              <a:ext cx="962743" cy="1375229"/>
            </a:xfrm>
            <a:prstGeom prst="rect">
              <a:avLst/>
            </a:prstGeom>
            <a:blipFill>
              <a:blip r:embed="rId5"/>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8181257" y="1278163"/>
              <a:ext cx="962743" cy="1375229"/>
            </a:xfrm>
            <a:prstGeom prst="rect">
              <a:avLst/>
            </a:prstGeom>
            <a:blipFill>
              <a:blip r:embed="rId6"/>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8181257" y="2876550"/>
              <a:ext cx="962743" cy="1375229"/>
            </a:xfrm>
            <a:prstGeom prst="rect">
              <a:avLst/>
            </a:prstGeom>
            <a:blipFill>
              <a:blip r:embed="rId7"/>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 name="Rectangle 16"/>
            <p:cNvSpPr/>
            <p:nvPr/>
          </p:nvSpPr>
          <p:spPr>
            <a:xfrm>
              <a:off x="0" y="2907072"/>
              <a:ext cx="962743" cy="553998"/>
            </a:xfrm>
            <a:prstGeom prst="rect">
              <a:avLst/>
            </a:prstGeom>
            <a:solidFill>
              <a:schemeClr val="tx1">
                <a:alpha val="47000"/>
              </a:schemeClr>
            </a:solidFill>
          </p:spPr>
          <p:txBody>
            <a:bodyPr wrap="square">
              <a:spAutoFit/>
            </a:bodyPr>
            <a:lstStyle/>
            <a:p>
              <a:pPr algn="ctr"/>
              <a:r>
                <a:rPr lang="en-US" b="1" dirty="0">
                  <a:solidFill>
                    <a:schemeClr val="bg1"/>
                  </a:solidFill>
                </a:rPr>
                <a:t>Company selection</a:t>
              </a:r>
            </a:p>
          </p:txBody>
        </p:sp>
        <p:sp>
          <p:nvSpPr>
            <p:cNvPr id="23" name="Rectangle 22"/>
            <p:cNvSpPr/>
            <p:nvPr/>
          </p:nvSpPr>
          <p:spPr>
            <a:xfrm>
              <a:off x="3619037" y="2898588"/>
              <a:ext cx="962743" cy="553998"/>
            </a:xfrm>
            <a:prstGeom prst="rect">
              <a:avLst/>
            </a:prstGeom>
            <a:solidFill>
              <a:schemeClr val="tx1">
                <a:alpha val="46000"/>
              </a:schemeClr>
            </a:solidFill>
          </p:spPr>
          <p:txBody>
            <a:bodyPr wrap="square">
              <a:spAutoFit/>
            </a:bodyPr>
            <a:lstStyle/>
            <a:p>
              <a:pPr algn="ctr"/>
              <a:r>
                <a:rPr lang="en-US" b="1" dirty="0">
                  <a:solidFill>
                    <a:schemeClr val="bg1"/>
                  </a:solidFill>
                </a:rPr>
                <a:t>Select market </a:t>
              </a:r>
            </a:p>
          </p:txBody>
        </p:sp>
        <p:sp>
          <p:nvSpPr>
            <p:cNvPr id="6" name="Rectangle 5"/>
            <p:cNvSpPr/>
            <p:nvPr/>
          </p:nvSpPr>
          <p:spPr>
            <a:xfrm>
              <a:off x="4759592" y="2077357"/>
              <a:ext cx="962743" cy="1375229"/>
            </a:xfrm>
            <a:prstGeom prst="rect">
              <a:avLst/>
            </a:prstGeom>
            <a:blipFill>
              <a:blip r:embed="rId8"/>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4759592" y="2621589"/>
              <a:ext cx="962743" cy="830997"/>
            </a:xfrm>
            <a:prstGeom prst="rect">
              <a:avLst/>
            </a:prstGeom>
            <a:solidFill>
              <a:schemeClr val="tx1">
                <a:alpha val="44000"/>
              </a:schemeClr>
            </a:solidFill>
          </p:spPr>
          <p:txBody>
            <a:bodyPr wrap="square">
              <a:spAutoFit/>
            </a:bodyPr>
            <a:lstStyle/>
            <a:p>
              <a:pPr algn="ctr"/>
              <a:r>
                <a:rPr lang="en-US" sz="1200" b="1" dirty="0">
                  <a:solidFill>
                    <a:schemeClr val="bg1">
                      <a:lumMod val="95000"/>
                    </a:schemeClr>
                  </a:solidFill>
                  <a:cs typeface="TH SarabunPSK" panose="020B0500040200020003" pitchFamily="34" charset="-34"/>
                </a:rPr>
                <a:t>Product pitching and evaluation</a:t>
              </a:r>
            </a:p>
          </p:txBody>
        </p:sp>
        <p:sp>
          <p:nvSpPr>
            <p:cNvPr id="28" name="Rectangle 27"/>
            <p:cNvSpPr/>
            <p:nvPr/>
          </p:nvSpPr>
          <p:spPr>
            <a:xfrm>
              <a:off x="7012506" y="4473495"/>
              <a:ext cx="2131494" cy="338554"/>
            </a:xfrm>
            <a:prstGeom prst="rect">
              <a:avLst/>
            </a:prstGeom>
          </p:spPr>
          <p:txBody>
            <a:bodyPr wrap="square">
              <a:spAutoFit/>
            </a:bodyPr>
            <a:lstStyle/>
            <a:p>
              <a:pPr algn="ctr"/>
              <a:r>
                <a:rPr lang="en-US" sz="1600" b="1" dirty="0"/>
                <a:t>Market introduction</a:t>
              </a:r>
            </a:p>
          </p:txBody>
        </p:sp>
        <p:sp>
          <p:nvSpPr>
            <p:cNvPr id="30" name="Rectangle 29"/>
            <p:cNvSpPr/>
            <p:nvPr/>
          </p:nvSpPr>
          <p:spPr>
            <a:xfrm>
              <a:off x="7049032" y="3083254"/>
              <a:ext cx="954413" cy="369332"/>
            </a:xfrm>
            <a:prstGeom prst="rect">
              <a:avLst/>
            </a:prstGeom>
            <a:solidFill>
              <a:schemeClr val="tx1">
                <a:alpha val="47000"/>
              </a:schemeClr>
            </a:solidFill>
          </p:spPr>
          <p:txBody>
            <a:bodyPr wrap="square">
              <a:spAutoFit/>
            </a:bodyPr>
            <a:lstStyle/>
            <a:p>
              <a:pPr algn="ctr"/>
              <a:r>
                <a:rPr lang="en-US" sz="1800" b="1" dirty="0">
                  <a:solidFill>
                    <a:schemeClr val="bg1">
                      <a:lumMod val="95000"/>
                    </a:schemeClr>
                  </a:solidFill>
                </a:rPr>
                <a:t>Email </a:t>
              </a:r>
              <a:endParaRPr lang="en-US" b="1" dirty="0">
                <a:solidFill>
                  <a:schemeClr val="bg1">
                    <a:lumMod val="95000"/>
                  </a:schemeClr>
                </a:solidFill>
              </a:endParaRPr>
            </a:p>
          </p:txBody>
        </p:sp>
        <p:sp>
          <p:nvSpPr>
            <p:cNvPr id="31" name="Rectangle 30"/>
            <p:cNvSpPr/>
            <p:nvPr/>
          </p:nvSpPr>
          <p:spPr>
            <a:xfrm>
              <a:off x="8181257" y="2099394"/>
              <a:ext cx="937541" cy="553998"/>
            </a:xfrm>
            <a:prstGeom prst="rect">
              <a:avLst/>
            </a:prstGeom>
            <a:solidFill>
              <a:schemeClr val="tx1">
                <a:alpha val="50000"/>
              </a:schemeClr>
            </a:solidFill>
          </p:spPr>
          <p:txBody>
            <a:bodyPr wrap="square">
              <a:spAutoFit/>
            </a:bodyPr>
            <a:lstStyle/>
            <a:p>
              <a:pPr algn="ctr"/>
              <a:r>
                <a:rPr lang="en-US" b="1" dirty="0">
                  <a:solidFill>
                    <a:schemeClr val="bg1"/>
                  </a:solidFill>
                </a:rPr>
                <a:t>Online</a:t>
              </a:r>
            </a:p>
            <a:p>
              <a:pPr algn="ctr"/>
              <a:r>
                <a:rPr lang="en-US" b="1" dirty="0">
                  <a:solidFill>
                    <a:schemeClr val="bg1"/>
                  </a:solidFill>
                </a:rPr>
                <a:t>meeting</a:t>
              </a:r>
            </a:p>
          </p:txBody>
        </p:sp>
        <p:sp>
          <p:nvSpPr>
            <p:cNvPr id="32" name="Rectangle 31"/>
            <p:cNvSpPr/>
            <p:nvPr/>
          </p:nvSpPr>
          <p:spPr>
            <a:xfrm>
              <a:off x="8181257" y="3697781"/>
              <a:ext cx="962743" cy="553998"/>
            </a:xfrm>
            <a:prstGeom prst="rect">
              <a:avLst/>
            </a:prstGeom>
            <a:solidFill>
              <a:schemeClr val="tx1">
                <a:alpha val="48000"/>
              </a:schemeClr>
            </a:solidFill>
          </p:spPr>
          <p:txBody>
            <a:bodyPr wrap="square">
              <a:spAutoFit/>
            </a:bodyPr>
            <a:lstStyle/>
            <a:p>
              <a:pPr algn="ctr"/>
              <a:r>
                <a:rPr lang="en-US" b="1" dirty="0">
                  <a:solidFill>
                    <a:schemeClr val="bg1"/>
                  </a:solidFill>
                </a:rPr>
                <a:t>Live</a:t>
              </a:r>
            </a:p>
            <a:p>
              <a:pPr algn="ctr"/>
              <a:r>
                <a:rPr lang="en-US" b="1" dirty="0">
                  <a:solidFill>
                    <a:schemeClr val="bg1"/>
                  </a:solidFill>
                </a:rPr>
                <a:t>meeting</a:t>
              </a:r>
            </a:p>
          </p:txBody>
        </p:sp>
        <p:sp>
          <p:nvSpPr>
            <p:cNvPr id="3" name="Rectangle 2"/>
            <p:cNvSpPr/>
            <p:nvPr/>
          </p:nvSpPr>
          <p:spPr>
            <a:xfrm>
              <a:off x="1189898" y="2073819"/>
              <a:ext cx="962743" cy="1375229"/>
            </a:xfrm>
            <a:prstGeom prst="rect">
              <a:avLst/>
            </a:prstGeom>
            <a:blipFill>
              <a:blip r:embed="rId9"/>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1189898" y="2802717"/>
              <a:ext cx="962743" cy="646331"/>
            </a:xfrm>
            <a:prstGeom prst="rect">
              <a:avLst/>
            </a:prstGeom>
            <a:solidFill>
              <a:schemeClr val="tx1">
                <a:alpha val="47000"/>
              </a:schemeClr>
            </a:solidFill>
          </p:spPr>
          <p:txBody>
            <a:bodyPr wrap="square">
              <a:spAutoFit/>
            </a:bodyPr>
            <a:lstStyle/>
            <a:p>
              <a:pPr algn="ctr"/>
              <a:r>
                <a:rPr lang="en-US" sz="1200" b="1" dirty="0">
                  <a:solidFill>
                    <a:schemeClr val="bg1"/>
                  </a:solidFill>
                </a:rPr>
                <a:t>Orientation</a:t>
              </a:r>
            </a:p>
            <a:p>
              <a:pPr algn="ctr"/>
              <a:r>
                <a:rPr lang="en-US" sz="1200" b="1" dirty="0">
                  <a:solidFill>
                    <a:schemeClr val="bg1"/>
                  </a:solidFill>
                </a:rPr>
                <a:t>Seminar &amp; </a:t>
              </a:r>
            </a:p>
            <a:p>
              <a:pPr algn="ctr"/>
              <a:r>
                <a:rPr lang="en-US" sz="1200" b="1" dirty="0">
                  <a:solidFill>
                    <a:schemeClr val="bg1"/>
                  </a:solidFill>
                </a:rPr>
                <a:t>Workshop</a:t>
              </a:r>
            </a:p>
          </p:txBody>
        </p:sp>
        <p:sp>
          <p:nvSpPr>
            <p:cNvPr id="33" name="Rectangle: Rounded Corners 4">
              <a:extLst>
                <a:ext uri="{FF2B5EF4-FFF2-40B4-BE49-F238E27FC236}">
                  <a16:creationId xmlns:a16="http://schemas.microsoft.com/office/drawing/2014/main" id="{0A2D2FEA-71D5-B9DF-C38E-177E1AD9E1E9}"/>
                </a:ext>
              </a:extLst>
            </p:cNvPr>
            <p:cNvSpPr/>
            <p:nvPr/>
          </p:nvSpPr>
          <p:spPr>
            <a:xfrm>
              <a:off x="1140555" y="1309045"/>
              <a:ext cx="1061429" cy="576000"/>
            </a:xfrm>
            <a:prstGeom prst="round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r>
                <a:rPr lang="en-US" sz="1400" b="1" dirty="0">
                  <a:solidFill>
                    <a:schemeClr val="tx1"/>
                  </a:solidFill>
                  <a:cs typeface="TH SarabunPSK" panose="020B0500040200020003" pitchFamily="34" charset="-34"/>
                </a:rPr>
                <a:t>10 May 2021</a:t>
              </a:r>
            </a:p>
          </p:txBody>
        </p:sp>
        <p:sp>
          <p:nvSpPr>
            <p:cNvPr id="4" name="Rectangle 3"/>
            <p:cNvSpPr/>
            <p:nvPr/>
          </p:nvSpPr>
          <p:spPr>
            <a:xfrm>
              <a:off x="2429139" y="2064697"/>
              <a:ext cx="962743" cy="1375229"/>
            </a:xfrm>
            <a:prstGeom prst="rect">
              <a:avLst/>
            </a:prstGeom>
            <a:blipFill>
              <a:blip r:embed="rId10"/>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4211827" y="3799742"/>
              <a:ext cx="962743" cy="323165"/>
            </a:xfrm>
            <a:prstGeom prst="rect">
              <a:avLst/>
            </a:prstGeom>
          </p:spPr>
          <p:txBody>
            <a:bodyPr wrap="square">
              <a:spAutoFit/>
            </a:bodyPr>
            <a:lstStyle/>
            <a:p>
              <a:pPr algn="ctr"/>
              <a:r>
                <a:rPr lang="en-US" b="1" dirty="0"/>
                <a:t>Coaching </a:t>
              </a:r>
            </a:p>
          </p:txBody>
        </p:sp>
        <p:sp>
          <p:nvSpPr>
            <p:cNvPr id="34" name="Rectangle: Rounded Corners 4">
              <a:extLst>
                <a:ext uri="{FF2B5EF4-FFF2-40B4-BE49-F238E27FC236}">
                  <a16:creationId xmlns:a16="http://schemas.microsoft.com/office/drawing/2014/main" id="{0A2D2FEA-71D5-B9DF-C38E-177E1AD9E1E9}"/>
                </a:ext>
              </a:extLst>
            </p:cNvPr>
            <p:cNvSpPr/>
            <p:nvPr/>
          </p:nvSpPr>
          <p:spPr>
            <a:xfrm>
              <a:off x="2379796" y="1309045"/>
              <a:ext cx="1061429" cy="576000"/>
            </a:xfrm>
            <a:prstGeom prst="round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r>
                <a:rPr lang="en-US" sz="1400" b="1" dirty="0">
                  <a:solidFill>
                    <a:schemeClr val="tx1"/>
                  </a:solidFill>
                  <a:cs typeface="TH SarabunPSK" panose="020B0500040200020003" pitchFamily="34" charset="-34"/>
                </a:rPr>
                <a:t>11 May 2021</a:t>
              </a:r>
            </a:p>
          </p:txBody>
        </p:sp>
        <p:sp>
          <p:nvSpPr>
            <p:cNvPr id="7" name="Rectangle 6"/>
            <p:cNvSpPr/>
            <p:nvPr/>
          </p:nvSpPr>
          <p:spPr>
            <a:xfrm>
              <a:off x="5900147" y="2077357"/>
              <a:ext cx="962743" cy="1375229"/>
            </a:xfrm>
            <a:prstGeom prst="rect">
              <a:avLst/>
            </a:prstGeom>
            <a:blipFill>
              <a:blip r:embed="rId11"/>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5900147" y="2112556"/>
              <a:ext cx="962743" cy="1332000"/>
            </a:xfrm>
            <a:prstGeom prst="rect">
              <a:avLst/>
            </a:prstGeom>
            <a:solidFill>
              <a:schemeClr val="tx1">
                <a:alpha val="44000"/>
              </a:schemeClr>
            </a:solidFill>
          </p:spPr>
          <p:txBody>
            <a:bodyPr wrap="square">
              <a:spAutoFit/>
            </a:bodyPr>
            <a:lstStyle/>
            <a:p>
              <a:pPr algn="ctr"/>
              <a:r>
                <a:rPr lang="en-US" sz="1200" b="1" dirty="0">
                  <a:solidFill>
                    <a:schemeClr val="bg1"/>
                  </a:solidFill>
                </a:rPr>
                <a:t>Finalize target market</a:t>
              </a:r>
            </a:p>
            <a:p>
              <a:pPr algn="ctr"/>
              <a:r>
                <a:rPr lang="en-US" sz="1200" b="1" dirty="0">
                  <a:solidFill>
                    <a:schemeClr val="bg1"/>
                  </a:solidFill>
                </a:rPr>
                <a:t> &amp;</a:t>
              </a:r>
            </a:p>
            <a:p>
              <a:pPr algn="ctr"/>
              <a:r>
                <a:rPr lang="en-US" sz="1200" b="1" dirty="0">
                  <a:solidFill>
                    <a:schemeClr val="bg1"/>
                  </a:solidFill>
                </a:rPr>
                <a:t>product refinement</a:t>
              </a:r>
            </a:p>
          </p:txBody>
        </p:sp>
        <p:sp>
          <p:nvSpPr>
            <p:cNvPr id="35" name="Rectangle: Rounded Corners 4">
              <a:extLst>
                <a:ext uri="{FF2B5EF4-FFF2-40B4-BE49-F238E27FC236}">
                  <a16:creationId xmlns:a16="http://schemas.microsoft.com/office/drawing/2014/main" id="{0A2D2FEA-71D5-B9DF-C38E-177E1AD9E1E9}"/>
                </a:ext>
              </a:extLst>
            </p:cNvPr>
            <p:cNvSpPr/>
            <p:nvPr/>
          </p:nvSpPr>
          <p:spPr>
            <a:xfrm>
              <a:off x="5983927" y="1309045"/>
              <a:ext cx="795183" cy="576000"/>
            </a:xfrm>
            <a:prstGeom prst="round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r>
                <a:rPr lang="en-US" sz="1400" b="1" dirty="0">
                  <a:solidFill>
                    <a:schemeClr val="tx1"/>
                  </a:solidFill>
                  <a:cs typeface="TH SarabunPSK" panose="020B0500040200020003" pitchFamily="34" charset="-34"/>
                </a:rPr>
                <a:t>July 2022</a:t>
              </a:r>
            </a:p>
          </p:txBody>
        </p:sp>
        <p:sp>
          <p:nvSpPr>
            <p:cNvPr id="36" name="Rectangle: Rounded Corners 4">
              <a:extLst>
                <a:ext uri="{FF2B5EF4-FFF2-40B4-BE49-F238E27FC236}">
                  <a16:creationId xmlns:a16="http://schemas.microsoft.com/office/drawing/2014/main" id="{0A2D2FEA-71D5-B9DF-C38E-177E1AD9E1E9}"/>
                </a:ext>
              </a:extLst>
            </p:cNvPr>
            <p:cNvSpPr/>
            <p:nvPr/>
          </p:nvSpPr>
          <p:spPr>
            <a:xfrm>
              <a:off x="7165364" y="1309045"/>
              <a:ext cx="1061429" cy="576000"/>
            </a:xfrm>
            <a:prstGeom prst="round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r>
                <a:rPr lang="en-US" sz="1400" b="1" dirty="0">
                  <a:solidFill>
                    <a:schemeClr val="tx1"/>
                  </a:solidFill>
                  <a:cs typeface="TH SarabunPSK" panose="020B0500040200020003" pitchFamily="34" charset="-34"/>
                </a:rPr>
                <a:t>Aug.-Nov. 2022</a:t>
              </a:r>
            </a:p>
          </p:txBody>
        </p:sp>
        <p:sp>
          <p:nvSpPr>
            <p:cNvPr id="44" name="Rectangle 43"/>
            <p:cNvSpPr/>
            <p:nvPr/>
          </p:nvSpPr>
          <p:spPr>
            <a:xfrm>
              <a:off x="4211827" y="961300"/>
              <a:ext cx="962743" cy="323165"/>
            </a:xfrm>
            <a:prstGeom prst="rect">
              <a:avLst/>
            </a:prstGeom>
          </p:spPr>
          <p:txBody>
            <a:bodyPr wrap="square">
              <a:spAutoFit/>
            </a:bodyPr>
            <a:lstStyle/>
            <a:p>
              <a:pPr algn="ctr"/>
              <a:r>
                <a:rPr lang="en-US" b="1" dirty="0"/>
                <a:t>Coaching </a:t>
              </a:r>
            </a:p>
          </p:txBody>
        </p:sp>
      </p:grpSp>
    </p:spTree>
    <p:extLst>
      <p:ext uri="{BB962C8B-B14F-4D97-AF65-F5344CB8AC3E}">
        <p14:creationId xmlns:p14="http://schemas.microsoft.com/office/powerpoint/2010/main" val="19953709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3541" y="1"/>
            <a:ext cx="9187541" cy="5143499"/>
            <a:chOff x="-43541" y="1"/>
            <a:chExt cx="9187541" cy="5143499"/>
          </a:xfrm>
        </p:grpSpPr>
        <p:sp>
          <p:nvSpPr>
            <p:cNvPr id="18" name="Rectangle 17">
              <a:extLst>
                <a:ext uri="{FF2B5EF4-FFF2-40B4-BE49-F238E27FC236}">
                  <a16:creationId xmlns:a16="http://schemas.microsoft.com/office/drawing/2014/main" id="{EEE669F4-DBF3-F836-5D45-C422BF965EDD}"/>
                </a:ext>
              </a:extLst>
            </p:cNvPr>
            <p:cNvSpPr/>
            <p:nvPr/>
          </p:nvSpPr>
          <p:spPr>
            <a:xfrm>
              <a:off x="0" y="1"/>
              <a:ext cx="9144000" cy="5143499"/>
            </a:xfrm>
            <a:prstGeom prst="rect">
              <a:avLst/>
            </a:prstGeom>
            <a:blipFill>
              <a:blip r:embed="rId3">
                <a:alphaModFix amt="79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en-US"/>
            </a:p>
          </p:txBody>
        </p:sp>
        <p:sp>
          <p:nvSpPr>
            <p:cNvPr id="34" name="Rectangle 33"/>
            <p:cNvSpPr/>
            <p:nvPr/>
          </p:nvSpPr>
          <p:spPr>
            <a:xfrm rot="21060361">
              <a:off x="-43541" y="802151"/>
              <a:ext cx="9143999" cy="3755338"/>
            </a:xfrm>
            <a:prstGeom prst="rect">
              <a:avLst/>
            </a:prstGeom>
            <a:blipFill dpi="0" rotWithShape="1">
              <a:blip r:embed="rId4">
                <a:alphaModFix amt="26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Title 1">
            <a:extLst>
              <a:ext uri="{FF2B5EF4-FFF2-40B4-BE49-F238E27FC236}">
                <a16:creationId xmlns:a16="http://schemas.microsoft.com/office/drawing/2014/main" id="{9F10444C-D6F8-93EB-27E3-5CEF8A263FAC}"/>
              </a:ext>
            </a:extLst>
          </p:cNvPr>
          <p:cNvSpPr txBox="1">
            <a:spLocks/>
          </p:cNvSpPr>
          <p:nvPr/>
        </p:nvSpPr>
        <p:spPr>
          <a:xfrm>
            <a:off x="1" y="1"/>
            <a:ext cx="9143999" cy="666750"/>
          </a:xfrm>
          <a:prstGeom prst="rect">
            <a:avLst/>
          </a:prstGeom>
        </p:spPr>
        <p:txBody>
          <a:bodyPr vert="horz" lIns="77925" tIns="38963" rIns="77925" bIns="38963"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100" b="1" dirty="0">
                <a:solidFill>
                  <a:schemeClr val="bg1"/>
                </a:solidFill>
                <a:latin typeface="Aharoni" pitchFamily="2" charset="-79"/>
                <a:cs typeface="Aharoni" pitchFamily="2" charset="-79"/>
              </a:rPr>
              <a:t>Company selection by their proven innovation</a:t>
            </a:r>
          </a:p>
        </p:txBody>
      </p:sp>
      <p:grpSp>
        <p:nvGrpSpPr>
          <p:cNvPr id="4" name="Group 3"/>
          <p:cNvGrpSpPr/>
          <p:nvPr/>
        </p:nvGrpSpPr>
        <p:grpSpPr>
          <a:xfrm>
            <a:off x="106624" y="1456442"/>
            <a:ext cx="1383323" cy="3563538"/>
            <a:chOff x="222738" y="1529013"/>
            <a:chExt cx="1800000" cy="3563538"/>
          </a:xfrm>
        </p:grpSpPr>
        <p:sp>
          <p:nvSpPr>
            <p:cNvPr id="20" name="Rectangle: Rounded Corners 2">
              <a:extLst>
                <a:ext uri="{FF2B5EF4-FFF2-40B4-BE49-F238E27FC236}">
                  <a16:creationId xmlns:a16="http://schemas.microsoft.com/office/drawing/2014/main" id="{86CC9C82-1945-BF3C-3F26-D0B2CB521D74}"/>
                </a:ext>
              </a:extLst>
            </p:cNvPr>
            <p:cNvSpPr/>
            <p:nvPr/>
          </p:nvSpPr>
          <p:spPr>
            <a:xfrm>
              <a:off x="222738" y="4432002"/>
              <a:ext cx="1800000" cy="660549"/>
            </a:xfrm>
            <a:prstGeom prst="roundRect">
              <a:avLst/>
            </a:prstGeom>
            <a:blipFill dpi="0" rotWithShape="1">
              <a:blip r:embed="rId5"/>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en-US"/>
            </a:p>
          </p:txBody>
        </p:sp>
        <p:sp>
          <p:nvSpPr>
            <p:cNvPr id="25" name="Rectangle: Rounded Corners 8">
              <a:extLst>
                <a:ext uri="{FF2B5EF4-FFF2-40B4-BE49-F238E27FC236}">
                  <a16:creationId xmlns:a16="http://schemas.microsoft.com/office/drawing/2014/main" id="{A344E717-6858-363C-F2A6-BD74F61412BA}"/>
                </a:ext>
              </a:extLst>
            </p:cNvPr>
            <p:cNvSpPr/>
            <p:nvPr/>
          </p:nvSpPr>
          <p:spPr>
            <a:xfrm>
              <a:off x="222738" y="1529013"/>
              <a:ext cx="1800000" cy="2771159"/>
            </a:xfrm>
            <a:prstGeom prst="roundRect">
              <a:avLst/>
            </a:prstGeom>
            <a:blipFill dpi="0" rotWithShape="1">
              <a:blip r:embed="rId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en-US"/>
            </a:p>
          </p:txBody>
        </p:sp>
      </p:grpSp>
      <p:grpSp>
        <p:nvGrpSpPr>
          <p:cNvPr id="7" name="Group 6"/>
          <p:cNvGrpSpPr/>
          <p:nvPr/>
        </p:nvGrpSpPr>
        <p:grpSpPr>
          <a:xfrm>
            <a:off x="5781850" y="1456442"/>
            <a:ext cx="1383323" cy="3498683"/>
            <a:chOff x="6790592" y="1644817"/>
            <a:chExt cx="1800000" cy="3498683"/>
          </a:xfrm>
        </p:grpSpPr>
        <p:sp>
          <p:nvSpPr>
            <p:cNvPr id="21" name="Rectangle: Rounded Corners 3">
              <a:extLst>
                <a:ext uri="{FF2B5EF4-FFF2-40B4-BE49-F238E27FC236}">
                  <a16:creationId xmlns:a16="http://schemas.microsoft.com/office/drawing/2014/main" id="{428EB0E8-D92B-5085-3C8C-9A1E495AAECA}"/>
                </a:ext>
              </a:extLst>
            </p:cNvPr>
            <p:cNvSpPr/>
            <p:nvPr/>
          </p:nvSpPr>
          <p:spPr>
            <a:xfrm>
              <a:off x="6790592" y="4482951"/>
              <a:ext cx="1800000" cy="660549"/>
            </a:xfrm>
            <a:prstGeom prst="roundRect">
              <a:avLst/>
            </a:prstGeom>
            <a:blipFill dpi="0" rotWithShape="1">
              <a:blip r:embed="rId7"/>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en-US"/>
            </a:p>
          </p:txBody>
        </p:sp>
        <p:sp>
          <p:nvSpPr>
            <p:cNvPr id="37" name="Rectangle: Rounded Corners 9">
              <a:extLst>
                <a:ext uri="{FF2B5EF4-FFF2-40B4-BE49-F238E27FC236}">
                  <a16:creationId xmlns:a16="http://schemas.microsoft.com/office/drawing/2014/main" id="{FF111C82-40A7-8BE8-A1FC-CC5F8436E519}"/>
                </a:ext>
              </a:extLst>
            </p:cNvPr>
            <p:cNvSpPr/>
            <p:nvPr/>
          </p:nvSpPr>
          <p:spPr>
            <a:xfrm>
              <a:off x="6790592" y="1644817"/>
              <a:ext cx="1800000" cy="2771159"/>
            </a:xfrm>
            <a:prstGeom prst="roundRect">
              <a:avLst/>
            </a:prstGeom>
            <a:blipFill dpi="0" rotWithShape="1">
              <a:blip r:embed="rId8"/>
              <a:srcRect/>
              <a:stretch>
                <a:fillRect l="27000" r="23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en-US"/>
            </a:p>
          </p:txBody>
        </p:sp>
      </p:grpSp>
      <p:grpSp>
        <p:nvGrpSpPr>
          <p:cNvPr id="6" name="Group 5"/>
          <p:cNvGrpSpPr/>
          <p:nvPr/>
        </p:nvGrpSpPr>
        <p:grpSpPr>
          <a:xfrm>
            <a:off x="3890108" y="1456442"/>
            <a:ext cx="1383323" cy="3513066"/>
            <a:chOff x="4601308" y="1619135"/>
            <a:chExt cx="1800000" cy="3513066"/>
          </a:xfrm>
        </p:grpSpPr>
        <p:sp>
          <p:nvSpPr>
            <p:cNvPr id="22" name="Rectangle: Rounded Corners 4">
              <a:extLst>
                <a:ext uri="{FF2B5EF4-FFF2-40B4-BE49-F238E27FC236}">
                  <a16:creationId xmlns:a16="http://schemas.microsoft.com/office/drawing/2014/main" id="{EC3E7B72-64DE-5849-BB58-ADB7A8A3B394}"/>
                </a:ext>
              </a:extLst>
            </p:cNvPr>
            <p:cNvSpPr/>
            <p:nvPr/>
          </p:nvSpPr>
          <p:spPr>
            <a:xfrm>
              <a:off x="4601308" y="4471652"/>
              <a:ext cx="1800000" cy="660549"/>
            </a:xfrm>
            <a:prstGeom prst="roundRect">
              <a:avLst/>
            </a:prstGeom>
            <a:blipFill dpi="0" rotWithShape="1">
              <a:blip r:embed="rId9"/>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en-US"/>
            </a:p>
          </p:txBody>
        </p:sp>
        <p:sp>
          <p:nvSpPr>
            <p:cNvPr id="40" name="Rectangle: Rounded Corners 10">
              <a:extLst>
                <a:ext uri="{FF2B5EF4-FFF2-40B4-BE49-F238E27FC236}">
                  <a16:creationId xmlns:a16="http://schemas.microsoft.com/office/drawing/2014/main" id="{D9269071-3D20-E7DA-D249-3B727E4A0B12}"/>
                </a:ext>
              </a:extLst>
            </p:cNvPr>
            <p:cNvSpPr/>
            <p:nvPr/>
          </p:nvSpPr>
          <p:spPr>
            <a:xfrm>
              <a:off x="4601308" y="1619135"/>
              <a:ext cx="1800000" cy="2771159"/>
            </a:xfrm>
            <a:prstGeom prst="roundRect">
              <a:avLst/>
            </a:prstGeom>
            <a:blipFill dpi="0" rotWithShape="1">
              <a:blip r:embed="rId10"/>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en-US"/>
            </a:p>
          </p:txBody>
        </p:sp>
      </p:grpSp>
      <p:grpSp>
        <p:nvGrpSpPr>
          <p:cNvPr id="8" name="Group 7"/>
          <p:cNvGrpSpPr/>
          <p:nvPr/>
        </p:nvGrpSpPr>
        <p:grpSpPr>
          <a:xfrm>
            <a:off x="7673593" y="1441928"/>
            <a:ext cx="1383323" cy="3498683"/>
            <a:chOff x="8979877" y="1644817"/>
            <a:chExt cx="1800000" cy="3498683"/>
          </a:xfrm>
        </p:grpSpPr>
        <p:sp>
          <p:nvSpPr>
            <p:cNvPr id="23" name="Rectangle: Rounded Corners 5">
              <a:extLst>
                <a:ext uri="{FF2B5EF4-FFF2-40B4-BE49-F238E27FC236}">
                  <a16:creationId xmlns:a16="http://schemas.microsoft.com/office/drawing/2014/main" id="{F7A62250-C685-DE6E-6A00-9A24063C6509}"/>
                </a:ext>
              </a:extLst>
            </p:cNvPr>
            <p:cNvSpPr/>
            <p:nvPr/>
          </p:nvSpPr>
          <p:spPr>
            <a:xfrm>
              <a:off x="8979877" y="4482951"/>
              <a:ext cx="1800000" cy="660549"/>
            </a:xfrm>
            <a:prstGeom prst="roundRect">
              <a:avLst/>
            </a:prstGeom>
            <a:blipFill dpi="0" rotWithShape="1">
              <a:blip r:embed="rId11"/>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en-US"/>
            </a:p>
          </p:txBody>
        </p:sp>
        <p:sp>
          <p:nvSpPr>
            <p:cNvPr id="41" name="Rectangle: Rounded Corners 11">
              <a:extLst>
                <a:ext uri="{FF2B5EF4-FFF2-40B4-BE49-F238E27FC236}">
                  <a16:creationId xmlns:a16="http://schemas.microsoft.com/office/drawing/2014/main" id="{B57FC8A2-0F47-D2F2-0E13-CCC7DE3A89BE}"/>
                </a:ext>
              </a:extLst>
            </p:cNvPr>
            <p:cNvSpPr/>
            <p:nvPr/>
          </p:nvSpPr>
          <p:spPr>
            <a:xfrm>
              <a:off x="8979877" y="1644817"/>
              <a:ext cx="1800000" cy="2771159"/>
            </a:xfrm>
            <a:prstGeom prst="roundRect">
              <a:avLst/>
            </a:prstGeom>
            <a:blipFill dpi="0" rotWithShape="1">
              <a:blip r:embed="rId12"/>
              <a:srcRect/>
              <a:stretch>
                <a:fillRect l="-28000" r="-1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en-US"/>
            </a:p>
          </p:txBody>
        </p:sp>
      </p:grpSp>
      <p:grpSp>
        <p:nvGrpSpPr>
          <p:cNvPr id="5" name="Group 4"/>
          <p:cNvGrpSpPr/>
          <p:nvPr/>
        </p:nvGrpSpPr>
        <p:grpSpPr>
          <a:xfrm>
            <a:off x="1998366" y="1456442"/>
            <a:ext cx="1383323" cy="3506861"/>
            <a:chOff x="2412023" y="1630214"/>
            <a:chExt cx="1800000" cy="3506861"/>
          </a:xfrm>
        </p:grpSpPr>
        <p:sp>
          <p:nvSpPr>
            <p:cNvPr id="24" name="Rectangle: Rounded Corners 6">
              <a:extLst>
                <a:ext uri="{FF2B5EF4-FFF2-40B4-BE49-F238E27FC236}">
                  <a16:creationId xmlns:a16="http://schemas.microsoft.com/office/drawing/2014/main" id="{316E4929-0A12-E17F-D86C-BC8A54F04861}"/>
                </a:ext>
              </a:extLst>
            </p:cNvPr>
            <p:cNvSpPr/>
            <p:nvPr/>
          </p:nvSpPr>
          <p:spPr>
            <a:xfrm>
              <a:off x="2412023" y="4476526"/>
              <a:ext cx="1800000" cy="660549"/>
            </a:xfrm>
            <a:prstGeom prst="roundRect">
              <a:avLst/>
            </a:prstGeom>
            <a:blipFill dpi="0" rotWithShape="1">
              <a:blip r:embed="rId13"/>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en-US"/>
            </a:p>
          </p:txBody>
        </p:sp>
        <p:sp>
          <p:nvSpPr>
            <p:cNvPr id="42" name="Rectangle: Rounded Corners 12">
              <a:extLst>
                <a:ext uri="{FF2B5EF4-FFF2-40B4-BE49-F238E27FC236}">
                  <a16:creationId xmlns:a16="http://schemas.microsoft.com/office/drawing/2014/main" id="{DA16774F-3D88-318A-534B-FEFE55AFF181}"/>
                </a:ext>
              </a:extLst>
            </p:cNvPr>
            <p:cNvSpPr/>
            <p:nvPr/>
          </p:nvSpPr>
          <p:spPr>
            <a:xfrm>
              <a:off x="2412023" y="1630214"/>
              <a:ext cx="1800000" cy="2771159"/>
            </a:xfrm>
            <a:prstGeom prst="roundRect">
              <a:avLst/>
            </a:prstGeom>
            <a:blipFill dpi="0" rotWithShape="1">
              <a:blip r:embed="rId1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en-US"/>
            </a:p>
          </p:txBody>
        </p:sp>
      </p:grpSp>
      <p:sp>
        <p:nvSpPr>
          <p:cNvPr id="9" name="Rounded Rectangle 8"/>
          <p:cNvSpPr/>
          <p:nvPr/>
        </p:nvSpPr>
        <p:spPr>
          <a:xfrm>
            <a:off x="2330027" y="666751"/>
            <a:ext cx="720000" cy="720000"/>
          </a:xfrm>
          <a:prstGeom prst="roundRect">
            <a:avLst/>
          </a:prstGeom>
          <a:blipFill>
            <a:blip r:embed="rId15"/>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ounded Rectangle 45"/>
          <p:cNvSpPr/>
          <p:nvPr/>
        </p:nvSpPr>
        <p:spPr>
          <a:xfrm>
            <a:off x="318625" y="666751"/>
            <a:ext cx="407090" cy="720000"/>
          </a:xfrm>
          <a:prstGeom prst="roundRect">
            <a:avLst/>
          </a:prstGeom>
          <a:blipFill>
            <a:blip r:embed="rId16"/>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ounded Rectangle 46"/>
          <p:cNvSpPr/>
          <p:nvPr/>
        </p:nvSpPr>
        <p:spPr>
          <a:xfrm>
            <a:off x="776169" y="666751"/>
            <a:ext cx="407090" cy="720000"/>
          </a:xfrm>
          <a:prstGeom prst="roundRect">
            <a:avLst/>
          </a:prstGeom>
          <a:blipFill>
            <a:blip r:embed="rId16"/>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ounded Rectangle 47"/>
          <p:cNvSpPr/>
          <p:nvPr/>
        </p:nvSpPr>
        <p:spPr>
          <a:xfrm>
            <a:off x="4221769" y="666751"/>
            <a:ext cx="720000" cy="720000"/>
          </a:xfrm>
          <a:prstGeom prst="roundRect">
            <a:avLst/>
          </a:prstGeom>
          <a:blipFill>
            <a:blip r:embed="rId17"/>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5758856" y="645593"/>
            <a:ext cx="1793741" cy="734514"/>
            <a:chOff x="5831426" y="645593"/>
            <a:chExt cx="1793741" cy="734514"/>
          </a:xfrm>
        </p:grpSpPr>
        <p:sp>
          <p:nvSpPr>
            <p:cNvPr id="49" name="Rounded Rectangle 48"/>
            <p:cNvSpPr/>
            <p:nvPr/>
          </p:nvSpPr>
          <p:spPr>
            <a:xfrm>
              <a:off x="5831426" y="645593"/>
              <a:ext cx="360000" cy="720000"/>
            </a:xfrm>
            <a:prstGeom prst="roundRect">
              <a:avLst/>
            </a:prstGeom>
            <a:blipFill>
              <a:blip r:embed="rId18"/>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ounded Rectangle 49"/>
            <p:cNvSpPr/>
            <p:nvPr/>
          </p:nvSpPr>
          <p:spPr>
            <a:xfrm>
              <a:off x="6188296" y="645593"/>
              <a:ext cx="720000" cy="720000"/>
            </a:xfrm>
            <a:prstGeom prst="roundRect">
              <a:avLst/>
            </a:prstGeom>
            <a:blipFill>
              <a:blip r:embed="rId15"/>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ounded Rectangle 50"/>
            <p:cNvSpPr/>
            <p:nvPr/>
          </p:nvSpPr>
          <p:spPr>
            <a:xfrm>
              <a:off x="6905167" y="660107"/>
              <a:ext cx="720000" cy="720000"/>
            </a:xfrm>
            <a:prstGeom prst="roundRect">
              <a:avLst/>
            </a:prstGeom>
            <a:blipFill>
              <a:blip r:embed="rId15"/>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2" name="Group 51"/>
          <p:cNvGrpSpPr/>
          <p:nvPr/>
        </p:nvGrpSpPr>
        <p:grpSpPr>
          <a:xfrm>
            <a:off x="7826819" y="645593"/>
            <a:ext cx="1076870" cy="720000"/>
            <a:chOff x="5831426" y="645593"/>
            <a:chExt cx="1076870" cy="720000"/>
          </a:xfrm>
        </p:grpSpPr>
        <p:sp>
          <p:nvSpPr>
            <p:cNvPr id="53" name="Rounded Rectangle 52"/>
            <p:cNvSpPr/>
            <p:nvPr/>
          </p:nvSpPr>
          <p:spPr>
            <a:xfrm>
              <a:off x="5831426" y="645593"/>
              <a:ext cx="360000" cy="720000"/>
            </a:xfrm>
            <a:prstGeom prst="roundRect">
              <a:avLst/>
            </a:prstGeom>
            <a:blipFill>
              <a:blip r:embed="rId18"/>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ounded Rectangle 53"/>
            <p:cNvSpPr/>
            <p:nvPr/>
          </p:nvSpPr>
          <p:spPr>
            <a:xfrm>
              <a:off x="6188296" y="645593"/>
              <a:ext cx="720000" cy="720000"/>
            </a:xfrm>
            <a:prstGeom prst="roundRect">
              <a:avLst/>
            </a:prstGeom>
            <a:blipFill>
              <a:blip r:embed="rId19"/>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5542977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p:cNvGrpSpPr/>
          <p:nvPr/>
        </p:nvGrpSpPr>
        <p:grpSpPr>
          <a:xfrm>
            <a:off x="-43541" y="1"/>
            <a:ext cx="9187541" cy="5143499"/>
            <a:chOff x="-43541" y="1"/>
            <a:chExt cx="9187541" cy="5143499"/>
          </a:xfrm>
        </p:grpSpPr>
        <p:sp>
          <p:nvSpPr>
            <p:cNvPr id="25" name="Rectangle 24">
              <a:extLst>
                <a:ext uri="{FF2B5EF4-FFF2-40B4-BE49-F238E27FC236}">
                  <a16:creationId xmlns:a16="http://schemas.microsoft.com/office/drawing/2014/main" id="{EEE669F4-DBF3-F836-5D45-C422BF965EDD}"/>
                </a:ext>
              </a:extLst>
            </p:cNvPr>
            <p:cNvSpPr/>
            <p:nvPr/>
          </p:nvSpPr>
          <p:spPr>
            <a:xfrm>
              <a:off x="0" y="1"/>
              <a:ext cx="9144000" cy="5143499"/>
            </a:xfrm>
            <a:prstGeom prst="rect">
              <a:avLst/>
            </a:prstGeom>
            <a:blipFill>
              <a:blip r:embed="rId2">
                <a:alphaModFix amt="79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en-US"/>
            </a:p>
          </p:txBody>
        </p:sp>
        <p:sp>
          <p:nvSpPr>
            <p:cNvPr id="26" name="Rectangle 25"/>
            <p:cNvSpPr/>
            <p:nvPr/>
          </p:nvSpPr>
          <p:spPr>
            <a:xfrm rot="21060361">
              <a:off x="-43541" y="802151"/>
              <a:ext cx="9143999" cy="3755338"/>
            </a:xfrm>
            <a:prstGeom prst="rect">
              <a:avLst/>
            </a:prstGeom>
            <a:blipFill dpi="0" rotWithShape="1">
              <a:blip r:embed="rId3">
                <a:alphaModFix amt="26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3" name="Picture 12"/>
          <p:cNvPicPr>
            <a:picLocks noChangeAspect="1"/>
          </p:cNvPicPr>
          <p:nvPr/>
        </p:nvPicPr>
        <p:blipFill>
          <a:blip r:embed="rId4"/>
          <a:stretch>
            <a:fillRect/>
          </a:stretch>
        </p:blipFill>
        <p:spPr>
          <a:xfrm>
            <a:off x="566046" y="188682"/>
            <a:ext cx="2708474" cy="1944000"/>
          </a:xfrm>
          <a:prstGeom prst="rect">
            <a:avLst/>
          </a:prstGeom>
        </p:spPr>
      </p:pic>
      <p:pic>
        <p:nvPicPr>
          <p:cNvPr id="17" name="Picture 16"/>
          <p:cNvPicPr>
            <a:picLocks noChangeAspect="1"/>
          </p:cNvPicPr>
          <p:nvPr/>
        </p:nvPicPr>
        <p:blipFill>
          <a:blip r:embed="rId5"/>
          <a:stretch>
            <a:fillRect/>
          </a:stretch>
        </p:blipFill>
        <p:spPr>
          <a:xfrm>
            <a:off x="3246378" y="188682"/>
            <a:ext cx="2593188" cy="1944000"/>
          </a:xfrm>
          <a:prstGeom prst="rect">
            <a:avLst/>
          </a:prstGeom>
        </p:spPr>
      </p:pic>
      <p:pic>
        <p:nvPicPr>
          <p:cNvPr id="18" name="Picture 17"/>
          <p:cNvPicPr>
            <a:picLocks noChangeAspect="1"/>
          </p:cNvPicPr>
          <p:nvPr/>
        </p:nvPicPr>
        <p:blipFill>
          <a:blip r:embed="rId6"/>
          <a:stretch>
            <a:fillRect/>
          </a:stretch>
        </p:blipFill>
        <p:spPr>
          <a:xfrm>
            <a:off x="5839566" y="188682"/>
            <a:ext cx="2680332" cy="1944000"/>
          </a:xfrm>
          <a:prstGeom prst="rect">
            <a:avLst/>
          </a:prstGeom>
        </p:spPr>
      </p:pic>
      <p:pic>
        <p:nvPicPr>
          <p:cNvPr id="14" name="Picture 13"/>
          <p:cNvPicPr>
            <a:picLocks noChangeAspect="1"/>
          </p:cNvPicPr>
          <p:nvPr/>
        </p:nvPicPr>
        <p:blipFill>
          <a:blip r:embed="rId7"/>
          <a:stretch>
            <a:fillRect/>
          </a:stretch>
        </p:blipFill>
        <p:spPr>
          <a:xfrm>
            <a:off x="566046" y="3788874"/>
            <a:ext cx="2708474" cy="1224000"/>
          </a:xfrm>
          <a:prstGeom prst="rect">
            <a:avLst/>
          </a:prstGeom>
        </p:spPr>
      </p:pic>
      <p:pic>
        <p:nvPicPr>
          <p:cNvPr id="15" name="Picture 14"/>
          <p:cNvPicPr>
            <a:picLocks noChangeAspect="1"/>
          </p:cNvPicPr>
          <p:nvPr/>
        </p:nvPicPr>
        <p:blipFill>
          <a:blip r:embed="rId8"/>
          <a:stretch>
            <a:fillRect/>
          </a:stretch>
        </p:blipFill>
        <p:spPr>
          <a:xfrm>
            <a:off x="5811458" y="3788874"/>
            <a:ext cx="2708440" cy="1224000"/>
          </a:xfrm>
          <a:prstGeom prst="rect">
            <a:avLst/>
          </a:prstGeom>
        </p:spPr>
      </p:pic>
      <p:pic>
        <p:nvPicPr>
          <p:cNvPr id="19" name="Picture 18"/>
          <p:cNvPicPr>
            <a:picLocks noChangeAspect="1"/>
          </p:cNvPicPr>
          <p:nvPr/>
        </p:nvPicPr>
        <p:blipFill>
          <a:blip r:embed="rId9"/>
          <a:stretch>
            <a:fillRect/>
          </a:stretch>
        </p:blipFill>
        <p:spPr>
          <a:xfrm>
            <a:off x="3188769" y="3788874"/>
            <a:ext cx="2708440" cy="1224000"/>
          </a:xfrm>
          <a:prstGeom prst="rect">
            <a:avLst/>
          </a:prstGeom>
        </p:spPr>
      </p:pic>
      <p:pic>
        <p:nvPicPr>
          <p:cNvPr id="16" name="Picture 15"/>
          <p:cNvPicPr>
            <a:picLocks noChangeAspect="1"/>
          </p:cNvPicPr>
          <p:nvPr/>
        </p:nvPicPr>
        <p:blipFill>
          <a:blip r:embed="rId10"/>
          <a:stretch>
            <a:fillRect/>
          </a:stretch>
        </p:blipFill>
        <p:spPr>
          <a:xfrm>
            <a:off x="4542989" y="2119888"/>
            <a:ext cx="3976909" cy="1681780"/>
          </a:xfrm>
          <a:prstGeom prst="rect">
            <a:avLst/>
          </a:prstGeom>
        </p:spPr>
      </p:pic>
      <p:pic>
        <p:nvPicPr>
          <p:cNvPr id="20" name="Picture 19"/>
          <p:cNvPicPr>
            <a:picLocks noChangeAspect="1"/>
          </p:cNvPicPr>
          <p:nvPr/>
        </p:nvPicPr>
        <p:blipFill>
          <a:blip r:embed="rId11"/>
          <a:stretch>
            <a:fillRect/>
          </a:stretch>
        </p:blipFill>
        <p:spPr>
          <a:xfrm>
            <a:off x="566045" y="2119888"/>
            <a:ext cx="3976943" cy="1681780"/>
          </a:xfrm>
          <a:prstGeom prst="rect">
            <a:avLst/>
          </a:prstGeom>
        </p:spPr>
      </p:pic>
    </p:spTree>
    <p:extLst>
      <p:ext uri="{BB962C8B-B14F-4D97-AF65-F5344CB8AC3E}">
        <p14:creationId xmlns:p14="http://schemas.microsoft.com/office/powerpoint/2010/main" val="26091521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28575">
          <a:solidFill>
            <a:schemeClr val="tx1"/>
          </a:solidFill>
          <a:prstDash val="solid"/>
          <a:headEnd type="none" w="med" len="med"/>
          <a:tailEnd type="triangle" w="med" len="med"/>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1311</TotalTime>
  <Words>1635</Words>
  <Application>Microsoft Office PowerPoint</Application>
  <PresentationFormat>On-screen Show (16:9)</PresentationFormat>
  <Paragraphs>156</Paragraphs>
  <Slides>26</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Aharoni</vt: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study of Thai innovative rice products: identifying the barriers of sustainability and business viability</dc:title>
  <dc:creator>Asst. Prof.Arthon Prompatanapak</dc:creator>
  <cp:lastModifiedBy>Andrew Thomas [ant42] (Staff)</cp:lastModifiedBy>
  <cp:revision>84</cp:revision>
  <cp:lastPrinted>2023-01-28T10:41:53Z</cp:lastPrinted>
  <dcterms:created xsi:type="dcterms:W3CDTF">2023-01-24T08:40:33Z</dcterms:created>
  <dcterms:modified xsi:type="dcterms:W3CDTF">2023-05-12T13:39:01Z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2dfecbd-fc97-4e8a-a9cd-19ed496c406e_Enabled">
    <vt:lpwstr>true</vt:lpwstr>
  </property>
  <property fmtid="{D5CDD505-2E9C-101B-9397-08002B2CF9AE}" pid="3" name="MSIP_Label_f2dfecbd-fc97-4e8a-a9cd-19ed496c406e_SetDate">
    <vt:lpwstr>2023-05-12T13:37:09Z</vt:lpwstr>
  </property>
  <property fmtid="{D5CDD505-2E9C-101B-9397-08002B2CF9AE}" pid="4" name="MSIP_Label_f2dfecbd-fc97-4e8a-a9cd-19ed496c406e_Method">
    <vt:lpwstr>Standard</vt:lpwstr>
  </property>
  <property fmtid="{D5CDD505-2E9C-101B-9397-08002B2CF9AE}" pid="5" name="MSIP_Label_f2dfecbd-fc97-4e8a-a9cd-19ed496c406e_Name">
    <vt:lpwstr>defa4170-0d19-0005-0004-bc88714345d2</vt:lpwstr>
  </property>
  <property fmtid="{D5CDD505-2E9C-101B-9397-08002B2CF9AE}" pid="6" name="MSIP_Label_f2dfecbd-fc97-4e8a-a9cd-19ed496c406e_SiteId">
    <vt:lpwstr>d47b090e-3f5a-4ca0-84d0-9f89d269f175</vt:lpwstr>
  </property>
  <property fmtid="{D5CDD505-2E9C-101B-9397-08002B2CF9AE}" pid="7" name="MSIP_Label_f2dfecbd-fc97-4e8a-a9cd-19ed496c406e_ActionId">
    <vt:lpwstr>02fc80e2-ce5e-4898-bcda-66e8d071637c</vt:lpwstr>
  </property>
  <property fmtid="{D5CDD505-2E9C-101B-9397-08002B2CF9AE}" pid="8" name="MSIP_Label_f2dfecbd-fc97-4e8a-a9cd-19ed496c406e_ContentBits">
    <vt:lpwstr>0</vt:lpwstr>
  </property>
</Properties>
</file>