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drawings/drawing1.xml" ContentType="application/vnd.openxmlformats-officedocument.drawingml.chartshapes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</p:sldMasterIdLst>
  <p:notesMasterIdLst>
    <p:notesMasterId r:id="rId13"/>
  </p:notesMasterIdLst>
  <p:sldIdLst>
    <p:sldId id="256" r:id="rId2"/>
    <p:sldId id="259" r:id="rId3"/>
    <p:sldId id="257" r:id="rId4"/>
    <p:sldId id="258" r:id="rId5"/>
    <p:sldId id="260" r:id="rId6"/>
    <p:sldId id="264" r:id="rId7"/>
    <p:sldId id="265" r:id="rId8"/>
    <p:sldId id="267" r:id="rId9"/>
    <p:sldId id="266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9863C5-2918-4614-9986-8B9EDAF8F17E}" v="276" dt="2023-05-12T11:33:54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6"/>
  </p:normalViewPr>
  <p:slideViewPr>
    <p:cSldViewPr snapToGrid="0">
      <p:cViewPr varScale="1">
        <p:scale>
          <a:sx n="105" d="100"/>
          <a:sy n="105" d="100"/>
        </p:scale>
        <p:origin x="8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617144211140273"/>
          <c:y val="4.3596645211624735E-2"/>
          <c:w val="0.80249763050452028"/>
          <c:h val="0.60002884774538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Ethical responsibility of tourism industry to protect host community from tourist vectoring biosecurity threats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4.3%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D09-49EE-A3D8-BD7C4990053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D09-49EE-A3D8-BD7C4990053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93.7%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D09-49EE-A3D8-BD7C49900532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Don't Know</c:v>
                </c:pt>
                <c:pt idx="1">
                  <c:v>No</c:v>
                </c:pt>
                <c:pt idx="2">
                  <c:v>Yes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</c:v>
                </c:pt>
                <c:pt idx="2">
                  <c:v>93.7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09-49EE-A3D8-BD7C499005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37621760"/>
        <c:axId val="337624448"/>
      </c:barChart>
      <c:catAx>
        <c:axId val="3376217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337624448"/>
        <c:crosses val="autoZero"/>
        <c:auto val="1"/>
        <c:lblAlgn val="ctr"/>
        <c:lblOffset val="100"/>
        <c:noMultiLvlLbl val="0"/>
      </c:catAx>
      <c:valAx>
        <c:axId val="3376244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3762176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en-US"/>
          </a:p>
        </c:txPr>
      </c:legendEntry>
      <c:layout>
        <c:manualLayout>
          <c:xMode val="edge"/>
          <c:yMode val="edge"/>
          <c:x val="0"/>
          <c:y val="0.77839653827055399"/>
          <c:w val="0.99302169280122032"/>
          <c:h val="0.15848364900333403"/>
        </c:manualLayout>
      </c:layout>
      <c:overlay val="0"/>
    </c:legend>
    <c:plotVisOnly val="1"/>
    <c:dispBlanksAs val="gap"/>
    <c:showDLblsOverMax val="0"/>
  </c:chart>
  <c:spPr>
    <a:solidFill>
      <a:srgbClr val="FFFFFF"/>
    </a:solidFill>
    <a:ln w="12700">
      <a:solidFill>
        <a:schemeClr val="tx1"/>
      </a:solidFill>
    </a:ln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</a:defRPr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0.14169</cdr:x>
      <cdr:y>0.66275</cdr:y>
    </cdr:from>
    <cdr:to>
      <cdr:x>0.99152</cdr:x>
      <cdr:y>0.72486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789693" y="1401412"/>
          <a:ext cx="4736464" cy="131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r>
            <a:rPr lang="en-IE" sz="900" dirty="0">
              <a:solidFill>
                <a:schemeClr val="tx1">
                  <a:lumMod val="65000"/>
                  <a:lumOff val="35000"/>
                </a:schemeClr>
              </a:solidFill>
            </a:rPr>
            <a:t>0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%</a:t>
          </a:r>
          <a:r>
            <a:rPr lang="en-IE" sz="1050" baseline="0" dirty="0">
              <a:solidFill>
                <a:schemeClr val="tx1">
                  <a:lumMod val="65000"/>
                  <a:lumOff val="35000"/>
                </a:schemeClr>
              </a:solidFill>
            </a:rPr>
            <a:t>                       1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0%                    20%                     30%                      40%                     50</a:t>
          </a:r>
          <a:r>
            <a:rPr lang="en-IE" sz="1050">
              <a:solidFill>
                <a:schemeClr val="tx1">
                  <a:lumMod val="65000"/>
                  <a:lumOff val="35000"/>
                </a:schemeClr>
              </a:solidFill>
            </a:rPr>
            <a:t>%                     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60</a:t>
          </a:r>
          <a:r>
            <a:rPr lang="en-IE" sz="1050">
              <a:solidFill>
                <a:schemeClr val="tx1">
                  <a:lumMod val="65000"/>
                  <a:lumOff val="35000"/>
                </a:schemeClr>
              </a:solidFill>
            </a:rPr>
            <a:t>%                     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70</a:t>
          </a:r>
          <a:r>
            <a:rPr lang="en-IE" sz="1050">
              <a:solidFill>
                <a:schemeClr val="tx1">
                  <a:lumMod val="65000"/>
                  <a:lumOff val="35000"/>
                </a:schemeClr>
              </a:solidFill>
            </a:rPr>
            <a:t>%                      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80</a:t>
          </a:r>
          <a:r>
            <a:rPr lang="en-IE" sz="1050">
              <a:solidFill>
                <a:schemeClr val="tx1">
                  <a:lumMod val="65000"/>
                  <a:lumOff val="35000"/>
                </a:schemeClr>
              </a:solidFill>
            </a:rPr>
            <a:t>%                     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90</a:t>
          </a:r>
          <a:r>
            <a:rPr lang="en-IE" sz="1050">
              <a:solidFill>
                <a:schemeClr val="tx1">
                  <a:lumMod val="65000"/>
                  <a:lumOff val="35000"/>
                </a:schemeClr>
              </a:solidFill>
            </a:rPr>
            <a:t>%                    </a:t>
          </a:r>
          <a:r>
            <a:rPr lang="en-IE" sz="1050" dirty="0">
              <a:solidFill>
                <a:schemeClr val="tx1">
                  <a:lumMod val="65000"/>
                  <a:lumOff val="35000"/>
                </a:schemeClr>
              </a:solidFill>
            </a:rPr>
            <a:t>100%           </a:t>
          </a:r>
          <a:endParaRPr lang="en-IE" sz="900" dirty="0">
            <a:solidFill>
              <a:schemeClr val="tx1">
                <a:lumMod val="65000"/>
                <a:lumOff val="3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41985-7CC8-4D5F-B645-6BFA111AB966}" type="datetimeFigureOut">
              <a:rPr lang="en-IE" smtClean="0"/>
              <a:t>12/05/2023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87B4B-05B8-4CE5-9B2F-A9FB21AD880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65856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987B4B-05B8-4CE5-9B2F-A9FB21AD8807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80366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DD129-A8C2-419E-B641-6CC90F50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10668000" cy="228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B33C04-8A23-4499-A6EF-1D190F0FB3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4571999"/>
            <a:ext cx="10668000" cy="1524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A99FB-5674-4BC5-949F-8D45EC167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3CF93-DD67-4FE2-8083-864693FE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5E934-32B6-44B1-9622-67F30BDA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72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A5B09-FC60-445F-8A12-79869BEC6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A219F7-87F2-409F-BB0B-8FE9270C9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C2BB8-59E0-4EB2-B3BE-59D8641EE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6984E-C0DE-461B-8011-8FC31B0EE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E7C03-68D3-445E-A5A2-8A935CFC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42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21F0D7-112D-48B1-B32B-170B1AA2B5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3998" y="761999"/>
            <a:ext cx="2286000" cy="5334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27A7C1-8E5B-41DA-9802-F242D382B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1" y="761999"/>
            <a:ext cx="7619999" cy="5334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61CC7-F5B1-464A-8127-60645FB2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94302-B381-4F37-A9FF-5CC55191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07151-541F-4104-B989-83A9DCA6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7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AF011-A499-4054-89BF-A4800A68F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FB6E8-D956-45B5-9B4A-9D31DF46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DB9DB-9E62-4292-915C-1DD41347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462F1-BC30-4172-8353-363123A1D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2EE8A-96DF-4D7D-B434-778324756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66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453A-F2B4-4EDB-B8FA-150267BC1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10668000" cy="3038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6C51-ADF1-48FC-A4D9-38C369E78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4589463"/>
            <a:ext cx="10668000" cy="15065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43B56-4DC7-490B-AEFD-55ED1ECFF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738F8-C4B2-41D8-B627-A6DDB24B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43D49-23F8-4C4B-9C30-EDC030EE6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78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556D-6916-42E6-8820-8A0D328A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747A5-C962-477F-89AA-A32385D57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85999"/>
            <a:ext cx="5151119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D08312-30FC-44D8-B2A9-B5CAAD9F0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879" y="2285999"/>
            <a:ext cx="5151121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D84EB-AF90-4F19-A376-0FE5E50F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38ED0-2789-41E4-A36E-83F92CA2E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221A83-6D60-45F0-9173-5F6D243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34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FFAE2-03F4-4A94-86C4-9305B237C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AC5A5-E184-46B6-8AB5-C8E132D3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5999"/>
            <a:ext cx="5151119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CFE87-5D80-45CB-9D13-DFC9AFCEC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0" y="3048000"/>
            <a:ext cx="5151119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AC1E5A-8423-4749-8EDA-E13425F696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78" y="2286000"/>
            <a:ext cx="5151122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832AAA-4BB8-4A3D-9C79-516F82F80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8878" y="3048000"/>
            <a:ext cx="5151122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BEC63-51D3-4C70-B804-BE9EF765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5CA295-8563-402F-92C3-1F20C977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FA5918-109D-4342-84C0-9774A5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1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F2662-CBD1-4498-9B6E-2961F5EF1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F739AE-8101-4C18-8CF3-911BDF397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B1C88-D181-449C-9BE1-E85068C18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38A2C9-E93B-4F0A-A021-9E3AEBC3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02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0AE8D9-9B42-438E-ADA6-CCFE45788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792B9-A8AF-4E13-8A25-741E8969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3A2CF6-DBC5-4491-B213-B3CD09D3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79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27076-58C8-494C-B6B1-DC86F62D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1998"/>
            <a:ext cx="3810000" cy="15240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29E36-0340-452F-8D0A-1BC3F3A38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1"/>
            <a:ext cx="609600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51C2E-E587-45E8-BDB1-DFF2F2791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2286000"/>
            <a:ext cx="3810000" cy="3810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21D993-DEDD-470E-B48B-CB053A55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26C64-7401-4CA4-859F-74472AF86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108F41-F1F6-431C-9B45-8A447F18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614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04FB-422C-4023-9381-EB12F15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762000"/>
            <a:ext cx="3809999" cy="1524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BA3AA-DE44-4B1F-91D1-09F67B89B9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0" y="762001"/>
            <a:ext cx="6021388" cy="533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27B131-5117-4106-80DB-2AB208C4C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1" y="2286000"/>
            <a:ext cx="3809999" cy="3810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3918A-7F23-4C72-8E80-591324A3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5/12/23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071C8-76FE-4B83-8317-BD53C7C84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3681A-6F29-48FC-9409-319ED3E9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4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6EF5A53-0A64-4CA5-B9C7-1CB97CB5CF1C}"/>
              </a:ext>
            </a:extLst>
          </p:cNvPr>
          <p:cNvSpPr/>
          <p:nvPr/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4ABFBEA-4EB0-4D02-A2C0-1733CD3D6F12}"/>
              </a:ext>
            </a:extLst>
          </p:cNvPr>
          <p:cNvSpPr/>
          <p:nvPr/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9E083F6-57F4-487B-A766-EA0462B1EED8}"/>
              </a:ext>
            </a:extLst>
          </p:cNvPr>
          <p:cNvSpPr/>
          <p:nvPr/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A2F988-7148-4375-83D8-12EE5EBC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96238-C5B3-4F3C-97FA-890E1A51A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10668000" cy="3818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E4474-0442-4E4B-9E5B-CA7B3951C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89165" y="194320"/>
            <a:ext cx="2040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76969C88-B244-455D-A017-012B25B1ACDD}" type="datetimeFigureOut">
              <a:rPr lang="en-US" smtClean="0"/>
              <a:pPr/>
              <a:t>5/12/23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26A98-F887-40E1-B9BA-9D93DE90E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1999" y="6356350"/>
            <a:ext cx="6612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C8119-73F6-4713-9AD3-3628DCDFB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07CE569E-9B7C-4CB9-AB80-C0841F922C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862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8" r:id="rId6"/>
    <p:sldLayoutId id="2147483693" r:id="rId7"/>
    <p:sldLayoutId id="2147483694" r:id="rId8"/>
    <p:sldLayoutId id="2147483695" r:id="rId9"/>
    <p:sldLayoutId id="2147483697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A18C9FB-EC4C-4DAE-8F7D-C6E5AF607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3D7AEC-22EB-F012-BEA7-864DE70DFD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524000"/>
            <a:ext cx="5334000" cy="228600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Host community perception of the Irish tourism industry and biosecurity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43E48C-5772-F020-370F-C48E98D3E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71999"/>
            <a:ext cx="5334000" cy="1524000"/>
          </a:xfrm>
        </p:spPr>
        <p:txBody>
          <a:bodyPr>
            <a:normAutofit fontScale="55000" lnSpcReduction="20000"/>
          </a:bodyPr>
          <a:lstStyle/>
          <a:p>
            <a:pPr algn="just" rtl="0" fontAlgn="base"/>
            <a:r>
              <a:rPr lang="en-GB" sz="18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Dr Domhnall Melly - </a:t>
            </a:r>
            <a:r>
              <a:rPr lang="en-GB" sz="1800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Assistant Lecturer in Tourism, Department of Marketing, Tourism &amp; Sport, Atlantic Technological University, ATU Sligo, Ash Lane, Sligo, F91 YW50</a:t>
            </a:r>
            <a:r>
              <a:rPr lang="en-GB" sz="1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GB" b="0" i="0" dirty="0">
              <a:solidFill>
                <a:schemeClr val="tx1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en-GB" sz="18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Dr James Hanrahan - </a:t>
            </a:r>
            <a:r>
              <a:rPr lang="en-GB" sz="1800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Lecturer in Tourism, Department of Marketing, Tourism &amp; Sport, Atlantic Technological University, ATU Sligo, Ash Lane, Sligo, F91 YW50</a:t>
            </a:r>
            <a:r>
              <a:rPr lang="en-GB" sz="1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GB" b="0" i="0" dirty="0">
              <a:solidFill>
                <a:schemeClr val="tx1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en-GB" sz="18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Dr Emmet McLoughlin – </a:t>
            </a:r>
            <a:r>
              <a:rPr lang="en-GB" sz="1800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Senior Lecturer in Tourism and Event Management, Department of Tourism, Hospitality and Events, Cardiff Metropolitan University, Western Avenue, Cardiff CF5 2YB</a:t>
            </a:r>
            <a:r>
              <a:rPr lang="en-GB" sz="1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GB" b="0" i="0" dirty="0">
              <a:solidFill>
                <a:schemeClr val="tx1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/>
          </a:p>
        </p:txBody>
      </p:sp>
      <p:pic>
        <p:nvPicPr>
          <p:cNvPr id="4" name="Picture 3" descr="Isolated twigs and flowers on a white surface">
            <a:extLst>
              <a:ext uri="{FF2B5EF4-FFF2-40B4-BE49-F238E27FC236}">
                <a16:creationId xmlns:a16="http://schemas.microsoft.com/office/drawing/2014/main" id="{F746325F-C871-0C5A-DD3C-470F1ED95E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81" r="12681" b="-1"/>
          <a:stretch/>
        </p:blipFill>
        <p:spPr>
          <a:xfrm>
            <a:off x="2" y="732510"/>
            <a:ext cx="5333999" cy="6125491"/>
          </a:xfrm>
          <a:custGeom>
            <a:avLst/>
            <a:gdLst/>
            <a:ahLst/>
            <a:cxnLst/>
            <a:rect l="l" t="t" r="r" b="b"/>
            <a:pathLst>
              <a:path w="5333999" h="6125491">
                <a:moveTo>
                  <a:pt x="0" y="0"/>
                </a:moveTo>
                <a:lnTo>
                  <a:pt x="201347" y="12133"/>
                </a:lnTo>
                <a:cubicBezTo>
                  <a:pt x="834520" y="59989"/>
                  <a:pt x="1489622" y="165274"/>
                  <a:pt x="2149412" y="288819"/>
                </a:cubicBezTo>
                <a:cubicBezTo>
                  <a:pt x="4194087" y="671477"/>
                  <a:pt x="4738431" y="1884930"/>
                  <a:pt x="5125148" y="3309606"/>
                </a:cubicBezTo>
                <a:cubicBezTo>
                  <a:pt x="5383961" y="4263563"/>
                  <a:pt x="5599841" y="5130569"/>
                  <a:pt x="4496734" y="5829050"/>
                </a:cubicBezTo>
                <a:cubicBezTo>
                  <a:pt x="4342061" y="5927011"/>
                  <a:pt x="4177261" y="6012425"/>
                  <a:pt x="4005032" y="6088102"/>
                </a:cubicBezTo>
                <a:lnTo>
                  <a:pt x="3915032" y="6125491"/>
                </a:lnTo>
                <a:lnTo>
                  <a:pt x="0" y="6125491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EB7CBBE-178B-4DB3-AD92-DED458BAE7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52425"/>
            <a:ext cx="5185830" cy="6505576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021373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AF7DE-A1AD-58D5-6F47-5BEE71D7B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2A814-F0D9-ABBA-D977-650C4D291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industry clearly has an ethical responsibility to influence and adopt tourism policy that embraces a preventative approach to biosecurity and protect the environment and human health</a:t>
            </a:r>
          </a:p>
          <a:p>
            <a:endParaRPr lang="en-US" dirty="0"/>
          </a:p>
          <a:p>
            <a:r>
              <a:rPr lang="en-US" dirty="0"/>
              <a:t>The tourism industry should have appropriate vector mitigation measures in place to protect the environment from the negative impacts associated with tourists vectoring harmful biosecurity threats. </a:t>
            </a:r>
          </a:p>
          <a:p>
            <a:endParaRPr lang="en-US" dirty="0"/>
          </a:p>
          <a:p>
            <a:r>
              <a:rPr lang="en-US" dirty="0"/>
              <a:t>There have been some clear examples of this in Ireland during COVID-19 and lessons need to be learned from these going forward. </a:t>
            </a:r>
          </a:p>
        </p:txBody>
      </p:sp>
    </p:spTree>
    <p:extLst>
      <p:ext uri="{BB962C8B-B14F-4D97-AF65-F5344CB8AC3E}">
        <p14:creationId xmlns:p14="http://schemas.microsoft.com/office/powerpoint/2010/main" val="634173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6F4D2-FEA8-5346-6943-81F86246B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Thank You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/>
              <a:t>Happy to answer any Questions</a:t>
            </a:r>
          </a:p>
        </p:txBody>
      </p:sp>
    </p:spTree>
    <p:extLst>
      <p:ext uri="{BB962C8B-B14F-4D97-AF65-F5344CB8AC3E}">
        <p14:creationId xmlns:p14="http://schemas.microsoft.com/office/powerpoint/2010/main" val="191862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977DB-6A81-74C9-62DB-94D631F36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According to Leave no Trace Ireland -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3A286-FE91-6739-3257-34268B964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 number of high impact invasive alien species introduced into Ireland has increased by 183% from 1961 to 2010.</a:t>
            </a:r>
          </a:p>
          <a:p>
            <a:endParaRPr lang="en-US" dirty="0"/>
          </a:p>
          <a:p>
            <a:r>
              <a:rPr lang="en-US" dirty="0"/>
              <a:t>The combined estimated annual cost of invasive species on the economies of both Ireland and Northern Ireland is £207,553,528 (€261,517,445), </a:t>
            </a:r>
          </a:p>
          <a:p>
            <a:endParaRPr lang="en-US" dirty="0"/>
          </a:p>
          <a:p>
            <a:r>
              <a:rPr lang="en-US" dirty="0"/>
              <a:t>With an estimate of a combined UK and Ireland cost of £2 billion (€2.5 billion).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055F89-F9EB-9A22-1F49-E4AB906C99AF}"/>
              </a:ext>
            </a:extLst>
          </p:cNvPr>
          <p:cNvSpPr txBox="1"/>
          <p:nvPr/>
        </p:nvSpPr>
        <p:spPr>
          <a:xfrm>
            <a:off x="976184" y="6104083"/>
            <a:ext cx="3781167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Leave no Trace Ireland, 2022</a:t>
            </a:r>
          </a:p>
        </p:txBody>
      </p:sp>
    </p:spTree>
    <p:extLst>
      <p:ext uri="{BB962C8B-B14F-4D97-AF65-F5344CB8AC3E}">
        <p14:creationId xmlns:p14="http://schemas.microsoft.com/office/powerpoint/2010/main" val="707379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BC7B4-6E11-5484-EAE4-B8AFBDC31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24888-48D7-762A-7272-A32711483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/>
              <a:t>Tourist vectoring of potential biosecurity threats can represent a substantial biosecurity risk for Ireland.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Of particular concern for Ireland’s environment are the numbers of tourists participating in hiking/cross-country walking, angling, cycling, and water sports.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This raises the prospect of significant damage to the environment within destinations from tourist vectoring.</a:t>
            </a:r>
          </a:p>
        </p:txBody>
      </p:sp>
    </p:spTree>
    <p:extLst>
      <p:ext uri="{BB962C8B-B14F-4D97-AF65-F5344CB8AC3E}">
        <p14:creationId xmlns:p14="http://schemas.microsoft.com/office/powerpoint/2010/main" val="423809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3022A697-B5B2-F223-D6FA-D253ECB628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0222" t="24686" r="16341" b="21906"/>
          <a:stretch/>
        </p:blipFill>
        <p:spPr>
          <a:xfrm>
            <a:off x="885827" y="742950"/>
            <a:ext cx="3771900" cy="5372100"/>
          </a:xfrm>
        </p:spPr>
      </p:pic>
      <p:pic>
        <p:nvPicPr>
          <p:cNvPr id="9" name="Picture 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DF86D64-12C8-0D37-540C-D6B8C5DA63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97" t="24117" r="6556" b="27059"/>
          <a:stretch/>
        </p:blipFill>
        <p:spPr>
          <a:xfrm>
            <a:off x="5386388" y="1185061"/>
            <a:ext cx="6272212" cy="44878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2C84BEE-91C3-717C-48C9-E5D71E8275F6}"/>
              </a:ext>
            </a:extLst>
          </p:cNvPr>
          <p:cNvSpPr txBox="1"/>
          <p:nvPr/>
        </p:nvSpPr>
        <p:spPr>
          <a:xfrm>
            <a:off x="5622324" y="5906530"/>
            <a:ext cx="3286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Leave no Trace Ireland, 2022</a:t>
            </a:r>
          </a:p>
        </p:txBody>
      </p:sp>
    </p:spTree>
    <p:extLst>
      <p:ext uri="{BB962C8B-B14F-4D97-AF65-F5344CB8AC3E}">
        <p14:creationId xmlns:p14="http://schemas.microsoft.com/office/powerpoint/2010/main" val="3443973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B885D-60D8-C6E1-CF64-24DF74DA6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Therefore, to examine the host community perception of these threats -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7C1EF-DCE7-0432-88A4-F83794635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2286000"/>
            <a:ext cx="11244943" cy="4572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 qualitative data collection method was employed by the authors via semi-structured interviews </a:t>
            </a:r>
          </a:p>
          <a:p>
            <a:endParaRPr lang="en-US" sz="500" dirty="0"/>
          </a:p>
          <a:p>
            <a:r>
              <a:rPr lang="en-US" dirty="0"/>
              <a:t>These interviews were conducted with members of the host community </a:t>
            </a:r>
            <a:r>
              <a:rPr lang="en-GB" dirty="0"/>
              <a:t>selected through a random sampling approach </a:t>
            </a:r>
            <a:r>
              <a:rPr lang="en-US" dirty="0"/>
              <a:t>in several well know tourism destinations throughout Ireland. </a:t>
            </a:r>
          </a:p>
          <a:p>
            <a:endParaRPr lang="en-US" sz="600" dirty="0"/>
          </a:p>
          <a:p>
            <a:r>
              <a:rPr lang="en-US" dirty="0"/>
              <a:t>Thematic data analysis uncovered several key themes emerging from responses for discussion including negative impacts to the host community, and the tourism industry's ethical responsibility to mitigate biosecurity risk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00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D931-B458-1547-183D-4D30EF04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315686"/>
            <a:ext cx="10668000" cy="816429"/>
          </a:xfrm>
        </p:spPr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449914-007A-CBFA-55D2-31FF8B9A6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01485"/>
            <a:ext cx="12192000" cy="5725885"/>
          </a:xfrm>
        </p:spPr>
        <p:txBody>
          <a:bodyPr>
            <a:normAutofit/>
          </a:bodyPr>
          <a:lstStyle/>
          <a:p>
            <a:r>
              <a:rPr lang="en-IE" dirty="0"/>
              <a:t>High levels of agreement that tourists vectoring biosecurity threats </a:t>
            </a:r>
            <a:r>
              <a:rPr lang="en-IE" b="1" dirty="0"/>
              <a:t>impact negatively </a:t>
            </a:r>
            <a:r>
              <a:rPr lang="en-IE" dirty="0"/>
              <a:t>on the host community as natural environments within the locality are harmed:</a:t>
            </a:r>
          </a:p>
          <a:p>
            <a:endParaRPr lang="en-IE" sz="1400" dirty="0"/>
          </a:p>
          <a:p>
            <a:pPr algn="ctr"/>
            <a:r>
              <a:rPr lang="en-GB" dirty="0"/>
              <a:t> </a:t>
            </a:r>
            <a:r>
              <a:rPr lang="en-GB" sz="2200" i="1" dirty="0"/>
              <a:t>“If an area becomes infected with a non-native species, it can have a very bad effect on local plant and/or animal life. Waterways are also very susceptible to invasive species which can have a detrimental effect on local aquatic life within host communities” (Community member 105)</a:t>
            </a:r>
          </a:p>
          <a:p>
            <a:pPr algn="ctr"/>
            <a:endParaRPr lang="en-GB" sz="1800" i="1" dirty="0"/>
          </a:p>
          <a:p>
            <a:pPr algn="ctr"/>
            <a:r>
              <a:rPr lang="en-GB" sz="2200" i="1" dirty="0"/>
              <a:t>“Yes, it can have negative impacts, but local community will not be aware until the damage is done” (Community member 92)</a:t>
            </a:r>
          </a:p>
          <a:p>
            <a:pPr marL="0" indent="0" algn="ctr">
              <a:buNone/>
            </a:pPr>
            <a:endParaRPr lang="en-IE" sz="2200" dirty="0"/>
          </a:p>
          <a:p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44577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D931-B458-1547-183D-4D30EF04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315686"/>
            <a:ext cx="10668000" cy="816429"/>
          </a:xfrm>
        </p:spPr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449914-007A-CBFA-55D2-31FF8B9A6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01485"/>
            <a:ext cx="12192000" cy="5725885"/>
          </a:xfrm>
        </p:spPr>
        <p:txBody>
          <a:bodyPr>
            <a:normAutofit/>
          </a:bodyPr>
          <a:lstStyle/>
          <a:p>
            <a:r>
              <a:rPr lang="en-IE" dirty="0"/>
              <a:t>Tourist vectoring of biosecurity threats is ultimately resulting in a resulting </a:t>
            </a:r>
            <a:r>
              <a:rPr lang="en-IE" b="1" dirty="0"/>
              <a:t>loss of support </a:t>
            </a:r>
            <a:r>
              <a:rPr lang="en-IE" dirty="0"/>
              <a:t>for tourism among the host community:</a:t>
            </a:r>
          </a:p>
          <a:p>
            <a:endParaRPr lang="en-IE" sz="1800" dirty="0"/>
          </a:p>
          <a:p>
            <a:pPr algn="ctr"/>
            <a:r>
              <a:rPr lang="en-GB" sz="2200" i="1" dirty="0"/>
              <a:t>“Biosecurity breaches from tourism create resentment as "blow ins" are destroying environments for long term locals” (Community member 10)</a:t>
            </a:r>
          </a:p>
          <a:p>
            <a:pPr algn="ctr"/>
            <a:endParaRPr lang="en-GB" sz="2200" i="1" dirty="0"/>
          </a:p>
          <a:p>
            <a:pPr algn="ctr"/>
            <a:r>
              <a:rPr lang="en-GB" sz="2200" i="1" dirty="0"/>
              <a:t>“Yes, it can have a big impact on the community’s willingness to accept tourists to a destination, especially when a biosecurity breach can be very costly” (Community member 161)</a:t>
            </a:r>
            <a:endParaRPr lang="en-IE" sz="2200" i="1" dirty="0"/>
          </a:p>
          <a:p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02171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D931-B458-1547-183D-4D30EF04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315686"/>
            <a:ext cx="10668000" cy="816429"/>
          </a:xfrm>
        </p:spPr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449914-007A-CBFA-55D2-31FF8B9A6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01485"/>
            <a:ext cx="12192000" cy="5725885"/>
          </a:xfrm>
        </p:spPr>
        <p:txBody>
          <a:bodyPr>
            <a:normAutofit/>
          </a:bodyPr>
          <a:lstStyle/>
          <a:p>
            <a:r>
              <a:rPr lang="en-GB" dirty="0"/>
              <a:t>Therefore, the vast majority of host community members believe the tourism industry has an </a:t>
            </a:r>
            <a:r>
              <a:rPr lang="en-GB" b="1" dirty="0"/>
              <a:t>ethical responsibility </a:t>
            </a:r>
            <a:r>
              <a:rPr lang="en-GB" dirty="0"/>
              <a:t>to protect the environment from biosecurity breaches as a result of tourist vectoring:</a:t>
            </a:r>
          </a:p>
          <a:p>
            <a:endParaRPr lang="en-IE" sz="1200" dirty="0"/>
          </a:p>
          <a:p>
            <a:pPr marL="0" indent="0" algn="ctr">
              <a:buNone/>
            </a:pPr>
            <a:endParaRPr lang="en-I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6DFD228-2B33-4FC3-02F9-2AC8CDCCD5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8551588"/>
              </p:ext>
            </p:extLst>
          </p:nvPr>
        </p:nvGraphicFramePr>
        <p:xfrm>
          <a:off x="576944" y="2863850"/>
          <a:ext cx="10809514" cy="3264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7277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D931-B458-1547-183D-4D30EF04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315686"/>
            <a:ext cx="10668000" cy="816429"/>
          </a:xfrm>
        </p:spPr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449914-007A-CBFA-55D2-31FF8B9A6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01485"/>
            <a:ext cx="12192000" cy="5725885"/>
          </a:xfrm>
        </p:spPr>
        <p:txBody>
          <a:bodyPr>
            <a:normAutofit fontScale="92500"/>
          </a:bodyPr>
          <a:lstStyle/>
          <a:p>
            <a:r>
              <a:rPr lang="en-GB" dirty="0"/>
              <a:t>Therefore, the vast majority of host community members believe the tourism industry has an </a:t>
            </a:r>
            <a:r>
              <a:rPr lang="en-GB" b="1" dirty="0"/>
              <a:t>ethical responsibility </a:t>
            </a:r>
            <a:r>
              <a:rPr lang="en-GB" dirty="0"/>
              <a:t>to protect the environment from biosecurity breaches as a result of tourist vectoring:</a:t>
            </a:r>
          </a:p>
          <a:p>
            <a:endParaRPr lang="en-IE" sz="1200" dirty="0"/>
          </a:p>
          <a:p>
            <a:pPr algn="ctr"/>
            <a:r>
              <a:rPr lang="en-GB" sz="2200" i="1" dirty="0"/>
              <a:t>“Yes 100%. Tourism is a very important industry for our economy but the integrity of our water supplies, wildlife and environment are far more important” (Community member 82).</a:t>
            </a:r>
          </a:p>
          <a:p>
            <a:pPr algn="ctr"/>
            <a:endParaRPr lang="en-GB" sz="1600" i="1" dirty="0"/>
          </a:p>
          <a:p>
            <a:pPr algn="ctr"/>
            <a:r>
              <a:rPr lang="en-GB" sz="2200" i="1" dirty="0"/>
              <a:t>“Absolutely, tourism acts as a catalyst for biosecurity threats to occur. They have a moral duty to protect the environment” (Community member 142).</a:t>
            </a:r>
          </a:p>
          <a:p>
            <a:pPr algn="ctr"/>
            <a:endParaRPr lang="en-GB" sz="2200" i="1" dirty="0"/>
          </a:p>
          <a:p>
            <a:pPr algn="ctr"/>
            <a:r>
              <a:rPr lang="en-GB" sz="2200" i="1" dirty="0"/>
              <a:t>“If they're marketing to bring people to the country, they should equally market how biosecurity threats can negatively impact an island as small as ours” (Community member 147).</a:t>
            </a:r>
            <a:endParaRPr lang="en-IE" sz="2200" i="1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23440922"/>
      </p:ext>
    </p:extLst>
  </p:cSld>
  <p:clrMapOvr>
    <a:masterClrMapping/>
  </p:clrMapOvr>
</p:sld>
</file>

<file path=ppt/theme/theme1.xml><?xml version="1.0" encoding="utf-8"?>
<a:theme xmlns:a="http://schemas.openxmlformats.org/drawingml/2006/main" name="PebbleVTI">
  <a:themeElements>
    <a:clrScheme name="AnalogousFromRegularSeedRightStep">
      <a:dk1>
        <a:srgbClr val="000000"/>
      </a:dk1>
      <a:lt1>
        <a:srgbClr val="FFFFFF"/>
      </a:lt1>
      <a:dk2>
        <a:srgbClr val="34381F"/>
      </a:dk2>
      <a:lt2>
        <a:srgbClr val="E2E6E8"/>
      </a:lt2>
      <a:accent1>
        <a:srgbClr val="C3724D"/>
      </a:accent1>
      <a:accent2>
        <a:srgbClr val="B1923B"/>
      </a:accent2>
      <a:accent3>
        <a:srgbClr val="9BAB43"/>
      </a:accent3>
      <a:accent4>
        <a:srgbClr val="6EB13B"/>
      </a:accent4>
      <a:accent5>
        <a:srgbClr val="4AB848"/>
      </a:accent5>
      <a:accent6>
        <a:srgbClr val="3BB16A"/>
      </a:accent6>
      <a:hlink>
        <a:srgbClr val="3A8BB0"/>
      </a:hlink>
      <a:folHlink>
        <a:srgbClr val="7F7F7F"/>
      </a:folHlink>
    </a:clrScheme>
    <a:fontScheme name="Custom 4">
      <a:majorFont>
        <a:latin typeface="Sitka Subheading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ebbleVTI" id="{8B4DB91D-6BB4-4BA3-973A-733D3AF2680E}" vid="{9A19CF0D-2077-4BF4-BAA5-86934C336D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72BFA74007D1458A37EE869D487A35" ma:contentTypeVersion="2" ma:contentTypeDescription="Create a new document." ma:contentTypeScope="" ma:versionID="2051fe5ca245dd9ebc1f6f91b9c002f8">
  <xsd:schema xmlns:xsd="http://www.w3.org/2001/XMLSchema" xmlns:xs="http://www.w3.org/2001/XMLSchema" xmlns:p="http://schemas.microsoft.com/office/2006/metadata/properties" xmlns:ns2="7d052ee4-c6a3-4d8b-ae06-f44cdb40df46" targetNamespace="http://schemas.microsoft.com/office/2006/metadata/properties" ma:root="true" ma:fieldsID="57bfcb9c4d079942acbb55bf8575b747" ns2:_="">
    <xsd:import namespace="7d052ee4-c6a3-4d8b-ae06-f44cdb40df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52ee4-c6a3-4d8b-ae06-f44cdb40df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535A6C-876A-41E2-8A41-A3873BB7125E}"/>
</file>

<file path=customXml/itemProps2.xml><?xml version="1.0" encoding="utf-8"?>
<ds:datastoreItem xmlns:ds="http://schemas.openxmlformats.org/officeDocument/2006/customXml" ds:itemID="{E788C52A-F8F7-4FB6-A2EB-444D6A66C3B2}"/>
</file>

<file path=customXml/itemProps3.xml><?xml version="1.0" encoding="utf-8"?>
<ds:datastoreItem xmlns:ds="http://schemas.openxmlformats.org/officeDocument/2006/customXml" ds:itemID="{A6726A66-5190-4497-B3A7-65025FDCCE53}"/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786</Words>
  <Application>Microsoft Macintosh PowerPoint</Application>
  <PresentationFormat>Widescreen</PresentationFormat>
  <Paragraphs>62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Avenir Next LT Pro</vt:lpstr>
      <vt:lpstr>Avenir Next LT Pro Light</vt:lpstr>
      <vt:lpstr>Calibri</vt:lpstr>
      <vt:lpstr>Segoe UI</vt:lpstr>
      <vt:lpstr>Sitka Subheading</vt:lpstr>
      <vt:lpstr>Times New Roman</vt:lpstr>
      <vt:lpstr>PebbleVTI</vt:lpstr>
      <vt:lpstr>Host community perception of the Irish tourism industry and biosecurity </vt:lpstr>
      <vt:lpstr>According to Leave no Trace Ireland - </vt:lpstr>
      <vt:lpstr>Study Context</vt:lpstr>
      <vt:lpstr>PowerPoint Presentation</vt:lpstr>
      <vt:lpstr>Therefore, to examine the host community perception of these threats - </vt:lpstr>
      <vt:lpstr>Findings</vt:lpstr>
      <vt:lpstr>Findings</vt:lpstr>
      <vt:lpstr>Findings</vt:lpstr>
      <vt:lpstr>Findings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McLoughlin, Emmet</dc:creator>
  <cp:lastModifiedBy>McLoughlin, Emmet</cp:lastModifiedBy>
  <cp:revision>10</cp:revision>
  <dcterms:created xsi:type="dcterms:W3CDTF">2023-05-11T15:51:55Z</dcterms:created>
  <dcterms:modified xsi:type="dcterms:W3CDTF">2023-05-12T11:56:08Z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0x010100A472BFA74007D1458A37EE869D487A35</vt:lpwstr>
  </property>
</Properties>
</file>