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8288000" cy="10287000"/>
  <p:notesSz cx="6858000" cy="9144000"/>
  <p:embeddedFontLst>
    <p:embeddedFont>
      <p:font typeface="American Uncial" panose="02000505080000020003" pitchFamily="2" charset="77"/>
      <p:regular r:id="rId28"/>
    </p:embeddedFont>
    <p:embeddedFont>
      <p:font typeface="Arial Nova Bold" panose="020B0804020202020204" pitchFamily="34" charset="0"/>
      <p:regular r:id="rId29"/>
      <p:bold r:id="rId30"/>
    </p:embeddedFont>
    <p:embeddedFont>
      <p:font typeface="Calibri" panose="020F0502020204030204" pitchFamily="34" charset="0"/>
      <p:regular r:id="rId31"/>
      <p:bold r:id="rId32"/>
      <p:italic r:id="rId33"/>
      <p:boldItalic r:id="rId34"/>
    </p:embeddedFont>
    <p:embeddedFont>
      <p:font typeface="League Spartan" pitchFamily="2" charset="77"/>
      <p:regular r:id="rId35"/>
      <p:bold r:id="rId36"/>
    </p:embeddedFont>
    <p:embeddedFont>
      <p:font typeface="Open Sauce" pitchFamily="2" charset="77"/>
      <p:regular r:id="rId37"/>
    </p:embeddedFont>
    <p:embeddedFont>
      <p:font typeface="Open Sauce Bold Italics" pitchFamily="2" charset="77"/>
      <p:regular r:id="rId38"/>
      <p:bold r:id="rId39"/>
      <p:italic r:id="rId40"/>
      <p:boldItalic r:id="rId41"/>
    </p:embeddedFont>
    <p:embeddedFont>
      <p:font typeface="Open Sauce Italics" pitchFamily="2" charset="77"/>
      <p:regular r:id="rId42"/>
      <p:italic r:id="rId43"/>
    </p:embeddedFont>
    <p:embeddedFont>
      <p:font typeface="Open Sauce Light" pitchFamily="2" charset="77"/>
      <p:regular r:id="rId44"/>
    </p:embeddedFont>
    <p:embeddedFont>
      <p:font typeface="Open Sauce Light Bold" pitchFamily="2" charset="77"/>
      <p:regular r:id="rId45"/>
    </p:embeddedFont>
    <p:embeddedFont>
      <p:font typeface="Open Sauce Light Bold Italics" pitchFamily="2" charset="77"/>
      <p:regular r:id="rId46"/>
      <p:italic r:id="rId47"/>
    </p:embeddedFont>
    <p:embeddedFont>
      <p:font typeface="Open Sauce SemiBold" pitchFamily="2" charset="77"/>
      <p:regular r:id="rId48"/>
      <p:bold r:id="rId49"/>
    </p:embeddedFont>
    <p:embeddedFont>
      <p:font typeface="Open Sauce SemiBold Bold" pitchFamily="2" charset="77"/>
      <p:regular r:id="rId50"/>
      <p:bold r:id="rId51"/>
    </p:embeddedFont>
    <p:embeddedFont>
      <p:font typeface="Sanchez" panose="02000000000000000000" pitchFamily="2" charset="77"/>
      <p:regular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626" autoAdjust="0"/>
  </p:normalViewPr>
  <p:slideViewPr>
    <p:cSldViewPr>
      <p:cViewPr varScale="1">
        <p:scale>
          <a:sx n="80" d="100"/>
          <a:sy n="80" d="100"/>
        </p:scale>
        <p:origin x="82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font" Target="fonts/font2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2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12.05.2023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Over the past millennium, Cymraeg has gone from being the essence of Welsh identity, to nearly ceasing to exist, to now being present in nearly every corner you turn in Wales.  </a:t>
            </a:r>
          </a:p>
          <a:p>
            <a:endParaRPr lang="en-US"/>
          </a:p>
          <a:p>
            <a:r>
              <a:rPr lang="en-US"/>
              <a:t>The fight for the language, and its use, still breaths fire across the country, despite the disappointing result presented in the Census 2021.  </a:t>
            </a:r>
          </a:p>
          <a:p>
            <a:endParaRPr lang="en-US"/>
          </a:p>
          <a:p>
            <a:r>
              <a:rPr lang="en-US"/>
              <a:t>Recognising how people are socially included into communities or excluded through language use is critical to achieving a ‘sustainable and equitable world’.  Although the UN document ‘Transforming Our World: The 2030 Agenda for Sustainable Development’ does not constitute ‘language’ as one of the 17 domains, its role cannot be denied or underestimated.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Due to globalisation we are heading towards languages becoming more hemogenous, and a critical reason for this is language families.  That is that not all languages are independent, and many are based on the same language family. e.g. English, Dutch , Swedish, German belonging to the Indo-European language family.  There're about 90-180 language families. </a:t>
            </a:r>
          </a:p>
          <a:p>
            <a:endParaRPr lang="en-US"/>
          </a:p>
          <a:p>
            <a:r>
              <a:rPr lang="en-US"/>
              <a:t>When a language dies, a world dies with it, in the sense that a community’s connection with its past, its traditions and its base of specific knowledge are all typically lost as the vehicle linking people to that knowledge is abandoned. This is not a necessary step, however, for them to become participants in a larger economic or political order.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Ethos refers to the practices and values which distinguish one person, society, or organisation from the other, and is set upon moral beliefs (McLaughlin, 2005).  </a:t>
            </a:r>
          </a:p>
          <a:p>
            <a:endParaRPr lang="en-US"/>
          </a:p>
          <a:p>
            <a:r>
              <a:rPr lang="en-US"/>
              <a:t>Its significance to understanding minority language in practice is because languages are socially constructed (Laamiri, 2019), and their existences are dependent on the production of linguistic utterances that are embedded in human action (Susen, 2013).  </a:t>
            </a:r>
          </a:p>
          <a:p>
            <a:endParaRPr lang="en-US"/>
          </a:p>
          <a:p>
            <a:r>
              <a:rPr lang="en-US"/>
              <a:t>Understanding ethos could provide important insights upon the complex nature of speaker influences (McLaughlin, 2005).  Sociologically, this is significant through understanding underlying beliefs, customs and practices exhibited by a group, or within society, which may influence the attitudes and behaviours towards using Welsh beyond the school setting.  This paper identifies how the concept of ethos can be used to understand implications of the socially constructed nature of language and inclusion within the community and education, and how these impact on the intended and experienced ethos within these contexts.  </a:t>
            </a:r>
          </a:p>
          <a:p>
            <a:endParaRPr lang="en-US"/>
          </a:p>
          <a:p>
            <a:r>
              <a:rPr lang="en-US"/>
              <a:t>Both discursive ethos and Bourdieu’s theory of habitus, language and power share the association that the The credibility of social actors determines the social acceptance and legitimacy of language both collectively and individually.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Welsh to endorsed as a collective ethos within community settings, individuals with ‘power’ (e.g. coaches) need to support and encourage its use in social settings.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and the availability of minority language speakers significantly affected whether it used, heard, or even spoken.</a:t>
            </a:r>
          </a:p>
          <a:p>
            <a:endParaRPr lang="en-US"/>
          </a:p>
          <a:p>
            <a:r>
              <a:rPr lang="en-US"/>
              <a:t>The dominance of the English language in this non-traditional Welsh speaking area has had significant implications on the use of Welsh beyond the school gate.  We found that the linguistic ethos of young people altered between the two ‘fields’ of education and community sport.  </a:t>
            </a:r>
          </a:p>
          <a:p>
            <a:endParaRPr lang="en-US"/>
          </a:p>
          <a:p>
            <a:r>
              <a:rPr lang="en-US"/>
              <a:t>This was namely a consequence of external influences, for example peers, parents, teachers and coaches.  We found strong evidence of power differences related to language use and respective positions within society, ultimately impacting on the collective language ethos within the two settings.  In this study we have explored the significance of the theoretical connections of capital, habitus and field, and the implications this has had on the ethos, social status and legitimacy of the Welsh language in the Anglo-dominant area.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Over the past millennium, Cymraeg has gone from being the essence of Welsh identity, to nearly ceasing to exist, to now being present in nearly every corner you turn in Wales.  </a:t>
            </a:r>
          </a:p>
          <a:p>
            <a:endParaRPr lang="en-US"/>
          </a:p>
          <a:p>
            <a:r>
              <a:rPr lang="en-US"/>
              <a:t>The fight for the language, and its use, still breaths fire across the country, despite the disappointing result presented in the Census 2021.  </a:t>
            </a:r>
          </a:p>
          <a:p>
            <a:endParaRPr lang="en-US"/>
          </a:p>
          <a:p>
            <a:r>
              <a:rPr lang="en-US"/>
              <a:t>Recognising how people are socially included into communities or excluded through language use is critical to achieving a ‘sustainable and equitable world’.  Although the UN document ‘Transforming Our World: The 2030 Agenda for Sustainable Development’ does not constitute ‘language’ as one of the 17 domains, its role cannot be denied or underestimated.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conclude that, although Bourdieu’s theory on capital has been important in theorising the situations of this study, there are some significant shortfalls in his work in relation to linguistic capital which researchers should be both aware of and willing to investigate further.  </a:t>
            </a:r>
          </a:p>
          <a:p>
            <a:endParaRPr lang="en-US"/>
          </a:p>
          <a:p>
            <a:r>
              <a:rPr lang="en-US"/>
              <a:t>This study rejects Bourdieu’s view of language is a semiotic system and a homogenous object, and instead evidences that language should be seen in relation to society and ethos complexity and that consideration of linguistic domination is critical when understanding this subject further.  Language should therefore be researched and understood in relation to the complexity of social relations, and this research confirms the importance of this.   </a:t>
            </a:r>
          </a:p>
          <a:p>
            <a:endParaRPr lang="en-US"/>
          </a:p>
          <a:p>
            <a:r>
              <a:rPr lang="en-US"/>
              <a:t>The Welsh language still breaths fire across the country, much like the symbol of Wales, y drain goch.  Despite it being a minority language in its own country, there are several political attempts to reverse the decline in speakers and protect the language, history, culture and identity for the future generation, those yet born.  There are growing concerns for other minority languages world wide, that the fate of their language is in need of such political interventions to preserve and protect, er gwaetha yr iaith Saesneg.  Including language as an independent sustainable development goal is for the UN to lead the way with preservation of minority languages.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5/12/23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5/12/23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5/12/23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5/12/23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5/12/23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5/12/23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2.svg"/></Relationships>
</file>

<file path=ppt/slides/_rels/slide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svg"/></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3" Type="http://schemas.openxmlformats.org/officeDocument/2006/relationships/image" Target="../media/image22.png"/><Relationship Id="rId18" Type="http://schemas.openxmlformats.org/officeDocument/2006/relationships/image" Target="../media/image27.svg"/><Relationship Id="rId26" Type="http://schemas.openxmlformats.org/officeDocument/2006/relationships/image" Target="../media/image35.svg"/><Relationship Id="rId39" Type="http://schemas.openxmlformats.org/officeDocument/2006/relationships/image" Target="../media/image73.png"/><Relationship Id="rId21" Type="http://schemas.openxmlformats.org/officeDocument/2006/relationships/image" Target="../media/image30.png"/><Relationship Id="rId34" Type="http://schemas.openxmlformats.org/officeDocument/2006/relationships/image" Target="../media/image43.sv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5" Type="http://schemas.openxmlformats.org/officeDocument/2006/relationships/image" Target="../media/image34.png"/><Relationship Id="rId33" Type="http://schemas.openxmlformats.org/officeDocument/2006/relationships/image" Target="../media/image42.png"/><Relationship Id="rId38" Type="http://schemas.openxmlformats.org/officeDocument/2006/relationships/image" Target="../media/image47.svg"/><Relationship Id="rId2" Type="http://schemas.openxmlformats.org/officeDocument/2006/relationships/notesSlide" Target="../notesSlides/notesSlide6.xml"/><Relationship Id="rId16" Type="http://schemas.openxmlformats.org/officeDocument/2006/relationships/image" Target="../media/image25.svg"/><Relationship Id="rId20" Type="http://schemas.openxmlformats.org/officeDocument/2006/relationships/image" Target="../media/image29.svg"/><Relationship Id="rId29"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24" Type="http://schemas.openxmlformats.org/officeDocument/2006/relationships/image" Target="../media/image33.svg"/><Relationship Id="rId32" Type="http://schemas.openxmlformats.org/officeDocument/2006/relationships/image" Target="../media/image41.svg"/><Relationship Id="rId37" Type="http://schemas.openxmlformats.org/officeDocument/2006/relationships/image" Target="../media/image46.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svg"/><Relationship Id="rId36" Type="http://schemas.openxmlformats.org/officeDocument/2006/relationships/image" Target="../media/image45.svg"/><Relationship Id="rId10" Type="http://schemas.openxmlformats.org/officeDocument/2006/relationships/image" Target="../media/image19.svg"/><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 Id="rId22" Type="http://schemas.openxmlformats.org/officeDocument/2006/relationships/image" Target="../media/image31.svg"/><Relationship Id="rId27" Type="http://schemas.openxmlformats.org/officeDocument/2006/relationships/image" Target="../media/image36.png"/><Relationship Id="rId30" Type="http://schemas.openxmlformats.org/officeDocument/2006/relationships/image" Target="../media/image39.svg"/><Relationship Id="rId35" Type="http://schemas.openxmlformats.org/officeDocument/2006/relationships/image" Target="../media/image44.png"/><Relationship Id="rId8" Type="http://schemas.openxmlformats.org/officeDocument/2006/relationships/image" Target="../media/image17.svg"/><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77.svg"/><Relationship Id="rId4" Type="http://schemas.openxmlformats.org/officeDocument/2006/relationships/image" Target="../media/image7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3" Type="http://schemas.openxmlformats.org/officeDocument/2006/relationships/image" Target="../media/image22.png"/><Relationship Id="rId18" Type="http://schemas.openxmlformats.org/officeDocument/2006/relationships/image" Target="../media/image27.svg"/><Relationship Id="rId26" Type="http://schemas.openxmlformats.org/officeDocument/2006/relationships/image" Target="../media/image35.svg"/><Relationship Id="rId39" Type="http://schemas.openxmlformats.org/officeDocument/2006/relationships/image" Target="../media/image48.png"/><Relationship Id="rId21" Type="http://schemas.openxmlformats.org/officeDocument/2006/relationships/image" Target="../media/image30.png"/><Relationship Id="rId34" Type="http://schemas.openxmlformats.org/officeDocument/2006/relationships/image" Target="../media/image43.sv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5" Type="http://schemas.openxmlformats.org/officeDocument/2006/relationships/image" Target="../media/image34.png"/><Relationship Id="rId33" Type="http://schemas.openxmlformats.org/officeDocument/2006/relationships/image" Target="../media/image42.png"/><Relationship Id="rId38" Type="http://schemas.openxmlformats.org/officeDocument/2006/relationships/image" Target="../media/image47.svg"/><Relationship Id="rId2" Type="http://schemas.openxmlformats.org/officeDocument/2006/relationships/notesSlide" Target="../notesSlides/notesSlide1.xml"/><Relationship Id="rId16" Type="http://schemas.openxmlformats.org/officeDocument/2006/relationships/image" Target="../media/image25.svg"/><Relationship Id="rId20" Type="http://schemas.openxmlformats.org/officeDocument/2006/relationships/image" Target="../media/image29.svg"/><Relationship Id="rId29"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24" Type="http://schemas.openxmlformats.org/officeDocument/2006/relationships/image" Target="../media/image33.svg"/><Relationship Id="rId32" Type="http://schemas.openxmlformats.org/officeDocument/2006/relationships/image" Target="../media/image41.svg"/><Relationship Id="rId37" Type="http://schemas.openxmlformats.org/officeDocument/2006/relationships/image" Target="../media/image46.png"/><Relationship Id="rId40" Type="http://schemas.openxmlformats.org/officeDocument/2006/relationships/image" Target="../media/image49.sv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svg"/><Relationship Id="rId36" Type="http://schemas.openxmlformats.org/officeDocument/2006/relationships/image" Target="../media/image45.svg"/><Relationship Id="rId10" Type="http://schemas.openxmlformats.org/officeDocument/2006/relationships/image" Target="../media/image19.svg"/><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 Id="rId22" Type="http://schemas.openxmlformats.org/officeDocument/2006/relationships/image" Target="../media/image31.svg"/><Relationship Id="rId27" Type="http://schemas.openxmlformats.org/officeDocument/2006/relationships/image" Target="../media/image36.png"/><Relationship Id="rId30" Type="http://schemas.openxmlformats.org/officeDocument/2006/relationships/image" Target="../media/image39.svg"/><Relationship Id="rId35" Type="http://schemas.openxmlformats.org/officeDocument/2006/relationships/image" Target="../media/image44.png"/><Relationship Id="rId8" Type="http://schemas.openxmlformats.org/officeDocument/2006/relationships/image" Target="../media/image17.svg"/><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1538" b="16871"/>
          <a:stretch>
            <a:fillRect/>
          </a:stretch>
        </p:blipFill>
        <p:spPr>
          <a:xfrm>
            <a:off x="0" y="0"/>
            <a:ext cx="18288000" cy="10287000"/>
          </a:xfrm>
          <a:prstGeom prst="rect">
            <a:avLst/>
          </a:prstGeom>
        </p:spPr>
      </p:pic>
      <p:grpSp>
        <p:nvGrpSpPr>
          <p:cNvPr id="3" name="Group 3"/>
          <p:cNvGrpSpPr/>
          <p:nvPr/>
        </p:nvGrpSpPr>
        <p:grpSpPr>
          <a:xfrm>
            <a:off x="754920" y="0"/>
            <a:ext cx="9349413" cy="10532904"/>
            <a:chOff x="0" y="0"/>
            <a:chExt cx="3162641" cy="3562982"/>
          </a:xfrm>
        </p:grpSpPr>
        <p:sp>
          <p:nvSpPr>
            <p:cNvPr id="4" name="Freeform 4"/>
            <p:cNvSpPr/>
            <p:nvPr/>
          </p:nvSpPr>
          <p:spPr>
            <a:xfrm>
              <a:off x="0" y="0"/>
              <a:ext cx="3162641" cy="3562983"/>
            </a:xfrm>
            <a:custGeom>
              <a:avLst/>
              <a:gdLst/>
              <a:ahLst/>
              <a:cxnLst/>
              <a:rect l="l" t="t" r="r" b="b"/>
              <a:pathLst>
                <a:path w="3162641" h="3562983">
                  <a:moveTo>
                    <a:pt x="0" y="0"/>
                  </a:moveTo>
                  <a:lnTo>
                    <a:pt x="3162641" y="0"/>
                  </a:lnTo>
                  <a:lnTo>
                    <a:pt x="3162641" y="3562983"/>
                  </a:lnTo>
                  <a:lnTo>
                    <a:pt x="0" y="3562983"/>
                  </a:lnTo>
                  <a:close/>
                </a:path>
              </a:pathLst>
            </a:custGeom>
            <a:solidFill>
              <a:srgbClr val="1A3B29"/>
            </a:solidFill>
          </p:spPr>
        </p:sp>
      </p:grpSp>
      <p:pic>
        <p:nvPicPr>
          <p:cNvPr id="5" name="Picture 5"/>
          <p:cNvPicPr>
            <a:picLocks noChangeAspect="1"/>
          </p:cNvPicPr>
          <p:nvPr/>
        </p:nvPicPr>
        <p:blipFill>
          <a:blip r:embed="rId3"/>
          <a:srcRect/>
          <a:stretch>
            <a:fillRect/>
          </a:stretch>
        </p:blipFill>
        <p:spPr>
          <a:xfrm>
            <a:off x="1028700" y="124668"/>
            <a:ext cx="6900872" cy="2170085"/>
          </a:xfrm>
          <a:prstGeom prst="rect">
            <a:avLst/>
          </a:prstGeom>
        </p:spPr>
      </p:pic>
      <p:sp>
        <p:nvSpPr>
          <p:cNvPr id="6" name="TextBox 6"/>
          <p:cNvSpPr txBox="1"/>
          <p:nvPr/>
        </p:nvSpPr>
        <p:spPr>
          <a:xfrm>
            <a:off x="1264292" y="2437629"/>
            <a:ext cx="8840042" cy="5562397"/>
          </a:xfrm>
          <a:prstGeom prst="rect">
            <a:avLst/>
          </a:prstGeom>
        </p:spPr>
        <p:txBody>
          <a:bodyPr lIns="0" tIns="0" rIns="0" bIns="0" rtlCol="0" anchor="t">
            <a:spAutoFit/>
          </a:bodyPr>
          <a:lstStyle/>
          <a:p>
            <a:pPr>
              <a:lnSpc>
                <a:spcPts val="7361"/>
              </a:lnSpc>
            </a:pPr>
            <a:r>
              <a:rPr lang="en-US" sz="5257">
                <a:solidFill>
                  <a:srgbClr val="FFFFFF"/>
                </a:solidFill>
                <a:latin typeface="Open Sauce SemiBold Bold"/>
              </a:rPr>
              <a:t>The 'missing goal'. Exploring the social construction of language and its implications for the UN Sustainable Goals.  </a:t>
            </a:r>
          </a:p>
        </p:txBody>
      </p:sp>
      <p:sp>
        <p:nvSpPr>
          <p:cNvPr id="7" name="TextBox 7"/>
          <p:cNvSpPr txBox="1"/>
          <p:nvPr/>
        </p:nvSpPr>
        <p:spPr>
          <a:xfrm>
            <a:off x="1264292" y="8376274"/>
            <a:ext cx="2901972" cy="1189355"/>
          </a:xfrm>
          <a:prstGeom prst="rect">
            <a:avLst/>
          </a:prstGeom>
        </p:spPr>
        <p:txBody>
          <a:bodyPr lIns="0" tIns="0" rIns="0" bIns="0" rtlCol="0" anchor="t">
            <a:spAutoFit/>
          </a:bodyPr>
          <a:lstStyle/>
          <a:p>
            <a:pPr>
              <a:lnSpc>
                <a:spcPts val="3219"/>
              </a:lnSpc>
            </a:pPr>
            <a:r>
              <a:rPr lang="en-US" sz="2299" spc="45">
                <a:solidFill>
                  <a:srgbClr val="FFFFFF"/>
                </a:solidFill>
                <a:latin typeface="Open Sauce"/>
              </a:rPr>
              <a:t>Dr Lana St Leger</a:t>
            </a:r>
          </a:p>
          <a:p>
            <a:pPr marL="0" lvl="0" indent="0">
              <a:lnSpc>
                <a:spcPts val="3219"/>
              </a:lnSpc>
              <a:spcBef>
                <a:spcPct val="0"/>
              </a:spcBef>
            </a:pPr>
            <a:r>
              <a:rPr lang="en-US" sz="2299" spc="45">
                <a:solidFill>
                  <a:srgbClr val="FFFFFF"/>
                </a:solidFill>
                <a:latin typeface="Open Sauce"/>
              </a:rPr>
              <a:t>Prof Niki Bolton Prof Carwyn Jones </a:t>
            </a:r>
          </a:p>
        </p:txBody>
      </p:sp>
      <p:sp>
        <p:nvSpPr>
          <p:cNvPr id="8" name="TextBox 8"/>
          <p:cNvSpPr txBox="1"/>
          <p:nvPr/>
        </p:nvSpPr>
        <p:spPr>
          <a:xfrm>
            <a:off x="7581852" y="9845656"/>
            <a:ext cx="3124297" cy="273685"/>
          </a:xfrm>
          <a:prstGeom prst="rect">
            <a:avLst/>
          </a:prstGeom>
        </p:spPr>
        <p:txBody>
          <a:bodyPr lIns="0" tIns="0" rIns="0" bIns="0" rtlCol="0" anchor="t">
            <a:spAutoFit/>
          </a:bodyPr>
          <a:lstStyle/>
          <a:p>
            <a:pPr marL="0" lvl="0" indent="0">
              <a:lnSpc>
                <a:spcPts val="2239"/>
              </a:lnSpc>
              <a:spcBef>
                <a:spcPct val="0"/>
              </a:spcBef>
            </a:pPr>
            <a:r>
              <a:rPr lang="en-US" sz="1599" spc="31">
                <a:solidFill>
                  <a:srgbClr val="FFFFFF"/>
                </a:solidFill>
                <a:latin typeface="Open Sauce"/>
              </a:rPr>
              <a:t>AMI Conference 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sp>
        <p:nvSpPr>
          <p:cNvPr id="2" name="TextBox 2"/>
          <p:cNvSpPr txBox="1"/>
          <p:nvPr/>
        </p:nvSpPr>
        <p:spPr>
          <a:xfrm>
            <a:off x="5157779" y="962025"/>
            <a:ext cx="12604763" cy="9273878"/>
          </a:xfrm>
          <a:prstGeom prst="rect">
            <a:avLst/>
          </a:prstGeom>
        </p:spPr>
        <p:txBody>
          <a:bodyPr lIns="0" tIns="0" rIns="0" bIns="0" rtlCol="0" anchor="t">
            <a:spAutoFit/>
          </a:bodyPr>
          <a:lstStyle/>
          <a:p>
            <a:pPr marL="764299" lvl="1" indent="-382149">
              <a:lnSpc>
                <a:spcPts val="4956"/>
              </a:lnSpc>
              <a:buFont typeface="Arial"/>
              <a:buChar char="•"/>
            </a:pPr>
            <a:r>
              <a:rPr lang="en-US" sz="3540" spc="70">
                <a:solidFill>
                  <a:srgbClr val="FFFFFF"/>
                </a:solidFill>
                <a:latin typeface="Open Sauce"/>
              </a:rPr>
              <a:t>The </a:t>
            </a:r>
            <a:r>
              <a:rPr lang="en-US" sz="3540" spc="70">
                <a:solidFill>
                  <a:srgbClr val="FFFFFF"/>
                </a:solidFill>
                <a:latin typeface="Open Sauce Bold Italics"/>
              </a:rPr>
              <a:t>credibility</a:t>
            </a:r>
            <a:r>
              <a:rPr lang="en-US" sz="3540" spc="70">
                <a:solidFill>
                  <a:srgbClr val="FFFFFF"/>
                </a:solidFill>
                <a:latin typeface="Open Sauce"/>
              </a:rPr>
              <a:t> of social actors determines the social </a:t>
            </a:r>
            <a:r>
              <a:rPr lang="en-US" sz="3540" spc="70">
                <a:solidFill>
                  <a:srgbClr val="FFFFFF"/>
                </a:solidFill>
                <a:latin typeface="Open Sauce Bold Italics"/>
              </a:rPr>
              <a:t>acceptance</a:t>
            </a:r>
            <a:r>
              <a:rPr lang="en-US" sz="3540" spc="70">
                <a:solidFill>
                  <a:srgbClr val="FFFFFF"/>
                </a:solidFill>
                <a:latin typeface="Open Sauce"/>
              </a:rPr>
              <a:t> and legitimacy of language both collectively and individually.  </a:t>
            </a:r>
          </a:p>
          <a:p>
            <a:pPr>
              <a:lnSpc>
                <a:spcPts val="4956"/>
              </a:lnSpc>
            </a:pPr>
            <a:endParaRPr lang="en-US" sz="3540" spc="70">
              <a:solidFill>
                <a:srgbClr val="FFFFFF"/>
              </a:solidFill>
              <a:latin typeface="Open Sauce"/>
            </a:endParaRPr>
          </a:p>
          <a:p>
            <a:pPr marL="764299" lvl="1" indent="-382149">
              <a:lnSpc>
                <a:spcPts val="4956"/>
              </a:lnSpc>
              <a:buFont typeface="Arial"/>
              <a:buChar char="•"/>
            </a:pPr>
            <a:r>
              <a:rPr lang="en-US" sz="3540" spc="70">
                <a:solidFill>
                  <a:srgbClr val="FFFFFF"/>
                </a:solidFill>
                <a:latin typeface="Open Sauce"/>
              </a:rPr>
              <a:t>Language legitimacy- </a:t>
            </a:r>
            <a:r>
              <a:rPr lang="en-US" sz="3540" spc="70">
                <a:solidFill>
                  <a:srgbClr val="FFFFFF"/>
                </a:solidFill>
                <a:latin typeface="Open Sauce Bold Italics"/>
              </a:rPr>
              <a:t>speaker invokes their authority (ethos)</a:t>
            </a:r>
            <a:r>
              <a:rPr lang="en-US" sz="3540" spc="70">
                <a:solidFill>
                  <a:srgbClr val="FFFFFF"/>
                </a:solidFill>
                <a:latin typeface="Open Sauce"/>
              </a:rPr>
              <a:t>, thus </a:t>
            </a:r>
            <a:r>
              <a:rPr lang="en-US" sz="3540" spc="70">
                <a:solidFill>
                  <a:srgbClr val="FFFFFF"/>
                </a:solidFill>
                <a:latin typeface="Open Sauce Bold Italics"/>
              </a:rPr>
              <a:t>persuading that the language they speak is legitimate within that field</a:t>
            </a:r>
            <a:r>
              <a:rPr lang="en-US" sz="3540" spc="70">
                <a:solidFill>
                  <a:srgbClr val="FFFFFF"/>
                </a:solidFill>
                <a:latin typeface="Open Sauce"/>
              </a:rPr>
              <a:t>, which leads to developing the habitus.  </a:t>
            </a:r>
          </a:p>
          <a:p>
            <a:pPr>
              <a:lnSpc>
                <a:spcPts val="4956"/>
              </a:lnSpc>
            </a:pPr>
            <a:endParaRPr lang="en-US" sz="3540" spc="70">
              <a:solidFill>
                <a:srgbClr val="FFFFFF"/>
              </a:solidFill>
              <a:latin typeface="Open Sauce"/>
            </a:endParaRPr>
          </a:p>
          <a:p>
            <a:pPr marL="764299" lvl="1" indent="-382149">
              <a:lnSpc>
                <a:spcPts val="4956"/>
              </a:lnSpc>
              <a:buFont typeface="Arial"/>
              <a:buChar char="•"/>
            </a:pPr>
            <a:r>
              <a:rPr lang="en-US" sz="3540" spc="70">
                <a:solidFill>
                  <a:srgbClr val="FFFFFF"/>
                </a:solidFill>
                <a:latin typeface="Open Sauce"/>
              </a:rPr>
              <a:t>Ethos can be of two types, </a:t>
            </a:r>
            <a:r>
              <a:rPr lang="en-US" sz="3540" spc="70">
                <a:solidFill>
                  <a:srgbClr val="FFFFFF"/>
                </a:solidFill>
                <a:latin typeface="Open Sauce Bold Italics"/>
              </a:rPr>
              <a:t>intended and experienced (</a:t>
            </a:r>
            <a:r>
              <a:rPr lang="en-US" sz="3540" spc="70">
                <a:solidFill>
                  <a:srgbClr val="FFFFFF"/>
                </a:solidFill>
                <a:latin typeface="Open Sauce"/>
              </a:rPr>
              <a:t>McLaughlin, 2005). </a:t>
            </a:r>
          </a:p>
          <a:p>
            <a:pPr>
              <a:lnSpc>
                <a:spcPts val="4956"/>
              </a:lnSpc>
            </a:pPr>
            <a:endParaRPr lang="en-US" sz="3540" spc="70">
              <a:solidFill>
                <a:srgbClr val="FFFFFF"/>
              </a:solidFill>
              <a:latin typeface="Open Sauce"/>
            </a:endParaRPr>
          </a:p>
          <a:p>
            <a:pPr marL="764299" lvl="1" indent="-382149">
              <a:lnSpc>
                <a:spcPts val="4956"/>
              </a:lnSpc>
              <a:buFont typeface="Arial"/>
              <a:buChar char="•"/>
            </a:pPr>
            <a:r>
              <a:rPr lang="en-US" sz="3540" spc="70">
                <a:solidFill>
                  <a:srgbClr val="FFFFFF"/>
                </a:solidFill>
                <a:latin typeface="Open Sauce Bold Italics"/>
              </a:rPr>
              <a:t>Individual ethos and the collective ethos</a:t>
            </a:r>
            <a:r>
              <a:rPr lang="en-US" sz="3540" spc="70">
                <a:solidFill>
                  <a:srgbClr val="FFFFFF"/>
                </a:solidFill>
                <a:latin typeface="Open Sauce"/>
              </a:rPr>
              <a:t> (Laamiri, 2019).  </a:t>
            </a:r>
          </a:p>
          <a:p>
            <a:pPr>
              <a:lnSpc>
                <a:spcPts val="3826"/>
              </a:lnSpc>
            </a:pPr>
            <a:endParaRPr lang="en-US" sz="3540" spc="70">
              <a:solidFill>
                <a:srgbClr val="FFFFFF"/>
              </a:solidFill>
              <a:latin typeface="Open Sauce"/>
            </a:endParaRPr>
          </a:p>
        </p:txBody>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63254" y="5143500"/>
            <a:ext cx="3996500" cy="4114800"/>
          </a:xfrm>
          <a:prstGeom prst="rect">
            <a:avLst/>
          </a:prstGeom>
        </p:spPr>
      </p:pic>
      <p:sp>
        <p:nvSpPr>
          <p:cNvPr id="4" name="TextBox 4"/>
          <p:cNvSpPr txBox="1"/>
          <p:nvPr/>
        </p:nvSpPr>
        <p:spPr>
          <a:xfrm>
            <a:off x="1028700" y="904875"/>
            <a:ext cx="4626154" cy="1094740"/>
          </a:xfrm>
          <a:prstGeom prst="rect">
            <a:avLst/>
          </a:prstGeom>
        </p:spPr>
        <p:txBody>
          <a:bodyPr lIns="0" tIns="0" rIns="0" bIns="0" rtlCol="0" anchor="t">
            <a:spAutoFit/>
          </a:bodyPr>
          <a:lstStyle/>
          <a:p>
            <a:pPr>
              <a:lnSpc>
                <a:spcPts val="8960"/>
              </a:lnSpc>
            </a:pPr>
            <a:r>
              <a:rPr lang="en-US" sz="6400">
                <a:solidFill>
                  <a:srgbClr val="FFFFFF"/>
                </a:solidFill>
                <a:latin typeface="Open Sauce SemiBold Bold"/>
              </a:rPr>
              <a:t>Ethos</a:t>
            </a: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656" r="1656"/>
          <a:stretch>
            <a:fillRect/>
          </a:stretch>
        </p:blipFill>
        <p:spPr>
          <a:xfrm>
            <a:off x="9474331" y="0"/>
            <a:ext cx="9231418" cy="820594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6770545">
            <a:off x="15827787" y="7582096"/>
            <a:ext cx="2012066" cy="693386"/>
          </a:xfrm>
          <a:prstGeom prst="rect">
            <a:avLst/>
          </a:prstGeom>
        </p:spPr>
      </p:pic>
      <p:grpSp>
        <p:nvGrpSpPr>
          <p:cNvPr id="4" name="Group 4"/>
          <p:cNvGrpSpPr/>
          <p:nvPr/>
        </p:nvGrpSpPr>
        <p:grpSpPr>
          <a:xfrm>
            <a:off x="12225745" y="6211052"/>
            <a:ext cx="3728589" cy="2198853"/>
            <a:chOff x="0" y="0"/>
            <a:chExt cx="1378263" cy="812800"/>
          </a:xfrm>
        </p:grpSpPr>
        <p:sp>
          <p:nvSpPr>
            <p:cNvPr id="5" name="Freeform 5"/>
            <p:cNvSpPr/>
            <p:nvPr/>
          </p:nvSpPr>
          <p:spPr>
            <a:xfrm>
              <a:off x="282731" y="0"/>
              <a:ext cx="812800" cy="812800"/>
            </a:xfrm>
            <a:custGeom>
              <a:avLst/>
              <a:gdLst/>
              <a:ahLst/>
              <a:cxnLst/>
              <a:rect l="l" t="t" r="r" b="b"/>
              <a:pathLst>
                <a:path w="812800" h="812800">
                  <a:moveTo>
                    <a:pt x="406400" y="0"/>
                  </a:moveTo>
                  <a:cubicBezTo>
                    <a:pt x="630849" y="0"/>
                    <a:pt x="812800" y="181951"/>
                    <a:pt x="812800" y="406400"/>
                  </a:cubicBezTo>
                  <a:cubicBezTo>
                    <a:pt x="812800" y="630849"/>
                    <a:pt x="630849" y="812800"/>
                    <a:pt x="406400" y="812800"/>
                  </a:cubicBezTo>
                  <a:cubicBezTo>
                    <a:pt x="181952" y="812800"/>
                    <a:pt x="0" y="630849"/>
                    <a:pt x="0" y="406400"/>
                  </a:cubicBezTo>
                  <a:cubicBezTo>
                    <a:pt x="0" y="181951"/>
                    <a:pt x="181952" y="0"/>
                    <a:pt x="406400" y="0"/>
                  </a:cubicBezTo>
                  <a:lnTo>
                    <a:pt x="406400" y="0"/>
                  </a:lnTo>
                  <a:close/>
                </a:path>
              </a:pathLst>
            </a:custGeom>
            <a:solidFill>
              <a:srgbClr val="000000">
                <a:alpha val="0"/>
              </a:srgbClr>
            </a:solidFill>
            <a:ln w="314325">
              <a:solidFill>
                <a:srgbClr val="3F7E44"/>
              </a:solidFill>
            </a:ln>
          </p:spPr>
        </p:sp>
        <p:sp>
          <p:nvSpPr>
            <p:cNvPr id="6" name="TextBox 6"/>
            <p:cNvSpPr txBox="1"/>
            <p:nvPr/>
          </p:nvSpPr>
          <p:spPr>
            <a:xfrm>
              <a:off x="76200" y="19050"/>
              <a:ext cx="660400" cy="717550"/>
            </a:xfrm>
            <a:prstGeom prst="rect">
              <a:avLst/>
            </a:prstGeom>
          </p:spPr>
          <p:txBody>
            <a:bodyPr lIns="50800" tIns="50800" rIns="50800" bIns="50800" rtlCol="0" anchor="ctr"/>
            <a:lstStyle/>
            <a:p>
              <a:pPr algn="ctr">
                <a:lnSpc>
                  <a:spcPts val="3359"/>
                </a:lnSpc>
              </a:pPr>
              <a:endParaRPr/>
            </a:p>
          </p:txBody>
        </p:sp>
      </p:grpSp>
      <p:pic>
        <p:nvPicPr>
          <p:cNvPr id="7" name="Picture 7"/>
          <p:cNvPicPr>
            <a:picLocks noChangeAspect="1"/>
          </p:cNvPicPr>
          <p:nvPr/>
        </p:nvPicPr>
        <p:blipFill>
          <a:blip r:embed="rId5"/>
          <a:srcRect t="1460" r="47238" b="7739"/>
          <a:stretch>
            <a:fillRect/>
          </a:stretch>
        </p:blipFill>
        <p:spPr>
          <a:xfrm>
            <a:off x="12555" y="2896014"/>
            <a:ext cx="6629334" cy="3539951"/>
          </a:xfrm>
          <a:prstGeom prst="rect">
            <a:avLst/>
          </a:prstGeom>
        </p:spPr>
      </p:pic>
      <p:sp>
        <p:nvSpPr>
          <p:cNvPr id="8" name="TextBox 8"/>
          <p:cNvSpPr txBox="1"/>
          <p:nvPr/>
        </p:nvSpPr>
        <p:spPr>
          <a:xfrm>
            <a:off x="1028700" y="904875"/>
            <a:ext cx="5613189" cy="1094740"/>
          </a:xfrm>
          <a:prstGeom prst="rect">
            <a:avLst/>
          </a:prstGeom>
        </p:spPr>
        <p:txBody>
          <a:bodyPr lIns="0" tIns="0" rIns="0" bIns="0" rtlCol="0" anchor="t">
            <a:spAutoFit/>
          </a:bodyPr>
          <a:lstStyle/>
          <a:p>
            <a:pPr>
              <a:lnSpc>
                <a:spcPts val="8960"/>
              </a:lnSpc>
            </a:pPr>
            <a:r>
              <a:rPr lang="en-US" sz="6400">
                <a:solidFill>
                  <a:srgbClr val="1A3B29"/>
                </a:solidFill>
                <a:latin typeface="Open Sauce SemiBold"/>
              </a:rPr>
              <a:t>Methodology</a:t>
            </a:r>
          </a:p>
        </p:txBody>
      </p:sp>
      <p:sp>
        <p:nvSpPr>
          <p:cNvPr id="9" name="TextBox 9"/>
          <p:cNvSpPr txBox="1"/>
          <p:nvPr/>
        </p:nvSpPr>
        <p:spPr>
          <a:xfrm>
            <a:off x="11388177" y="8952411"/>
            <a:ext cx="6899823" cy="1180761"/>
          </a:xfrm>
          <a:prstGeom prst="rect">
            <a:avLst/>
          </a:prstGeom>
        </p:spPr>
        <p:txBody>
          <a:bodyPr lIns="0" tIns="0" rIns="0" bIns="0" rtlCol="0" anchor="t">
            <a:spAutoFit/>
          </a:bodyPr>
          <a:lstStyle/>
          <a:p>
            <a:pPr algn="ctr">
              <a:lnSpc>
                <a:spcPts val="3168"/>
              </a:lnSpc>
              <a:spcBef>
                <a:spcPct val="0"/>
              </a:spcBef>
            </a:pPr>
            <a:r>
              <a:rPr lang="en-US" sz="2263">
                <a:solidFill>
                  <a:srgbClr val="1A3B29"/>
                </a:solidFill>
                <a:latin typeface="Open Sauce SemiBold Bold"/>
              </a:rPr>
              <a:t>A case study is a “detailed examination of a single case” </a:t>
            </a:r>
          </a:p>
          <a:p>
            <a:pPr algn="ctr">
              <a:lnSpc>
                <a:spcPts val="3168"/>
              </a:lnSpc>
              <a:spcBef>
                <a:spcPct val="0"/>
              </a:spcBef>
            </a:pPr>
            <a:r>
              <a:rPr lang="en-US" sz="2263">
                <a:solidFill>
                  <a:srgbClr val="1A3B29"/>
                </a:solidFill>
                <a:latin typeface="Open Sauce SemiBold Bold"/>
              </a:rPr>
              <a:t> (Flyvbjerg, 2004: 420)</a:t>
            </a:r>
          </a:p>
        </p:txBody>
      </p:sp>
      <p:pic>
        <p:nvPicPr>
          <p:cNvPr id="10" name="Picture 10"/>
          <p:cNvPicPr>
            <a:picLocks noChangeAspect="1"/>
          </p:cNvPicPr>
          <p:nvPr/>
        </p:nvPicPr>
        <p:blipFill>
          <a:blip r:embed="rId6"/>
          <a:srcRect l="46264" t="1460" b="7739"/>
          <a:stretch>
            <a:fillRect/>
          </a:stretch>
        </p:blipFill>
        <p:spPr>
          <a:xfrm>
            <a:off x="2960085" y="6435965"/>
            <a:ext cx="6751713" cy="3539951"/>
          </a:xfrm>
          <a:prstGeom prst="rect">
            <a:avLst/>
          </a:prstGeom>
        </p:spPr>
      </p:pic>
      <p:sp>
        <p:nvSpPr>
          <p:cNvPr id="11" name="TextBox 11"/>
          <p:cNvSpPr txBox="1"/>
          <p:nvPr/>
        </p:nvSpPr>
        <p:spPr>
          <a:xfrm>
            <a:off x="12069478" y="1084900"/>
            <a:ext cx="6019800" cy="429258"/>
          </a:xfrm>
          <a:prstGeom prst="rect">
            <a:avLst/>
          </a:prstGeom>
        </p:spPr>
        <p:txBody>
          <a:bodyPr lIns="0" tIns="0" rIns="0" bIns="0" rtlCol="0" anchor="t">
            <a:spAutoFit/>
          </a:bodyPr>
          <a:lstStyle/>
          <a:p>
            <a:pPr algn="ctr">
              <a:lnSpc>
                <a:spcPts val="3640"/>
              </a:lnSpc>
              <a:spcBef>
                <a:spcPct val="0"/>
              </a:spcBef>
            </a:pPr>
            <a:r>
              <a:rPr lang="en-US" sz="2600">
                <a:solidFill>
                  <a:srgbClr val="1A3B29"/>
                </a:solidFill>
                <a:latin typeface="Open Sauce SemiBold Bold"/>
              </a:rPr>
              <a:t>Source: Census of population, 2021</a:t>
            </a: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1312" b="4312"/>
          <a:stretch>
            <a:fillRect/>
          </a:stretch>
        </p:blipFill>
        <p:spPr>
          <a:xfrm>
            <a:off x="0" y="0"/>
            <a:ext cx="18288000" cy="10287000"/>
          </a:xfrm>
          <a:prstGeom prst="rect">
            <a:avLst/>
          </a:prstGeom>
        </p:spPr>
      </p:pic>
      <p:grpSp>
        <p:nvGrpSpPr>
          <p:cNvPr id="3" name="Group 3"/>
          <p:cNvGrpSpPr/>
          <p:nvPr/>
        </p:nvGrpSpPr>
        <p:grpSpPr>
          <a:xfrm>
            <a:off x="1028700" y="4965932"/>
            <a:ext cx="7879612" cy="5321068"/>
            <a:chOff x="0" y="0"/>
            <a:chExt cx="2665449" cy="1799966"/>
          </a:xfrm>
        </p:grpSpPr>
        <p:sp>
          <p:nvSpPr>
            <p:cNvPr id="4" name="Freeform 4"/>
            <p:cNvSpPr/>
            <p:nvPr/>
          </p:nvSpPr>
          <p:spPr>
            <a:xfrm>
              <a:off x="0" y="0"/>
              <a:ext cx="2665449" cy="1799966"/>
            </a:xfrm>
            <a:custGeom>
              <a:avLst/>
              <a:gdLst/>
              <a:ahLst/>
              <a:cxnLst/>
              <a:rect l="l" t="t" r="r" b="b"/>
              <a:pathLst>
                <a:path w="2665449" h="1799966">
                  <a:moveTo>
                    <a:pt x="0" y="0"/>
                  </a:moveTo>
                  <a:lnTo>
                    <a:pt x="2665449" y="0"/>
                  </a:lnTo>
                  <a:lnTo>
                    <a:pt x="2665449" y="1799966"/>
                  </a:lnTo>
                  <a:lnTo>
                    <a:pt x="0" y="1799966"/>
                  </a:lnTo>
                  <a:close/>
                </a:path>
              </a:pathLst>
            </a:custGeom>
            <a:solidFill>
              <a:srgbClr val="1A3B29"/>
            </a:solidFill>
          </p:spPr>
        </p:sp>
      </p:grpSp>
      <p:grpSp>
        <p:nvGrpSpPr>
          <p:cNvPr id="5" name="Group 5"/>
          <p:cNvGrpSpPr/>
          <p:nvPr/>
        </p:nvGrpSpPr>
        <p:grpSpPr>
          <a:xfrm>
            <a:off x="1773663" y="5972381"/>
            <a:ext cx="6785978" cy="1486096"/>
            <a:chOff x="0" y="0"/>
            <a:chExt cx="9047971" cy="1981461"/>
          </a:xfrm>
        </p:grpSpPr>
        <p:sp>
          <p:nvSpPr>
            <p:cNvPr id="6" name="TextBox 6"/>
            <p:cNvSpPr txBox="1"/>
            <p:nvPr/>
          </p:nvSpPr>
          <p:spPr>
            <a:xfrm>
              <a:off x="0" y="563083"/>
              <a:ext cx="9047971" cy="1418378"/>
            </a:xfrm>
            <a:prstGeom prst="rect">
              <a:avLst/>
            </a:prstGeom>
          </p:spPr>
          <p:txBody>
            <a:bodyPr lIns="0" tIns="0" rIns="0" bIns="0" rtlCol="0" anchor="t">
              <a:spAutoFit/>
            </a:bodyPr>
            <a:lstStyle/>
            <a:p>
              <a:pPr>
                <a:lnSpc>
                  <a:spcPts val="8960"/>
                </a:lnSpc>
              </a:pPr>
              <a:r>
                <a:rPr lang="en-US" sz="6400">
                  <a:solidFill>
                    <a:srgbClr val="FFFFFF"/>
                  </a:solidFill>
                  <a:latin typeface="Open Sauce SemiBold Bold"/>
                </a:rPr>
                <a:t>Discussion</a:t>
              </a:r>
            </a:p>
          </p:txBody>
        </p:sp>
        <p:sp>
          <p:nvSpPr>
            <p:cNvPr id="7" name="TextBox 7"/>
            <p:cNvSpPr txBox="1"/>
            <p:nvPr/>
          </p:nvSpPr>
          <p:spPr>
            <a:xfrm>
              <a:off x="0" y="-57150"/>
              <a:ext cx="9047971" cy="622723"/>
            </a:xfrm>
            <a:prstGeom prst="rect">
              <a:avLst/>
            </a:prstGeom>
          </p:spPr>
          <p:txBody>
            <a:bodyPr lIns="0" tIns="0" rIns="0" bIns="0" rtlCol="0" anchor="t">
              <a:spAutoFit/>
            </a:bodyPr>
            <a:lstStyle/>
            <a:p>
              <a:pPr>
                <a:lnSpc>
                  <a:spcPts val="3919"/>
                </a:lnSpc>
                <a:spcBef>
                  <a:spcPct val="0"/>
                </a:spcBef>
              </a:pPr>
              <a:r>
                <a:rPr lang="en-US" sz="2800">
                  <a:solidFill>
                    <a:srgbClr val="FFFFFF"/>
                  </a:solidFill>
                  <a:latin typeface="Open Sauce SemiBold"/>
                </a:rPr>
                <a:t>Part 2:</a:t>
              </a:r>
            </a:p>
          </p:txBody>
        </p:sp>
      </p:gr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842425" y="-104775"/>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A3B29"/>
            </a:solidFill>
          </p:spPr>
        </p:sp>
      </p:grpSp>
      <p:pic>
        <p:nvPicPr>
          <p:cNvPr id="4" name="Picture 4"/>
          <p:cNvPicPr>
            <a:picLocks noChangeAspect="1"/>
          </p:cNvPicPr>
          <p:nvPr/>
        </p:nvPicPr>
        <p:blipFill>
          <a:blip r:embed="rId2"/>
          <a:srcRect l="1303" r="1303"/>
          <a:stretch>
            <a:fillRect/>
          </a:stretch>
        </p:blipFill>
        <p:spPr>
          <a:xfrm>
            <a:off x="-133228" y="-104775"/>
            <a:ext cx="6975653" cy="10799705"/>
          </a:xfrm>
          <a:prstGeom prst="rect">
            <a:avLst/>
          </a:prstGeom>
        </p:spPr>
      </p:pic>
      <p:grpSp>
        <p:nvGrpSpPr>
          <p:cNvPr id="5" name="Group 5"/>
          <p:cNvGrpSpPr/>
          <p:nvPr/>
        </p:nvGrpSpPr>
        <p:grpSpPr>
          <a:xfrm>
            <a:off x="7747101" y="2141077"/>
            <a:ext cx="9843584" cy="8620621"/>
            <a:chOff x="0" y="0"/>
            <a:chExt cx="13124778" cy="11494161"/>
          </a:xfrm>
        </p:grpSpPr>
        <p:sp>
          <p:nvSpPr>
            <p:cNvPr id="6" name="TextBox 6"/>
            <p:cNvSpPr txBox="1"/>
            <p:nvPr/>
          </p:nvSpPr>
          <p:spPr>
            <a:xfrm>
              <a:off x="0" y="3782932"/>
              <a:ext cx="13124778" cy="7711229"/>
            </a:xfrm>
            <a:prstGeom prst="rect">
              <a:avLst/>
            </a:prstGeom>
          </p:spPr>
          <p:txBody>
            <a:bodyPr lIns="0" tIns="0" rIns="0" bIns="0" rtlCol="0" anchor="t">
              <a:spAutoFit/>
            </a:bodyPr>
            <a:lstStyle/>
            <a:p>
              <a:pPr>
                <a:lnSpc>
                  <a:spcPts val="4479"/>
                </a:lnSpc>
              </a:pPr>
              <a:r>
                <a:rPr lang="en-US" sz="3199">
                  <a:solidFill>
                    <a:srgbClr val="FFFFFF"/>
                  </a:solidFill>
                  <a:latin typeface="Open Sauce Light"/>
                </a:rPr>
                <a:t>• </a:t>
              </a:r>
              <a:r>
                <a:rPr lang="en-US" sz="3199">
                  <a:solidFill>
                    <a:srgbClr val="FFFFFF"/>
                  </a:solidFill>
                  <a:latin typeface="Open Sauce Light Bold"/>
                </a:rPr>
                <a:t>Welsh is the official school language- both inside and outside of the classroom (monolingual)</a:t>
              </a:r>
            </a:p>
            <a:p>
              <a:pPr>
                <a:lnSpc>
                  <a:spcPts val="4479"/>
                </a:lnSpc>
              </a:pPr>
              <a:endParaRPr lang="en-US" sz="3199">
                <a:solidFill>
                  <a:srgbClr val="FFFFFF"/>
                </a:solidFill>
                <a:latin typeface="Open Sauce Light Bold"/>
              </a:endParaRPr>
            </a:p>
            <a:p>
              <a:pPr>
                <a:lnSpc>
                  <a:spcPts val="4479"/>
                </a:lnSpc>
              </a:pPr>
              <a:r>
                <a:rPr lang="en-US" sz="3199">
                  <a:solidFill>
                    <a:srgbClr val="FFFFFF"/>
                  </a:solidFill>
                  <a:latin typeface="Open Sauce Light Bold"/>
                </a:rPr>
                <a:t>• Welsh as a ‘school language’ </a:t>
              </a:r>
            </a:p>
            <a:p>
              <a:pPr>
                <a:lnSpc>
                  <a:spcPts val="4479"/>
                </a:lnSpc>
              </a:pPr>
              <a:endParaRPr lang="en-US" sz="3199">
                <a:solidFill>
                  <a:srgbClr val="FFFFFF"/>
                </a:solidFill>
                <a:latin typeface="Open Sauce Light Bold"/>
              </a:endParaRPr>
            </a:p>
            <a:p>
              <a:pPr>
                <a:lnSpc>
                  <a:spcPts val="4479"/>
                </a:lnSpc>
              </a:pPr>
              <a:endParaRPr lang="en-US" sz="3199">
                <a:solidFill>
                  <a:srgbClr val="FFFFFF"/>
                </a:solidFill>
                <a:latin typeface="Open Sauce Light Bold"/>
              </a:endParaRPr>
            </a:p>
            <a:p>
              <a:pPr>
                <a:lnSpc>
                  <a:spcPts val="4479"/>
                </a:lnSpc>
              </a:pPr>
              <a:r>
                <a:rPr lang="en-US" sz="3199">
                  <a:solidFill>
                    <a:srgbClr val="FFFFFF"/>
                  </a:solidFill>
                  <a:latin typeface="Open Sauce Light Bold"/>
                </a:rPr>
                <a:t>• Attitude of pupils’ towards using Welsh language during the school day</a:t>
              </a:r>
            </a:p>
            <a:p>
              <a:pPr algn="just">
                <a:lnSpc>
                  <a:spcPts val="2940"/>
                </a:lnSpc>
              </a:pPr>
              <a:endParaRPr lang="en-US" sz="3199">
                <a:solidFill>
                  <a:srgbClr val="FFFFFF"/>
                </a:solidFill>
                <a:latin typeface="Open Sauce Light Bold"/>
              </a:endParaRPr>
            </a:p>
            <a:p>
              <a:pPr>
                <a:lnSpc>
                  <a:spcPts val="2940"/>
                </a:lnSpc>
              </a:pPr>
              <a:r>
                <a:rPr lang="en-US" sz="2100">
                  <a:solidFill>
                    <a:srgbClr val="FFFFFF"/>
                  </a:solidFill>
                  <a:latin typeface="Open Sauce Light"/>
                </a:rPr>
                <a:t>.</a:t>
              </a:r>
            </a:p>
          </p:txBody>
        </p:sp>
        <p:sp>
          <p:nvSpPr>
            <p:cNvPr id="7" name="TextBox 7"/>
            <p:cNvSpPr txBox="1"/>
            <p:nvPr/>
          </p:nvSpPr>
          <p:spPr>
            <a:xfrm>
              <a:off x="0" y="-9525"/>
              <a:ext cx="13124778" cy="3121025"/>
            </a:xfrm>
            <a:prstGeom prst="rect">
              <a:avLst/>
            </a:prstGeom>
          </p:spPr>
          <p:txBody>
            <a:bodyPr lIns="0" tIns="0" rIns="0" bIns="0" rtlCol="0" anchor="t">
              <a:spAutoFit/>
            </a:bodyPr>
            <a:lstStyle/>
            <a:p>
              <a:pPr algn="ctr">
                <a:lnSpc>
                  <a:spcPts val="3720"/>
                </a:lnSpc>
              </a:pPr>
              <a:r>
                <a:rPr lang="en-US" sz="3100">
                  <a:solidFill>
                    <a:srgbClr val="FFFFFF"/>
                  </a:solidFill>
                  <a:latin typeface="Open Sauce SemiBold Bold"/>
                </a:rPr>
                <a:t>“mae hawl gennych chi fynd i'r ysgol Saesneg drws nesa os chi mhoen”</a:t>
              </a:r>
            </a:p>
            <a:p>
              <a:pPr algn="ctr">
                <a:lnSpc>
                  <a:spcPts val="3720"/>
                </a:lnSpc>
              </a:pPr>
              <a:r>
                <a:rPr lang="en-US" sz="3100">
                  <a:solidFill>
                    <a:srgbClr val="FFFFFF"/>
                  </a:solidFill>
                  <a:latin typeface="Open Sauce SemiBold Bold"/>
                </a:rPr>
                <a:t>[you are free to go to the English school next door if you like]</a:t>
              </a:r>
            </a:p>
            <a:p>
              <a:pPr algn="ctr">
                <a:lnSpc>
                  <a:spcPts val="3720"/>
                </a:lnSpc>
              </a:pPr>
              <a:endParaRPr lang="en-US" sz="3100">
                <a:solidFill>
                  <a:srgbClr val="FFFFFF"/>
                </a:solidFill>
                <a:latin typeface="Open Sauce SemiBold Bold"/>
              </a:endParaRPr>
            </a:p>
          </p:txBody>
        </p:sp>
      </p:grpSp>
      <p:sp>
        <p:nvSpPr>
          <p:cNvPr id="8" name="TextBox 8"/>
          <p:cNvSpPr txBox="1"/>
          <p:nvPr/>
        </p:nvSpPr>
        <p:spPr>
          <a:xfrm>
            <a:off x="7747101" y="1176662"/>
            <a:ext cx="4560894" cy="361950"/>
          </a:xfrm>
          <a:prstGeom prst="rect">
            <a:avLst/>
          </a:prstGeom>
        </p:spPr>
        <p:txBody>
          <a:bodyPr lIns="0" tIns="0" rIns="0" bIns="0" rtlCol="0" anchor="t">
            <a:spAutoFit/>
          </a:bodyPr>
          <a:lstStyle/>
          <a:p>
            <a:pPr>
              <a:lnSpc>
                <a:spcPts val="2879"/>
              </a:lnSpc>
            </a:pPr>
            <a:r>
              <a:rPr lang="en-US" sz="2400">
                <a:solidFill>
                  <a:srgbClr val="FFFFFF"/>
                </a:solidFill>
                <a:latin typeface="Open Sauce SemiBold Bold"/>
              </a:rPr>
              <a:t>School Study: Main Findings</a:t>
            </a:r>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842425" y="-104775"/>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A3B29"/>
            </a:solidFill>
          </p:spPr>
        </p:sp>
      </p:grpSp>
      <p:pic>
        <p:nvPicPr>
          <p:cNvPr id="4" name="Picture 4"/>
          <p:cNvPicPr>
            <a:picLocks noChangeAspect="1"/>
          </p:cNvPicPr>
          <p:nvPr/>
        </p:nvPicPr>
        <p:blipFill>
          <a:blip r:embed="rId2"/>
          <a:srcRect l="1303" r="1303"/>
          <a:stretch>
            <a:fillRect/>
          </a:stretch>
        </p:blipFill>
        <p:spPr>
          <a:xfrm>
            <a:off x="-133228" y="-104775"/>
            <a:ext cx="6975653" cy="10799705"/>
          </a:xfrm>
          <a:prstGeom prst="rect">
            <a:avLst/>
          </a:prstGeom>
        </p:spPr>
      </p:pic>
      <p:sp>
        <p:nvSpPr>
          <p:cNvPr id="5" name="TextBox 5"/>
          <p:cNvSpPr txBox="1"/>
          <p:nvPr/>
        </p:nvSpPr>
        <p:spPr>
          <a:xfrm>
            <a:off x="7747101" y="6268085"/>
            <a:ext cx="9843584" cy="2990215"/>
          </a:xfrm>
          <a:prstGeom prst="rect">
            <a:avLst/>
          </a:prstGeom>
        </p:spPr>
        <p:txBody>
          <a:bodyPr lIns="0" tIns="0" rIns="0" bIns="0" rtlCol="0" anchor="t">
            <a:spAutoFit/>
          </a:bodyPr>
          <a:lstStyle/>
          <a:p>
            <a:pPr algn="ctr">
              <a:lnSpc>
                <a:spcPts val="4479"/>
              </a:lnSpc>
            </a:pPr>
            <a:r>
              <a:rPr lang="en-US" sz="3199">
                <a:solidFill>
                  <a:srgbClr val="FFFFFF"/>
                </a:solidFill>
                <a:latin typeface="Open Sauce Light"/>
              </a:rPr>
              <a:t>Policy intended Ethos = WELSH</a:t>
            </a:r>
          </a:p>
          <a:p>
            <a:pPr algn="ctr">
              <a:lnSpc>
                <a:spcPts val="4479"/>
              </a:lnSpc>
            </a:pPr>
            <a:endParaRPr lang="en-US" sz="3199">
              <a:solidFill>
                <a:srgbClr val="FFFFFF"/>
              </a:solidFill>
              <a:latin typeface="Open Sauce Light"/>
            </a:endParaRPr>
          </a:p>
          <a:p>
            <a:pPr algn="ctr">
              <a:lnSpc>
                <a:spcPts val="4479"/>
              </a:lnSpc>
            </a:pPr>
            <a:r>
              <a:rPr lang="en-US" sz="3199">
                <a:solidFill>
                  <a:srgbClr val="FFFFFF"/>
                </a:solidFill>
                <a:latin typeface="Open Sauce Light"/>
              </a:rPr>
              <a:t>School experienced Ethos = WELSH [mostly].</a:t>
            </a:r>
          </a:p>
          <a:p>
            <a:pPr>
              <a:lnSpc>
                <a:spcPts val="4479"/>
              </a:lnSpc>
            </a:pPr>
            <a:endParaRPr lang="en-US" sz="3199">
              <a:solidFill>
                <a:srgbClr val="FFFFFF"/>
              </a:solidFill>
              <a:latin typeface="Open Sauce Light"/>
            </a:endParaRPr>
          </a:p>
          <a:p>
            <a:pPr algn="just">
              <a:lnSpc>
                <a:spcPts val="2940"/>
              </a:lnSpc>
            </a:pPr>
            <a:endParaRPr lang="en-US" sz="3199">
              <a:solidFill>
                <a:srgbClr val="FFFFFF"/>
              </a:solidFill>
              <a:latin typeface="Open Sauce Light"/>
            </a:endParaRPr>
          </a:p>
          <a:p>
            <a:pPr>
              <a:lnSpc>
                <a:spcPts val="2940"/>
              </a:lnSpc>
            </a:pPr>
            <a:r>
              <a:rPr lang="en-US" sz="2100">
                <a:solidFill>
                  <a:srgbClr val="FFFFFF"/>
                </a:solidFill>
                <a:latin typeface="Open Sauce Light"/>
              </a:rPr>
              <a:t>.</a:t>
            </a:r>
          </a:p>
        </p:txBody>
      </p:sp>
      <p:sp>
        <p:nvSpPr>
          <p:cNvPr id="6" name="TextBox 6"/>
          <p:cNvSpPr txBox="1"/>
          <p:nvPr/>
        </p:nvSpPr>
        <p:spPr>
          <a:xfrm>
            <a:off x="7747101" y="2131552"/>
            <a:ext cx="9843584" cy="2343150"/>
          </a:xfrm>
          <a:prstGeom prst="rect">
            <a:avLst/>
          </a:prstGeom>
        </p:spPr>
        <p:txBody>
          <a:bodyPr lIns="0" tIns="0" rIns="0" bIns="0" rtlCol="0" anchor="t">
            <a:spAutoFit/>
          </a:bodyPr>
          <a:lstStyle/>
          <a:p>
            <a:pPr algn="ctr">
              <a:lnSpc>
                <a:spcPts val="3720"/>
              </a:lnSpc>
            </a:pPr>
            <a:r>
              <a:rPr lang="en-US" sz="3100">
                <a:solidFill>
                  <a:srgbClr val="FFFFFF"/>
                </a:solidFill>
                <a:latin typeface="Open Sauce SemiBold Bold"/>
              </a:rPr>
              <a:t>“mae hawl gennych chi fynd i'r ysgol Saesneg drws nesa os chi mhoen”</a:t>
            </a:r>
          </a:p>
          <a:p>
            <a:pPr algn="ctr">
              <a:lnSpc>
                <a:spcPts val="3720"/>
              </a:lnSpc>
            </a:pPr>
            <a:r>
              <a:rPr lang="en-US" sz="3100">
                <a:solidFill>
                  <a:srgbClr val="FFFFFF"/>
                </a:solidFill>
                <a:latin typeface="Open Sauce SemiBold Bold"/>
              </a:rPr>
              <a:t>[you are free to go to the English school next door if you like]</a:t>
            </a:r>
          </a:p>
          <a:p>
            <a:pPr algn="ctr">
              <a:lnSpc>
                <a:spcPts val="3720"/>
              </a:lnSpc>
            </a:pPr>
            <a:endParaRPr lang="en-US" sz="3100">
              <a:solidFill>
                <a:srgbClr val="FFFFFF"/>
              </a:solidFill>
              <a:latin typeface="Open Sauce SemiBold Bold"/>
            </a:endParaRPr>
          </a:p>
        </p:txBody>
      </p:sp>
      <p:sp>
        <p:nvSpPr>
          <p:cNvPr id="7" name="TextBox 7"/>
          <p:cNvSpPr txBox="1"/>
          <p:nvPr/>
        </p:nvSpPr>
        <p:spPr>
          <a:xfrm>
            <a:off x="7747101" y="1176662"/>
            <a:ext cx="4560894" cy="361950"/>
          </a:xfrm>
          <a:prstGeom prst="rect">
            <a:avLst/>
          </a:prstGeom>
        </p:spPr>
        <p:txBody>
          <a:bodyPr lIns="0" tIns="0" rIns="0" bIns="0" rtlCol="0" anchor="t">
            <a:spAutoFit/>
          </a:bodyPr>
          <a:lstStyle/>
          <a:p>
            <a:pPr>
              <a:lnSpc>
                <a:spcPts val="2879"/>
              </a:lnSpc>
            </a:pPr>
            <a:r>
              <a:rPr lang="en-US" sz="2400">
                <a:solidFill>
                  <a:srgbClr val="FFFFFF"/>
                </a:solidFill>
                <a:latin typeface="Open Sauce SemiBold Bold"/>
              </a:rPr>
              <a:t>School Study: Main Findings</a:t>
            </a: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A3B29"/>
            </a:solidFill>
          </p:spPr>
        </p:sp>
      </p:grpSp>
      <p:pic>
        <p:nvPicPr>
          <p:cNvPr id="4" name="Picture 4"/>
          <p:cNvPicPr>
            <a:picLocks noChangeAspect="1"/>
          </p:cNvPicPr>
          <p:nvPr/>
        </p:nvPicPr>
        <p:blipFill>
          <a:blip r:embed="rId2"/>
          <a:srcRect l="43016" r="7097"/>
          <a:stretch>
            <a:fillRect/>
          </a:stretch>
        </p:blipFill>
        <p:spPr>
          <a:xfrm>
            <a:off x="11445575" y="0"/>
            <a:ext cx="6842425" cy="10287000"/>
          </a:xfrm>
          <a:prstGeom prst="rect">
            <a:avLst/>
          </a:prstGeom>
        </p:spPr>
      </p:pic>
      <p:grpSp>
        <p:nvGrpSpPr>
          <p:cNvPr id="5" name="Group 5"/>
          <p:cNvGrpSpPr/>
          <p:nvPr/>
        </p:nvGrpSpPr>
        <p:grpSpPr>
          <a:xfrm>
            <a:off x="252133" y="2042531"/>
            <a:ext cx="10941310" cy="9201646"/>
            <a:chOff x="0" y="0"/>
            <a:chExt cx="14588414" cy="12268861"/>
          </a:xfrm>
        </p:grpSpPr>
        <p:sp>
          <p:nvSpPr>
            <p:cNvPr id="6" name="TextBox 6"/>
            <p:cNvSpPr txBox="1"/>
            <p:nvPr/>
          </p:nvSpPr>
          <p:spPr>
            <a:xfrm>
              <a:off x="0" y="3948032"/>
              <a:ext cx="14588414" cy="8320829"/>
            </a:xfrm>
            <a:prstGeom prst="rect">
              <a:avLst/>
            </a:prstGeom>
          </p:spPr>
          <p:txBody>
            <a:bodyPr lIns="0" tIns="0" rIns="0" bIns="0" rtlCol="0" anchor="t">
              <a:spAutoFit/>
            </a:bodyPr>
            <a:lstStyle/>
            <a:p>
              <a:pPr>
                <a:lnSpc>
                  <a:spcPts val="4479"/>
                </a:lnSpc>
              </a:pPr>
              <a:r>
                <a:rPr lang="en-US" sz="3199">
                  <a:solidFill>
                    <a:srgbClr val="FFFFFF"/>
                  </a:solidFill>
                  <a:latin typeface="Open Sauce Light"/>
                </a:rPr>
                <a:t>•Understanding the value of using the Welsh language</a:t>
              </a:r>
            </a:p>
            <a:p>
              <a:pPr>
                <a:lnSpc>
                  <a:spcPts val="4479"/>
                </a:lnSpc>
              </a:pPr>
              <a:endParaRPr lang="en-US" sz="3199">
                <a:solidFill>
                  <a:srgbClr val="FFFFFF"/>
                </a:solidFill>
                <a:latin typeface="Open Sauce Light"/>
              </a:endParaRPr>
            </a:p>
            <a:p>
              <a:pPr>
                <a:lnSpc>
                  <a:spcPts val="4479"/>
                </a:lnSpc>
              </a:pPr>
              <a:r>
                <a:rPr lang="en-US" sz="3199">
                  <a:solidFill>
                    <a:srgbClr val="FFFFFF"/>
                  </a:solidFill>
                  <a:latin typeface="Open Sauce Light"/>
                </a:rPr>
                <a:t>•Local context is relevant</a:t>
              </a:r>
            </a:p>
            <a:p>
              <a:pPr>
                <a:lnSpc>
                  <a:spcPts val="4479"/>
                </a:lnSpc>
              </a:pPr>
              <a:endParaRPr lang="en-US" sz="3199">
                <a:solidFill>
                  <a:srgbClr val="FFFFFF"/>
                </a:solidFill>
                <a:latin typeface="Open Sauce Light"/>
              </a:endParaRPr>
            </a:p>
            <a:p>
              <a:pPr>
                <a:lnSpc>
                  <a:spcPts val="4479"/>
                </a:lnSpc>
              </a:pPr>
              <a:r>
                <a:rPr lang="en-US" sz="3199">
                  <a:solidFill>
                    <a:srgbClr val="FFFFFF"/>
                  </a:solidFill>
                  <a:latin typeface="Open Sauce Light"/>
                </a:rPr>
                <a:t>•Negative attitudes towards the use of the Welsh language </a:t>
              </a:r>
            </a:p>
            <a:p>
              <a:pPr>
                <a:lnSpc>
                  <a:spcPts val="4479"/>
                </a:lnSpc>
              </a:pPr>
              <a:endParaRPr lang="en-US" sz="3199">
                <a:solidFill>
                  <a:srgbClr val="FFFFFF"/>
                </a:solidFill>
                <a:latin typeface="Open Sauce Light"/>
              </a:endParaRPr>
            </a:p>
            <a:p>
              <a:pPr>
                <a:lnSpc>
                  <a:spcPts val="4479"/>
                </a:lnSpc>
              </a:pPr>
              <a:r>
                <a:rPr lang="en-US" sz="3199">
                  <a:solidFill>
                    <a:srgbClr val="FFFFFF"/>
                  </a:solidFill>
                  <a:latin typeface="Open Sauce Light"/>
                </a:rPr>
                <a:t>•Community sport development challenges and its Impact on Welsh language</a:t>
              </a:r>
            </a:p>
            <a:p>
              <a:pPr>
                <a:lnSpc>
                  <a:spcPts val="3639"/>
                </a:lnSpc>
              </a:pPr>
              <a:endParaRPr lang="en-US" sz="3199">
                <a:solidFill>
                  <a:srgbClr val="FFFFFF"/>
                </a:solidFill>
                <a:latin typeface="Open Sauce Light"/>
              </a:endParaRPr>
            </a:p>
            <a:p>
              <a:pPr algn="just">
                <a:lnSpc>
                  <a:spcPts val="2940"/>
                </a:lnSpc>
              </a:pPr>
              <a:endParaRPr lang="en-US" sz="3199">
                <a:solidFill>
                  <a:srgbClr val="FFFFFF"/>
                </a:solidFill>
                <a:latin typeface="Open Sauce Light"/>
              </a:endParaRPr>
            </a:p>
            <a:p>
              <a:pPr>
                <a:lnSpc>
                  <a:spcPts val="2940"/>
                </a:lnSpc>
              </a:pPr>
              <a:r>
                <a:rPr lang="en-US" sz="2100">
                  <a:solidFill>
                    <a:srgbClr val="FFFFFF"/>
                  </a:solidFill>
                  <a:latin typeface="Open Sauce Light"/>
                </a:rPr>
                <a:t>.</a:t>
              </a:r>
            </a:p>
          </p:txBody>
        </p:sp>
        <p:sp>
          <p:nvSpPr>
            <p:cNvPr id="7" name="TextBox 7"/>
            <p:cNvSpPr txBox="1"/>
            <p:nvPr/>
          </p:nvSpPr>
          <p:spPr>
            <a:xfrm>
              <a:off x="0" y="0"/>
              <a:ext cx="14588414" cy="3276600"/>
            </a:xfrm>
            <a:prstGeom prst="rect">
              <a:avLst/>
            </a:prstGeom>
          </p:spPr>
          <p:txBody>
            <a:bodyPr lIns="0" tIns="0" rIns="0" bIns="0" rtlCol="0" anchor="t">
              <a:spAutoFit/>
            </a:bodyPr>
            <a:lstStyle/>
            <a:p>
              <a:pPr algn="ctr">
                <a:lnSpc>
                  <a:spcPts val="3240"/>
                </a:lnSpc>
              </a:pPr>
              <a:r>
                <a:rPr lang="en-US" sz="2700">
                  <a:solidFill>
                    <a:srgbClr val="FFFFFF"/>
                  </a:solidFill>
                  <a:latin typeface="Open Sauce SemiBold Bold"/>
                </a:rPr>
                <a:t>“Nad yw pawb yn siarad Cymraeg… mae hynny’n neud e bach yn anodd cael pawb i siarad Cymraeg yn y clybiau”</a:t>
              </a:r>
            </a:p>
            <a:p>
              <a:pPr algn="ctr">
                <a:lnSpc>
                  <a:spcPts val="3240"/>
                </a:lnSpc>
              </a:pPr>
              <a:r>
                <a:rPr lang="en-US" sz="2700">
                  <a:solidFill>
                    <a:srgbClr val="FFFFFF"/>
                  </a:solidFill>
                  <a:latin typeface="Open Sauce SemiBold Bold"/>
                </a:rPr>
                <a:t>[Not everyone speaks Welsh…that makes it a little bit difficult to get everyone to speak Welsh in the clubs]</a:t>
              </a:r>
            </a:p>
            <a:p>
              <a:pPr algn="ctr">
                <a:lnSpc>
                  <a:spcPts val="3240"/>
                </a:lnSpc>
              </a:pPr>
              <a:endParaRPr lang="en-US" sz="2700">
                <a:solidFill>
                  <a:srgbClr val="FFFFFF"/>
                </a:solidFill>
                <a:latin typeface="Open Sauce SemiBold Bold"/>
              </a:endParaRPr>
            </a:p>
            <a:p>
              <a:pPr algn="ctr">
                <a:lnSpc>
                  <a:spcPts val="3240"/>
                </a:lnSpc>
              </a:pPr>
              <a:r>
                <a:rPr lang="en-US" sz="2700">
                  <a:solidFill>
                    <a:srgbClr val="FFFFFF"/>
                  </a:solidFill>
                  <a:latin typeface="Open Sauce SemiBold Bold"/>
                </a:rPr>
                <a:t>[Year 13 pupil, recorded interview 10/11/16]</a:t>
              </a:r>
            </a:p>
          </p:txBody>
        </p:sp>
      </p:grpSp>
      <p:sp>
        <p:nvSpPr>
          <p:cNvPr id="8" name="TextBox 8"/>
          <p:cNvSpPr txBox="1"/>
          <p:nvPr/>
        </p:nvSpPr>
        <p:spPr>
          <a:xfrm>
            <a:off x="1028700" y="1028700"/>
            <a:ext cx="6376181" cy="361950"/>
          </a:xfrm>
          <a:prstGeom prst="rect">
            <a:avLst/>
          </a:prstGeom>
        </p:spPr>
        <p:txBody>
          <a:bodyPr lIns="0" tIns="0" rIns="0" bIns="0" rtlCol="0" anchor="t">
            <a:spAutoFit/>
          </a:bodyPr>
          <a:lstStyle/>
          <a:p>
            <a:pPr>
              <a:lnSpc>
                <a:spcPts val="2879"/>
              </a:lnSpc>
            </a:pPr>
            <a:r>
              <a:rPr lang="en-US" sz="2400">
                <a:solidFill>
                  <a:srgbClr val="FFFFFF"/>
                </a:solidFill>
                <a:latin typeface="Open Sauce SemiBold Bold"/>
              </a:rPr>
              <a:t>Community Study: Main Findings</a:t>
            </a:r>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1445575" cy="10391775"/>
            <a:chOff x="0" y="0"/>
            <a:chExt cx="3437276" cy="3120804"/>
          </a:xfrm>
        </p:grpSpPr>
        <p:sp>
          <p:nvSpPr>
            <p:cNvPr id="3" name="Freeform 3"/>
            <p:cNvSpPr/>
            <p:nvPr/>
          </p:nvSpPr>
          <p:spPr>
            <a:xfrm>
              <a:off x="0" y="0"/>
              <a:ext cx="3437276" cy="3120804"/>
            </a:xfrm>
            <a:custGeom>
              <a:avLst/>
              <a:gdLst/>
              <a:ahLst/>
              <a:cxnLst/>
              <a:rect l="l" t="t" r="r" b="b"/>
              <a:pathLst>
                <a:path w="3437276" h="3120804">
                  <a:moveTo>
                    <a:pt x="0" y="0"/>
                  </a:moveTo>
                  <a:lnTo>
                    <a:pt x="3437276" y="0"/>
                  </a:lnTo>
                  <a:lnTo>
                    <a:pt x="3437276" y="3120804"/>
                  </a:lnTo>
                  <a:lnTo>
                    <a:pt x="0" y="3120804"/>
                  </a:lnTo>
                  <a:close/>
                </a:path>
              </a:pathLst>
            </a:custGeom>
            <a:solidFill>
              <a:srgbClr val="1A3B29"/>
            </a:solidFill>
          </p:spPr>
        </p:sp>
      </p:grpSp>
      <p:pic>
        <p:nvPicPr>
          <p:cNvPr id="4" name="Picture 4"/>
          <p:cNvPicPr>
            <a:picLocks noChangeAspect="1"/>
          </p:cNvPicPr>
          <p:nvPr/>
        </p:nvPicPr>
        <p:blipFill>
          <a:blip r:embed="rId2"/>
          <a:srcRect l="43016" r="7097"/>
          <a:stretch>
            <a:fillRect/>
          </a:stretch>
        </p:blipFill>
        <p:spPr>
          <a:xfrm>
            <a:off x="11445575" y="0"/>
            <a:ext cx="6842425" cy="10287000"/>
          </a:xfrm>
          <a:prstGeom prst="rect">
            <a:avLst/>
          </a:prstGeom>
        </p:spPr>
      </p:pic>
      <p:grpSp>
        <p:nvGrpSpPr>
          <p:cNvPr id="5" name="Group 5"/>
          <p:cNvGrpSpPr/>
          <p:nvPr/>
        </p:nvGrpSpPr>
        <p:grpSpPr>
          <a:xfrm>
            <a:off x="252133" y="2042531"/>
            <a:ext cx="10941310" cy="8077696"/>
            <a:chOff x="0" y="0"/>
            <a:chExt cx="14588414" cy="10770261"/>
          </a:xfrm>
        </p:grpSpPr>
        <p:sp>
          <p:nvSpPr>
            <p:cNvPr id="6" name="TextBox 6"/>
            <p:cNvSpPr txBox="1"/>
            <p:nvPr/>
          </p:nvSpPr>
          <p:spPr>
            <a:xfrm>
              <a:off x="0" y="3948032"/>
              <a:ext cx="14588414" cy="6822229"/>
            </a:xfrm>
            <a:prstGeom prst="rect">
              <a:avLst/>
            </a:prstGeom>
          </p:spPr>
          <p:txBody>
            <a:bodyPr lIns="0" tIns="0" rIns="0" bIns="0" rtlCol="0" anchor="t">
              <a:spAutoFit/>
            </a:bodyPr>
            <a:lstStyle/>
            <a:p>
              <a:pPr algn="ctr">
                <a:lnSpc>
                  <a:spcPts val="4479"/>
                </a:lnSpc>
              </a:pPr>
              <a:endParaRPr/>
            </a:p>
            <a:p>
              <a:pPr algn="ctr">
                <a:lnSpc>
                  <a:spcPts val="4479"/>
                </a:lnSpc>
              </a:pPr>
              <a:endParaRPr/>
            </a:p>
            <a:p>
              <a:pPr algn="ctr">
                <a:lnSpc>
                  <a:spcPts val="4479"/>
                </a:lnSpc>
              </a:pPr>
              <a:endParaRPr/>
            </a:p>
            <a:p>
              <a:pPr algn="ctr">
                <a:lnSpc>
                  <a:spcPts val="4479"/>
                </a:lnSpc>
              </a:pPr>
              <a:r>
                <a:rPr lang="en-US" sz="3199">
                  <a:solidFill>
                    <a:srgbClr val="FFFFFF"/>
                  </a:solidFill>
                  <a:latin typeface="Open Sauce Light"/>
                </a:rPr>
                <a:t>Policy intended Ethos = WELSH </a:t>
              </a:r>
            </a:p>
            <a:p>
              <a:pPr algn="ctr">
                <a:lnSpc>
                  <a:spcPts val="4479"/>
                </a:lnSpc>
              </a:pPr>
              <a:endParaRPr lang="en-US" sz="3199">
                <a:solidFill>
                  <a:srgbClr val="FFFFFF"/>
                </a:solidFill>
                <a:latin typeface="Open Sauce Light"/>
              </a:endParaRPr>
            </a:p>
            <a:p>
              <a:pPr algn="ctr">
                <a:lnSpc>
                  <a:spcPts val="4479"/>
                </a:lnSpc>
              </a:pPr>
              <a:r>
                <a:rPr lang="en-US" sz="3199">
                  <a:solidFill>
                    <a:srgbClr val="FFFFFF"/>
                  </a:solidFill>
                  <a:latin typeface="Open Sauce Light"/>
                </a:rPr>
                <a:t>Community experienced Ethos = ENGLISH [mostly]</a:t>
              </a:r>
            </a:p>
            <a:p>
              <a:pPr>
                <a:lnSpc>
                  <a:spcPts val="4479"/>
                </a:lnSpc>
              </a:pPr>
              <a:endParaRPr lang="en-US" sz="3199">
                <a:solidFill>
                  <a:srgbClr val="FFFFFF"/>
                </a:solidFill>
                <a:latin typeface="Open Sauce Light"/>
              </a:endParaRPr>
            </a:p>
            <a:p>
              <a:pPr>
                <a:lnSpc>
                  <a:spcPts val="3639"/>
                </a:lnSpc>
              </a:pPr>
              <a:endParaRPr lang="en-US" sz="3199">
                <a:solidFill>
                  <a:srgbClr val="FFFFFF"/>
                </a:solidFill>
                <a:latin typeface="Open Sauce Light"/>
              </a:endParaRPr>
            </a:p>
            <a:p>
              <a:pPr algn="just">
                <a:lnSpc>
                  <a:spcPts val="2940"/>
                </a:lnSpc>
              </a:pPr>
              <a:endParaRPr lang="en-US" sz="3199">
                <a:solidFill>
                  <a:srgbClr val="FFFFFF"/>
                </a:solidFill>
                <a:latin typeface="Open Sauce Light"/>
              </a:endParaRPr>
            </a:p>
            <a:p>
              <a:pPr>
                <a:lnSpc>
                  <a:spcPts val="2940"/>
                </a:lnSpc>
              </a:pPr>
              <a:r>
                <a:rPr lang="en-US" sz="2100">
                  <a:solidFill>
                    <a:srgbClr val="FFFFFF"/>
                  </a:solidFill>
                  <a:latin typeface="Open Sauce Light"/>
                </a:rPr>
                <a:t>.</a:t>
              </a:r>
            </a:p>
          </p:txBody>
        </p:sp>
        <p:sp>
          <p:nvSpPr>
            <p:cNvPr id="7" name="TextBox 7"/>
            <p:cNvSpPr txBox="1"/>
            <p:nvPr/>
          </p:nvSpPr>
          <p:spPr>
            <a:xfrm>
              <a:off x="0" y="0"/>
              <a:ext cx="14588414" cy="3276600"/>
            </a:xfrm>
            <a:prstGeom prst="rect">
              <a:avLst/>
            </a:prstGeom>
          </p:spPr>
          <p:txBody>
            <a:bodyPr lIns="0" tIns="0" rIns="0" bIns="0" rtlCol="0" anchor="t">
              <a:spAutoFit/>
            </a:bodyPr>
            <a:lstStyle/>
            <a:p>
              <a:pPr algn="ctr">
                <a:lnSpc>
                  <a:spcPts val="3240"/>
                </a:lnSpc>
              </a:pPr>
              <a:r>
                <a:rPr lang="en-US" sz="2700">
                  <a:solidFill>
                    <a:srgbClr val="FFFFFF"/>
                  </a:solidFill>
                  <a:latin typeface="Open Sauce SemiBold Bold"/>
                </a:rPr>
                <a:t>“Nad yw pawb yn siarad Cymraeg… mae hynny’n neud e bach yn anodd cael pawb i siarad Cymraeg yn y clybiau”</a:t>
              </a:r>
            </a:p>
            <a:p>
              <a:pPr algn="ctr">
                <a:lnSpc>
                  <a:spcPts val="3240"/>
                </a:lnSpc>
              </a:pPr>
              <a:r>
                <a:rPr lang="en-US" sz="2700">
                  <a:solidFill>
                    <a:srgbClr val="FFFFFF"/>
                  </a:solidFill>
                  <a:latin typeface="Open Sauce SemiBold Bold"/>
                </a:rPr>
                <a:t>[Not everyone speaks Welsh…that makes it a little bit difficult to get everyone to speak Welsh in the clubs]</a:t>
              </a:r>
            </a:p>
            <a:p>
              <a:pPr algn="ctr">
                <a:lnSpc>
                  <a:spcPts val="3240"/>
                </a:lnSpc>
              </a:pPr>
              <a:endParaRPr lang="en-US" sz="2700">
                <a:solidFill>
                  <a:srgbClr val="FFFFFF"/>
                </a:solidFill>
                <a:latin typeface="Open Sauce SemiBold Bold"/>
              </a:endParaRPr>
            </a:p>
            <a:p>
              <a:pPr algn="ctr">
                <a:lnSpc>
                  <a:spcPts val="3240"/>
                </a:lnSpc>
              </a:pPr>
              <a:r>
                <a:rPr lang="en-US" sz="2700">
                  <a:solidFill>
                    <a:srgbClr val="FFFFFF"/>
                  </a:solidFill>
                  <a:latin typeface="Open Sauce SemiBold Bold"/>
                </a:rPr>
                <a:t>[Year 13 pupil, recorded interview 10/11/16]</a:t>
              </a:r>
            </a:p>
          </p:txBody>
        </p:sp>
      </p:grpSp>
      <p:sp>
        <p:nvSpPr>
          <p:cNvPr id="8" name="TextBox 8"/>
          <p:cNvSpPr txBox="1"/>
          <p:nvPr/>
        </p:nvSpPr>
        <p:spPr>
          <a:xfrm>
            <a:off x="1028700" y="1028700"/>
            <a:ext cx="6376181" cy="361950"/>
          </a:xfrm>
          <a:prstGeom prst="rect">
            <a:avLst/>
          </a:prstGeom>
        </p:spPr>
        <p:txBody>
          <a:bodyPr lIns="0" tIns="0" rIns="0" bIns="0" rtlCol="0" anchor="t">
            <a:spAutoFit/>
          </a:bodyPr>
          <a:lstStyle/>
          <a:p>
            <a:pPr>
              <a:lnSpc>
                <a:spcPts val="2879"/>
              </a:lnSpc>
            </a:pPr>
            <a:r>
              <a:rPr lang="en-US" sz="2400">
                <a:solidFill>
                  <a:srgbClr val="FFFFFF"/>
                </a:solidFill>
                <a:latin typeface="Open Sauce SemiBold Bold"/>
              </a:rPr>
              <a:t>Community Study: Main Findings</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6604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49175" y="887143"/>
            <a:ext cx="17989649" cy="8512713"/>
          </a:xfrm>
          <a:prstGeom prst="rect">
            <a:avLst/>
          </a:prstGeom>
        </p:spPr>
      </p:pic>
      <p:sp>
        <p:nvSpPr>
          <p:cNvPr id="3" name="TextBox 3"/>
          <p:cNvSpPr txBox="1"/>
          <p:nvPr/>
        </p:nvSpPr>
        <p:spPr>
          <a:xfrm>
            <a:off x="10158936" y="9656254"/>
            <a:ext cx="10558340" cy="349247"/>
          </a:xfrm>
          <a:prstGeom prst="rect">
            <a:avLst/>
          </a:prstGeom>
        </p:spPr>
        <p:txBody>
          <a:bodyPr lIns="0" tIns="0" rIns="0" bIns="0" rtlCol="0" anchor="t">
            <a:spAutoFit/>
          </a:bodyPr>
          <a:lstStyle/>
          <a:p>
            <a:pPr algn="ctr">
              <a:lnSpc>
                <a:spcPts val="2800"/>
              </a:lnSpc>
              <a:spcBef>
                <a:spcPct val="0"/>
              </a:spcBef>
            </a:pPr>
            <a:r>
              <a:rPr lang="en-US" sz="2000">
                <a:solidFill>
                  <a:srgbClr val="FFFFFF"/>
                </a:solidFill>
                <a:latin typeface="Open Sauce SemiBold Bold"/>
              </a:rPr>
              <a:t>St Leger, Bolton and Jones, in preperation </a:t>
            </a:r>
            <a:r>
              <a:rPr lang="en-US" sz="2000">
                <a:solidFill>
                  <a:srgbClr val="000000"/>
                </a:solidFill>
                <a:latin typeface="Open Sauce SemiBold Bold"/>
              </a:rPr>
              <a:t> </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1312" b="4312"/>
          <a:stretch>
            <a:fillRect/>
          </a:stretch>
        </p:blipFill>
        <p:spPr>
          <a:xfrm>
            <a:off x="0" y="0"/>
            <a:ext cx="18288000" cy="10287000"/>
          </a:xfrm>
          <a:prstGeom prst="rect">
            <a:avLst/>
          </a:prstGeom>
        </p:spPr>
      </p:pic>
      <p:grpSp>
        <p:nvGrpSpPr>
          <p:cNvPr id="3" name="Group 3"/>
          <p:cNvGrpSpPr/>
          <p:nvPr/>
        </p:nvGrpSpPr>
        <p:grpSpPr>
          <a:xfrm>
            <a:off x="1028700" y="4965932"/>
            <a:ext cx="7530942" cy="5321068"/>
            <a:chOff x="0" y="0"/>
            <a:chExt cx="2547504" cy="1799966"/>
          </a:xfrm>
        </p:grpSpPr>
        <p:sp>
          <p:nvSpPr>
            <p:cNvPr id="4" name="Freeform 4"/>
            <p:cNvSpPr/>
            <p:nvPr/>
          </p:nvSpPr>
          <p:spPr>
            <a:xfrm>
              <a:off x="0" y="0"/>
              <a:ext cx="2547504" cy="1799966"/>
            </a:xfrm>
            <a:custGeom>
              <a:avLst/>
              <a:gdLst/>
              <a:ahLst/>
              <a:cxnLst/>
              <a:rect l="l" t="t" r="r" b="b"/>
              <a:pathLst>
                <a:path w="2547504" h="1799966">
                  <a:moveTo>
                    <a:pt x="0" y="0"/>
                  </a:moveTo>
                  <a:lnTo>
                    <a:pt x="2547504" y="0"/>
                  </a:lnTo>
                  <a:lnTo>
                    <a:pt x="2547504" y="1799966"/>
                  </a:lnTo>
                  <a:lnTo>
                    <a:pt x="0" y="1799966"/>
                  </a:lnTo>
                  <a:close/>
                </a:path>
              </a:pathLst>
            </a:custGeom>
            <a:solidFill>
              <a:srgbClr val="1A3B29"/>
            </a:solidFill>
          </p:spPr>
        </p:sp>
      </p:grpSp>
      <p:grpSp>
        <p:nvGrpSpPr>
          <p:cNvPr id="5" name="Group 5"/>
          <p:cNvGrpSpPr/>
          <p:nvPr/>
        </p:nvGrpSpPr>
        <p:grpSpPr>
          <a:xfrm>
            <a:off x="1773663" y="5405644"/>
            <a:ext cx="6468475" cy="2619571"/>
            <a:chOff x="0" y="0"/>
            <a:chExt cx="8624633" cy="3492761"/>
          </a:xfrm>
        </p:grpSpPr>
        <p:sp>
          <p:nvSpPr>
            <p:cNvPr id="6" name="TextBox 6"/>
            <p:cNvSpPr txBox="1"/>
            <p:nvPr/>
          </p:nvSpPr>
          <p:spPr>
            <a:xfrm>
              <a:off x="0" y="563083"/>
              <a:ext cx="8624633" cy="2929678"/>
            </a:xfrm>
            <a:prstGeom prst="rect">
              <a:avLst/>
            </a:prstGeom>
          </p:spPr>
          <p:txBody>
            <a:bodyPr lIns="0" tIns="0" rIns="0" bIns="0" rtlCol="0" anchor="t">
              <a:spAutoFit/>
            </a:bodyPr>
            <a:lstStyle/>
            <a:p>
              <a:pPr>
                <a:lnSpc>
                  <a:spcPts val="8960"/>
                </a:lnSpc>
              </a:pPr>
              <a:r>
                <a:rPr lang="en-US" sz="6400">
                  <a:solidFill>
                    <a:srgbClr val="FFFFFF"/>
                  </a:solidFill>
                  <a:latin typeface="Open Sauce SemiBold Bold"/>
                </a:rPr>
                <a:t>Policy Implications</a:t>
              </a:r>
            </a:p>
          </p:txBody>
        </p:sp>
        <p:sp>
          <p:nvSpPr>
            <p:cNvPr id="7" name="TextBox 7"/>
            <p:cNvSpPr txBox="1"/>
            <p:nvPr/>
          </p:nvSpPr>
          <p:spPr>
            <a:xfrm>
              <a:off x="0" y="-57150"/>
              <a:ext cx="8624633" cy="622723"/>
            </a:xfrm>
            <a:prstGeom prst="rect">
              <a:avLst/>
            </a:prstGeom>
          </p:spPr>
          <p:txBody>
            <a:bodyPr lIns="0" tIns="0" rIns="0" bIns="0" rtlCol="0" anchor="t">
              <a:spAutoFit/>
            </a:bodyPr>
            <a:lstStyle/>
            <a:p>
              <a:pPr>
                <a:lnSpc>
                  <a:spcPts val="3919"/>
                </a:lnSpc>
                <a:spcBef>
                  <a:spcPct val="0"/>
                </a:spcBef>
              </a:pPr>
              <a:r>
                <a:rPr lang="en-US" sz="2800">
                  <a:solidFill>
                    <a:srgbClr val="FFFFFF"/>
                  </a:solidFill>
                  <a:latin typeface="Open Sauce SemiBold"/>
                </a:rPr>
                <a:t>Part 3:</a:t>
              </a:r>
            </a:p>
          </p:txBody>
        </p:sp>
      </p:grpSp>
    </p:spTree>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5442" r="36420" b="5442"/>
          <a:stretch>
            <a:fillRect/>
          </a:stretch>
        </p:blipFill>
        <p:spPr>
          <a:xfrm>
            <a:off x="10641453" y="0"/>
            <a:ext cx="9785838" cy="10287000"/>
          </a:xfrm>
          <a:prstGeom prst="rect">
            <a:avLst/>
          </a:prstGeom>
        </p:spPr>
      </p:pic>
      <p:sp>
        <p:nvSpPr>
          <p:cNvPr id="3" name="TextBox 3"/>
          <p:cNvSpPr txBox="1"/>
          <p:nvPr/>
        </p:nvSpPr>
        <p:spPr>
          <a:xfrm>
            <a:off x="192415" y="3528950"/>
            <a:ext cx="10117799" cy="7618664"/>
          </a:xfrm>
          <a:prstGeom prst="rect">
            <a:avLst/>
          </a:prstGeom>
        </p:spPr>
        <p:txBody>
          <a:bodyPr lIns="0" tIns="0" rIns="0" bIns="0" rtlCol="0" anchor="t">
            <a:spAutoFit/>
          </a:bodyPr>
          <a:lstStyle/>
          <a:p>
            <a:pPr>
              <a:lnSpc>
                <a:spcPts val="4343"/>
              </a:lnSpc>
            </a:pPr>
            <a:endParaRPr dirty="0"/>
          </a:p>
          <a:p>
            <a:pPr marL="756209" lvl="1" indent="-378105">
              <a:lnSpc>
                <a:spcPts val="4903"/>
              </a:lnSpc>
              <a:buFont typeface="Arial"/>
              <a:buChar char="•"/>
            </a:pPr>
            <a:r>
              <a:rPr lang="en-US" sz="3502" spc="70" dirty="0">
                <a:solidFill>
                  <a:srgbClr val="FFFFFF"/>
                </a:solidFill>
                <a:latin typeface="Open Sauce"/>
              </a:rPr>
              <a:t>A group’s </a:t>
            </a:r>
            <a:r>
              <a:rPr lang="en-US" sz="3502" spc="70" dirty="0">
                <a:solidFill>
                  <a:srgbClr val="FFFFFF"/>
                </a:solidFill>
                <a:latin typeface="Open Sauce Bold Italics"/>
              </a:rPr>
              <a:t>dominant dialect and language</a:t>
            </a:r>
            <a:r>
              <a:rPr lang="en-US" sz="3502" spc="70" dirty="0">
                <a:solidFill>
                  <a:srgbClr val="FFFFFF"/>
                </a:solidFill>
                <a:latin typeface="Open Sauce"/>
              </a:rPr>
              <a:t> (collective ethos) was also </a:t>
            </a:r>
            <a:r>
              <a:rPr lang="en-US" sz="3502" spc="70" dirty="0">
                <a:solidFill>
                  <a:srgbClr val="FFFFFF"/>
                </a:solidFill>
                <a:latin typeface="Open Sauce Bold Italics"/>
              </a:rPr>
              <a:t>determined by the individual ethos</a:t>
            </a:r>
          </a:p>
          <a:p>
            <a:pPr>
              <a:lnSpc>
                <a:spcPts val="4903"/>
              </a:lnSpc>
            </a:pPr>
            <a:endParaRPr lang="en-US" sz="3502" spc="70" dirty="0">
              <a:solidFill>
                <a:srgbClr val="FFFFFF"/>
              </a:solidFill>
              <a:latin typeface="Open Sauce Bold Italics"/>
            </a:endParaRPr>
          </a:p>
          <a:p>
            <a:pPr marL="1512418" lvl="2" indent="-504139">
              <a:lnSpc>
                <a:spcPts val="4903"/>
              </a:lnSpc>
              <a:buFont typeface="Arial"/>
              <a:buChar char="⚬"/>
            </a:pPr>
            <a:r>
              <a:rPr lang="en-US" sz="3502" spc="70" dirty="0">
                <a:solidFill>
                  <a:srgbClr val="FFFFFF"/>
                </a:solidFill>
                <a:latin typeface="Open Sauce"/>
              </a:rPr>
              <a:t>Namely by the '</a:t>
            </a:r>
            <a:r>
              <a:rPr lang="en-US" sz="3502" spc="70" dirty="0">
                <a:solidFill>
                  <a:srgbClr val="FFFFFF"/>
                </a:solidFill>
                <a:latin typeface="Open Sauce Bold Italics"/>
              </a:rPr>
              <a:t>credible' leader</a:t>
            </a:r>
            <a:r>
              <a:rPr lang="en-US" sz="3502" spc="70" dirty="0">
                <a:solidFill>
                  <a:srgbClr val="FFFFFF"/>
                </a:solidFill>
                <a:latin typeface="Open Sauce"/>
              </a:rPr>
              <a:t> of that setting (teacher- school, coach- community)</a:t>
            </a:r>
          </a:p>
          <a:p>
            <a:pPr>
              <a:lnSpc>
                <a:spcPts val="4903"/>
              </a:lnSpc>
            </a:pPr>
            <a:endParaRPr lang="en-US" sz="3502" spc="70" dirty="0">
              <a:solidFill>
                <a:srgbClr val="FFFFFF"/>
              </a:solidFill>
              <a:latin typeface="Open Sauce"/>
            </a:endParaRPr>
          </a:p>
          <a:p>
            <a:pPr algn="r">
              <a:lnSpc>
                <a:spcPts val="3643"/>
              </a:lnSpc>
            </a:pPr>
            <a:r>
              <a:rPr lang="en-US" sz="2602" spc="52" dirty="0">
                <a:solidFill>
                  <a:srgbClr val="FFFFFF"/>
                </a:solidFill>
                <a:latin typeface="Open Sauce"/>
              </a:rPr>
              <a:t>St Leger, Bolton and Jones, </a:t>
            </a:r>
            <a:r>
              <a:rPr lang="en-US" sz="2602" spc="52" dirty="0" err="1">
                <a:solidFill>
                  <a:srgbClr val="FFFFFF"/>
                </a:solidFill>
                <a:latin typeface="Open Sauce"/>
              </a:rPr>
              <a:t>i﻿n</a:t>
            </a:r>
            <a:r>
              <a:rPr lang="en-US" sz="2602" spc="52" dirty="0">
                <a:solidFill>
                  <a:srgbClr val="FFFFFF"/>
                </a:solidFill>
                <a:latin typeface="Open Sauce"/>
              </a:rPr>
              <a:t> </a:t>
            </a:r>
            <a:r>
              <a:rPr lang="en-US" sz="2602" spc="52" dirty="0" err="1">
                <a:solidFill>
                  <a:srgbClr val="FFFFFF"/>
                </a:solidFill>
                <a:latin typeface="Open Sauce"/>
              </a:rPr>
              <a:t>preperation</a:t>
            </a:r>
            <a:endParaRPr lang="en-US" sz="2602" spc="52" dirty="0">
              <a:solidFill>
                <a:srgbClr val="FFFFFF"/>
              </a:solidFill>
              <a:latin typeface="Open Sauce"/>
            </a:endParaRPr>
          </a:p>
          <a:p>
            <a:pPr>
              <a:lnSpc>
                <a:spcPts val="4903"/>
              </a:lnSpc>
            </a:pPr>
            <a:endParaRPr lang="en-US" sz="2602" spc="52" dirty="0">
              <a:solidFill>
                <a:srgbClr val="FFFFFF"/>
              </a:solidFill>
              <a:latin typeface="Open Sauce"/>
            </a:endParaRPr>
          </a:p>
          <a:p>
            <a:pPr>
              <a:lnSpc>
                <a:spcPts val="4203"/>
              </a:lnSpc>
            </a:pPr>
            <a:endParaRPr lang="en-US" sz="2602" spc="52" dirty="0">
              <a:solidFill>
                <a:srgbClr val="FFFFFF"/>
              </a:solidFill>
              <a:latin typeface="Open Sauce"/>
            </a:endParaRPr>
          </a:p>
          <a:p>
            <a:pPr>
              <a:lnSpc>
                <a:spcPts val="4203"/>
              </a:lnSpc>
            </a:pPr>
            <a:endParaRPr lang="en-US" sz="2602" spc="52" dirty="0">
              <a:solidFill>
                <a:srgbClr val="FFFFFF"/>
              </a:solidFill>
              <a:latin typeface="Open Sauce"/>
            </a:endParaRPr>
          </a:p>
        </p:txBody>
      </p:sp>
      <p:sp>
        <p:nvSpPr>
          <p:cNvPr id="4" name="TextBox 4"/>
          <p:cNvSpPr txBox="1"/>
          <p:nvPr/>
        </p:nvSpPr>
        <p:spPr>
          <a:xfrm>
            <a:off x="1027353" y="904875"/>
            <a:ext cx="8113953" cy="1094740"/>
          </a:xfrm>
          <a:prstGeom prst="rect">
            <a:avLst/>
          </a:prstGeom>
        </p:spPr>
        <p:txBody>
          <a:bodyPr lIns="0" tIns="0" rIns="0" bIns="0" rtlCol="0" anchor="t">
            <a:spAutoFit/>
          </a:bodyPr>
          <a:lstStyle/>
          <a:p>
            <a:pPr>
              <a:lnSpc>
                <a:spcPts val="8960"/>
              </a:lnSpc>
            </a:pPr>
            <a:r>
              <a:rPr lang="en-US" sz="6400">
                <a:solidFill>
                  <a:srgbClr val="FFFFFF"/>
                </a:solidFill>
                <a:latin typeface="Open Sauce SemiBold"/>
              </a:rPr>
              <a:t>Ethos and Language</a:t>
            </a:r>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sp>
        <p:nvSpPr>
          <p:cNvPr id="2" name="AutoShape 2"/>
          <p:cNvSpPr/>
          <p:nvPr/>
        </p:nvSpPr>
        <p:spPr>
          <a:xfrm>
            <a:off x="1773663" y="4465459"/>
            <a:ext cx="12634335" cy="0"/>
          </a:xfrm>
          <a:prstGeom prst="line">
            <a:avLst/>
          </a:prstGeom>
          <a:ln w="47625" cap="rnd">
            <a:solidFill>
              <a:srgbClr val="EDEDED"/>
            </a:solidFill>
            <a:prstDash val="solid"/>
            <a:headEnd type="none" w="sm" len="sm"/>
            <a:tailEnd type="none" w="sm" len="sm"/>
          </a:ln>
        </p:spPr>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260873" y="342324"/>
            <a:ext cx="3759932" cy="3322413"/>
          </a:xfrm>
          <a:prstGeom prst="rect">
            <a:avLst/>
          </a:prstGeom>
        </p:spPr>
      </p:pic>
      <p:sp>
        <p:nvSpPr>
          <p:cNvPr id="4" name="TextBox 4"/>
          <p:cNvSpPr txBox="1"/>
          <p:nvPr/>
        </p:nvSpPr>
        <p:spPr>
          <a:xfrm>
            <a:off x="1773663" y="933450"/>
            <a:ext cx="6785978" cy="859684"/>
          </a:xfrm>
          <a:prstGeom prst="rect">
            <a:avLst/>
          </a:prstGeom>
        </p:spPr>
        <p:txBody>
          <a:bodyPr lIns="0" tIns="0" rIns="0" bIns="0" rtlCol="0" anchor="t">
            <a:spAutoFit/>
          </a:bodyPr>
          <a:lstStyle/>
          <a:p>
            <a:pPr>
              <a:lnSpc>
                <a:spcPts val="7081"/>
              </a:lnSpc>
            </a:pPr>
            <a:r>
              <a:rPr lang="en-US" sz="5057">
                <a:solidFill>
                  <a:srgbClr val="FFFFFF"/>
                </a:solidFill>
                <a:latin typeface="Open Sauce SemiBold Bold"/>
              </a:rPr>
              <a:t>Contents</a:t>
            </a:r>
          </a:p>
        </p:txBody>
      </p:sp>
      <p:grpSp>
        <p:nvGrpSpPr>
          <p:cNvPr id="5" name="Group 5"/>
          <p:cNvGrpSpPr/>
          <p:nvPr/>
        </p:nvGrpSpPr>
        <p:grpSpPr>
          <a:xfrm>
            <a:off x="1773663" y="3131019"/>
            <a:ext cx="3921017" cy="1067435"/>
            <a:chOff x="0" y="0"/>
            <a:chExt cx="5228023" cy="1423247"/>
          </a:xfrm>
        </p:grpSpPr>
        <p:sp>
          <p:nvSpPr>
            <p:cNvPr id="6" name="TextBox 6"/>
            <p:cNvSpPr txBox="1"/>
            <p:nvPr/>
          </p:nvSpPr>
          <p:spPr>
            <a:xfrm>
              <a:off x="0" y="-66675"/>
              <a:ext cx="5228023" cy="795655"/>
            </a:xfrm>
            <a:prstGeom prst="rect">
              <a:avLst/>
            </a:prstGeom>
          </p:spPr>
          <p:txBody>
            <a:bodyPr lIns="0" tIns="0" rIns="0" bIns="0" rtlCol="0" anchor="t">
              <a:spAutoFit/>
            </a:bodyPr>
            <a:lstStyle/>
            <a:p>
              <a:pPr>
                <a:lnSpc>
                  <a:spcPts val="5040"/>
                </a:lnSpc>
              </a:pPr>
              <a:r>
                <a:rPr lang="en-US" sz="3600">
                  <a:solidFill>
                    <a:srgbClr val="FFFFFF"/>
                  </a:solidFill>
                  <a:latin typeface="Open Sauce SemiBold"/>
                </a:rPr>
                <a:t>01</a:t>
              </a:r>
            </a:p>
          </p:txBody>
        </p:sp>
        <p:sp>
          <p:nvSpPr>
            <p:cNvPr id="7" name="TextBox 7"/>
            <p:cNvSpPr txBox="1"/>
            <p:nvPr/>
          </p:nvSpPr>
          <p:spPr>
            <a:xfrm>
              <a:off x="0" y="929640"/>
              <a:ext cx="5228023" cy="493607"/>
            </a:xfrm>
            <a:prstGeom prst="rect">
              <a:avLst/>
            </a:prstGeom>
          </p:spPr>
          <p:txBody>
            <a:bodyPr lIns="0" tIns="0" rIns="0" bIns="0" rtlCol="0" anchor="t">
              <a:spAutoFit/>
            </a:bodyPr>
            <a:lstStyle/>
            <a:p>
              <a:pPr>
                <a:lnSpc>
                  <a:spcPts val="3219"/>
                </a:lnSpc>
              </a:pPr>
              <a:r>
                <a:rPr lang="en-US" sz="2300" spc="23">
                  <a:solidFill>
                    <a:srgbClr val="FFFFFF"/>
                  </a:solidFill>
                  <a:latin typeface="Open Sauce SemiBold"/>
                </a:rPr>
                <a:t>Background</a:t>
              </a:r>
            </a:p>
          </p:txBody>
        </p:sp>
      </p:grpSp>
      <p:grpSp>
        <p:nvGrpSpPr>
          <p:cNvPr id="8" name="Group 8"/>
          <p:cNvGrpSpPr/>
          <p:nvPr/>
        </p:nvGrpSpPr>
        <p:grpSpPr>
          <a:xfrm>
            <a:off x="6244311" y="3131019"/>
            <a:ext cx="3921017" cy="1067435"/>
            <a:chOff x="0" y="0"/>
            <a:chExt cx="5228023" cy="1423247"/>
          </a:xfrm>
        </p:grpSpPr>
        <p:sp>
          <p:nvSpPr>
            <p:cNvPr id="9" name="TextBox 9"/>
            <p:cNvSpPr txBox="1"/>
            <p:nvPr/>
          </p:nvSpPr>
          <p:spPr>
            <a:xfrm>
              <a:off x="0" y="-66675"/>
              <a:ext cx="5228023" cy="795655"/>
            </a:xfrm>
            <a:prstGeom prst="rect">
              <a:avLst/>
            </a:prstGeom>
          </p:spPr>
          <p:txBody>
            <a:bodyPr lIns="0" tIns="0" rIns="0" bIns="0" rtlCol="0" anchor="t">
              <a:spAutoFit/>
            </a:bodyPr>
            <a:lstStyle/>
            <a:p>
              <a:pPr>
                <a:lnSpc>
                  <a:spcPts val="5040"/>
                </a:lnSpc>
              </a:pPr>
              <a:r>
                <a:rPr lang="en-US" sz="3600">
                  <a:solidFill>
                    <a:srgbClr val="FFFFFF"/>
                  </a:solidFill>
                  <a:latin typeface="Open Sauce SemiBold"/>
                </a:rPr>
                <a:t>02</a:t>
              </a:r>
            </a:p>
          </p:txBody>
        </p:sp>
        <p:sp>
          <p:nvSpPr>
            <p:cNvPr id="10" name="TextBox 10"/>
            <p:cNvSpPr txBox="1"/>
            <p:nvPr/>
          </p:nvSpPr>
          <p:spPr>
            <a:xfrm>
              <a:off x="0" y="929640"/>
              <a:ext cx="5228023" cy="493607"/>
            </a:xfrm>
            <a:prstGeom prst="rect">
              <a:avLst/>
            </a:prstGeom>
          </p:spPr>
          <p:txBody>
            <a:bodyPr lIns="0" tIns="0" rIns="0" bIns="0" rtlCol="0" anchor="t">
              <a:spAutoFit/>
            </a:bodyPr>
            <a:lstStyle/>
            <a:p>
              <a:pPr>
                <a:lnSpc>
                  <a:spcPts val="3219"/>
                </a:lnSpc>
              </a:pPr>
              <a:r>
                <a:rPr lang="en-US" sz="2300" spc="23">
                  <a:solidFill>
                    <a:srgbClr val="FFFFFF"/>
                  </a:solidFill>
                  <a:latin typeface="Open Sauce SemiBold Bold"/>
                </a:rPr>
                <a:t>Discussion</a:t>
              </a:r>
            </a:p>
          </p:txBody>
        </p:sp>
      </p:grpSp>
      <p:grpSp>
        <p:nvGrpSpPr>
          <p:cNvPr id="11" name="Group 11"/>
          <p:cNvGrpSpPr/>
          <p:nvPr/>
        </p:nvGrpSpPr>
        <p:grpSpPr>
          <a:xfrm>
            <a:off x="10486981" y="3131019"/>
            <a:ext cx="3921017" cy="1067435"/>
            <a:chOff x="0" y="0"/>
            <a:chExt cx="5228023" cy="1423247"/>
          </a:xfrm>
        </p:grpSpPr>
        <p:sp>
          <p:nvSpPr>
            <p:cNvPr id="12" name="TextBox 12"/>
            <p:cNvSpPr txBox="1"/>
            <p:nvPr/>
          </p:nvSpPr>
          <p:spPr>
            <a:xfrm>
              <a:off x="0" y="-66675"/>
              <a:ext cx="5228023" cy="795655"/>
            </a:xfrm>
            <a:prstGeom prst="rect">
              <a:avLst/>
            </a:prstGeom>
          </p:spPr>
          <p:txBody>
            <a:bodyPr lIns="0" tIns="0" rIns="0" bIns="0" rtlCol="0" anchor="t">
              <a:spAutoFit/>
            </a:bodyPr>
            <a:lstStyle/>
            <a:p>
              <a:pPr>
                <a:lnSpc>
                  <a:spcPts val="5040"/>
                </a:lnSpc>
              </a:pPr>
              <a:r>
                <a:rPr lang="en-US" sz="3600">
                  <a:solidFill>
                    <a:srgbClr val="FFFFFF"/>
                  </a:solidFill>
                  <a:latin typeface="Open Sauce SemiBold"/>
                </a:rPr>
                <a:t>03</a:t>
              </a:r>
            </a:p>
          </p:txBody>
        </p:sp>
        <p:sp>
          <p:nvSpPr>
            <p:cNvPr id="13" name="TextBox 13"/>
            <p:cNvSpPr txBox="1"/>
            <p:nvPr/>
          </p:nvSpPr>
          <p:spPr>
            <a:xfrm>
              <a:off x="0" y="929640"/>
              <a:ext cx="5228023" cy="493607"/>
            </a:xfrm>
            <a:prstGeom prst="rect">
              <a:avLst/>
            </a:prstGeom>
          </p:spPr>
          <p:txBody>
            <a:bodyPr lIns="0" tIns="0" rIns="0" bIns="0" rtlCol="0" anchor="t">
              <a:spAutoFit/>
            </a:bodyPr>
            <a:lstStyle/>
            <a:p>
              <a:pPr>
                <a:lnSpc>
                  <a:spcPts val="3219"/>
                </a:lnSpc>
              </a:pPr>
              <a:r>
                <a:rPr lang="en-US" sz="2300" spc="23">
                  <a:solidFill>
                    <a:srgbClr val="FFFFFF"/>
                  </a:solidFill>
                  <a:latin typeface="Open Sauce SemiBold Bold"/>
                </a:rPr>
                <a:t>Policy implications</a:t>
              </a:r>
            </a:p>
          </p:txBody>
        </p:sp>
      </p:grpSp>
      <p:sp>
        <p:nvSpPr>
          <p:cNvPr id="14" name="TextBox 14"/>
          <p:cNvSpPr txBox="1"/>
          <p:nvPr/>
        </p:nvSpPr>
        <p:spPr>
          <a:xfrm>
            <a:off x="1773663" y="4810926"/>
            <a:ext cx="3921017" cy="4726305"/>
          </a:xfrm>
          <a:prstGeom prst="rect">
            <a:avLst/>
          </a:prstGeom>
        </p:spPr>
        <p:txBody>
          <a:bodyPr lIns="0" tIns="0" rIns="0" bIns="0" rtlCol="0" anchor="t">
            <a:spAutoFit/>
          </a:bodyPr>
          <a:lstStyle/>
          <a:p>
            <a:pPr marL="453390" lvl="1" indent="-226695">
              <a:lnSpc>
                <a:spcPts val="3780"/>
              </a:lnSpc>
              <a:buFont typeface="Arial"/>
              <a:buChar char="•"/>
            </a:pPr>
            <a:r>
              <a:rPr lang="en-US" sz="2100" spc="42">
                <a:solidFill>
                  <a:srgbClr val="FFFFFF"/>
                </a:solidFill>
                <a:latin typeface="Open Sauce"/>
              </a:rPr>
              <a:t>The 17 Sustainable Development Goals</a:t>
            </a:r>
          </a:p>
          <a:p>
            <a:pPr>
              <a:lnSpc>
                <a:spcPts val="3780"/>
              </a:lnSpc>
            </a:pPr>
            <a:endParaRPr lang="en-US" sz="2100" spc="42">
              <a:solidFill>
                <a:srgbClr val="FFFFFF"/>
              </a:solidFill>
              <a:latin typeface="Open Sauce"/>
            </a:endParaRPr>
          </a:p>
          <a:p>
            <a:pPr marL="453390" lvl="1" indent="-226695">
              <a:lnSpc>
                <a:spcPts val="3780"/>
              </a:lnSpc>
              <a:buFont typeface="Arial"/>
              <a:buChar char="•"/>
            </a:pPr>
            <a:r>
              <a:rPr lang="en-US" sz="2100" spc="42">
                <a:solidFill>
                  <a:srgbClr val="FFFFFF"/>
                </a:solidFill>
                <a:latin typeface="Open Sauce"/>
              </a:rPr>
              <a:t>Language in the community</a:t>
            </a:r>
          </a:p>
          <a:p>
            <a:pPr marL="906780" lvl="2" indent="-302260">
              <a:lnSpc>
                <a:spcPts val="3780"/>
              </a:lnSpc>
              <a:buFont typeface="Arial"/>
              <a:buChar char="⚬"/>
            </a:pPr>
            <a:r>
              <a:rPr lang="en-US" sz="2100" spc="42">
                <a:solidFill>
                  <a:srgbClr val="FFFFFF"/>
                </a:solidFill>
                <a:latin typeface="Open Sauce"/>
              </a:rPr>
              <a:t>Ethos </a:t>
            </a:r>
          </a:p>
          <a:p>
            <a:pPr>
              <a:lnSpc>
                <a:spcPts val="3780"/>
              </a:lnSpc>
            </a:pPr>
            <a:endParaRPr lang="en-US" sz="2100" spc="42">
              <a:solidFill>
                <a:srgbClr val="FFFFFF"/>
              </a:solidFill>
              <a:latin typeface="Open Sauce"/>
            </a:endParaRPr>
          </a:p>
          <a:p>
            <a:pPr marL="453390" lvl="1" indent="-226695">
              <a:lnSpc>
                <a:spcPts val="3780"/>
              </a:lnSpc>
              <a:buFont typeface="Arial"/>
              <a:buChar char="•"/>
            </a:pPr>
            <a:r>
              <a:rPr lang="en-US" sz="2100" spc="42">
                <a:solidFill>
                  <a:srgbClr val="FFFFFF"/>
                </a:solidFill>
                <a:latin typeface="Open Sauce"/>
              </a:rPr>
              <a:t>Methodology </a:t>
            </a:r>
          </a:p>
          <a:p>
            <a:pPr>
              <a:lnSpc>
                <a:spcPts val="3780"/>
              </a:lnSpc>
            </a:pPr>
            <a:endParaRPr lang="en-US" sz="2100" spc="42">
              <a:solidFill>
                <a:srgbClr val="FFFFFF"/>
              </a:solidFill>
              <a:latin typeface="Open Sauce"/>
            </a:endParaRPr>
          </a:p>
          <a:p>
            <a:pPr>
              <a:lnSpc>
                <a:spcPts val="3780"/>
              </a:lnSpc>
            </a:pPr>
            <a:endParaRPr lang="en-US" sz="2100" spc="42">
              <a:solidFill>
                <a:srgbClr val="FFFFFF"/>
              </a:solidFill>
              <a:latin typeface="Open Sauce"/>
            </a:endParaRPr>
          </a:p>
        </p:txBody>
      </p:sp>
      <p:sp>
        <p:nvSpPr>
          <p:cNvPr id="15" name="TextBox 15"/>
          <p:cNvSpPr txBox="1"/>
          <p:nvPr/>
        </p:nvSpPr>
        <p:spPr>
          <a:xfrm>
            <a:off x="6206368" y="4810926"/>
            <a:ext cx="3768926" cy="3297555"/>
          </a:xfrm>
          <a:prstGeom prst="rect">
            <a:avLst/>
          </a:prstGeom>
        </p:spPr>
        <p:txBody>
          <a:bodyPr lIns="0" tIns="0" rIns="0" bIns="0" rtlCol="0" anchor="t">
            <a:spAutoFit/>
          </a:bodyPr>
          <a:lstStyle/>
          <a:p>
            <a:pPr marL="453390" lvl="1" indent="-226695">
              <a:lnSpc>
                <a:spcPts val="3780"/>
              </a:lnSpc>
              <a:buFont typeface="Arial"/>
              <a:buChar char="•"/>
            </a:pPr>
            <a:r>
              <a:rPr lang="en-US" sz="2100" spc="42">
                <a:solidFill>
                  <a:srgbClr val="FFFFFF"/>
                </a:solidFill>
                <a:latin typeface="Open Sauce"/>
              </a:rPr>
              <a:t>Lessons from the Welsh language perspective</a:t>
            </a:r>
          </a:p>
          <a:p>
            <a:pPr>
              <a:lnSpc>
                <a:spcPts val="3780"/>
              </a:lnSpc>
            </a:pPr>
            <a:endParaRPr lang="en-US" sz="2100" spc="42">
              <a:solidFill>
                <a:srgbClr val="FFFFFF"/>
              </a:solidFill>
              <a:latin typeface="Open Sauce"/>
            </a:endParaRPr>
          </a:p>
          <a:p>
            <a:pPr marL="453390" lvl="1" indent="-226695">
              <a:lnSpc>
                <a:spcPts val="3780"/>
              </a:lnSpc>
              <a:buFont typeface="Arial"/>
              <a:buChar char="•"/>
            </a:pPr>
            <a:r>
              <a:rPr lang="en-US" sz="2100" spc="42">
                <a:solidFill>
                  <a:srgbClr val="FFFFFF"/>
                </a:solidFill>
                <a:latin typeface="Open Sauce"/>
              </a:rPr>
              <a:t>Experienced vs intended ethos</a:t>
            </a:r>
          </a:p>
          <a:p>
            <a:pPr>
              <a:lnSpc>
                <a:spcPts val="3780"/>
              </a:lnSpc>
            </a:pPr>
            <a:endParaRPr lang="en-US" sz="2100" spc="42">
              <a:solidFill>
                <a:srgbClr val="FFFFFF"/>
              </a:solidFill>
              <a:latin typeface="Open Sauce"/>
            </a:endParaRPr>
          </a:p>
          <a:p>
            <a:pPr marL="453390" lvl="1" indent="-226695">
              <a:lnSpc>
                <a:spcPts val="3780"/>
              </a:lnSpc>
              <a:buFont typeface="Arial"/>
              <a:buChar char="•"/>
            </a:pPr>
            <a:r>
              <a:rPr lang="en-US" sz="2100" spc="42">
                <a:solidFill>
                  <a:srgbClr val="FFFFFF"/>
                </a:solidFill>
                <a:latin typeface="Open Sauce"/>
              </a:rPr>
              <a:t>Language legitimacy</a:t>
            </a:r>
          </a:p>
        </p:txBody>
      </p:sp>
      <p:sp>
        <p:nvSpPr>
          <p:cNvPr id="16" name="TextBox 16"/>
          <p:cNvSpPr txBox="1"/>
          <p:nvPr/>
        </p:nvSpPr>
        <p:spPr>
          <a:xfrm>
            <a:off x="10640846" y="4810926"/>
            <a:ext cx="3921017" cy="2345055"/>
          </a:xfrm>
          <a:prstGeom prst="rect">
            <a:avLst/>
          </a:prstGeom>
        </p:spPr>
        <p:txBody>
          <a:bodyPr lIns="0" tIns="0" rIns="0" bIns="0" rtlCol="0" anchor="t">
            <a:spAutoFit/>
          </a:bodyPr>
          <a:lstStyle/>
          <a:p>
            <a:pPr marL="453390" lvl="1" indent="-226695">
              <a:lnSpc>
                <a:spcPts val="3780"/>
              </a:lnSpc>
              <a:buFont typeface="Arial"/>
              <a:buChar char="•"/>
            </a:pPr>
            <a:r>
              <a:rPr lang="en-US" sz="2100" spc="42">
                <a:solidFill>
                  <a:srgbClr val="FFFFFF"/>
                </a:solidFill>
                <a:latin typeface="Open Sauce"/>
              </a:rPr>
              <a:t>Language is [one] of the  'missing' SDG </a:t>
            </a:r>
          </a:p>
          <a:p>
            <a:pPr>
              <a:lnSpc>
                <a:spcPts val="3780"/>
              </a:lnSpc>
            </a:pPr>
            <a:endParaRPr lang="en-US" sz="2100" spc="42">
              <a:solidFill>
                <a:srgbClr val="FFFFFF"/>
              </a:solidFill>
              <a:latin typeface="Open Sauce"/>
            </a:endParaRPr>
          </a:p>
          <a:p>
            <a:pPr marL="453390" lvl="1" indent="-226695">
              <a:lnSpc>
                <a:spcPts val="3780"/>
              </a:lnSpc>
              <a:buFont typeface="Arial"/>
              <a:buChar char="•"/>
            </a:pPr>
            <a:r>
              <a:rPr lang="en-US" sz="2100" spc="42">
                <a:solidFill>
                  <a:srgbClr val="FFFFFF"/>
                </a:solidFill>
                <a:latin typeface="Open Sauce"/>
              </a:rPr>
              <a:t>Implications for the Future Generations </a:t>
            </a:r>
          </a:p>
        </p:txBody>
      </p:sp>
    </p:spTree>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237877" y="-104775"/>
            <a:ext cx="12050123" cy="10391775"/>
            <a:chOff x="0" y="0"/>
            <a:chExt cx="3618830" cy="3120804"/>
          </a:xfrm>
        </p:grpSpPr>
        <p:sp>
          <p:nvSpPr>
            <p:cNvPr id="3" name="Freeform 3"/>
            <p:cNvSpPr/>
            <p:nvPr/>
          </p:nvSpPr>
          <p:spPr>
            <a:xfrm>
              <a:off x="0" y="0"/>
              <a:ext cx="3618830" cy="3120804"/>
            </a:xfrm>
            <a:custGeom>
              <a:avLst/>
              <a:gdLst/>
              <a:ahLst/>
              <a:cxnLst/>
              <a:rect l="l" t="t" r="r" b="b"/>
              <a:pathLst>
                <a:path w="3618830" h="3120804">
                  <a:moveTo>
                    <a:pt x="0" y="0"/>
                  </a:moveTo>
                  <a:lnTo>
                    <a:pt x="3618830" y="0"/>
                  </a:lnTo>
                  <a:lnTo>
                    <a:pt x="3618830" y="3120804"/>
                  </a:lnTo>
                  <a:lnTo>
                    <a:pt x="0" y="3120804"/>
                  </a:lnTo>
                  <a:close/>
                </a:path>
              </a:pathLst>
            </a:custGeom>
            <a:solidFill>
              <a:srgbClr val="1A3B29"/>
            </a:solidFill>
          </p:spPr>
        </p:sp>
      </p:grpSp>
      <p:pic>
        <p:nvPicPr>
          <p:cNvPr id="4" name="Picture 4"/>
          <p:cNvPicPr>
            <a:picLocks noChangeAspect="1"/>
          </p:cNvPicPr>
          <p:nvPr/>
        </p:nvPicPr>
        <p:blipFill>
          <a:blip r:embed="rId3"/>
          <a:srcRect l="10000" r="10000"/>
          <a:stretch>
            <a:fillRect/>
          </a:stretch>
        </p:blipFill>
        <p:spPr>
          <a:xfrm>
            <a:off x="-6903200" y="0"/>
            <a:ext cx="13141078" cy="10287000"/>
          </a:xfrm>
          <a:prstGeom prst="rect">
            <a:avLst/>
          </a:prstGeom>
        </p:spPr>
      </p:pic>
      <p:sp>
        <p:nvSpPr>
          <p:cNvPr id="5" name="TextBox 5"/>
          <p:cNvSpPr txBox="1"/>
          <p:nvPr/>
        </p:nvSpPr>
        <p:spPr>
          <a:xfrm>
            <a:off x="9144000" y="6729095"/>
            <a:ext cx="8876697" cy="3479800"/>
          </a:xfrm>
          <a:prstGeom prst="rect">
            <a:avLst/>
          </a:prstGeom>
        </p:spPr>
        <p:txBody>
          <a:bodyPr lIns="0" tIns="0" rIns="0" bIns="0" rtlCol="0" anchor="t">
            <a:spAutoFit/>
          </a:bodyPr>
          <a:lstStyle/>
          <a:p>
            <a:pPr algn="r">
              <a:lnSpc>
                <a:spcPts val="3639"/>
              </a:lnSpc>
            </a:pPr>
            <a:r>
              <a:rPr lang="en-US" sz="2599">
                <a:solidFill>
                  <a:srgbClr val="FFFFFF"/>
                </a:solidFill>
                <a:latin typeface="Open Sauce Light"/>
              </a:rPr>
              <a:t> </a:t>
            </a:r>
          </a:p>
          <a:p>
            <a:pPr algn="r">
              <a:lnSpc>
                <a:spcPts val="4199"/>
              </a:lnSpc>
            </a:pPr>
            <a:endParaRPr lang="en-US" sz="2599">
              <a:solidFill>
                <a:srgbClr val="FFFFFF"/>
              </a:solidFill>
              <a:latin typeface="Open Sauce Light"/>
            </a:endParaRPr>
          </a:p>
          <a:p>
            <a:pPr algn="r">
              <a:lnSpc>
                <a:spcPts val="4199"/>
              </a:lnSpc>
            </a:pPr>
            <a:r>
              <a:rPr lang="en-US" sz="2999">
                <a:solidFill>
                  <a:srgbClr val="FFFFFF"/>
                </a:solidFill>
                <a:latin typeface="Open Sauce Light Bold Italics"/>
              </a:rPr>
              <a:t>Language is a communication tool, which allows us to develop our capital, position, power and legitimacy.</a:t>
            </a:r>
          </a:p>
          <a:p>
            <a:pPr algn="r">
              <a:lnSpc>
                <a:spcPts val="4199"/>
              </a:lnSpc>
            </a:pPr>
            <a:endParaRPr lang="en-US" sz="2999">
              <a:solidFill>
                <a:srgbClr val="FFFFFF"/>
              </a:solidFill>
              <a:latin typeface="Open Sauce Light Bold Italics"/>
            </a:endParaRPr>
          </a:p>
          <a:p>
            <a:pPr algn="r">
              <a:lnSpc>
                <a:spcPts val="3359"/>
              </a:lnSpc>
            </a:pPr>
            <a:r>
              <a:rPr lang="en-US" sz="2399">
                <a:solidFill>
                  <a:srgbClr val="FFFFFF"/>
                </a:solidFill>
                <a:latin typeface="Open Sauce Light Bold Italics"/>
              </a:rPr>
              <a:t>  </a:t>
            </a:r>
          </a:p>
        </p:txBody>
      </p:sp>
      <p:sp>
        <p:nvSpPr>
          <p:cNvPr id="6" name="TextBox 6"/>
          <p:cNvSpPr txBox="1"/>
          <p:nvPr/>
        </p:nvSpPr>
        <p:spPr>
          <a:xfrm>
            <a:off x="6988471" y="3147539"/>
            <a:ext cx="10270829" cy="2552700"/>
          </a:xfrm>
          <a:prstGeom prst="rect">
            <a:avLst/>
          </a:prstGeom>
        </p:spPr>
        <p:txBody>
          <a:bodyPr lIns="0" tIns="0" rIns="0" bIns="0" rtlCol="0" anchor="t">
            <a:spAutoFit/>
          </a:bodyPr>
          <a:lstStyle/>
          <a:p>
            <a:pPr>
              <a:lnSpc>
                <a:spcPts val="5040"/>
              </a:lnSpc>
            </a:pPr>
            <a:r>
              <a:rPr lang="en-US" sz="4200">
                <a:solidFill>
                  <a:srgbClr val="FFFFFF"/>
                </a:solidFill>
                <a:latin typeface="Open Sauce SemiBold Bold"/>
              </a:rPr>
              <a:t>This Welsh language study has demonstrated that language use  is deep rooted in legitimacy, habitus, and ethos </a:t>
            </a:r>
          </a:p>
        </p:txBody>
      </p:sp>
      <p:sp>
        <p:nvSpPr>
          <p:cNvPr id="7" name="TextBox 7"/>
          <p:cNvSpPr txBox="1"/>
          <p:nvPr/>
        </p:nvSpPr>
        <p:spPr>
          <a:xfrm>
            <a:off x="7219309" y="1028700"/>
            <a:ext cx="10270829" cy="1085850"/>
          </a:xfrm>
          <a:prstGeom prst="rect">
            <a:avLst/>
          </a:prstGeom>
        </p:spPr>
        <p:txBody>
          <a:bodyPr lIns="0" tIns="0" rIns="0" bIns="0" rtlCol="0" anchor="t">
            <a:spAutoFit/>
          </a:bodyPr>
          <a:lstStyle/>
          <a:p>
            <a:pPr>
              <a:lnSpc>
                <a:spcPts val="2879"/>
              </a:lnSpc>
            </a:pPr>
            <a:r>
              <a:rPr lang="en-US" sz="2400">
                <a:solidFill>
                  <a:srgbClr val="FFFFFF"/>
                </a:solidFill>
                <a:latin typeface="Open Sauce SemiBold Bold"/>
              </a:rPr>
              <a:t>Why is ethos importaint to consider when planning the re-vitalisation of minority languages within community settings?  </a:t>
            </a:r>
          </a:p>
          <a:p>
            <a:pPr>
              <a:lnSpc>
                <a:spcPts val="2879"/>
              </a:lnSpc>
            </a:pPr>
            <a:endParaRPr lang="en-US" sz="2400">
              <a:solidFill>
                <a:srgbClr val="FFFFFF"/>
              </a:solidFill>
              <a:latin typeface="Open Sauce SemiBold Bold"/>
            </a:endParaRPr>
          </a:p>
        </p:txBody>
      </p:sp>
    </p:spTree>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1693080"/>
            <a:ext cx="1620323" cy="1620323"/>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283799" y="1693080"/>
            <a:ext cx="1620323" cy="1620323"/>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534680" y="3453252"/>
            <a:ext cx="1620323" cy="1620323"/>
          </a:xfrm>
          <a:prstGeom prst="rect">
            <a:avLst/>
          </a:prstGeom>
        </p:spPr>
      </p:pic>
      <p:pic>
        <p:nvPicPr>
          <p:cNvPr id="5" name="Picture 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8042705" y="5213425"/>
            <a:ext cx="1620323" cy="1620323"/>
          </a:xfrm>
          <a:prstGeom prst="rect">
            <a:avLst/>
          </a:prstGeom>
        </p:spPr>
      </p:pic>
      <p:pic>
        <p:nvPicPr>
          <p:cNvPr id="6" name="Picture 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6292526" y="5213425"/>
            <a:ext cx="1620323" cy="1620323"/>
          </a:xfrm>
          <a:prstGeom prst="rect">
            <a:avLst/>
          </a:prstGeom>
        </p:spPr>
      </p:pic>
      <p:pic>
        <p:nvPicPr>
          <p:cNvPr id="7" name="Picture 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2796504" y="5213425"/>
            <a:ext cx="1620323" cy="1620323"/>
          </a:xfrm>
          <a:prstGeom prst="rect">
            <a:avLst/>
          </a:prstGeom>
        </p:spPr>
      </p:pic>
      <p:pic>
        <p:nvPicPr>
          <p:cNvPr id="8" name="Picture 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4539518" y="1693080"/>
            <a:ext cx="1620323" cy="1620323"/>
          </a:xfrm>
          <a:prstGeom prst="rect">
            <a:avLst/>
          </a:prstGeom>
        </p:spPr>
      </p:pic>
      <p:pic>
        <p:nvPicPr>
          <p:cNvPr id="9" name="Picture 9"/>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4542312" y="5213425"/>
            <a:ext cx="1620323" cy="1620323"/>
          </a:xfrm>
          <a:prstGeom prst="rect">
            <a:avLst/>
          </a:prstGeom>
        </p:spPr>
      </p:pic>
      <p:pic>
        <p:nvPicPr>
          <p:cNvPr id="10" name="Picture 10"/>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036332" y="6973598"/>
            <a:ext cx="1620323" cy="1620323"/>
          </a:xfrm>
          <a:prstGeom prst="rect">
            <a:avLst/>
          </a:prstGeom>
        </p:spPr>
      </p:pic>
      <p:pic>
        <p:nvPicPr>
          <p:cNvPr id="11" name="Picture 11"/>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2788873" y="3453252"/>
            <a:ext cx="1620323" cy="1620323"/>
          </a:xfrm>
          <a:prstGeom prst="rect">
            <a:avLst/>
          </a:prstGeom>
        </p:spPr>
      </p:pic>
      <p:pic>
        <p:nvPicPr>
          <p:cNvPr id="12" name="Picture 12"/>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a:off x="1028700" y="3453252"/>
            <a:ext cx="1620323" cy="1620323"/>
          </a:xfrm>
          <a:prstGeom prst="rect">
            <a:avLst/>
          </a:prstGeom>
        </p:spPr>
      </p:pic>
      <p:pic>
        <p:nvPicPr>
          <p:cNvPr id="13" name="Picture 13"/>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6284894" y="3453252"/>
            <a:ext cx="1620323" cy="1620323"/>
          </a:xfrm>
          <a:prstGeom prst="rect">
            <a:avLst/>
          </a:prstGeom>
        </p:spPr>
      </p:pic>
      <p:pic>
        <p:nvPicPr>
          <p:cNvPr id="14" name="Picture 14"/>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a:off x="8042705" y="1693080"/>
            <a:ext cx="1620323" cy="1620323"/>
          </a:xfrm>
          <a:prstGeom prst="rect">
            <a:avLst/>
          </a:prstGeom>
        </p:spPr>
      </p:pic>
      <p:pic>
        <p:nvPicPr>
          <p:cNvPr id="15" name="Picture 15"/>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a:fillRect/>
          </a:stretch>
        </p:blipFill>
        <p:spPr>
          <a:xfrm>
            <a:off x="2788873" y="1693080"/>
            <a:ext cx="1620323" cy="1620323"/>
          </a:xfrm>
          <a:prstGeom prst="rect">
            <a:avLst/>
          </a:prstGeom>
        </p:spPr>
      </p:pic>
      <p:pic>
        <p:nvPicPr>
          <p:cNvPr id="16" name="Picture 16"/>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a:fillRect/>
          </a:stretch>
        </p:blipFill>
        <p:spPr>
          <a:xfrm>
            <a:off x="8035073" y="3453252"/>
            <a:ext cx="1620323" cy="1620323"/>
          </a:xfrm>
          <a:prstGeom prst="rect">
            <a:avLst/>
          </a:prstGeom>
        </p:spPr>
      </p:pic>
      <p:pic>
        <p:nvPicPr>
          <p:cNvPr id="17" name="Picture 17"/>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1036332" y="5213425"/>
            <a:ext cx="1620323" cy="1620323"/>
          </a:xfrm>
          <a:prstGeom prst="rect">
            <a:avLst/>
          </a:prstGeom>
        </p:spPr>
      </p:pic>
      <p:pic>
        <p:nvPicPr>
          <p:cNvPr id="18" name="Picture 18"/>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rcRect/>
          <a:stretch>
            <a:fillRect/>
          </a:stretch>
        </p:blipFill>
        <p:spPr>
          <a:xfrm>
            <a:off x="2796504" y="6973598"/>
            <a:ext cx="1620323" cy="1620323"/>
          </a:xfrm>
          <a:prstGeom prst="rect">
            <a:avLst/>
          </a:prstGeom>
        </p:spPr>
      </p:pic>
      <p:pic>
        <p:nvPicPr>
          <p:cNvPr id="19" name="Picture 19"/>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rcRect/>
          <a:stretch>
            <a:fillRect/>
          </a:stretch>
        </p:blipFill>
        <p:spPr>
          <a:xfrm>
            <a:off x="4542312" y="7104616"/>
            <a:ext cx="5113083" cy="1358285"/>
          </a:xfrm>
          <a:prstGeom prst="rect">
            <a:avLst/>
          </a:prstGeom>
        </p:spPr>
      </p:pic>
      <p:sp>
        <p:nvSpPr>
          <p:cNvPr id="20" name="TextBox 20"/>
          <p:cNvSpPr txBox="1"/>
          <p:nvPr/>
        </p:nvSpPr>
        <p:spPr>
          <a:xfrm>
            <a:off x="11304238" y="1613190"/>
            <a:ext cx="5955062" cy="1704975"/>
          </a:xfrm>
          <a:prstGeom prst="rect">
            <a:avLst/>
          </a:prstGeom>
        </p:spPr>
        <p:txBody>
          <a:bodyPr lIns="0" tIns="0" rIns="0" bIns="0" rtlCol="0" anchor="t">
            <a:spAutoFit/>
          </a:bodyPr>
          <a:lstStyle/>
          <a:p>
            <a:pPr>
              <a:lnSpc>
                <a:spcPts val="6720"/>
              </a:lnSpc>
            </a:pPr>
            <a:r>
              <a:rPr lang="en-US" sz="5600">
                <a:solidFill>
                  <a:srgbClr val="1A3B29"/>
                </a:solidFill>
                <a:latin typeface="Open Sauce SemiBold Bold"/>
              </a:rPr>
              <a:t>But... where is language?</a:t>
            </a:r>
          </a:p>
        </p:txBody>
      </p:sp>
      <p:pic>
        <p:nvPicPr>
          <p:cNvPr id="21" name="Picture 21"/>
          <p:cNvPicPr>
            <a:picLocks noChangeAspect="1"/>
          </p:cNvPicPr>
          <p:nvPr/>
        </p:nvPicPr>
        <p:blipFill>
          <a:blip r:embed="rId39"/>
          <a:srcRect/>
          <a:stretch>
            <a:fillRect/>
          </a:stretch>
        </p:blipFill>
        <p:spPr>
          <a:xfrm>
            <a:off x="12726429" y="5764819"/>
            <a:ext cx="3110680" cy="3110680"/>
          </a:xfrm>
          <a:prstGeom prst="rect">
            <a:avLst/>
          </a:prstGeom>
        </p:spPr>
      </p:pic>
    </p:spTree>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806691" y="-104775"/>
            <a:ext cx="7481309" cy="10391775"/>
            <a:chOff x="0" y="0"/>
            <a:chExt cx="2246748" cy="3120804"/>
          </a:xfrm>
        </p:grpSpPr>
        <p:sp>
          <p:nvSpPr>
            <p:cNvPr id="3" name="Freeform 3"/>
            <p:cNvSpPr/>
            <p:nvPr/>
          </p:nvSpPr>
          <p:spPr>
            <a:xfrm>
              <a:off x="0" y="0"/>
              <a:ext cx="2246748" cy="3120804"/>
            </a:xfrm>
            <a:custGeom>
              <a:avLst/>
              <a:gdLst/>
              <a:ahLst/>
              <a:cxnLst/>
              <a:rect l="l" t="t" r="r" b="b"/>
              <a:pathLst>
                <a:path w="2246748" h="3120804">
                  <a:moveTo>
                    <a:pt x="0" y="0"/>
                  </a:moveTo>
                  <a:lnTo>
                    <a:pt x="2246748" y="0"/>
                  </a:lnTo>
                  <a:lnTo>
                    <a:pt x="2246748" y="3120804"/>
                  </a:lnTo>
                  <a:lnTo>
                    <a:pt x="0" y="3120804"/>
                  </a:lnTo>
                  <a:close/>
                </a:path>
              </a:pathLst>
            </a:custGeom>
            <a:solidFill>
              <a:srgbClr val="1A3B29"/>
            </a:solidFill>
          </p:spPr>
        </p:sp>
      </p:grpSp>
      <p:pic>
        <p:nvPicPr>
          <p:cNvPr id="4" name="Picture 4"/>
          <p:cNvPicPr>
            <a:picLocks noChangeAspect="1"/>
          </p:cNvPicPr>
          <p:nvPr/>
        </p:nvPicPr>
        <p:blipFill>
          <a:blip r:embed="rId2"/>
          <a:srcRect t="6676" r="60280" b="6676"/>
          <a:stretch>
            <a:fillRect/>
          </a:stretch>
        </p:blipFill>
        <p:spPr>
          <a:xfrm>
            <a:off x="3052846" y="-52388"/>
            <a:ext cx="7753845" cy="10339388"/>
          </a:xfrm>
          <a:prstGeom prst="rect">
            <a:avLst/>
          </a:prstGeom>
        </p:spPr>
      </p:pic>
      <p:pic>
        <p:nvPicPr>
          <p:cNvPr id="5" name="Picture 5"/>
          <p:cNvPicPr>
            <a:picLocks noChangeAspect="1"/>
          </p:cNvPicPr>
          <p:nvPr/>
        </p:nvPicPr>
        <p:blipFill>
          <a:blip r:embed="rId3"/>
          <a:srcRect/>
          <a:stretch>
            <a:fillRect/>
          </a:stretch>
        </p:blipFill>
        <p:spPr>
          <a:xfrm>
            <a:off x="1497506" y="3588160"/>
            <a:ext cx="3110680" cy="3110680"/>
          </a:xfrm>
          <a:prstGeom prst="rect">
            <a:avLst/>
          </a:prstGeom>
        </p:spPr>
      </p:pic>
      <p:grpSp>
        <p:nvGrpSpPr>
          <p:cNvPr id="6" name="Group 6"/>
          <p:cNvGrpSpPr/>
          <p:nvPr/>
        </p:nvGrpSpPr>
        <p:grpSpPr>
          <a:xfrm>
            <a:off x="11679663" y="2908311"/>
            <a:ext cx="5579637" cy="3157716"/>
            <a:chOff x="0" y="0"/>
            <a:chExt cx="7439516" cy="4210287"/>
          </a:xfrm>
        </p:grpSpPr>
        <p:sp>
          <p:nvSpPr>
            <p:cNvPr id="7" name="TextBox 7"/>
            <p:cNvSpPr txBox="1"/>
            <p:nvPr/>
          </p:nvSpPr>
          <p:spPr>
            <a:xfrm>
              <a:off x="0" y="3243182"/>
              <a:ext cx="6081191" cy="967105"/>
            </a:xfrm>
            <a:prstGeom prst="rect">
              <a:avLst/>
            </a:prstGeom>
          </p:spPr>
          <p:txBody>
            <a:bodyPr lIns="0" tIns="0" rIns="0" bIns="0" rtlCol="0" anchor="t">
              <a:spAutoFit/>
            </a:bodyPr>
            <a:lstStyle/>
            <a:p>
              <a:pPr>
                <a:lnSpc>
                  <a:spcPts val="2940"/>
                </a:lnSpc>
              </a:pPr>
              <a:r>
                <a:rPr lang="en-US" sz="2100">
                  <a:solidFill>
                    <a:srgbClr val="FFFFFF"/>
                  </a:solidFill>
                  <a:latin typeface="Open Sauce Light"/>
                </a:rPr>
                <a:t>To preserve and protect languages for use by the future generations</a:t>
              </a:r>
            </a:p>
          </p:txBody>
        </p:sp>
        <p:sp>
          <p:nvSpPr>
            <p:cNvPr id="8" name="TextBox 8"/>
            <p:cNvSpPr txBox="1"/>
            <p:nvPr/>
          </p:nvSpPr>
          <p:spPr>
            <a:xfrm>
              <a:off x="0" y="0"/>
              <a:ext cx="7439516" cy="2552700"/>
            </a:xfrm>
            <a:prstGeom prst="rect">
              <a:avLst/>
            </a:prstGeom>
          </p:spPr>
          <p:txBody>
            <a:bodyPr lIns="0" tIns="0" rIns="0" bIns="0" rtlCol="0" anchor="t">
              <a:spAutoFit/>
            </a:bodyPr>
            <a:lstStyle/>
            <a:p>
              <a:pPr>
                <a:lnSpc>
                  <a:spcPts val="5040"/>
                </a:lnSpc>
              </a:pPr>
              <a:r>
                <a:rPr lang="en-US" sz="4200">
                  <a:solidFill>
                    <a:srgbClr val="FFFFFF"/>
                  </a:solidFill>
                  <a:latin typeface="Open Sauce SemiBold"/>
                </a:rPr>
                <a:t>"To protect minority languages, culture and their speakers"</a:t>
              </a:r>
            </a:p>
          </p:txBody>
        </p:sp>
      </p:grpSp>
    </p:spTree>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48000"/>
          </a:blip>
          <a:srcRect/>
          <a:stretch>
            <a:fillRect/>
          </a:stretch>
        </p:blipFill>
        <p:spPr>
          <a:xfrm>
            <a:off x="842125" y="0"/>
            <a:ext cx="16510796" cy="10287000"/>
          </a:xfrm>
          <a:prstGeom prst="rect">
            <a:avLst/>
          </a:prstGeom>
        </p:spPr>
      </p:pic>
      <p:grpSp>
        <p:nvGrpSpPr>
          <p:cNvPr id="3" name="Group 3"/>
          <p:cNvGrpSpPr/>
          <p:nvPr/>
        </p:nvGrpSpPr>
        <p:grpSpPr>
          <a:xfrm>
            <a:off x="1028700" y="6035405"/>
            <a:ext cx="8068824" cy="4144589"/>
            <a:chOff x="0" y="0"/>
            <a:chExt cx="10758431" cy="5526118"/>
          </a:xfrm>
        </p:grpSpPr>
        <p:sp>
          <p:nvSpPr>
            <p:cNvPr id="4" name="TextBox 4"/>
            <p:cNvSpPr txBox="1"/>
            <p:nvPr/>
          </p:nvSpPr>
          <p:spPr>
            <a:xfrm>
              <a:off x="0" y="38100"/>
              <a:ext cx="10758431" cy="4923169"/>
            </a:xfrm>
            <a:prstGeom prst="rect">
              <a:avLst/>
            </a:prstGeom>
          </p:spPr>
          <p:txBody>
            <a:bodyPr lIns="0" tIns="0" rIns="0" bIns="0" rtlCol="0" anchor="t">
              <a:spAutoFit/>
            </a:bodyPr>
            <a:lstStyle/>
            <a:p>
              <a:pPr algn="l">
                <a:lnSpc>
                  <a:spcPts val="9016"/>
                </a:lnSpc>
              </a:pPr>
              <a:r>
                <a:rPr lang="en-US" sz="9490" spc="-474">
                  <a:solidFill>
                    <a:srgbClr val="FFFFFF"/>
                  </a:solidFill>
                  <a:latin typeface="American Uncial"/>
                </a:rPr>
                <a:t>Er gwaetha pawb a phopeth  </a:t>
              </a:r>
            </a:p>
          </p:txBody>
        </p:sp>
        <p:sp>
          <p:nvSpPr>
            <p:cNvPr id="5" name="TextBox 5"/>
            <p:cNvSpPr txBox="1"/>
            <p:nvPr/>
          </p:nvSpPr>
          <p:spPr>
            <a:xfrm>
              <a:off x="0" y="5129823"/>
              <a:ext cx="10758431" cy="396295"/>
            </a:xfrm>
            <a:prstGeom prst="rect">
              <a:avLst/>
            </a:prstGeom>
          </p:spPr>
          <p:txBody>
            <a:bodyPr lIns="0" tIns="0" rIns="0" bIns="0" rtlCol="0" anchor="t">
              <a:spAutoFit/>
            </a:bodyPr>
            <a:lstStyle/>
            <a:p>
              <a:pPr algn="l">
                <a:lnSpc>
                  <a:spcPts val="2494"/>
                </a:lnSpc>
              </a:pPr>
              <a:r>
                <a:rPr lang="en-US" sz="1918" spc="95">
                  <a:solidFill>
                    <a:srgbClr val="FFFFFF"/>
                  </a:solidFill>
                  <a:latin typeface="Sanchez"/>
                </a:rPr>
                <a:t>RY NI YMA O HYD</a:t>
              </a:r>
            </a:p>
          </p:txBody>
        </p:sp>
      </p:grpSp>
    </p:spTree>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1538" b="16871"/>
          <a:stretch>
            <a:fillRect/>
          </a:stretch>
        </p:blipFill>
        <p:spPr>
          <a:xfrm>
            <a:off x="0" y="0"/>
            <a:ext cx="18288000" cy="10287000"/>
          </a:xfrm>
          <a:prstGeom prst="rect">
            <a:avLst/>
          </a:prstGeom>
        </p:spPr>
      </p:pic>
      <p:grpSp>
        <p:nvGrpSpPr>
          <p:cNvPr id="3" name="Group 3"/>
          <p:cNvGrpSpPr/>
          <p:nvPr/>
        </p:nvGrpSpPr>
        <p:grpSpPr>
          <a:xfrm>
            <a:off x="754920" y="0"/>
            <a:ext cx="9349413" cy="10532904"/>
            <a:chOff x="0" y="0"/>
            <a:chExt cx="3162641" cy="3562982"/>
          </a:xfrm>
        </p:grpSpPr>
        <p:sp>
          <p:nvSpPr>
            <p:cNvPr id="4" name="Freeform 4"/>
            <p:cNvSpPr/>
            <p:nvPr/>
          </p:nvSpPr>
          <p:spPr>
            <a:xfrm>
              <a:off x="0" y="0"/>
              <a:ext cx="3162641" cy="3562983"/>
            </a:xfrm>
            <a:custGeom>
              <a:avLst/>
              <a:gdLst/>
              <a:ahLst/>
              <a:cxnLst/>
              <a:rect l="l" t="t" r="r" b="b"/>
              <a:pathLst>
                <a:path w="3162641" h="3562983">
                  <a:moveTo>
                    <a:pt x="0" y="0"/>
                  </a:moveTo>
                  <a:lnTo>
                    <a:pt x="3162641" y="0"/>
                  </a:lnTo>
                  <a:lnTo>
                    <a:pt x="3162641" y="3562983"/>
                  </a:lnTo>
                  <a:lnTo>
                    <a:pt x="0" y="3562983"/>
                  </a:lnTo>
                  <a:close/>
                </a:path>
              </a:pathLst>
            </a:custGeom>
            <a:solidFill>
              <a:srgbClr val="1A3B29"/>
            </a:solidFill>
          </p:spPr>
        </p:sp>
      </p:grpSp>
      <p:pic>
        <p:nvPicPr>
          <p:cNvPr id="5" name="Picture 5"/>
          <p:cNvPicPr>
            <a:picLocks noChangeAspect="1"/>
          </p:cNvPicPr>
          <p:nvPr/>
        </p:nvPicPr>
        <p:blipFill>
          <a:blip r:embed="rId3"/>
          <a:srcRect/>
          <a:stretch>
            <a:fillRect/>
          </a:stretch>
        </p:blipFill>
        <p:spPr>
          <a:xfrm>
            <a:off x="1028700" y="124668"/>
            <a:ext cx="6900872" cy="217008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5800880" y="6484915"/>
            <a:ext cx="2487120" cy="3733012"/>
          </a:xfrm>
          <a:prstGeom prst="rect">
            <a:avLst/>
          </a:prstGeom>
        </p:spPr>
      </p:pic>
      <p:sp>
        <p:nvSpPr>
          <p:cNvPr id="7" name="TextBox 7"/>
          <p:cNvSpPr txBox="1"/>
          <p:nvPr/>
        </p:nvSpPr>
        <p:spPr>
          <a:xfrm>
            <a:off x="1264292" y="3952739"/>
            <a:ext cx="8840042" cy="2532176"/>
          </a:xfrm>
          <a:prstGeom prst="rect">
            <a:avLst/>
          </a:prstGeom>
        </p:spPr>
        <p:txBody>
          <a:bodyPr lIns="0" tIns="0" rIns="0" bIns="0" rtlCol="0" anchor="t">
            <a:spAutoFit/>
          </a:bodyPr>
          <a:lstStyle/>
          <a:p>
            <a:pPr>
              <a:lnSpc>
                <a:spcPts val="7361"/>
              </a:lnSpc>
            </a:pPr>
            <a:r>
              <a:rPr lang="en-US" sz="5257">
                <a:solidFill>
                  <a:srgbClr val="FFFFFF"/>
                </a:solidFill>
                <a:latin typeface="Open Sauce SemiBold Bold"/>
              </a:rPr>
              <a:t>Diolch - Thank you</a:t>
            </a:r>
          </a:p>
          <a:p>
            <a:pPr>
              <a:lnSpc>
                <a:spcPts val="7361"/>
              </a:lnSpc>
            </a:pPr>
            <a:endParaRPr lang="en-US" sz="5257">
              <a:solidFill>
                <a:srgbClr val="FFFFFF"/>
              </a:solidFill>
              <a:latin typeface="Open Sauce SemiBold Bold"/>
            </a:endParaRPr>
          </a:p>
          <a:p>
            <a:pPr>
              <a:lnSpc>
                <a:spcPts val="5401"/>
              </a:lnSpc>
            </a:pPr>
            <a:r>
              <a:rPr lang="en-US" sz="3858">
                <a:solidFill>
                  <a:srgbClr val="FFFFFF"/>
                </a:solidFill>
                <a:latin typeface="Open Sauce SemiBold Bold"/>
              </a:rPr>
              <a:t>LStLeger@cardiffmet.ac.uk </a:t>
            </a:r>
          </a:p>
        </p:txBody>
      </p:sp>
      <p:sp>
        <p:nvSpPr>
          <p:cNvPr id="8" name="TextBox 8"/>
          <p:cNvSpPr txBox="1"/>
          <p:nvPr/>
        </p:nvSpPr>
        <p:spPr>
          <a:xfrm>
            <a:off x="1264292" y="8376274"/>
            <a:ext cx="2901972" cy="1189355"/>
          </a:xfrm>
          <a:prstGeom prst="rect">
            <a:avLst/>
          </a:prstGeom>
        </p:spPr>
        <p:txBody>
          <a:bodyPr lIns="0" tIns="0" rIns="0" bIns="0" rtlCol="0" anchor="t">
            <a:spAutoFit/>
          </a:bodyPr>
          <a:lstStyle/>
          <a:p>
            <a:pPr>
              <a:lnSpc>
                <a:spcPts val="3219"/>
              </a:lnSpc>
            </a:pPr>
            <a:r>
              <a:rPr lang="en-US" sz="2299" spc="45">
                <a:solidFill>
                  <a:srgbClr val="FFFFFF"/>
                </a:solidFill>
                <a:latin typeface="Open Sauce"/>
              </a:rPr>
              <a:t>Dr Lana St Leger</a:t>
            </a:r>
          </a:p>
          <a:p>
            <a:pPr marL="0" lvl="0" indent="0">
              <a:lnSpc>
                <a:spcPts val="3219"/>
              </a:lnSpc>
              <a:spcBef>
                <a:spcPct val="0"/>
              </a:spcBef>
            </a:pPr>
            <a:r>
              <a:rPr lang="en-US" sz="2299" spc="45">
                <a:solidFill>
                  <a:srgbClr val="FFFFFF"/>
                </a:solidFill>
                <a:latin typeface="Open Sauce"/>
              </a:rPr>
              <a:t>Prof Niki Bolton Prof Carwyn Jones </a:t>
            </a:r>
          </a:p>
        </p:txBody>
      </p:sp>
      <p:sp>
        <p:nvSpPr>
          <p:cNvPr id="9" name="TextBox 9"/>
          <p:cNvSpPr txBox="1"/>
          <p:nvPr/>
        </p:nvSpPr>
        <p:spPr>
          <a:xfrm>
            <a:off x="7581852" y="9845656"/>
            <a:ext cx="3124297" cy="273685"/>
          </a:xfrm>
          <a:prstGeom prst="rect">
            <a:avLst/>
          </a:prstGeom>
        </p:spPr>
        <p:txBody>
          <a:bodyPr lIns="0" tIns="0" rIns="0" bIns="0" rtlCol="0" anchor="t">
            <a:spAutoFit/>
          </a:bodyPr>
          <a:lstStyle/>
          <a:p>
            <a:pPr marL="0" lvl="0" indent="0">
              <a:lnSpc>
                <a:spcPts val="2239"/>
              </a:lnSpc>
              <a:spcBef>
                <a:spcPct val="0"/>
              </a:spcBef>
            </a:pPr>
            <a:r>
              <a:rPr lang="en-US" sz="1599" spc="31">
                <a:solidFill>
                  <a:srgbClr val="FFFFFF"/>
                </a:solidFill>
                <a:latin typeface="Open Sauce"/>
              </a:rPr>
              <a:t>AMI Conference 2023</a:t>
            </a:r>
          </a:p>
        </p:txBody>
      </p:sp>
    </p:spTree>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sp>
        <p:nvSpPr>
          <p:cNvPr id="2" name="TextBox 2"/>
          <p:cNvSpPr txBox="1"/>
          <p:nvPr/>
        </p:nvSpPr>
        <p:spPr>
          <a:xfrm>
            <a:off x="1028700" y="904875"/>
            <a:ext cx="5000276" cy="1094740"/>
          </a:xfrm>
          <a:prstGeom prst="rect">
            <a:avLst/>
          </a:prstGeom>
        </p:spPr>
        <p:txBody>
          <a:bodyPr lIns="0" tIns="0" rIns="0" bIns="0" rtlCol="0" anchor="t">
            <a:spAutoFit/>
          </a:bodyPr>
          <a:lstStyle/>
          <a:p>
            <a:pPr>
              <a:lnSpc>
                <a:spcPts val="8960"/>
              </a:lnSpc>
            </a:pPr>
            <a:r>
              <a:rPr lang="en-US" sz="6400">
                <a:solidFill>
                  <a:srgbClr val="FFFFFF"/>
                </a:solidFill>
                <a:latin typeface="Open Sauce SemiBold Bold"/>
              </a:rPr>
              <a:t>References</a:t>
            </a:r>
          </a:p>
        </p:txBody>
      </p:sp>
      <p:sp>
        <p:nvSpPr>
          <p:cNvPr id="3" name="TextBox 3"/>
          <p:cNvSpPr txBox="1"/>
          <p:nvPr/>
        </p:nvSpPr>
        <p:spPr>
          <a:xfrm>
            <a:off x="1028700" y="2735686"/>
            <a:ext cx="16230600" cy="5990590"/>
          </a:xfrm>
          <a:prstGeom prst="rect">
            <a:avLst/>
          </a:prstGeom>
        </p:spPr>
        <p:txBody>
          <a:bodyPr lIns="0" tIns="0" rIns="0" bIns="0" rtlCol="0" anchor="t">
            <a:spAutoFit/>
          </a:bodyPr>
          <a:lstStyle/>
          <a:p>
            <a:pPr>
              <a:lnSpc>
                <a:spcPts val="2659"/>
              </a:lnSpc>
            </a:pPr>
            <a:r>
              <a:rPr lang="en-US" sz="1899" spc="37">
                <a:solidFill>
                  <a:srgbClr val="FFFFFF"/>
                </a:solidFill>
                <a:latin typeface="Open Sauce"/>
              </a:rPr>
              <a:t>Bourdieu, P. (1991). </a:t>
            </a:r>
            <a:r>
              <a:rPr lang="en-US" sz="1899" spc="37">
                <a:solidFill>
                  <a:srgbClr val="FFFFFF"/>
                </a:solidFill>
                <a:latin typeface="Open Sauce Italics"/>
              </a:rPr>
              <a:t>Language and Symbolic Power. </a:t>
            </a:r>
            <a:r>
              <a:rPr lang="en-US" sz="1899" spc="37">
                <a:solidFill>
                  <a:srgbClr val="FFFFFF"/>
                </a:solidFill>
                <a:latin typeface="Open Sauce"/>
              </a:rPr>
              <a:t>Cambridge: Polity Press</a:t>
            </a:r>
          </a:p>
          <a:p>
            <a:pPr>
              <a:lnSpc>
                <a:spcPts val="2659"/>
              </a:lnSpc>
            </a:pPr>
            <a:endParaRPr lang="en-US" sz="1899" spc="37">
              <a:solidFill>
                <a:srgbClr val="FFFFFF"/>
              </a:solidFill>
              <a:latin typeface="Open Sauce"/>
            </a:endParaRPr>
          </a:p>
          <a:p>
            <a:pPr>
              <a:lnSpc>
                <a:spcPts val="2659"/>
              </a:lnSpc>
            </a:pPr>
            <a:r>
              <a:rPr lang="en-US" sz="1899" spc="37">
                <a:solidFill>
                  <a:srgbClr val="FFFFFF"/>
                </a:solidFill>
                <a:latin typeface="Open Sauce"/>
              </a:rPr>
              <a:t>Evans, L., Bolton, N., Jones, C., &amp; Iorwerth, H. (2019). 'Defnyddiwch y Gymraeg'1: Community sport as a vehicle for encouraging the use of the Welsh language. </a:t>
            </a:r>
            <a:r>
              <a:rPr lang="en-US" sz="1899" spc="37">
                <a:solidFill>
                  <a:srgbClr val="FFFFFF"/>
                </a:solidFill>
                <a:latin typeface="Open Sauce Italics"/>
              </a:rPr>
              <a:t>Sport in Society: Community Sport and Social Inclusion: International Perspectives</a:t>
            </a:r>
            <a:r>
              <a:rPr lang="en-US" sz="1899" spc="37">
                <a:solidFill>
                  <a:srgbClr val="FFFFFF"/>
                </a:solidFill>
                <a:latin typeface="Open Sauce"/>
              </a:rPr>
              <a:t>, 22(6), 1115-1129. DOI: 10.1080/17430437.2019.1565399  </a:t>
            </a:r>
          </a:p>
          <a:p>
            <a:pPr>
              <a:lnSpc>
                <a:spcPts val="2659"/>
              </a:lnSpc>
            </a:pPr>
            <a:endParaRPr lang="en-US" sz="1899" spc="37">
              <a:solidFill>
                <a:srgbClr val="FFFFFF"/>
              </a:solidFill>
              <a:latin typeface="Open Sauce"/>
            </a:endParaRPr>
          </a:p>
          <a:p>
            <a:pPr>
              <a:lnSpc>
                <a:spcPts val="2659"/>
              </a:lnSpc>
            </a:pPr>
            <a:r>
              <a:rPr lang="en-US" sz="1899" spc="37">
                <a:solidFill>
                  <a:srgbClr val="FFFFFF"/>
                </a:solidFill>
                <a:latin typeface="Open Sauce"/>
              </a:rPr>
              <a:t>Laamiri, K. (2019). The Discursive Ethos: From The Social Conception of Language to the Social Conception of the Subject. </a:t>
            </a:r>
            <a:r>
              <a:rPr lang="en-US" sz="1899" spc="37">
                <a:solidFill>
                  <a:srgbClr val="FFFFFF"/>
                </a:solidFill>
                <a:latin typeface="Open Sauce Italics"/>
              </a:rPr>
              <a:t>7th Mediterranean Interdisciplinary Forum on Social Sciences and Humanities</a:t>
            </a:r>
            <a:r>
              <a:rPr lang="en-US" sz="1899" spc="37">
                <a:solidFill>
                  <a:srgbClr val="FFFFFF"/>
                </a:solidFill>
                <a:latin typeface="Open Sauce"/>
              </a:rPr>
              <a:t>, MIFS 2019, 16-17 May, Barcelona, Spain, Proceedings</a:t>
            </a:r>
          </a:p>
          <a:p>
            <a:pPr>
              <a:lnSpc>
                <a:spcPts val="2659"/>
              </a:lnSpc>
            </a:pPr>
            <a:r>
              <a:rPr lang="en-US" sz="1899" spc="37">
                <a:solidFill>
                  <a:srgbClr val="FFFFFF"/>
                </a:solidFill>
                <a:latin typeface="Open Sauce"/>
              </a:rPr>
              <a:t> </a:t>
            </a:r>
          </a:p>
          <a:p>
            <a:pPr>
              <a:lnSpc>
                <a:spcPts val="2659"/>
              </a:lnSpc>
            </a:pPr>
            <a:r>
              <a:rPr lang="en-US" sz="1899" spc="37">
                <a:solidFill>
                  <a:srgbClr val="FFFFFF"/>
                </a:solidFill>
                <a:latin typeface="Open Sauce"/>
              </a:rPr>
              <a:t>Linguistic Society of America. (2023). </a:t>
            </a:r>
            <a:r>
              <a:rPr lang="en-US" sz="1899" spc="37">
                <a:solidFill>
                  <a:srgbClr val="FFFFFF"/>
                </a:solidFill>
                <a:latin typeface="Open Sauce Italics"/>
              </a:rPr>
              <a:t>How many languages are there in the world </a:t>
            </a:r>
            <a:r>
              <a:rPr lang="en-US" sz="1899" spc="37">
                <a:solidFill>
                  <a:srgbClr val="FFFFFF"/>
                </a:solidFill>
                <a:latin typeface="Open Sauce"/>
              </a:rPr>
              <a:t>[online]. Available from: https://www.linguisticsociety.org/content/how-many-languages-are-there-world (Last accessed 11th May 2023).</a:t>
            </a:r>
          </a:p>
          <a:p>
            <a:pPr>
              <a:lnSpc>
                <a:spcPts val="2659"/>
              </a:lnSpc>
            </a:pPr>
            <a:endParaRPr lang="en-US" sz="1899" spc="37">
              <a:solidFill>
                <a:srgbClr val="FFFFFF"/>
              </a:solidFill>
              <a:latin typeface="Open Sauce"/>
            </a:endParaRPr>
          </a:p>
          <a:p>
            <a:pPr>
              <a:lnSpc>
                <a:spcPts val="2659"/>
              </a:lnSpc>
            </a:pPr>
            <a:r>
              <a:rPr lang="en-US" sz="1899" spc="37">
                <a:solidFill>
                  <a:srgbClr val="FFFFFF"/>
                </a:solidFill>
                <a:latin typeface="Open Sauce"/>
              </a:rPr>
              <a:t>McLaughlin, T. (2005). ‘THE EDUCATIVE IMPORTANCE OF ETHOS’, </a:t>
            </a:r>
            <a:r>
              <a:rPr lang="en-US" sz="1899" spc="37">
                <a:solidFill>
                  <a:srgbClr val="FFFFFF"/>
                </a:solidFill>
                <a:latin typeface="Open Sauce Italics"/>
              </a:rPr>
              <a:t>British journal of educational studies,</a:t>
            </a:r>
            <a:r>
              <a:rPr lang="en-US" sz="1899" spc="37">
                <a:solidFill>
                  <a:srgbClr val="FFFFFF"/>
                </a:solidFill>
                <a:latin typeface="Open Sauce"/>
              </a:rPr>
              <a:t> 53(3), pp. 306–325. Available at: https://doi.org/10.1111/j.1467-8527.2005.00297.x. </a:t>
            </a:r>
          </a:p>
          <a:p>
            <a:pPr>
              <a:lnSpc>
                <a:spcPts val="2659"/>
              </a:lnSpc>
            </a:pPr>
            <a:endParaRPr lang="en-US" sz="1899" spc="37">
              <a:solidFill>
                <a:srgbClr val="FFFFFF"/>
              </a:solidFill>
              <a:latin typeface="Open Sauce"/>
            </a:endParaRPr>
          </a:p>
          <a:p>
            <a:pPr>
              <a:lnSpc>
                <a:spcPts val="2659"/>
              </a:lnSpc>
            </a:pPr>
            <a:endParaRPr lang="en-US" sz="1899" spc="37">
              <a:solidFill>
                <a:srgbClr val="FFFFFF"/>
              </a:solidFill>
              <a:latin typeface="Open Sauce"/>
            </a:endParaRPr>
          </a:p>
          <a:p>
            <a:pPr>
              <a:lnSpc>
                <a:spcPts val="2659"/>
              </a:lnSpc>
            </a:pPr>
            <a:r>
              <a:rPr lang="en-US" sz="1899" spc="37">
                <a:solidFill>
                  <a:srgbClr val="FFFFFF"/>
                </a:solidFill>
                <a:latin typeface="Open Sauce"/>
              </a:rPr>
              <a:t> </a:t>
            </a:r>
          </a:p>
          <a:p>
            <a:pPr>
              <a:lnSpc>
                <a:spcPts val="2659"/>
              </a:lnSpc>
            </a:pPr>
            <a:endParaRPr lang="en-US" sz="1899" spc="37">
              <a:solidFill>
                <a:srgbClr val="FFFFFF"/>
              </a:solidFill>
              <a:latin typeface="Open Sauce"/>
            </a:endParaRPr>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9999" r="10000"/>
          <a:stretch>
            <a:fillRect/>
          </a:stretch>
        </p:blipFill>
        <p:spPr>
          <a:xfrm>
            <a:off x="-533956" y="-71293"/>
            <a:ext cx="8343668" cy="10429585"/>
          </a:xfrm>
          <a:prstGeom prst="rect">
            <a:avLst/>
          </a:prstGeom>
        </p:spPr>
      </p:pic>
      <p:pic>
        <p:nvPicPr>
          <p:cNvPr id="3" name="Picture 3"/>
          <p:cNvPicPr>
            <a:picLocks noChangeAspect="1"/>
          </p:cNvPicPr>
          <p:nvPr/>
        </p:nvPicPr>
        <p:blipFill>
          <a:blip r:embed="rId3"/>
          <a:srcRect/>
          <a:stretch>
            <a:fillRect/>
          </a:stretch>
        </p:blipFill>
        <p:spPr>
          <a:xfrm>
            <a:off x="13498027" y="197827"/>
            <a:ext cx="4234570" cy="4234570"/>
          </a:xfrm>
          <a:prstGeom prst="rect">
            <a:avLst/>
          </a:prstGeom>
        </p:spPr>
      </p:pic>
      <p:pic>
        <p:nvPicPr>
          <p:cNvPr id="4" name="Picture 4"/>
          <p:cNvPicPr>
            <a:picLocks noChangeAspect="1"/>
          </p:cNvPicPr>
          <p:nvPr/>
        </p:nvPicPr>
        <p:blipFill>
          <a:blip r:embed="rId4"/>
          <a:srcRect l="70809"/>
          <a:stretch>
            <a:fillRect/>
          </a:stretch>
        </p:blipFill>
        <p:spPr>
          <a:xfrm>
            <a:off x="12296269" y="4668609"/>
            <a:ext cx="5793904" cy="6052430"/>
          </a:xfrm>
          <a:prstGeom prst="rect">
            <a:avLst/>
          </a:prstGeom>
        </p:spPr>
      </p:pic>
      <p:pic>
        <p:nvPicPr>
          <p:cNvPr id="5" name="Picture 5"/>
          <p:cNvPicPr>
            <a:picLocks noChangeAspect="1"/>
          </p:cNvPicPr>
          <p:nvPr/>
        </p:nvPicPr>
        <p:blipFill>
          <a:blip r:embed="rId5"/>
          <a:srcRect/>
          <a:stretch>
            <a:fillRect/>
          </a:stretch>
        </p:blipFill>
        <p:spPr>
          <a:xfrm>
            <a:off x="8079260" y="5598579"/>
            <a:ext cx="4623494" cy="4192490"/>
          </a:xfrm>
          <a:prstGeom prst="rect">
            <a:avLst/>
          </a:prstGeom>
        </p:spPr>
      </p:pic>
      <p:pic>
        <p:nvPicPr>
          <p:cNvPr id="6" name="Picture 6"/>
          <p:cNvPicPr>
            <a:picLocks noChangeAspect="1"/>
          </p:cNvPicPr>
          <p:nvPr/>
        </p:nvPicPr>
        <p:blipFill>
          <a:blip r:embed="rId6"/>
          <a:srcRect t="218" b="218"/>
          <a:stretch>
            <a:fillRect/>
          </a:stretch>
        </p:blipFill>
        <p:spPr>
          <a:xfrm>
            <a:off x="8079260" y="307731"/>
            <a:ext cx="4718579" cy="4697947"/>
          </a:xfrm>
          <a:prstGeom prst="rect">
            <a:avLst/>
          </a:prstGeom>
        </p:spPr>
      </p:pic>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5243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279661" y="142775"/>
            <a:ext cx="10426735" cy="10426735"/>
          </a:xfrm>
          <a:prstGeom prst="rect">
            <a:avLst/>
          </a:prstGeom>
        </p:spPr>
      </p:pic>
      <p:sp>
        <p:nvSpPr>
          <p:cNvPr id="3" name="TextBox 3"/>
          <p:cNvSpPr txBox="1"/>
          <p:nvPr/>
        </p:nvSpPr>
        <p:spPr>
          <a:xfrm>
            <a:off x="8952299" y="4689668"/>
            <a:ext cx="8905091" cy="5153025"/>
          </a:xfrm>
          <a:prstGeom prst="rect">
            <a:avLst/>
          </a:prstGeom>
        </p:spPr>
        <p:txBody>
          <a:bodyPr lIns="0" tIns="0" rIns="0" bIns="0" rtlCol="0" anchor="t">
            <a:spAutoFit/>
          </a:bodyPr>
          <a:lstStyle/>
          <a:p>
            <a:pPr algn="r">
              <a:lnSpc>
                <a:spcPts val="9975"/>
              </a:lnSpc>
            </a:pPr>
            <a:r>
              <a:rPr lang="en-US" sz="10500" spc="-525">
                <a:solidFill>
                  <a:srgbClr val="FFFFFF"/>
                </a:solidFill>
                <a:latin typeface="League Spartan"/>
              </a:rPr>
              <a:t>preserve language, preserve country</a:t>
            </a: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1312" b="4312"/>
          <a:stretch>
            <a:fillRect/>
          </a:stretch>
        </p:blipFill>
        <p:spPr>
          <a:xfrm>
            <a:off x="0" y="0"/>
            <a:ext cx="18288000" cy="10287000"/>
          </a:xfrm>
          <a:prstGeom prst="rect">
            <a:avLst/>
          </a:prstGeom>
        </p:spPr>
      </p:pic>
      <p:grpSp>
        <p:nvGrpSpPr>
          <p:cNvPr id="3" name="Group 3"/>
          <p:cNvGrpSpPr/>
          <p:nvPr/>
        </p:nvGrpSpPr>
        <p:grpSpPr>
          <a:xfrm>
            <a:off x="1028700" y="4965932"/>
            <a:ext cx="7879612" cy="5321068"/>
            <a:chOff x="0" y="0"/>
            <a:chExt cx="2665449" cy="1799966"/>
          </a:xfrm>
        </p:grpSpPr>
        <p:sp>
          <p:nvSpPr>
            <p:cNvPr id="4" name="Freeform 4"/>
            <p:cNvSpPr/>
            <p:nvPr/>
          </p:nvSpPr>
          <p:spPr>
            <a:xfrm>
              <a:off x="0" y="0"/>
              <a:ext cx="2665449" cy="1799966"/>
            </a:xfrm>
            <a:custGeom>
              <a:avLst/>
              <a:gdLst/>
              <a:ahLst/>
              <a:cxnLst/>
              <a:rect l="l" t="t" r="r" b="b"/>
              <a:pathLst>
                <a:path w="2665449" h="1799966">
                  <a:moveTo>
                    <a:pt x="0" y="0"/>
                  </a:moveTo>
                  <a:lnTo>
                    <a:pt x="2665449" y="0"/>
                  </a:lnTo>
                  <a:lnTo>
                    <a:pt x="2665449" y="1799966"/>
                  </a:lnTo>
                  <a:lnTo>
                    <a:pt x="0" y="1799966"/>
                  </a:lnTo>
                  <a:close/>
                </a:path>
              </a:pathLst>
            </a:custGeom>
            <a:solidFill>
              <a:srgbClr val="1A3B29"/>
            </a:solidFill>
          </p:spPr>
        </p:sp>
      </p:grpSp>
      <p:grpSp>
        <p:nvGrpSpPr>
          <p:cNvPr id="5" name="Group 5"/>
          <p:cNvGrpSpPr/>
          <p:nvPr/>
        </p:nvGrpSpPr>
        <p:grpSpPr>
          <a:xfrm>
            <a:off x="1773663" y="5972381"/>
            <a:ext cx="6785978" cy="1486096"/>
            <a:chOff x="0" y="0"/>
            <a:chExt cx="9047971" cy="1981461"/>
          </a:xfrm>
        </p:grpSpPr>
        <p:sp>
          <p:nvSpPr>
            <p:cNvPr id="6" name="TextBox 6"/>
            <p:cNvSpPr txBox="1"/>
            <p:nvPr/>
          </p:nvSpPr>
          <p:spPr>
            <a:xfrm>
              <a:off x="0" y="563083"/>
              <a:ext cx="9047971" cy="1418378"/>
            </a:xfrm>
            <a:prstGeom prst="rect">
              <a:avLst/>
            </a:prstGeom>
          </p:spPr>
          <p:txBody>
            <a:bodyPr lIns="0" tIns="0" rIns="0" bIns="0" rtlCol="0" anchor="t">
              <a:spAutoFit/>
            </a:bodyPr>
            <a:lstStyle/>
            <a:p>
              <a:pPr>
                <a:lnSpc>
                  <a:spcPts val="8960"/>
                </a:lnSpc>
              </a:pPr>
              <a:r>
                <a:rPr lang="en-US" sz="6400">
                  <a:solidFill>
                    <a:srgbClr val="FFFFFF"/>
                  </a:solidFill>
                  <a:latin typeface="Open Sauce SemiBold Bold"/>
                </a:rPr>
                <a:t>Background</a:t>
              </a:r>
            </a:p>
          </p:txBody>
        </p:sp>
        <p:sp>
          <p:nvSpPr>
            <p:cNvPr id="7" name="TextBox 7"/>
            <p:cNvSpPr txBox="1"/>
            <p:nvPr/>
          </p:nvSpPr>
          <p:spPr>
            <a:xfrm>
              <a:off x="0" y="-57150"/>
              <a:ext cx="9047971" cy="622723"/>
            </a:xfrm>
            <a:prstGeom prst="rect">
              <a:avLst/>
            </a:prstGeom>
          </p:spPr>
          <p:txBody>
            <a:bodyPr lIns="0" tIns="0" rIns="0" bIns="0" rtlCol="0" anchor="t">
              <a:spAutoFit/>
            </a:bodyPr>
            <a:lstStyle/>
            <a:p>
              <a:pPr>
                <a:lnSpc>
                  <a:spcPts val="3919"/>
                </a:lnSpc>
                <a:spcBef>
                  <a:spcPct val="0"/>
                </a:spcBef>
              </a:pPr>
              <a:r>
                <a:rPr lang="en-US" sz="2800">
                  <a:solidFill>
                    <a:srgbClr val="FFFFFF"/>
                  </a:solidFill>
                  <a:latin typeface="Open Sauce SemiBold"/>
                </a:rPr>
                <a:t>Part 1:</a:t>
              </a:r>
            </a:p>
          </p:txBody>
        </p:sp>
      </p:gr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8700" y="1693080"/>
            <a:ext cx="1620323" cy="1620323"/>
          </a:xfrm>
          <a:prstGeom prst="rect">
            <a:avLst/>
          </a:prstGeom>
        </p:spPr>
      </p:pic>
      <p:pic>
        <p:nvPicPr>
          <p:cNvPr id="3"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283799" y="1693080"/>
            <a:ext cx="1620323" cy="1620323"/>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534680" y="3453252"/>
            <a:ext cx="1620323" cy="1620323"/>
          </a:xfrm>
          <a:prstGeom prst="rect">
            <a:avLst/>
          </a:prstGeom>
        </p:spPr>
      </p:pic>
      <p:pic>
        <p:nvPicPr>
          <p:cNvPr id="5" name="Picture 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8042705" y="5213425"/>
            <a:ext cx="1620323" cy="1620323"/>
          </a:xfrm>
          <a:prstGeom prst="rect">
            <a:avLst/>
          </a:prstGeom>
        </p:spPr>
      </p:pic>
      <p:pic>
        <p:nvPicPr>
          <p:cNvPr id="6" name="Picture 6"/>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6292526" y="5213425"/>
            <a:ext cx="1620323" cy="1620323"/>
          </a:xfrm>
          <a:prstGeom prst="rect">
            <a:avLst/>
          </a:prstGeom>
        </p:spPr>
      </p:pic>
      <p:pic>
        <p:nvPicPr>
          <p:cNvPr id="7" name="Picture 7"/>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2796504" y="5213425"/>
            <a:ext cx="1620323" cy="1620323"/>
          </a:xfrm>
          <a:prstGeom prst="rect">
            <a:avLst/>
          </a:prstGeom>
        </p:spPr>
      </p:pic>
      <p:pic>
        <p:nvPicPr>
          <p:cNvPr id="8" name="Picture 8"/>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4539518" y="1693080"/>
            <a:ext cx="1620323" cy="1620323"/>
          </a:xfrm>
          <a:prstGeom prst="rect">
            <a:avLst/>
          </a:prstGeom>
        </p:spPr>
      </p:pic>
      <p:pic>
        <p:nvPicPr>
          <p:cNvPr id="9" name="Picture 9"/>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4542312" y="5213425"/>
            <a:ext cx="1620323" cy="1620323"/>
          </a:xfrm>
          <a:prstGeom prst="rect">
            <a:avLst/>
          </a:prstGeom>
        </p:spPr>
      </p:pic>
      <p:pic>
        <p:nvPicPr>
          <p:cNvPr id="10" name="Picture 10"/>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036332" y="6973598"/>
            <a:ext cx="1620323" cy="1620323"/>
          </a:xfrm>
          <a:prstGeom prst="rect">
            <a:avLst/>
          </a:prstGeom>
        </p:spPr>
      </p:pic>
      <p:pic>
        <p:nvPicPr>
          <p:cNvPr id="11" name="Picture 11"/>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2788873" y="3453252"/>
            <a:ext cx="1620323" cy="1620323"/>
          </a:xfrm>
          <a:prstGeom prst="rect">
            <a:avLst/>
          </a:prstGeom>
        </p:spPr>
      </p:pic>
      <p:pic>
        <p:nvPicPr>
          <p:cNvPr id="12" name="Picture 12"/>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a:stretch>
        </p:blipFill>
        <p:spPr>
          <a:xfrm>
            <a:off x="1028700" y="3453252"/>
            <a:ext cx="1620323" cy="1620323"/>
          </a:xfrm>
          <a:prstGeom prst="rect">
            <a:avLst/>
          </a:prstGeom>
        </p:spPr>
      </p:pic>
      <p:pic>
        <p:nvPicPr>
          <p:cNvPr id="13" name="Picture 13"/>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a:fillRect/>
          </a:stretch>
        </p:blipFill>
        <p:spPr>
          <a:xfrm>
            <a:off x="6284894" y="3453252"/>
            <a:ext cx="1620323" cy="1620323"/>
          </a:xfrm>
          <a:prstGeom prst="rect">
            <a:avLst/>
          </a:prstGeom>
        </p:spPr>
      </p:pic>
      <p:pic>
        <p:nvPicPr>
          <p:cNvPr id="14" name="Picture 14"/>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a:fillRect/>
          </a:stretch>
        </p:blipFill>
        <p:spPr>
          <a:xfrm>
            <a:off x="8042705" y="1693080"/>
            <a:ext cx="1620323" cy="1620323"/>
          </a:xfrm>
          <a:prstGeom prst="rect">
            <a:avLst/>
          </a:prstGeom>
        </p:spPr>
      </p:pic>
      <p:pic>
        <p:nvPicPr>
          <p:cNvPr id="15" name="Picture 15"/>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a:fillRect/>
          </a:stretch>
        </p:blipFill>
        <p:spPr>
          <a:xfrm>
            <a:off x="2788873" y="1693080"/>
            <a:ext cx="1620323" cy="1620323"/>
          </a:xfrm>
          <a:prstGeom prst="rect">
            <a:avLst/>
          </a:prstGeom>
        </p:spPr>
      </p:pic>
      <p:pic>
        <p:nvPicPr>
          <p:cNvPr id="16" name="Picture 16"/>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a:fillRect/>
          </a:stretch>
        </p:blipFill>
        <p:spPr>
          <a:xfrm>
            <a:off x="8035073" y="3453252"/>
            <a:ext cx="1620323" cy="1620323"/>
          </a:xfrm>
          <a:prstGeom prst="rect">
            <a:avLst/>
          </a:prstGeom>
        </p:spPr>
      </p:pic>
      <p:pic>
        <p:nvPicPr>
          <p:cNvPr id="17" name="Picture 17"/>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1036332" y="5213425"/>
            <a:ext cx="1620323" cy="1620323"/>
          </a:xfrm>
          <a:prstGeom prst="rect">
            <a:avLst/>
          </a:prstGeom>
        </p:spPr>
      </p:pic>
      <p:pic>
        <p:nvPicPr>
          <p:cNvPr id="18" name="Picture 18"/>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rcRect/>
          <a:stretch>
            <a:fillRect/>
          </a:stretch>
        </p:blipFill>
        <p:spPr>
          <a:xfrm>
            <a:off x="2796504" y="6973598"/>
            <a:ext cx="1620323" cy="1620323"/>
          </a:xfrm>
          <a:prstGeom prst="rect">
            <a:avLst/>
          </a:prstGeom>
        </p:spPr>
      </p:pic>
      <p:pic>
        <p:nvPicPr>
          <p:cNvPr id="19" name="Picture 19"/>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rcRect/>
          <a:stretch>
            <a:fillRect/>
          </a:stretch>
        </p:blipFill>
        <p:spPr>
          <a:xfrm>
            <a:off x="4542312" y="7104616"/>
            <a:ext cx="5113083" cy="1358285"/>
          </a:xfrm>
          <a:prstGeom prst="rect">
            <a:avLst/>
          </a:prstGeom>
        </p:spPr>
      </p:pic>
      <p:grpSp>
        <p:nvGrpSpPr>
          <p:cNvPr id="20" name="Group 20"/>
          <p:cNvGrpSpPr/>
          <p:nvPr/>
        </p:nvGrpSpPr>
        <p:grpSpPr>
          <a:xfrm>
            <a:off x="12738719" y="5467421"/>
            <a:ext cx="3086100" cy="3086100"/>
            <a:chOff x="0" y="0"/>
            <a:chExt cx="812800" cy="812800"/>
          </a:xfrm>
        </p:grpSpPr>
        <p:sp>
          <p:nvSpPr>
            <p:cNvPr id="21" name="Freeform 2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1A3B29"/>
            </a:solidFill>
          </p:spPr>
        </p:sp>
        <p:sp>
          <p:nvSpPr>
            <p:cNvPr id="22" name="TextBox 22"/>
            <p:cNvSpPr txBox="1"/>
            <p:nvPr/>
          </p:nvSpPr>
          <p:spPr>
            <a:xfrm>
              <a:off x="0" y="-123825"/>
              <a:ext cx="812800" cy="936625"/>
            </a:xfrm>
            <a:prstGeom prst="rect">
              <a:avLst/>
            </a:prstGeom>
          </p:spPr>
          <p:txBody>
            <a:bodyPr lIns="50800" tIns="50800" rIns="50800" bIns="50800" rtlCol="0" anchor="ctr"/>
            <a:lstStyle/>
            <a:p>
              <a:pPr algn="ctr">
                <a:lnSpc>
                  <a:spcPts val="3780"/>
                </a:lnSpc>
              </a:pPr>
              <a:endParaRPr/>
            </a:p>
          </p:txBody>
        </p:sp>
      </p:grpSp>
      <p:pic>
        <p:nvPicPr>
          <p:cNvPr id="23" name="Picture 23"/>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rcRect/>
          <a:stretch>
            <a:fillRect/>
          </a:stretch>
        </p:blipFill>
        <p:spPr>
          <a:xfrm>
            <a:off x="13233665" y="6833748"/>
            <a:ext cx="2028296" cy="1546576"/>
          </a:xfrm>
          <a:prstGeom prst="rect">
            <a:avLst/>
          </a:prstGeom>
        </p:spPr>
      </p:pic>
      <p:sp>
        <p:nvSpPr>
          <p:cNvPr id="24" name="TextBox 24"/>
          <p:cNvSpPr txBox="1"/>
          <p:nvPr/>
        </p:nvSpPr>
        <p:spPr>
          <a:xfrm>
            <a:off x="11304238" y="1019175"/>
            <a:ext cx="5955062" cy="3400425"/>
          </a:xfrm>
          <a:prstGeom prst="rect">
            <a:avLst/>
          </a:prstGeom>
        </p:spPr>
        <p:txBody>
          <a:bodyPr lIns="0" tIns="0" rIns="0" bIns="0" rtlCol="0" anchor="t">
            <a:spAutoFit/>
          </a:bodyPr>
          <a:lstStyle/>
          <a:p>
            <a:pPr>
              <a:lnSpc>
                <a:spcPts val="6720"/>
              </a:lnSpc>
            </a:pPr>
            <a:r>
              <a:rPr lang="en-US" sz="5600">
                <a:solidFill>
                  <a:srgbClr val="1A3B29"/>
                </a:solidFill>
                <a:latin typeface="Open Sauce SemiBold Bold"/>
              </a:rPr>
              <a:t>The 17 SDGs </a:t>
            </a:r>
          </a:p>
          <a:p>
            <a:pPr>
              <a:lnSpc>
                <a:spcPts val="6720"/>
              </a:lnSpc>
            </a:pPr>
            <a:endParaRPr lang="en-US" sz="5600">
              <a:solidFill>
                <a:srgbClr val="1A3B29"/>
              </a:solidFill>
              <a:latin typeface="Open Sauce SemiBold Bold"/>
            </a:endParaRPr>
          </a:p>
          <a:p>
            <a:pPr>
              <a:lnSpc>
                <a:spcPts val="6720"/>
              </a:lnSpc>
            </a:pPr>
            <a:r>
              <a:rPr lang="en-US" sz="5600">
                <a:solidFill>
                  <a:srgbClr val="1A3B29"/>
                </a:solidFill>
                <a:latin typeface="Open Sauce SemiBold Bold"/>
              </a:rPr>
              <a:t>But... where is language?</a:t>
            </a:r>
          </a:p>
        </p:txBody>
      </p:sp>
      <p:sp>
        <p:nvSpPr>
          <p:cNvPr id="25" name="TextBox 25"/>
          <p:cNvSpPr txBox="1"/>
          <p:nvPr/>
        </p:nvSpPr>
        <p:spPr>
          <a:xfrm>
            <a:off x="12738719" y="5500662"/>
            <a:ext cx="989891" cy="817248"/>
          </a:xfrm>
          <a:prstGeom prst="rect">
            <a:avLst/>
          </a:prstGeom>
        </p:spPr>
        <p:txBody>
          <a:bodyPr lIns="0" tIns="0" rIns="0" bIns="0" rtlCol="0" anchor="t">
            <a:spAutoFit/>
          </a:bodyPr>
          <a:lstStyle/>
          <a:p>
            <a:pPr algn="ctr">
              <a:lnSpc>
                <a:spcPts val="7019"/>
              </a:lnSpc>
              <a:spcBef>
                <a:spcPct val="0"/>
              </a:spcBef>
            </a:pPr>
            <a:r>
              <a:rPr lang="en-US" sz="3899" spc="77">
                <a:solidFill>
                  <a:srgbClr val="FFFFFF"/>
                </a:solidFill>
                <a:latin typeface="Arial Nova Bold"/>
              </a:rPr>
              <a:t>18</a:t>
            </a:r>
          </a:p>
        </p:txBody>
      </p:sp>
      <p:sp>
        <p:nvSpPr>
          <p:cNvPr id="26" name="TextBox 26"/>
          <p:cNvSpPr txBox="1"/>
          <p:nvPr/>
        </p:nvSpPr>
        <p:spPr>
          <a:xfrm>
            <a:off x="13301577" y="5651162"/>
            <a:ext cx="1821084" cy="666749"/>
          </a:xfrm>
          <a:prstGeom prst="rect">
            <a:avLst/>
          </a:prstGeom>
        </p:spPr>
        <p:txBody>
          <a:bodyPr lIns="0" tIns="0" rIns="0" bIns="0" rtlCol="0" anchor="t">
            <a:spAutoFit/>
          </a:bodyPr>
          <a:lstStyle/>
          <a:p>
            <a:pPr algn="ctr">
              <a:lnSpc>
                <a:spcPts val="2700"/>
              </a:lnSpc>
              <a:spcBef>
                <a:spcPct val="0"/>
              </a:spcBef>
            </a:pPr>
            <a:r>
              <a:rPr lang="en-US" sz="1500" spc="30">
                <a:solidFill>
                  <a:srgbClr val="FFFFFF"/>
                </a:solidFill>
                <a:latin typeface="Arial Nova Bold"/>
              </a:rPr>
              <a:t>LANGUAGE SURVIVAL </a:t>
            </a: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6575" r="27678"/>
          <a:stretch>
            <a:fillRect/>
          </a:stretch>
        </p:blipFill>
        <p:spPr>
          <a:xfrm>
            <a:off x="9763483" y="0"/>
            <a:ext cx="8769274" cy="10287000"/>
          </a:xfrm>
          <a:prstGeom prst="rect">
            <a:avLst/>
          </a:prstGeom>
        </p:spPr>
      </p:pic>
      <p:sp>
        <p:nvSpPr>
          <p:cNvPr id="3" name="TextBox 3"/>
          <p:cNvSpPr txBox="1"/>
          <p:nvPr/>
        </p:nvSpPr>
        <p:spPr>
          <a:xfrm>
            <a:off x="590068" y="320209"/>
            <a:ext cx="6785978" cy="1096011"/>
          </a:xfrm>
          <a:prstGeom prst="rect">
            <a:avLst/>
          </a:prstGeom>
        </p:spPr>
        <p:txBody>
          <a:bodyPr lIns="0" tIns="0" rIns="0" bIns="0" rtlCol="0" anchor="t">
            <a:spAutoFit/>
          </a:bodyPr>
          <a:lstStyle/>
          <a:p>
            <a:pPr>
              <a:lnSpc>
                <a:spcPts val="8709"/>
              </a:lnSpc>
            </a:pPr>
            <a:r>
              <a:rPr lang="en-US" sz="6699">
                <a:solidFill>
                  <a:srgbClr val="FFFFFF"/>
                </a:solidFill>
                <a:latin typeface="Open Sauce SemiBold"/>
              </a:rPr>
              <a:t>Why Language?</a:t>
            </a:r>
          </a:p>
        </p:txBody>
      </p:sp>
      <p:sp>
        <p:nvSpPr>
          <p:cNvPr id="4" name="TextBox 4"/>
          <p:cNvSpPr txBox="1"/>
          <p:nvPr/>
        </p:nvSpPr>
        <p:spPr>
          <a:xfrm>
            <a:off x="365706" y="1667366"/>
            <a:ext cx="9173416" cy="10343513"/>
          </a:xfrm>
          <a:prstGeom prst="rect">
            <a:avLst/>
          </a:prstGeom>
        </p:spPr>
        <p:txBody>
          <a:bodyPr lIns="0" tIns="0" rIns="0" bIns="0" rtlCol="0" anchor="t">
            <a:spAutoFit/>
          </a:bodyPr>
          <a:lstStyle/>
          <a:p>
            <a:pPr algn="ctr">
              <a:lnSpc>
                <a:spcPts val="4760"/>
              </a:lnSpc>
              <a:spcBef>
                <a:spcPct val="0"/>
              </a:spcBef>
            </a:pPr>
            <a:r>
              <a:rPr lang="en-US" sz="3400">
                <a:solidFill>
                  <a:srgbClr val="FFFFFF"/>
                </a:solidFill>
                <a:latin typeface="Open Sauce SemiBold Bold"/>
              </a:rPr>
              <a:t>Language is socially constructed</a:t>
            </a:r>
          </a:p>
          <a:p>
            <a:pPr algn="ctr">
              <a:lnSpc>
                <a:spcPts val="4760"/>
              </a:lnSpc>
              <a:spcBef>
                <a:spcPct val="0"/>
              </a:spcBef>
            </a:pPr>
            <a:r>
              <a:rPr lang="en-US" sz="3400">
                <a:solidFill>
                  <a:srgbClr val="FFFFFF"/>
                </a:solidFill>
                <a:latin typeface="Open Sauce SemiBold Bold"/>
              </a:rPr>
              <a:t>Its existence is dependent on social contexts and its speakers </a:t>
            </a:r>
          </a:p>
          <a:p>
            <a:pPr algn="ctr">
              <a:lnSpc>
                <a:spcPts val="4200"/>
              </a:lnSpc>
              <a:spcBef>
                <a:spcPct val="0"/>
              </a:spcBef>
            </a:pPr>
            <a:r>
              <a:rPr lang="en-US" sz="3000">
                <a:solidFill>
                  <a:srgbClr val="FFFFFF"/>
                </a:solidFill>
                <a:latin typeface="Open Sauce SemiBold"/>
              </a:rPr>
              <a:t>(Laamiri, 2019)</a:t>
            </a:r>
          </a:p>
          <a:p>
            <a:pPr>
              <a:lnSpc>
                <a:spcPts val="4760"/>
              </a:lnSpc>
              <a:spcBef>
                <a:spcPct val="0"/>
              </a:spcBef>
            </a:pPr>
            <a:endParaRPr lang="en-US" sz="3000">
              <a:solidFill>
                <a:srgbClr val="FFFFFF"/>
              </a:solidFill>
              <a:latin typeface="Open Sauce SemiBold"/>
            </a:endParaRPr>
          </a:p>
          <a:p>
            <a:pPr>
              <a:lnSpc>
                <a:spcPts val="4760"/>
              </a:lnSpc>
              <a:spcBef>
                <a:spcPct val="0"/>
              </a:spcBef>
            </a:pPr>
            <a:endParaRPr lang="en-US" sz="3000">
              <a:solidFill>
                <a:srgbClr val="FFFFFF"/>
              </a:solidFill>
              <a:latin typeface="Open Sauce SemiBold"/>
            </a:endParaRPr>
          </a:p>
          <a:p>
            <a:pPr>
              <a:lnSpc>
                <a:spcPts val="4480"/>
              </a:lnSpc>
              <a:spcBef>
                <a:spcPct val="0"/>
              </a:spcBef>
            </a:pPr>
            <a:r>
              <a:rPr lang="en-US" sz="3200">
                <a:solidFill>
                  <a:srgbClr val="FFFFFF"/>
                </a:solidFill>
                <a:latin typeface="Open Sauce SemiBold"/>
              </a:rPr>
              <a:t>Today: around 6500 languages </a:t>
            </a:r>
          </a:p>
          <a:p>
            <a:pPr>
              <a:lnSpc>
                <a:spcPts val="4480"/>
              </a:lnSpc>
              <a:spcBef>
                <a:spcPct val="0"/>
              </a:spcBef>
            </a:pPr>
            <a:endParaRPr lang="en-US" sz="3200">
              <a:solidFill>
                <a:srgbClr val="FFFFFF"/>
              </a:solidFill>
              <a:latin typeface="Open Sauce SemiBold"/>
            </a:endParaRPr>
          </a:p>
          <a:p>
            <a:pPr>
              <a:lnSpc>
                <a:spcPts val="4480"/>
              </a:lnSpc>
              <a:spcBef>
                <a:spcPct val="0"/>
              </a:spcBef>
            </a:pPr>
            <a:r>
              <a:rPr lang="en-US" sz="3200">
                <a:solidFill>
                  <a:srgbClr val="FFFFFF"/>
                </a:solidFill>
                <a:latin typeface="Open Sauce SemiBold"/>
              </a:rPr>
              <a:t>2100: anticipated to be 3000 </a:t>
            </a:r>
          </a:p>
          <a:p>
            <a:pPr>
              <a:lnSpc>
                <a:spcPts val="4480"/>
              </a:lnSpc>
              <a:spcBef>
                <a:spcPct val="0"/>
              </a:spcBef>
            </a:pPr>
            <a:endParaRPr lang="en-US" sz="3200">
              <a:solidFill>
                <a:srgbClr val="FFFFFF"/>
              </a:solidFill>
              <a:latin typeface="Open Sauce SemiBold"/>
            </a:endParaRPr>
          </a:p>
          <a:p>
            <a:pPr>
              <a:lnSpc>
                <a:spcPts val="4480"/>
              </a:lnSpc>
              <a:spcBef>
                <a:spcPct val="0"/>
              </a:spcBef>
            </a:pPr>
            <a:endParaRPr lang="en-US" sz="3200">
              <a:solidFill>
                <a:srgbClr val="FFFFFF"/>
              </a:solidFill>
              <a:latin typeface="Open Sauce SemiBold"/>
            </a:endParaRPr>
          </a:p>
          <a:p>
            <a:pPr>
              <a:lnSpc>
                <a:spcPts val="4480"/>
              </a:lnSpc>
              <a:spcBef>
                <a:spcPct val="0"/>
              </a:spcBef>
            </a:pPr>
            <a:r>
              <a:rPr lang="en-US" sz="3200">
                <a:solidFill>
                  <a:srgbClr val="FFFFFF"/>
                </a:solidFill>
                <a:latin typeface="Open Sauce SemiBold"/>
              </a:rPr>
              <a:t>Around a quarter of the World's languages have fewer than a thousand speakers </a:t>
            </a:r>
          </a:p>
          <a:p>
            <a:pPr>
              <a:lnSpc>
                <a:spcPts val="4480"/>
              </a:lnSpc>
              <a:spcBef>
                <a:spcPct val="0"/>
              </a:spcBef>
            </a:pPr>
            <a:endParaRPr lang="en-US" sz="3200">
              <a:solidFill>
                <a:srgbClr val="FFFFFF"/>
              </a:solidFill>
              <a:latin typeface="Open Sauce SemiBold"/>
            </a:endParaRPr>
          </a:p>
          <a:p>
            <a:pPr algn="r">
              <a:lnSpc>
                <a:spcPts val="4200"/>
              </a:lnSpc>
              <a:spcBef>
                <a:spcPct val="0"/>
              </a:spcBef>
            </a:pPr>
            <a:r>
              <a:rPr lang="en-US" sz="3000">
                <a:solidFill>
                  <a:srgbClr val="FFFFFF"/>
                </a:solidFill>
                <a:latin typeface="Open Sauce SemiBold"/>
              </a:rPr>
              <a:t>(Linguistic Society of America, 2023)</a:t>
            </a:r>
          </a:p>
          <a:p>
            <a:pPr>
              <a:lnSpc>
                <a:spcPts val="4760"/>
              </a:lnSpc>
              <a:spcBef>
                <a:spcPct val="0"/>
              </a:spcBef>
            </a:pPr>
            <a:endParaRPr lang="en-US" sz="3000">
              <a:solidFill>
                <a:srgbClr val="FFFFFF"/>
              </a:solidFill>
              <a:latin typeface="Open Sauce SemiBold"/>
            </a:endParaRPr>
          </a:p>
          <a:p>
            <a:pPr>
              <a:lnSpc>
                <a:spcPts val="4760"/>
              </a:lnSpc>
              <a:spcBef>
                <a:spcPct val="0"/>
              </a:spcBef>
            </a:pPr>
            <a:endParaRPr lang="en-US" sz="3000">
              <a:solidFill>
                <a:srgbClr val="FFFFFF"/>
              </a:solidFill>
              <a:latin typeface="Open Sauce SemiBold"/>
            </a:endParaRPr>
          </a:p>
          <a:p>
            <a:pPr>
              <a:lnSpc>
                <a:spcPts val="4760"/>
              </a:lnSpc>
              <a:spcBef>
                <a:spcPct val="0"/>
              </a:spcBef>
            </a:pPr>
            <a:endParaRPr lang="en-US" sz="3000">
              <a:solidFill>
                <a:srgbClr val="FFFFFF"/>
              </a:solidFill>
              <a:latin typeface="Open Sauce SemiBold"/>
            </a:endParaRP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2707" r="2707"/>
          <a:stretch>
            <a:fillRect/>
          </a:stretch>
        </p:blipFill>
        <p:spPr>
          <a:xfrm>
            <a:off x="4589152" y="0"/>
            <a:ext cx="7835246" cy="4410863"/>
          </a:xfrm>
          <a:prstGeom prst="rect">
            <a:avLst/>
          </a:prstGeom>
        </p:spPr>
      </p:pic>
      <p:pic>
        <p:nvPicPr>
          <p:cNvPr id="3" name="Picture 3"/>
          <p:cNvPicPr>
            <a:picLocks noChangeAspect="1"/>
          </p:cNvPicPr>
          <p:nvPr/>
        </p:nvPicPr>
        <p:blipFill>
          <a:blip r:embed="rId3"/>
          <a:srcRect b="2245"/>
          <a:stretch>
            <a:fillRect/>
          </a:stretch>
        </p:blipFill>
        <p:spPr>
          <a:xfrm>
            <a:off x="15419783" y="0"/>
            <a:ext cx="2868217" cy="4498788"/>
          </a:xfrm>
          <a:prstGeom prst="rect">
            <a:avLst/>
          </a:prstGeom>
        </p:spPr>
      </p:pic>
      <p:pic>
        <p:nvPicPr>
          <p:cNvPr id="4" name="Picture 4"/>
          <p:cNvPicPr>
            <a:picLocks noChangeAspect="1"/>
          </p:cNvPicPr>
          <p:nvPr/>
        </p:nvPicPr>
        <p:blipFill>
          <a:blip r:embed="rId4"/>
          <a:srcRect/>
          <a:stretch>
            <a:fillRect/>
          </a:stretch>
        </p:blipFill>
        <p:spPr>
          <a:xfrm>
            <a:off x="4277328" y="4410863"/>
            <a:ext cx="5179291" cy="3227938"/>
          </a:xfrm>
          <a:prstGeom prst="rect">
            <a:avLst/>
          </a:prstGeom>
        </p:spPr>
      </p:pic>
      <p:pic>
        <p:nvPicPr>
          <p:cNvPr id="5" name="Picture 5"/>
          <p:cNvPicPr>
            <a:picLocks noChangeAspect="1"/>
          </p:cNvPicPr>
          <p:nvPr/>
        </p:nvPicPr>
        <p:blipFill>
          <a:blip r:embed="rId5"/>
          <a:srcRect t="6483" r="1328" b="6483"/>
          <a:stretch>
            <a:fillRect/>
          </a:stretch>
        </p:blipFill>
        <p:spPr>
          <a:xfrm>
            <a:off x="9456619" y="4410863"/>
            <a:ext cx="8831381" cy="3255035"/>
          </a:xfrm>
          <a:prstGeom prst="rect">
            <a:avLst/>
          </a:prstGeom>
        </p:spPr>
      </p:pic>
      <p:pic>
        <p:nvPicPr>
          <p:cNvPr id="6" name="Picture 6"/>
          <p:cNvPicPr>
            <a:picLocks noChangeAspect="1"/>
          </p:cNvPicPr>
          <p:nvPr/>
        </p:nvPicPr>
        <p:blipFill>
          <a:blip r:embed="rId6"/>
          <a:srcRect t="7152"/>
          <a:stretch>
            <a:fillRect/>
          </a:stretch>
        </p:blipFill>
        <p:spPr>
          <a:xfrm>
            <a:off x="4589152" y="7665898"/>
            <a:ext cx="3343773" cy="2621102"/>
          </a:xfrm>
          <a:prstGeom prst="rect">
            <a:avLst/>
          </a:prstGeom>
        </p:spPr>
      </p:pic>
      <p:pic>
        <p:nvPicPr>
          <p:cNvPr id="7" name="Picture 7"/>
          <p:cNvPicPr>
            <a:picLocks noChangeAspect="1"/>
          </p:cNvPicPr>
          <p:nvPr/>
        </p:nvPicPr>
        <p:blipFill>
          <a:blip r:embed="rId7"/>
          <a:srcRect b="5631"/>
          <a:stretch>
            <a:fillRect/>
          </a:stretch>
        </p:blipFill>
        <p:spPr>
          <a:xfrm>
            <a:off x="7628630" y="7657926"/>
            <a:ext cx="10659370" cy="2629074"/>
          </a:xfrm>
          <a:prstGeom prst="rect">
            <a:avLst/>
          </a:prstGeom>
        </p:spPr>
      </p:pic>
      <p:pic>
        <p:nvPicPr>
          <p:cNvPr id="8" name="Picture 8"/>
          <p:cNvPicPr>
            <a:picLocks noChangeAspect="1"/>
          </p:cNvPicPr>
          <p:nvPr/>
        </p:nvPicPr>
        <p:blipFill>
          <a:blip r:embed="rId8"/>
          <a:srcRect l="4615" r="4615"/>
          <a:stretch>
            <a:fillRect/>
          </a:stretch>
        </p:blipFill>
        <p:spPr>
          <a:xfrm>
            <a:off x="-25458" y="0"/>
            <a:ext cx="4777774" cy="6901805"/>
          </a:xfrm>
          <a:prstGeom prst="rect">
            <a:avLst/>
          </a:prstGeom>
        </p:spPr>
      </p:pic>
      <p:pic>
        <p:nvPicPr>
          <p:cNvPr id="9" name="Picture 9"/>
          <p:cNvPicPr>
            <a:picLocks noChangeAspect="1"/>
          </p:cNvPicPr>
          <p:nvPr/>
        </p:nvPicPr>
        <p:blipFill>
          <a:blip r:embed="rId9"/>
          <a:srcRect l="22963" r="22695" b="27380"/>
          <a:stretch>
            <a:fillRect/>
          </a:stretch>
        </p:blipFill>
        <p:spPr>
          <a:xfrm>
            <a:off x="12119134" y="0"/>
            <a:ext cx="3300649" cy="4410863"/>
          </a:xfrm>
          <a:prstGeom prst="rect">
            <a:avLst/>
          </a:prstGeom>
        </p:spPr>
      </p:pic>
      <p:pic>
        <p:nvPicPr>
          <p:cNvPr id="10" name="Picture 10"/>
          <p:cNvPicPr>
            <a:picLocks noChangeAspect="1"/>
          </p:cNvPicPr>
          <p:nvPr/>
        </p:nvPicPr>
        <p:blipFill>
          <a:blip r:embed="rId10"/>
          <a:srcRect t="2981" b="2981"/>
          <a:stretch>
            <a:fillRect/>
          </a:stretch>
        </p:blipFill>
        <p:spPr>
          <a:xfrm>
            <a:off x="0" y="5818071"/>
            <a:ext cx="4752316" cy="4468929"/>
          </a:xfrm>
          <a:prstGeom prst="rect">
            <a:avLst/>
          </a:prstGeom>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3B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2792" r="12275"/>
          <a:stretch>
            <a:fillRect/>
          </a:stretch>
        </p:blipFill>
        <p:spPr>
          <a:xfrm>
            <a:off x="0" y="0"/>
            <a:ext cx="5331949" cy="10188575"/>
          </a:xfrm>
          <a:prstGeom prst="rect">
            <a:avLst/>
          </a:prstGeom>
        </p:spPr>
      </p:pic>
      <p:sp>
        <p:nvSpPr>
          <p:cNvPr id="3" name="TextBox 3"/>
          <p:cNvSpPr txBox="1"/>
          <p:nvPr/>
        </p:nvSpPr>
        <p:spPr>
          <a:xfrm>
            <a:off x="5869873" y="511821"/>
            <a:ext cx="10687392" cy="1801494"/>
          </a:xfrm>
          <a:prstGeom prst="rect">
            <a:avLst/>
          </a:prstGeom>
        </p:spPr>
        <p:txBody>
          <a:bodyPr lIns="0" tIns="0" rIns="0" bIns="0" rtlCol="0" anchor="t">
            <a:spAutoFit/>
          </a:bodyPr>
          <a:lstStyle/>
          <a:p>
            <a:pPr>
              <a:lnSpc>
                <a:spcPts val="7280"/>
              </a:lnSpc>
            </a:pPr>
            <a:r>
              <a:rPr lang="en-US" sz="5200">
                <a:solidFill>
                  <a:srgbClr val="FFFFFF"/>
                </a:solidFill>
                <a:latin typeface="Open Sauce SemiBold"/>
              </a:rPr>
              <a:t>Communities, inclusion and language </a:t>
            </a:r>
          </a:p>
        </p:txBody>
      </p:sp>
      <p:sp>
        <p:nvSpPr>
          <p:cNvPr id="4" name="TextBox 4"/>
          <p:cNvSpPr txBox="1"/>
          <p:nvPr/>
        </p:nvSpPr>
        <p:spPr>
          <a:xfrm>
            <a:off x="5869873" y="2260600"/>
            <a:ext cx="12455346" cy="8026400"/>
          </a:xfrm>
          <a:prstGeom prst="rect">
            <a:avLst/>
          </a:prstGeom>
        </p:spPr>
        <p:txBody>
          <a:bodyPr lIns="0" tIns="0" rIns="0" bIns="0" rtlCol="0" anchor="t">
            <a:spAutoFit/>
          </a:bodyPr>
          <a:lstStyle/>
          <a:p>
            <a:pPr>
              <a:lnSpc>
                <a:spcPts val="4059"/>
              </a:lnSpc>
            </a:pPr>
            <a:endParaRPr/>
          </a:p>
          <a:p>
            <a:pPr>
              <a:lnSpc>
                <a:spcPts val="4759"/>
              </a:lnSpc>
            </a:pPr>
            <a:endParaRPr/>
          </a:p>
          <a:p>
            <a:pPr marL="734053" lvl="1" indent="-367026">
              <a:lnSpc>
                <a:spcPts val="4759"/>
              </a:lnSpc>
              <a:buFont typeface="Arial"/>
              <a:buChar char="•"/>
            </a:pPr>
            <a:r>
              <a:rPr lang="en-US" sz="3399" spc="67">
                <a:solidFill>
                  <a:srgbClr val="FFFFFF"/>
                </a:solidFill>
                <a:latin typeface="Open Sauce"/>
              </a:rPr>
              <a:t>Variation and diversity of language use </a:t>
            </a:r>
          </a:p>
          <a:p>
            <a:pPr>
              <a:lnSpc>
                <a:spcPts val="4759"/>
              </a:lnSpc>
            </a:pPr>
            <a:endParaRPr lang="en-US" sz="3399" spc="67">
              <a:solidFill>
                <a:srgbClr val="FFFFFF"/>
              </a:solidFill>
              <a:latin typeface="Open Sauce"/>
            </a:endParaRPr>
          </a:p>
          <a:p>
            <a:pPr marL="734053" lvl="1" indent="-367026">
              <a:lnSpc>
                <a:spcPts val="4759"/>
              </a:lnSpc>
              <a:buFont typeface="Arial"/>
              <a:buChar char="•"/>
            </a:pPr>
            <a:r>
              <a:rPr lang="en-US" sz="3399" spc="67">
                <a:solidFill>
                  <a:srgbClr val="FFFFFF"/>
                </a:solidFill>
                <a:latin typeface="Open Sauce Bold Italics"/>
              </a:rPr>
              <a:t>Language legitimacy</a:t>
            </a:r>
            <a:r>
              <a:rPr lang="en-US" sz="3399" spc="67">
                <a:solidFill>
                  <a:srgbClr val="FFFFFF"/>
                </a:solidFill>
                <a:latin typeface="Open Sauce"/>
              </a:rPr>
              <a:t> - Limitations of English as the world lingua franca (Bourdieu, 1991)</a:t>
            </a:r>
          </a:p>
          <a:p>
            <a:pPr>
              <a:lnSpc>
                <a:spcPts val="4759"/>
              </a:lnSpc>
            </a:pPr>
            <a:endParaRPr lang="en-US" sz="3399" spc="67">
              <a:solidFill>
                <a:srgbClr val="FFFFFF"/>
              </a:solidFill>
              <a:latin typeface="Open Sauce"/>
            </a:endParaRPr>
          </a:p>
          <a:p>
            <a:pPr marL="734053" lvl="1" indent="-367026">
              <a:lnSpc>
                <a:spcPts val="4759"/>
              </a:lnSpc>
              <a:buFont typeface="Arial"/>
              <a:buChar char="•"/>
            </a:pPr>
            <a:r>
              <a:rPr lang="en-US" sz="3399" spc="67">
                <a:solidFill>
                  <a:srgbClr val="FFFFFF"/>
                </a:solidFill>
                <a:latin typeface="Open Sauce"/>
              </a:rPr>
              <a:t>Captial and Power - community 'figures' driving the </a:t>
            </a:r>
            <a:r>
              <a:rPr lang="en-US" sz="3399" spc="67">
                <a:solidFill>
                  <a:srgbClr val="FFFFFF"/>
                </a:solidFill>
                <a:latin typeface="Open Sauce Bold Italics"/>
              </a:rPr>
              <a:t>preferred language</a:t>
            </a:r>
            <a:r>
              <a:rPr lang="en-US" sz="3399" spc="67">
                <a:solidFill>
                  <a:srgbClr val="FFFFFF"/>
                </a:solidFill>
                <a:latin typeface="Open Sauce"/>
              </a:rPr>
              <a:t> with their social settings 'fields' which may create marginalisation (Evans, Bolton and Jones, 2019) </a:t>
            </a:r>
          </a:p>
          <a:p>
            <a:pPr>
              <a:lnSpc>
                <a:spcPts val="4759"/>
              </a:lnSpc>
            </a:pPr>
            <a:endParaRPr lang="en-US" sz="3399" spc="67">
              <a:solidFill>
                <a:srgbClr val="FFFFFF"/>
              </a:solidFill>
              <a:latin typeface="Open Sauce"/>
            </a:endParaRPr>
          </a:p>
          <a:p>
            <a:pPr>
              <a:lnSpc>
                <a:spcPts val="3639"/>
              </a:lnSpc>
            </a:pPr>
            <a:endParaRPr lang="en-US" sz="3399" spc="67">
              <a:solidFill>
                <a:srgbClr val="FFFFFF"/>
              </a:solidFill>
              <a:latin typeface="Open Sauce"/>
            </a:endParaRPr>
          </a:p>
          <a:p>
            <a:pPr algn="r">
              <a:lnSpc>
                <a:spcPts val="3639"/>
              </a:lnSpc>
            </a:pPr>
            <a:endParaRPr lang="en-US" sz="3399" spc="67">
              <a:solidFill>
                <a:srgbClr val="FFFFFF"/>
              </a:solidFill>
              <a:latin typeface="Open Sauce"/>
            </a:endParaRPr>
          </a:p>
        </p:txBody>
      </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2024</Words>
  <Application>Microsoft Macintosh PowerPoint</Application>
  <PresentationFormat>Custom</PresentationFormat>
  <Paragraphs>208</Paragraphs>
  <Slides>25</Slides>
  <Notes>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25</vt:i4>
      </vt:variant>
    </vt:vector>
  </HeadingPairs>
  <TitlesOfParts>
    <vt:vector size="40" baseType="lpstr">
      <vt:lpstr>Calibri</vt:lpstr>
      <vt:lpstr>Open Sauce Light</vt:lpstr>
      <vt:lpstr>American Uncial</vt:lpstr>
      <vt:lpstr>Open Sauce SemiBold Bold</vt:lpstr>
      <vt:lpstr>Open Sauce Italics</vt:lpstr>
      <vt:lpstr>Open Sauce Light Bold Italics</vt:lpstr>
      <vt:lpstr>Arial</vt:lpstr>
      <vt:lpstr>Open Sauce SemiBold</vt:lpstr>
      <vt:lpstr>Open Sauce Bold Italics</vt:lpstr>
      <vt:lpstr>Open Sauce</vt:lpstr>
      <vt:lpstr>Open Sauce Light Bold</vt:lpstr>
      <vt:lpstr>Sanchez</vt:lpstr>
      <vt:lpstr>League Spartan</vt:lpstr>
      <vt:lpstr>Arial Nova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AMI 2023</dc:title>
  <cp:lastModifiedBy>St Leger, Lana</cp:lastModifiedBy>
  <cp:revision>2</cp:revision>
  <dcterms:created xsi:type="dcterms:W3CDTF">2006-08-16T00:00:00Z</dcterms:created>
  <dcterms:modified xsi:type="dcterms:W3CDTF">2023-05-12T15:00:50Z</dcterms:modified>
  <dc:identifier>DAFgAwzPn6g</dc:identifier>
</cp:coreProperties>
</file>