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2" r:id="rId2"/>
  </p:sldMasterIdLst>
  <p:notesMasterIdLst>
    <p:notesMasterId r:id="rId19"/>
  </p:notesMasterIdLst>
  <p:sldIdLst>
    <p:sldId id="257" r:id="rId3"/>
    <p:sldId id="881" r:id="rId4"/>
    <p:sldId id="878" r:id="rId5"/>
    <p:sldId id="879" r:id="rId6"/>
    <p:sldId id="884" r:id="rId7"/>
    <p:sldId id="880" r:id="rId8"/>
    <p:sldId id="874" r:id="rId9"/>
    <p:sldId id="875" r:id="rId10"/>
    <p:sldId id="876" r:id="rId11"/>
    <p:sldId id="883" r:id="rId12"/>
    <p:sldId id="871" r:id="rId13"/>
    <p:sldId id="264" r:id="rId14"/>
    <p:sldId id="868" r:id="rId15"/>
    <p:sldId id="882" r:id="rId16"/>
    <p:sldId id="873" r:id="rId17"/>
    <p:sldId id="263" r:id="rId1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2109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07B8763-F53C-2F96-A486-4B6FB40B222B}" v="38" dt="2023-05-13T12:35:59.426"/>
    <p1510:client id="{81F8039D-7392-4234-ABCA-C9A41B840836}" v="5" dt="2023-05-13T12:34:34.00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79" d="100"/>
          <a:sy n="79" d="100"/>
        </p:scale>
        <p:origin x="139" y="67"/>
      </p:cViewPr>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3" Type="http://schemas.openxmlformats.org/officeDocument/2006/relationships/slide" Target="slides/slide1.xml"/><Relationship Id="rId21"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microsoft.com/office/2015/10/relationships/revisionInfo" Target="revisionInfo.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5AADC98-EA7D-430B-B9E2-7FF04E6FF364}" type="datetimeFigureOut">
              <a:rPr lang="en-GB" smtClean="0"/>
              <a:t>13/05/2023</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66A1E36-D60A-4496-9ADC-F8F8227619BE}" type="slidenum">
              <a:rPr lang="en-GB" smtClean="0"/>
              <a:t>‹#›</a:t>
            </a:fld>
            <a:endParaRPr lang="en-GB"/>
          </a:p>
        </p:txBody>
      </p:sp>
    </p:spTree>
    <p:extLst>
      <p:ext uri="{BB962C8B-B14F-4D97-AF65-F5344CB8AC3E}">
        <p14:creationId xmlns:p14="http://schemas.microsoft.com/office/powerpoint/2010/main" val="224119839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s://beta.measurement-toolkit.org/concepts/reliability" TargetMode="External"/><Relationship Id="rId2" Type="http://schemas.openxmlformats.org/officeDocument/2006/relationships/slide" Target="../slides/slide12.xml"/><Relationship Id="rId1" Type="http://schemas.openxmlformats.org/officeDocument/2006/relationships/notesMaster" Target="../notesMasters/notesMaster1.xml"/><Relationship Id="rId4" Type="http://schemas.openxmlformats.org/officeDocument/2006/relationships/hyperlink" Target="https://beta.measurement-toolkit.org/search" TargetMode="Externa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s://beta.measurement-toolkit.org/concepts/reliability" TargetMode="External"/><Relationship Id="rId2" Type="http://schemas.openxmlformats.org/officeDocument/2006/relationships/slide" Target="../slides/slide14.xml"/><Relationship Id="rId1" Type="http://schemas.openxmlformats.org/officeDocument/2006/relationships/notesMaster" Target="../notesMasters/notesMaster1.xml"/><Relationship Id="rId4" Type="http://schemas.openxmlformats.org/officeDocument/2006/relationships/hyperlink" Target="https://beta.measurement-toolkit.org/search" TargetMode="Externa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s://public.wmo.int/en/media/press-release/multi-agency-report-highlights-increasing-signs-and-impacts-of-climate-change" TargetMode="External"/><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championhealth.co.uk/insights/stress-statistics/#:~:text=The%20most%20common%20self%2Dreported,to%20high%20levels%20of%20stress."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championhealth.co.uk/insights/stress-statistics/#:~:text=The%20most%20common%20self%2Dreported,to%20high%20levels%20of%20stress."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FB902F4-BDC4-E545-963F-EE58C192BFC7}" type="slidenum">
              <a:rPr lang="en-US" smtClean="0"/>
              <a:t>1</a:t>
            </a:fld>
            <a:endParaRPr lang="en-US"/>
          </a:p>
        </p:txBody>
      </p:sp>
    </p:spTree>
    <p:extLst>
      <p:ext uri="{BB962C8B-B14F-4D97-AF65-F5344CB8AC3E}">
        <p14:creationId xmlns:p14="http://schemas.microsoft.com/office/powerpoint/2010/main" val="413644953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a:latin typeface="Arial" panose="020B0604020202020204" pitchFamily="34" charset="0"/>
                <a:cs typeface="Arial" panose="020B0604020202020204" pitchFamily="34" charset="0"/>
              </a:rPr>
              <a:t>Swami et al. (2021) asked participants to track their emotions five times a day for three weeks on a smart phone app  (n=64). Results indicated that greater levels of self reported hunger were associated with greater feelings of anger and irritability, and with lower pleasure.</a:t>
            </a:r>
          </a:p>
          <a:p>
            <a:endParaRPr lang="en-GB"/>
          </a:p>
        </p:txBody>
      </p:sp>
      <p:sp>
        <p:nvSpPr>
          <p:cNvPr id="4" name="Slide Number Placeholder 3"/>
          <p:cNvSpPr>
            <a:spLocks noGrp="1"/>
          </p:cNvSpPr>
          <p:nvPr>
            <p:ph type="sldNum" sz="quarter" idx="5"/>
          </p:nvPr>
        </p:nvSpPr>
        <p:spPr/>
        <p:txBody>
          <a:bodyPr/>
          <a:lstStyle/>
          <a:p>
            <a:fld id="{966A1E36-D60A-4496-9ADC-F8F8227619BE}" type="slidenum">
              <a:rPr lang="en-GB" smtClean="0"/>
              <a:t>10</a:t>
            </a:fld>
            <a:endParaRPr lang="en-GB"/>
          </a:p>
        </p:txBody>
      </p:sp>
    </p:spTree>
    <p:extLst>
      <p:ext uri="{BB962C8B-B14F-4D97-AF65-F5344CB8AC3E}">
        <p14:creationId xmlns:p14="http://schemas.microsoft.com/office/powerpoint/2010/main" val="329139470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The solution? We will start to investigate if a ‘better diet’ does bring about more compassionate leadership? </a:t>
            </a:r>
          </a:p>
          <a:p>
            <a:endParaRPr lang="en-GB"/>
          </a:p>
          <a:p>
            <a:r>
              <a:rPr lang="en-GB"/>
              <a:t>IS there something about a healthy diet: the nutrients required for mental well-being, well regulated glucose levels, the correct selection, timing and portions of foods that can influence the way we feel, that then influences the way we treat others?</a:t>
            </a:r>
          </a:p>
          <a:p>
            <a:endParaRPr lang="en-GB"/>
          </a:p>
          <a:p>
            <a:r>
              <a:rPr lang="en-GB"/>
              <a:t>We envisage an observational study possibly incorporating a MEBS (Mindful eating behaviour scale) such as that used by e.g. </a:t>
            </a:r>
            <a:r>
              <a:rPr lang="en-GB" err="1"/>
              <a:t>Winkens</a:t>
            </a:r>
            <a:r>
              <a:rPr lang="en-GB"/>
              <a:t> et al 2018 Dutch adults over 55 </a:t>
            </a:r>
            <a:r>
              <a:rPr lang="en-GB" err="1"/>
              <a:t>yrs</a:t>
            </a:r>
            <a:r>
              <a:rPr lang="en-GB"/>
              <a:t>, or food and mood diary (REF) or even a training program on mindful eating as developed by Kidwell et al 2015 in the USA or </a:t>
            </a:r>
            <a:r>
              <a:rPr lang="en-GB" err="1"/>
              <a:t>Punna</a:t>
            </a:r>
            <a:r>
              <a:rPr lang="en-GB"/>
              <a:t> et al 2022 in Finland.</a:t>
            </a:r>
          </a:p>
          <a:p>
            <a:endParaRPr lang="en-GB"/>
          </a:p>
          <a:p>
            <a:r>
              <a:rPr lang="en-GB"/>
              <a:t>One of the challenges of cross collaborative and interdisciplinary research especially in complex interventions is being aware that terms may be used or regarded differently – within the research group members as well as within our participants, therefore we need to be careful that – apologies for the cliché  -we all understand each others meanings </a:t>
            </a:r>
          </a:p>
          <a:p>
            <a:endParaRPr lang="en-GB"/>
          </a:p>
          <a:p>
            <a:pPr algn="just"/>
            <a:r>
              <a:rPr lang="en-GB"/>
              <a:t>Diet research is often biased.  From MRC DAPA toolkit:  </a:t>
            </a:r>
            <a:r>
              <a:rPr lang="en-GB" b="0" i="0">
                <a:solidFill>
                  <a:srgbClr val="212529"/>
                </a:solidFill>
                <a:effectLst/>
                <a:latin typeface="system-ui"/>
              </a:rPr>
              <a:t>Bias is the term used to describe the cumulative effect of deviation of observations from truth which investigators wish to measure. So, in the example above the poor calibration of the weighing scales was just one form of bias that distorted the weight data consistently upwards.</a:t>
            </a:r>
          </a:p>
          <a:p>
            <a:pPr algn="just"/>
            <a:r>
              <a:rPr lang="en-GB" b="0" i="0">
                <a:solidFill>
                  <a:srgbClr val="212529"/>
                </a:solidFill>
                <a:effectLst/>
                <a:latin typeface="system-ui"/>
              </a:rPr>
              <a:t>There are at least 50 forms of bias that occur in population health sciences and several different systems for classifying and subcategorising them. One of the simplest systems is to separate them into:</a:t>
            </a:r>
          </a:p>
          <a:p>
            <a:pPr algn="just">
              <a:buFont typeface="+mj-lt"/>
              <a:buAutoNum type="arabicPeriod"/>
            </a:pPr>
            <a:r>
              <a:rPr lang="en-GB" b="0" i="0">
                <a:solidFill>
                  <a:srgbClr val="212529"/>
                </a:solidFill>
                <a:effectLst/>
                <a:latin typeface="system-ui"/>
              </a:rPr>
              <a:t>Information bias</a:t>
            </a:r>
          </a:p>
          <a:p>
            <a:pPr algn="just">
              <a:buFont typeface="+mj-lt"/>
              <a:buAutoNum type="arabicPeriod"/>
            </a:pPr>
            <a:r>
              <a:rPr lang="en-GB" b="0" i="0">
                <a:solidFill>
                  <a:srgbClr val="212529"/>
                </a:solidFill>
                <a:effectLst/>
                <a:latin typeface="system-ui"/>
              </a:rPr>
              <a:t>Selection bias</a:t>
            </a:r>
          </a:p>
          <a:p>
            <a:pPr algn="just">
              <a:buFont typeface="+mj-lt"/>
              <a:buAutoNum type="arabicPeriod"/>
            </a:pPr>
            <a:r>
              <a:rPr lang="en-GB" b="0" i="0">
                <a:solidFill>
                  <a:srgbClr val="212529"/>
                </a:solidFill>
                <a:effectLst/>
                <a:latin typeface="system-ui"/>
              </a:rPr>
              <a:t>Confounding</a:t>
            </a:r>
          </a:p>
          <a:p>
            <a:pPr algn="just"/>
            <a:r>
              <a:rPr lang="en-GB" b="0" i="0">
                <a:solidFill>
                  <a:srgbClr val="212529"/>
                </a:solidFill>
                <a:effectLst/>
                <a:latin typeface="system-ui"/>
              </a:rPr>
              <a:t>Further information regarding the categories and subcategories of bias can be found in the following article [3]</a:t>
            </a:r>
          </a:p>
          <a:p>
            <a:pPr algn="just"/>
            <a:r>
              <a:rPr lang="en-GB" b="1" i="0" u="sng">
                <a:solidFill>
                  <a:srgbClr val="212529"/>
                </a:solidFill>
                <a:effectLst/>
                <a:latin typeface="system-ui"/>
              </a:rPr>
              <a:t>Information bias</a:t>
            </a:r>
            <a:endParaRPr lang="en-GB" b="0" i="0">
              <a:solidFill>
                <a:srgbClr val="212529"/>
              </a:solidFill>
              <a:effectLst/>
              <a:latin typeface="system-ui"/>
            </a:endParaRPr>
          </a:p>
          <a:p>
            <a:pPr algn="just"/>
            <a:r>
              <a:rPr lang="en-GB" b="0" i="0">
                <a:solidFill>
                  <a:srgbClr val="212529"/>
                </a:solidFill>
                <a:effectLst/>
                <a:latin typeface="system-ui"/>
              </a:rPr>
              <a:t>Information bias is a result of errors introduced during data collection and is therefore the form of bias most applicable to the issue of measurement. These errors originate from:</a:t>
            </a:r>
          </a:p>
          <a:p>
            <a:pPr algn="just">
              <a:buFont typeface="+mj-lt"/>
              <a:buAutoNum type="arabicPeriod"/>
            </a:pPr>
            <a:r>
              <a:rPr lang="en-GB" b="0" i="0">
                <a:solidFill>
                  <a:srgbClr val="212529"/>
                </a:solidFill>
                <a:effectLst/>
                <a:latin typeface="system-ui"/>
              </a:rPr>
              <a:t>Those measuring the variable, known as observer bias. For example, researcher knowledge of hypotheses and group allocations could influence the way information is collected and interpreted.</a:t>
            </a:r>
          </a:p>
          <a:p>
            <a:pPr algn="just">
              <a:buFont typeface="+mj-lt"/>
              <a:buAutoNum type="arabicPeriod"/>
            </a:pPr>
            <a:r>
              <a:rPr lang="en-GB" b="0" i="0">
                <a:solidFill>
                  <a:srgbClr val="212529"/>
                </a:solidFill>
                <a:effectLst/>
                <a:latin typeface="system-ui"/>
              </a:rPr>
              <a:t>The tool being used for measurement, known as measurement bias. For example a malfunctioning gas analyser or poorly designed questionnaire.</a:t>
            </a:r>
          </a:p>
          <a:p>
            <a:pPr algn="just">
              <a:buFont typeface="+mj-lt"/>
              <a:buAutoNum type="arabicPeriod"/>
            </a:pPr>
            <a:r>
              <a:rPr lang="en-GB" b="0" i="0">
                <a:solidFill>
                  <a:srgbClr val="212529"/>
                </a:solidFill>
                <a:effectLst/>
                <a:latin typeface="system-ui"/>
              </a:rPr>
              <a:t>Those being measured, known as respondent bias. This can take many forms, such as:</a:t>
            </a:r>
          </a:p>
          <a:p>
            <a:pPr marL="742950" lvl="1" indent="-285750" algn="just">
              <a:buFont typeface="+mj-lt"/>
              <a:buAutoNum type="arabicPeriod"/>
            </a:pPr>
            <a:r>
              <a:rPr lang="en-GB" b="0" i="0">
                <a:solidFill>
                  <a:srgbClr val="212529"/>
                </a:solidFill>
                <a:effectLst/>
                <a:latin typeface="system-ui"/>
              </a:rPr>
              <a:t>Social desirability bias, which can cause over- or under-reporting of certain behaviours, in order to appear favourable or avoid criticism</a:t>
            </a:r>
          </a:p>
          <a:p>
            <a:pPr marL="742950" lvl="1" indent="-285750" algn="just">
              <a:buFont typeface="+mj-lt"/>
              <a:buAutoNum type="arabicPeriod"/>
            </a:pPr>
            <a:r>
              <a:rPr lang="en-GB" b="0" i="0">
                <a:solidFill>
                  <a:srgbClr val="212529"/>
                </a:solidFill>
                <a:effectLst/>
                <a:latin typeface="system-ui"/>
              </a:rPr>
              <a:t>Recall bias, which occurs due to differences in the accuracy or completeness of recollections by study participants relating to prior events or experiences</a:t>
            </a:r>
          </a:p>
          <a:p>
            <a:pPr algn="just"/>
            <a:r>
              <a:rPr lang="en-GB" b="0" i="0">
                <a:solidFill>
                  <a:srgbClr val="212529"/>
                </a:solidFill>
                <a:effectLst/>
                <a:latin typeface="system-ui"/>
              </a:rPr>
              <a:t>These forms of bias can result from different forms of errors (e.g., mixture of differential and non-differential systematic and random errors)</a:t>
            </a:r>
          </a:p>
          <a:p>
            <a:pPr algn="just"/>
            <a:r>
              <a:rPr lang="en-GB" b="0" i="0">
                <a:solidFill>
                  <a:srgbClr val="212529"/>
                </a:solidFill>
                <a:effectLst/>
                <a:latin typeface="system-ui"/>
              </a:rPr>
              <a:t>Observer and respondent bias can be minimised by undertaking many different approaches: Training observers, requesting participants not to change lifestyle during a study or behave differently when being monitored, and others as described above (see </a:t>
            </a:r>
            <a:r>
              <a:rPr lang="en-GB" b="0" i="0" u="sng">
                <a:solidFill>
                  <a:srgbClr val="0D6EFD"/>
                </a:solidFill>
                <a:effectLst/>
                <a:latin typeface="system-ui"/>
                <a:hlinkClick r:id="rId3"/>
              </a:rPr>
              <a:t>maximising reliability</a:t>
            </a:r>
            <a:r>
              <a:rPr lang="en-GB" b="0" i="0">
                <a:solidFill>
                  <a:srgbClr val="212529"/>
                </a:solidFill>
                <a:effectLst/>
                <a:latin typeface="system-ui"/>
              </a:rPr>
              <a:t>).</a:t>
            </a:r>
          </a:p>
          <a:p>
            <a:pPr algn="just"/>
            <a:r>
              <a:rPr lang="en-GB" b="0" i="0">
                <a:solidFill>
                  <a:srgbClr val="212529"/>
                </a:solidFill>
                <a:effectLst/>
                <a:latin typeface="system-ui"/>
              </a:rPr>
              <a:t>In a randomised controlled trial, participants and observers are ideally blinded to the intervention so that they do not behave differently. The same principles apply for measurement as administration of assessment is also a form of intervention.</a:t>
            </a:r>
          </a:p>
          <a:p>
            <a:pPr algn="just"/>
            <a:r>
              <a:rPr lang="en-GB" b="1" i="0" u="sng">
                <a:solidFill>
                  <a:srgbClr val="212529"/>
                </a:solidFill>
                <a:effectLst/>
                <a:latin typeface="system-ui"/>
              </a:rPr>
              <a:t>Selection bias</a:t>
            </a:r>
            <a:endParaRPr lang="en-GB" b="0" i="0">
              <a:solidFill>
                <a:srgbClr val="212529"/>
              </a:solidFill>
              <a:effectLst/>
              <a:latin typeface="system-ui"/>
            </a:endParaRPr>
          </a:p>
          <a:p>
            <a:pPr algn="just"/>
            <a:r>
              <a:rPr lang="en-GB" b="0" i="0">
                <a:solidFill>
                  <a:srgbClr val="212529"/>
                </a:solidFill>
                <a:effectLst/>
                <a:latin typeface="system-ui"/>
              </a:rPr>
              <a:t>Selection bias occurs when the study sample is systematically unrepresentative of the target population about which conclusions are to be drawn, resulting in data with insufficient </a:t>
            </a:r>
            <a:r>
              <a:rPr lang="en-GB" b="0" i="0" u="sng">
                <a:solidFill>
                  <a:srgbClr val="0D6EFD"/>
                </a:solidFill>
                <a:effectLst/>
                <a:latin typeface="system-ui"/>
                <a:hlinkClick r:id="rId4"/>
              </a:rPr>
              <a:t>external validity</a:t>
            </a:r>
            <a:r>
              <a:rPr lang="en-GB" b="0" i="0">
                <a:solidFill>
                  <a:srgbClr val="212529"/>
                </a:solidFill>
                <a:effectLst/>
                <a:latin typeface="system-ui"/>
              </a:rPr>
              <a:t>. The resulting data may therefore be flawed in its ability to answer any research questions about the target population, even if the study itself has a high level of </a:t>
            </a:r>
            <a:r>
              <a:rPr lang="en-GB" b="0" i="0" u="sng">
                <a:solidFill>
                  <a:srgbClr val="0D6EFD"/>
                </a:solidFill>
                <a:effectLst/>
                <a:latin typeface="system-ui"/>
                <a:hlinkClick r:id="rId4"/>
              </a:rPr>
              <a:t>internal validity</a:t>
            </a:r>
            <a:r>
              <a:rPr lang="en-GB" b="0" i="0">
                <a:solidFill>
                  <a:srgbClr val="212529"/>
                </a:solidFill>
                <a:effectLst/>
                <a:latin typeface="system-ui"/>
              </a:rPr>
              <a:t>. Selection bias can occur because of:</a:t>
            </a:r>
          </a:p>
          <a:p>
            <a:pPr algn="just">
              <a:buFont typeface="+mj-lt"/>
              <a:buAutoNum type="arabicPeriod"/>
            </a:pPr>
            <a:r>
              <a:rPr lang="en-GB" b="0" i="0">
                <a:solidFill>
                  <a:srgbClr val="212529"/>
                </a:solidFill>
                <a:effectLst/>
                <a:latin typeface="system-ui"/>
              </a:rPr>
              <a:t>The way the study population (or subgroups) is defined</a:t>
            </a:r>
          </a:p>
          <a:p>
            <a:pPr algn="just">
              <a:buFont typeface="+mj-lt"/>
              <a:buAutoNum type="arabicPeriod"/>
            </a:pPr>
            <a:r>
              <a:rPr lang="en-GB" b="0" i="0">
                <a:solidFill>
                  <a:srgbClr val="212529"/>
                </a:solidFill>
                <a:effectLst/>
                <a:latin typeface="system-ui"/>
              </a:rPr>
              <a:t>The inclusion or exclusion criteria</a:t>
            </a:r>
          </a:p>
          <a:p>
            <a:pPr algn="just">
              <a:buFont typeface="+mj-lt"/>
              <a:buAutoNum type="arabicPeriod"/>
            </a:pPr>
            <a:r>
              <a:rPr lang="en-GB" b="0" i="0">
                <a:solidFill>
                  <a:srgbClr val="212529"/>
                </a:solidFill>
                <a:effectLst/>
                <a:latin typeface="system-ui"/>
              </a:rPr>
              <a:t>Study withdrawals/rate of follow up</a:t>
            </a:r>
          </a:p>
          <a:p>
            <a:pPr algn="just">
              <a:buFont typeface="+mj-lt"/>
              <a:buAutoNum type="arabicPeriod"/>
            </a:pPr>
            <a:r>
              <a:rPr lang="en-GB" b="0" i="0">
                <a:solidFill>
                  <a:srgbClr val="212529"/>
                </a:solidFill>
                <a:effectLst/>
                <a:latin typeface="system-ui"/>
              </a:rPr>
              <a:t>Non-responders</a:t>
            </a:r>
          </a:p>
          <a:p>
            <a:pPr algn="just"/>
            <a:r>
              <a:rPr lang="en-GB" b="0" i="0">
                <a:solidFill>
                  <a:srgbClr val="212529"/>
                </a:solidFill>
                <a:effectLst/>
                <a:latin typeface="system-ui"/>
              </a:rPr>
              <a:t>Selection bias can often be reduced through careful study design, ensuring that no element of recruitment or data collection systematically favours one type of individual over another, as well as actively monitoring the characteristics of sample population during the course of the study.</a:t>
            </a:r>
          </a:p>
          <a:p>
            <a:pPr algn="just"/>
            <a:r>
              <a:rPr lang="en-GB" b="0" i="0">
                <a:solidFill>
                  <a:srgbClr val="212529"/>
                </a:solidFill>
                <a:effectLst/>
                <a:latin typeface="system-ui"/>
              </a:rPr>
              <a:t>If selection bias is likely to exist by design, it is helpful to collect other information which makes it possible to estimate the likely size and direction of the bias in the results. For instance, it is possible to collect the demographic characteristics of non-responders, who can then be compared with the responders to determine whether they differ systematically by social status, education etc.</a:t>
            </a:r>
          </a:p>
          <a:p>
            <a:pPr algn="just"/>
            <a:r>
              <a:rPr lang="en-GB" b="1" i="0" u="sng">
                <a:solidFill>
                  <a:srgbClr val="212529"/>
                </a:solidFill>
                <a:effectLst/>
                <a:latin typeface="system-ui"/>
              </a:rPr>
              <a:t>Confounding</a:t>
            </a:r>
            <a:endParaRPr lang="en-GB" b="0" i="0">
              <a:solidFill>
                <a:srgbClr val="212529"/>
              </a:solidFill>
              <a:effectLst/>
              <a:latin typeface="system-ui"/>
            </a:endParaRPr>
          </a:p>
          <a:p>
            <a:pPr algn="just"/>
            <a:r>
              <a:rPr lang="en-GB" b="0" i="0" u="sng">
                <a:solidFill>
                  <a:srgbClr val="0D6EFD"/>
                </a:solidFill>
                <a:effectLst/>
                <a:latin typeface="system-ui"/>
                <a:hlinkClick r:id="rId4"/>
              </a:rPr>
              <a:t>Confounding</a:t>
            </a:r>
            <a:r>
              <a:rPr lang="en-GB" b="0" i="0">
                <a:solidFill>
                  <a:srgbClr val="212529"/>
                </a:solidFill>
                <a:effectLst/>
                <a:latin typeface="system-ui"/>
              </a:rPr>
              <a:t> does not result from measurement error and is </a:t>
            </a:r>
            <a:r>
              <a:rPr lang="en-GB" b="0" i="0" u="sng">
                <a:solidFill>
                  <a:srgbClr val="212529"/>
                </a:solidFill>
                <a:effectLst/>
                <a:latin typeface="system-ui"/>
              </a:rPr>
              <a:t>not</a:t>
            </a:r>
            <a:r>
              <a:rPr lang="en-GB" b="0" i="0">
                <a:solidFill>
                  <a:srgbClr val="212529"/>
                </a:solidFill>
                <a:effectLst/>
                <a:latin typeface="system-ui"/>
              </a:rPr>
              <a:t> a measurement issue per se, but is an important epidemiological concept relating to study design, analysis and interpretation of data. Although confounding does not directly generally affect choice of method of assessment directly, it is important to ensure that potential confounding variables are measured using reliable and valid methods in order to reduce the effect of </a:t>
            </a:r>
            <a:r>
              <a:rPr lang="en-GB" b="0" i="0" u="sng">
                <a:solidFill>
                  <a:srgbClr val="0D6EFD"/>
                </a:solidFill>
                <a:effectLst/>
                <a:latin typeface="system-ui"/>
                <a:hlinkClick r:id="rId4"/>
              </a:rPr>
              <a:t>residual confounding.</a:t>
            </a:r>
            <a:r>
              <a:rPr lang="en-GB" b="0" i="0">
                <a:solidFill>
                  <a:srgbClr val="212529"/>
                </a:solidFill>
                <a:effectLst/>
                <a:latin typeface="system-ui"/>
              </a:rPr>
              <a:t> There are three criteria for confounding:</a:t>
            </a:r>
          </a:p>
          <a:p>
            <a:pPr algn="just">
              <a:buFont typeface="+mj-lt"/>
              <a:buAutoNum type="arabicPeriod"/>
            </a:pPr>
            <a:r>
              <a:rPr lang="en-GB" b="0" i="0">
                <a:solidFill>
                  <a:srgbClr val="212529"/>
                </a:solidFill>
                <a:effectLst/>
                <a:latin typeface="system-ui"/>
              </a:rPr>
              <a:t>Variable has an independent association with the outcome of interest</a:t>
            </a:r>
          </a:p>
          <a:p>
            <a:pPr algn="just">
              <a:buFont typeface="+mj-lt"/>
              <a:buAutoNum type="arabicPeriod"/>
            </a:pPr>
            <a:r>
              <a:rPr lang="en-GB" b="0" i="0">
                <a:solidFill>
                  <a:srgbClr val="212529"/>
                </a:solidFill>
                <a:effectLst/>
                <a:latin typeface="system-ui"/>
              </a:rPr>
              <a:t>Variable has an association with both the exposure and outcome</a:t>
            </a:r>
          </a:p>
          <a:p>
            <a:pPr algn="just">
              <a:buFont typeface="+mj-lt"/>
              <a:buAutoNum type="arabicPeriod"/>
            </a:pPr>
            <a:r>
              <a:rPr lang="en-GB" b="0" i="0">
                <a:solidFill>
                  <a:srgbClr val="212529"/>
                </a:solidFill>
                <a:effectLst/>
                <a:latin typeface="system-ui"/>
              </a:rPr>
              <a:t>Variable is not on the causal pathway between the exposure and outcome</a:t>
            </a:r>
          </a:p>
          <a:p>
            <a:pPr algn="just">
              <a:buFont typeface="+mj-lt"/>
              <a:buAutoNum type="arabicPeriod"/>
            </a:pPr>
            <a:endParaRPr lang="en-GB" b="0" i="0">
              <a:solidFill>
                <a:srgbClr val="212529"/>
              </a:solidFill>
              <a:effectLst/>
              <a:latin typeface="system-ui"/>
            </a:endParaRPr>
          </a:p>
          <a:p>
            <a:pPr algn="just">
              <a:buFont typeface="+mj-lt"/>
              <a:buAutoNum type="arabicPeriod"/>
            </a:pPr>
            <a:endParaRPr lang="en-GB" b="0" i="0">
              <a:solidFill>
                <a:srgbClr val="212529"/>
              </a:solidFill>
              <a:effectLst/>
              <a:latin typeface="system-ui"/>
            </a:endParaRPr>
          </a:p>
          <a:p>
            <a:pPr algn="just"/>
            <a:r>
              <a:rPr lang="en-GB" b="0" i="0">
                <a:solidFill>
                  <a:srgbClr val="212529"/>
                </a:solidFill>
                <a:effectLst/>
                <a:latin typeface="system-ui"/>
              </a:rPr>
              <a:t>In the above example, one of the assumptions is that smoking status is not on the causal pathway of the coffee-cancer relationship or, in other words, coffee consumption does not change smoking status. Confounding is controlled in the design of a study by randomisation, restriction or matching of participants, and during the analysis phase by stratification or statistical modelling.</a:t>
            </a:r>
          </a:p>
          <a:p>
            <a:pPr algn="just"/>
            <a:r>
              <a:rPr lang="en-GB" b="0" i="0">
                <a:solidFill>
                  <a:srgbClr val="212529"/>
                </a:solidFill>
                <a:effectLst/>
                <a:latin typeface="system-ui"/>
              </a:rPr>
              <a:t>Missing data represent a potential source of bias in population health research. Research that is carefully designed and conducted can minimise the potential for missing data. It may be useful to consider whether the method to be used is likely to result in missing data in the population of interest. For example,</a:t>
            </a:r>
          </a:p>
          <a:p>
            <a:pPr algn="just">
              <a:buFont typeface="+mj-lt"/>
              <a:buAutoNum type="arabicPeriod"/>
            </a:pPr>
            <a:r>
              <a:rPr lang="en-GB" b="0" i="0">
                <a:solidFill>
                  <a:srgbClr val="212529"/>
                </a:solidFill>
                <a:effectLst/>
                <a:latin typeface="system-ui"/>
              </a:rPr>
              <a:t>Self-administration of diet or physical activity questionnaires may result in missing data because of some lack of literacy, cognitive performance, or interest in responding to questions about diet or physical activity.</a:t>
            </a:r>
          </a:p>
          <a:p>
            <a:pPr algn="just">
              <a:buFont typeface="+mj-lt"/>
              <a:buAutoNum type="arabicPeriod"/>
            </a:pPr>
            <a:r>
              <a:rPr lang="en-GB" b="0" i="0">
                <a:solidFill>
                  <a:srgbClr val="212529"/>
                </a:solidFill>
                <a:effectLst/>
                <a:latin typeface="system-ui"/>
              </a:rPr>
              <a:t>Anthropometric measurements can result in missing information for morbidly-obese individuals whose fat mass cannot be assessed for a technical reason.</a:t>
            </a:r>
          </a:p>
          <a:p>
            <a:pPr algn="just"/>
            <a:r>
              <a:rPr lang="en-GB" b="0" i="0">
                <a:solidFill>
                  <a:srgbClr val="212529"/>
                </a:solidFill>
                <a:effectLst/>
                <a:latin typeface="system-ui"/>
              </a:rPr>
              <a:t>Consideration of the subgroups more likely to return missing data, and collection of additional information describing these groups, can in turn be used to address missing data that do occur.</a:t>
            </a:r>
          </a:p>
          <a:p>
            <a:pPr algn="just"/>
            <a:r>
              <a:rPr lang="en-GB" b="1" i="0" u="sng">
                <a:solidFill>
                  <a:srgbClr val="212529"/>
                </a:solidFill>
                <a:effectLst/>
                <a:latin typeface="system-ui"/>
              </a:rPr>
              <a:t>Types of missing data</a:t>
            </a:r>
            <a:endParaRPr lang="en-GB" b="0" i="0">
              <a:solidFill>
                <a:srgbClr val="212529"/>
              </a:solidFill>
              <a:effectLst/>
              <a:latin typeface="system-ui"/>
            </a:endParaRPr>
          </a:p>
          <a:p>
            <a:pPr algn="just"/>
            <a:r>
              <a:rPr lang="en-GB" b="0" i="0">
                <a:solidFill>
                  <a:srgbClr val="212529"/>
                </a:solidFill>
                <a:effectLst/>
                <a:latin typeface="system-ui"/>
              </a:rPr>
              <a:t>Unfortunately missing data often occur. The mechanism by which this happens must be accounted for when the missing information is treated. In statistics and epidemiology literature [4], missing data are categorised as:</a:t>
            </a:r>
          </a:p>
          <a:p>
            <a:pPr algn="just">
              <a:buFont typeface="+mj-lt"/>
              <a:buAutoNum type="arabicPeriod"/>
            </a:pPr>
            <a:r>
              <a:rPr lang="en-GB" b="0" i="0">
                <a:solidFill>
                  <a:srgbClr val="212529"/>
                </a:solidFill>
                <a:effectLst/>
                <a:latin typeface="system-ui"/>
              </a:rPr>
              <a:t>Missing completely at random – missingness is not related to the values of the dataset (either missing or observed)</a:t>
            </a:r>
          </a:p>
          <a:p>
            <a:pPr algn="just">
              <a:buFont typeface="+mj-lt"/>
              <a:buAutoNum type="arabicPeriod"/>
            </a:pPr>
            <a:r>
              <a:rPr lang="en-GB" b="0" i="0">
                <a:solidFill>
                  <a:srgbClr val="212529"/>
                </a:solidFill>
                <a:effectLst/>
                <a:latin typeface="system-ui"/>
              </a:rPr>
              <a:t>Missing at random – missingness is related to observed values (e.g. baseline characteristic) but not the missing unobserved values</a:t>
            </a:r>
          </a:p>
          <a:p>
            <a:pPr algn="just">
              <a:buFont typeface="+mj-lt"/>
              <a:buAutoNum type="arabicPeriod"/>
            </a:pPr>
            <a:r>
              <a:rPr lang="en-GB" b="0" i="0">
                <a:solidFill>
                  <a:srgbClr val="212529"/>
                </a:solidFill>
                <a:effectLst/>
                <a:latin typeface="system-ui"/>
              </a:rPr>
              <a:t>Missing not at random – missingness is related to the missing unobserved values</a:t>
            </a:r>
          </a:p>
          <a:p>
            <a:pPr algn="just"/>
            <a:r>
              <a:rPr lang="en-GB" b="1" i="0" u="sng">
                <a:solidFill>
                  <a:srgbClr val="212529"/>
                </a:solidFill>
                <a:effectLst/>
                <a:latin typeface="system-ui"/>
              </a:rPr>
              <a:t>Dealing with missing data</a:t>
            </a:r>
            <a:endParaRPr lang="en-GB" b="0" i="0">
              <a:solidFill>
                <a:srgbClr val="212529"/>
              </a:solidFill>
              <a:effectLst/>
              <a:latin typeface="system-ui"/>
            </a:endParaRPr>
          </a:p>
          <a:p>
            <a:pPr algn="just"/>
            <a:r>
              <a:rPr lang="en-GB" b="0" i="0">
                <a:solidFill>
                  <a:srgbClr val="212529"/>
                </a:solidFill>
                <a:effectLst/>
                <a:latin typeface="system-ui"/>
              </a:rPr>
              <a:t>The type of missing data may affect the chosen method for dealing with missing data. Broadly, the principal options are:</a:t>
            </a:r>
          </a:p>
          <a:p>
            <a:pPr algn="just">
              <a:buFont typeface="+mj-lt"/>
              <a:buAutoNum type="arabicPeriod"/>
            </a:pPr>
            <a:r>
              <a:rPr lang="en-GB" b="0" i="0">
                <a:solidFill>
                  <a:srgbClr val="212529"/>
                </a:solidFill>
                <a:effectLst/>
                <a:latin typeface="system-ui"/>
              </a:rPr>
              <a:t>Ignore the missing data and analyse only observed values (complete-case analysis)</a:t>
            </a:r>
          </a:p>
          <a:p>
            <a:pPr algn="just">
              <a:buFont typeface="+mj-lt"/>
              <a:buAutoNum type="arabicPeriod"/>
            </a:pPr>
            <a:r>
              <a:rPr lang="en-GB" b="0" i="0">
                <a:solidFill>
                  <a:srgbClr val="212529"/>
                </a:solidFill>
                <a:effectLst/>
                <a:latin typeface="system-ui"/>
              </a:rPr>
              <a:t>Imputation by replacing unobserved values as if they were observed (imputation analysis)</a:t>
            </a:r>
          </a:p>
          <a:p>
            <a:pPr algn="just"/>
            <a:r>
              <a:rPr lang="en-GB" b="0" i="0">
                <a:solidFill>
                  <a:srgbClr val="212529"/>
                </a:solidFill>
                <a:effectLst/>
                <a:latin typeface="system-ui"/>
              </a:rPr>
              <a:t>Imputation can be performed on a case-by-case basis. For example:</a:t>
            </a:r>
          </a:p>
          <a:p>
            <a:pPr algn="just">
              <a:buFont typeface="+mj-lt"/>
              <a:buAutoNum type="arabicPeriod"/>
            </a:pPr>
            <a:r>
              <a:rPr lang="en-GB" b="0" i="0">
                <a:solidFill>
                  <a:srgbClr val="212529"/>
                </a:solidFill>
                <a:effectLst/>
                <a:latin typeface="system-ui"/>
              </a:rPr>
              <a:t>Missing information on plasma vitamin C levels of some adults was due to no detectable signal of a vitamin C assay. Exclusion of these individuals just because of the missing information would result in loss in the lowest end of the distribution of vitamin C, which would be invalid. An imputed value would be its detection limit (or a half of its detection limit, for instance).</a:t>
            </a:r>
          </a:p>
          <a:p>
            <a:pPr algn="just">
              <a:buFont typeface="+mj-lt"/>
              <a:buAutoNum type="arabicPeriod"/>
            </a:pPr>
            <a:r>
              <a:rPr lang="en-GB" b="0" i="0">
                <a:solidFill>
                  <a:srgbClr val="212529"/>
                </a:solidFill>
                <a:effectLst/>
                <a:latin typeface="system-ui"/>
              </a:rPr>
              <a:t>In an exercise trial measuring maximal oxygen uptake at three time points (baseline, 4 weeks, and 8 weeks), some participants could not show up at the endpoint but did consent to use of collected data by 4 weeks. The endpoint results at 8 weeks may be imputed with the results at 4 weeks (‘last observation carried forward’). Using this imputation, the analysis can be said ‘intention to treat’ analysis [5].</a:t>
            </a:r>
          </a:p>
          <a:p>
            <a:pPr algn="just">
              <a:buFont typeface="+mj-lt"/>
              <a:buAutoNum type="arabicPeriod"/>
            </a:pPr>
            <a:r>
              <a:rPr lang="en-GB" b="0" i="0">
                <a:solidFill>
                  <a:srgbClr val="212529"/>
                </a:solidFill>
                <a:effectLst/>
                <a:latin typeface="system-ui"/>
              </a:rPr>
              <a:t>Imputation of means or medians of a continuous variable is generally discouraged, because this shrinks variability of the variable.</a:t>
            </a:r>
          </a:p>
          <a:p>
            <a:pPr algn="just">
              <a:buFont typeface="+mj-lt"/>
              <a:buAutoNum type="arabicPeriod"/>
            </a:pPr>
            <a:r>
              <a:rPr lang="en-GB" b="0" i="0">
                <a:solidFill>
                  <a:srgbClr val="212529"/>
                </a:solidFill>
                <a:effectLst/>
                <a:latin typeface="system-ui"/>
              </a:rPr>
              <a:t>For categorical variables, a missing category is often used. For missing information on BMI, for example, four categories may be the option: &lt; 25 kg/m</a:t>
            </a:r>
            <a:r>
              <a:rPr lang="en-GB" b="0" i="0" baseline="30000">
                <a:solidFill>
                  <a:srgbClr val="212529"/>
                </a:solidFill>
                <a:effectLst/>
                <a:latin typeface="system-ui"/>
              </a:rPr>
              <a:t>2</a:t>
            </a:r>
            <a:r>
              <a:rPr lang="en-GB" b="0" i="0">
                <a:solidFill>
                  <a:srgbClr val="212529"/>
                </a:solidFill>
                <a:effectLst/>
                <a:latin typeface="system-ui"/>
              </a:rPr>
              <a:t>, 25-29.9 kg/m</a:t>
            </a:r>
            <a:r>
              <a:rPr lang="en-GB" b="0" i="0" baseline="30000">
                <a:solidFill>
                  <a:srgbClr val="212529"/>
                </a:solidFill>
                <a:effectLst/>
                <a:latin typeface="system-ui"/>
              </a:rPr>
              <a:t>2</a:t>
            </a:r>
            <a:r>
              <a:rPr lang="en-GB" b="0" i="0">
                <a:solidFill>
                  <a:srgbClr val="212529"/>
                </a:solidFill>
                <a:effectLst/>
                <a:latin typeface="system-ui"/>
              </a:rPr>
              <a:t>, ≥30 kg/m</a:t>
            </a:r>
            <a:r>
              <a:rPr lang="en-GB" b="0" i="0" baseline="30000">
                <a:solidFill>
                  <a:srgbClr val="212529"/>
                </a:solidFill>
                <a:effectLst/>
                <a:latin typeface="system-ui"/>
              </a:rPr>
              <a:t>2</a:t>
            </a:r>
            <a:r>
              <a:rPr lang="en-GB" b="0" i="0">
                <a:solidFill>
                  <a:srgbClr val="212529"/>
                </a:solidFill>
                <a:effectLst/>
                <a:latin typeface="system-ui"/>
              </a:rPr>
              <a:t>, and ‘unknown’. But this is generally not recommended. It often loses continuous information.</a:t>
            </a:r>
          </a:p>
          <a:p>
            <a:pPr algn="just">
              <a:buFont typeface="+mj-lt"/>
              <a:buAutoNum type="arabicPeriod"/>
            </a:pPr>
            <a:r>
              <a:rPr lang="en-GB" b="0" i="0">
                <a:solidFill>
                  <a:srgbClr val="212529"/>
                </a:solidFill>
                <a:effectLst/>
                <a:latin typeface="system-ui"/>
              </a:rPr>
              <a:t>Missing information can be imputed with regression analysis. For example, if waist circumference were missing among 5% of a study population, but BMI were available among all, waist circumference could be imputed by a linear regression model predicting waist circumference by BMI and other available variables (e.g. age, sex).</a:t>
            </a:r>
          </a:p>
          <a:p>
            <a:pPr algn="just">
              <a:buFont typeface="+mj-lt"/>
              <a:buAutoNum type="arabicPeriod"/>
            </a:pPr>
            <a:r>
              <a:rPr lang="en-GB" b="0" i="0">
                <a:solidFill>
                  <a:srgbClr val="212529"/>
                </a:solidFill>
                <a:effectLst/>
                <a:latin typeface="system-ui"/>
              </a:rPr>
              <a:t>Imputation of missing data with uncertainty (e.g. regression-based imputation) is recommended to be done repeatedly. Consequently, repeated imputation produces multiple datasets with different imputed values. This is called ‘multiple imputation’. An overall inference is supposed to account for the variability owing to the multiple datasets.</a:t>
            </a:r>
          </a:p>
          <a:p>
            <a:pPr algn="just">
              <a:buFont typeface="+mj-lt"/>
              <a:buAutoNum type="arabicPeriod"/>
            </a:pPr>
            <a:endParaRPr lang="en-GB" b="0" i="0">
              <a:solidFill>
                <a:srgbClr val="212529"/>
              </a:solidFill>
              <a:effectLst/>
              <a:latin typeface="system-ui"/>
            </a:endParaRPr>
          </a:p>
          <a:p>
            <a:r>
              <a:rPr lang="en-GB"/>
              <a:t>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FB902F4-BDC4-E545-963F-EE58C192BFC7}"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3195798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The solution? We will start to investigate if a ‘better diet’ does bring about more compassionate leadership? </a:t>
            </a:r>
          </a:p>
          <a:p>
            <a:endParaRPr lang="en-GB"/>
          </a:p>
          <a:p>
            <a:r>
              <a:rPr lang="en-GB"/>
              <a:t>Neurotransmitters dependent on a range of nutrients are known to affect mood as well as the opposite effect of mood affecting food choice </a:t>
            </a:r>
          </a:p>
          <a:p>
            <a:endParaRPr lang="en-GB"/>
          </a:p>
          <a:p>
            <a:r>
              <a:rPr lang="en-GB"/>
              <a:t>Fig. 1  from </a:t>
            </a:r>
            <a:r>
              <a:rPr lang="en-GB" err="1"/>
              <a:t>AlAmmar</a:t>
            </a:r>
            <a:r>
              <a:rPr lang="en-GB"/>
              <a:t> et al The corresponsive relationship between food choices and mood status. In bad mood, the desire to unhealthy foods increases which leads to neurotransmitters imbalance. </a:t>
            </a:r>
          </a:p>
          <a:p>
            <a:r>
              <a:rPr lang="en-GB"/>
              <a:t>In good mode, the desire increases to both healthy and unhealthy foods. </a:t>
            </a:r>
          </a:p>
          <a:p>
            <a:r>
              <a:rPr lang="en-GB"/>
              <a:t>In both cases, the person needs to cut the desire to unhealthy foods and boost the mood by consuming healthy foods (i.e., fruits and vegetables)</a:t>
            </a:r>
          </a:p>
          <a:p>
            <a:endParaRPr lang="en-GB"/>
          </a:p>
          <a:p>
            <a:r>
              <a:rPr lang="en-GB"/>
              <a:t>There is a clear need to </a:t>
            </a:r>
            <a:r>
              <a:rPr lang="en-GB" b="0" i="0">
                <a:solidFill>
                  <a:srgbClr val="222222"/>
                </a:solidFill>
                <a:effectLst/>
                <a:latin typeface="Arial" panose="020B0604020202020204" pitchFamily="34" charset="0"/>
              </a:rPr>
              <a:t>examine the links between diet and mood and look beyond nutritional factors and give increased attention to the cultural, social, economic, and identity aspects of diet as suggested by Lee et al, 2023 </a:t>
            </a:r>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FB902F4-BDC4-E545-963F-EE58C192BFC7}"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2661662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The solution? We will start to investigate if a ‘better diet’ does bring about more compassionate leadership? </a:t>
            </a:r>
          </a:p>
          <a:p>
            <a:endParaRPr lang="en-GB"/>
          </a:p>
          <a:p>
            <a:r>
              <a:rPr lang="en-GB"/>
              <a:t>IS there something about a healthy diet: the nutrients required for mental well-being, well regulated glucose levels, the correct selection, timing and portions of foods that can influence the way we feel, that then influences the way we treat others?</a:t>
            </a:r>
          </a:p>
          <a:p>
            <a:endParaRPr lang="en-GB"/>
          </a:p>
          <a:p>
            <a:r>
              <a:rPr lang="en-GB"/>
              <a:t>We envisage an observational study possibly incorporating a MEBS (Mindful eating behaviour scale) such as that used by e.g. </a:t>
            </a:r>
            <a:r>
              <a:rPr lang="en-GB" err="1"/>
              <a:t>Winkens</a:t>
            </a:r>
            <a:r>
              <a:rPr lang="en-GB"/>
              <a:t> et al 2018 Dutch adults over 55 </a:t>
            </a:r>
            <a:r>
              <a:rPr lang="en-GB" err="1"/>
              <a:t>yrs</a:t>
            </a:r>
            <a:r>
              <a:rPr lang="en-GB"/>
              <a:t>, or food and mood diary (REF) or even a training program on mindful eating as developed by Kidwell et al 2015 in the USA or </a:t>
            </a:r>
            <a:r>
              <a:rPr lang="en-GB" err="1"/>
              <a:t>Punna</a:t>
            </a:r>
            <a:r>
              <a:rPr lang="en-GB"/>
              <a:t> et al 2022 in Finland.</a:t>
            </a:r>
          </a:p>
          <a:p>
            <a:endParaRPr lang="en-GB"/>
          </a:p>
          <a:p>
            <a:r>
              <a:rPr lang="en-GB"/>
              <a:t>One of the challenges of cross collaborative and interdisciplinary research especially in complex interventions is being aware that terms may be used or regarded differently – within the research group members as well as within our participants, therefore we need to be careful that – apologies for the cliché  -we all understand each others meanings </a:t>
            </a:r>
          </a:p>
          <a:p>
            <a:endParaRPr lang="en-GB"/>
          </a:p>
          <a:p>
            <a:pPr algn="just"/>
            <a:r>
              <a:rPr lang="en-GB"/>
              <a:t>Diet research is often biased.  From MRC DAPA toolkit:  </a:t>
            </a:r>
            <a:r>
              <a:rPr lang="en-GB" b="0" i="0">
                <a:solidFill>
                  <a:srgbClr val="212529"/>
                </a:solidFill>
                <a:effectLst/>
                <a:latin typeface="system-ui"/>
              </a:rPr>
              <a:t>Bias is the term used to describe the cumulative effect of deviation of observations from truth which investigators wish to measure. So, in the example above the poor calibration of the weighing scales was just one form of bias that distorted the weight data consistently upwards.</a:t>
            </a:r>
          </a:p>
          <a:p>
            <a:pPr algn="just"/>
            <a:r>
              <a:rPr lang="en-GB" b="0" i="0">
                <a:solidFill>
                  <a:srgbClr val="212529"/>
                </a:solidFill>
                <a:effectLst/>
                <a:latin typeface="system-ui"/>
              </a:rPr>
              <a:t>There are at least 50 forms of bias that occur in population health sciences and several different systems for classifying and subcategorising them. One of the simplest systems is to separate them into:</a:t>
            </a:r>
          </a:p>
          <a:p>
            <a:pPr algn="just">
              <a:buFont typeface="+mj-lt"/>
              <a:buAutoNum type="arabicPeriod"/>
            </a:pPr>
            <a:r>
              <a:rPr lang="en-GB" b="0" i="0">
                <a:solidFill>
                  <a:srgbClr val="212529"/>
                </a:solidFill>
                <a:effectLst/>
                <a:latin typeface="system-ui"/>
              </a:rPr>
              <a:t>Information bias</a:t>
            </a:r>
          </a:p>
          <a:p>
            <a:pPr algn="just">
              <a:buFont typeface="+mj-lt"/>
              <a:buAutoNum type="arabicPeriod"/>
            </a:pPr>
            <a:r>
              <a:rPr lang="en-GB" b="0" i="0">
                <a:solidFill>
                  <a:srgbClr val="212529"/>
                </a:solidFill>
                <a:effectLst/>
                <a:latin typeface="system-ui"/>
              </a:rPr>
              <a:t>Selection bias</a:t>
            </a:r>
          </a:p>
          <a:p>
            <a:pPr algn="just">
              <a:buFont typeface="+mj-lt"/>
              <a:buAutoNum type="arabicPeriod"/>
            </a:pPr>
            <a:r>
              <a:rPr lang="en-GB" b="0" i="0">
                <a:solidFill>
                  <a:srgbClr val="212529"/>
                </a:solidFill>
                <a:effectLst/>
                <a:latin typeface="system-ui"/>
              </a:rPr>
              <a:t>Confounding</a:t>
            </a:r>
          </a:p>
          <a:p>
            <a:pPr algn="just"/>
            <a:r>
              <a:rPr lang="en-GB" b="0" i="0">
                <a:solidFill>
                  <a:srgbClr val="212529"/>
                </a:solidFill>
                <a:effectLst/>
                <a:latin typeface="system-ui"/>
              </a:rPr>
              <a:t>Further information regarding the categories and subcategories of bias can be found in the following article [3]</a:t>
            </a:r>
          </a:p>
          <a:p>
            <a:pPr algn="just"/>
            <a:r>
              <a:rPr lang="en-GB" b="1" i="0" u="sng">
                <a:solidFill>
                  <a:srgbClr val="212529"/>
                </a:solidFill>
                <a:effectLst/>
                <a:latin typeface="system-ui"/>
              </a:rPr>
              <a:t>Information bias</a:t>
            </a:r>
            <a:endParaRPr lang="en-GB" b="0" i="0">
              <a:solidFill>
                <a:srgbClr val="212529"/>
              </a:solidFill>
              <a:effectLst/>
              <a:latin typeface="system-ui"/>
            </a:endParaRPr>
          </a:p>
          <a:p>
            <a:pPr algn="just"/>
            <a:r>
              <a:rPr lang="en-GB" b="0" i="0">
                <a:solidFill>
                  <a:srgbClr val="212529"/>
                </a:solidFill>
                <a:effectLst/>
                <a:latin typeface="system-ui"/>
              </a:rPr>
              <a:t>Information bias is a result of errors introduced during data collection and is therefore the form of bias most applicable to the issue of measurement. These errors originate from:</a:t>
            </a:r>
          </a:p>
          <a:p>
            <a:pPr algn="just">
              <a:buFont typeface="+mj-lt"/>
              <a:buAutoNum type="arabicPeriod"/>
            </a:pPr>
            <a:r>
              <a:rPr lang="en-GB" b="0" i="0">
                <a:solidFill>
                  <a:srgbClr val="212529"/>
                </a:solidFill>
                <a:effectLst/>
                <a:latin typeface="system-ui"/>
              </a:rPr>
              <a:t>Those measuring the variable, known as observer bias. For example, researcher knowledge of hypotheses and group allocations could influence the way information is collected and interpreted.</a:t>
            </a:r>
          </a:p>
          <a:p>
            <a:pPr algn="just">
              <a:buFont typeface="+mj-lt"/>
              <a:buAutoNum type="arabicPeriod"/>
            </a:pPr>
            <a:r>
              <a:rPr lang="en-GB" b="0" i="0">
                <a:solidFill>
                  <a:srgbClr val="212529"/>
                </a:solidFill>
                <a:effectLst/>
                <a:latin typeface="system-ui"/>
              </a:rPr>
              <a:t>The tool being used for measurement, known as measurement bias. For example a malfunctioning gas analyser or poorly designed questionnaire.</a:t>
            </a:r>
          </a:p>
          <a:p>
            <a:pPr algn="just">
              <a:buFont typeface="+mj-lt"/>
              <a:buAutoNum type="arabicPeriod"/>
            </a:pPr>
            <a:r>
              <a:rPr lang="en-GB" b="0" i="0">
                <a:solidFill>
                  <a:srgbClr val="212529"/>
                </a:solidFill>
                <a:effectLst/>
                <a:latin typeface="system-ui"/>
              </a:rPr>
              <a:t>Those being measured, known as respondent bias. This can take many forms, such as:</a:t>
            </a:r>
          </a:p>
          <a:p>
            <a:pPr marL="742950" lvl="1" indent="-285750" algn="just">
              <a:buFont typeface="+mj-lt"/>
              <a:buAutoNum type="arabicPeriod"/>
            </a:pPr>
            <a:r>
              <a:rPr lang="en-GB" b="0" i="0">
                <a:solidFill>
                  <a:srgbClr val="212529"/>
                </a:solidFill>
                <a:effectLst/>
                <a:latin typeface="system-ui"/>
              </a:rPr>
              <a:t>Social desirability bias, which can cause over- or under-reporting of certain behaviours, in order to appear favourable or avoid criticism</a:t>
            </a:r>
          </a:p>
          <a:p>
            <a:pPr marL="742950" lvl="1" indent="-285750" algn="just">
              <a:buFont typeface="+mj-lt"/>
              <a:buAutoNum type="arabicPeriod"/>
            </a:pPr>
            <a:r>
              <a:rPr lang="en-GB" b="0" i="0">
                <a:solidFill>
                  <a:srgbClr val="212529"/>
                </a:solidFill>
                <a:effectLst/>
                <a:latin typeface="system-ui"/>
              </a:rPr>
              <a:t>Recall bias, which occurs due to differences in the accuracy or completeness of recollections by study participants relating to prior events or experiences</a:t>
            </a:r>
          </a:p>
          <a:p>
            <a:pPr algn="just"/>
            <a:r>
              <a:rPr lang="en-GB" b="0" i="0">
                <a:solidFill>
                  <a:srgbClr val="212529"/>
                </a:solidFill>
                <a:effectLst/>
                <a:latin typeface="system-ui"/>
              </a:rPr>
              <a:t>These forms of bias can result from different forms of errors (e.g., mixture of differential and non-differential systematic and random errors)</a:t>
            </a:r>
          </a:p>
          <a:p>
            <a:pPr algn="just"/>
            <a:r>
              <a:rPr lang="en-GB" b="0" i="0">
                <a:solidFill>
                  <a:srgbClr val="212529"/>
                </a:solidFill>
                <a:effectLst/>
                <a:latin typeface="system-ui"/>
              </a:rPr>
              <a:t>Observer and respondent bias can be minimised by undertaking many different approaches: Training observers, requesting participants not to change lifestyle during a study or behave differently when being monitored, and others as described above (see </a:t>
            </a:r>
            <a:r>
              <a:rPr lang="en-GB" b="0" i="0" u="sng">
                <a:solidFill>
                  <a:srgbClr val="0D6EFD"/>
                </a:solidFill>
                <a:effectLst/>
                <a:latin typeface="system-ui"/>
                <a:hlinkClick r:id="rId3"/>
              </a:rPr>
              <a:t>maximising reliability</a:t>
            </a:r>
            <a:r>
              <a:rPr lang="en-GB" b="0" i="0">
                <a:solidFill>
                  <a:srgbClr val="212529"/>
                </a:solidFill>
                <a:effectLst/>
                <a:latin typeface="system-ui"/>
              </a:rPr>
              <a:t>).</a:t>
            </a:r>
          </a:p>
          <a:p>
            <a:pPr algn="just"/>
            <a:r>
              <a:rPr lang="en-GB" b="0" i="0">
                <a:solidFill>
                  <a:srgbClr val="212529"/>
                </a:solidFill>
                <a:effectLst/>
                <a:latin typeface="system-ui"/>
              </a:rPr>
              <a:t>In a randomised controlled trial, participants and observers are ideally blinded to the intervention so that they do not behave differently. The same principles apply for measurement as administration of assessment is also a form of intervention.</a:t>
            </a:r>
          </a:p>
          <a:p>
            <a:pPr algn="just"/>
            <a:r>
              <a:rPr lang="en-GB" b="1" i="0" u="sng">
                <a:solidFill>
                  <a:srgbClr val="212529"/>
                </a:solidFill>
                <a:effectLst/>
                <a:latin typeface="system-ui"/>
              </a:rPr>
              <a:t>Selection bias</a:t>
            </a:r>
            <a:endParaRPr lang="en-GB" b="0" i="0">
              <a:solidFill>
                <a:srgbClr val="212529"/>
              </a:solidFill>
              <a:effectLst/>
              <a:latin typeface="system-ui"/>
            </a:endParaRPr>
          </a:p>
          <a:p>
            <a:pPr algn="just"/>
            <a:r>
              <a:rPr lang="en-GB" b="0" i="0">
                <a:solidFill>
                  <a:srgbClr val="212529"/>
                </a:solidFill>
                <a:effectLst/>
                <a:latin typeface="system-ui"/>
              </a:rPr>
              <a:t>Selection bias occurs when the study sample is systematically unrepresentative of the target population about which conclusions are to be drawn, resulting in data with insufficient </a:t>
            </a:r>
            <a:r>
              <a:rPr lang="en-GB" b="0" i="0" u="sng">
                <a:solidFill>
                  <a:srgbClr val="0D6EFD"/>
                </a:solidFill>
                <a:effectLst/>
                <a:latin typeface="system-ui"/>
                <a:hlinkClick r:id="rId4"/>
              </a:rPr>
              <a:t>external validity</a:t>
            </a:r>
            <a:r>
              <a:rPr lang="en-GB" b="0" i="0">
                <a:solidFill>
                  <a:srgbClr val="212529"/>
                </a:solidFill>
                <a:effectLst/>
                <a:latin typeface="system-ui"/>
              </a:rPr>
              <a:t>. The resulting data may therefore be flawed in its ability to answer any research questions about the target population, even if the study itself has a high level of </a:t>
            </a:r>
            <a:r>
              <a:rPr lang="en-GB" b="0" i="0" u="sng">
                <a:solidFill>
                  <a:srgbClr val="0D6EFD"/>
                </a:solidFill>
                <a:effectLst/>
                <a:latin typeface="system-ui"/>
                <a:hlinkClick r:id="rId4"/>
              </a:rPr>
              <a:t>internal validity</a:t>
            </a:r>
            <a:r>
              <a:rPr lang="en-GB" b="0" i="0">
                <a:solidFill>
                  <a:srgbClr val="212529"/>
                </a:solidFill>
                <a:effectLst/>
                <a:latin typeface="system-ui"/>
              </a:rPr>
              <a:t>. Selection bias can occur because of:</a:t>
            </a:r>
          </a:p>
          <a:p>
            <a:pPr algn="just">
              <a:buFont typeface="+mj-lt"/>
              <a:buAutoNum type="arabicPeriod"/>
            </a:pPr>
            <a:r>
              <a:rPr lang="en-GB" b="0" i="0">
                <a:solidFill>
                  <a:srgbClr val="212529"/>
                </a:solidFill>
                <a:effectLst/>
                <a:latin typeface="system-ui"/>
              </a:rPr>
              <a:t>The way the study population (or subgroups) is defined</a:t>
            </a:r>
          </a:p>
          <a:p>
            <a:pPr algn="just">
              <a:buFont typeface="+mj-lt"/>
              <a:buAutoNum type="arabicPeriod"/>
            </a:pPr>
            <a:r>
              <a:rPr lang="en-GB" b="0" i="0">
                <a:solidFill>
                  <a:srgbClr val="212529"/>
                </a:solidFill>
                <a:effectLst/>
                <a:latin typeface="system-ui"/>
              </a:rPr>
              <a:t>The inclusion or exclusion criteria</a:t>
            </a:r>
          </a:p>
          <a:p>
            <a:pPr algn="just">
              <a:buFont typeface="+mj-lt"/>
              <a:buAutoNum type="arabicPeriod"/>
            </a:pPr>
            <a:r>
              <a:rPr lang="en-GB" b="0" i="0">
                <a:solidFill>
                  <a:srgbClr val="212529"/>
                </a:solidFill>
                <a:effectLst/>
                <a:latin typeface="system-ui"/>
              </a:rPr>
              <a:t>Study withdrawals/rate of follow up</a:t>
            </a:r>
          </a:p>
          <a:p>
            <a:pPr algn="just">
              <a:buFont typeface="+mj-lt"/>
              <a:buAutoNum type="arabicPeriod"/>
            </a:pPr>
            <a:r>
              <a:rPr lang="en-GB" b="0" i="0">
                <a:solidFill>
                  <a:srgbClr val="212529"/>
                </a:solidFill>
                <a:effectLst/>
                <a:latin typeface="system-ui"/>
              </a:rPr>
              <a:t>Non-responders</a:t>
            </a:r>
          </a:p>
          <a:p>
            <a:pPr algn="just"/>
            <a:r>
              <a:rPr lang="en-GB" b="0" i="0">
                <a:solidFill>
                  <a:srgbClr val="212529"/>
                </a:solidFill>
                <a:effectLst/>
                <a:latin typeface="system-ui"/>
              </a:rPr>
              <a:t>Selection bias can often be reduced through careful study design, ensuring that no element of recruitment or data collection systematically favours one type of individual over another, as well as actively monitoring the characteristics of sample population during the course of the study.</a:t>
            </a:r>
          </a:p>
          <a:p>
            <a:pPr algn="just"/>
            <a:r>
              <a:rPr lang="en-GB" b="0" i="0">
                <a:solidFill>
                  <a:srgbClr val="212529"/>
                </a:solidFill>
                <a:effectLst/>
                <a:latin typeface="system-ui"/>
              </a:rPr>
              <a:t>If selection bias is likely to exist by design, it is helpful to collect other information which makes it possible to estimate the likely size and direction of the bias in the results. For instance, it is possible to collect the demographic characteristics of non-responders, who can then be compared with the responders to determine whether they differ systematically by social status, education etc.</a:t>
            </a:r>
          </a:p>
          <a:p>
            <a:pPr algn="just"/>
            <a:r>
              <a:rPr lang="en-GB" b="1" i="0" u="sng">
                <a:solidFill>
                  <a:srgbClr val="212529"/>
                </a:solidFill>
                <a:effectLst/>
                <a:latin typeface="system-ui"/>
              </a:rPr>
              <a:t>Confounding</a:t>
            </a:r>
            <a:endParaRPr lang="en-GB" b="0" i="0">
              <a:solidFill>
                <a:srgbClr val="212529"/>
              </a:solidFill>
              <a:effectLst/>
              <a:latin typeface="system-ui"/>
            </a:endParaRPr>
          </a:p>
          <a:p>
            <a:pPr algn="just"/>
            <a:r>
              <a:rPr lang="en-GB" b="0" i="0" u="sng">
                <a:solidFill>
                  <a:srgbClr val="0D6EFD"/>
                </a:solidFill>
                <a:effectLst/>
                <a:latin typeface="system-ui"/>
                <a:hlinkClick r:id="rId4"/>
              </a:rPr>
              <a:t>Confounding</a:t>
            </a:r>
            <a:r>
              <a:rPr lang="en-GB" b="0" i="0">
                <a:solidFill>
                  <a:srgbClr val="212529"/>
                </a:solidFill>
                <a:effectLst/>
                <a:latin typeface="system-ui"/>
              </a:rPr>
              <a:t> does not result from measurement error and is </a:t>
            </a:r>
            <a:r>
              <a:rPr lang="en-GB" b="0" i="0" u="sng">
                <a:solidFill>
                  <a:srgbClr val="212529"/>
                </a:solidFill>
                <a:effectLst/>
                <a:latin typeface="system-ui"/>
              </a:rPr>
              <a:t>not</a:t>
            </a:r>
            <a:r>
              <a:rPr lang="en-GB" b="0" i="0">
                <a:solidFill>
                  <a:srgbClr val="212529"/>
                </a:solidFill>
                <a:effectLst/>
                <a:latin typeface="system-ui"/>
              </a:rPr>
              <a:t> a measurement issue per se, but is an important epidemiological concept relating to study design, analysis and interpretation of data. Although confounding does not directly generally affect choice of method of assessment directly, it is important to ensure that potential confounding variables are measured using reliable and valid methods in order to reduce the effect of </a:t>
            </a:r>
            <a:r>
              <a:rPr lang="en-GB" b="0" i="0" u="sng">
                <a:solidFill>
                  <a:srgbClr val="0D6EFD"/>
                </a:solidFill>
                <a:effectLst/>
                <a:latin typeface="system-ui"/>
                <a:hlinkClick r:id="rId4"/>
              </a:rPr>
              <a:t>residual confounding.</a:t>
            </a:r>
            <a:r>
              <a:rPr lang="en-GB" b="0" i="0">
                <a:solidFill>
                  <a:srgbClr val="212529"/>
                </a:solidFill>
                <a:effectLst/>
                <a:latin typeface="system-ui"/>
              </a:rPr>
              <a:t> There are three criteria for confounding:</a:t>
            </a:r>
          </a:p>
          <a:p>
            <a:pPr algn="just">
              <a:buFont typeface="+mj-lt"/>
              <a:buAutoNum type="arabicPeriod"/>
            </a:pPr>
            <a:r>
              <a:rPr lang="en-GB" b="0" i="0">
                <a:solidFill>
                  <a:srgbClr val="212529"/>
                </a:solidFill>
                <a:effectLst/>
                <a:latin typeface="system-ui"/>
              </a:rPr>
              <a:t>Variable has an independent association with the outcome of interest</a:t>
            </a:r>
          </a:p>
          <a:p>
            <a:pPr algn="just">
              <a:buFont typeface="+mj-lt"/>
              <a:buAutoNum type="arabicPeriod"/>
            </a:pPr>
            <a:r>
              <a:rPr lang="en-GB" b="0" i="0">
                <a:solidFill>
                  <a:srgbClr val="212529"/>
                </a:solidFill>
                <a:effectLst/>
                <a:latin typeface="system-ui"/>
              </a:rPr>
              <a:t>Variable has an association with both the exposure and outcome</a:t>
            </a:r>
          </a:p>
          <a:p>
            <a:pPr algn="just">
              <a:buFont typeface="+mj-lt"/>
              <a:buAutoNum type="arabicPeriod"/>
            </a:pPr>
            <a:r>
              <a:rPr lang="en-GB" b="0" i="0">
                <a:solidFill>
                  <a:srgbClr val="212529"/>
                </a:solidFill>
                <a:effectLst/>
                <a:latin typeface="system-ui"/>
              </a:rPr>
              <a:t>Variable is not on the causal pathway between the exposure and outcome</a:t>
            </a:r>
          </a:p>
          <a:p>
            <a:pPr algn="just">
              <a:buFont typeface="+mj-lt"/>
              <a:buAutoNum type="arabicPeriod"/>
            </a:pPr>
            <a:endParaRPr lang="en-GB" b="0" i="0">
              <a:solidFill>
                <a:srgbClr val="212529"/>
              </a:solidFill>
              <a:effectLst/>
              <a:latin typeface="system-ui"/>
            </a:endParaRPr>
          </a:p>
          <a:p>
            <a:pPr algn="just">
              <a:buFont typeface="+mj-lt"/>
              <a:buAutoNum type="arabicPeriod"/>
            </a:pPr>
            <a:endParaRPr lang="en-GB" b="0" i="0">
              <a:solidFill>
                <a:srgbClr val="212529"/>
              </a:solidFill>
              <a:effectLst/>
              <a:latin typeface="system-ui"/>
            </a:endParaRPr>
          </a:p>
          <a:p>
            <a:pPr algn="just"/>
            <a:r>
              <a:rPr lang="en-GB" b="0" i="0">
                <a:solidFill>
                  <a:srgbClr val="212529"/>
                </a:solidFill>
                <a:effectLst/>
                <a:latin typeface="system-ui"/>
              </a:rPr>
              <a:t>In the above example, one of the assumptions is that smoking status is not on the causal pathway of the coffee-cancer relationship or, in other words, coffee consumption does not change smoking status. Confounding is controlled in the design of a study by randomisation, restriction or matching of participants, and during the analysis phase by stratification or statistical modelling.</a:t>
            </a:r>
          </a:p>
          <a:p>
            <a:pPr algn="just"/>
            <a:r>
              <a:rPr lang="en-GB" b="0" i="0">
                <a:solidFill>
                  <a:srgbClr val="212529"/>
                </a:solidFill>
                <a:effectLst/>
                <a:latin typeface="system-ui"/>
              </a:rPr>
              <a:t>Missing data represent a potential source of bias in population health research. Research that is carefully designed and conducted can minimise the potential for missing data. It may be useful to consider whether the method to be used is likely to result in missing data in the population of interest. For example,</a:t>
            </a:r>
          </a:p>
          <a:p>
            <a:pPr algn="just">
              <a:buFont typeface="+mj-lt"/>
              <a:buAutoNum type="arabicPeriod"/>
            </a:pPr>
            <a:r>
              <a:rPr lang="en-GB" b="0" i="0">
                <a:solidFill>
                  <a:srgbClr val="212529"/>
                </a:solidFill>
                <a:effectLst/>
                <a:latin typeface="system-ui"/>
              </a:rPr>
              <a:t>Self-administration of diet or physical activity questionnaires may result in missing data because of some lack of literacy, cognitive performance, or interest in responding to questions about diet or physical activity.</a:t>
            </a:r>
          </a:p>
          <a:p>
            <a:pPr algn="just">
              <a:buFont typeface="+mj-lt"/>
              <a:buAutoNum type="arabicPeriod"/>
            </a:pPr>
            <a:r>
              <a:rPr lang="en-GB" b="0" i="0">
                <a:solidFill>
                  <a:srgbClr val="212529"/>
                </a:solidFill>
                <a:effectLst/>
                <a:latin typeface="system-ui"/>
              </a:rPr>
              <a:t>Anthropometric measurements can result in missing information for morbidly-obese individuals whose fat mass cannot be assessed for a technical reason.</a:t>
            </a:r>
          </a:p>
          <a:p>
            <a:pPr algn="just"/>
            <a:r>
              <a:rPr lang="en-GB" b="0" i="0">
                <a:solidFill>
                  <a:srgbClr val="212529"/>
                </a:solidFill>
                <a:effectLst/>
                <a:latin typeface="system-ui"/>
              </a:rPr>
              <a:t>Consideration of the subgroups more likely to return missing data, and collection of additional information describing these groups, can in turn be used to address missing data that do occur.</a:t>
            </a:r>
          </a:p>
          <a:p>
            <a:pPr algn="just"/>
            <a:r>
              <a:rPr lang="en-GB" b="1" i="0" u="sng">
                <a:solidFill>
                  <a:srgbClr val="212529"/>
                </a:solidFill>
                <a:effectLst/>
                <a:latin typeface="system-ui"/>
              </a:rPr>
              <a:t>Types of missing data</a:t>
            </a:r>
            <a:endParaRPr lang="en-GB" b="0" i="0">
              <a:solidFill>
                <a:srgbClr val="212529"/>
              </a:solidFill>
              <a:effectLst/>
              <a:latin typeface="system-ui"/>
            </a:endParaRPr>
          </a:p>
          <a:p>
            <a:pPr algn="just"/>
            <a:r>
              <a:rPr lang="en-GB" b="0" i="0">
                <a:solidFill>
                  <a:srgbClr val="212529"/>
                </a:solidFill>
                <a:effectLst/>
                <a:latin typeface="system-ui"/>
              </a:rPr>
              <a:t>Unfortunately missing data often occur. The mechanism by which this happens must be accounted for when the missing information is treated. In statistics and epidemiology literature [4], missing data are categorised as:</a:t>
            </a:r>
          </a:p>
          <a:p>
            <a:pPr algn="just">
              <a:buFont typeface="+mj-lt"/>
              <a:buAutoNum type="arabicPeriod"/>
            </a:pPr>
            <a:r>
              <a:rPr lang="en-GB" b="0" i="0">
                <a:solidFill>
                  <a:srgbClr val="212529"/>
                </a:solidFill>
                <a:effectLst/>
                <a:latin typeface="system-ui"/>
              </a:rPr>
              <a:t>Missing completely at random – missingness is not related to the values of the dataset (either missing or observed)</a:t>
            </a:r>
          </a:p>
          <a:p>
            <a:pPr algn="just">
              <a:buFont typeface="+mj-lt"/>
              <a:buAutoNum type="arabicPeriod"/>
            </a:pPr>
            <a:r>
              <a:rPr lang="en-GB" b="0" i="0">
                <a:solidFill>
                  <a:srgbClr val="212529"/>
                </a:solidFill>
                <a:effectLst/>
                <a:latin typeface="system-ui"/>
              </a:rPr>
              <a:t>Missing at random – missingness is related to observed values (e.g. baseline characteristic) but not the missing unobserved values</a:t>
            </a:r>
          </a:p>
          <a:p>
            <a:pPr algn="just">
              <a:buFont typeface="+mj-lt"/>
              <a:buAutoNum type="arabicPeriod"/>
            </a:pPr>
            <a:r>
              <a:rPr lang="en-GB" b="0" i="0">
                <a:solidFill>
                  <a:srgbClr val="212529"/>
                </a:solidFill>
                <a:effectLst/>
                <a:latin typeface="system-ui"/>
              </a:rPr>
              <a:t>Missing not at random – missingness is related to the missing unobserved values</a:t>
            </a:r>
          </a:p>
          <a:p>
            <a:pPr algn="just"/>
            <a:r>
              <a:rPr lang="en-GB" b="1" i="0" u="sng">
                <a:solidFill>
                  <a:srgbClr val="212529"/>
                </a:solidFill>
                <a:effectLst/>
                <a:latin typeface="system-ui"/>
              </a:rPr>
              <a:t>Dealing with missing data</a:t>
            </a:r>
            <a:endParaRPr lang="en-GB" b="0" i="0">
              <a:solidFill>
                <a:srgbClr val="212529"/>
              </a:solidFill>
              <a:effectLst/>
              <a:latin typeface="system-ui"/>
            </a:endParaRPr>
          </a:p>
          <a:p>
            <a:pPr algn="just"/>
            <a:r>
              <a:rPr lang="en-GB" b="0" i="0">
                <a:solidFill>
                  <a:srgbClr val="212529"/>
                </a:solidFill>
                <a:effectLst/>
                <a:latin typeface="system-ui"/>
              </a:rPr>
              <a:t>The type of missing data may affect the chosen method for dealing with missing data. Broadly, the principal options are:</a:t>
            </a:r>
          </a:p>
          <a:p>
            <a:pPr algn="just">
              <a:buFont typeface="+mj-lt"/>
              <a:buAutoNum type="arabicPeriod"/>
            </a:pPr>
            <a:r>
              <a:rPr lang="en-GB" b="0" i="0">
                <a:solidFill>
                  <a:srgbClr val="212529"/>
                </a:solidFill>
                <a:effectLst/>
                <a:latin typeface="system-ui"/>
              </a:rPr>
              <a:t>Ignore the missing data and analyse only observed values (complete-case analysis)</a:t>
            </a:r>
          </a:p>
          <a:p>
            <a:pPr algn="just">
              <a:buFont typeface="+mj-lt"/>
              <a:buAutoNum type="arabicPeriod"/>
            </a:pPr>
            <a:r>
              <a:rPr lang="en-GB" b="0" i="0">
                <a:solidFill>
                  <a:srgbClr val="212529"/>
                </a:solidFill>
                <a:effectLst/>
                <a:latin typeface="system-ui"/>
              </a:rPr>
              <a:t>Imputation by replacing unobserved values as if they were observed (imputation analysis)</a:t>
            </a:r>
          </a:p>
          <a:p>
            <a:pPr algn="just"/>
            <a:r>
              <a:rPr lang="en-GB" b="0" i="0">
                <a:solidFill>
                  <a:srgbClr val="212529"/>
                </a:solidFill>
                <a:effectLst/>
                <a:latin typeface="system-ui"/>
              </a:rPr>
              <a:t>Imputation can be performed on a case-by-case basis. For example:</a:t>
            </a:r>
          </a:p>
          <a:p>
            <a:pPr algn="just">
              <a:buFont typeface="+mj-lt"/>
              <a:buAutoNum type="arabicPeriod"/>
            </a:pPr>
            <a:r>
              <a:rPr lang="en-GB" b="0" i="0">
                <a:solidFill>
                  <a:srgbClr val="212529"/>
                </a:solidFill>
                <a:effectLst/>
                <a:latin typeface="system-ui"/>
              </a:rPr>
              <a:t>Missing information on plasma vitamin C levels of some adults was due to no detectable signal of a vitamin C assay. Exclusion of these individuals just because of the missing information would result in loss in the lowest end of the distribution of vitamin C, which would be invalid. An imputed value would be its detection limit (or a half of its detection limit, for instance).</a:t>
            </a:r>
          </a:p>
          <a:p>
            <a:pPr algn="just">
              <a:buFont typeface="+mj-lt"/>
              <a:buAutoNum type="arabicPeriod"/>
            </a:pPr>
            <a:r>
              <a:rPr lang="en-GB" b="0" i="0">
                <a:solidFill>
                  <a:srgbClr val="212529"/>
                </a:solidFill>
                <a:effectLst/>
                <a:latin typeface="system-ui"/>
              </a:rPr>
              <a:t>In an exercise trial measuring maximal oxygen uptake at three time points (baseline, 4 weeks, and 8 weeks), some participants could not show up at the endpoint but did consent to use of collected data by 4 weeks. The endpoint results at 8 weeks may be imputed with the results at 4 weeks (‘last observation carried forward’). Using this imputation, the analysis can be said ‘intention to treat’ analysis [5].</a:t>
            </a:r>
          </a:p>
          <a:p>
            <a:pPr algn="just">
              <a:buFont typeface="+mj-lt"/>
              <a:buAutoNum type="arabicPeriod"/>
            </a:pPr>
            <a:r>
              <a:rPr lang="en-GB" b="0" i="0">
                <a:solidFill>
                  <a:srgbClr val="212529"/>
                </a:solidFill>
                <a:effectLst/>
                <a:latin typeface="system-ui"/>
              </a:rPr>
              <a:t>Imputation of means or medians of a continuous variable is generally discouraged, because this shrinks variability of the variable.</a:t>
            </a:r>
          </a:p>
          <a:p>
            <a:pPr algn="just">
              <a:buFont typeface="+mj-lt"/>
              <a:buAutoNum type="arabicPeriod"/>
            </a:pPr>
            <a:r>
              <a:rPr lang="en-GB" b="0" i="0">
                <a:solidFill>
                  <a:srgbClr val="212529"/>
                </a:solidFill>
                <a:effectLst/>
                <a:latin typeface="system-ui"/>
              </a:rPr>
              <a:t>For categorical variables, a missing category is often used. For missing information on BMI, for example, four categories may be the option: &lt; 25 kg/m</a:t>
            </a:r>
            <a:r>
              <a:rPr lang="en-GB" b="0" i="0" baseline="30000">
                <a:solidFill>
                  <a:srgbClr val="212529"/>
                </a:solidFill>
                <a:effectLst/>
                <a:latin typeface="system-ui"/>
              </a:rPr>
              <a:t>2</a:t>
            </a:r>
            <a:r>
              <a:rPr lang="en-GB" b="0" i="0">
                <a:solidFill>
                  <a:srgbClr val="212529"/>
                </a:solidFill>
                <a:effectLst/>
                <a:latin typeface="system-ui"/>
              </a:rPr>
              <a:t>, 25-29.9 kg/m</a:t>
            </a:r>
            <a:r>
              <a:rPr lang="en-GB" b="0" i="0" baseline="30000">
                <a:solidFill>
                  <a:srgbClr val="212529"/>
                </a:solidFill>
                <a:effectLst/>
                <a:latin typeface="system-ui"/>
              </a:rPr>
              <a:t>2</a:t>
            </a:r>
            <a:r>
              <a:rPr lang="en-GB" b="0" i="0">
                <a:solidFill>
                  <a:srgbClr val="212529"/>
                </a:solidFill>
                <a:effectLst/>
                <a:latin typeface="system-ui"/>
              </a:rPr>
              <a:t>, ≥30 kg/m</a:t>
            </a:r>
            <a:r>
              <a:rPr lang="en-GB" b="0" i="0" baseline="30000">
                <a:solidFill>
                  <a:srgbClr val="212529"/>
                </a:solidFill>
                <a:effectLst/>
                <a:latin typeface="system-ui"/>
              </a:rPr>
              <a:t>2</a:t>
            </a:r>
            <a:r>
              <a:rPr lang="en-GB" b="0" i="0">
                <a:solidFill>
                  <a:srgbClr val="212529"/>
                </a:solidFill>
                <a:effectLst/>
                <a:latin typeface="system-ui"/>
              </a:rPr>
              <a:t>, and ‘unknown’. But this is generally not recommended. It often loses continuous information.</a:t>
            </a:r>
          </a:p>
          <a:p>
            <a:pPr algn="just">
              <a:buFont typeface="+mj-lt"/>
              <a:buAutoNum type="arabicPeriod"/>
            </a:pPr>
            <a:r>
              <a:rPr lang="en-GB" b="0" i="0">
                <a:solidFill>
                  <a:srgbClr val="212529"/>
                </a:solidFill>
                <a:effectLst/>
                <a:latin typeface="system-ui"/>
              </a:rPr>
              <a:t>Missing information can be imputed with regression analysis. For example, if waist circumference were missing among 5% of a study population, but BMI were available among all, waist circumference could be imputed by a linear regression model predicting waist circumference by BMI and other available variables (e.g. age, sex).</a:t>
            </a:r>
          </a:p>
          <a:p>
            <a:pPr algn="just">
              <a:buFont typeface="+mj-lt"/>
              <a:buAutoNum type="arabicPeriod"/>
            </a:pPr>
            <a:r>
              <a:rPr lang="en-GB" b="0" i="0">
                <a:solidFill>
                  <a:srgbClr val="212529"/>
                </a:solidFill>
                <a:effectLst/>
                <a:latin typeface="system-ui"/>
              </a:rPr>
              <a:t>Imputation of missing data with uncertainty (e.g. regression-based imputation) is recommended to be done repeatedly. Consequently, repeated imputation produces multiple datasets with different imputed values. This is called ‘multiple imputation’. An overall inference is supposed to account for the variability owing to the multiple datasets.</a:t>
            </a:r>
          </a:p>
          <a:p>
            <a:pPr algn="just">
              <a:buFont typeface="+mj-lt"/>
              <a:buAutoNum type="arabicPeriod"/>
            </a:pPr>
            <a:endParaRPr lang="en-GB" b="0" i="0">
              <a:solidFill>
                <a:srgbClr val="212529"/>
              </a:solidFill>
              <a:effectLst/>
              <a:latin typeface="system-ui"/>
            </a:endParaRPr>
          </a:p>
          <a:p>
            <a:r>
              <a:rPr lang="en-GB"/>
              <a:t>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FB902F4-BDC4-E545-963F-EE58C192BFC7}"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3195798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So, on our quest towards exploring whether there is a best diet for compassionate leadership or a formula for working it out … (Here you could mention Ruth about your work on Nutrigenetics) we have found these to be the gaps in the literature review: …  </a:t>
            </a:r>
          </a:p>
        </p:txBody>
      </p:sp>
      <p:sp>
        <p:nvSpPr>
          <p:cNvPr id="4" name="Slide Number Placeholder 3"/>
          <p:cNvSpPr>
            <a:spLocks noGrp="1"/>
          </p:cNvSpPr>
          <p:nvPr>
            <p:ph type="sldNum" sz="quarter" idx="5"/>
          </p:nvPr>
        </p:nvSpPr>
        <p:spPr/>
        <p:txBody>
          <a:bodyPr/>
          <a:lstStyle/>
          <a:p>
            <a:fld id="{966A1E36-D60A-4496-9ADC-F8F8227619BE}" type="slidenum">
              <a:rPr lang="en-GB" smtClean="0"/>
              <a:t>15</a:t>
            </a:fld>
            <a:endParaRPr lang="en-GB"/>
          </a:p>
        </p:txBody>
      </p:sp>
    </p:spTree>
    <p:extLst>
      <p:ext uri="{BB962C8B-B14F-4D97-AF65-F5344CB8AC3E}">
        <p14:creationId xmlns:p14="http://schemas.microsoft.com/office/powerpoint/2010/main" val="379907508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Please raise your hand if you would like to feel EVEN happier during your day!</a:t>
            </a:r>
          </a:p>
          <a:p>
            <a:r>
              <a:rPr lang="en-US"/>
              <a:t>And please raise your hand again if you would like to also have BETTER clarity to make decisions! </a:t>
            </a:r>
          </a:p>
          <a:p>
            <a:r>
              <a:rPr lang="en-US"/>
              <a:t>A real challenge at a personal level </a:t>
            </a:r>
          </a:p>
        </p:txBody>
      </p:sp>
      <p:sp>
        <p:nvSpPr>
          <p:cNvPr id="4" name="Slide Number Placeholder 3"/>
          <p:cNvSpPr>
            <a:spLocks noGrp="1"/>
          </p:cNvSpPr>
          <p:nvPr>
            <p:ph type="sldNum" sz="quarter" idx="5"/>
          </p:nvPr>
        </p:nvSpPr>
        <p:spPr/>
        <p:txBody>
          <a:bodyPr/>
          <a:lstStyle/>
          <a:p>
            <a:fld id="{3FB902F4-BDC4-E545-963F-EE58C192BFC7}" type="slidenum">
              <a:rPr lang="en-US" smtClean="0"/>
              <a:t>2</a:t>
            </a:fld>
            <a:endParaRPr lang="en-US"/>
          </a:p>
        </p:txBody>
      </p:sp>
    </p:spTree>
    <p:extLst>
      <p:ext uri="{BB962C8B-B14F-4D97-AF65-F5344CB8AC3E}">
        <p14:creationId xmlns:p14="http://schemas.microsoft.com/office/powerpoint/2010/main" val="229101372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0" i="0">
                <a:solidFill>
                  <a:srgbClr val="333333"/>
                </a:solidFill>
                <a:effectLst/>
                <a:latin typeface="MarkWebPro-Heavy-W03-Regular"/>
              </a:rPr>
              <a:t>At a Global and company level the challenge is this: profitability and sustainability</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i="0">
                <a:solidFill>
                  <a:srgbClr val="333333"/>
                </a:solidFill>
                <a:effectLst/>
                <a:latin typeface="MarkWebPro-Heavy-W03-Regular"/>
              </a:rPr>
              <a:t>The ocean absorbs 90% of the heat caused by global warming and this florescent blue shows the overheating of a coral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i="0">
                <a:solidFill>
                  <a:srgbClr val="333333"/>
                </a:solidFill>
                <a:effectLst/>
                <a:latin typeface="MarkWebPro-Heavy-W03-Regular"/>
              </a:rPr>
              <a:t>Displacement / 16.7 million people in 2019</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i="0">
                <a:solidFill>
                  <a:srgbClr val="333333"/>
                </a:solidFill>
                <a:effectLst/>
                <a:latin typeface="MarkWebPro-Heavy-W03-Regular"/>
              </a:rPr>
              <a:t>More pandemics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i="0">
                <a:solidFill>
                  <a:srgbClr val="333333"/>
                </a:solidFill>
                <a:effectLst/>
                <a:latin typeface="MarkWebPro-Heavy-W03-Regular"/>
              </a:rPr>
              <a:t>Food security</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i="0">
                <a:solidFill>
                  <a:srgbClr val="333333"/>
                </a:solidFill>
                <a:effectLst/>
                <a:latin typeface="MarkWebPro-Heavy-W03-Regular"/>
              </a:rPr>
              <a:t>Deforestation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0" i="0">
              <a:solidFill>
                <a:srgbClr val="333333"/>
              </a:solidFill>
              <a:effectLst/>
              <a:latin typeface="MarkWebPro-Heavy-W03-Regular"/>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0" i="0">
              <a:solidFill>
                <a:srgbClr val="333333"/>
              </a:solidFill>
              <a:effectLst/>
              <a:latin typeface="MarkWebPro-Heavy-W03-Regular"/>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i="1">
                <a:solidFill>
                  <a:schemeClr val="bg1"/>
                </a:solidFill>
              </a:rPr>
              <a:t>https://www.globalcitizen.org/en/content/facts-from-un-climate-report-wmo/?utm_source=paidsearch&amp;utm_medium=ukgrant&amp;utm_campaign=genericbrandname&amp;gclid=Cj0KCQjwpPKiBhDvARIsACn-gzCszgFrRh9Q_nD0BHZxgUb45VXY9Hx9_lK2CgjU8zTbxEoLatfhzt0aAvBgEALw_wcB</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0" i="0">
              <a:solidFill>
                <a:srgbClr val="333333"/>
              </a:solidFill>
              <a:effectLst/>
              <a:latin typeface="MarkWebPro-Heavy-W03-Regular"/>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0" i="0">
              <a:solidFill>
                <a:srgbClr val="333333"/>
              </a:solidFill>
              <a:effectLst/>
              <a:latin typeface="MarkWebPro-Heavy-W03-Regular"/>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0" i="0">
              <a:solidFill>
                <a:srgbClr val="333333"/>
              </a:solidFill>
              <a:effectLst/>
              <a:latin typeface="MarkWebPro-Heavy-W03-Regular"/>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b="0" i="0">
                <a:solidFill>
                  <a:srgbClr val="333333"/>
                </a:solidFill>
                <a:effectLst/>
                <a:latin typeface="MarkWebPro-Heavy-W03-Regular"/>
              </a:rPr>
              <a:t>6.7 million people were displaced from their homes by natural disasters in 2019. </a:t>
            </a:r>
          </a:p>
          <a:p>
            <a:endParaRPr lang="en-GB" b="0" i="0">
              <a:solidFill>
                <a:srgbClr val="333333"/>
              </a:solidFill>
              <a:effectLst/>
              <a:latin typeface="MarkWebPro-Book-W03-Regular"/>
            </a:endParaRPr>
          </a:p>
          <a:p>
            <a:r>
              <a:rPr lang="en-GB" b="0" i="0">
                <a:solidFill>
                  <a:srgbClr val="333333"/>
                </a:solidFill>
                <a:effectLst/>
                <a:latin typeface="MarkWebPro-Book-W03-Regular"/>
              </a:rPr>
              <a:t>The planet will warm by an estimated 4 to 5 degrees Celsius by the end of the century, according to </a:t>
            </a:r>
            <a:r>
              <a:rPr lang="en-GB" b="0" i="0" u="sng">
                <a:solidFill>
                  <a:srgbClr val="333333"/>
                </a:solidFill>
                <a:effectLst/>
                <a:latin typeface="MarkWebPro-Book-W03-Regular"/>
                <a:hlinkClick r:id="rId3"/>
              </a:rPr>
              <a:t>a new report</a:t>
            </a:r>
            <a:r>
              <a:rPr lang="en-GB" b="0" i="0">
                <a:solidFill>
                  <a:srgbClr val="333333"/>
                </a:solidFill>
                <a:effectLst/>
                <a:latin typeface="MarkWebPro-Book-W03-Regular"/>
              </a:rPr>
              <a:t> by the United Nations’ World Meteorological Order (WMO).</a:t>
            </a:r>
            <a:endParaRPr lang="en-US"/>
          </a:p>
        </p:txBody>
      </p:sp>
      <p:sp>
        <p:nvSpPr>
          <p:cNvPr id="4" name="Slide Number Placeholder 3"/>
          <p:cNvSpPr>
            <a:spLocks noGrp="1"/>
          </p:cNvSpPr>
          <p:nvPr>
            <p:ph type="sldNum" sz="quarter" idx="5"/>
          </p:nvPr>
        </p:nvSpPr>
        <p:spPr/>
        <p:txBody>
          <a:bodyPr/>
          <a:lstStyle/>
          <a:p>
            <a:fld id="{3FB902F4-BDC4-E545-963F-EE58C192BFC7}" type="slidenum">
              <a:rPr lang="en-US" smtClean="0"/>
              <a:t>3</a:t>
            </a:fld>
            <a:endParaRPr lang="en-US"/>
          </a:p>
        </p:txBody>
      </p:sp>
    </p:spTree>
    <p:extLst>
      <p:ext uri="{BB962C8B-B14F-4D97-AF65-F5344CB8AC3E}">
        <p14:creationId xmlns:p14="http://schemas.microsoft.com/office/powerpoint/2010/main" val="219372089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0" i="0">
                <a:solidFill>
                  <a:srgbClr val="404040"/>
                </a:solidFill>
                <a:effectLst/>
                <a:latin typeface="Open Sans"/>
                <a:ea typeface="Open Sans"/>
                <a:cs typeface="Open Sans"/>
              </a:rPr>
              <a:t>Champion Health’s </a:t>
            </a:r>
            <a:r>
              <a:rPr lang="en-GB" b="0" i="0">
                <a:effectLst/>
                <a:latin typeface="Open Sans"/>
                <a:ea typeface="Open Sans"/>
                <a:cs typeface="Open Sans"/>
                <a:hlinkClick r:id="rId3"/>
              </a:rPr>
              <a:t>Workplace Health Report</a:t>
            </a:r>
            <a:r>
              <a:rPr lang="en-GB" b="0" i="0">
                <a:solidFill>
                  <a:srgbClr val="404040"/>
                </a:solidFill>
                <a:effectLst/>
                <a:latin typeface="Open Sans"/>
                <a:ea typeface="Open Sans"/>
                <a:cs typeface="Open Sans"/>
              </a:rPr>
              <a:t> surveyed UK professionals about stress. One of the most alarming findings was that “76% of employees report moderate-to-high or high levels of stress.”</a:t>
            </a:r>
          </a:p>
          <a:p>
            <a:r>
              <a:rPr lang="en-GB" b="0" i="0">
                <a:solidFill>
                  <a:srgbClr val="404040"/>
                </a:solidFill>
                <a:effectLst/>
                <a:latin typeface="Open Sans"/>
                <a:ea typeface="Open Sans"/>
                <a:cs typeface="Open Sans"/>
              </a:rPr>
              <a:t>Suicide rates are alarming.</a:t>
            </a:r>
            <a:r>
              <a:rPr lang="en-GB">
                <a:solidFill>
                  <a:srgbClr val="404040"/>
                </a:solidFill>
                <a:latin typeface="Open Sans"/>
                <a:ea typeface="Open Sans"/>
                <a:cs typeface="Open Sans"/>
              </a:rPr>
              <a:t> </a:t>
            </a:r>
            <a:r>
              <a:rPr lang="en-GB" b="1"/>
              <a:t>One in 100 deaths is by suicide, according to the World Health Organisation</a:t>
            </a:r>
            <a:endParaRPr lang="en-GB">
              <a:solidFill>
                <a:srgbClr val="000000"/>
              </a:solidFill>
              <a:latin typeface="Calibri" panose="020F0502020204030204"/>
              <a:ea typeface="Open Sans"/>
              <a:cs typeface="Calibri" panose="020F0502020204030204"/>
            </a:endParaRPr>
          </a:p>
          <a:p>
            <a:r>
              <a:rPr lang="en-GB"/>
              <a:t>What’s the purpose of work?</a:t>
            </a:r>
            <a:endParaRPr lang="en-GB">
              <a:cs typeface="Calibri"/>
            </a:endParaRPr>
          </a:p>
          <a:p>
            <a:endParaRPr lang="en-GB">
              <a:solidFill>
                <a:srgbClr val="404040"/>
              </a:solidFill>
              <a:latin typeface="Open Sans"/>
              <a:ea typeface="Open Sans"/>
              <a:cs typeface="Open Sans"/>
            </a:endParaRPr>
          </a:p>
        </p:txBody>
      </p:sp>
      <p:sp>
        <p:nvSpPr>
          <p:cNvPr id="4" name="Slide Number Placeholder 3"/>
          <p:cNvSpPr>
            <a:spLocks noGrp="1"/>
          </p:cNvSpPr>
          <p:nvPr>
            <p:ph type="sldNum" sz="quarter" idx="5"/>
          </p:nvPr>
        </p:nvSpPr>
        <p:spPr/>
        <p:txBody>
          <a:bodyPr/>
          <a:lstStyle/>
          <a:p>
            <a:fld id="{9F63DE0A-7895-4F1E-8862-BB915405B7F0}" type="slidenum">
              <a:rPr lang="en-GB" smtClean="0"/>
              <a:t>4</a:t>
            </a:fld>
            <a:endParaRPr lang="en-GB"/>
          </a:p>
        </p:txBody>
      </p:sp>
    </p:spTree>
    <p:extLst>
      <p:ext uri="{BB962C8B-B14F-4D97-AF65-F5344CB8AC3E}">
        <p14:creationId xmlns:p14="http://schemas.microsoft.com/office/powerpoint/2010/main" val="97440713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0" i="0">
                <a:solidFill>
                  <a:srgbClr val="404040"/>
                </a:solidFill>
                <a:effectLst/>
                <a:latin typeface="Open Sans"/>
                <a:ea typeface="Open Sans"/>
                <a:cs typeface="Open Sans"/>
              </a:rPr>
              <a:t>Champion Health’s </a:t>
            </a:r>
            <a:r>
              <a:rPr lang="en-GB" b="0" i="0">
                <a:effectLst/>
                <a:latin typeface="Open Sans"/>
                <a:ea typeface="Open Sans"/>
                <a:cs typeface="Open Sans"/>
                <a:hlinkClick r:id="rId3"/>
              </a:rPr>
              <a:t>Workplace Health Report</a:t>
            </a:r>
            <a:r>
              <a:rPr lang="en-GB" b="0" i="0">
                <a:solidFill>
                  <a:srgbClr val="404040"/>
                </a:solidFill>
                <a:effectLst/>
                <a:latin typeface="Open Sans"/>
                <a:ea typeface="Open Sans"/>
                <a:cs typeface="Open Sans"/>
              </a:rPr>
              <a:t> surveyed UK professionals about stress. One of the most alarming findings was that “76% of employees report moderate-to-high or high levels of stress.”</a:t>
            </a:r>
          </a:p>
          <a:p>
            <a:r>
              <a:rPr lang="en-GB" b="0" i="0">
                <a:solidFill>
                  <a:srgbClr val="404040"/>
                </a:solidFill>
                <a:effectLst/>
                <a:latin typeface="Open Sans"/>
                <a:ea typeface="Open Sans"/>
                <a:cs typeface="Open Sans"/>
              </a:rPr>
              <a:t>Suicide rates are alarming.</a:t>
            </a:r>
            <a:r>
              <a:rPr lang="en-GB">
                <a:solidFill>
                  <a:srgbClr val="404040"/>
                </a:solidFill>
                <a:latin typeface="Open Sans"/>
                <a:ea typeface="Open Sans"/>
                <a:cs typeface="Open Sans"/>
              </a:rPr>
              <a:t> </a:t>
            </a:r>
            <a:r>
              <a:rPr lang="en-GB" b="1"/>
              <a:t>One in 100 deaths is by suicide, according to the World Health Organisation</a:t>
            </a:r>
            <a:endParaRPr lang="en-GB">
              <a:solidFill>
                <a:srgbClr val="000000"/>
              </a:solidFill>
              <a:latin typeface="Calibri" panose="020F0502020204030204"/>
              <a:ea typeface="Open Sans"/>
              <a:cs typeface="Calibri" panose="020F0502020204030204"/>
            </a:endParaRPr>
          </a:p>
          <a:p>
            <a:r>
              <a:rPr lang="en-GB"/>
              <a:t>What’s the purpose of work?</a:t>
            </a:r>
            <a:endParaRPr lang="en-GB">
              <a:cs typeface="Calibri"/>
            </a:endParaRPr>
          </a:p>
          <a:p>
            <a:endParaRPr lang="en-GB">
              <a:solidFill>
                <a:srgbClr val="404040"/>
              </a:solidFill>
              <a:latin typeface="Open Sans"/>
              <a:ea typeface="Open Sans"/>
              <a:cs typeface="Open Sans"/>
            </a:endParaRPr>
          </a:p>
        </p:txBody>
      </p:sp>
      <p:sp>
        <p:nvSpPr>
          <p:cNvPr id="4" name="Slide Number Placeholder 3"/>
          <p:cNvSpPr>
            <a:spLocks noGrp="1"/>
          </p:cNvSpPr>
          <p:nvPr>
            <p:ph type="sldNum" sz="quarter" idx="5"/>
          </p:nvPr>
        </p:nvSpPr>
        <p:spPr/>
        <p:txBody>
          <a:bodyPr/>
          <a:lstStyle/>
          <a:p>
            <a:fld id="{9F63DE0A-7895-4F1E-8862-BB915405B7F0}" type="slidenum">
              <a:rPr lang="en-GB" smtClean="0"/>
              <a:t>5</a:t>
            </a:fld>
            <a:endParaRPr lang="en-GB"/>
          </a:p>
        </p:txBody>
      </p:sp>
    </p:spTree>
    <p:extLst>
      <p:ext uri="{BB962C8B-B14F-4D97-AF65-F5344CB8AC3E}">
        <p14:creationId xmlns:p14="http://schemas.microsoft.com/office/powerpoint/2010/main" val="55542946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The new generation of employees, Gen Z,  want their leaders to be fair and confident, have a high level of soft skills, to be friendly, open minded and inclusive … so it about moving from this paradigm to this … We could not think of an existing, living leader with these qualities …  </a:t>
            </a:r>
          </a:p>
        </p:txBody>
      </p:sp>
      <p:sp>
        <p:nvSpPr>
          <p:cNvPr id="4" name="Slide Number Placeholder 3"/>
          <p:cNvSpPr>
            <a:spLocks noGrp="1"/>
          </p:cNvSpPr>
          <p:nvPr>
            <p:ph type="sldNum" sz="quarter" idx="5"/>
          </p:nvPr>
        </p:nvSpPr>
        <p:spPr/>
        <p:txBody>
          <a:bodyPr/>
          <a:lstStyle/>
          <a:p>
            <a:fld id="{9F63DE0A-7895-4F1E-8862-BB915405B7F0}" type="slidenum">
              <a:rPr lang="en-GB" smtClean="0"/>
              <a:t>6</a:t>
            </a:fld>
            <a:endParaRPr lang="en-GB"/>
          </a:p>
        </p:txBody>
      </p:sp>
    </p:spTree>
    <p:extLst>
      <p:ext uri="{BB962C8B-B14F-4D97-AF65-F5344CB8AC3E}">
        <p14:creationId xmlns:p14="http://schemas.microsoft.com/office/powerpoint/2010/main" val="365363334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a:solidFill>
                  <a:schemeClr val="tx1"/>
                </a:solidFill>
                <a:effectLst/>
                <a:latin typeface="Arial" panose="020B0604020202020204" pitchFamily="34" charset="0"/>
                <a:ea typeface="Times New Roman" panose="02020603050405020304" pitchFamily="18" charset="0"/>
                <a:cs typeface="Arial" panose="020B0604020202020204" pitchFamily="34" charset="0"/>
              </a:rPr>
              <a:t>Mindfulness, compassion, and self-compassion </a:t>
            </a:r>
            <a:r>
              <a:rPr lang="en-GB" sz="1200" b="1">
                <a:solidFill>
                  <a:schemeClr val="tx1"/>
                </a:solidFill>
                <a:effectLst/>
                <a:latin typeface="Arial" panose="020B0604020202020204" pitchFamily="34" charset="0"/>
                <a:ea typeface="Times New Roman" panose="02020603050405020304" pitchFamily="18" charset="0"/>
                <a:cs typeface="Arial" panose="020B0604020202020204" pitchFamily="34" charset="0"/>
              </a:rPr>
              <a:t>are foundational blocks </a:t>
            </a:r>
            <a:r>
              <a:rPr lang="en-GB" sz="1200">
                <a:solidFill>
                  <a:schemeClr val="tx1"/>
                </a:solidFill>
                <a:effectLst/>
                <a:latin typeface="Arial" panose="020B0604020202020204" pitchFamily="34" charset="0"/>
                <a:ea typeface="Times New Roman" panose="02020603050405020304" pitchFamily="18" charset="0"/>
                <a:cs typeface="Arial" panose="020B0604020202020204" pitchFamily="34" charset="0"/>
              </a:rPr>
              <a:t>for effective leadership in the post-pandemic era</a:t>
            </a:r>
            <a:endParaRPr lang="en-GB" sz="1600" b="1" kern="0">
              <a:solidFill>
                <a:schemeClr val="tx1"/>
              </a:solidFill>
              <a:latin typeface="Arial" panose="020B0604020202020204" pitchFamily="34" charset="0"/>
              <a:ea typeface="+mj-ea"/>
              <a:cs typeface="Arial" panose="020B0604020202020204" pitchFamily="34" charset="0"/>
            </a:endParaRPr>
          </a:p>
          <a:p>
            <a:endParaRPr lang="en-US"/>
          </a:p>
        </p:txBody>
      </p:sp>
      <p:sp>
        <p:nvSpPr>
          <p:cNvPr id="4" name="Slide Number Placeholder 3"/>
          <p:cNvSpPr>
            <a:spLocks noGrp="1"/>
          </p:cNvSpPr>
          <p:nvPr>
            <p:ph type="sldNum" sz="quarter" idx="5"/>
          </p:nvPr>
        </p:nvSpPr>
        <p:spPr/>
        <p:txBody>
          <a:bodyPr/>
          <a:lstStyle/>
          <a:p>
            <a:fld id="{3FB902F4-BDC4-E545-963F-EE58C192BFC7}" type="slidenum">
              <a:rPr lang="en-US" smtClean="0"/>
              <a:t>7</a:t>
            </a:fld>
            <a:endParaRPr lang="en-US"/>
          </a:p>
        </p:txBody>
      </p:sp>
    </p:spTree>
    <p:extLst>
      <p:ext uri="{BB962C8B-B14F-4D97-AF65-F5344CB8AC3E}">
        <p14:creationId xmlns:p14="http://schemas.microsoft.com/office/powerpoint/2010/main" val="187311386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A leadership development framework that aligns with these new set of skills needed, is the HEART-led compassionate leadership framework that encourages every member of an organisation to become self-lead and compassionate irrelevant of their job title.</a:t>
            </a:r>
          </a:p>
          <a:p>
            <a:r>
              <a:rPr lang="en-GB"/>
              <a:t>There are four core elements that would need to be developed,</a:t>
            </a:r>
          </a:p>
          <a:p>
            <a:r>
              <a:rPr lang="en-GB"/>
              <a:t>Self-exploration : knowing what ignites you</a:t>
            </a:r>
          </a:p>
          <a:p>
            <a:r>
              <a:rPr lang="en-GB"/>
              <a:t>Self-influence : knowing how to emotionally and cognitively self-regulate </a:t>
            </a:r>
          </a:p>
          <a:p>
            <a:r>
              <a:rPr lang="en-GB"/>
              <a:t>Systemic awareness : understanding trends and futures</a:t>
            </a:r>
          </a:p>
          <a:p>
            <a:r>
              <a:rPr lang="en-GB"/>
              <a:t>Relational influence : relating with others in a resonant, compassionate, influential way</a:t>
            </a:r>
          </a:p>
          <a:p>
            <a:r>
              <a:rPr lang="en-GB"/>
              <a:t>Compassion and Mindfulness being the fertilisers for such a framework.</a:t>
            </a:r>
          </a:p>
          <a:p>
            <a:endParaRPr lang="en-GB"/>
          </a:p>
        </p:txBody>
      </p:sp>
      <p:sp>
        <p:nvSpPr>
          <p:cNvPr id="4" name="Slide Number Placeholder 3"/>
          <p:cNvSpPr>
            <a:spLocks noGrp="1"/>
          </p:cNvSpPr>
          <p:nvPr>
            <p:ph type="sldNum" sz="quarter" idx="5"/>
          </p:nvPr>
        </p:nvSpPr>
        <p:spPr/>
        <p:txBody>
          <a:bodyPr/>
          <a:lstStyle/>
          <a:p>
            <a:fld id="{9F63DE0A-7895-4F1E-8862-BB915405B7F0}" type="slidenum">
              <a:rPr lang="en-GB" smtClean="0"/>
              <a:t>8</a:t>
            </a:fld>
            <a:endParaRPr lang="en-GB"/>
          </a:p>
        </p:txBody>
      </p:sp>
    </p:spTree>
    <p:extLst>
      <p:ext uri="{BB962C8B-B14F-4D97-AF65-F5344CB8AC3E}">
        <p14:creationId xmlns:p14="http://schemas.microsoft.com/office/powerpoint/2010/main" val="358754919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F63DE0A-7895-4F1E-8862-BB915405B7F0}"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0778509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5B510C-4364-41C9-66A3-9C4729DE9F5B}"/>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ED3F1457-1594-6ADA-066D-9329F4BAF2C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435112B5-ADF0-EC31-1A83-F658F7ACB803}"/>
              </a:ext>
            </a:extLst>
          </p:cNvPr>
          <p:cNvSpPr>
            <a:spLocks noGrp="1"/>
          </p:cNvSpPr>
          <p:nvPr>
            <p:ph type="dt" sz="half" idx="10"/>
          </p:nvPr>
        </p:nvSpPr>
        <p:spPr/>
        <p:txBody>
          <a:bodyPr/>
          <a:lstStyle/>
          <a:p>
            <a:fld id="{E07D0EAA-FFD2-4ABE-8C67-F8E8813BFC7A}" type="datetimeFigureOut">
              <a:rPr lang="en-GB" smtClean="0"/>
              <a:t>13/05/2023</a:t>
            </a:fld>
            <a:endParaRPr lang="en-GB"/>
          </a:p>
        </p:txBody>
      </p:sp>
      <p:sp>
        <p:nvSpPr>
          <p:cNvPr id="5" name="Footer Placeholder 4">
            <a:extLst>
              <a:ext uri="{FF2B5EF4-FFF2-40B4-BE49-F238E27FC236}">
                <a16:creationId xmlns:a16="http://schemas.microsoft.com/office/drawing/2014/main" id="{8E401681-6F7E-5E57-1438-1C4FADE16296}"/>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E388BF03-E57C-DA02-E811-12E9667B3A49}"/>
              </a:ext>
            </a:extLst>
          </p:cNvPr>
          <p:cNvSpPr>
            <a:spLocks noGrp="1"/>
          </p:cNvSpPr>
          <p:nvPr>
            <p:ph type="sldNum" sz="quarter" idx="12"/>
          </p:nvPr>
        </p:nvSpPr>
        <p:spPr/>
        <p:txBody>
          <a:bodyPr/>
          <a:lstStyle/>
          <a:p>
            <a:fld id="{E8B66DA1-BCA6-4923-9F88-C2715E6323DD}" type="slidenum">
              <a:rPr lang="en-GB" smtClean="0"/>
              <a:t>‹#›</a:t>
            </a:fld>
            <a:endParaRPr lang="en-GB"/>
          </a:p>
        </p:txBody>
      </p:sp>
    </p:spTree>
    <p:extLst>
      <p:ext uri="{BB962C8B-B14F-4D97-AF65-F5344CB8AC3E}">
        <p14:creationId xmlns:p14="http://schemas.microsoft.com/office/powerpoint/2010/main" val="387221175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988237-26B7-468F-14FF-85DE44D3394B}"/>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DB04097E-4FDF-B2BB-8C79-1848387D193C}"/>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FFB717CD-6F30-F776-EBAA-CAACAFDE0340}"/>
              </a:ext>
            </a:extLst>
          </p:cNvPr>
          <p:cNvSpPr>
            <a:spLocks noGrp="1"/>
          </p:cNvSpPr>
          <p:nvPr>
            <p:ph type="dt" sz="half" idx="10"/>
          </p:nvPr>
        </p:nvSpPr>
        <p:spPr/>
        <p:txBody>
          <a:bodyPr/>
          <a:lstStyle/>
          <a:p>
            <a:fld id="{E07D0EAA-FFD2-4ABE-8C67-F8E8813BFC7A}" type="datetimeFigureOut">
              <a:rPr lang="en-GB" smtClean="0"/>
              <a:t>13/05/2023</a:t>
            </a:fld>
            <a:endParaRPr lang="en-GB"/>
          </a:p>
        </p:txBody>
      </p:sp>
      <p:sp>
        <p:nvSpPr>
          <p:cNvPr id="5" name="Footer Placeholder 4">
            <a:extLst>
              <a:ext uri="{FF2B5EF4-FFF2-40B4-BE49-F238E27FC236}">
                <a16:creationId xmlns:a16="http://schemas.microsoft.com/office/drawing/2014/main" id="{0F40129E-3C9F-137F-940F-750B97C303C8}"/>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CAC49B99-F8AC-C328-7E80-30BFC781DDE6}"/>
              </a:ext>
            </a:extLst>
          </p:cNvPr>
          <p:cNvSpPr>
            <a:spLocks noGrp="1"/>
          </p:cNvSpPr>
          <p:nvPr>
            <p:ph type="sldNum" sz="quarter" idx="12"/>
          </p:nvPr>
        </p:nvSpPr>
        <p:spPr/>
        <p:txBody>
          <a:bodyPr/>
          <a:lstStyle/>
          <a:p>
            <a:fld id="{E8B66DA1-BCA6-4923-9F88-C2715E6323DD}" type="slidenum">
              <a:rPr lang="en-GB" smtClean="0"/>
              <a:t>‹#›</a:t>
            </a:fld>
            <a:endParaRPr lang="en-GB"/>
          </a:p>
        </p:txBody>
      </p:sp>
    </p:spTree>
    <p:extLst>
      <p:ext uri="{BB962C8B-B14F-4D97-AF65-F5344CB8AC3E}">
        <p14:creationId xmlns:p14="http://schemas.microsoft.com/office/powerpoint/2010/main" val="10607635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EF0D5CBF-5221-A47B-1EDC-297A1F655CD3}"/>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78053701-ABF6-64F2-FC4F-D4DFE4621B64}"/>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6436DFC4-C302-4A50-212C-1ACF088E3068}"/>
              </a:ext>
            </a:extLst>
          </p:cNvPr>
          <p:cNvSpPr>
            <a:spLocks noGrp="1"/>
          </p:cNvSpPr>
          <p:nvPr>
            <p:ph type="dt" sz="half" idx="10"/>
          </p:nvPr>
        </p:nvSpPr>
        <p:spPr/>
        <p:txBody>
          <a:bodyPr/>
          <a:lstStyle/>
          <a:p>
            <a:fld id="{E07D0EAA-FFD2-4ABE-8C67-F8E8813BFC7A}" type="datetimeFigureOut">
              <a:rPr lang="en-GB" smtClean="0"/>
              <a:t>13/05/2023</a:t>
            </a:fld>
            <a:endParaRPr lang="en-GB"/>
          </a:p>
        </p:txBody>
      </p:sp>
      <p:sp>
        <p:nvSpPr>
          <p:cNvPr id="5" name="Footer Placeholder 4">
            <a:extLst>
              <a:ext uri="{FF2B5EF4-FFF2-40B4-BE49-F238E27FC236}">
                <a16:creationId xmlns:a16="http://schemas.microsoft.com/office/drawing/2014/main" id="{E79B846F-38FA-C041-2281-508252869EA0}"/>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C6BC3726-014F-FB2B-235F-0D363764EACC}"/>
              </a:ext>
            </a:extLst>
          </p:cNvPr>
          <p:cNvSpPr>
            <a:spLocks noGrp="1"/>
          </p:cNvSpPr>
          <p:nvPr>
            <p:ph type="sldNum" sz="quarter" idx="12"/>
          </p:nvPr>
        </p:nvSpPr>
        <p:spPr/>
        <p:txBody>
          <a:bodyPr/>
          <a:lstStyle/>
          <a:p>
            <a:fld id="{E8B66DA1-BCA6-4923-9F88-C2715E6323DD}" type="slidenum">
              <a:rPr lang="en-GB" smtClean="0"/>
              <a:t>‹#›</a:t>
            </a:fld>
            <a:endParaRPr lang="en-GB"/>
          </a:p>
        </p:txBody>
      </p:sp>
    </p:spTree>
    <p:extLst>
      <p:ext uri="{BB962C8B-B14F-4D97-AF65-F5344CB8AC3E}">
        <p14:creationId xmlns:p14="http://schemas.microsoft.com/office/powerpoint/2010/main" val="112488578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8610600" y="6356350"/>
            <a:ext cx="3235036" cy="365125"/>
          </a:xfrm>
        </p:spPr>
        <p:txBody>
          <a:bodyPr/>
          <a:lstStyle/>
          <a:p>
            <a:fld id="{0C31D5D2-5FC6-8744-87A0-60E5ED809D74}" type="slidenum">
              <a:rPr lang="en-US" smtClean="0"/>
              <a:t>‹#›</a:t>
            </a:fld>
            <a:endParaRPr lang="en-US"/>
          </a:p>
        </p:txBody>
      </p:sp>
      <p:sp>
        <p:nvSpPr>
          <p:cNvPr id="8" name="Title 7"/>
          <p:cNvSpPr>
            <a:spLocks noGrp="1"/>
          </p:cNvSpPr>
          <p:nvPr>
            <p:ph type="title"/>
          </p:nvPr>
        </p:nvSpPr>
        <p:spPr>
          <a:xfrm>
            <a:off x="357447" y="365126"/>
            <a:ext cx="11488189" cy="2004002"/>
          </a:xfrm>
        </p:spPr>
        <p:txBody>
          <a:bodyPr/>
          <a:lstStyle/>
          <a:p>
            <a:r>
              <a:rPr lang="en-US"/>
              <a:t>Click to edit Master title style</a:t>
            </a:r>
          </a:p>
        </p:txBody>
      </p:sp>
      <p:sp>
        <p:nvSpPr>
          <p:cNvPr id="10" name="Text Placeholder 9"/>
          <p:cNvSpPr>
            <a:spLocks noGrp="1"/>
          </p:cNvSpPr>
          <p:nvPr>
            <p:ph type="body" sz="quarter" idx="13"/>
          </p:nvPr>
        </p:nvSpPr>
        <p:spPr>
          <a:xfrm>
            <a:off x="357448" y="2660074"/>
            <a:ext cx="5503025" cy="3183774"/>
          </a:xfrm>
        </p:spPr>
        <p:txBody>
          <a:bodyPr/>
          <a:lstStyle>
            <a:lvl1pPr>
              <a:defRPr>
                <a:latin typeface="+mj-lt"/>
              </a:defRPr>
            </a:lvl1pPr>
            <a:lvl2pPr>
              <a:defRPr>
                <a:latin typeface="+mj-lt"/>
              </a:defRPr>
            </a:lvl2pPr>
            <a:lvl3pPr>
              <a:defRPr>
                <a:latin typeface="+mj-lt"/>
              </a:defRPr>
            </a:lvl3pPr>
            <a:lvl4pPr>
              <a:defRPr>
                <a:latin typeface="+mj-lt"/>
              </a:defRPr>
            </a:lvl4pPr>
            <a:lvl5pPr>
              <a:defRPr>
                <a:latin typeface="+mj-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Text Placeholder 9"/>
          <p:cNvSpPr>
            <a:spLocks noGrp="1"/>
          </p:cNvSpPr>
          <p:nvPr>
            <p:ph type="body" sz="quarter" idx="14"/>
          </p:nvPr>
        </p:nvSpPr>
        <p:spPr>
          <a:xfrm>
            <a:off x="6342611" y="2660074"/>
            <a:ext cx="5503025" cy="3183774"/>
          </a:xfrm>
        </p:spPr>
        <p:txBody>
          <a:bodyPr/>
          <a:lstStyle>
            <a:lvl1pPr>
              <a:defRPr>
                <a:latin typeface="+mj-lt"/>
              </a:defRPr>
            </a:lvl1pPr>
            <a:lvl2pPr>
              <a:defRPr>
                <a:latin typeface="+mj-lt"/>
              </a:defRPr>
            </a:lvl2pPr>
            <a:lvl3pPr>
              <a:defRPr>
                <a:latin typeface="+mj-lt"/>
              </a:defRPr>
            </a:lvl3pPr>
            <a:lvl4pPr>
              <a:defRPr>
                <a:latin typeface="+mj-lt"/>
              </a:defRPr>
            </a:lvl4pPr>
            <a:lvl5pPr>
              <a:defRPr>
                <a:latin typeface="+mj-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77865834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dgm">
  <p:cSld name="Τίτλος και Διάγραμμα ή Οργανόγραμμα">
    <p:spTree>
      <p:nvGrpSpPr>
        <p:cNvPr id="1" name=""/>
        <p:cNvGrpSpPr/>
        <p:nvPr/>
      </p:nvGrpSpPr>
      <p:grpSpPr>
        <a:xfrm>
          <a:off x="0" y="0"/>
          <a:ext cx="0" cy="0"/>
          <a:chOff x="0" y="0"/>
          <a:chExt cx="0" cy="0"/>
        </a:xfrm>
      </p:grpSpPr>
      <p:sp>
        <p:nvSpPr>
          <p:cNvPr id="2" name="1 - Τίτλος"/>
          <p:cNvSpPr>
            <a:spLocks noGrp="1"/>
          </p:cNvSpPr>
          <p:nvPr>
            <p:ph type="title"/>
          </p:nvPr>
        </p:nvSpPr>
        <p:spPr>
          <a:xfrm>
            <a:off x="914400" y="609600"/>
            <a:ext cx="10363200" cy="1143000"/>
          </a:xfrm>
        </p:spPr>
        <p:txBody>
          <a:bodyPr/>
          <a:lstStyle/>
          <a:p>
            <a:r>
              <a:rPr lang="en-US"/>
              <a:t>Click to edit Master title style</a:t>
            </a:r>
            <a:endParaRPr lang="el-GR"/>
          </a:p>
        </p:txBody>
      </p:sp>
      <p:sp>
        <p:nvSpPr>
          <p:cNvPr id="3" name="2 - Θέση SmartArt"/>
          <p:cNvSpPr>
            <a:spLocks noGrp="1"/>
          </p:cNvSpPr>
          <p:nvPr>
            <p:ph type="dgm" idx="1"/>
          </p:nvPr>
        </p:nvSpPr>
        <p:spPr>
          <a:xfrm>
            <a:off x="914400" y="1981200"/>
            <a:ext cx="10363200" cy="4114800"/>
          </a:xfrm>
        </p:spPr>
        <p:txBody>
          <a:bodyPr/>
          <a:lstStyle/>
          <a:p>
            <a:pPr lvl="0"/>
            <a:r>
              <a:rPr lang="en-US" noProof="0"/>
              <a:t>Click icon to add SmartArt graphic</a:t>
            </a:r>
            <a:endParaRPr lang="el-GR" noProof="0"/>
          </a:p>
        </p:txBody>
      </p:sp>
    </p:spTree>
    <p:extLst>
      <p:ext uri="{BB962C8B-B14F-4D97-AF65-F5344CB8AC3E}">
        <p14:creationId xmlns:p14="http://schemas.microsoft.com/office/powerpoint/2010/main" val="215594657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27EB5C-0B35-AD14-8F85-0DFD646FB625}"/>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FC7F66D4-D8E5-CD67-BDC8-380D36030E3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9D4E20CC-DCA5-A425-84E4-9EFDDB2B09AE}"/>
              </a:ext>
            </a:extLst>
          </p:cNvPr>
          <p:cNvSpPr>
            <a:spLocks noGrp="1"/>
          </p:cNvSpPr>
          <p:nvPr>
            <p:ph type="dt" sz="half" idx="10"/>
          </p:nvPr>
        </p:nvSpPr>
        <p:spPr/>
        <p:txBody>
          <a:bodyPr/>
          <a:lstStyle/>
          <a:p>
            <a:fld id="{C4F154E1-E1EC-4ADC-A940-CDA76C41220E}" type="datetimeFigureOut">
              <a:rPr lang="en-GB" smtClean="0"/>
              <a:t>13/05/2023</a:t>
            </a:fld>
            <a:endParaRPr lang="en-GB"/>
          </a:p>
        </p:txBody>
      </p:sp>
      <p:sp>
        <p:nvSpPr>
          <p:cNvPr id="5" name="Footer Placeholder 4">
            <a:extLst>
              <a:ext uri="{FF2B5EF4-FFF2-40B4-BE49-F238E27FC236}">
                <a16:creationId xmlns:a16="http://schemas.microsoft.com/office/drawing/2014/main" id="{4E8746F2-0F93-CC6F-9C8D-1F7364594CAC}"/>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B442ED0B-466E-A8C6-FFDB-EF606BD3EA93}"/>
              </a:ext>
            </a:extLst>
          </p:cNvPr>
          <p:cNvSpPr>
            <a:spLocks noGrp="1"/>
          </p:cNvSpPr>
          <p:nvPr>
            <p:ph type="sldNum" sz="quarter" idx="12"/>
          </p:nvPr>
        </p:nvSpPr>
        <p:spPr/>
        <p:txBody>
          <a:bodyPr/>
          <a:lstStyle/>
          <a:p>
            <a:fld id="{7AEEA9CE-888F-4861-AAA7-378725B14474}" type="slidenum">
              <a:rPr lang="en-GB" smtClean="0"/>
              <a:t>‹#›</a:t>
            </a:fld>
            <a:endParaRPr lang="en-GB"/>
          </a:p>
        </p:txBody>
      </p:sp>
    </p:spTree>
    <p:extLst>
      <p:ext uri="{BB962C8B-B14F-4D97-AF65-F5344CB8AC3E}">
        <p14:creationId xmlns:p14="http://schemas.microsoft.com/office/powerpoint/2010/main" val="205417336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117761-AE96-A79D-E900-88A3107AD66D}"/>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E1D90F6D-3BD9-EDF7-7505-58648FE79AEE}"/>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4C67CBEB-5985-003E-C55F-A493CE59269C}"/>
              </a:ext>
            </a:extLst>
          </p:cNvPr>
          <p:cNvSpPr>
            <a:spLocks noGrp="1"/>
          </p:cNvSpPr>
          <p:nvPr>
            <p:ph type="dt" sz="half" idx="10"/>
          </p:nvPr>
        </p:nvSpPr>
        <p:spPr/>
        <p:txBody>
          <a:bodyPr/>
          <a:lstStyle/>
          <a:p>
            <a:fld id="{C4F154E1-E1EC-4ADC-A940-CDA76C41220E}" type="datetimeFigureOut">
              <a:rPr lang="en-GB" smtClean="0"/>
              <a:t>13/05/2023</a:t>
            </a:fld>
            <a:endParaRPr lang="en-GB"/>
          </a:p>
        </p:txBody>
      </p:sp>
      <p:sp>
        <p:nvSpPr>
          <p:cNvPr id="5" name="Footer Placeholder 4">
            <a:extLst>
              <a:ext uri="{FF2B5EF4-FFF2-40B4-BE49-F238E27FC236}">
                <a16:creationId xmlns:a16="http://schemas.microsoft.com/office/drawing/2014/main" id="{163F43EF-16C6-2034-85A0-17F419509CC9}"/>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3F025AF0-E8C3-4EA0-299E-AFF03AC20F0E}"/>
              </a:ext>
            </a:extLst>
          </p:cNvPr>
          <p:cNvSpPr>
            <a:spLocks noGrp="1"/>
          </p:cNvSpPr>
          <p:nvPr>
            <p:ph type="sldNum" sz="quarter" idx="12"/>
          </p:nvPr>
        </p:nvSpPr>
        <p:spPr/>
        <p:txBody>
          <a:bodyPr/>
          <a:lstStyle/>
          <a:p>
            <a:fld id="{7AEEA9CE-888F-4861-AAA7-378725B14474}" type="slidenum">
              <a:rPr lang="en-GB" smtClean="0"/>
              <a:t>‹#›</a:t>
            </a:fld>
            <a:endParaRPr lang="en-GB"/>
          </a:p>
        </p:txBody>
      </p:sp>
    </p:spTree>
    <p:extLst>
      <p:ext uri="{BB962C8B-B14F-4D97-AF65-F5344CB8AC3E}">
        <p14:creationId xmlns:p14="http://schemas.microsoft.com/office/powerpoint/2010/main" val="409363163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9D49EF-91E3-7E62-6094-1E02FF16EA76}"/>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682F1A2C-F0B7-F2CA-406B-B71CF6B9FA0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A43033CD-B011-C0CA-6545-12226AA6485F}"/>
              </a:ext>
            </a:extLst>
          </p:cNvPr>
          <p:cNvSpPr>
            <a:spLocks noGrp="1"/>
          </p:cNvSpPr>
          <p:nvPr>
            <p:ph type="dt" sz="half" idx="10"/>
          </p:nvPr>
        </p:nvSpPr>
        <p:spPr/>
        <p:txBody>
          <a:bodyPr/>
          <a:lstStyle/>
          <a:p>
            <a:fld id="{C4F154E1-E1EC-4ADC-A940-CDA76C41220E}" type="datetimeFigureOut">
              <a:rPr lang="en-GB" smtClean="0"/>
              <a:t>13/05/2023</a:t>
            </a:fld>
            <a:endParaRPr lang="en-GB"/>
          </a:p>
        </p:txBody>
      </p:sp>
      <p:sp>
        <p:nvSpPr>
          <p:cNvPr id="5" name="Footer Placeholder 4">
            <a:extLst>
              <a:ext uri="{FF2B5EF4-FFF2-40B4-BE49-F238E27FC236}">
                <a16:creationId xmlns:a16="http://schemas.microsoft.com/office/drawing/2014/main" id="{EE71B999-FAE0-2A97-74C8-FC7601752931}"/>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86326D2D-810E-D5A4-85D5-7802B81ADC87}"/>
              </a:ext>
            </a:extLst>
          </p:cNvPr>
          <p:cNvSpPr>
            <a:spLocks noGrp="1"/>
          </p:cNvSpPr>
          <p:nvPr>
            <p:ph type="sldNum" sz="quarter" idx="12"/>
          </p:nvPr>
        </p:nvSpPr>
        <p:spPr/>
        <p:txBody>
          <a:bodyPr/>
          <a:lstStyle/>
          <a:p>
            <a:fld id="{7AEEA9CE-888F-4861-AAA7-378725B14474}" type="slidenum">
              <a:rPr lang="en-GB" smtClean="0"/>
              <a:t>‹#›</a:t>
            </a:fld>
            <a:endParaRPr lang="en-GB"/>
          </a:p>
        </p:txBody>
      </p:sp>
    </p:spTree>
    <p:extLst>
      <p:ext uri="{BB962C8B-B14F-4D97-AF65-F5344CB8AC3E}">
        <p14:creationId xmlns:p14="http://schemas.microsoft.com/office/powerpoint/2010/main" val="164202682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B56C59-E09E-31F0-DE5C-BD44F7EC7DC4}"/>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768D2DCA-F9F6-7A19-BC62-F4242D75A129}"/>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9AC6BC16-9083-F11C-93D1-76985CB30B45}"/>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8E412D81-3568-73F5-A7B2-A49C164244F0}"/>
              </a:ext>
            </a:extLst>
          </p:cNvPr>
          <p:cNvSpPr>
            <a:spLocks noGrp="1"/>
          </p:cNvSpPr>
          <p:nvPr>
            <p:ph type="dt" sz="half" idx="10"/>
          </p:nvPr>
        </p:nvSpPr>
        <p:spPr/>
        <p:txBody>
          <a:bodyPr/>
          <a:lstStyle/>
          <a:p>
            <a:fld id="{C4F154E1-E1EC-4ADC-A940-CDA76C41220E}" type="datetimeFigureOut">
              <a:rPr lang="en-GB" smtClean="0"/>
              <a:t>13/05/2023</a:t>
            </a:fld>
            <a:endParaRPr lang="en-GB"/>
          </a:p>
        </p:txBody>
      </p:sp>
      <p:sp>
        <p:nvSpPr>
          <p:cNvPr id="6" name="Footer Placeholder 5">
            <a:extLst>
              <a:ext uri="{FF2B5EF4-FFF2-40B4-BE49-F238E27FC236}">
                <a16:creationId xmlns:a16="http://schemas.microsoft.com/office/drawing/2014/main" id="{3F86807C-47C8-E0EA-C8E2-2D26BD08003B}"/>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B1B3B944-AA4C-A7AB-0891-1E4CCBE9B9E6}"/>
              </a:ext>
            </a:extLst>
          </p:cNvPr>
          <p:cNvSpPr>
            <a:spLocks noGrp="1"/>
          </p:cNvSpPr>
          <p:nvPr>
            <p:ph type="sldNum" sz="quarter" idx="12"/>
          </p:nvPr>
        </p:nvSpPr>
        <p:spPr/>
        <p:txBody>
          <a:bodyPr/>
          <a:lstStyle/>
          <a:p>
            <a:fld id="{7AEEA9CE-888F-4861-AAA7-378725B14474}" type="slidenum">
              <a:rPr lang="en-GB" smtClean="0"/>
              <a:t>‹#›</a:t>
            </a:fld>
            <a:endParaRPr lang="en-GB"/>
          </a:p>
        </p:txBody>
      </p:sp>
    </p:spTree>
    <p:extLst>
      <p:ext uri="{BB962C8B-B14F-4D97-AF65-F5344CB8AC3E}">
        <p14:creationId xmlns:p14="http://schemas.microsoft.com/office/powerpoint/2010/main" val="367157060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9F9B50-0D60-1262-A2B2-CD4785E65134}"/>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474FF50A-F13C-624B-D890-8C285440947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DB434F37-5576-5872-AA89-78BEAEEDA61C}"/>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90F7B4EE-F74B-7575-5BF9-7050C44D4AE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581EC66F-9FC6-3B4C-D149-882276A6E341}"/>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13CFFDE5-CF7A-7543-3E5D-B94FB97C63B8}"/>
              </a:ext>
            </a:extLst>
          </p:cNvPr>
          <p:cNvSpPr>
            <a:spLocks noGrp="1"/>
          </p:cNvSpPr>
          <p:nvPr>
            <p:ph type="dt" sz="half" idx="10"/>
          </p:nvPr>
        </p:nvSpPr>
        <p:spPr/>
        <p:txBody>
          <a:bodyPr/>
          <a:lstStyle/>
          <a:p>
            <a:fld id="{C4F154E1-E1EC-4ADC-A940-CDA76C41220E}" type="datetimeFigureOut">
              <a:rPr lang="en-GB" smtClean="0"/>
              <a:t>13/05/2023</a:t>
            </a:fld>
            <a:endParaRPr lang="en-GB"/>
          </a:p>
        </p:txBody>
      </p:sp>
      <p:sp>
        <p:nvSpPr>
          <p:cNvPr id="8" name="Footer Placeholder 7">
            <a:extLst>
              <a:ext uri="{FF2B5EF4-FFF2-40B4-BE49-F238E27FC236}">
                <a16:creationId xmlns:a16="http://schemas.microsoft.com/office/drawing/2014/main" id="{938AEC9D-CFC9-C130-4F15-EF13DC6BB5D8}"/>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59EB6308-0B54-F3AB-F2DD-D66F106A55AC}"/>
              </a:ext>
            </a:extLst>
          </p:cNvPr>
          <p:cNvSpPr>
            <a:spLocks noGrp="1"/>
          </p:cNvSpPr>
          <p:nvPr>
            <p:ph type="sldNum" sz="quarter" idx="12"/>
          </p:nvPr>
        </p:nvSpPr>
        <p:spPr/>
        <p:txBody>
          <a:bodyPr/>
          <a:lstStyle/>
          <a:p>
            <a:fld id="{7AEEA9CE-888F-4861-AAA7-378725B14474}" type="slidenum">
              <a:rPr lang="en-GB" smtClean="0"/>
              <a:t>‹#›</a:t>
            </a:fld>
            <a:endParaRPr lang="en-GB"/>
          </a:p>
        </p:txBody>
      </p:sp>
    </p:spTree>
    <p:extLst>
      <p:ext uri="{BB962C8B-B14F-4D97-AF65-F5344CB8AC3E}">
        <p14:creationId xmlns:p14="http://schemas.microsoft.com/office/powerpoint/2010/main" val="100380417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E407CE-1170-8648-A409-11628E7B5499}"/>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4BF2B904-9050-37D5-3804-1EACDD8016CF}"/>
              </a:ext>
            </a:extLst>
          </p:cNvPr>
          <p:cNvSpPr>
            <a:spLocks noGrp="1"/>
          </p:cNvSpPr>
          <p:nvPr>
            <p:ph type="dt" sz="half" idx="10"/>
          </p:nvPr>
        </p:nvSpPr>
        <p:spPr/>
        <p:txBody>
          <a:bodyPr/>
          <a:lstStyle/>
          <a:p>
            <a:fld id="{C4F154E1-E1EC-4ADC-A940-CDA76C41220E}" type="datetimeFigureOut">
              <a:rPr lang="en-GB" smtClean="0"/>
              <a:t>13/05/2023</a:t>
            </a:fld>
            <a:endParaRPr lang="en-GB"/>
          </a:p>
        </p:txBody>
      </p:sp>
      <p:sp>
        <p:nvSpPr>
          <p:cNvPr id="4" name="Footer Placeholder 3">
            <a:extLst>
              <a:ext uri="{FF2B5EF4-FFF2-40B4-BE49-F238E27FC236}">
                <a16:creationId xmlns:a16="http://schemas.microsoft.com/office/drawing/2014/main" id="{63965197-5775-BC85-69C7-A57DE75487DC}"/>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3A409A31-D9F9-F08E-0FA6-3BFD6079011F}"/>
              </a:ext>
            </a:extLst>
          </p:cNvPr>
          <p:cNvSpPr>
            <a:spLocks noGrp="1"/>
          </p:cNvSpPr>
          <p:nvPr>
            <p:ph type="sldNum" sz="quarter" idx="12"/>
          </p:nvPr>
        </p:nvSpPr>
        <p:spPr/>
        <p:txBody>
          <a:bodyPr/>
          <a:lstStyle/>
          <a:p>
            <a:fld id="{7AEEA9CE-888F-4861-AAA7-378725B14474}" type="slidenum">
              <a:rPr lang="en-GB" smtClean="0"/>
              <a:t>‹#›</a:t>
            </a:fld>
            <a:endParaRPr lang="en-GB"/>
          </a:p>
        </p:txBody>
      </p:sp>
    </p:spTree>
    <p:extLst>
      <p:ext uri="{BB962C8B-B14F-4D97-AF65-F5344CB8AC3E}">
        <p14:creationId xmlns:p14="http://schemas.microsoft.com/office/powerpoint/2010/main" val="226700572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651E1F-7D0F-28C8-4774-57B774208BC2}"/>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111BE6F6-0E1A-9E53-E33B-C27526DE0796}"/>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AD80EDD9-F9FB-16DB-A175-BDAF4130B885}"/>
              </a:ext>
            </a:extLst>
          </p:cNvPr>
          <p:cNvSpPr>
            <a:spLocks noGrp="1"/>
          </p:cNvSpPr>
          <p:nvPr>
            <p:ph type="dt" sz="half" idx="10"/>
          </p:nvPr>
        </p:nvSpPr>
        <p:spPr/>
        <p:txBody>
          <a:bodyPr/>
          <a:lstStyle/>
          <a:p>
            <a:fld id="{E07D0EAA-FFD2-4ABE-8C67-F8E8813BFC7A}" type="datetimeFigureOut">
              <a:rPr lang="en-GB" smtClean="0"/>
              <a:t>13/05/2023</a:t>
            </a:fld>
            <a:endParaRPr lang="en-GB"/>
          </a:p>
        </p:txBody>
      </p:sp>
      <p:sp>
        <p:nvSpPr>
          <p:cNvPr id="5" name="Footer Placeholder 4">
            <a:extLst>
              <a:ext uri="{FF2B5EF4-FFF2-40B4-BE49-F238E27FC236}">
                <a16:creationId xmlns:a16="http://schemas.microsoft.com/office/drawing/2014/main" id="{BC2D1F0F-87BA-6318-486B-CF1C34F3E945}"/>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E7A6B09F-6A9B-23AE-C9F9-38020342084A}"/>
              </a:ext>
            </a:extLst>
          </p:cNvPr>
          <p:cNvSpPr>
            <a:spLocks noGrp="1"/>
          </p:cNvSpPr>
          <p:nvPr>
            <p:ph type="sldNum" sz="quarter" idx="12"/>
          </p:nvPr>
        </p:nvSpPr>
        <p:spPr/>
        <p:txBody>
          <a:bodyPr/>
          <a:lstStyle/>
          <a:p>
            <a:fld id="{E8B66DA1-BCA6-4923-9F88-C2715E6323DD}" type="slidenum">
              <a:rPr lang="en-GB" smtClean="0"/>
              <a:t>‹#›</a:t>
            </a:fld>
            <a:endParaRPr lang="en-GB"/>
          </a:p>
        </p:txBody>
      </p:sp>
    </p:spTree>
    <p:extLst>
      <p:ext uri="{BB962C8B-B14F-4D97-AF65-F5344CB8AC3E}">
        <p14:creationId xmlns:p14="http://schemas.microsoft.com/office/powerpoint/2010/main" val="83029079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C95046A-A963-EE3E-848E-B29674DBA82C}"/>
              </a:ext>
            </a:extLst>
          </p:cNvPr>
          <p:cNvSpPr>
            <a:spLocks noGrp="1"/>
          </p:cNvSpPr>
          <p:nvPr>
            <p:ph type="dt" sz="half" idx="10"/>
          </p:nvPr>
        </p:nvSpPr>
        <p:spPr/>
        <p:txBody>
          <a:bodyPr/>
          <a:lstStyle/>
          <a:p>
            <a:fld id="{C4F154E1-E1EC-4ADC-A940-CDA76C41220E}" type="datetimeFigureOut">
              <a:rPr lang="en-GB" smtClean="0"/>
              <a:t>13/05/2023</a:t>
            </a:fld>
            <a:endParaRPr lang="en-GB"/>
          </a:p>
        </p:txBody>
      </p:sp>
      <p:sp>
        <p:nvSpPr>
          <p:cNvPr id="3" name="Footer Placeholder 2">
            <a:extLst>
              <a:ext uri="{FF2B5EF4-FFF2-40B4-BE49-F238E27FC236}">
                <a16:creationId xmlns:a16="http://schemas.microsoft.com/office/drawing/2014/main" id="{218FD374-CAED-F55B-D512-95D350AD60F0}"/>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F430D146-4ABD-928B-1F5C-4118DA39786E}"/>
              </a:ext>
            </a:extLst>
          </p:cNvPr>
          <p:cNvSpPr>
            <a:spLocks noGrp="1"/>
          </p:cNvSpPr>
          <p:nvPr>
            <p:ph type="sldNum" sz="quarter" idx="12"/>
          </p:nvPr>
        </p:nvSpPr>
        <p:spPr/>
        <p:txBody>
          <a:bodyPr/>
          <a:lstStyle/>
          <a:p>
            <a:fld id="{7AEEA9CE-888F-4861-AAA7-378725B14474}" type="slidenum">
              <a:rPr lang="en-GB" smtClean="0"/>
              <a:t>‹#›</a:t>
            </a:fld>
            <a:endParaRPr lang="en-GB"/>
          </a:p>
        </p:txBody>
      </p:sp>
    </p:spTree>
    <p:extLst>
      <p:ext uri="{BB962C8B-B14F-4D97-AF65-F5344CB8AC3E}">
        <p14:creationId xmlns:p14="http://schemas.microsoft.com/office/powerpoint/2010/main" val="134045873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13AFE3-6196-3E3F-953C-50AF0BFE9AB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C9C35EB1-2042-8DA1-A385-2D16C646DDB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35EB84ED-955C-D275-30E1-BE4014565E7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A9FEDE6-5006-07CF-6020-F4C50C6481EE}"/>
              </a:ext>
            </a:extLst>
          </p:cNvPr>
          <p:cNvSpPr>
            <a:spLocks noGrp="1"/>
          </p:cNvSpPr>
          <p:nvPr>
            <p:ph type="dt" sz="half" idx="10"/>
          </p:nvPr>
        </p:nvSpPr>
        <p:spPr/>
        <p:txBody>
          <a:bodyPr/>
          <a:lstStyle/>
          <a:p>
            <a:fld id="{C4F154E1-E1EC-4ADC-A940-CDA76C41220E}" type="datetimeFigureOut">
              <a:rPr lang="en-GB" smtClean="0"/>
              <a:t>13/05/2023</a:t>
            </a:fld>
            <a:endParaRPr lang="en-GB"/>
          </a:p>
        </p:txBody>
      </p:sp>
      <p:sp>
        <p:nvSpPr>
          <p:cNvPr id="6" name="Footer Placeholder 5">
            <a:extLst>
              <a:ext uri="{FF2B5EF4-FFF2-40B4-BE49-F238E27FC236}">
                <a16:creationId xmlns:a16="http://schemas.microsoft.com/office/drawing/2014/main" id="{DED474EF-7E13-1C59-930B-F8F60D29B32B}"/>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3AB1BCAB-DB30-7951-F592-14D2C5838237}"/>
              </a:ext>
            </a:extLst>
          </p:cNvPr>
          <p:cNvSpPr>
            <a:spLocks noGrp="1"/>
          </p:cNvSpPr>
          <p:nvPr>
            <p:ph type="sldNum" sz="quarter" idx="12"/>
          </p:nvPr>
        </p:nvSpPr>
        <p:spPr/>
        <p:txBody>
          <a:bodyPr/>
          <a:lstStyle/>
          <a:p>
            <a:fld id="{7AEEA9CE-888F-4861-AAA7-378725B14474}" type="slidenum">
              <a:rPr lang="en-GB" smtClean="0"/>
              <a:t>‹#›</a:t>
            </a:fld>
            <a:endParaRPr lang="en-GB"/>
          </a:p>
        </p:txBody>
      </p:sp>
    </p:spTree>
    <p:extLst>
      <p:ext uri="{BB962C8B-B14F-4D97-AF65-F5344CB8AC3E}">
        <p14:creationId xmlns:p14="http://schemas.microsoft.com/office/powerpoint/2010/main" val="248289955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ACDE64-5619-5165-45F1-0AD6D1969F2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CCFEF548-82B1-9C13-7CD8-523A7AD5E05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GB"/>
          </a:p>
        </p:txBody>
      </p:sp>
      <p:sp>
        <p:nvSpPr>
          <p:cNvPr id="4" name="Text Placeholder 3">
            <a:extLst>
              <a:ext uri="{FF2B5EF4-FFF2-40B4-BE49-F238E27FC236}">
                <a16:creationId xmlns:a16="http://schemas.microsoft.com/office/drawing/2014/main" id="{2B946E4C-174B-EDFB-9C12-058FC92B8E4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52BDCCB-0BA4-5642-355C-3413938443C0}"/>
              </a:ext>
            </a:extLst>
          </p:cNvPr>
          <p:cNvSpPr>
            <a:spLocks noGrp="1"/>
          </p:cNvSpPr>
          <p:nvPr>
            <p:ph type="dt" sz="half" idx="10"/>
          </p:nvPr>
        </p:nvSpPr>
        <p:spPr/>
        <p:txBody>
          <a:bodyPr/>
          <a:lstStyle/>
          <a:p>
            <a:fld id="{C4F154E1-E1EC-4ADC-A940-CDA76C41220E}" type="datetimeFigureOut">
              <a:rPr lang="en-GB" smtClean="0"/>
              <a:t>13/05/2023</a:t>
            </a:fld>
            <a:endParaRPr lang="en-GB"/>
          </a:p>
        </p:txBody>
      </p:sp>
      <p:sp>
        <p:nvSpPr>
          <p:cNvPr id="6" name="Footer Placeholder 5">
            <a:extLst>
              <a:ext uri="{FF2B5EF4-FFF2-40B4-BE49-F238E27FC236}">
                <a16:creationId xmlns:a16="http://schemas.microsoft.com/office/drawing/2014/main" id="{31276B6F-A996-0E9F-25E4-981B3BC91A64}"/>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6066F7C4-FC67-9E26-B917-2BA97F4BF7E8}"/>
              </a:ext>
            </a:extLst>
          </p:cNvPr>
          <p:cNvSpPr>
            <a:spLocks noGrp="1"/>
          </p:cNvSpPr>
          <p:nvPr>
            <p:ph type="sldNum" sz="quarter" idx="12"/>
          </p:nvPr>
        </p:nvSpPr>
        <p:spPr/>
        <p:txBody>
          <a:bodyPr/>
          <a:lstStyle/>
          <a:p>
            <a:fld id="{7AEEA9CE-888F-4861-AAA7-378725B14474}" type="slidenum">
              <a:rPr lang="en-GB" smtClean="0"/>
              <a:t>‹#›</a:t>
            </a:fld>
            <a:endParaRPr lang="en-GB"/>
          </a:p>
        </p:txBody>
      </p:sp>
    </p:spTree>
    <p:extLst>
      <p:ext uri="{BB962C8B-B14F-4D97-AF65-F5344CB8AC3E}">
        <p14:creationId xmlns:p14="http://schemas.microsoft.com/office/powerpoint/2010/main" val="60277796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1BA354-CC63-138B-0199-C55E6657DCC1}"/>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E80D3F99-31F9-BC77-5823-21DAA5EFFC21}"/>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228E6652-836F-533A-4E72-784A3ADDD19B}"/>
              </a:ext>
            </a:extLst>
          </p:cNvPr>
          <p:cNvSpPr>
            <a:spLocks noGrp="1"/>
          </p:cNvSpPr>
          <p:nvPr>
            <p:ph type="dt" sz="half" idx="10"/>
          </p:nvPr>
        </p:nvSpPr>
        <p:spPr/>
        <p:txBody>
          <a:bodyPr/>
          <a:lstStyle/>
          <a:p>
            <a:fld id="{C4F154E1-E1EC-4ADC-A940-CDA76C41220E}" type="datetimeFigureOut">
              <a:rPr lang="en-GB" smtClean="0"/>
              <a:t>13/05/2023</a:t>
            </a:fld>
            <a:endParaRPr lang="en-GB"/>
          </a:p>
        </p:txBody>
      </p:sp>
      <p:sp>
        <p:nvSpPr>
          <p:cNvPr id="5" name="Footer Placeholder 4">
            <a:extLst>
              <a:ext uri="{FF2B5EF4-FFF2-40B4-BE49-F238E27FC236}">
                <a16:creationId xmlns:a16="http://schemas.microsoft.com/office/drawing/2014/main" id="{A196968D-BC37-72F1-61A0-60239D42E112}"/>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D679FD50-E7B0-2B07-75BD-44B844BB0B73}"/>
              </a:ext>
            </a:extLst>
          </p:cNvPr>
          <p:cNvSpPr>
            <a:spLocks noGrp="1"/>
          </p:cNvSpPr>
          <p:nvPr>
            <p:ph type="sldNum" sz="quarter" idx="12"/>
          </p:nvPr>
        </p:nvSpPr>
        <p:spPr/>
        <p:txBody>
          <a:bodyPr/>
          <a:lstStyle/>
          <a:p>
            <a:fld id="{7AEEA9CE-888F-4861-AAA7-378725B14474}" type="slidenum">
              <a:rPr lang="en-GB" smtClean="0"/>
              <a:t>‹#›</a:t>
            </a:fld>
            <a:endParaRPr lang="en-GB"/>
          </a:p>
        </p:txBody>
      </p:sp>
    </p:spTree>
    <p:extLst>
      <p:ext uri="{BB962C8B-B14F-4D97-AF65-F5344CB8AC3E}">
        <p14:creationId xmlns:p14="http://schemas.microsoft.com/office/powerpoint/2010/main" val="107756270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DC43F73E-3282-3726-396B-94B5332AB62F}"/>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CA4F3522-8A9B-797A-AACA-D6A238CB6EFE}"/>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694AB4F3-69C0-4E7E-3938-AE9A5201E8CA}"/>
              </a:ext>
            </a:extLst>
          </p:cNvPr>
          <p:cNvSpPr>
            <a:spLocks noGrp="1"/>
          </p:cNvSpPr>
          <p:nvPr>
            <p:ph type="dt" sz="half" idx="10"/>
          </p:nvPr>
        </p:nvSpPr>
        <p:spPr/>
        <p:txBody>
          <a:bodyPr/>
          <a:lstStyle/>
          <a:p>
            <a:fld id="{C4F154E1-E1EC-4ADC-A940-CDA76C41220E}" type="datetimeFigureOut">
              <a:rPr lang="en-GB" smtClean="0"/>
              <a:t>13/05/2023</a:t>
            </a:fld>
            <a:endParaRPr lang="en-GB"/>
          </a:p>
        </p:txBody>
      </p:sp>
      <p:sp>
        <p:nvSpPr>
          <p:cNvPr id="5" name="Footer Placeholder 4">
            <a:extLst>
              <a:ext uri="{FF2B5EF4-FFF2-40B4-BE49-F238E27FC236}">
                <a16:creationId xmlns:a16="http://schemas.microsoft.com/office/drawing/2014/main" id="{0CB98B4F-C9F7-554B-75DA-834794DDB971}"/>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89CDAE35-7F52-D99B-E679-984BFA349A59}"/>
              </a:ext>
            </a:extLst>
          </p:cNvPr>
          <p:cNvSpPr>
            <a:spLocks noGrp="1"/>
          </p:cNvSpPr>
          <p:nvPr>
            <p:ph type="sldNum" sz="quarter" idx="12"/>
          </p:nvPr>
        </p:nvSpPr>
        <p:spPr/>
        <p:txBody>
          <a:bodyPr/>
          <a:lstStyle/>
          <a:p>
            <a:fld id="{7AEEA9CE-888F-4861-AAA7-378725B14474}" type="slidenum">
              <a:rPr lang="en-GB" smtClean="0"/>
              <a:t>‹#›</a:t>
            </a:fld>
            <a:endParaRPr lang="en-GB"/>
          </a:p>
        </p:txBody>
      </p:sp>
    </p:spTree>
    <p:extLst>
      <p:ext uri="{BB962C8B-B14F-4D97-AF65-F5344CB8AC3E}">
        <p14:creationId xmlns:p14="http://schemas.microsoft.com/office/powerpoint/2010/main" val="293717060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8610600" y="6356350"/>
            <a:ext cx="3235036" cy="365125"/>
          </a:xfrm>
        </p:spPr>
        <p:txBody>
          <a:bodyPr/>
          <a:lstStyle/>
          <a:p>
            <a:fld id="{0C31D5D2-5FC6-8744-87A0-60E5ED809D74}" type="slidenum">
              <a:rPr lang="en-US" smtClean="0"/>
              <a:t>‹#›</a:t>
            </a:fld>
            <a:endParaRPr lang="en-US"/>
          </a:p>
        </p:txBody>
      </p:sp>
      <p:sp>
        <p:nvSpPr>
          <p:cNvPr id="8" name="Title 7"/>
          <p:cNvSpPr>
            <a:spLocks noGrp="1"/>
          </p:cNvSpPr>
          <p:nvPr>
            <p:ph type="title"/>
          </p:nvPr>
        </p:nvSpPr>
        <p:spPr>
          <a:xfrm>
            <a:off x="357447" y="365126"/>
            <a:ext cx="11488189" cy="2004002"/>
          </a:xfrm>
        </p:spPr>
        <p:txBody>
          <a:bodyPr/>
          <a:lstStyle/>
          <a:p>
            <a:r>
              <a:rPr lang="en-US"/>
              <a:t>Click to edit Master title style</a:t>
            </a:r>
          </a:p>
        </p:txBody>
      </p:sp>
      <p:sp>
        <p:nvSpPr>
          <p:cNvPr id="10" name="Text Placeholder 9"/>
          <p:cNvSpPr>
            <a:spLocks noGrp="1"/>
          </p:cNvSpPr>
          <p:nvPr>
            <p:ph type="body" sz="quarter" idx="13"/>
          </p:nvPr>
        </p:nvSpPr>
        <p:spPr>
          <a:xfrm>
            <a:off x="357448" y="2660074"/>
            <a:ext cx="5503025" cy="3183774"/>
          </a:xfrm>
        </p:spPr>
        <p:txBody>
          <a:bodyPr/>
          <a:lstStyle>
            <a:lvl1pPr>
              <a:defRPr>
                <a:latin typeface="+mj-lt"/>
              </a:defRPr>
            </a:lvl1pPr>
            <a:lvl2pPr>
              <a:defRPr>
                <a:latin typeface="+mj-lt"/>
              </a:defRPr>
            </a:lvl2pPr>
            <a:lvl3pPr>
              <a:defRPr>
                <a:latin typeface="+mj-lt"/>
              </a:defRPr>
            </a:lvl3pPr>
            <a:lvl4pPr>
              <a:defRPr>
                <a:latin typeface="+mj-lt"/>
              </a:defRPr>
            </a:lvl4pPr>
            <a:lvl5pPr>
              <a:defRPr>
                <a:latin typeface="+mj-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Text Placeholder 9"/>
          <p:cNvSpPr>
            <a:spLocks noGrp="1"/>
          </p:cNvSpPr>
          <p:nvPr>
            <p:ph type="body" sz="quarter" idx="14"/>
          </p:nvPr>
        </p:nvSpPr>
        <p:spPr>
          <a:xfrm>
            <a:off x="6342611" y="2660074"/>
            <a:ext cx="5503025" cy="3183774"/>
          </a:xfrm>
        </p:spPr>
        <p:txBody>
          <a:bodyPr/>
          <a:lstStyle>
            <a:lvl1pPr>
              <a:defRPr>
                <a:latin typeface="+mj-lt"/>
              </a:defRPr>
            </a:lvl1pPr>
            <a:lvl2pPr>
              <a:defRPr>
                <a:latin typeface="+mj-lt"/>
              </a:defRPr>
            </a:lvl2pPr>
            <a:lvl3pPr>
              <a:defRPr>
                <a:latin typeface="+mj-lt"/>
              </a:defRPr>
            </a:lvl3pPr>
            <a:lvl4pPr>
              <a:defRPr>
                <a:latin typeface="+mj-lt"/>
              </a:defRPr>
            </a:lvl4pPr>
            <a:lvl5pPr>
              <a:defRPr>
                <a:latin typeface="+mj-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98727828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dgm">
  <p:cSld name="Τίτλος και Διάγραμμα ή Οργανόγραμμα">
    <p:spTree>
      <p:nvGrpSpPr>
        <p:cNvPr id="1" name=""/>
        <p:cNvGrpSpPr/>
        <p:nvPr/>
      </p:nvGrpSpPr>
      <p:grpSpPr>
        <a:xfrm>
          <a:off x="0" y="0"/>
          <a:ext cx="0" cy="0"/>
          <a:chOff x="0" y="0"/>
          <a:chExt cx="0" cy="0"/>
        </a:xfrm>
      </p:grpSpPr>
      <p:sp>
        <p:nvSpPr>
          <p:cNvPr id="2" name="1 - Τίτλος"/>
          <p:cNvSpPr>
            <a:spLocks noGrp="1"/>
          </p:cNvSpPr>
          <p:nvPr>
            <p:ph type="title"/>
          </p:nvPr>
        </p:nvSpPr>
        <p:spPr>
          <a:xfrm>
            <a:off x="914400" y="609600"/>
            <a:ext cx="10363200" cy="1143000"/>
          </a:xfrm>
        </p:spPr>
        <p:txBody>
          <a:bodyPr/>
          <a:lstStyle/>
          <a:p>
            <a:r>
              <a:rPr lang="en-US"/>
              <a:t>Click to edit Master title style</a:t>
            </a:r>
            <a:endParaRPr lang="el-GR"/>
          </a:p>
        </p:txBody>
      </p:sp>
      <p:sp>
        <p:nvSpPr>
          <p:cNvPr id="3" name="2 - Θέση SmartArt"/>
          <p:cNvSpPr>
            <a:spLocks noGrp="1"/>
          </p:cNvSpPr>
          <p:nvPr>
            <p:ph type="dgm" idx="1"/>
          </p:nvPr>
        </p:nvSpPr>
        <p:spPr>
          <a:xfrm>
            <a:off x="914400" y="1981200"/>
            <a:ext cx="10363200" cy="4114800"/>
          </a:xfrm>
        </p:spPr>
        <p:txBody>
          <a:bodyPr/>
          <a:lstStyle/>
          <a:p>
            <a:pPr lvl="0"/>
            <a:r>
              <a:rPr lang="en-US" noProof="0"/>
              <a:t>Click icon to add SmartArt graphic</a:t>
            </a:r>
            <a:endParaRPr lang="el-GR" noProof="0"/>
          </a:p>
        </p:txBody>
      </p:sp>
    </p:spTree>
    <p:extLst>
      <p:ext uri="{BB962C8B-B14F-4D97-AF65-F5344CB8AC3E}">
        <p14:creationId xmlns:p14="http://schemas.microsoft.com/office/powerpoint/2010/main" val="17540686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2_Title Slide">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8610600" y="6356350"/>
            <a:ext cx="3235036" cy="365125"/>
          </a:xfrm>
        </p:spPr>
        <p:txBody>
          <a:bodyPr/>
          <a:lstStyle/>
          <a:p>
            <a:fld id="{0C31D5D2-5FC6-8744-87A0-60E5ED809D74}" type="slidenum">
              <a:rPr lang="en-US" smtClean="0"/>
              <a:t>‹#›</a:t>
            </a:fld>
            <a:endParaRPr lang="en-US"/>
          </a:p>
        </p:txBody>
      </p:sp>
      <p:sp>
        <p:nvSpPr>
          <p:cNvPr id="8" name="Title 7"/>
          <p:cNvSpPr>
            <a:spLocks noGrp="1"/>
          </p:cNvSpPr>
          <p:nvPr>
            <p:ph type="title"/>
          </p:nvPr>
        </p:nvSpPr>
        <p:spPr>
          <a:xfrm>
            <a:off x="357447" y="365126"/>
            <a:ext cx="11488189" cy="2004002"/>
          </a:xfrm>
        </p:spPr>
        <p:txBody>
          <a:bodyPr/>
          <a:lstStyle/>
          <a:p>
            <a:r>
              <a:rPr lang="en-US"/>
              <a:t>Click to edit Master title style</a:t>
            </a:r>
          </a:p>
        </p:txBody>
      </p:sp>
      <p:sp>
        <p:nvSpPr>
          <p:cNvPr id="10" name="Text Placeholder 9"/>
          <p:cNvSpPr>
            <a:spLocks noGrp="1"/>
          </p:cNvSpPr>
          <p:nvPr>
            <p:ph type="body" sz="quarter" idx="13"/>
          </p:nvPr>
        </p:nvSpPr>
        <p:spPr>
          <a:xfrm>
            <a:off x="357448" y="2660074"/>
            <a:ext cx="5503025" cy="3183774"/>
          </a:xfrm>
        </p:spPr>
        <p:txBody>
          <a:bodyPr/>
          <a:lstStyle>
            <a:lvl1pPr>
              <a:defRPr>
                <a:latin typeface="+mj-lt"/>
              </a:defRPr>
            </a:lvl1pPr>
            <a:lvl2pPr>
              <a:defRPr>
                <a:latin typeface="+mj-lt"/>
              </a:defRPr>
            </a:lvl2pPr>
            <a:lvl3pPr>
              <a:defRPr>
                <a:latin typeface="+mj-lt"/>
              </a:defRPr>
            </a:lvl3pPr>
            <a:lvl4pPr>
              <a:defRPr>
                <a:latin typeface="+mj-lt"/>
              </a:defRPr>
            </a:lvl4pPr>
            <a:lvl5pPr>
              <a:defRPr>
                <a:latin typeface="+mj-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Text Placeholder 9"/>
          <p:cNvSpPr>
            <a:spLocks noGrp="1"/>
          </p:cNvSpPr>
          <p:nvPr>
            <p:ph type="body" sz="quarter" idx="14"/>
          </p:nvPr>
        </p:nvSpPr>
        <p:spPr>
          <a:xfrm>
            <a:off x="6342611" y="2660074"/>
            <a:ext cx="5503025" cy="3183774"/>
          </a:xfrm>
        </p:spPr>
        <p:txBody>
          <a:bodyPr/>
          <a:lstStyle>
            <a:lvl1pPr>
              <a:defRPr>
                <a:latin typeface="+mj-lt"/>
              </a:defRPr>
            </a:lvl1pPr>
            <a:lvl2pPr>
              <a:defRPr>
                <a:latin typeface="+mj-lt"/>
              </a:defRPr>
            </a:lvl2pPr>
            <a:lvl3pPr>
              <a:defRPr>
                <a:latin typeface="+mj-lt"/>
              </a:defRPr>
            </a:lvl3pPr>
            <a:lvl4pPr>
              <a:defRPr>
                <a:latin typeface="+mj-lt"/>
              </a:defRPr>
            </a:lvl4pPr>
            <a:lvl5pPr>
              <a:defRPr>
                <a:latin typeface="+mj-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56054181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596231-B175-EBF0-7FE8-F725DB307EFE}"/>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F3060798-2E66-9F3D-A9B9-FE96B874448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FB489DE7-E3E8-5E8E-BB70-91757CF8AAE6}"/>
              </a:ext>
            </a:extLst>
          </p:cNvPr>
          <p:cNvSpPr>
            <a:spLocks noGrp="1"/>
          </p:cNvSpPr>
          <p:nvPr>
            <p:ph type="dt" sz="half" idx="10"/>
          </p:nvPr>
        </p:nvSpPr>
        <p:spPr/>
        <p:txBody>
          <a:bodyPr/>
          <a:lstStyle/>
          <a:p>
            <a:fld id="{E07D0EAA-FFD2-4ABE-8C67-F8E8813BFC7A}" type="datetimeFigureOut">
              <a:rPr lang="en-GB" smtClean="0"/>
              <a:t>13/05/2023</a:t>
            </a:fld>
            <a:endParaRPr lang="en-GB"/>
          </a:p>
        </p:txBody>
      </p:sp>
      <p:sp>
        <p:nvSpPr>
          <p:cNvPr id="5" name="Footer Placeholder 4">
            <a:extLst>
              <a:ext uri="{FF2B5EF4-FFF2-40B4-BE49-F238E27FC236}">
                <a16:creationId xmlns:a16="http://schemas.microsoft.com/office/drawing/2014/main" id="{C0107D91-8BC8-80B3-CB1F-09A12DA019BC}"/>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A1017369-44AE-44A0-AAEA-59705CDC9849}"/>
              </a:ext>
            </a:extLst>
          </p:cNvPr>
          <p:cNvSpPr>
            <a:spLocks noGrp="1"/>
          </p:cNvSpPr>
          <p:nvPr>
            <p:ph type="sldNum" sz="quarter" idx="12"/>
          </p:nvPr>
        </p:nvSpPr>
        <p:spPr/>
        <p:txBody>
          <a:bodyPr/>
          <a:lstStyle/>
          <a:p>
            <a:fld id="{E8B66DA1-BCA6-4923-9F88-C2715E6323DD}" type="slidenum">
              <a:rPr lang="en-GB" smtClean="0"/>
              <a:t>‹#›</a:t>
            </a:fld>
            <a:endParaRPr lang="en-GB"/>
          </a:p>
        </p:txBody>
      </p:sp>
    </p:spTree>
    <p:extLst>
      <p:ext uri="{BB962C8B-B14F-4D97-AF65-F5344CB8AC3E}">
        <p14:creationId xmlns:p14="http://schemas.microsoft.com/office/powerpoint/2010/main" val="28501167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E6C6FD-4970-44EA-C184-B55A1A18606E}"/>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739698D2-D84D-1E0C-E875-1E9ED40FE665}"/>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E022F13D-7576-044B-8F1F-AC83C05684B9}"/>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49158BFB-3F01-2171-2FBE-8A2D01C80DC8}"/>
              </a:ext>
            </a:extLst>
          </p:cNvPr>
          <p:cNvSpPr>
            <a:spLocks noGrp="1"/>
          </p:cNvSpPr>
          <p:nvPr>
            <p:ph type="dt" sz="half" idx="10"/>
          </p:nvPr>
        </p:nvSpPr>
        <p:spPr/>
        <p:txBody>
          <a:bodyPr/>
          <a:lstStyle/>
          <a:p>
            <a:fld id="{E07D0EAA-FFD2-4ABE-8C67-F8E8813BFC7A}" type="datetimeFigureOut">
              <a:rPr lang="en-GB" smtClean="0"/>
              <a:t>13/05/2023</a:t>
            </a:fld>
            <a:endParaRPr lang="en-GB"/>
          </a:p>
        </p:txBody>
      </p:sp>
      <p:sp>
        <p:nvSpPr>
          <p:cNvPr id="6" name="Footer Placeholder 5">
            <a:extLst>
              <a:ext uri="{FF2B5EF4-FFF2-40B4-BE49-F238E27FC236}">
                <a16:creationId xmlns:a16="http://schemas.microsoft.com/office/drawing/2014/main" id="{54C69407-6B45-62C6-F74B-FF0109BA7364}"/>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29025176-496C-B2F6-36D9-12FDD66DA7FF}"/>
              </a:ext>
            </a:extLst>
          </p:cNvPr>
          <p:cNvSpPr>
            <a:spLocks noGrp="1"/>
          </p:cNvSpPr>
          <p:nvPr>
            <p:ph type="sldNum" sz="quarter" idx="12"/>
          </p:nvPr>
        </p:nvSpPr>
        <p:spPr/>
        <p:txBody>
          <a:bodyPr/>
          <a:lstStyle/>
          <a:p>
            <a:fld id="{E8B66DA1-BCA6-4923-9F88-C2715E6323DD}" type="slidenum">
              <a:rPr lang="en-GB" smtClean="0"/>
              <a:t>‹#›</a:t>
            </a:fld>
            <a:endParaRPr lang="en-GB"/>
          </a:p>
        </p:txBody>
      </p:sp>
    </p:spTree>
    <p:extLst>
      <p:ext uri="{BB962C8B-B14F-4D97-AF65-F5344CB8AC3E}">
        <p14:creationId xmlns:p14="http://schemas.microsoft.com/office/powerpoint/2010/main" val="374966703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F18CE0-FEC5-FEA0-A96C-12455E0EC047}"/>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14925F36-79AD-396E-6593-B1E6B4DB63E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91B65BBE-9629-8192-3B9F-C7E2A39E160C}"/>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539431DA-990B-5514-67FB-1FAC885029AB}"/>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8BA8E04F-B174-4C41-FB52-813671743285}"/>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D226DED2-DAD3-C0AC-F48F-7A30C569C473}"/>
              </a:ext>
            </a:extLst>
          </p:cNvPr>
          <p:cNvSpPr>
            <a:spLocks noGrp="1"/>
          </p:cNvSpPr>
          <p:nvPr>
            <p:ph type="dt" sz="half" idx="10"/>
          </p:nvPr>
        </p:nvSpPr>
        <p:spPr/>
        <p:txBody>
          <a:bodyPr/>
          <a:lstStyle/>
          <a:p>
            <a:fld id="{E07D0EAA-FFD2-4ABE-8C67-F8E8813BFC7A}" type="datetimeFigureOut">
              <a:rPr lang="en-GB" smtClean="0"/>
              <a:t>13/05/2023</a:t>
            </a:fld>
            <a:endParaRPr lang="en-GB"/>
          </a:p>
        </p:txBody>
      </p:sp>
      <p:sp>
        <p:nvSpPr>
          <p:cNvPr id="8" name="Footer Placeholder 7">
            <a:extLst>
              <a:ext uri="{FF2B5EF4-FFF2-40B4-BE49-F238E27FC236}">
                <a16:creationId xmlns:a16="http://schemas.microsoft.com/office/drawing/2014/main" id="{860FDE48-DE64-31F8-4275-24874D8BB773}"/>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E5B74133-AA48-9AEB-7244-785F7A7C49BB}"/>
              </a:ext>
            </a:extLst>
          </p:cNvPr>
          <p:cNvSpPr>
            <a:spLocks noGrp="1"/>
          </p:cNvSpPr>
          <p:nvPr>
            <p:ph type="sldNum" sz="quarter" idx="12"/>
          </p:nvPr>
        </p:nvSpPr>
        <p:spPr/>
        <p:txBody>
          <a:bodyPr/>
          <a:lstStyle/>
          <a:p>
            <a:fld id="{E8B66DA1-BCA6-4923-9F88-C2715E6323DD}" type="slidenum">
              <a:rPr lang="en-GB" smtClean="0"/>
              <a:t>‹#›</a:t>
            </a:fld>
            <a:endParaRPr lang="en-GB"/>
          </a:p>
        </p:txBody>
      </p:sp>
    </p:spTree>
    <p:extLst>
      <p:ext uri="{BB962C8B-B14F-4D97-AF65-F5344CB8AC3E}">
        <p14:creationId xmlns:p14="http://schemas.microsoft.com/office/powerpoint/2010/main" val="419924026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6AB3B2-EE96-9CEB-04A4-CE43FE230389}"/>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B7FD58F5-82DE-4CD1-D2B7-A7327EE9B97A}"/>
              </a:ext>
            </a:extLst>
          </p:cNvPr>
          <p:cNvSpPr>
            <a:spLocks noGrp="1"/>
          </p:cNvSpPr>
          <p:nvPr>
            <p:ph type="dt" sz="half" idx="10"/>
          </p:nvPr>
        </p:nvSpPr>
        <p:spPr/>
        <p:txBody>
          <a:bodyPr/>
          <a:lstStyle/>
          <a:p>
            <a:fld id="{E07D0EAA-FFD2-4ABE-8C67-F8E8813BFC7A}" type="datetimeFigureOut">
              <a:rPr lang="en-GB" smtClean="0"/>
              <a:t>13/05/2023</a:t>
            </a:fld>
            <a:endParaRPr lang="en-GB"/>
          </a:p>
        </p:txBody>
      </p:sp>
      <p:sp>
        <p:nvSpPr>
          <p:cNvPr id="4" name="Footer Placeholder 3">
            <a:extLst>
              <a:ext uri="{FF2B5EF4-FFF2-40B4-BE49-F238E27FC236}">
                <a16:creationId xmlns:a16="http://schemas.microsoft.com/office/drawing/2014/main" id="{41DCEF19-48C6-E910-7F5A-1D7896EAE379}"/>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7F48CE1C-3D39-5BBA-68F3-B7EA886308CA}"/>
              </a:ext>
            </a:extLst>
          </p:cNvPr>
          <p:cNvSpPr>
            <a:spLocks noGrp="1"/>
          </p:cNvSpPr>
          <p:nvPr>
            <p:ph type="sldNum" sz="quarter" idx="12"/>
          </p:nvPr>
        </p:nvSpPr>
        <p:spPr/>
        <p:txBody>
          <a:bodyPr/>
          <a:lstStyle/>
          <a:p>
            <a:fld id="{E8B66DA1-BCA6-4923-9F88-C2715E6323DD}" type="slidenum">
              <a:rPr lang="en-GB" smtClean="0"/>
              <a:t>‹#›</a:t>
            </a:fld>
            <a:endParaRPr lang="en-GB"/>
          </a:p>
        </p:txBody>
      </p:sp>
    </p:spTree>
    <p:extLst>
      <p:ext uri="{BB962C8B-B14F-4D97-AF65-F5344CB8AC3E}">
        <p14:creationId xmlns:p14="http://schemas.microsoft.com/office/powerpoint/2010/main" val="182330418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082126FD-F45C-E594-8A08-66A327BDA7C1}"/>
              </a:ext>
            </a:extLst>
          </p:cNvPr>
          <p:cNvSpPr>
            <a:spLocks noGrp="1"/>
          </p:cNvSpPr>
          <p:nvPr>
            <p:ph type="dt" sz="half" idx="10"/>
          </p:nvPr>
        </p:nvSpPr>
        <p:spPr/>
        <p:txBody>
          <a:bodyPr/>
          <a:lstStyle/>
          <a:p>
            <a:fld id="{E07D0EAA-FFD2-4ABE-8C67-F8E8813BFC7A}" type="datetimeFigureOut">
              <a:rPr lang="en-GB" smtClean="0"/>
              <a:t>13/05/2023</a:t>
            </a:fld>
            <a:endParaRPr lang="en-GB"/>
          </a:p>
        </p:txBody>
      </p:sp>
      <p:sp>
        <p:nvSpPr>
          <p:cNvPr id="3" name="Footer Placeholder 2">
            <a:extLst>
              <a:ext uri="{FF2B5EF4-FFF2-40B4-BE49-F238E27FC236}">
                <a16:creationId xmlns:a16="http://schemas.microsoft.com/office/drawing/2014/main" id="{4EF344BA-E9ED-6161-7B7A-7E5B22DE92BD}"/>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B9C29B2C-4DF6-5CD2-F853-C5036A665B4B}"/>
              </a:ext>
            </a:extLst>
          </p:cNvPr>
          <p:cNvSpPr>
            <a:spLocks noGrp="1"/>
          </p:cNvSpPr>
          <p:nvPr>
            <p:ph type="sldNum" sz="quarter" idx="12"/>
          </p:nvPr>
        </p:nvSpPr>
        <p:spPr/>
        <p:txBody>
          <a:bodyPr/>
          <a:lstStyle/>
          <a:p>
            <a:fld id="{E8B66DA1-BCA6-4923-9F88-C2715E6323DD}" type="slidenum">
              <a:rPr lang="en-GB" smtClean="0"/>
              <a:t>‹#›</a:t>
            </a:fld>
            <a:endParaRPr lang="en-GB"/>
          </a:p>
        </p:txBody>
      </p:sp>
    </p:spTree>
    <p:extLst>
      <p:ext uri="{BB962C8B-B14F-4D97-AF65-F5344CB8AC3E}">
        <p14:creationId xmlns:p14="http://schemas.microsoft.com/office/powerpoint/2010/main" val="34078509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ED81F7-1FF3-3A7B-5876-787BEE2E72B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657C7318-0533-EBE3-E489-D7F3FBC9871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00CC00F9-2817-6A31-7630-79B8C16DCEA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01A87FA-49AD-601B-6371-73685B8D8182}"/>
              </a:ext>
            </a:extLst>
          </p:cNvPr>
          <p:cNvSpPr>
            <a:spLocks noGrp="1"/>
          </p:cNvSpPr>
          <p:nvPr>
            <p:ph type="dt" sz="half" idx="10"/>
          </p:nvPr>
        </p:nvSpPr>
        <p:spPr/>
        <p:txBody>
          <a:bodyPr/>
          <a:lstStyle/>
          <a:p>
            <a:fld id="{E07D0EAA-FFD2-4ABE-8C67-F8E8813BFC7A}" type="datetimeFigureOut">
              <a:rPr lang="en-GB" smtClean="0"/>
              <a:t>13/05/2023</a:t>
            </a:fld>
            <a:endParaRPr lang="en-GB"/>
          </a:p>
        </p:txBody>
      </p:sp>
      <p:sp>
        <p:nvSpPr>
          <p:cNvPr id="6" name="Footer Placeholder 5">
            <a:extLst>
              <a:ext uri="{FF2B5EF4-FFF2-40B4-BE49-F238E27FC236}">
                <a16:creationId xmlns:a16="http://schemas.microsoft.com/office/drawing/2014/main" id="{6CD4DDA8-0AEF-D37B-0A35-C37805D8347B}"/>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A4C230F0-7D4B-A336-D0BB-CF2F90C77409}"/>
              </a:ext>
            </a:extLst>
          </p:cNvPr>
          <p:cNvSpPr>
            <a:spLocks noGrp="1"/>
          </p:cNvSpPr>
          <p:nvPr>
            <p:ph type="sldNum" sz="quarter" idx="12"/>
          </p:nvPr>
        </p:nvSpPr>
        <p:spPr/>
        <p:txBody>
          <a:bodyPr/>
          <a:lstStyle/>
          <a:p>
            <a:fld id="{E8B66DA1-BCA6-4923-9F88-C2715E6323DD}" type="slidenum">
              <a:rPr lang="en-GB" smtClean="0"/>
              <a:t>‹#›</a:t>
            </a:fld>
            <a:endParaRPr lang="en-GB"/>
          </a:p>
        </p:txBody>
      </p:sp>
    </p:spTree>
    <p:extLst>
      <p:ext uri="{BB962C8B-B14F-4D97-AF65-F5344CB8AC3E}">
        <p14:creationId xmlns:p14="http://schemas.microsoft.com/office/powerpoint/2010/main" val="281188577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A5FE28-BAA9-D062-FE93-66CC86975E9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AACD247F-8ACA-D837-C2E6-5E759D5355B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DB47D358-0553-159B-80F7-0AB85DE7D44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7E7636C-0FD3-DC7D-E0BA-2229ACBB2B0C}"/>
              </a:ext>
            </a:extLst>
          </p:cNvPr>
          <p:cNvSpPr>
            <a:spLocks noGrp="1"/>
          </p:cNvSpPr>
          <p:nvPr>
            <p:ph type="dt" sz="half" idx="10"/>
          </p:nvPr>
        </p:nvSpPr>
        <p:spPr/>
        <p:txBody>
          <a:bodyPr/>
          <a:lstStyle/>
          <a:p>
            <a:fld id="{E07D0EAA-FFD2-4ABE-8C67-F8E8813BFC7A}" type="datetimeFigureOut">
              <a:rPr lang="en-GB" smtClean="0"/>
              <a:t>13/05/2023</a:t>
            </a:fld>
            <a:endParaRPr lang="en-GB"/>
          </a:p>
        </p:txBody>
      </p:sp>
      <p:sp>
        <p:nvSpPr>
          <p:cNvPr id="6" name="Footer Placeholder 5">
            <a:extLst>
              <a:ext uri="{FF2B5EF4-FFF2-40B4-BE49-F238E27FC236}">
                <a16:creationId xmlns:a16="http://schemas.microsoft.com/office/drawing/2014/main" id="{B677B68C-8D9C-B37C-24AE-F928B7755537}"/>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5F22E7FB-3162-F0D3-3312-8D096E516AB1}"/>
              </a:ext>
            </a:extLst>
          </p:cNvPr>
          <p:cNvSpPr>
            <a:spLocks noGrp="1"/>
          </p:cNvSpPr>
          <p:nvPr>
            <p:ph type="sldNum" sz="quarter" idx="12"/>
          </p:nvPr>
        </p:nvSpPr>
        <p:spPr/>
        <p:txBody>
          <a:bodyPr/>
          <a:lstStyle/>
          <a:p>
            <a:fld id="{E8B66DA1-BCA6-4923-9F88-C2715E6323DD}" type="slidenum">
              <a:rPr lang="en-GB" smtClean="0"/>
              <a:t>‹#›</a:t>
            </a:fld>
            <a:endParaRPr lang="en-GB"/>
          </a:p>
        </p:txBody>
      </p:sp>
    </p:spTree>
    <p:extLst>
      <p:ext uri="{BB962C8B-B14F-4D97-AF65-F5344CB8AC3E}">
        <p14:creationId xmlns:p14="http://schemas.microsoft.com/office/powerpoint/2010/main" val="89091353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slideLayout" Target="../slideLayouts/slideLayout26.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5" Type="http://schemas.openxmlformats.org/officeDocument/2006/relationships/theme" Target="../theme/theme2.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4" Type="http://schemas.openxmlformats.org/officeDocument/2006/relationships/slideLayout" Target="../slideLayouts/slideLayout2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5FBB069-A629-ABC1-07EA-3135AD064AC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0A320B59-E9EB-EF73-CC9A-8721CE4CD6C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4DA9B35A-049A-13CE-DDBB-4D8B339CBD9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07D0EAA-FFD2-4ABE-8C67-F8E8813BFC7A}" type="datetimeFigureOut">
              <a:rPr lang="en-GB" smtClean="0"/>
              <a:t>13/05/2023</a:t>
            </a:fld>
            <a:endParaRPr lang="en-GB"/>
          </a:p>
        </p:txBody>
      </p:sp>
      <p:sp>
        <p:nvSpPr>
          <p:cNvPr id="5" name="Footer Placeholder 4">
            <a:extLst>
              <a:ext uri="{FF2B5EF4-FFF2-40B4-BE49-F238E27FC236}">
                <a16:creationId xmlns:a16="http://schemas.microsoft.com/office/drawing/2014/main" id="{D8949702-7FDD-E7FA-ED9C-9021B1694CB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AB1AD7CB-DA84-DB27-3401-82C3AD09DF7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8B66DA1-BCA6-4923-9F88-C2715E6323DD}" type="slidenum">
              <a:rPr lang="en-GB" smtClean="0"/>
              <a:t>‹#›</a:t>
            </a:fld>
            <a:endParaRPr lang="en-GB"/>
          </a:p>
        </p:txBody>
      </p:sp>
    </p:spTree>
    <p:extLst>
      <p:ext uri="{BB962C8B-B14F-4D97-AF65-F5344CB8AC3E}">
        <p14:creationId xmlns:p14="http://schemas.microsoft.com/office/powerpoint/2010/main" val="159217699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D09F7DB-8DC2-3D36-D415-1C769EB6BD7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53F60CFC-1B86-C951-1794-DDB0662BECE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E1E1EF3E-9F03-FF0C-4A03-922CD327BF5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4F154E1-E1EC-4ADC-A940-CDA76C41220E}" type="datetimeFigureOut">
              <a:rPr lang="en-GB" smtClean="0"/>
              <a:t>13/05/2023</a:t>
            </a:fld>
            <a:endParaRPr lang="en-GB"/>
          </a:p>
        </p:txBody>
      </p:sp>
      <p:sp>
        <p:nvSpPr>
          <p:cNvPr id="5" name="Footer Placeholder 4">
            <a:extLst>
              <a:ext uri="{FF2B5EF4-FFF2-40B4-BE49-F238E27FC236}">
                <a16:creationId xmlns:a16="http://schemas.microsoft.com/office/drawing/2014/main" id="{B048B094-72AF-26FF-6E83-F840F8971AD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679B5CDE-5E00-B02F-9230-1F56942C041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AEEA9CE-888F-4861-AAA7-378725B14474}" type="slidenum">
              <a:rPr lang="en-GB" smtClean="0"/>
              <a:t>‹#›</a:t>
            </a:fld>
            <a:endParaRPr lang="en-GB"/>
          </a:p>
        </p:txBody>
      </p:sp>
    </p:spTree>
    <p:extLst>
      <p:ext uri="{BB962C8B-B14F-4D97-AF65-F5344CB8AC3E}">
        <p14:creationId xmlns:p14="http://schemas.microsoft.com/office/powerpoint/2010/main" val="2574039473"/>
      </p:ext>
    </p:extLst>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4" r:id="rId12"/>
    <p:sldLayoutId id="2147483675" r:id="rId13"/>
    <p:sldLayoutId id="2147483676" r:id="rId1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6.xml"/><Relationship Id="rId7" Type="http://schemas.openxmlformats.org/officeDocument/2006/relationships/image" Target="../media/image16.png"/><Relationship Id="rId2" Type="http://schemas.openxmlformats.org/officeDocument/2006/relationships/audio" Target="../media/media1.m4a"/><Relationship Id="rId1" Type="http://schemas.microsoft.com/office/2007/relationships/media" Target="../media/media1.m4a"/><Relationship Id="rId6" Type="http://schemas.openxmlformats.org/officeDocument/2006/relationships/image" Target="../media/image2.png"/><Relationship Id="rId5" Type="http://schemas.openxmlformats.org/officeDocument/2006/relationships/image" Target="../media/image15.jpeg"/><Relationship Id="rId4"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6.xml"/><Relationship Id="rId2" Type="http://schemas.openxmlformats.org/officeDocument/2006/relationships/audio" Target="../media/media2.m4a"/><Relationship Id="rId1" Type="http://schemas.microsoft.com/office/2007/relationships/media" Target="../media/media2.m4a"/><Relationship Id="rId5" Type="http://schemas.openxmlformats.org/officeDocument/2006/relationships/image" Target="../media/image16.png"/><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1.xml"/><Relationship Id="rId1" Type="http://schemas.openxmlformats.org/officeDocument/2006/relationships/slideLayout" Target="../slideLayouts/slideLayout25.xml"/><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2.xml"/><Relationship Id="rId1" Type="http://schemas.openxmlformats.org/officeDocument/2006/relationships/slideLayout" Target="../slideLayouts/slideLayout25.xml"/><Relationship Id="rId4" Type="http://schemas.openxmlformats.org/officeDocument/2006/relationships/image" Target="../media/image18.jpeg"/></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3.xml"/><Relationship Id="rId1" Type="http://schemas.openxmlformats.org/officeDocument/2006/relationships/slideLayout" Target="../slideLayouts/slideLayout25.xml"/><Relationship Id="rId6" Type="http://schemas.openxmlformats.org/officeDocument/2006/relationships/image" Target="../media/image21.jpeg"/><Relationship Id="rId5" Type="http://schemas.openxmlformats.org/officeDocument/2006/relationships/image" Target="../media/image20.jpeg"/><Relationship Id="rId4" Type="http://schemas.openxmlformats.org/officeDocument/2006/relationships/image" Target="../media/image19.jpeg"/></Relationships>
</file>

<file path=ppt/slides/_rels/slide15.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4.xml"/><Relationship Id="rId1" Type="http://schemas.openxmlformats.org/officeDocument/2006/relationships/slideLayout" Target="../slideLayouts/slideLayout25.xml"/><Relationship Id="rId5" Type="http://schemas.openxmlformats.org/officeDocument/2006/relationships/image" Target="../media/image23.jpeg"/><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4.jpeg"/><Relationship Id="rId1" Type="http://schemas.openxmlformats.org/officeDocument/2006/relationships/slideLayout" Target="../slideLayouts/slideLayout25.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3.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3.xml"/><Relationship Id="rId5" Type="http://schemas.openxmlformats.org/officeDocument/2006/relationships/image" Target="../media/image10.png"/><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12.xml"/><Relationship Id="rId5" Type="http://schemas.openxmlformats.org/officeDocument/2006/relationships/image" Target="../media/image12.jpeg"/><Relationship Id="rId4" Type="http://schemas.openxmlformats.org/officeDocument/2006/relationships/image" Target="../media/image11.jpeg"/></Relationships>
</file>

<file path=ppt/slides/_rels/slide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7.xml"/><Relationship Id="rId1" Type="http://schemas.openxmlformats.org/officeDocument/2006/relationships/slideLayout" Target="../slideLayouts/slideLayout12.xml"/><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xml"/><Relationship Id="rId1" Type="http://schemas.openxmlformats.org/officeDocument/2006/relationships/slideLayout" Target="../slideLayouts/slideLayout26.xml"/><Relationship Id="rId4" Type="http://schemas.openxmlformats.org/officeDocument/2006/relationships/image" Target="../media/image14.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EA9C770F-FEDC-1B2E-DDA7-3F299BF6B35D}"/>
              </a:ext>
            </a:extLst>
          </p:cNvPr>
          <p:cNvSpPr txBox="1"/>
          <p:nvPr/>
        </p:nvSpPr>
        <p:spPr>
          <a:xfrm>
            <a:off x="1357807" y="4063516"/>
            <a:ext cx="10475843" cy="458780"/>
          </a:xfrm>
          <a:prstGeom prst="rect">
            <a:avLst/>
          </a:prstGeom>
          <a:noFill/>
        </p:spPr>
        <p:txBody>
          <a:bodyPr wrap="square" rtlCol="0">
            <a:spAutoFit/>
          </a:bodyPr>
          <a:lstStyle/>
          <a:p>
            <a:pPr>
              <a:lnSpc>
                <a:spcPct val="107000"/>
              </a:lnSpc>
              <a:spcAft>
                <a:spcPts val="800"/>
              </a:spcAft>
            </a:pPr>
            <a:r>
              <a:rPr lang="en-GB" sz="2400">
                <a:solidFill>
                  <a:srgbClr val="000000"/>
                </a:solidFill>
                <a:effectLst/>
                <a:latin typeface="Arial" panose="020B0604020202020204" pitchFamily="34" charset="0"/>
                <a:ea typeface="Times New Roman" panose="02020603050405020304" pitchFamily="18" charset="0"/>
                <a:cs typeface="Arial" panose="020B0604020202020204" pitchFamily="34" charset="0"/>
              </a:rPr>
              <a:t>Alexia Mary Tzortzaki, Heidi Seage, Ruth Fairchild</a:t>
            </a:r>
            <a:endParaRPr lang="en-GB" sz="4800">
              <a:solidFill>
                <a:srgbClr val="002060"/>
              </a:solidFill>
              <a:effectLst/>
              <a:latin typeface="Arial" panose="020B0604020202020204" pitchFamily="34" charset="0"/>
              <a:ea typeface="Calibri" panose="020F0502020204030204" pitchFamily="34" charset="0"/>
              <a:cs typeface="Arial" panose="020B0604020202020204" pitchFamily="34" charset="0"/>
            </a:endParaRPr>
          </a:p>
        </p:txBody>
      </p:sp>
      <p:sp>
        <p:nvSpPr>
          <p:cNvPr id="3" name="TextBox 2">
            <a:extLst>
              <a:ext uri="{FF2B5EF4-FFF2-40B4-BE49-F238E27FC236}">
                <a16:creationId xmlns:a16="http://schemas.microsoft.com/office/drawing/2014/main" id="{2A897BA8-5C4D-9E29-AE03-1D5F40ADAB9A}"/>
              </a:ext>
            </a:extLst>
          </p:cNvPr>
          <p:cNvSpPr txBox="1"/>
          <p:nvPr/>
        </p:nvSpPr>
        <p:spPr>
          <a:xfrm>
            <a:off x="2715979" y="5638696"/>
            <a:ext cx="9124316" cy="956544"/>
          </a:xfrm>
          <a:prstGeom prst="rect">
            <a:avLst/>
          </a:prstGeom>
          <a:noFill/>
        </p:spPr>
        <p:txBody>
          <a:bodyPr wrap="square" lIns="91440" tIns="45720" rIns="91440" bIns="45720" rtlCol="0" anchor="t">
            <a:spAutoFit/>
          </a:bodyPr>
          <a:lstStyle/>
          <a:p>
            <a:pPr algn="r">
              <a:lnSpc>
                <a:spcPct val="107000"/>
              </a:lnSpc>
              <a:spcAft>
                <a:spcPts val="800"/>
              </a:spcAft>
            </a:pPr>
            <a:r>
              <a:rPr lang="en-GB" sz="2400" b="1" i="1" dirty="0">
                <a:solidFill>
                  <a:srgbClr val="002060"/>
                </a:solidFill>
                <a:effectLst/>
                <a:latin typeface="Arial"/>
                <a:ea typeface="Times New Roman" panose="02020603050405020304" pitchFamily="18" charset="0"/>
                <a:cs typeface="Arial"/>
              </a:rPr>
              <a:t>AMI 2023: 16</a:t>
            </a:r>
            <a:r>
              <a:rPr lang="en-GB" sz="2400" b="1" i="1" baseline="30000" dirty="0">
                <a:solidFill>
                  <a:srgbClr val="002060"/>
                </a:solidFill>
                <a:effectLst/>
                <a:latin typeface="Arial"/>
                <a:ea typeface="Times New Roman" panose="02020603050405020304" pitchFamily="18" charset="0"/>
                <a:cs typeface="Arial"/>
              </a:rPr>
              <a:t>th</a:t>
            </a:r>
            <a:r>
              <a:rPr lang="en-GB" sz="2400" b="1" i="1" dirty="0">
                <a:solidFill>
                  <a:srgbClr val="002060"/>
                </a:solidFill>
                <a:effectLst/>
                <a:latin typeface="Arial"/>
                <a:ea typeface="Times New Roman" panose="02020603050405020304" pitchFamily="18" charset="0"/>
                <a:cs typeface="Arial"/>
              </a:rPr>
              <a:t>-17</a:t>
            </a:r>
            <a:r>
              <a:rPr lang="en-GB" sz="2400" b="1" i="1" baseline="30000" dirty="0">
                <a:solidFill>
                  <a:srgbClr val="002060"/>
                </a:solidFill>
                <a:effectLst/>
                <a:latin typeface="Arial"/>
                <a:ea typeface="Times New Roman" panose="02020603050405020304" pitchFamily="18" charset="0"/>
                <a:cs typeface="Arial"/>
              </a:rPr>
              <a:t>th</a:t>
            </a:r>
            <a:r>
              <a:rPr lang="en-GB" sz="2400" b="1" i="1" dirty="0">
                <a:solidFill>
                  <a:srgbClr val="002060"/>
                </a:solidFill>
                <a:effectLst/>
                <a:latin typeface="Arial"/>
                <a:ea typeface="Times New Roman" panose="02020603050405020304" pitchFamily="18" charset="0"/>
                <a:cs typeface="Arial"/>
              </a:rPr>
              <a:t> May</a:t>
            </a:r>
            <a:endParaRPr lang="en-GB" sz="2400" i="1" dirty="0">
              <a:solidFill>
                <a:srgbClr val="002060"/>
              </a:solidFill>
              <a:latin typeface="Arial"/>
              <a:ea typeface="Times New Roman" panose="02020603050405020304" pitchFamily="18" charset="0"/>
              <a:cs typeface="Arial"/>
            </a:endParaRPr>
          </a:p>
          <a:p>
            <a:pPr algn="r">
              <a:lnSpc>
                <a:spcPct val="107000"/>
              </a:lnSpc>
              <a:spcAft>
                <a:spcPts val="800"/>
              </a:spcAft>
            </a:pPr>
            <a:r>
              <a:rPr lang="en-GB" sz="2400" i="1" dirty="0">
                <a:solidFill>
                  <a:srgbClr val="002060"/>
                </a:solidFill>
                <a:latin typeface="Arial"/>
                <a:ea typeface="Calibri" panose="020F0502020204030204" pitchFamily="34" charset="0"/>
                <a:cs typeface="Arial"/>
              </a:rPr>
              <a:t>The 7th Advances in Management and Innovation Conference</a:t>
            </a:r>
            <a:endParaRPr lang="en-GB" sz="2400" i="1">
              <a:solidFill>
                <a:srgbClr val="002060"/>
              </a:solidFill>
              <a:effectLst/>
              <a:latin typeface="Arial" panose="020B0604020202020204" pitchFamily="34" charset="0"/>
              <a:ea typeface="Calibri" panose="020F0502020204030204" pitchFamily="34" charset="0"/>
              <a:cs typeface="Arial" panose="020B0604020202020204" pitchFamily="34" charset="0"/>
            </a:endParaRPr>
          </a:p>
        </p:txBody>
      </p:sp>
      <p:sp>
        <p:nvSpPr>
          <p:cNvPr id="6" name="TextBox 5">
            <a:extLst>
              <a:ext uri="{FF2B5EF4-FFF2-40B4-BE49-F238E27FC236}">
                <a16:creationId xmlns:a16="http://schemas.microsoft.com/office/drawing/2014/main" id="{7D645CFC-1D75-3265-5D56-DEC61FAE3C01}"/>
              </a:ext>
            </a:extLst>
          </p:cNvPr>
          <p:cNvSpPr txBox="1"/>
          <p:nvPr/>
        </p:nvSpPr>
        <p:spPr>
          <a:xfrm>
            <a:off x="1357807" y="2369235"/>
            <a:ext cx="10475843" cy="1361719"/>
          </a:xfrm>
          <a:prstGeom prst="rect">
            <a:avLst/>
          </a:prstGeom>
          <a:noFill/>
        </p:spPr>
        <p:txBody>
          <a:bodyPr wrap="square" rtlCol="0">
            <a:spAutoFit/>
          </a:bodyPr>
          <a:lstStyle/>
          <a:p>
            <a:pPr>
              <a:lnSpc>
                <a:spcPct val="107000"/>
              </a:lnSpc>
              <a:spcAft>
                <a:spcPts val="800"/>
              </a:spcAft>
            </a:pPr>
            <a:r>
              <a:rPr lang="en-GB" sz="4000" b="1">
                <a:solidFill>
                  <a:srgbClr val="C00000"/>
                </a:solidFill>
                <a:effectLst/>
                <a:latin typeface="Arial" panose="020B0604020202020204" pitchFamily="34" charset="0"/>
                <a:ea typeface="Times New Roman" panose="02020603050405020304" pitchFamily="18" charset="0"/>
                <a:cs typeface="Arial" panose="020B0604020202020204" pitchFamily="34" charset="0"/>
              </a:rPr>
              <a:t>Nutrition, Self-Leadership and Compassion</a:t>
            </a:r>
            <a:endParaRPr lang="en-GB" sz="4000">
              <a:solidFill>
                <a:srgbClr val="C00000"/>
              </a:solidFill>
              <a:effectLst/>
              <a:latin typeface="Arial" panose="020B0604020202020204" pitchFamily="34" charset="0"/>
              <a:ea typeface="Calibri" panose="020F0502020204030204" pitchFamily="34" charset="0"/>
              <a:cs typeface="Arial" panose="020B0604020202020204" pitchFamily="34" charset="0"/>
            </a:endParaRPr>
          </a:p>
        </p:txBody>
      </p:sp>
      <p:pic>
        <p:nvPicPr>
          <p:cNvPr id="4" name="Picture 6">
            <a:extLst>
              <a:ext uri="{FF2B5EF4-FFF2-40B4-BE49-F238E27FC236}">
                <a16:creationId xmlns:a16="http://schemas.microsoft.com/office/drawing/2014/main" id="{99D38AAE-D9DE-5F75-7FC7-62D0E0EF7C2D}"/>
              </a:ext>
            </a:extLst>
          </p:cNvPr>
          <p:cNvPicPr>
            <a:picLocks noChangeAspect="1"/>
          </p:cNvPicPr>
          <p:nvPr/>
        </p:nvPicPr>
        <p:blipFill>
          <a:blip r:embed="rId3"/>
          <a:stretch>
            <a:fillRect/>
          </a:stretch>
        </p:blipFill>
        <p:spPr>
          <a:xfrm>
            <a:off x="3158067" y="72476"/>
            <a:ext cx="5272616" cy="1548382"/>
          </a:xfrm>
          <a:prstGeom prst="rect">
            <a:avLst/>
          </a:prstGeom>
        </p:spPr>
      </p:pic>
    </p:spTree>
    <p:extLst>
      <p:ext uri="{BB962C8B-B14F-4D97-AF65-F5344CB8AC3E}">
        <p14:creationId xmlns:p14="http://schemas.microsoft.com/office/powerpoint/2010/main" val="207922186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a:extLst>
              <a:ext uri="{FF2B5EF4-FFF2-40B4-BE49-F238E27FC236}">
                <a16:creationId xmlns:a16="http://schemas.microsoft.com/office/drawing/2014/main" id="{E4B8AA83-508A-2CA7-13C1-0F35087217B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642293" y="2082950"/>
            <a:ext cx="3724275" cy="3724275"/>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4" name="TextBox 1">
            <a:extLst>
              <a:ext uri="{FF2B5EF4-FFF2-40B4-BE49-F238E27FC236}">
                <a16:creationId xmlns:a16="http://schemas.microsoft.com/office/drawing/2014/main" id="{20872ED2-8F62-EE76-B41D-7C2B2302C8A7}"/>
              </a:ext>
            </a:extLst>
          </p:cNvPr>
          <p:cNvSpPr txBox="1"/>
          <p:nvPr/>
        </p:nvSpPr>
        <p:spPr>
          <a:xfrm>
            <a:off x="549267" y="2548967"/>
            <a:ext cx="8396368" cy="3600986"/>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3200">
                <a:latin typeface="Arial" panose="020B0604020202020204" pitchFamily="34" charset="0"/>
                <a:cs typeface="Arial" panose="020B0604020202020204" pitchFamily="34" charset="0"/>
              </a:rPr>
              <a:t>Hunger has been linked to :</a:t>
            </a:r>
          </a:p>
          <a:p>
            <a:pPr marL="285750" indent="-285750">
              <a:buFont typeface="Arial" panose="020B0604020202020204" pitchFamily="34" charset="0"/>
              <a:buChar char="•"/>
            </a:pPr>
            <a:r>
              <a:rPr lang="en-GB" sz="3200">
                <a:solidFill>
                  <a:srgbClr val="C00000"/>
                </a:solidFill>
                <a:latin typeface="Arial" panose="020B0604020202020204" pitchFamily="34" charset="0"/>
                <a:cs typeface="Arial" panose="020B0604020202020204" pitchFamily="34" charset="0"/>
              </a:rPr>
              <a:t>Impulsivity</a:t>
            </a:r>
          </a:p>
          <a:p>
            <a:pPr marL="285750" indent="-285750">
              <a:buFont typeface="Arial" panose="020B0604020202020204" pitchFamily="34" charset="0"/>
              <a:buChar char="•"/>
            </a:pPr>
            <a:r>
              <a:rPr lang="en-GB" sz="3200">
                <a:solidFill>
                  <a:srgbClr val="C00000"/>
                </a:solidFill>
                <a:latin typeface="Arial" panose="020B0604020202020204" pitchFamily="34" charset="0"/>
                <a:cs typeface="Arial" panose="020B0604020202020204" pitchFamily="34" charset="0"/>
              </a:rPr>
              <a:t>Anger </a:t>
            </a:r>
          </a:p>
          <a:p>
            <a:pPr marL="285750" indent="-285750">
              <a:buFont typeface="Arial" panose="020B0604020202020204" pitchFamily="34" charset="0"/>
              <a:buChar char="•"/>
            </a:pPr>
            <a:r>
              <a:rPr lang="en-GB" sz="3200">
                <a:solidFill>
                  <a:srgbClr val="C00000"/>
                </a:solidFill>
                <a:latin typeface="Arial" panose="020B0604020202020204" pitchFamily="34" charset="0"/>
                <a:cs typeface="Arial" panose="020B0604020202020204" pitchFamily="34" charset="0"/>
              </a:rPr>
              <a:t>Aggression</a:t>
            </a:r>
          </a:p>
          <a:p>
            <a:endParaRPr lang="en-GB" sz="2400">
              <a:latin typeface="Arial" panose="020B0604020202020204" pitchFamily="34" charset="0"/>
              <a:cs typeface="Arial" panose="020B0604020202020204" pitchFamily="34" charset="0"/>
            </a:endParaRPr>
          </a:p>
          <a:p>
            <a:pPr algn="r"/>
            <a:r>
              <a:rPr lang="en-GB" sz="2000" i="1">
                <a:latin typeface="Arial" panose="020B0604020202020204" pitchFamily="34" charset="0"/>
                <a:cs typeface="Arial" panose="020B0604020202020204" pitchFamily="34" charset="0"/>
              </a:rPr>
              <a:t>(Bushman et al. 2015; </a:t>
            </a:r>
            <a:r>
              <a:rPr lang="en-GB" sz="2000" i="1" err="1">
                <a:latin typeface="Arial" panose="020B0604020202020204" pitchFamily="34" charset="0"/>
                <a:cs typeface="Arial" panose="020B0604020202020204" pitchFamily="34" charset="0"/>
              </a:rPr>
              <a:t>Anderberg</a:t>
            </a:r>
            <a:r>
              <a:rPr lang="en-GB" sz="2000" i="1">
                <a:latin typeface="Arial" panose="020B0604020202020204" pitchFamily="34" charset="0"/>
                <a:cs typeface="Arial" panose="020B0604020202020204" pitchFamily="34" charset="0"/>
              </a:rPr>
              <a:t> et al. 2016, </a:t>
            </a:r>
            <a:r>
              <a:rPr lang="en-GB" sz="2000" i="1" err="1">
                <a:latin typeface="Arial" panose="020B0604020202020204" pitchFamily="34" charset="0"/>
                <a:cs typeface="Arial" panose="020B0604020202020204" pitchFamily="34" charset="0"/>
              </a:rPr>
              <a:t>Solianik</a:t>
            </a:r>
            <a:r>
              <a:rPr lang="en-GB" sz="2000" i="1">
                <a:latin typeface="Arial" panose="020B0604020202020204" pitchFamily="34" charset="0"/>
                <a:cs typeface="Arial" panose="020B0604020202020204" pitchFamily="34" charset="0"/>
              </a:rPr>
              <a:t> &amp; </a:t>
            </a:r>
            <a:r>
              <a:rPr lang="en-GB" sz="2000" i="1" err="1">
                <a:latin typeface="Arial" panose="020B0604020202020204" pitchFamily="34" charset="0"/>
                <a:cs typeface="Arial" panose="020B0604020202020204" pitchFamily="34" charset="0"/>
              </a:rPr>
              <a:t>Sujeta</a:t>
            </a:r>
            <a:r>
              <a:rPr lang="en-GB" sz="2000" i="1">
                <a:latin typeface="Arial" panose="020B0604020202020204" pitchFamily="34" charset="0"/>
                <a:cs typeface="Arial" panose="020B0604020202020204" pitchFamily="34" charset="0"/>
              </a:rPr>
              <a:t>, 2017)</a:t>
            </a:r>
          </a:p>
          <a:p>
            <a:endParaRPr lang="en-GB" sz="2400">
              <a:latin typeface="Arial" panose="020B0604020202020204" pitchFamily="34" charset="0"/>
              <a:cs typeface="Arial" panose="020B0604020202020204" pitchFamily="34" charset="0"/>
            </a:endParaRPr>
          </a:p>
          <a:p>
            <a:endParaRPr lang="en-GB" sz="3200">
              <a:latin typeface="Arial" panose="020B0604020202020204" pitchFamily="34" charset="0"/>
              <a:cs typeface="Arial" panose="020B0604020202020204" pitchFamily="34" charset="0"/>
            </a:endParaRPr>
          </a:p>
        </p:txBody>
      </p:sp>
      <p:sp>
        <p:nvSpPr>
          <p:cNvPr id="5" name="Title 6">
            <a:extLst>
              <a:ext uri="{FF2B5EF4-FFF2-40B4-BE49-F238E27FC236}">
                <a16:creationId xmlns:a16="http://schemas.microsoft.com/office/drawing/2014/main" id="{DC9EE959-B36C-8A96-3463-B932A2B15460}"/>
              </a:ext>
            </a:extLst>
          </p:cNvPr>
          <p:cNvSpPr>
            <a:spLocks noGrp="1"/>
          </p:cNvSpPr>
          <p:nvPr/>
        </p:nvSpPr>
        <p:spPr>
          <a:xfrm>
            <a:off x="175953" y="490626"/>
            <a:ext cx="11840094" cy="121687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20000"/>
              </a:lnSpc>
            </a:pPr>
            <a:r>
              <a:rPr lang="en-GB" sz="3600" b="1">
                <a:solidFill>
                  <a:srgbClr val="002060"/>
                </a:solidFill>
                <a:latin typeface="Arial"/>
                <a:cs typeface="Arial"/>
              </a:rPr>
              <a:t>How does hunger</a:t>
            </a:r>
            <a:endParaRPr lang="en-GB" sz="3600" b="1">
              <a:solidFill>
                <a:srgbClr val="002060"/>
              </a:solidFill>
              <a:latin typeface="Arial" panose="020B0604020202020204" pitchFamily="34" charset="0"/>
              <a:cs typeface="Arial" panose="020B0604020202020204" pitchFamily="34" charset="0"/>
            </a:endParaRPr>
          </a:p>
          <a:p>
            <a:pPr algn="ctr">
              <a:lnSpc>
                <a:spcPct val="120000"/>
              </a:lnSpc>
            </a:pPr>
            <a:r>
              <a:rPr lang="en-GB" sz="3600" b="1">
                <a:solidFill>
                  <a:srgbClr val="002060"/>
                </a:solidFill>
                <a:latin typeface="Arial"/>
                <a:cs typeface="Arial"/>
              </a:rPr>
              <a:t>affect self-regulation and self-influence? </a:t>
            </a:r>
            <a:endParaRPr lang="en-GB" sz="3000" b="1">
              <a:solidFill>
                <a:srgbClr val="002060"/>
              </a:solidFill>
              <a:latin typeface="Arial" panose="020B0604020202020204" pitchFamily="34" charset="0"/>
              <a:cs typeface="Arial" panose="020B0604020202020204" pitchFamily="34" charset="0"/>
            </a:endParaRPr>
          </a:p>
        </p:txBody>
      </p:sp>
      <p:pic>
        <p:nvPicPr>
          <p:cNvPr id="2" name="Picture 1">
            <a:extLst>
              <a:ext uri="{FF2B5EF4-FFF2-40B4-BE49-F238E27FC236}">
                <a16:creationId xmlns:a16="http://schemas.microsoft.com/office/drawing/2014/main" id="{523B0D2E-A4A6-A557-4BDC-D3965015C52D}"/>
              </a:ext>
            </a:extLst>
          </p:cNvPr>
          <p:cNvPicPr>
            <a:picLocks noChangeAspect="1"/>
          </p:cNvPicPr>
          <p:nvPr/>
        </p:nvPicPr>
        <p:blipFill rotWithShape="1">
          <a:blip r:embed="rId6"/>
          <a:srcRect l="43069" t="75247" r="27636" b="20000"/>
          <a:stretch/>
        </p:blipFill>
        <p:spPr>
          <a:xfrm>
            <a:off x="417798" y="6297812"/>
            <a:ext cx="3062455" cy="331294"/>
          </a:xfrm>
          <a:prstGeom prst="rect">
            <a:avLst/>
          </a:prstGeom>
        </p:spPr>
      </p:pic>
      <p:pic>
        <p:nvPicPr>
          <p:cNvPr id="9" name="Audio 8">
            <a:hlinkClick r:id="" action="ppaction://media"/>
            <a:extLst>
              <a:ext uri="{FF2B5EF4-FFF2-40B4-BE49-F238E27FC236}">
                <a16:creationId xmlns:a16="http://schemas.microsoft.com/office/drawing/2014/main" id="{5365A403-18B7-49F8-8A57-E9B5BFD83552}"/>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11430000" y="6096000"/>
            <a:ext cx="609600" cy="609600"/>
          </a:xfrm>
          <a:prstGeom prst="rect">
            <a:avLst/>
          </a:prstGeom>
        </p:spPr>
      </p:pic>
    </p:spTree>
    <p:extLst>
      <p:ext uri="{BB962C8B-B14F-4D97-AF65-F5344CB8AC3E}">
        <p14:creationId xmlns:p14="http://schemas.microsoft.com/office/powerpoint/2010/main" val="1524809364"/>
      </p:ext>
    </p:extLst>
  </p:cSld>
  <p:clrMapOvr>
    <a:masterClrMapping/>
  </p:clrMapOvr>
  <mc:AlternateContent xmlns:mc="http://schemas.openxmlformats.org/markup-compatibility/2006" xmlns:p14="http://schemas.microsoft.com/office/powerpoint/2010/main">
    <mc:Choice Requires="p14">
      <p:transition spd="slow" p14:dur="2000" advTm="78110"/>
    </mc:Choice>
    <mc:Fallback xmlns="">
      <p:transition spd="slow" advTm="7811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a:extLst>
              <a:ext uri="{FF2B5EF4-FFF2-40B4-BE49-F238E27FC236}">
                <a16:creationId xmlns:a16="http://schemas.microsoft.com/office/drawing/2014/main" id="{20872ED2-8F62-EE76-B41D-7C2B2302C8A7}"/>
              </a:ext>
            </a:extLst>
          </p:cNvPr>
          <p:cNvSpPr txBox="1"/>
          <p:nvPr/>
        </p:nvSpPr>
        <p:spPr>
          <a:xfrm>
            <a:off x="1612668" y="1529018"/>
            <a:ext cx="9792393" cy="5078313"/>
          </a:xfrm>
          <a:prstGeom prst="rect">
            <a:avLst/>
          </a:prstGeom>
          <a:noFill/>
        </p:spPr>
        <p:txBody>
          <a:bodyPr wrap="square" lIns="91440" tIns="45720" rIns="91440" bIns="45720" rtlCol="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2800">
              <a:latin typeface="Arial" panose="020B0604020202020204" pitchFamily="34" charset="0"/>
              <a:cs typeface="Arial" panose="020B0604020202020204" pitchFamily="34" charset="0"/>
            </a:endParaRPr>
          </a:p>
          <a:p>
            <a:r>
              <a:rPr lang="en-GB" sz="2800">
                <a:latin typeface="Arial"/>
                <a:cs typeface="Arial"/>
              </a:rPr>
              <a:t>Low-blood glucose can effect </a:t>
            </a:r>
            <a:r>
              <a:rPr lang="en-GB" sz="2800">
                <a:solidFill>
                  <a:srgbClr val="C00000"/>
                </a:solidFill>
                <a:latin typeface="Arial"/>
                <a:cs typeface="Arial"/>
              </a:rPr>
              <a:t>decision making </a:t>
            </a:r>
            <a:r>
              <a:rPr lang="en-GB" sz="2800">
                <a:latin typeface="Arial"/>
                <a:cs typeface="Arial"/>
              </a:rPr>
              <a:t>and self regulation </a:t>
            </a:r>
            <a:endParaRPr lang="en-GB" sz="2800">
              <a:latin typeface="Arial" panose="020B0604020202020204" pitchFamily="34" charset="0"/>
              <a:cs typeface="Arial" panose="020B0604020202020204" pitchFamily="34" charset="0"/>
            </a:endParaRPr>
          </a:p>
          <a:p>
            <a:endParaRPr lang="en-GB" sz="2800">
              <a:solidFill>
                <a:srgbClr val="C00000"/>
              </a:solidFill>
              <a:latin typeface="Arial" panose="020B0604020202020204" pitchFamily="34" charset="0"/>
              <a:cs typeface="Arial" panose="020B0604020202020204" pitchFamily="34" charset="0"/>
            </a:endParaRPr>
          </a:p>
          <a:p>
            <a:r>
              <a:rPr lang="en-GB" sz="2800">
                <a:latin typeface="Arial"/>
                <a:cs typeface="Arial"/>
              </a:rPr>
              <a:t>Increases </a:t>
            </a:r>
            <a:r>
              <a:rPr lang="en-GB" sz="2800">
                <a:solidFill>
                  <a:srgbClr val="C00000"/>
                </a:solidFill>
                <a:latin typeface="Arial"/>
                <a:cs typeface="Arial"/>
              </a:rPr>
              <a:t>impatience</a:t>
            </a:r>
          </a:p>
          <a:p>
            <a:endParaRPr lang="en-GB" sz="2800">
              <a:solidFill>
                <a:srgbClr val="C00000"/>
              </a:solidFill>
              <a:latin typeface="Arial" panose="020B0604020202020204" pitchFamily="34" charset="0"/>
              <a:cs typeface="Arial" panose="020B0604020202020204" pitchFamily="34" charset="0"/>
            </a:endParaRPr>
          </a:p>
          <a:p>
            <a:r>
              <a:rPr lang="en-GB" sz="2800">
                <a:latin typeface="Arial"/>
                <a:cs typeface="Arial"/>
              </a:rPr>
              <a:t>Makes individuals move towards more </a:t>
            </a:r>
            <a:r>
              <a:rPr lang="en-GB" sz="2800">
                <a:solidFill>
                  <a:srgbClr val="C00000"/>
                </a:solidFill>
                <a:latin typeface="Arial"/>
                <a:cs typeface="Arial"/>
              </a:rPr>
              <a:t>impulsive decisions</a:t>
            </a:r>
            <a:r>
              <a:rPr lang="en-GB" sz="2800">
                <a:latin typeface="Arial"/>
                <a:cs typeface="Arial"/>
              </a:rPr>
              <a:t> rather than deliberate ones </a:t>
            </a:r>
          </a:p>
          <a:p>
            <a:pPr marL="285750" indent="-285750">
              <a:buChar char="-"/>
            </a:pPr>
            <a:endParaRPr lang="en-GB" sz="2800">
              <a:latin typeface="Arial" panose="020B0604020202020204" pitchFamily="34" charset="0"/>
              <a:cs typeface="Arial" panose="020B0604020202020204" pitchFamily="34" charset="0"/>
            </a:endParaRPr>
          </a:p>
          <a:p>
            <a:pPr algn="r"/>
            <a:r>
              <a:rPr lang="en-GB" sz="3600">
                <a:latin typeface="Arial"/>
                <a:cs typeface="Arial"/>
              </a:rPr>
              <a:t> </a:t>
            </a:r>
            <a:r>
              <a:rPr lang="en-GB" sz="2400" i="1">
                <a:latin typeface="Arial"/>
                <a:cs typeface="Arial"/>
              </a:rPr>
              <a:t>(</a:t>
            </a:r>
            <a:r>
              <a:rPr lang="en-GB" sz="2400" i="1" err="1">
                <a:latin typeface="Arial"/>
                <a:cs typeface="Arial"/>
              </a:rPr>
              <a:t>Orquin</a:t>
            </a:r>
            <a:r>
              <a:rPr lang="en-GB" sz="2400" i="1">
                <a:latin typeface="Arial"/>
                <a:cs typeface="Arial"/>
              </a:rPr>
              <a:t> and Roberts, 2016)</a:t>
            </a:r>
          </a:p>
          <a:p>
            <a:endParaRPr lang="en-GB" sz="3600">
              <a:latin typeface="Arial" panose="020B0604020202020204" pitchFamily="34" charset="0"/>
              <a:cs typeface="Arial" panose="020B0604020202020204" pitchFamily="34" charset="0"/>
            </a:endParaRPr>
          </a:p>
        </p:txBody>
      </p:sp>
      <p:pic>
        <p:nvPicPr>
          <p:cNvPr id="8" name="Picture 7">
            <a:extLst>
              <a:ext uri="{FF2B5EF4-FFF2-40B4-BE49-F238E27FC236}">
                <a16:creationId xmlns:a16="http://schemas.microsoft.com/office/drawing/2014/main" id="{FB870252-8192-E595-4396-BCBEE0C35D2A}"/>
              </a:ext>
            </a:extLst>
          </p:cNvPr>
          <p:cNvPicPr>
            <a:picLocks noChangeAspect="1"/>
          </p:cNvPicPr>
          <p:nvPr/>
        </p:nvPicPr>
        <p:blipFill rotWithShape="1">
          <a:blip r:embed="rId4"/>
          <a:srcRect l="43069" t="75247" r="27636" b="20000"/>
          <a:stretch/>
        </p:blipFill>
        <p:spPr>
          <a:xfrm>
            <a:off x="417798" y="6297812"/>
            <a:ext cx="3062455" cy="331294"/>
          </a:xfrm>
          <a:prstGeom prst="rect">
            <a:avLst/>
          </a:prstGeom>
        </p:spPr>
      </p:pic>
      <p:sp>
        <p:nvSpPr>
          <p:cNvPr id="9" name="Title 6">
            <a:extLst>
              <a:ext uri="{FF2B5EF4-FFF2-40B4-BE49-F238E27FC236}">
                <a16:creationId xmlns:a16="http://schemas.microsoft.com/office/drawing/2014/main" id="{26DB465F-B649-5504-5C61-13777EFCA99E}"/>
              </a:ext>
            </a:extLst>
          </p:cNvPr>
          <p:cNvSpPr>
            <a:spLocks noGrp="1"/>
          </p:cNvSpPr>
          <p:nvPr/>
        </p:nvSpPr>
        <p:spPr>
          <a:xfrm>
            <a:off x="175953" y="490627"/>
            <a:ext cx="11840094" cy="978448"/>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20000"/>
              </a:lnSpc>
            </a:pPr>
            <a:r>
              <a:rPr lang="en-GB" sz="3600" b="1">
                <a:solidFill>
                  <a:srgbClr val="002060"/>
                </a:solidFill>
                <a:latin typeface="Arial"/>
                <a:cs typeface="Arial"/>
              </a:rPr>
              <a:t>How does low blood glucose </a:t>
            </a:r>
            <a:endParaRPr lang="en-GB" sz="3600" b="1">
              <a:solidFill>
                <a:srgbClr val="002060"/>
              </a:solidFill>
              <a:latin typeface="Arial" panose="020B0604020202020204" pitchFamily="34" charset="0"/>
              <a:cs typeface="Arial" panose="020B0604020202020204" pitchFamily="34" charset="0"/>
            </a:endParaRPr>
          </a:p>
          <a:p>
            <a:pPr algn="ctr">
              <a:lnSpc>
                <a:spcPct val="120000"/>
              </a:lnSpc>
            </a:pPr>
            <a:r>
              <a:rPr lang="en-GB" sz="3600" b="1">
                <a:solidFill>
                  <a:srgbClr val="002060"/>
                </a:solidFill>
                <a:latin typeface="Arial"/>
                <a:cs typeface="Arial"/>
              </a:rPr>
              <a:t>affect self-regulation and self-influence? </a:t>
            </a:r>
            <a:endParaRPr lang="en-GB" sz="3000" b="1">
              <a:solidFill>
                <a:srgbClr val="002060"/>
              </a:solidFill>
              <a:latin typeface="Arial" panose="020B0604020202020204" pitchFamily="34" charset="0"/>
              <a:cs typeface="Arial" panose="020B0604020202020204" pitchFamily="34" charset="0"/>
            </a:endParaRPr>
          </a:p>
        </p:txBody>
      </p:sp>
      <p:pic>
        <p:nvPicPr>
          <p:cNvPr id="18" name="Audio 17">
            <a:hlinkClick r:id="" action="ppaction://media"/>
            <a:extLst>
              <a:ext uri="{FF2B5EF4-FFF2-40B4-BE49-F238E27FC236}">
                <a16:creationId xmlns:a16="http://schemas.microsoft.com/office/drawing/2014/main" id="{500C44C2-B621-45AC-A184-9B55DDBDC2C6}"/>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430000" y="6096000"/>
            <a:ext cx="609600" cy="609600"/>
          </a:xfrm>
          <a:prstGeom prst="rect">
            <a:avLst/>
          </a:prstGeom>
        </p:spPr>
      </p:pic>
    </p:spTree>
    <p:extLst>
      <p:ext uri="{BB962C8B-B14F-4D97-AF65-F5344CB8AC3E}">
        <p14:creationId xmlns:p14="http://schemas.microsoft.com/office/powerpoint/2010/main" val="731393187"/>
      </p:ext>
    </p:extLst>
  </p:cSld>
  <p:clrMapOvr>
    <a:masterClrMapping/>
  </p:clrMapOvr>
  <mc:AlternateContent xmlns:mc="http://schemas.openxmlformats.org/markup-compatibility/2006" xmlns:p14="http://schemas.microsoft.com/office/powerpoint/2010/main">
    <mc:Choice Requires="p14">
      <p:transition spd="slow" p14:dur="2000" advTm="58226"/>
    </mc:Choice>
    <mc:Fallback xmlns="">
      <p:transition spd="slow" advTm="5822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8"/>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8"/>
                </p:tgtEl>
              </p:cMediaNode>
            </p:audi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a:extLst>
              <a:ext uri="{FF2B5EF4-FFF2-40B4-BE49-F238E27FC236}">
                <a16:creationId xmlns:a16="http://schemas.microsoft.com/office/drawing/2014/main" id="{5A0AFAC7-DC61-617F-8471-6EB7E3AA620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55092" y="1795610"/>
            <a:ext cx="9814344" cy="4154337"/>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a:extLst>
              <a:ext uri="{FF2B5EF4-FFF2-40B4-BE49-F238E27FC236}">
                <a16:creationId xmlns:a16="http://schemas.microsoft.com/office/drawing/2014/main" id="{F42F44AC-E03F-0D4D-CC72-C820C10AA7A7}"/>
              </a:ext>
            </a:extLst>
          </p:cNvPr>
          <p:cNvSpPr>
            <a:spLocks noGrp="1"/>
          </p:cNvSpPr>
          <p:nvPr>
            <p:ph type="body" sz="quarter" idx="13"/>
          </p:nvPr>
        </p:nvSpPr>
        <p:spPr>
          <a:xfrm>
            <a:off x="198571" y="1980411"/>
            <a:ext cx="5503025" cy="1362049"/>
          </a:xfrm>
        </p:spPr>
        <p:txBody>
          <a:bodyPr vert="horz" lIns="91440" tIns="45720" rIns="91440" bIns="45720" rtlCol="0" anchor="t">
            <a:normAutofit/>
          </a:bodyPr>
          <a:lstStyle/>
          <a:p>
            <a:pPr marL="0" indent="0">
              <a:buNone/>
            </a:pPr>
            <a:r>
              <a:rPr lang="en-GB" sz="3200" dirty="0">
                <a:latin typeface="Arial Nova"/>
              </a:rPr>
              <a:t>Does better eating = </a:t>
            </a:r>
          </a:p>
          <a:p>
            <a:pPr marL="0" indent="0">
              <a:buNone/>
            </a:pPr>
            <a:r>
              <a:rPr lang="en-GB" sz="3200" dirty="0">
                <a:latin typeface="Arial Nova"/>
              </a:rPr>
              <a:t>a better leader?</a:t>
            </a:r>
          </a:p>
        </p:txBody>
      </p:sp>
      <p:pic>
        <p:nvPicPr>
          <p:cNvPr id="5" name="Picture 4">
            <a:extLst>
              <a:ext uri="{FF2B5EF4-FFF2-40B4-BE49-F238E27FC236}">
                <a16:creationId xmlns:a16="http://schemas.microsoft.com/office/drawing/2014/main" id="{2A9F90AF-3F04-BC40-04F3-BC8E954BD983}"/>
              </a:ext>
            </a:extLst>
          </p:cNvPr>
          <p:cNvPicPr>
            <a:picLocks noChangeAspect="1"/>
          </p:cNvPicPr>
          <p:nvPr/>
        </p:nvPicPr>
        <p:blipFill rotWithShape="1">
          <a:blip r:embed="rId4"/>
          <a:srcRect l="43069" t="75247" r="27636" b="20000"/>
          <a:stretch/>
        </p:blipFill>
        <p:spPr>
          <a:xfrm rot="16200000">
            <a:off x="-1332656" y="5110115"/>
            <a:ext cx="3062455" cy="331294"/>
          </a:xfrm>
          <a:prstGeom prst="rect">
            <a:avLst/>
          </a:prstGeom>
        </p:spPr>
      </p:pic>
      <p:sp>
        <p:nvSpPr>
          <p:cNvPr id="8" name="Title 1">
            <a:extLst>
              <a:ext uri="{FF2B5EF4-FFF2-40B4-BE49-F238E27FC236}">
                <a16:creationId xmlns:a16="http://schemas.microsoft.com/office/drawing/2014/main" id="{086DDCAD-1D68-1822-729D-CA82870D1D3A}"/>
              </a:ext>
            </a:extLst>
          </p:cNvPr>
          <p:cNvSpPr txBox="1">
            <a:spLocks/>
          </p:cNvSpPr>
          <p:nvPr/>
        </p:nvSpPr>
        <p:spPr>
          <a:xfrm>
            <a:off x="1263534" y="5710068"/>
            <a:ext cx="11488189" cy="200400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a:t>Firth et al Food and mood: how do diet and nutrition affect mental wellbeing?</a:t>
            </a:r>
            <a:r>
              <a:rPr lang="en-GB" sz="2000">
                <a:solidFill>
                  <a:srgbClr val="333333"/>
                </a:solidFill>
                <a:latin typeface="interfaceregular"/>
              </a:rPr>
              <a:t> </a:t>
            </a:r>
            <a:r>
              <a:rPr lang="en-GB" sz="1800">
                <a:solidFill>
                  <a:srgbClr val="333333"/>
                </a:solidFill>
                <a:latin typeface="interfaceregular"/>
              </a:rPr>
              <a:t>2020;369:m2382 </a:t>
            </a:r>
            <a:endParaRPr lang="en-GB" sz="1800">
              <a:cs typeface="Calibri Light"/>
            </a:endParaRPr>
          </a:p>
        </p:txBody>
      </p:sp>
      <p:sp>
        <p:nvSpPr>
          <p:cNvPr id="10" name="Title 1">
            <a:extLst>
              <a:ext uri="{FF2B5EF4-FFF2-40B4-BE49-F238E27FC236}">
                <a16:creationId xmlns:a16="http://schemas.microsoft.com/office/drawing/2014/main" id="{5F9EC89B-797E-AB74-CF75-D6B98CB2E9B7}"/>
              </a:ext>
            </a:extLst>
          </p:cNvPr>
          <p:cNvSpPr txBox="1">
            <a:spLocks/>
          </p:cNvSpPr>
          <p:nvPr/>
        </p:nvSpPr>
        <p:spPr>
          <a:xfrm>
            <a:off x="198571" y="31487"/>
            <a:ext cx="11488189" cy="200400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6000" b="1" dirty="0">
                <a:solidFill>
                  <a:schemeClr val="bg1"/>
                </a:solidFill>
                <a:highlight>
                  <a:srgbClr val="008000"/>
                </a:highlight>
                <a:latin typeface="Arial"/>
                <a:cs typeface="Arial"/>
              </a:rPr>
              <a:t> The solution?</a:t>
            </a:r>
          </a:p>
        </p:txBody>
      </p:sp>
    </p:spTree>
    <p:extLst>
      <p:ext uri="{BB962C8B-B14F-4D97-AF65-F5344CB8AC3E}">
        <p14:creationId xmlns:p14="http://schemas.microsoft.com/office/powerpoint/2010/main" val="15848791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heel(1)">
                                      <p:cBhvr>
                                        <p:cTn id="7" dur="20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1+#ppt_h/2"/>
                                          </p:val>
                                        </p:tav>
                                        <p:tav tm="100000">
                                          <p:val>
                                            <p:strVal val="#ppt_y"/>
                                          </p:val>
                                        </p:tav>
                                      </p:tavLst>
                                    </p:anim>
                                  </p:childTnLst>
                                </p:cTn>
                              </p:par>
                              <p:par>
                                <p:cTn id="14" presetID="2" presetClass="entr" presetSubtype="4" fill="hold" grpId="0" nodeType="withEffect">
                                  <p:stCondLst>
                                    <p:cond delay="0"/>
                                  </p:stCondLst>
                                  <p:childTnLst>
                                    <p:set>
                                      <p:cBhvr>
                                        <p:cTn id="15" dur="1" fill="hold">
                                          <p:stCondLst>
                                            <p:cond delay="0"/>
                                          </p:stCondLst>
                                        </p:cTn>
                                        <p:tgtEl>
                                          <p:spTgt spid="3">
                                            <p:txEl>
                                              <p:pRg st="1" end="1"/>
                                            </p:txEl>
                                          </p:spTgt>
                                        </p:tgtEl>
                                        <p:attrNameLst>
                                          <p:attrName>style.visibility</p:attrName>
                                        </p:attrNameLst>
                                      </p:cBhvr>
                                      <p:to>
                                        <p:strVal val="visible"/>
                                      </p:to>
                                    </p:set>
                                    <p:anim calcmode="lin" valueType="num">
                                      <p:cBhvr additive="base">
                                        <p:cTn id="16"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7"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nodeType="clickEffect">
                                  <p:stCondLst>
                                    <p:cond delay="0"/>
                                  </p:stCondLst>
                                  <p:childTnLst>
                                    <p:set>
                                      <p:cBhvr>
                                        <p:cTn id="21" dur="1" fill="hold">
                                          <p:stCondLst>
                                            <p:cond delay="0"/>
                                          </p:stCondLst>
                                        </p:cTn>
                                        <p:tgtEl>
                                          <p:spTgt spid="307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1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Footer Placeholder 11">
            <a:extLst>
              <a:ext uri="{FF2B5EF4-FFF2-40B4-BE49-F238E27FC236}">
                <a16:creationId xmlns:a16="http://schemas.microsoft.com/office/drawing/2014/main" id="{14502380-F38D-0F23-CADD-C22DE14022CF}"/>
              </a:ext>
            </a:extLst>
          </p:cNvPr>
          <p:cNvSpPr>
            <a:spLocks noGrp="1"/>
          </p:cNvSpPr>
          <p:nvPr>
            <p:ph type="ftr" sz="quarter" idx="11"/>
          </p:nvPr>
        </p:nvSpPr>
        <p:spPr>
          <a:xfrm>
            <a:off x="106480" y="5872824"/>
            <a:ext cx="11718143" cy="377825"/>
          </a:xfrm>
        </p:spPr>
        <p:txBody>
          <a:bodyPr/>
          <a:lstStyle/>
          <a:p>
            <a:pPr>
              <a:defRPr/>
            </a:pPr>
            <a:r>
              <a:rPr lang="en-GB" sz="1400">
                <a:latin typeface="Calibri" panose="020F0502020204030204"/>
              </a:rPr>
              <a:t>Source: </a:t>
            </a:r>
            <a:r>
              <a:rPr lang="en-GB" sz="1400" err="1">
                <a:latin typeface="Calibri" panose="020F0502020204030204"/>
              </a:rPr>
              <a:t>AlAmmar</a:t>
            </a:r>
            <a:r>
              <a:rPr kumimoji="0" lang="en-GB" sz="1400" b="0" i="0" u="none" strike="noStrike" kern="1200" cap="none" spc="0" normalizeH="0" baseline="0" noProof="0">
                <a:ln>
                  <a:noFill/>
                </a:ln>
                <a:effectLst/>
                <a:uLnTx/>
                <a:uFillTx/>
                <a:latin typeface="Calibri" panose="020F0502020204030204"/>
                <a:ea typeface="+mn-ea"/>
                <a:cs typeface="+mn-cs"/>
              </a:rPr>
              <a:t>, W.A., </a:t>
            </a:r>
            <a:r>
              <a:rPr kumimoji="0" lang="en-GB" sz="1400" b="0" i="0" u="none" strike="noStrike" kern="1200" cap="none" spc="0" normalizeH="0" baseline="0" noProof="0" err="1">
                <a:ln>
                  <a:noFill/>
                </a:ln>
                <a:effectLst/>
                <a:uLnTx/>
                <a:uFillTx/>
                <a:latin typeface="Calibri" panose="020F0502020204030204"/>
                <a:ea typeface="+mn-ea"/>
                <a:cs typeface="+mn-cs"/>
              </a:rPr>
              <a:t>Albeesh</a:t>
            </a:r>
            <a:r>
              <a:rPr kumimoji="0" lang="en-GB" sz="1400" b="0" i="0" u="none" strike="noStrike" kern="1200" cap="none" spc="0" normalizeH="0" baseline="0" noProof="0">
                <a:ln>
                  <a:noFill/>
                </a:ln>
                <a:effectLst/>
                <a:uLnTx/>
                <a:uFillTx/>
                <a:latin typeface="Calibri" panose="020F0502020204030204"/>
                <a:ea typeface="+mn-ea"/>
                <a:cs typeface="+mn-cs"/>
              </a:rPr>
              <a:t>, F.H. &amp; Khattab, R.Y. Food and Mood: the Corresponsive Effect. </a:t>
            </a:r>
            <a:r>
              <a:rPr kumimoji="0" lang="en-GB" sz="1400" b="0" i="0" u="none" strike="noStrike" kern="1200" cap="none" spc="0" normalizeH="0" baseline="0" noProof="0" err="1">
                <a:ln>
                  <a:noFill/>
                </a:ln>
                <a:effectLst/>
                <a:uLnTx/>
                <a:uFillTx/>
                <a:latin typeface="Calibri" panose="020F0502020204030204"/>
                <a:ea typeface="+mn-ea"/>
                <a:cs typeface="+mn-cs"/>
              </a:rPr>
              <a:t>Curr</a:t>
            </a:r>
            <a:r>
              <a:rPr kumimoji="0" lang="en-GB" sz="1400" b="0" i="0" u="none" strike="noStrike" kern="1200" cap="none" spc="0" normalizeH="0" baseline="0" noProof="0">
                <a:ln>
                  <a:noFill/>
                </a:ln>
                <a:effectLst/>
                <a:uLnTx/>
                <a:uFillTx/>
                <a:latin typeface="Calibri" panose="020F0502020204030204"/>
                <a:ea typeface="+mn-ea"/>
                <a:cs typeface="+mn-cs"/>
              </a:rPr>
              <a:t> </a:t>
            </a:r>
            <a:r>
              <a:rPr kumimoji="0" lang="en-GB" sz="1400" b="0" i="0" u="none" strike="noStrike" kern="1200" cap="none" spc="0" normalizeH="0" baseline="0" noProof="0" err="1">
                <a:ln>
                  <a:noFill/>
                </a:ln>
                <a:effectLst/>
                <a:uLnTx/>
                <a:uFillTx/>
                <a:latin typeface="Calibri" panose="020F0502020204030204"/>
                <a:ea typeface="+mn-ea"/>
                <a:cs typeface="+mn-cs"/>
              </a:rPr>
              <a:t>Nutr</a:t>
            </a:r>
            <a:r>
              <a:rPr kumimoji="0" lang="en-GB" sz="1400" b="0" i="0" u="none" strike="noStrike" kern="1200" cap="none" spc="0" normalizeH="0" baseline="0" noProof="0">
                <a:ln>
                  <a:noFill/>
                </a:ln>
                <a:effectLst/>
                <a:uLnTx/>
                <a:uFillTx/>
                <a:latin typeface="Calibri" panose="020F0502020204030204"/>
                <a:ea typeface="+mn-ea"/>
                <a:cs typeface="+mn-cs"/>
              </a:rPr>
              <a:t> Rep 9, 296–308 (2020).</a:t>
            </a:r>
            <a:r>
              <a:rPr lang="en-GB" sz="1400">
                <a:latin typeface="Calibri" panose="020F0502020204030204"/>
              </a:rPr>
              <a:t> </a:t>
            </a:r>
            <a:endParaRPr kumimoji="0" lang="en-GB" sz="1400" b="0" i="0" u="none" strike="noStrike" kern="1200" cap="none" spc="0" normalizeH="0" baseline="0" noProof="0">
              <a:ln>
                <a:noFill/>
              </a:ln>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a:ln>
                  <a:noFill/>
                </a:ln>
                <a:solidFill>
                  <a:prstClr val="black">
                    <a:tint val="75000"/>
                  </a:prstClr>
                </a:solidFill>
                <a:effectLst/>
                <a:uLnTx/>
                <a:uFillTx/>
                <a:latin typeface="Calibri" panose="020F0502020204030204"/>
                <a:ea typeface="+mn-ea"/>
                <a:cs typeface="+mn-cs"/>
              </a:rPr>
              <a:t>https://doi.org/10.1007/s13668-020-00331-3</a:t>
            </a:r>
            <a:endParaRPr kumimoji="0" lang="en-US" sz="14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70A5AAC0-57A2-9EC4-DF85-5FA5EB47895A}"/>
              </a:ext>
            </a:extLst>
          </p:cNvPr>
          <p:cNvSpPr>
            <a:spLocks noGrp="1"/>
          </p:cNvSpPr>
          <p:nvPr>
            <p:ph type="title"/>
          </p:nvPr>
        </p:nvSpPr>
        <p:spPr>
          <a:xfrm>
            <a:off x="198571" y="31487"/>
            <a:ext cx="11488189" cy="2004002"/>
          </a:xfrm>
        </p:spPr>
        <p:txBody>
          <a:bodyPr>
            <a:normAutofit/>
          </a:bodyPr>
          <a:lstStyle/>
          <a:p>
            <a:r>
              <a:rPr lang="en-GB" sz="6000" b="1">
                <a:solidFill>
                  <a:schemeClr val="bg1"/>
                </a:solidFill>
                <a:highlight>
                  <a:srgbClr val="008000"/>
                </a:highlight>
              </a:rPr>
              <a:t> </a:t>
            </a:r>
            <a:r>
              <a:rPr lang="en-GB" sz="6000" b="1">
                <a:solidFill>
                  <a:schemeClr val="bg1"/>
                </a:solidFill>
                <a:highlight>
                  <a:srgbClr val="008000"/>
                </a:highlight>
                <a:latin typeface="Arial" panose="020B0604020202020204" pitchFamily="34" charset="0"/>
                <a:cs typeface="Arial" panose="020B0604020202020204" pitchFamily="34" charset="0"/>
              </a:rPr>
              <a:t>The solution?</a:t>
            </a:r>
          </a:p>
        </p:txBody>
      </p:sp>
      <p:sp>
        <p:nvSpPr>
          <p:cNvPr id="3" name="Text Placeholder 2">
            <a:extLst>
              <a:ext uri="{FF2B5EF4-FFF2-40B4-BE49-F238E27FC236}">
                <a16:creationId xmlns:a16="http://schemas.microsoft.com/office/drawing/2014/main" id="{F42F44AC-E03F-0D4D-CC72-C820C10AA7A7}"/>
              </a:ext>
            </a:extLst>
          </p:cNvPr>
          <p:cNvSpPr>
            <a:spLocks noGrp="1"/>
          </p:cNvSpPr>
          <p:nvPr>
            <p:ph type="body" sz="quarter" idx="13"/>
          </p:nvPr>
        </p:nvSpPr>
        <p:spPr>
          <a:xfrm>
            <a:off x="339717" y="1535875"/>
            <a:ext cx="5503025" cy="2329323"/>
          </a:xfrm>
        </p:spPr>
        <p:txBody>
          <a:bodyPr vert="horz" lIns="91440" tIns="45720" rIns="91440" bIns="45720" rtlCol="0" anchor="t">
            <a:normAutofit lnSpcReduction="10000"/>
          </a:bodyPr>
          <a:lstStyle/>
          <a:p>
            <a:pPr marL="0" indent="0">
              <a:buNone/>
            </a:pPr>
            <a:endParaRPr lang="en-GB" sz="4000">
              <a:latin typeface="Arial" panose="020B0604020202020204" pitchFamily="34" charset="0"/>
              <a:cs typeface="Arial" panose="020B0604020202020204" pitchFamily="34" charset="0"/>
            </a:endParaRPr>
          </a:p>
          <a:p>
            <a:pPr marL="0" indent="0">
              <a:buNone/>
            </a:pPr>
            <a:endParaRPr lang="en-GB" sz="4000">
              <a:latin typeface="Arial" panose="020B0604020202020204" pitchFamily="34" charset="0"/>
              <a:cs typeface="Arial" panose="020B0604020202020204" pitchFamily="34" charset="0"/>
            </a:endParaRPr>
          </a:p>
          <a:p>
            <a:pPr marL="0" indent="0">
              <a:buNone/>
            </a:pPr>
            <a:r>
              <a:rPr lang="en-GB" sz="4000">
                <a:latin typeface="Arial"/>
                <a:cs typeface="Arial"/>
              </a:rPr>
              <a:t>Does better eating = a better leader?</a:t>
            </a:r>
          </a:p>
        </p:txBody>
      </p:sp>
      <p:pic>
        <p:nvPicPr>
          <p:cNvPr id="4" name="Picture 3">
            <a:extLst>
              <a:ext uri="{FF2B5EF4-FFF2-40B4-BE49-F238E27FC236}">
                <a16:creationId xmlns:a16="http://schemas.microsoft.com/office/drawing/2014/main" id="{5EEB6F56-50D7-389E-D21C-4B1368BB38CA}"/>
              </a:ext>
            </a:extLst>
          </p:cNvPr>
          <p:cNvPicPr>
            <a:picLocks noChangeAspect="1"/>
          </p:cNvPicPr>
          <p:nvPr/>
        </p:nvPicPr>
        <p:blipFill rotWithShape="1">
          <a:blip r:embed="rId3"/>
          <a:srcRect l="43069" t="75247" r="27636" b="20000"/>
          <a:stretch/>
        </p:blipFill>
        <p:spPr>
          <a:xfrm>
            <a:off x="417798" y="6297812"/>
            <a:ext cx="3062455" cy="331294"/>
          </a:xfrm>
          <a:prstGeom prst="rect">
            <a:avLst/>
          </a:prstGeom>
        </p:spPr>
      </p:pic>
      <p:pic>
        <p:nvPicPr>
          <p:cNvPr id="2050" name="Picture 2">
            <a:extLst>
              <a:ext uri="{FF2B5EF4-FFF2-40B4-BE49-F238E27FC236}">
                <a16:creationId xmlns:a16="http://schemas.microsoft.com/office/drawing/2014/main" id="{08155B72-DD63-16C3-ADE0-F824B6A81C3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30169" y="288453"/>
            <a:ext cx="6364591" cy="550817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508493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05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3"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F42F44AC-E03F-0D4D-CC72-C820C10AA7A7}"/>
              </a:ext>
            </a:extLst>
          </p:cNvPr>
          <p:cNvSpPr>
            <a:spLocks noGrp="1"/>
          </p:cNvSpPr>
          <p:nvPr>
            <p:ph type="body" sz="quarter" idx="13"/>
          </p:nvPr>
        </p:nvSpPr>
        <p:spPr>
          <a:xfrm>
            <a:off x="443198" y="1095235"/>
            <a:ext cx="5503025" cy="3955671"/>
          </a:xfrm>
        </p:spPr>
        <p:txBody>
          <a:bodyPr>
            <a:normAutofit/>
          </a:bodyPr>
          <a:lstStyle/>
          <a:p>
            <a:pPr marL="0" indent="0">
              <a:buNone/>
            </a:pPr>
            <a:endParaRPr lang="en-GB" sz="4000" dirty="0"/>
          </a:p>
          <a:p>
            <a:pPr marL="0" indent="0">
              <a:buNone/>
            </a:pPr>
            <a:r>
              <a:rPr lang="en-GB" sz="3200" dirty="0">
                <a:latin typeface="Arial" panose="020B0604020202020204" pitchFamily="34" charset="0"/>
                <a:cs typeface="Arial" panose="020B0604020202020204" pitchFamily="34" charset="0"/>
              </a:rPr>
              <a:t>Is there a ‘best’ diet </a:t>
            </a:r>
          </a:p>
          <a:p>
            <a:pPr marL="0" indent="0">
              <a:buNone/>
            </a:pPr>
            <a:r>
              <a:rPr lang="en-GB" sz="3200" dirty="0">
                <a:latin typeface="Arial" panose="020B0604020202020204" pitchFamily="34" charset="0"/>
                <a:cs typeface="Arial" panose="020B0604020202020204" pitchFamily="34" charset="0"/>
              </a:rPr>
              <a:t>for Compassionate </a:t>
            </a:r>
          </a:p>
          <a:p>
            <a:pPr marL="0" indent="0">
              <a:buNone/>
            </a:pPr>
            <a:r>
              <a:rPr lang="en-GB" sz="3200" dirty="0">
                <a:latin typeface="Arial" panose="020B0604020202020204" pitchFamily="34" charset="0"/>
                <a:cs typeface="Arial" panose="020B0604020202020204" pitchFamily="34" charset="0"/>
              </a:rPr>
              <a:t>Leadership? </a:t>
            </a:r>
          </a:p>
        </p:txBody>
      </p:sp>
      <p:sp>
        <p:nvSpPr>
          <p:cNvPr id="4" name="Text Placeholder 3">
            <a:extLst>
              <a:ext uri="{FF2B5EF4-FFF2-40B4-BE49-F238E27FC236}">
                <a16:creationId xmlns:a16="http://schemas.microsoft.com/office/drawing/2014/main" id="{58655D9F-9B03-1DA2-8637-3FD9A3FE9E8E}"/>
              </a:ext>
            </a:extLst>
          </p:cNvPr>
          <p:cNvSpPr>
            <a:spLocks noGrp="1"/>
          </p:cNvSpPr>
          <p:nvPr>
            <p:ph type="body" sz="quarter" idx="14"/>
          </p:nvPr>
        </p:nvSpPr>
        <p:spPr/>
        <p:txBody>
          <a:bodyPr/>
          <a:lstStyle/>
          <a:p>
            <a:endParaRPr lang="en-GB"/>
          </a:p>
        </p:txBody>
      </p:sp>
      <p:pic>
        <p:nvPicPr>
          <p:cNvPr id="5" name="Picture 4">
            <a:extLst>
              <a:ext uri="{FF2B5EF4-FFF2-40B4-BE49-F238E27FC236}">
                <a16:creationId xmlns:a16="http://schemas.microsoft.com/office/drawing/2014/main" id="{572D1435-FA09-9DCB-F3BD-E575029AFD61}"/>
              </a:ext>
            </a:extLst>
          </p:cNvPr>
          <p:cNvPicPr>
            <a:picLocks noChangeAspect="1"/>
          </p:cNvPicPr>
          <p:nvPr/>
        </p:nvPicPr>
        <p:blipFill rotWithShape="1">
          <a:blip r:embed="rId3"/>
          <a:srcRect l="43069" t="75247" r="27636" b="20000"/>
          <a:stretch/>
        </p:blipFill>
        <p:spPr>
          <a:xfrm>
            <a:off x="417798" y="6297812"/>
            <a:ext cx="3062455" cy="331294"/>
          </a:xfrm>
          <a:prstGeom prst="rect">
            <a:avLst/>
          </a:prstGeom>
        </p:spPr>
      </p:pic>
      <p:pic>
        <p:nvPicPr>
          <p:cNvPr id="4098" name="Picture 2">
            <a:extLst>
              <a:ext uri="{FF2B5EF4-FFF2-40B4-BE49-F238E27FC236}">
                <a16:creationId xmlns:a16="http://schemas.microsoft.com/office/drawing/2014/main" id="{F9834A13-50A5-3B43-68F3-EE7001F3F60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66461" y="-2662376"/>
            <a:ext cx="3629025" cy="2552700"/>
          </a:xfrm>
          <a:prstGeom prst="rect">
            <a:avLst/>
          </a:prstGeom>
          <a:noFill/>
          <a:extLst>
            <a:ext uri="{909E8E84-426E-40DD-AFC4-6F175D3DCCD1}">
              <a14:hiddenFill xmlns:a14="http://schemas.microsoft.com/office/drawing/2010/main">
                <a:solidFill>
                  <a:srgbClr val="FFFFFF"/>
                </a:solidFill>
              </a14:hiddenFill>
            </a:ext>
          </a:extLst>
        </p:spPr>
      </p:pic>
      <p:pic>
        <p:nvPicPr>
          <p:cNvPr id="4099" name="Picture 3">
            <a:extLst>
              <a:ext uri="{FF2B5EF4-FFF2-40B4-BE49-F238E27FC236}">
                <a16:creationId xmlns:a16="http://schemas.microsoft.com/office/drawing/2014/main" id="{878E1D71-FE10-F3BC-A5B7-EC515978DF5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096816" y="-3078"/>
            <a:ext cx="6842486" cy="7026178"/>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4101" name="Picture 5">
            <a:extLst>
              <a:ext uri="{FF2B5EF4-FFF2-40B4-BE49-F238E27FC236}">
                <a16:creationId xmlns:a16="http://schemas.microsoft.com/office/drawing/2014/main" id="{6F523669-FA0C-0700-7E87-6408A4E9B05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64961" y="3874402"/>
            <a:ext cx="3354556" cy="2357369"/>
          </a:xfrm>
          <a:prstGeom prst="rect">
            <a:avLst/>
          </a:prstGeom>
          <a:noFill/>
          <a:extLst>
            <a:ext uri="{909E8E84-426E-40DD-AFC4-6F175D3DCCD1}">
              <a14:hiddenFill xmlns:a14="http://schemas.microsoft.com/office/drawing/2010/main">
                <a:solidFill>
                  <a:srgbClr val="FFFFFF"/>
                </a:solidFill>
              </a14:hiddenFill>
            </a:ext>
          </a:extLst>
        </p:spPr>
      </p:pic>
      <p:sp>
        <p:nvSpPr>
          <p:cNvPr id="9" name="Title 1">
            <a:extLst>
              <a:ext uri="{FF2B5EF4-FFF2-40B4-BE49-F238E27FC236}">
                <a16:creationId xmlns:a16="http://schemas.microsoft.com/office/drawing/2014/main" id="{FFC40E16-4FE8-6983-46D8-B41DC676080F}"/>
              </a:ext>
            </a:extLst>
          </p:cNvPr>
          <p:cNvSpPr txBox="1">
            <a:spLocks/>
          </p:cNvSpPr>
          <p:nvPr/>
        </p:nvSpPr>
        <p:spPr>
          <a:xfrm>
            <a:off x="202128" y="-295738"/>
            <a:ext cx="11488189" cy="200400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4800" b="1">
                <a:solidFill>
                  <a:schemeClr val="bg1"/>
                </a:solidFill>
                <a:highlight>
                  <a:srgbClr val="008000"/>
                </a:highlight>
                <a:latin typeface="Arial"/>
                <a:cs typeface="Arial"/>
              </a:rPr>
              <a:t> The solution?</a:t>
            </a:r>
          </a:p>
        </p:txBody>
      </p:sp>
      <p:pic>
        <p:nvPicPr>
          <p:cNvPr id="10" name="Picture 10" descr="Graphical user interface, text, application, email&#10;&#10;Description automatically generated">
            <a:extLst>
              <a:ext uri="{FF2B5EF4-FFF2-40B4-BE49-F238E27FC236}">
                <a16:creationId xmlns:a16="http://schemas.microsoft.com/office/drawing/2014/main" id="{8B7FDE67-B182-A003-14AF-33E3322F7951}"/>
              </a:ext>
            </a:extLst>
          </p:cNvPr>
          <p:cNvPicPr>
            <a:picLocks noChangeAspect="1"/>
          </p:cNvPicPr>
          <p:nvPr/>
        </p:nvPicPr>
        <p:blipFill>
          <a:blip r:embed="rId6"/>
          <a:stretch>
            <a:fillRect/>
          </a:stretch>
        </p:blipFill>
        <p:spPr>
          <a:xfrm>
            <a:off x="5298660" y="1887128"/>
            <a:ext cx="6388100" cy="5534976"/>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6997388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09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10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00845C-BA72-179F-4D40-37807E6438F1}"/>
              </a:ext>
            </a:extLst>
          </p:cNvPr>
          <p:cNvSpPr>
            <a:spLocks noGrp="1"/>
          </p:cNvSpPr>
          <p:nvPr>
            <p:ph type="title"/>
          </p:nvPr>
        </p:nvSpPr>
        <p:spPr>
          <a:xfrm>
            <a:off x="474132" y="-106052"/>
            <a:ext cx="11488189" cy="2004002"/>
          </a:xfrm>
        </p:spPr>
        <p:txBody>
          <a:bodyPr/>
          <a:lstStyle/>
          <a:p>
            <a:r>
              <a:rPr lang="en-GB" b="1" dirty="0">
                <a:solidFill>
                  <a:schemeClr val="accent1">
                    <a:lumMod val="50000"/>
                  </a:schemeClr>
                </a:solidFill>
                <a:latin typeface="Arial" panose="020B0604020202020204" pitchFamily="34" charset="0"/>
                <a:cs typeface="Arial" panose="020B0604020202020204" pitchFamily="34" charset="0"/>
              </a:rPr>
              <a:t>Our Research Objectives</a:t>
            </a:r>
          </a:p>
        </p:txBody>
      </p:sp>
      <p:sp>
        <p:nvSpPr>
          <p:cNvPr id="3" name="Text Placeholder 2">
            <a:extLst>
              <a:ext uri="{FF2B5EF4-FFF2-40B4-BE49-F238E27FC236}">
                <a16:creationId xmlns:a16="http://schemas.microsoft.com/office/drawing/2014/main" id="{7C1997D7-AFED-E129-9478-E2804C09F2AE}"/>
              </a:ext>
            </a:extLst>
          </p:cNvPr>
          <p:cNvSpPr>
            <a:spLocks noGrp="1"/>
          </p:cNvSpPr>
          <p:nvPr>
            <p:ph type="body" sz="quarter" idx="13"/>
          </p:nvPr>
        </p:nvSpPr>
        <p:spPr>
          <a:xfrm>
            <a:off x="349320" y="1520574"/>
            <a:ext cx="7189157" cy="4911048"/>
          </a:xfrm>
        </p:spPr>
        <p:txBody>
          <a:bodyPr>
            <a:normAutofit fontScale="85000" lnSpcReduction="20000"/>
          </a:bodyPr>
          <a:lstStyle/>
          <a:p>
            <a:pPr>
              <a:buClr>
                <a:srgbClr val="C00000"/>
              </a:buClr>
              <a:buFont typeface="Wingdings" panose="05000000000000000000" pitchFamily="2" charset="2"/>
              <a:buChar char="Ø"/>
            </a:pPr>
            <a:r>
              <a:rPr lang="en-GB" sz="3200" dirty="0">
                <a:solidFill>
                  <a:schemeClr val="tx2">
                    <a:lumMod val="75000"/>
                  </a:schemeClr>
                </a:solidFill>
                <a:effectLst/>
                <a:latin typeface="Arial" panose="020B0604020202020204" pitchFamily="34" charset="0"/>
                <a:ea typeface="Times New Roman" panose="02020603050405020304" pitchFamily="18" charset="0"/>
                <a:cs typeface="Arial" panose="020B0604020202020204" pitchFamily="34" charset="0"/>
              </a:rPr>
              <a:t> Can </a:t>
            </a:r>
            <a:r>
              <a:rPr lang="en-GB" sz="3200" dirty="0">
                <a:solidFill>
                  <a:srgbClr val="C00000"/>
                </a:solidFill>
                <a:effectLst/>
                <a:latin typeface="Arial" panose="020B0604020202020204" pitchFamily="34" charset="0"/>
                <a:ea typeface="Times New Roman" panose="02020603050405020304" pitchFamily="18" charset="0"/>
                <a:cs typeface="Arial" panose="020B0604020202020204" pitchFamily="34" charset="0"/>
              </a:rPr>
              <a:t>mindful eating</a:t>
            </a:r>
            <a:r>
              <a:rPr lang="en-GB" sz="3200" dirty="0">
                <a:solidFill>
                  <a:schemeClr val="tx2">
                    <a:lumMod val="75000"/>
                  </a:schemeClr>
                </a:solidFill>
                <a:effectLst/>
                <a:latin typeface="Arial" panose="020B0604020202020204" pitchFamily="34" charset="0"/>
                <a:ea typeface="Times New Roman" panose="02020603050405020304" pitchFamily="18" charset="0"/>
                <a:cs typeface="Arial" panose="020B0604020202020204" pitchFamily="34" charset="0"/>
              </a:rPr>
              <a:t> support compassionate leadership ? </a:t>
            </a:r>
          </a:p>
          <a:p>
            <a:pPr marL="457200" lvl="1" indent="0">
              <a:buClr>
                <a:srgbClr val="C00000"/>
              </a:buClr>
              <a:buNone/>
            </a:pPr>
            <a:endParaRPr lang="en-GB" dirty="0">
              <a:solidFill>
                <a:schemeClr val="tx2">
                  <a:lumMod val="75000"/>
                </a:schemeClr>
              </a:solidFill>
              <a:latin typeface="Arial" panose="020B0604020202020204" pitchFamily="34" charset="0"/>
              <a:ea typeface="Times New Roman" panose="02020603050405020304" pitchFamily="18" charset="0"/>
              <a:cs typeface="Arial" panose="020B0604020202020204" pitchFamily="34" charset="0"/>
            </a:endParaRPr>
          </a:p>
          <a:p>
            <a:pPr marL="457200" lvl="1" indent="0">
              <a:buClr>
                <a:srgbClr val="C00000"/>
              </a:buClr>
              <a:buNone/>
            </a:pPr>
            <a:r>
              <a:rPr lang="en-GB" dirty="0">
                <a:solidFill>
                  <a:schemeClr val="tx2">
                    <a:lumMod val="75000"/>
                  </a:schemeClr>
                </a:solidFill>
                <a:latin typeface="Arial" panose="020B0604020202020204" pitchFamily="34" charset="0"/>
                <a:ea typeface="Times New Roman" panose="02020603050405020304" pitchFamily="18" charset="0"/>
                <a:cs typeface="Arial" panose="020B0604020202020204" pitchFamily="34" charset="0"/>
              </a:rPr>
              <a:t>Clarity of thought</a:t>
            </a:r>
          </a:p>
          <a:p>
            <a:pPr marL="457200" lvl="1" indent="0">
              <a:buClr>
                <a:srgbClr val="C00000"/>
              </a:buClr>
              <a:buNone/>
            </a:pPr>
            <a:r>
              <a:rPr lang="en-GB" dirty="0">
                <a:solidFill>
                  <a:schemeClr val="tx2">
                    <a:lumMod val="75000"/>
                  </a:schemeClr>
                </a:solidFill>
                <a:latin typeface="Arial" panose="020B0604020202020204" pitchFamily="34" charset="0"/>
                <a:ea typeface="Times New Roman" panose="02020603050405020304" pitchFamily="18" charset="0"/>
                <a:cs typeface="Arial" panose="020B0604020202020204" pitchFamily="34" charset="0"/>
              </a:rPr>
              <a:t>Emotional stability and regulation</a:t>
            </a:r>
          </a:p>
          <a:p>
            <a:pPr lvl="1">
              <a:buClr>
                <a:srgbClr val="C00000"/>
              </a:buClr>
              <a:buFont typeface="Wingdings" panose="05000000000000000000" pitchFamily="2" charset="2"/>
              <a:buChar char="Ø"/>
            </a:pPr>
            <a:endParaRPr lang="en-GB" dirty="0">
              <a:solidFill>
                <a:schemeClr val="tx2">
                  <a:lumMod val="75000"/>
                </a:schemeClr>
              </a:solidFill>
              <a:effectLst/>
              <a:latin typeface="Arial" panose="020B0604020202020204" pitchFamily="34" charset="0"/>
              <a:ea typeface="Times New Roman" panose="02020603050405020304" pitchFamily="18" charset="0"/>
              <a:cs typeface="Arial" panose="020B0604020202020204" pitchFamily="34" charset="0"/>
            </a:endParaRPr>
          </a:p>
          <a:p>
            <a:pPr>
              <a:buClr>
                <a:srgbClr val="C00000"/>
              </a:buClr>
              <a:buFont typeface="Wingdings" panose="05000000000000000000" pitchFamily="2" charset="2"/>
              <a:buChar char="Ø"/>
            </a:pPr>
            <a:r>
              <a:rPr lang="en-GB" sz="3200" dirty="0">
                <a:solidFill>
                  <a:schemeClr val="tx2">
                    <a:lumMod val="75000"/>
                  </a:schemeClr>
                </a:solidFill>
                <a:effectLst/>
                <a:latin typeface="Arial" panose="020B0604020202020204" pitchFamily="34" charset="0"/>
                <a:ea typeface="Times New Roman" panose="02020603050405020304" pitchFamily="18" charset="0"/>
                <a:cs typeface="Arial" panose="020B0604020202020204" pitchFamily="34" charset="0"/>
              </a:rPr>
              <a:t> Is leader’s </a:t>
            </a:r>
            <a:r>
              <a:rPr lang="en-GB" sz="3200" dirty="0">
                <a:solidFill>
                  <a:srgbClr val="C00000"/>
                </a:solidFill>
                <a:effectLst/>
                <a:latin typeface="Arial" panose="020B0604020202020204" pitchFamily="34" charset="0"/>
                <a:ea typeface="Times New Roman" panose="02020603050405020304" pitchFamily="18" charset="0"/>
                <a:cs typeface="Arial" panose="020B0604020202020204" pitchFamily="34" charset="0"/>
              </a:rPr>
              <a:t>self-compassion</a:t>
            </a:r>
            <a:r>
              <a:rPr lang="en-GB" sz="3200" dirty="0">
                <a:solidFill>
                  <a:schemeClr val="tx2">
                    <a:lumMod val="75000"/>
                  </a:schemeClr>
                </a:solidFill>
                <a:effectLst/>
                <a:latin typeface="Arial" panose="020B0604020202020204" pitchFamily="34" charset="0"/>
                <a:ea typeface="Times New Roman" panose="02020603050405020304" pitchFamily="18" charset="0"/>
                <a:cs typeface="Arial" panose="020B0604020202020204" pitchFamily="34" charset="0"/>
              </a:rPr>
              <a:t> a predictor for </a:t>
            </a:r>
            <a:r>
              <a:rPr lang="en-GB" sz="3200" dirty="0">
                <a:solidFill>
                  <a:srgbClr val="C00000"/>
                </a:solidFill>
                <a:effectLst/>
                <a:latin typeface="Arial" panose="020B0604020202020204" pitchFamily="34" charset="0"/>
                <a:ea typeface="Times New Roman" panose="02020603050405020304" pitchFamily="18" charset="0"/>
                <a:cs typeface="Arial" panose="020B0604020202020204" pitchFamily="34" charset="0"/>
              </a:rPr>
              <a:t>mindful eating </a:t>
            </a:r>
            <a:r>
              <a:rPr lang="en-GB" sz="3200" dirty="0">
                <a:solidFill>
                  <a:schemeClr val="tx2">
                    <a:lumMod val="75000"/>
                  </a:schemeClr>
                </a:solidFill>
                <a:effectLst/>
                <a:latin typeface="Arial" panose="020B0604020202020204" pitchFamily="34" charset="0"/>
                <a:ea typeface="Times New Roman" panose="02020603050405020304" pitchFamily="18" charset="0"/>
                <a:cs typeface="Arial" panose="020B0604020202020204" pitchFamily="34" charset="0"/>
              </a:rPr>
              <a:t>? </a:t>
            </a:r>
          </a:p>
          <a:p>
            <a:pPr>
              <a:buClr>
                <a:srgbClr val="C00000"/>
              </a:buClr>
              <a:buFont typeface="Wingdings" panose="05000000000000000000" pitchFamily="2" charset="2"/>
              <a:buChar char="Ø"/>
            </a:pPr>
            <a:endParaRPr lang="en-GB" sz="3200" dirty="0">
              <a:solidFill>
                <a:schemeClr val="tx2">
                  <a:lumMod val="75000"/>
                </a:schemeClr>
              </a:solidFill>
              <a:effectLst/>
              <a:latin typeface="Arial" panose="020B0604020202020204" pitchFamily="34" charset="0"/>
              <a:ea typeface="Times New Roman" panose="02020603050405020304" pitchFamily="18" charset="0"/>
              <a:cs typeface="Arial" panose="020B0604020202020204" pitchFamily="34" charset="0"/>
            </a:endParaRPr>
          </a:p>
          <a:p>
            <a:pPr>
              <a:buClr>
                <a:srgbClr val="C00000"/>
              </a:buClr>
              <a:buFont typeface="Wingdings" panose="05000000000000000000" pitchFamily="2" charset="2"/>
              <a:buChar char="Ø"/>
            </a:pPr>
            <a:r>
              <a:rPr lang="en-GB" sz="3200" dirty="0">
                <a:solidFill>
                  <a:schemeClr val="tx2">
                    <a:lumMod val="75000"/>
                  </a:schemeClr>
                </a:solidFill>
                <a:latin typeface="Arial" panose="020B0604020202020204" pitchFamily="34" charset="0"/>
                <a:ea typeface="Times New Roman" panose="02020603050405020304" pitchFamily="18" charset="0"/>
                <a:cs typeface="Arial" panose="020B0604020202020204" pitchFamily="34" charset="0"/>
              </a:rPr>
              <a:t> Ultimately, is there a </a:t>
            </a:r>
            <a:r>
              <a:rPr lang="en-GB" sz="3200" dirty="0">
                <a:solidFill>
                  <a:srgbClr val="C00000"/>
                </a:solidFill>
                <a:latin typeface="Arial" panose="020B0604020202020204" pitchFamily="34" charset="0"/>
                <a:ea typeface="Times New Roman" panose="02020603050405020304" pitchFamily="18" charset="0"/>
                <a:cs typeface="Arial" panose="020B0604020202020204" pitchFamily="34" charset="0"/>
              </a:rPr>
              <a:t>best diet </a:t>
            </a:r>
            <a:r>
              <a:rPr lang="en-GB" sz="3200" dirty="0">
                <a:solidFill>
                  <a:schemeClr val="tx2">
                    <a:lumMod val="75000"/>
                  </a:schemeClr>
                </a:solidFill>
                <a:latin typeface="Arial" panose="020B0604020202020204" pitchFamily="34" charset="0"/>
                <a:ea typeface="Times New Roman" panose="02020603050405020304" pitchFamily="18" charset="0"/>
                <a:cs typeface="Arial" panose="020B0604020202020204" pitchFamily="34" charset="0"/>
              </a:rPr>
              <a:t>for compassionate                                                                   leadership? </a:t>
            </a:r>
          </a:p>
          <a:p>
            <a:pPr>
              <a:buClr>
                <a:srgbClr val="C00000"/>
              </a:buClr>
              <a:buFont typeface="Wingdings" panose="05000000000000000000" pitchFamily="2" charset="2"/>
              <a:buChar char="Ø"/>
            </a:pPr>
            <a:endParaRPr lang="en-GB" sz="3200" dirty="0">
              <a:solidFill>
                <a:schemeClr val="tx2">
                  <a:lumMod val="75000"/>
                </a:schemeClr>
              </a:solidFill>
              <a:latin typeface="Arial" panose="020B0604020202020204" pitchFamily="34" charset="0"/>
              <a:ea typeface="Times New Roman" panose="02020603050405020304" pitchFamily="18" charset="0"/>
              <a:cs typeface="Arial" panose="020B0604020202020204" pitchFamily="34" charset="0"/>
            </a:endParaRPr>
          </a:p>
          <a:p>
            <a:pPr>
              <a:buClr>
                <a:srgbClr val="C00000"/>
              </a:buClr>
              <a:buFont typeface="Wingdings" panose="05000000000000000000" pitchFamily="2" charset="2"/>
              <a:buChar char="Ø"/>
            </a:pPr>
            <a:r>
              <a:rPr lang="en-GB" sz="3200" dirty="0">
                <a:solidFill>
                  <a:schemeClr val="tx2">
                    <a:lumMod val="75000"/>
                  </a:schemeClr>
                </a:solidFill>
                <a:effectLst/>
                <a:latin typeface="Arial" panose="020B0604020202020204" pitchFamily="34" charset="0"/>
                <a:ea typeface="Times New Roman" panose="02020603050405020304" pitchFamily="18" charset="0"/>
                <a:cs typeface="Arial" panose="020B0604020202020204" pitchFamily="34" charset="0"/>
              </a:rPr>
              <a:t> Can leaders be </a:t>
            </a:r>
            <a:r>
              <a:rPr lang="en-GB" sz="3200" dirty="0">
                <a:solidFill>
                  <a:srgbClr val="C00000"/>
                </a:solidFill>
                <a:effectLst/>
                <a:latin typeface="Arial" panose="020B0604020202020204" pitchFamily="34" charset="0"/>
                <a:ea typeface="Times New Roman" panose="02020603050405020304" pitchFamily="18" charset="0"/>
                <a:cs typeface="Arial" panose="020B0604020202020204" pitchFamily="34" charset="0"/>
              </a:rPr>
              <a:t>trained</a:t>
            </a:r>
            <a:r>
              <a:rPr lang="en-GB" sz="3200" dirty="0">
                <a:solidFill>
                  <a:schemeClr val="tx2">
                    <a:lumMod val="75000"/>
                  </a:schemeClr>
                </a:solidFill>
                <a:effectLst/>
                <a:latin typeface="Arial" panose="020B0604020202020204" pitchFamily="34" charset="0"/>
                <a:ea typeface="Times New Roman" panose="02020603050405020304" pitchFamily="18" charset="0"/>
                <a:cs typeface="Arial" panose="020B0604020202020204" pitchFamily="34" charset="0"/>
              </a:rPr>
              <a:t> on this? </a:t>
            </a:r>
          </a:p>
          <a:p>
            <a:endParaRPr lang="en-GB" sz="4400" dirty="0">
              <a:latin typeface="Arial" panose="020B0604020202020204" pitchFamily="34" charset="0"/>
              <a:cs typeface="Arial" panose="020B0604020202020204" pitchFamily="34" charset="0"/>
            </a:endParaRPr>
          </a:p>
        </p:txBody>
      </p:sp>
      <p:pic>
        <p:nvPicPr>
          <p:cNvPr id="13" name="Picture 12">
            <a:extLst>
              <a:ext uri="{FF2B5EF4-FFF2-40B4-BE49-F238E27FC236}">
                <a16:creationId xmlns:a16="http://schemas.microsoft.com/office/drawing/2014/main" id="{6C9BCC14-075A-822F-0A26-5A23DECEB509}"/>
              </a:ext>
            </a:extLst>
          </p:cNvPr>
          <p:cNvPicPr>
            <a:picLocks noChangeAspect="1"/>
          </p:cNvPicPr>
          <p:nvPr/>
        </p:nvPicPr>
        <p:blipFill rotWithShape="1">
          <a:blip r:embed="rId3">
            <a:extLst>
              <a:ext uri="{28A0092B-C50C-407E-A947-70E740481C1C}">
                <a14:useLocalDpi xmlns:a14="http://schemas.microsoft.com/office/drawing/2010/main" val="0"/>
              </a:ext>
            </a:extLst>
          </a:blip>
          <a:srcRect t="21872" b="10861"/>
          <a:stretch/>
        </p:blipFill>
        <p:spPr>
          <a:xfrm>
            <a:off x="7268298" y="2653502"/>
            <a:ext cx="4574382" cy="4613098"/>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p:spPr>
      </p:pic>
      <p:sp>
        <p:nvSpPr>
          <p:cNvPr id="11" name="TextBox 10">
            <a:extLst>
              <a:ext uri="{FF2B5EF4-FFF2-40B4-BE49-F238E27FC236}">
                <a16:creationId xmlns:a16="http://schemas.microsoft.com/office/drawing/2014/main" id="{6E79C4AA-9F9F-2884-6A14-68D02796305D}"/>
              </a:ext>
            </a:extLst>
          </p:cNvPr>
          <p:cNvSpPr txBox="1"/>
          <p:nvPr/>
        </p:nvSpPr>
        <p:spPr>
          <a:xfrm>
            <a:off x="7820579" y="6420144"/>
            <a:ext cx="7189158" cy="307777"/>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pl-PL" sz="1400" b="0" i="1" u="none" strike="noStrike" kern="1200" cap="none" spc="0" normalizeH="0" baseline="0" noProof="0" dirty="0">
                <a:ln>
                  <a:noFill/>
                </a:ln>
                <a:solidFill>
                  <a:prstClr val="white"/>
                </a:solidFill>
                <a:effectLst/>
                <a:uLnTx/>
                <a:uFillTx/>
                <a:latin typeface="PlusJakartaSans"/>
                <a:ea typeface="+mn-ea"/>
                <a:cs typeface="+mn-cs"/>
              </a:rPr>
              <a:t>Photo by Elizabeth Zernetska: www.pexels.com</a:t>
            </a:r>
            <a:endParaRPr kumimoji="0" lang="en-GB" sz="1400" b="0" i="1"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9" name="TextBox 8">
            <a:extLst>
              <a:ext uri="{FF2B5EF4-FFF2-40B4-BE49-F238E27FC236}">
                <a16:creationId xmlns:a16="http://schemas.microsoft.com/office/drawing/2014/main" id="{C9C5A179-9E8E-B112-4561-9550CF1B62C9}"/>
              </a:ext>
            </a:extLst>
          </p:cNvPr>
          <p:cNvSpPr txBox="1"/>
          <p:nvPr/>
        </p:nvSpPr>
        <p:spPr>
          <a:xfrm>
            <a:off x="8925475" y="2782669"/>
            <a:ext cx="2408605" cy="52322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400" b="0" i="1" u="none" strike="noStrike" kern="1200" cap="none" spc="0" normalizeH="0" baseline="0" noProof="0" dirty="0">
                <a:ln>
                  <a:noFill/>
                </a:ln>
                <a:solidFill>
                  <a:prstClr val="white"/>
                </a:solidFill>
                <a:effectLst/>
                <a:uLnTx/>
                <a:uFillTx/>
                <a:latin typeface="PlusJakartaSans"/>
                <a:ea typeface="+mn-ea"/>
                <a:cs typeface="+mn-cs"/>
              </a:rPr>
              <a:t>Photo by Anna Shvets: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400" b="0" i="1" u="none" strike="noStrike" kern="1200" cap="none" spc="0" normalizeH="0" baseline="0" noProof="0" dirty="0">
                <a:ln>
                  <a:noFill/>
                </a:ln>
                <a:solidFill>
                  <a:prstClr val="white"/>
                </a:solidFill>
                <a:effectLst/>
                <a:uLnTx/>
                <a:uFillTx/>
                <a:latin typeface="PlusJakartaSans"/>
                <a:ea typeface="+mn-ea"/>
                <a:cs typeface="+mn-cs"/>
              </a:rPr>
              <a:t>www.pexels.com</a:t>
            </a:r>
            <a:endParaRPr kumimoji="0" lang="en-GB" sz="1400" b="0" i="1"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4" name="Picture 3">
            <a:extLst>
              <a:ext uri="{FF2B5EF4-FFF2-40B4-BE49-F238E27FC236}">
                <a16:creationId xmlns:a16="http://schemas.microsoft.com/office/drawing/2014/main" id="{F8407181-80AC-4588-11E7-75FE7072397C}"/>
              </a:ext>
            </a:extLst>
          </p:cNvPr>
          <p:cNvPicPr>
            <a:picLocks noChangeAspect="1"/>
          </p:cNvPicPr>
          <p:nvPr/>
        </p:nvPicPr>
        <p:blipFill rotWithShape="1">
          <a:blip r:embed="rId4"/>
          <a:srcRect l="43069" t="75247" r="27636" b="20000"/>
          <a:stretch/>
        </p:blipFill>
        <p:spPr>
          <a:xfrm>
            <a:off x="229680" y="6557522"/>
            <a:ext cx="2425972" cy="262440"/>
          </a:xfrm>
          <a:prstGeom prst="rect">
            <a:avLst/>
          </a:prstGeom>
        </p:spPr>
      </p:pic>
      <p:pic>
        <p:nvPicPr>
          <p:cNvPr id="7" name="Picture 6">
            <a:extLst>
              <a:ext uri="{FF2B5EF4-FFF2-40B4-BE49-F238E27FC236}">
                <a16:creationId xmlns:a16="http://schemas.microsoft.com/office/drawing/2014/main" id="{A6A87CEB-1217-45C1-D0FC-B4EA139BA5B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20960443">
            <a:off x="7266465" y="270444"/>
            <a:ext cx="5170663" cy="3448456"/>
          </a:xfrm>
          <a:prstGeom prst="ellipse">
            <a:avLst/>
          </a:prstGeom>
          <a:ln>
            <a:noFill/>
          </a:ln>
          <a:effectLst>
            <a:softEdge rad="112500"/>
          </a:effectLst>
        </p:spPr>
      </p:pic>
    </p:spTree>
    <p:extLst>
      <p:ext uri="{BB962C8B-B14F-4D97-AF65-F5344CB8AC3E}">
        <p14:creationId xmlns:p14="http://schemas.microsoft.com/office/powerpoint/2010/main" val="31875843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1000"/>
                                        <p:tgtEl>
                                          <p:spTgt spid="3">
                                            <p:txEl>
                                              <p:pRg st="2" end="2"/>
                                            </p:txEl>
                                          </p:spTgt>
                                        </p:tgtEl>
                                      </p:cBhvr>
                                    </p:animEffect>
                                    <p:anim calcmode="lin" valueType="num">
                                      <p:cBhvr>
                                        <p:cTn id="13"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2" end="2"/>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1000"/>
                                        <p:tgtEl>
                                          <p:spTgt spid="3">
                                            <p:txEl>
                                              <p:pRg st="3" end="3"/>
                                            </p:txEl>
                                          </p:spTgt>
                                        </p:tgtEl>
                                      </p:cBhvr>
                                    </p:animEffect>
                                    <p:anim calcmode="lin" valueType="num">
                                      <p:cBhvr>
                                        <p:cTn id="18"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19"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53" presetClass="entr" presetSubtype="16" fill="hold" nodeType="clickEffect">
                                  <p:stCondLst>
                                    <p:cond delay="0"/>
                                  </p:stCondLst>
                                  <p:childTnLst>
                                    <p:set>
                                      <p:cBhvr>
                                        <p:cTn id="23" dur="1" fill="hold">
                                          <p:stCondLst>
                                            <p:cond delay="0"/>
                                          </p:stCondLst>
                                        </p:cTn>
                                        <p:tgtEl>
                                          <p:spTgt spid="3">
                                            <p:txEl>
                                              <p:pRg st="5" end="5"/>
                                            </p:txEl>
                                          </p:spTgt>
                                        </p:tgtEl>
                                        <p:attrNameLst>
                                          <p:attrName>style.visibility</p:attrName>
                                        </p:attrNameLst>
                                      </p:cBhvr>
                                      <p:to>
                                        <p:strVal val="visible"/>
                                      </p:to>
                                    </p:set>
                                    <p:anim calcmode="lin" valueType="num">
                                      <p:cBhvr>
                                        <p:cTn id="24" dur="500" fill="hold"/>
                                        <p:tgtEl>
                                          <p:spTgt spid="3">
                                            <p:txEl>
                                              <p:pRg st="5" end="5"/>
                                            </p:txEl>
                                          </p:spTgt>
                                        </p:tgtEl>
                                        <p:attrNameLst>
                                          <p:attrName>ppt_w</p:attrName>
                                        </p:attrNameLst>
                                      </p:cBhvr>
                                      <p:tavLst>
                                        <p:tav tm="0">
                                          <p:val>
                                            <p:fltVal val="0"/>
                                          </p:val>
                                        </p:tav>
                                        <p:tav tm="100000">
                                          <p:val>
                                            <p:strVal val="#ppt_w"/>
                                          </p:val>
                                        </p:tav>
                                      </p:tavLst>
                                    </p:anim>
                                    <p:anim calcmode="lin" valueType="num">
                                      <p:cBhvr>
                                        <p:cTn id="25" dur="500" fill="hold"/>
                                        <p:tgtEl>
                                          <p:spTgt spid="3">
                                            <p:txEl>
                                              <p:pRg st="5" end="5"/>
                                            </p:txEl>
                                          </p:spTgt>
                                        </p:tgtEl>
                                        <p:attrNameLst>
                                          <p:attrName>ppt_h</p:attrName>
                                        </p:attrNameLst>
                                      </p:cBhvr>
                                      <p:tavLst>
                                        <p:tav tm="0">
                                          <p:val>
                                            <p:fltVal val="0"/>
                                          </p:val>
                                        </p:tav>
                                        <p:tav tm="100000">
                                          <p:val>
                                            <p:strVal val="#ppt_h"/>
                                          </p:val>
                                        </p:tav>
                                      </p:tavLst>
                                    </p:anim>
                                    <p:animEffect transition="in" filter="fade">
                                      <p:cBhvr>
                                        <p:cTn id="26" dur="500"/>
                                        <p:tgtEl>
                                          <p:spTgt spid="3">
                                            <p:txEl>
                                              <p:pRg st="5" end="5"/>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nodeType="clickEffect">
                                  <p:stCondLst>
                                    <p:cond delay="0"/>
                                  </p:stCondLst>
                                  <p:childTnLst>
                                    <p:set>
                                      <p:cBhvr>
                                        <p:cTn id="30" dur="1" fill="hold">
                                          <p:stCondLst>
                                            <p:cond delay="0"/>
                                          </p:stCondLst>
                                        </p:cTn>
                                        <p:tgtEl>
                                          <p:spTgt spid="3">
                                            <p:txEl>
                                              <p:pRg st="7" end="7"/>
                                            </p:txEl>
                                          </p:spTgt>
                                        </p:tgtEl>
                                        <p:attrNameLst>
                                          <p:attrName>style.visibility</p:attrName>
                                        </p:attrNameLst>
                                      </p:cBhvr>
                                      <p:to>
                                        <p:strVal val="visible"/>
                                      </p:to>
                                    </p:set>
                                    <p:animEffect transition="in" filter="fade">
                                      <p:cBhvr>
                                        <p:cTn id="31" dur="1000"/>
                                        <p:tgtEl>
                                          <p:spTgt spid="3">
                                            <p:txEl>
                                              <p:pRg st="7" end="7"/>
                                            </p:txEl>
                                          </p:spTgt>
                                        </p:tgtEl>
                                      </p:cBhvr>
                                    </p:animEffect>
                                    <p:anim calcmode="lin" valueType="num">
                                      <p:cBhvr>
                                        <p:cTn id="32"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33" dur="1000" fill="hold"/>
                                        <p:tgtEl>
                                          <p:spTgt spid="3">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6" presetClass="entr" presetSubtype="0" fill="hold" nodeType="clickEffect">
                                  <p:stCondLst>
                                    <p:cond delay="0"/>
                                  </p:stCondLst>
                                  <p:childTnLst>
                                    <p:set>
                                      <p:cBhvr>
                                        <p:cTn id="37" dur="1" fill="hold">
                                          <p:stCondLst>
                                            <p:cond delay="0"/>
                                          </p:stCondLst>
                                        </p:cTn>
                                        <p:tgtEl>
                                          <p:spTgt spid="3">
                                            <p:txEl>
                                              <p:pRg st="9" end="9"/>
                                            </p:txEl>
                                          </p:spTgt>
                                        </p:tgtEl>
                                        <p:attrNameLst>
                                          <p:attrName>style.visibility</p:attrName>
                                        </p:attrNameLst>
                                      </p:cBhvr>
                                      <p:to>
                                        <p:strVal val="visible"/>
                                      </p:to>
                                    </p:set>
                                    <p:animEffect transition="in" filter="wipe(down)">
                                      <p:cBhvr>
                                        <p:cTn id="38" dur="580">
                                          <p:stCondLst>
                                            <p:cond delay="0"/>
                                          </p:stCondLst>
                                        </p:cTn>
                                        <p:tgtEl>
                                          <p:spTgt spid="3">
                                            <p:txEl>
                                              <p:pRg st="9" end="9"/>
                                            </p:txEl>
                                          </p:spTgt>
                                        </p:tgtEl>
                                      </p:cBhvr>
                                    </p:animEffect>
                                    <p:anim calcmode="lin" valueType="num">
                                      <p:cBhvr>
                                        <p:cTn id="39" dur="1822" tmFilter="0,0; 0.14,0.36; 0.43,0.73; 0.71,0.91; 1.0,1.0">
                                          <p:stCondLst>
                                            <p:cond delay="0"/>
                                          </p:stCondLst>
                                        </p:cTn>
                                        <p:tgtEl>
                                          <p:spTgt spid="3">
                                            <p:txEl>
                                              <p:pRg st="9" end="9"/>
                                            </p:txEl>
                                          </p:spTgt>
                                        </p:tgtEl>
                                        <p:attrNameLst>
                                          <p:attrName>ppt_x</p:attrName>
                                        </p:attrNameLst>
                                      </p:cBhvr>
                                      <p:tavLst>
                                        <p:tav tm="0">
                                          <p:val>
                                            <p:strVal val="#ppt_x-0.25"/>
                                          </p:val>
                                        </p:tav>
                                        <p:tav tm="100000">
                                          <p:val>
                                            <p:strVal val="#ppt_x"/>
                                          </p:val>
                                        </p:tav>
                                      </p:tavLst>
                                    </p:anim>
                                    <p:anim calcmode="lin" valueType="num">
                                      <p:cBhvr>
                                        <p:cTn id="40" dur="664" tmFilter="0.0,0.0; 0.25,0.07; 0.50,0.2; 0.75,0.467; 1.0,1.0">
                                          <p:stCondLst>
                                            <p:cond delay="0"/>
                                          </p:stCondLst>
                                        </p:cTn>
                                        <p:tgtEl>
                                          <p:spTgt spid="3">
                                            <p:txEl>
                                              <p:pRg st="9" end="9"/>
                                            </p:txEl>
                                          </p:spTgt>
                                        </p:tgtEl>
                                        <p:attrNameLst>
                                          <p:attrName>ppt_y</p:attrName>
                                        </p:attrNameLst>
                                      </p:cBhvr>
                                      <p:tavLst>
                                        <p:tav tm="0" fmla="#ppt_y-sin(pi*$)/3">
                                          <p:val>
                                            <p:fltVal val="0.5"/>
                                          </p:val>
                                        </p:tav>
                                        <p:tav tm="100000">
                                          <p:val>
                                            <p:fltVal val="1"/>
                                          </p:val>
                                        </p:tav>
                                      </p:tavLst>
                                    </p:anim>
                                    <p:anim calcmode="lin" valueType="num">
                                      <p:cBhvr>
                                        <p:cTn id="41" dur="664" tmFilter="0, 0; 0.125,0.2665; 0.25,0.4; 0.375,0.465; 0.5,0.5;  0.625,0.535; 0.75,0.6; 0.875,0.7335; 1,1">
                                          <p:stCondLst>
                                            <p:cond delay="664"/>
                                          </p:stCondLst>
                                        </p:cTn>
                                        <p:tgtEl>
                                          <p:spTgt spid="3">
                                            <p:txEl>
                                              <p:pRg st="9" end="9"/>
                                            </p:txEl>
                                          </p:spTgt>
                                        </p:tgtEl>
                                        <p:attrNameLst>
                                          <p:attrName>ppt_y</p:attrName>
                                        </p:attrNameLst>
                                      </p:cBhvr>
                                      <p:tavLst>
                                        <p:tav tm="0" fmla="#ppt_y-sin(pi*$)/9">
                                          <p:val>
                                            <p:fltVal val="0"/>
                                          </p:val>
                                        </p:tav>
                                        <p:tav tm="100000">
                                          <p:val>
                                            <p:fltVal val="1"/>
                                          </p:val>
                                        </p:tav>
                                      </p:tavLst>
                                    </p:anim>
                                    <p:anim calcmode="lin" valueType="num">
                                      <p:cBhvr>
                                        <p:cTn id="42" dur="332" tmFilter="0, 0; 0.125,0.2665; 0.25,0.4; 0.375,0.465; 0.5,0.5;  0.625,0.535; 0.75,0.6; 0.875,0.7335; 1,1">
                                          <p:stCondLst>
                                            <p:cond delay="1324"/>
                                          </p:stCondLst>
                                        </p:cTn>
                                        <p:tgtEl>
                                          <p:spTgt spid="3">
                                            <p:txEl>
                                              <p:pRg st="9" end="9"/>
                                            </p:txEl>
                                          </p:spTgt>
                                        </p:tgtEl>
                                        <p:attrNameLst>
                                          <p:attrName>ppt_y</p:attrName>
                                        </p:attrNameLst>
                                      </p:cBhvr>
                                      <p:tavLst>
                                        <p:tav tm="0" fmla="#ppt_y-sin(pi*$)/27">
                                          <p:val>
                                            <p:fltVal val="0"/>
                                          </p:val>
                                        </p:tav>
                                        <p:tav tm="100000">
                                          <p:val>
                                            <p:fltVal val="1"/>
                                          </p:val>
                                        </p:tav>
                                      </p:tavLst>
                                    </p:anim>
                                    <p:anim calcmode="lin" valueType="num">
                                      <p:cBhvr>
                                        <p:cTn id="43" dur="164" tmFilter="0, 0; 0.125,0.2665; 0.25,0.4; 0.375,0.465; 0.5,0.5;  0.625,0.535; 0.75,0.6; 0.875,0.7335; 1,1">
                                          <p:stCondLst>
                                            <p:cond delay="1656"/>
                                          </p:stCondLst>
                                        </p:cTn>
                                        <p:tgtEl>
                                          <p:spTgt spid="3">
                                            <p:txEl>
                                              <p:pRg st="9" end="9"/>
                                            </p:txEl>
                                          </p:spTgt>
                                        </p:tgtEl>
                                        <p:attrNameLst>
                                          <p:attrName>ppt_y</p:attrName>
                                        </p:attrNameLst>
                                      </p:cBhvr>
                                      <p:tavLst>
                                        <p:tav tm="0" fmla="#ppt_y-sin(pi*$)/81">
                                          <p:val>
                                            <p:fltVal val="0"/>
                                          </p:val>
                                        </p:tav>
                                        <p:tav tm="100000">
                                          <p:val>
                                            <p:fltVal val="1"/>
                                          </p:val>
                                        </p:tav>
                                      </p:tavLst>
                                    </p:anim>
                                    <p:animScale>
                                      <p:cBhvr>
                                        <p:cTn id="44" dur="26">
                                          <p:stCondLst>
                                            <p:cond delay="650"/>
                                          </p:stCondLst>
                                        </p:cTn>
                                        <p:tgtEl>
                                          <p:spTgt spid="3">
                                            <p:txEl>
                                              <p:pRg st="9" end="9"/>
                                            </p:txEl>
                                          </p:spTgt>
                                        </p:tgtEl>
                                      </p:cBhvr>
                                      <p:to x="100000" y="60000"/>
                                    </p:animScale>
                                    <p:animScale>
                                      <p:cBhvr>
                                        <p:cTn id="45" dur="166" decel="50000">
                                          <p:stCondLst>
                                            <p:cond delay="676"/>
                                          </p:stCondLst>
                                        </p:cTn>
                                        <p:tgtEl>
                                          <p:spTgt spid="3">
                                            <p:txEl>
                                              <p:pRg st="9" end="9"/>
                                            </p:txEl>
                                          </p:spTgt>
                                        </p:tgtEl>
                                      </p:cBhvr>
                                      <p:to x="100000" y="100000"/>
                                    </p:animScale>
                                    <p:animScale>
                                      <p:cBhvr>
                                        <p:cTn id="46" dur="26">
                                          <p:stCondLst>
                                            <p:cond delay="1312"/>
                                          </p:stCondLst>
                                        </p:cTn>
                                        <p:tgtEl>
                                          <p:spTgt spid="3">
                                            <p:txEl>
                                              <p:pRg st="9" end="9"/>
                                            </p:txEl>
                                          </p:spTgt>
                                        </p:tgtEl>
                                      </p:cBhvr>
                                      <p:to x="100000" y="80000"/>
                                    </p:animScale>
                                    <p:animScale>
                                      <p:cBhvr>
                                        <p:cTn id="47" dur="166" decel="50000">
                                          <p:stCondLst>
                                            <p:cond delay="1338"/>
                                          </p:stCondLst>
                                        </p:cTn>
                                        <p:tgtEl>
                                          <p:spTgt spid="3">
                                            <p:txEl>
                                              <p:pRg st="9" end="9"/>
                                            </p:txEl>
                                          </p:spTgt>
                                        </p:tgtEl>
                                      </p:cBhvr>
                                      <p:to x="100000" y="100000"/>
                                    </p:animScale>
                                    <p:animScale>
                                      <p:cBhvr>
                                        <p:cTn id="48" dur="26">
                                          <p:stCondLst>
                                            <p:cond delay="1642"/>
                                          </p:stCondLst>
                                        </p:cTn>
                                        <p:tgtEl>
                                          <p:spTgt spid="3">
                                            <p:txEl>
                                              <p:pRg st="9" end="9"/>
                                            </p:txEl>
                                          </p:spTgt>
                                        </p:tgtEl>
                                      </p:cBhvr>
                                      <p:to x="100000" y="90000"/>
                                    </p:animScale>
                                    <p:animScale>
                                      <p:cBhvr>
                                        <p:cTn id="49" dur="166" decel="50000">
                                          <p:stCondLst>
                                            <p:cond delay="1668"/>
                                          </p:stCondLst>
                                        </p:cTn>
                                        <p:tgtEl>
                                          <p:spTgt spid="3">
                                            <p:txEl>
                                              <p:pRg st="9" end="9"/>
                                            </p:txEl>
                                          </p:spTgt>
                                        </p:tgtEl>
                                      </p:cBhvr>
                                      <p:to x="100000" y="100000"/>
                                    </p:animScale>
                                    <p:animScale>
                                      <p:cBhvr>
                                        <p:cTn id="50" dur="26">
                                          <p:stCondLst>
                                            <p:cond delay="1808"/>
                                          </p:stCondLst>
                                        </p:cTn>
                                        <p:tgtEl>
                                          <p:spTgt spid="3">
                                            <p:txEl>
                                              <p:pRg st="9" end="9"/>
                                            </p:txEl>
                                          </p:spTgt>
                                        </p:tgtEl>
                                      </p:cBhvr>
                                      <p:to x="100000" y="95000"/>
                                    </p:animScale>
                                    <p:animScale>
                                      <p:cBhvr>
                                        <p:cTn id="51" dur="166" decel="50000">
                                          <p:stCondLst>
                                            <p:cond delay="1834"/>
                                          </p:stCondLst>
                                        </p:cTn>
                                        <p:tgtEl>
                                          <p:spTgt spid="3">
                                            <p:txEl>
                                              <p:pRg st="9" end="9"/>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Four questions for equity investors to consider on credit risk">
            <a:extLst>
              <a:ext uri="{FF2B5EF4-FFF2-40B4-BE49-F238E27FC236}">
                <a16:creationId xmlns:a16="http://schemas.microsoft.com/office/drawing/2014/main" id="{24162368-B3D9-1389-5A55-F36F7544C51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0283" y="-1"/>
            <a:ext cx="8220835" cy="6042582"/>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4" name="Text Placeholder 3">
            <a:extLst>
              <a:ext uri="{FF2B5EF4-FFF2-40B4-BE49-F238E27FC236}">
                <a16:creationId xmlns:a16="http://schemas.microsoft.com/office/drawing/2014/main" id="{33BCACF4-4DDB-8E1D-9B96-1A75D47DAFBC}"/>
              </a:ext>
            </a:extLst>
          </p:cNvPr>
          <p:cNvSpPr>
            <a:spLocks noGrp="1"/>
          </p:cNvSpPr>
          <p:nvPr>
            <p:ph type="body" sz="quarter" idx="14"/>
          </p:nvPr>
        </p:nvSpPr>
        <p:spPr>
          <a:xfrm>
            <a:off x="137194" y="4324676"/>
            <a:ext cx="7870439" cy="3183774"/>
          </a:xfrm>
        </p:spPr>
        <p:txBody>
          <a:bodyPr>
            <a:normAutofit/>
          </a:bodyPr>
          <a:lstStyle/>
          <a:p>
            <a:pPr marL="0" indent="0" algn="ctr">
              <a:buNone/>
            </a:pPr>
            <a:r>
              <a:rPr lang="en-GB" sz="4800" b="1" dirty="0">
                <a:solidFill>
                  <a:schemeClr val="accent4">
                    <a:lumMod val="40000"/>
                    <a:lumOff val="60000"/>
                  </a:schemeClr>
                </a:solidFill>
                <a:latin typeface="Arial" panose="020B0604020202020204" pitchFamily="34" charset="0"/>
                <a:cs typeface="Arial" panose="020B0604020202020204" pitchFamily="34" charset="0"/>
              </a:rPr>
              <a:t>We thank you for engaging with us!</a:t>
            </a:r>
          </a:p>
          <a:p>
            <a:pPr marL="0" indent="0" algn="ctr">
              <a:buNone/>
            </a:pPr>
            <a:endParaRPr lang="en-GB" sz="3200" dirty="0">
              <a:solidFill>
                <a:schemeClr val="accent4">
                  <a:lumMod val="40000"/>
                  <a:lumOff val="60000"/>
                </a:schemeClr>
              </a:solidFill>
              <a:latin typeface="Arial" panose="020B0604020202020204" pitchFamily="34" charset="0"/>
              <a:cs typeface="Arial" panose="020B0604020202020204" pitchFamily="34" charset="0"/>
            </a:endParaRPr>
          </a:p>
          <a:p>
            <a:pPr marL="0" indent="0" algn="ctr">
              <a:buNone/>
            </a:pPr>
            <a:endParaRPr lang="en-GB" dirty="0">
              <a:latin typeface="Arial" panose="020B0604020202020204" pitchFamily="34" charset="0"/>
              <a:cs typeface="Arial" panose="020B0604020202020204" pitchFamily="34" charset="0"/>
            </a:endParaRPr>
          </a:p>
          <a:p>
            <a:pPr marL="0" indent="0" algn="ctr">
              <a:buNone/>
            </a:pPr>
            <a:endParaRPr lang="en-GB" dirty="0">
              <a:latin typeface="Arial" panose="020B0604020202020204" pitchFamily="34" charset="0"/>
              <a:cs typeface="Arial" panose="020B0604020202020204" pitchFamily="34" charset="0"/>
            </a:endParaRPr>
          </a:p>
        </p:txBody>
      </p:sp>
      <p:sp>
        <p:nvSpPr>
          <p:cNvPr id="5" name="Text Placeholder 3">
            <a:extLst>
              <a:ext uri="{FF2B5EF4-FFF2-40B4-BE49-F238E27FC236}">
                <a16:creationId xmlns:a16="http://schemas.microsoft.com/office/drawing/2014/main" id="{48D84B8D-06A5-92F5-0485-69DF16122F3F}"/>
              </a:ext>
            </a:extLst>
          </p:cNvPr>
          <p:cNvSpPr txBox="1">
            <a:spLocks/>
          </p:cNvSpPr>
          <p:nvPr/>
        </p:nvSpPr>
        <p:spPr>
          <a:xfrm>
            <a:off x="8107052" y="4586140"/>
            <a:ext cx="4228704" cy="2271860"/>
          </a:xfrm>
          <a:prstGeom prst="rect">
            <a:avLst/>
          </a:prstGeom>
        </p:spPr>
        <p:txBody>
          <a:bodyPr vert="horz" lIns="91440" tIns="45720" rIns="91440" bIns="45720" rtlCol="0">
            <a:normAutofit fontScale="9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j-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j-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j-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j-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j-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endParaRPr lang="en-GB" dirty="0">
              <a:solidFill>
                <a:schemeClr val="accent4">
                  <a:lumMod val="40000"/>
                  <a:lumOff val="60000"/>
                </a:schemeClr>
              </a:solidFill>
              <a:latin typeface="Arial" panose="020B0604020202020204" pitchFamily="34" charset="0"/>
              <a:cs typeface="Arial" panose="020B0604020202020204" pitchFamily="34" charset="0"/>
            </a:endParaRPr>
          </a:p>
          <a:p>
            <a:pPr marL="0" indent="0" algn="ctr">
              <a:buFont typeface="Arial" panose="020B0604020202020204" pitchFamily="34" charset="0"/>
              <a:buNone/>
            </a:pPr>
            <a:endParaRPr lang="en-GB" sz="2400" dirty="0">
              <a:latin typeface="Arial" panose="020B0604020202020204" pitchFamily="34" charset="0"/>
              <a:cs typeface="Arial" panose="020B0604020202020204" pitchFamily="34" charset="0"/>
            </a:endParaRPr>
          </a:p>
          <a:p>
            <a:pPr marL="0" indent="0" algn="ctr">
              <a:buFont typeface="Arial" panose="020B0604020202020204" pitchFamily="34" charset="0"/>
              <a:buNone/>
            </a:pPr>
            <a:r>
              <a:rPr lang="en-GB" sz="2200" i="1" dirty="0">
                <a:solidFill>
                  <a:srgbClr val="002060"/>
                </a:solidFill>
                <a:latin typeface="Arial" panose="020B0604020202020204" pitchFamily="34" charset="0"/>
                <a:cs typeface="Arial" panose="020B0604020202020204" pitchFamily="34" charset="0"/>
              </a:rPr>
              <a:t>Our contact emails:</a:t>
            </a:r>
          </a:p>
          <a:p>
            <a:pPr marL="0" indent="0" algn="ctr">
              <a:buFont typeface="Arial" panose="020B0604020202020204" pitchFamily="34" charset="0"/>
              <a:buNone/>
            </a:pPr>
            <a:r>
              <a:rPr lang="en-GB" sz="2200" dirty="0" err="1">
                <a:solidFill>
                  <a:srgbClr val="002060"/>
                </a:solidFill>
                <a:latin typeface="Arial" panose="020B0604020202020204" pitchFamily="34" charset="0"/>
                <a:cs typeface="Arial" panose="020B0604020202020204" pitchFamily="34" charset="0"/>
              </a:rPr>
              <a:t>AMTzortzaki</a:t>
            </a:r>
            <a:r>
              <a:rPr lang="el-GR" sz="2200" dirty="0">
                <a:solidFill>
                  <a:srgbClr val="002060"/>
                </a:solidFill>
                <a:latin typeface="Arial" panose="020B0604020202020204" pitchFamily="34" charset="0"/>
                <a:cs typeface="Arial" panose="020B0604020202020204" pitchFamily="34" charset="0"/>
              </a:rPr>
              <a:t>@</a:t>
            </a:r>
            <a:r>
              <a:rPr lang="en-GB" sz="2200" dirty="0">
                <a:solidFill>
                  <a:srgbClr val="002060"/>
                </a:solidFill>
                <a:latin typeface="Arial" panose="020B0604020202020204" pitchFamily="34" charset="0"/>
                <a:cs typeface="Arial" panose="020B0604020202020204" pitchFamily="34" charset="0"/>
              </a:rPr>
              <a:t>cardiffmet.ac.uk    </a:t>
            </a:r>
          </a:p>
          <a:p>
            <a:pPr marL="0" indent="0" algn="ctr">
              <a:buFont typeface="Arial" panose="020B0604020202020204" pitchFamily="34" charset="0"/>
              <a:buNone/>
            </a:pPr>
            <a:r>
              <a:rPr lang="en-GB" sz="2200" dirty="0">
                <a:solidFill>
                  <a:srgbClr val="002060"/>
                </a:solidFill>
                <a:latin typeface="Arial" panose="020B0604020202020204" pitchFamily="34" charset="0"/>
                <a:cs typeface="Arial" panose="020B0604020202020204" pitchFamily="34" charset="0"/>
              </a:rPr>
              <a:t>RFairchild@cardiffmet.ac.uk</a:t>
            </a:r>
          </a:p>
          <a:p>
            <a:pPr marL="0" indent="0" algn="ctr">
              <a:buFont typeface="Arial" panose="020B0604020202020204" pitchFamily="34" charset="0"/>
              <a:buNone/>
            </a:pPr>
            <a:r>
              <a:rPr lang="en-GB" sz="2200" dirty="0" err="1">
                <a:solidFill>
                  <a:srgbClr val="002060"/>
                </a:solidFill>
                <a:latin typeface="Arial" panose="020B0604020202020204" pitchFamily="34" charset="0"/>
                <a:cs typeface="Arial" panose="020B0604020202020204" pitchFamily="34" charset="0"/>
              </a:rPr>
              <a:t>HSeage</a:t>
            </a:r>
            <a:r>
              <a:rPr lang="el-GR" sz="2200" dirty="0">
                <a:solidFill>
                  <a:srgbClr val="002060"/>
                </a:solidFill>
                <a:latin typeface="Arial" panose="020B0604020202020204" pitchFamily="34" charset="0"/>
                <a:cs typeface="Arial" panose="020B0604020202020204" pitchFamily="34" charset="0"/>
              </a:rPr>
              <a:t>@</a:t>
            </a:r>
            <a:r>
              <a:rPr lang="en-GB" sz="2200" dirty="0">
                <a:solidFill>
                  <a:srgbClr val="002060"/>
                </a:solidFill>
                <a:latin typeface="Arial" panose="020B0604020202020204" pitchFamily="34" charset="0"/>
                <a:cs typeface="Arial" panose="020B0604020202020204" pitchFamily="34" charset="0"/>
              </a:rPr>
              <a:t>cardiffmet.ac.uk </a:t>
            </a:r>
          </a:p>
          <a:p>
            <a:pPr marL="0" indent="0" algn="ctr">
              <a:buFont typeface="Arial" panose="020B0604020202020204" pitchFamily="34" charset="0"/>
              <a:buNone/>
            </a:pPr>
            <a:endParaRPr lang="en-GB" sz="2400" dirty="0">
              <a:latin typeface="Arial" panose="020B0604020202020204" pitchFamily="34" charset="0"/>
              <a:cs typeface="Arial" panose="020B0604020202020204" pitchFamily="34" charset="0"/>
            </a:endParaRPr>
          </a:p>
        </p:txBody>
      </p:sp>
      <p:pic>
        <p:nvPicPr>
          <p:cNvPr id="6" name="Picture 6">
            <a:extLst>
              <a:ext uri="{FF2B5EF4-FFF2-40B4-BE49-F238E27FC236}">
                <a16:creationId xmlns:a16="http://schemas.microsoft.com/office/drawing/2014/main" id="{BB33FA7E-5B2D-6031-F041-E4CF585A2BB3}"/>
              </a:ext>
            </a:extLst>
          </p:cNvPr>
          <p:cNvPicPr>
            <a:picLocks noChangeAspect="1"/>
          </p:cNvPicPr>
          <p:nvPr/>
        </p:nvPicPr>
        <p:blipFill>
          <a:blip r:embed="rId3"/>
          <a:stretch>
            <a:fillRect/>
          </a:stretch>
        </p:blipFill>
        <p:spPr>
          <a:xfrm>
            <a:off x="8400537" y="4044472"/>
            <a:ext cx="3689023" cy="1083336"/>
          </a:xfrm>
          <a:prstGeom prst="rect">
            <a:avLst/>
          </a:prstGeom>
        </p:spPr>
      </p:pic>
    </p:spTree>
    <p:extLst>
      <p:ext uri="{BB962C8B-B14F-4D97-AF65-F5344CB8AC3E}">
        <p14:creationId xmlns:p14="http://schemas.microsoft.com/office/powerpoint/2010/main" val="336569441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858078" y="1496358"/>
            <a:ext cx="10475843" cy="1015663"/>
          </a:xfrm>
          <a:prstGeom prst="rect">
            <a:avLst/>
          </a:prstGeom>
          <a:noFill/>
        </p:spPr>
        <p:txBody>
          <a:bodyPr wrap="square" rtlCol="0">
            <a:spAutoFit/>
          </a:bodyPr>
          <a:lstStyle/>
          <a:p>
            <a:pPr algn="ctr"/>
            <a:r>
              <a:rPr lang="en-US" sz="6000" b="1">
                <a:solidFill>
                  <a:schemeClr val="bg1"/>
                </a:solidFill>
                <a:highlight>
                  <a:srgbClr val="FF0000"/>
                </a:highlight>
                <a:latin typeface="Arial" panose="020B0604020202020204" pitchFamily="34" charset="0"/>
                <a:cs typeface="Arial" panose="020B0604020202020204" pitchFamily="34" charset="0"/>
              </a:rPr>
              <a:t>The Challenge ?</a:t>
            </a:r>
          </a:p>
        </p:txBody>
      </p:sp>
      <p:pic>
        <p:nvPicPr>
          <p:cNvPr id="2" name="Picture 1">
            <a:extLst>
              <a:ext uri="{FF2B5EF4-FFF2-40B4-BE49-F238E27FC236}">
                <a16:creationId xmlns:a16="http://schemas.microsoft.com/office/drawing/2014/main" id="{37F3467A-C9CB-DBCE-B93D-76D13E6CC2E2}"/>
              </a:ext>
            </a:extLst>
          </p:cNvPr>
          <p:cNvPicPr>
            <a:picLocks noChangeAspect="1"/>
          </p:cNvPicPr>
          <p:nvPr/>
        </p:nvPicPr>
        <p:blipFill rotWithShape="1">
          <a:blip r:embed="rId3"/>
          <a:srcRect l="43069" t="75247" r="27636" b="20000"/>
          <a:stretch/>
        </p:blipFill>
        <p:spPr>
          <a:xfrm>
            <a:off x="417798" y="6297812"/>
            <a:ext cx="3062455" cy="331294"/>
          </a:xfrm>
          <a:prstGeom prst="rect">
            <a:avLst/>
          </a:prstGeom>
        </p:spPr>
      </p:pic>
    </p:spTree>
    <p:extLst>
      <p:ext uri="{BB962C8B-B14F-4D97-AF65-F5344CB8AC3E}">
        <p14:creationId xmlns:p14="http://schemas.microsoft.com/office/powerpoint/2010/main" val="356702269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tx1">
            <a:lumMod val="85000"/>
            <a:lumOff val="15000"/>
          </a:schemeClr>
        </a:solidFill>
        <a:effectLst/>
      </p:bgPr>
    </p:bg>
    <p:spTree>
      <p:nvGrpSpPr>
        <p:cNvPr id="1" name=""/>
        <p:cNvGrpSpPr/>
        <p:nvPr/>
      </p:nvGrpSpPr>
      <p:grpSpPr>
        <a:xfrm>
          <a:off x="0" y="0"/>
          <a:ext cx="0" cy="0"/>
          <a:chOff x="0" y="0"/>
          <a:chExt cx="0" cy="0"/>
        </a:xfrm>
      </p:grpSpPr>
      <p:pic>
        <p:nvPicPr>
          <p:cNvPr id="2052" name="Picture 4">
            <a:extLst>
              <a:ext uri="{FF2B5EF4-FFF2-40B4-BE49-F238E27FC236}">
                <a16:creationId xmlns:a16="http://schemas.microsoft.com/office/drawing/2014/main" id="{F7DC21E2-76BB-D455-10EA-2215C6BC032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46492" y="476014"/>
            <a:ext cx="10299016" cy="685800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581724" y="0"/>
            <a:ext cx="10475843" cy="1323439"/>
          </a:xfrm>
          <a:prstGeom prst="rect">
            <a:avLst/>
          </a:prstGeom>
          <a:noFill/>
        </p:spPr>
        <p:txBody>
          <a:bodyPr wrap="square" rtlCol="0">
            <a:spAutoFit/>
          </a:bodyPr>
          <a:lstStyle/>
          <a:p>
            <a:pPr algn="ctr"/>
            <a:r>
              <a:rPr lang="en-US" sz="4000" b="1">
                <a:solidFill>
                  <a:schemeClr val="bg1"/>
                </a:solidFill>
                <a:highlight>
                  <a:srgbClr val="FF0000"/>
                </a:highlight>
                <a:latin typeface="Arial" panose="020B0604020202020204" pitchFamily="34" charset="0"/>
                <a:cs typeface="Arial" panose="020B0604020202020204" pitchFamily="34" charset="0"/>
              </a:rPr>
              <a:t>The Challenge: </a:t>
            </a:r>
          </a:p>
          <a:p>
            <a:pPr algn="ctr"/>
            <a:r>
              <a:rPr lang="en-US" sz="4000" b="1">
                <a:solidFill>
                  <a:schemeClr val="bg1"/>
                </a:solidFill>
                <a:highlight>
                  <a:srgbClr val="FF0000"/>
                </a:highlight>
                <a:latin typeface="Arial" panose="020B0604020202020204" pitchFamily="34" charset="0"/>
                <a:cs typeface="Arial" panose="020B0604020202020204" pitchFamily="34" charset="0"/>
              </a:rPr>
              <a:t>balancing profitability and sustainability</a:t>
            </a:r>
          </a:p>
        </p:txBody>
      </p:sp>
    </p:spTree>
    <p:extLst>
      <p:ext uri="{BB962C8B-B14F-4D97-AF65-F5344CB8AC3E}">
        <p14:creationId xmlns:p14="http://schemas.microsoft.com/office/powerpoint/2010/main" val="72423452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B83326CD-93E1-E7DC-F1B5-C1C714414E62}"/>
              </a:ext>
            </a:extLst>
          </p:cNvPr>
          <p:cNvGrpSpPr/>
          <p:nvPr/>
        </p:nvGrpSpPr>
        <p:grpSpPr>
          <a:xfrm>
            <a:off x="6018340" y="3232061"/>
            <a:ext cx="5815936" cy="3593670"/>
            <a:chOff x="5785601" y="2664737"/>
            <a:chExt cx="4926936" cy="2842254"/>
          </a:xfrm>
        </p:grpSpPr>
        <p:sp>
          <p:nvSpPr>
            <p:cNvPr id="10" name="Title 1">
              <a:extLst>
                <a:ext uri="{FF2B5EF4-FFF2-40B4-BE49-F238E27FC236}">
                  <a16:creationId xmlns:a16="http://schemas.microsoft.com/office/drawing/2014/main" id="{EC6CB866-BA59-4289-2753-F5B798E87F6D}"/>
                </a:ext>
              </a:extLst>
            </p:cNvPr>
            <p:cNvSpPr txBox="1">
              <a:spLocks/>
            </p:cNvSpPr>
            <p:nvPr/>
          </p:nvSpPr>
          <p:spPr>
            <a:xfrm>
              <a:off x="5785601" y="4730813"/>
              <a:ext cx="4926936" cy="776178"/>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800" b="1">
                  <a:solidFill>
                    <a:schemeClr val="bg1"/>
                  </a:solidFill>
                  <a:highlight>
                    <a:srgbClr val="FF0000"/>
                  </a:highlight>
                  <a:latin typeface="Arial" panose="020B0604020202020204" pitchFamily="34" charset="0"/>
                  <a:cs typeface="Arial" panose="020B0604020202020204" pitchFamily="34" charset="0"/>
                </a:rPr>
                <a:t> humans vs. machines</a:t>
              </a:r>
            </a:p>
          </p:txBody>
        </p:sp>
        <p:pic>
          <p:nvPicPr>
            <p:cNvPr id="5" name="Picture 10" descr="A picture containing text, person, person, player&#10;&#10;Description automatically generated">
              <a:extLst>
                <a:ext uri="{FF2B5EF4-FFF2-40B4-BE49-F238E27FC236}">
                  <a16:creationId xmlns:a16="http://schemas.microsoft.com/office/drawing/2014/main" id="{90D4A3E8-22AC-FEAC-B6AF-6B35FAA51880}"/>
                </a:ext>
              </a:extLst>
            </p:cNvPr>
            <p:cNvPicPr>
              <a:picLocks noChangeAspect="1"/>
            </p:cNvPicPr>
            <p:nvPr/>
          </p:nvPicPr>
          <p:blipFill>
            <a:blip r:embed="rId3"/>
            <a:stretch>
              <a:fillRect/>
            </a:stretch>
          </p:blipFill>
          <p:spPr>
            <a:xfrm>
              <a:off x="6100233" y="2664737"/>
              <a:ext cx="3155950" cy="2279943"/>
            </a:xfrm>
            <a:prstGeom prst="rect">
              <a:avLst/>
            </a:prstGeom>
            <a:ln>
              <a:noFill/>
            </a:ln>
            <a:effectLst>
              <a:softEdge rad="112500"/>
            </a:effectLst>
          </p:spPr>
        </p:pic>
      </p:grpSp>
      <p:grpSp>
        <p:nvGrpSpPr>
          <p:cNvPr id="27" name="Group 26">
            <a:extLst>
              <a:ext uri="{FF2B5EF4-FFF2-40B4-BE49-F238E27FC236}">
                <a16:creationId xmlns:a16="http://schemas.microsoft.com/office/drawing/2014/main" id="{6D7991EC-E8F4-2680-2242-A6F539E0500F}"/>
              </a:ext>
            </a:extLst>
          </p:cNvPr>
          <p:cNvGrpSpPr/>
          <p:nvPr/>
        </p:nvGrpSpPr>
        <p:grpSpPr>
          <a:xfrm>
            <a:off x="611735" y="3374962"/>
            <a:ext cx="4525077" cy="3802168"/>
            <a:chOff x="3166464" y="1905898"/>
            <a:chExt cx="3346228" cy="2682285"/>
          </a:xfrm>
        </p:grpSpPr>
        <p:sp>
          <p:nvSpPr>
            <p:cNvPr id="8" name="Title 1">
              <a:extLst>
                <a:ext uri="{FF2B5EF4-FFF2-40B4-BE49-F238E27FC236}">
                  <a16:creationId xmlns:a16="http://schemas.microsoft.com/office/drawing/2014/main" id="{E8ED44E4-D49F-FD75-5EED-2F0A3040F6EF}"/>
                </a:ext>
              </a:extLst>
            </p:cNvPr>
            <p:cNvSpPr txBox="1">
              <a:spLocks/>
            </p:cNvSpPr>
            <p:nvPr/>
          </p:nvSpPr>
          <p:spPr>
            <a:xfrm>
              <a:off x="3166464" y="3749707"/>
              <a:ext cx="3346228" cy="838476"/>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800" b="1">
                  <a:solidFill>
                    <a:schemeClr val="bg1"/>
                  </a:solidFill>
                  <a:highlight>
                    <a:srgbClr val="FF0000"/>
                  </a:highlight>
                  <a:latin typeface="Arial" panose="020B0604020202020204" pitchFamily="34" charset="0"/>
                  <a:cs typeface="Arial" panose="020B0604020202020204" pitchFamily="34" charset="0"/>
                </a:rPr>
                <a:t> well-being crisis</a:t>
              </a:r>
            </a:p>
          </p:txBody>
        </p:sp>
        <p:pic>
          <p:nvPicPr>
            <p:cNvPr id="12" name="Picture 12" descr="A picture containing person, person, dark&#10;&#10;Description automatically generated">
              <a:extLst>
                <a:ext uri="{FF2B5EF4-FFF2-40B4-BE49-F238E27FC236}">
                  <a16:creationId xmlns:a16="http://schemas.microsoft.com/office/drawing/2014/main" id="{E9C2F35A-5F6D-1075-168C-8DC220B511F4}"/>
                </a:ext>
              </a:extLst>
            </p:cNvPr>
            <p:cNvPicPr>
              <a:picLocks noChangeAspect="1"/>
            </p:cNvPicPr>
            <p:nvPr/>
          </p:nvPicPr>
          <p:blipFill>
            <a:blip r:embed="rId4"/>
            <a:stretch>
              <a:fillRect/>
            </a:stretch>
          </p:blipFill>
          <p:spPr>
            <a:xfrm>
              <a:off x="3286973" y="1905898"/>
              <a:ext cx="2874097" cy="1973644"/>
            </a:xfrm>
            <a:prstGeom prst="rect">
              <a:avLst/>
            </a:prstGeom>
            <a:ln>
              <a:noFill/>
            </a:ln>
            <a:effectLst>
              <a:softEdge rad="112500"/>
            </a:effectLst>
          </p:spPr>
        </p:pic>
      </p:grpSp>
      <p:grpSp>
        <p:nvGrpSpPr>
          <p:cNvPr id="14" name="Group 13">
            <a:extLst>
              <a:ext uri="{FF2B5EF4-FFF2-40B4-BE49-F238E27FC236}">
                <a16:creationId xmlns:a16="http://schemas.microsoft.com/office/drawing/2014/main" id="{D8CAB17E-1B8A-13FA-E216-6E5FD49A06CC}"/>
              </a:ext>
            </a:extLst>
          </p:cNvPr>
          <p:cNvGrpSpPr/>
          <p:nvPr/>
        </p:nvGrpSpPr>
        <p:grpSpPr>
          <a:xfrm>
            <a:off x="7664314" y="32269"/>
            <a:ext cx="4797181" cy="2899324"/>
            <a:chOff x="7060502" y="250"/>
            <a:chExt cx="4797181" cy="2899324"/>
          </a:xfrm>
        </p:grpSpPr>
        <p:sp>
          <p:nvSpPr>
            <p:cNvPr id="2" name="Title 1">
              <a:extLst>
                <a:ext uri="{FF2B5EF4-FFF2-40B4-BE49-F238E27FC236}">
                  <a16:creationId xmlns:a16="http://schemas.microsoft.com/office/drawing/2014/main" id="{EB8762CE-7B05-AD26-245D-0AD50FDC1472}"/>
                </a:ext>
              </a:extLst>
            </p:cNvPr>
            <p:cNvSpPr>
              <a:spLocks noGrp="1"/>
            </p:cNvSpPr>
            <p:nvPr>
              <p:ph type="title"/>
            </p:nvPr>
          </p:nvSpPr>
          <p:spPr>
            <a:xfrm>
              <a:off x="7060502" y="2007358"/>
              <a:ext cx="4797181" cy="892216"/>
            </a:xfrm>
          </p:spPr>
          <p:txBody>
            <a:bodyPr>
              <a:normAutofit/>
            </a:bodyPr>
            <a:lstStyle/>
            <a:p>
              <a:r>
                <a:rPr lang="en-GB" sz="2800" b="1" dirty="0">
                  <a:solidFill>
                    <a:schemeClr val="bg1"/>
                  </a:solidFill>
                  <a:highlight>
                    <a:srgbClr val="FF0000"/>
                  </a:highlight>
                  <a:latin typeface="Arial" panose="020B0604020202020204" pitchFamily="34" charset="0"/>
                  <a:cs typeface="Arial" panose="020B0604020202020204" pitchFamily="34" charset="0"/>
                </a:rPr>
                <a:t> </a:t>
              </a:r>
              <a:r>
                <a:rPr lang="en-GB" sz="3000" b="1" dirty="0">
                  <a:solidFill>
                    <a:schemeClr val="bg1"/>
                  </a:solidFill>
                  <a:highlight>
                    <a:srgbClr val="FF0000"/>
                  </a:highlight>
                  <a:latin typeface="Arial" panose="020B0604020202020204" pitchFamily="34" charset="0"/>
                  <a:cs typeface="Arial" panose="020B0604020202020204" pitchFamily="34" charset="0"/>
                </a:rPr>
                <a:t>anti-work movement</a:t>
              </a:r>
            </a:p>
          </p:txBody>
        </p:sp>
        <p:pic>
          <p:nvPicPr>
            <p:cNvPr id="15" name="Picture 15" descr="A picture containing person, blurry&#10;&#10;Description automatically generated">
              <a:extLst>
                <a:ext uri="{FF2B5EF4-FFF2-40B4-BE49-F238E27FC236}">
                  <a16:creationId xmlns:a16="http://schemas.microsoft.com/office/drawing/2014/main" id="{51D2C676-8636-B2A3-D065-B881C6029C6C}"/>
                </a:ext>
              </a:extLst>
            </p:cNvPr>
            <p:cNvPicPr>
              <a:picLocks noChangeAspect="1"/>
            </p:cNvPicPr>
            <p:nvPr/>
          </p:nvPicPr>
          <p:blipFill>
            <a:blip r:embed="rId5"/>
            <a:stretch>
              <a:fillRect/>
            </a:stretch>
          </p:blipFill>
          <p:spPr>
            <a:xfrm>
              <a:off x="7233154" y="250"/>
              <a:ext cx="4341283" cy="2453216"/>
            </a:xfrm>
            <a:prstGeom prst="rect">
              <a:avLst/>
            </a:prstGeom>
            <a:ln>
              <a:noFill/>
            </a:ln>
            <a:effectLst>
              <a:softEdge rad="112500"/>
            </a:effectLst>
          </p:spPr>
        </p:pic>
      </p:grpSp>
      <p:sp>
        <p:nvSpPr>
          <p:cNvPr id="18" name="TextBox 17">
            <a:extLst>
              <a:ext uri="{FF2B5EF4-FFF2-40B4-BE49-F238E27FC236}">
                <a16:creationId xmlns:a16="http://schemas.microsoft.com/office/drawing/2014/main" id="{08A676EC-4D21-34D3-C4BB-2FC00B79F203}"/>
              </a:ext>
            </a:extLst>
          </p:cNvPr>
          <p:cNvSpPr txBox="1"/>
          <p:nvPr/>
        </p:nvSpPr>
        <p:spPr>
          <a:xfrm>
            <a:off x="8926308" y="6266065"/>
            <a:ext cx="1512277"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i="1">
                <a:solidFill>
                  <a:srgbClr val="BFBFBF"/>
                </a:solidFill>
                <a:cs typeface="Calibri"/>
              </a:rPr>
              <a:t>Getty images</a:t>
            </a:r>
          </a:p>
        </p:txBody>
      </p:sp>
      <p:grpSp>
        <p:nvGrpSpPr>
          <p:cNvPr id="21" name="Group 20">
            <a:extLst>
              <a:ext uri="{FF2B5EF4-FFF2-40B4-BE49-F238E27FC236}">
                <a16:creationId xmlns:a16="http://schemas.microsoft.com/office/drawing/2014/main" id="{48376D42-5982-F623-6C83-033D71AEC08D}"/>
              </a:ext>
            </a:extLst>
          </p:cNvPr>
          <p:cNvGrpSpPr/>
          <p:nvPr/>
        </p:nvGrpSpPr>
        <p:grpSpPr>
          <a:xfrm>
            <a:off x="2329343" y="271832"/>
            <a:ext cx="4496939" cy="3368016"/>
            <a:chOff x="1183313" y="1751977"/>
            <a:chExt cx="3364523" cy="2101709"/>
          </a:xfrm>
        </p:grpSpPr>
        <p:sp>
          <p:nvSpPr>
            <p:cNvPr id="4" name="Title 1">
              <a:extLst>
                <a:ext uri="{FF2B5EF4-FFF2-40B4-BE49-F238E27FC236}">
                  <a16:creationId xmlns:a16="http://schemas.microsoft.com/office/drawing/2014/main" id="{DDE18CC3-5318-F03E-CF5A-076F8790600C}"/>
                </a:ext>
              </a:extLst>
            </p:cNvPr>
            <p:cNvSpPr txBox="1">
              <a:spLocks/>
            </p:cNvSpPr>
            <p:nvPr/>
          </p:nvSpPr>
          <p:spPr>
            <a:xfrm>
              <a:off x="2062254" y="3077508"/>
              <a:ext cx="1822227" cy="776178"/>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800" b="1" dirty="0">
                  <a:solidFill>
                    <a:schemeClr val="bg1"/>
                  </a:solidFill>
                  <a:highlight>
                    <a:srgbClr val="FF0000"/>
                  </a:highlight>
                  <a:latin typeface="Arial" panose="020B0604020202020204" pitchFamily="34" charset="0"/>
                  <a:cs typeface="Arial" panose="020B0604020202020204" pitchFamily="34" charset="0"/>
                </a:rPr>
                <a:t> inflation</a:t>
              </a:r>
            </a:p>
          </p:txBody>
        </p:sp>
        <p:pic>
          <p:nvPicPr>
            <p:cNvPr id="13" name="Picture 20">
              <a:extLst>
                <a:ext uri="{FF2B5EF4-FFF2-40B4-BE49-F238E27FC236}">
                  <a16:creationId xmlns:a16="http://schemas.microsoft.com/office/drawing/2014/main" id="{0B24433E-E3BC-6496-A400-35F05F3A36AD}"/>
                </a:ext>
              </a:extLst>
            </p:cNvPr>
            <p:cNvPicPr>
              <a:picLocks noChangeAspect="1"/>
            </p:cNvPicPr>
            <p:nvPr/>
          </p:nvPicPr>
          <p:blipFill>
            <a:blip r:embed="rId6"/>
            <a:stretch>
              <a:fillRect/>
            </a:stretch>
          </p:blipFill>
          <p:spPr>
            <a:xfrm>
              <a:off x="1183313" y="1751977"/>
              <a:ext cx="3364523" cy="1641330"/>
            </a:xfrm>
            <a:prstGeom prst="rect">
              <a:avLst/>
            </a:prstGeom>
            <a:ln>
              <a:noFill/>
            </a:ln>
            <a:effectLst>
              <a:softEdge rad="112500"/>
            </a:effectLst>
          </p:spPr>
        </p:pic>
      </p:grpSp>
      <p:sp>
        <p:nvSpPr>
          <p:cNvPr id="22" name="TextBox 21">
            <a:extLst>
              <a:ext uri="{FF2B5EF4-FFF2-40B4-BE49-F238E27FC236}">
                <a16:creationId xmlns:a16="http://schemas.microsoft.com/office/drawing/2014/main" id="{58205936-BDA6-A314-95A5-7E63B5314C32}"/>
              </a:ext>
            </a:extLst>
          </p:cNvPr>
          <p:cNvSpPr txBox="1"/>
          <p:nvPr/>
        </p:nvSpPr>
        <p:spPr>
          <a:xfrm>
            <a:off x="9142533" y="1683806"/>
            <a:ext cx="1512277"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dirty="0">
                <a:solidFill>
                  <a:schemeClr val="bg1"/>
                </a:solidFill>
                <a:cs typeface="Calibri"/>
              </a:rPr>
              <a:t>Getty</a:t>
            </a:r>
            <a:r>
              <a:rPr lang="en-US" dirty="0">
                <a:cs typeface="Calibri"/>
              </a:rPr>
              <a:t> </a:t>
            </a:r>
            <a:r>
              <a:rPr lang="en-US" dirty="0">
                <a:solidFill>
                  <a:schemeClr val="bg1"/>
                </a:solidFill>
                <a:cs typeface="Calibri"/>
              </a:rPr>
              <a:t>images</a:t>
            </a:r>
            <a:endParaRPr lang="en-US" dirty="0">
              <a:solidFill>
                <a:schemeClr val="bg1"/>
              </a:solidFill>
            </a:endParaRPr>
          </a:p>
        </p:txBody>
      </p:sp>
    </p:spTree>
    <p:extLst>
      <p:ext uri="{BB962C8B-B14F-4D97-AF65-F5344CB8AC3E}">
        <p14:creationId xmlns:p14="http://schemas.microsoft.com/office/powerpoint/2010/main" val="42242071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p:cTn id="7" dur="1500" fill="hold"/>
                                        <p:tgtEl>
                                          <p:spTgt spid="21"/>
                                        </p:tgtEl>
                                        <p:attrNameLst>
                                          <p:attrName>ppt_w</p:attrName>
                                        </p:attrNameLst>
                                      </p:cBhvr>
                                      <p:tavLst>
                                        <p:tav tm="0">
                                          <p:val>
                                            <p:fltVal val="0"/>
                                          </p:val>
                                        </p:tav>
                                        <p:tav tm="100000">
                                          <p:val>
                                            <p:strVal val="#ppt_w"/>
                                          </p:val>
                                        </p:tav>
                                      </p:tavLst>
                                    </p:anim>
                                    <p:anim calcmode="lin" valueType="num">
                                      <p:cBhvr>
                                        <p:cTn id="8" dur="1500" fill="hold"/>
                                        <p:tgtEl>
                                          <p:spTgt spid="21"/>
                                        </p:tgtEl>
                                        <p:attrNameLst>
                                          <p:attrName>ppt_h</p:attrName>
                                        </p:attrNameLst>
                                      </p:cBhvr>
                                      <p:tavLst>
                                        <p:tav tm="0">
                                          <p:val>
                                            <p:fltVal val="0"/>
                                          </p:val>
                                        </p:tav>
                                        <p:tav tm="100000">
                                          <p:val>
                                            <p:strVal val="#ppt_h"/>
                                          </p:val>
                                        </p:tav>
                                      </p:tavLst>
                                    </p:anim>
                                    <p:animEffect transition="in" filter="fade">
                                      <p:cBhvr>
                                        <p:cTn id="9" dur="1500"/>
                                        <p:tgtEl>
                                          <p:spTgt spid="21"/>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400"/>
                                  </p:stCondLst>
                                  <p:childTnLst>
                                    <p:set>
                                      <p:cBhvr>
                                        <p:cTn id="13" dur="1" fill="hold">
                                          <p:stCondLst>
                                            <p:cond delay="0"/>
                                          </p:stCondLst>
                                        </p:cTn>
                                        <p:tgtEl>
                                          <p:spTgt spid="14"/>
                                        </p:tgtEl>
                                        <p:attrNameLst>
                                          <p:attrName>style.visibility</p:attrName>
                                        </p:attrNameLst>
                                      </p:cBhvr>
                                      <p:to>
                                        <p:strVal val="visible"/>
                                      </p:to>
                                    </p:set>
                                    <p:anim calcmode="lin" valueType="num">
                                      <p:cBhvr additive="base">
                                        <p:cTn id="14" dur="1200" fill="hold"/>
                                        <p:tgtEl>
                                          <p:spTgt spid="14"/>
                                        </p:tgtEl>
                                        <p:attrNameLst>
                                          <p:attrName>ppt_x</p:attrName>
                                        </p:attrNameLst>
                                      </p:cBhvr>
                                      <p:tavLst>
                                        <p:tav tm="0">
                                          <p:val>
                                            <p:strVal val="#ppt_x"/>
                                          </p:val>
                                        </p:tav>
                                        <p:tav tm="100000">
                                          <p:val>
                                            <p:strVal val="#ppt_x"/>
                                          </p:val>
                                        </p:tav>
                                      </p:tavLst>
                                    </p:anim>
                                    <p:anim calcmode="lin" valueType="num">
                                      <p:cBhvr additive="base">
                                        <p:cTn id="15" dur="12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53" presetClass="entr" presetSubtype="16" fill="hold" nodeType="clickEffect">
                                  <p:stCondLst>
                                    <p:cond delay="1000"/>
                                  </p:stCondLst>
                                  <p:childTnLst>
                                    <p:set>
                                      <p:cBhvr>
                                        <p:cTn id="19" dur="1" fill="hold">
                                          <p:stCondLst>
                                            <p:cond delay="0"/>
                                          </p:stCondLst>
                                        </p:cTn>
                                        <p:tgtEl>
                                          <p:spTgt spid="27"/>
                                        </p:tgtEl>
                                        <p:attrNameLst>
                                          <p:attrName>style.visibility</p:attrName>
                                        </p:attrNameLst>
                                      </p:cBhvr>
                                      <p:to>
                                        <p:strVal val="visible"/>
                                      </p:to>
                                    </p:set>
                                    <p:anim calcmode="lin" valueType="num">
                                      <p:cBhvr>
                                        <p:cTn id="20" dur="500" fill="hold"/>
                                        <p:tgtEl>
                                          <p:spTgt spid="27"/>
                                        </p:tgtEl>
                                        <p:attrNameLst>
                                          <p:attrName>ppt_w</p:attrName>
                                        </p:attrNameLst>
                                      </p:cBhvr>
                                      <p:tavLst>
                                        <p:tav tm="0">
                                          <p:val>
                                            <p:fltVal val="0"/>
                                          </p:val>
                                        </p:tav>
                                        <p:tav tm="100000">
                                          <p:val>
                                            <p:strVal val="#ppt_w"/>
                                          </p:val>
                                        </p:tav>
                                      </p:tavLst>
                                    </p:anim>
                                    <p:anim calcmode="lin" valueType="num">
                                      <p:cBhvr>
                                        <p:cTn id="21" dur="500" fill="hold"/>
                                        <p:tgtEl>
                                          <p:spTgt spid="27"/>
                                        </p:tgtEl>
                                        <p:attrNameLst>
                                          <p:attrName>ppt_h</p:attrName>
                                        </p:attrNameLst>
                                      </p:cBhvr>
                                      <p:tavLst>
                                        <p:tav tm="0">
                                          <p:val>
                                            <p:fltVal val="0"/>
                                          </p:val>
                                        </p:tav>
                                        <p:tav tm="100000">
                                          <p:val>
                                            <p:strVal val="#ppt_h"/>
                                          </p:val>
                                        </p:tav>
                                      </p:tavLst>
                                    </p:anim>
                                    <p:animEffect transition="in" filter="fade">
                                      <p:cBhvr>
                                        <p:cTn id="22" dur="500"/>
                                        <p:tgtEl>
                                          <p:spTgt spid="27"/>
                                        </p:tgtEl>
                                      </p:cBhvr>
                                    </p:animEffec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1600"/>
                                  </p:stCondLst>
                                  <p:childTnLst>
                                    <p:set>
                                      <p:cBhvr>
                                        <p:cTn id="2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17">
            <a:extLst>
              <a:ext uri="{FF2B5EF4-FFF2-40B4-BE49-F238E27FC236}">
                <a16:creationId xmlns:a16="http://schemas.microsoft.com/office/drawing/2014/main" id="{08A676EC-4D21-34D3-C4BB-2FC00B79F203}"/>
              </a:ext>
            </a:extLst>
          </p:cNvPr>
          <p:cNvSpPr txBox="1"/>
          <p:nvPr/>
        </p:nvSpPr>
        <p:spPr>
          <a:xfrm>
            <a:off x="8926308" y="6266065"/>
            <a:ext cx="1512277"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i="1">
                <a:solidFill>
                  <a:srgbClr val="BFBFBF"/>
                </a:solidFill>
                <a:cs typeface="Calibri"/>
              </a:rPr>
              <a:t>Getty images</a:t>
            </a:r>
          </a:p>
        </p:txBody>
      </p:sp>
      <p:sp>
        <p:nvSpPr>
          <p:cNvPr id="22" name="TextBox 21">
            <a:extLst>
              <a:ext uri="{FF2B5EF4-FFF2-40B4-BE49-F238E27FC236}">
                <a16:creationId xmlns:a16="http://schemas.microsoft.com/office/drawing/2014/main" id="{58205936-BDA6-A314-95A5-7E63B5314C32}"/>
              </a:ext>
            </a:extLst>
          </p:cNvPr>
          <p:cNvSpPr txBox="1"/>
          <p:nvPr/>
        </p:nvSpPr>
        <p:spPr>
          <a:xfrm>
            <a:off x="9142533" y="1683806"/>
            <a:ext cx="1512277"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a:solidFill>
                  <a:schemeClr val="bg1"/>
                </a:solidFill>
                <a:cs typeface="Calibri"/>
              </a:rPr>
              <a:t>Getty</a:t>
            </a:r>
            <a:r>
              <a:rPr lang="en-US">
                <a:cs typeface="Calibri"/>
              </a:rPr>
              <a:t> </a:t>
            </a:r>
            <a:r>
              <a:rPr lang="en-US">
                <a:solidFill>
                  <a:schemeClr val="bg1"/>
                </a:solidFill>
                <a:cs typeface="Calibri"/>
              </a:rPr>
              <a:t>images</a:t>
            </a:r>
            <a:endParaRPr lang="en-US">
              <a:solidFill>
                <a:schemeClr val="bg1"/>
              </a:solidFill>
            </a:endParaRPr>
          </a:p>
        </p:txBody>
      </p:sp>
      <p:grpSp>
        <p:nvGrpSpPr>
          <p:cNvPr id="24" name="Group 23">
            <a:extLst>
              <a:ext uri="{FF2B5EF4-FFF2-40B4-BE49-F238E27FC236}">
                <a16:creationId xmlns:a16="http://schemas.microsoft.com/office/drawing/2014/main" id="{114361A2-3A7C-8291-8741-EE3B04F83D69}"/>
              </a:ext>
            </a:extLst>
          </p:cNvPr>
          <p:cNvGrpSpPr/>
          <p:nvPr/>
        </p:nvGrpSpPr>
        <p:grpSpPr>
          <a:xfrm>
            <a:off x="547940" y="47951"/>
            <a:ext cx="4035335" cy="3312268"/>
            <a:chOff x="427404" y="267005"/>
            <a:chExt cx="2743200" cy="2227117"/>
          </a:xfrm>
        </p:grpSpPr>
        <p:sp>
          <p:nvSpPr>
            <p:cNvPr id="6" name="Title 1">
              <a:extLst>
                <a:ext uri="{FF2B5EF4-FFF2-40B4-BE49-F238E27FC236}">
                  <a16:creationId xmlns:a16="http://schemas.microsoft.com/office/drawing/2014/main" id="{CA6D7105-EF00-1ECF-1BA7-273344E8323D}"/>
                </a:ext>
              </a:extLst>
            </p:cNvPr>
            <p:cNvSpPr txBox="1">
              <a:spLocks/>
            </p:cNvSpPr>
            <p:nvPr/>
          </p:nvSpPr>
          <p:spPr>
            <a:xfrm>
              <a:off x="971969" y="1717944"/>
              <a:ext cx="1822226" cy="776178"/>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800" b="1">
                  <a:solidFill>
                    <a:schemeClr val="bg1"/>
                  </a:solidFill>
                  <a:highlight>
                    <a:srgbClr val="FF0000"/>
                  </a:highlight>
                  <a:latin typeface="Arial" panose="020B0604020202020204" pitchFamily="34" charset="0"/>
                  <a:cs typeface="Arial" panose="020B0604020202020204" pitchFamily="34" charset="0"/>
                </a:rPr>
                <a:t> diversity</a:t>
              </a:r>
            </a:p>
          </p:txBody>
        </p:sp>
        <p:pic>
          <p:nvPicPr>
            <p:cNvPr id="23" name="Picture 23">
              <a:extLst>
                <a:ext uri="{FF2B5EF4-FFF2-40B4-BE49-F238E27FC236}">
                  <a16:creationId xmlns:a16="http://schemas.microsoft.com/office/drawing/2014/main" id="{62B62439-E50F-FD3D-7E25-585528E28515}"/>
                </a:ext>
              </a:extLst>
            </p:cNvPr>
            <p:cNvPicPr>
              <a:picLocks noChangeAspect="1"/>
            </p:cNvPicPr>
            <p:nvPr/>
          </p:nvPicPr>
          <p:blipFill>
            <a:blip r:embed="rId3"/>
            <a:stretch>
              <a:fillRect/>
            </a:stretch>
          </p:blipFill>
          <p:spPr>
            <a:xfrm>
              <a:off x="427404" y="267005"/>
              <a:ext cx="2743200" cy="1637690"/>
            </a:xfrm>
            <a:prstGeom prst="rect">
              <a:avLst/>
            </a:prstGeom>
            <a:ln>
              <a:noFill/>
            </a:ln>
            <a:effectLst>
              <a:softEdge rad="112500"/>
            </a:effectLst>
          </p:spPr>
        </p:pic>
      </p:grpSp>
      <p:grpSp>
        <p:nvGrpSpPr>
          <p:cNvPr id="26" name="Group 25">
            <a:extLst>
              <a:ext uri="{FF2B5EF4-FFF2-40B4-BE49-F238E27FC236}">
                <a16:creationId xmlns:a16="http://schemas.microsoft.com/office/drawing/2014/main" id="{F7592752-52A6-A902-1DAE-877D2C12C2D4}"/>
              </a:ext>
            </a:extLst>
          </p:cNvPr>
          <p:cNvGrpSpPr/>
          <p:nvPr/>
        </p:nvGrpSpPr>
        <p:grpSpPr>
          <a:xfrm>
            <a:off x="3096106" y="3051176"/>
            <a:ext cx="5354193" cy="4229521"/>
            <a:chOff x="554566" y="4464854"/>
            <a:chExt cx="3219647" cy="2305833"/>
          </a:xfrm>
        </p:grpSpPr>
        <p:sp>
          <p:nvSpPr>
            <p:cNvPr id="3" name="Title 1">
              <a:extLst>
                <a:ext uri="{FF2B5EF4-FFF2-40B4-BE49-F238E27FC236}">
                  <a16:creationId xmlns:a16="http://schemas.microsoft.com/office/drawing/2014/main" id="{EAE0AE2D-CF0F-8115-4570-42273E38FC08}"/>
                </a:ext>
              </a:extLst>
            </p:cNvPr>
            <p:cNvSpPr txBox="1">
              <a:spLocks/>
            </p:cNvSpPr>
            <p:nvPr/>
          </p:nvSpPr>
          <p:spPr>
            <a:xfrm>
              <a:off x="835565" y="5994509"/>
              <a:ext cx="2938648" cy="776178"/>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800" b="1">
                  <a:solidFill>
                    <a:schemeClr val="bg1"/>
                  </a:solidFill>
                  <a:highlight>
                    <a:srgbClr val="FF0000"/>
                  </a:highlight>
                  <a:latin typeface="Arial" panose="020B0604020202020204" pitchFamily="34" charset="0"/>
                  <a:cs typeface="Arial" panose="020B0604020202020204" pitchFamily="34" charset="0"/>
                </a:rPr>
                <a:t> self-led teams </a:t>
              </a:r>
            </a:p>
          </p:txBody>
        </p:sp>
        <p:pic>
          <p:nvPicPr>
            <p:cNvPr id="25" name="Picture 25">
              <a:extLst>
                <a:ext uri="{FF2B5EF4-FFF2-40B4-BE49-F238E27FC236}">
                  <a16:creationId xmlns:a16="http://schemas.microsoft.com/office/drawing/2014/main" id="{03CD2C31-299B-5BB4-9F9B-1EE2A78F7D95}"/>
                </a:ext>
              </a:extLst>
            </p:cNvPr>
            <p:cNvPicPr>
              <a:picLocks noChangeAspect="1"/>
            </p:cNvPicPr>
            <p:nvPr/>
          </p:nvPicPr>
          <p:blipFill>
            <a:blip r:embed="rId4"/>
            <a:stretch>
              <a:fillRect/>
            </a:stretch>
          </p:blipFill>
          <p:spPr>
            <a:xfrm>
              <a:off x="554566" y="4464854"/>
              <a:ext cx="3060700" cy="1748876"/>
            </a:xfrm>
            <a:prstGeom prst="rect">
              <a:avLst/>
            </a:prstGeom>
            <a:ln>
              <a:noFill/>
            </a:ln>
            <a:effectLst>
              <a:softEdge rad="112500"/>
            </a:effectLst>
          </p:spPr>
        </p:pic>
      </p:grpSp>
      <p:grpSp>
        <p:nvGrpSpPr>
          <p:cNvPr id="31" name="Group 30">
            <a:extLst>
              <a:ext uri="{FF2B5EF4-FFF2-40B4-BE49-F238E27FC236}">
                <a16:creationId xmlns:a16="http://schemas.microsoft.com/office/drawing/2014/main" id="{1C9A0642-341E-C6D4-4853-1BC28CE37379}"/>
              </a:ext>
            </a:extLst>
          </p:cNvPr>
          <p:cNvGrpSpPr/>
          <p:nvPr/>
        </p:nvGrpSpPr>
        <p:grpSpPr>
          <a:xfrm>
            <a:off x="6963129" y="260766"/>
            <a:ext cx="5089868" cy="4613547"/>
            <a:chOff x="2565401" y="2541056"/>
            <a:chExt cx="3842877" cy="3459281"/>
          </a:xfrm>
        </p:grpSpPr>
        <p:sp>
          <p:nvSpPr>
            <p:cNvPr id="7" name="Title 1">
              <a:extLst>
                <a:ext uri="{FF2B5EF4-FFF2-40B4-BE49-F238E27FC236}">
                  <a16:creationId xmlns:a16="http://schemas.microsoft.com/office/drawing/2014/main" id="{F2F65E54-7022-2A74-1DE3-271938C387E0}"/>
                </a:ext>
              </a:extLst>
            </p:cNvPr>
            <p:cNvSpPr txBox="1">
              <a:spLocks/>
            </p:cNvSpPr>
            <p:nvPr/>
          </p:nvSpPr>
          <p:spPr>
            <a:xfrm>
              <a:off x="3991626" y="5224159"/>
              <a:ext cx="1479957" cy="776178"/>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800" b="1">
                  <a:solidFill>
                    <a:schemeClr val="bg1"/>
                  </a:solidFill>
                  <a:highlight>
                    <a:srgbClr val="FF0000"/>
                  </a:highlight>
                  <a:latin typeface="Arial" panose="020B0604020202020204" pitchFamily="34" charset="0"/>
                  <a:cs typeface="Arial" panose="020B0604020202020204" pitchFamily="34" charset="0"/>
                </a:rPr>
                <a:t> Gen Z</a:t>
              </a:r>
            </a:p>
          </p:txBody>
        </p:sp>
        <p:pic>
          <p:nvPicPr>
            <p:cNvPr id="28" name="Picture 28" descr="A group of people posing for a photo&#10;&#10;Description automatically generated">
              <a:extLst>
                <a:ext uri="{FF2B5EF4-FFF2-40B4-BE49-F238E27FC236}">
                  <a16:creationId xmlns:a16="http://schemas.microsoft.com/office/drawing/2014/main" id="{65D7615C-FE1C-D8CD-7A89-ED92C3D64420}"/>
                </a:ext>
              </a:extLst>
            </p:cNvPr>
            <p:cNvPicPr>
              <a:picLocks noChangeAspect="1"/>
            </p:cNvPicPr>
            <p:nvPr/>
          </p:nvPicPr>
          <p:blipFill>
            <a:blip r:embed="rId5"/>
            <a:stretch>
              <a:fillRect/>
            </a:stretch>
          </p:blipFill>
          <p:spPr>
            <a:xfrm>
              <a:off x="2565401" y="2572630"/>
              <a:ext cx="3842877" cy="2871081"/>
            </a:xfrm>
            <a:prstGeom prst="rect">
              <a:avLst/>
            </a:prstGeom>
            <a:ln>
              <a:noFill/>
            </a:ln>
            <a:effectLst>
              <a:softEdge rad="112500"/>
            </a:effectLst>
          </p:spPr>
        </p:pic>
        <p:sp>
          <p:nvSpPr>
            <p:cNvPr id="29" name="TextBox 28">
              <a:extLst>
                <a:ext uri="{FF2B5EF4-FFF2-40B4-BE49-F238E27FC236}">
                  <a16:creationId xmlns:a16="http://schemas.microsoft.com/office/drawing/2014/main" id="{138D35EA-E1B0-1100-D534-CAD6D8732933}"/>
                </a:ext>
              </a:extLst>
            </p:cNvPr>
            <p:cNvSpPr txBox="1"/>
            <p:nvPr/>
          </p:nvSpPr>
          <p:spPr>
            <a:xfrm>
              <a:off x="5237693" y="2541056"/>
              <a:ext cx="1003865" cy="144655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8800" b="1">
                  <a:solidFill>
                    <a:srgbClr val="FEF2CC"/>
                  </a:solidFill>
                  <a:cs typeface="Calibri"/>
                </a:rPr>
                <a:t>?</a:t>
              </a:r>
              <a:endParaRPr lang="en-US" sz="2800">
                <a:solidFill>
                  <a:srgbClr val="FEF2CC"/>
                </a:solidFill>
              </a:endParaRPr>
            </a:p>
          </p:txBody>
        </p:sp>
      </p:grpSp>
    </p:spTree>
    <p:extLst>
      <p:ext uri="{BB962C8B-B14F-4D97-AF65-F5344CB8AC3E}">
        <p14:creationId xmlns:p14="http://schemas.microsoft.com/office/powerpoint/2010/main" val="6107944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down)">
                                      <p:cBhvr>
                                        <p:cTn id="7" dur="500"/>
                                        <p:tgtEl>
                                          <p:spTgt spid="2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200"/>
                                  </p:stCondLst>
                                  <p:childTnLst>
                                    <p:set>
                                      <p:cBhvr>
                                        <p:cTn id="11" dur="1" fill="hold">
                                          <p:stCondLst>
                                            <p:cond delay="0"/>
                                          </p:stCondLst>
                                        </p:cTn>
                                        <p:tgtEl>
                                          <p:spTgt spid="26"/>
                                        </p:tgtEl>
                                        <p:attrNameLst>
                                          <p:attrName>style.visibility</p:attrName>
                                        </p:attrNameLst>
                                      </p:cBhvr>
                                      <p:to>
                                        <p:strVal val="visible"/>
                                      </p:to>
                                    </p:set>
                                    <p:anim calcmode="lin" valueType="num">
                                      <p:cBhvr additive="base">
                                        <p:cTn id="12" dur="500" fill="hold"/>
                                        <p:tgtEl>
                                          <p:spTgt spid="26"/>
                                        </p:tgtEl>
                                        <p:attrNameLst>
                                          <p:attrName>ppt_x</p:attrName>
                                        </p:attrNameLst>
                                      </p:cBhvr>
                                      <p:tavLst>
                                        <p:tav tm="0">
                                          <p:val>
                                            <p:strVal val="#ppt_x"/>
                                          </p:val>
                                        </p:tav>
                                        <p:tav tm="100000">
                                          <p:val>
                                            <p:strVal val="#ppt_x"/>
                                          </p:val>
                                        </p:tav>
                                      </p:tavLst>
                                    </p:anim>
                                    <p:anim calcmode="lin" valueType="num">
                                      <p:cBhvr additive="base">
                                        <p:cTn id="13"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1" presetClass="entr" presetSubtype="1" fill="hold" nodeType="clickEffect">
                                  <p:stCondLst>
                                    <p:cond delay="0"/>
                                  </p:stCondLst>
                                  <p:childTnLst>
                                    <p:set>
                                      <p:cBhvr>
                                        <p:cTn id="17" dur="1" fill="hold">
                                          <p:stCondLst>
                                            <p:cond delay="0"/>
                                          </p:stCondLst>
                                        </p:cTn>
                                        <p:tgtEl>
                                          <p:spTgt spid="31"/>
                                        </p:tgtEl>
                                        <p:attrNameLst>
                                          <p:attrName>style.visibility</p:attrName>
                                        </p:attrNameLst>
                                      </p:cBhvr>
                                      <p:to>
                                        <p:strVal val="visible"/>
                                      </p:to>
                                    </p:set>
                                    <p:animEffect transition="in" filter="wheel(1)">
                                      <p:cBhvr>
                                        <p:cTn id="18" dur="20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AFBF59-271B-9FAA-59E7-DC7911B9BB6C}"/>
              </a:ext>
            </a:extLst>
          </p:cNvPr>
          <p:cNvSpPr>
            <a:spLocks noGrp="1"/>
          </p:cNvSpPr>
          <p:nvPr>
            <p:ph type="title"/>
          </p:nvPr>
        </p:nvSpPr>
        <p:spPr>
          <a:xfrm>
            <a:off x="351905" y="364790"/>
            <a:ext cx="11488189" cy="2004002"/>
          </a:xfrm>
        </p:spPr>
        <p:txBody>
          <a:bodyPr>
            <a:normAutofit/>
          </a:bodyPr>
          <a:lstStyle/>
          <a:p>
            <a:r>
              <a:rPr lang="en-GB" sz="4800" b="1">
                <a:solidFill>
                  <a:srgbClr val="002060"/>
                </a:solidFill>
                <a:latin typeface="Arial" panose="020B0604020202020204" pitchFamily="34" charset="0"/>
                <a:cs typeface="Arial" panose="020B0604020202020204" pitchFamily="34" charset="0"/>
              </a:rPr>
              <a:t>The ideal boss</a:t>
            </a:r>
          </a:p>
        </p:txBody>
      </p:sp>
      <p:sp>
        <p:nvSpPr>
          <p:cNvPr id="3" name="Text Placeholder 2">
            <a:extLst>
              <a:ext uri="{FF2B5EF4-FFF2-40B4-BE49-F238E27FC236}">
                <a16:creationId xmlns:a16="http://schemas.microsoft.com/office/drawing/2014/main" id="{ADF94EED-16D7-CDD9-D716-CB7F29F63DEC}"/>
              </a:ext>
            </a:extLst>
          </p:cNvPr>
          <p:cNvSpPr>
            <a:spLocks noGrp="1"/>
          </p:cNvSpPr>
          <p:nvPr>
            <p:ph type="body" sz="quarter" idx="13"/>
          </p:nvPr>
        </p:nvSpPr>
        <p:spPr>
          <a:xfrm>
            <a:off x="4967993" y="1078910"/>
            <a:ext cx="6941094" cy="1469204"/>
          </a:xfrm>
        </p:spPr>
        <p:txBody>
          <a:bodyPr>
            <a:normAutofit fontScale="92500"/>
          </a:bodyPr>
          <a:lstStyle/>
          <a:p>
            <a:pPr marL="0" indent="0" algn="l">
              <a:buNone/>
            </a:pPr>
            <a:r>
              <a:rPr lang="en-GB" b="0" i="0">
                <a:solidFill>
                  <a:srgbClr val="000000"/>
                </a:solidFill>
                <a:effectLst/>
                <a:latin typeface="Verdana" panose="020B0604030504040204" pitchFamily="34" charset="0"/>
              </a:rPr>
              <a:t>fair and confident leadership, soft skills, </a:t>
            </a:r>
            <a:br>
              <a:rPr lang="en-GB" b="0" i="0">
                <a:solidFill>
                  <a:srgbClr val="000000"/>
                </a:solidFill>
                <a:effectLst/>
                <a:latin typeface="Verdana" panose="020B0604030504040204" pitchFamily="34" charset="0"/>
              </a:rPr>
            </a:br>
            <a:r>
              <a:rPr lang="en-GB" b="0" i="0">
                <a:solidFill>
                  <a:srgbClr val="000000"/>
                </a:solidFill>
                <a:effectLst/>
                <a:latin typeface="Verdana" panose="020B0604030504040204" pitchFamily="34" charset="0"/>
              </a:rPr>
              <a:t>friendly, open-minded and inclusive</a:t>
            </a:r>
            <a:br>
              <a:rPr lang="en-GB" b="0" i="0">
                <a:solidFill>
                  <a:srgbClr val="000000"/>
                </a:solidFill>
                <a:effectLst/>
                <a:latin typeface="Verdana" panose="020B0604030504040204" pitchFamily="34" charset="0"/>
              </a:rPr>
            </a:br>
            <a:endParaRPr lang="en-GB" sz="4000"/>
          </a:p>
        </p:txBody>
      </p:sp>
      <p:sp>
        <p:nvSpPr>
          <p:cNvPr id="4" name="Text Placeholder 3">
            <a:extLst>
              <a:ext uri="{FF2B5EF4-FFF2-40B4-BE49-F238E27FC236}">
                <a16:creationId xmlns:a16="http://schemas.microsoft.com/office/drawing/2014/main" id="{D83EBA9B-51B9-75AD-B9B8-BD179E6C4135}"/>
              </a:ext>
            </a:extLst>
          </p:cNvPr>
          <p:cNvSpPr>
            <a:spLocks noGrp="1"/>
          </p:cNvSpPr>
          <p:nvPr>
            <p:ph type="body" sz="quarter" idx="14"/>
          </p:nvPr>
        </p:nvSpPr>
        <p:spPr>
          <a:xfrm>
            <a:off x="8438540" y="6206933"/>
            <a:ext cx="3140436" cy="422173"/>
          </a:xfrm>
        </p:spPr>
        <p:txBody>
          <a:bodyPr vert="horz" lIns="91440" tIns="45720" rIns="91440" bIns="45720" rtlCol="0" anchor="t">
            <a:normAutofit/>
          </a:bodyPr>
          <a:lstStyle/>
          <a:p>
            <a:pPr marL="0" indent="0">
              <a:buNone/>
            </a:pPr>
            <a:r>
              <a:rPr lang="en-GB" sz="2400" b="0" i="1">
                <a:solidFill>
                  <a:srgbClr val="000000"/>
                </a:solidFill>
                <a:effectLst/>
                <a:latin typeface="Times New Roman"/>
                <a:cs typeface="Times New Roman"/>
              </a:rPr>
              <a:t>Grow and Yang (2018)</a:t>
            </a:r>
          </a:p>
          <a:p>
            <a:endParaRPr lang="en-GB" i="1"/>
          </a:p>
        </p:txBody>
      </p:sp>
      <p:pic>
        <p:nvPicPr>
          <p:cNvPr id="5" name="Picture 4">
            <a:extLst>
              <a:ext uri="{FF2B5EF4-FFF2-40B4-BE49-F238E27FC236}">
                <a16:creationId xmlns:a16="http://schemas.microsoft.com/office/drawing/2014/main" id="{71E369D3-2D4B-627D-FD57-88E240BEDAD0}"/>
              </a:ext>
            </a:extLst>
          </p:cNvPr>
          <p:cNvPicPr>
            <a:picLocks noChangeAspect="1"/>
          </p:cNvPicPr>
          <p:nvPr/>
        </p:nvPicPr>
        <p:blipFill rotWithShape="1">
          <a:blip r:embed="rId3"/>
          <a:srcRect l="43069" t="75247" r="27636" b="20000"/>
          <a:stretch/>
        </p:blipFill>
        <p:spPr>
          <a:xfrm>
            <a:off x="114444" y="6303103"/>
            <a:ext cx="3013545" cy="326003"/>
          </a:xfrm>
          <a:prstGeom prst="rect">
            <a:avLst/>
          </a:prstGeom>
        </p:spPr>
      </p:pic>
      <p:pic>
        <p:nvPicPr>
          <p:cNvPr id="1026" name="Picture 2" descr="He Has Changed': Putin's Words And Actions Raise Questions About His  Rationality">
            <a:extLst>
              <a:ext uri="{FF2B5EF4-FFF2-40B4-BE49-F238E27FC236}">
                <a16:creationId xmlns:a16="http://schemas.microsoft.com/office/drawing/2014/main" id="{ACDFE4D1-5844-0CE9-261E-1AC25900E071}"/>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6938" r="6795"/>
          <a:stretch/>
        </p:blipFill>
        <p:spPr bwMode="auto">
          <a:xfrm>
            <a:off x="604001" y="2491411"/>
            <a:ext cx="4008677" cy="273959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6" name="Arrow: Right 5">
            <a:extLst>
              <a:ext uri="{FF2B5EF4-FFF2-40B4-BE49-F238E27FC236}">
                <a16:creationId xmlns:a16="http://schemas.microsoft.com/office/drawing/2014/main" id="{2C6D250E-B1FB-15B0-06EA-647FCB44BA25}"/>
              </a:ext>
            </a:extLst>
          </p:cNvPr>
          <p:cNvSpPr/>
          <p:nvPr/>
        </p:nvSpPr>
        <p:spPr>
          <a:xfrm>
            <a:off x="5172137" y="3202968"/>
            <a:ext cx="1351953" cy="107364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028" name="Picture 4" descr="Gandhi, Mandela used experiences to fight oppression' | Deccan Herald">
            <a:extLst>
              <a:ext uri="{FF2B5EF4-FFF2-40B4-BE49-F238E27FC236}">
                <a16:creationId xmlns:a16="http://schemas.microsoft.com/office/drawing/2014/main" id="{1A417AFE-81CC-C9A2-7097-49F0E71251F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731688" y="2176303"/>
            <a:ext cx="4994155" cy="3323383"/>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6591664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5291191" y="489491"/>
            <a:ext cx="6042730" cy="1754326"/>
          </a:xfrm>
          <a:prstGeom prst="rect">
            <a:avLst/>
          </a:prstGeom>
          <a:noFill/>
        </p:spPr>
        <p:txBody>
          <a:bodyPr wrap="square" rtlCol="0">
            <a:spAutoFit/>
          </a:bodyPr>
          <a:lstStyle/>
          <a:p>
            <a:pPr algn="ctr"/>
            <a:r>
              <a:rPr lang="en-US" sz="5400" b="1">
                <a:solidFill>
                  <a:srgbClr val="002060"/>
                </a:solidFill>
                <a:latin typeface="Arial" panose="020B0604020202020204" pitchFamily="34" charset="0"/>
                <a:cs typeface="Arial" panose="020B0604020202020204" pitchFamily="34" charset="0"/>
              </a:rPr>
              <a:t>Digital age Leadership</a:t>
            </a:r>
          </a:p>
        </p:txBody>
      </p:sp>
      <p:sp>
        <p:nvSpPr>
          <p:cNvPr id="2" name="TextBox 1">
            <a:extLst>
              <a:ext uri="{FF2B5EF4-FFF2-40B4-BE49-F238E27FC236}">
                <a16:creationId xmlns:a16="http://schemas.microsoft.com/office/drawing/2014/main" id="{37DB0CA8-BE0B-0CE8-2CBB-112031983703}"/>
              </a:ext>
            </a:extLst>
          </p:cNvPr>
          <p:cNvSpPr txBox="1"/>
          <p:nvPr/>
        </p:nvSpPr>
        <p:spPr>
          <a:xfrm>
            <a:off x="4858392" y="2895213"/>
            <a:ext cx="7326759" cy="2585323"/>
          </a:xfrm>
          <a:prstGeom prst="rect">
            <a:avLst/>
          </a:prstGeom>
          <a:noFill/>
        </p:spPr>
        <p:txBody>
          <a:bodyPr wrap="square" rtlCol="0">
            <a:spAutoFit/>
          </a:bodyPr>
          <a:lstStyle/>
          <a:p>
            <a:r>
              <a:rPr lang="en-GB" sz="2400" b="1">
                <a:solidFill>
                  <a:schemeClr val="accent1">
                    <a:lumMod val="50000"/>
                  </a:schemeClr>
                </a:solidFill>
                <a:effectLst/>
                <a:latin typeface="Arial" panose="020B0604020202020204" pitchFamily="34" charset="0"/>
                <a:ea typeface="Times New Roman" panose="02020603050405020304" pitchFamily="18" charset="0"/>
                <a:cs typeface="Arial" panose="020B0604020202020204" pitchFamily="34" charset="0"/>
              </a:rPr>
              <a:t>Mindfulness </a:t>
            </a:r>
            <a:r>
              <a:rPr lang="el-GR" sz="2400" b="1">
                <a:solidFill>
                  <a:schemeClr val="accent1">
                    <a:lumMod val="50000"/>
                  </a:schemeClr>
                </a:solidFill>
                <a:effectLst/>
                <a:latin typeface="Arial" panose="020B0604020202020204" pitchFamily="34" charset="0"/>
                <a:ea typeface="Times New Roman" panose="02020603050405020304" pitchFamily="18" charset="0"/>
                <a:cs typeface="Arial" panose="020B0604020202020204" pitchFamily="34" charset="0"/>
              </a:rPr>
              <a:t>@</a:t>
            </a:r>
            <a:r>
              <a:rPr lang="en-GB" sz="2400" b="1">
                <a:solidFill>
                  <a:schemeClr val="accent1">
                    <a:lumMod val="50000"/>
                  </a:schemeClr>
                </a:solidFill>
                <a:effectLst/>
                <a:latin typeface="Arial" panose="020B0604020202020204" pitchFamily="34" charset="0"/>
                <a:ea typeface="Times New Roman" panose="02020603050405020304" pitchFamily="18" charset="0"/>
                <a:cs typeface="Arial" panose="020B0604020202020204" pitchFamily="34" charset="0"/>
              </a:rPr>
              <a:t> </a:t>
            </a:r>
            <a:r>
              <a:rPr lang="en-GB" sz="2400" b="1">
                <a:solidFill>
                  <a:schemeClr val="accent1">
                    <a:lumMod val="50000"/>
                  </a:schemeClr>
                </a:solidFill>
                <a:latin typeface="Arial" panose="020B0604020202020204" pitchFamily="34" charset="0"/>
                <a:ea typeface="Times New Roman" panose="02020603050405020304" pitchFamily="18" charset="0"/>
                <a:cs typeface="Arial" panose="020B0604020202020204" pitchFamily="34" charset="0"/>
              </a:rPr>
              <a:t>C</a:t>
            </a:r>
            <a:r>
              <a:rPr lang="en-GB" sz="2400" b="1">
                <a:solidFill>
                  <a:schemeClr val="accent1">
                    <a:lumMod val="50000"/>
                  </a:schemeClr>
                </a:solidFill>
                <a:effectLst/>
                <a:latin typeface="Arial" panose="020B0604020202020204" pitchFamily="34" charset="0"/>
                <a:ea typeface="Times New Roman" panose="02020603050405020304" pitchFamily="18" charset="0"/>
                <a:cs typeface="Arial" panose="020B0604020202020204" pitchFamily="34" charset="0"/>
              </a:rPr>
              <a:t>ompassion </a:t>
            </a:r>
            <a:r>
              <a:rPr lang="el-GR" sz="2400" b="1">
                <a:solidFill>
                  <a:schemeClr val="accent1">
                    <a:lumMod val="50000"/>
                  </a:schemeClr>
                </a:solidFill>
                <a:effectLst/>
                <a:latin typeface="Arial" panose="020B0604020202020204" pitchFamily="34" charset="0"/>
                <a:ea typeface="Times New Roman" panose="02020603050405020304" pitchFamily="18" charset="0"/>
                <a:cs typeface="Arial" panose="020B0604020202020204" pitchFamily="34" charset="0"/>
              </a:rPr>
              <a:t>@</a:t>
            </a:r>
            <a:r>
              <a:rPr lang="en-GB" sz="2400" b="1">
                <a:solidFill>
                  <a:schemeClr val="accent1">
                    <a:lumMod val="50000"/>
                  </a:schemeClr>
                </a:solidFill>
                <a:effectLst/>
                <a:latin typeface="Arial" panose="020B0604020202020204" pitchFamily="34" charset="0"/>
                <a:ea typeface="Times New Roman" panose="02020603050405020304" pitchFamily="18" charset="0"/>
                <a:cs typeface="Arial" panose="020B0604020202020204" pitchFamily="34" charset="0"/>
              </a:rPr>
              <a:t> </a:t>
            </a:r>
            <a:r>
              <a:rPr lang="en-GB" sz="2400" b="1">
                <a:solidFill>
                  <a:schemeClr val="accent1">
                    <a:lumMod val="50000"/>
                  </a:schemeClr>
                </a:solidFill>
                <a:latin typeface="Arial" panose="020B0604020202020204" pitchFamily="34" charset="0"/>
                <a:ea typeface="Times New Roman" panose="02020603050405020304" pitchFamily="18" charset="0"/>
                <a:cs typeface="Arial" panose="020B0604020202020204" pitchFamily="34" charset="0"/>
              </a:rPr>
              <a:t>S</a:t>
            </a:r>
            <a:r>
              <a:rPr lang="en-GB" sz="2400" b="1">
                <a:solidFill>
                  <a:schemeClr val="accent1">
                    <a:lumMod val="50000"/>
                  </a:schemeClr>
                </a:solidFill>
                <a:effectLst/>
                <a:latin typeface="Arial" panose="020B0604020202020204" pitchFamily="34" charset="0"/>
                <a:ea typeface="Times New Roman" panose="02020603050405020304" pitchFamily="18" charset="0"/>
                <a:cs typeface="Arial" panose="020B0604020202020204" pitchFamily="34" charset="0"/>
              </a:rPr>
              <a:t>elf-compassion </a:t>
            </a:r>
          </a:p>
          <a:p>
            <a:endParaRPr lang="en-GB" sz="2400">
              <a:latin typeface="Arial" panose="020B0604020202020204" pitchFamily="34" charset="0"/>
              <a:ea typeface="Times New Roman" panose="02020603050405020304" pitchFamily="18" charset="0"/>
              <a:cs typeface="Arial" panose="020B0604020202020204" pitchFamily="34" charset="0"/>
            </a:endParaRPr>
          </a:p>
          <a:p>
            <a:pPr algn="ctr"/>
            <a:r>
              <a:rPr lang="en-GB" sz="2400">
                <a:latin typeface="Arial" panose="020B0604020202020204" pitchFamily="34" charset="0"/>
                <a:ea typeface="Times New Roman" panose="02020603050405020304" pitchFamily="18" charset="0"/>
                <a:cs typeface="Arial" panose="020B0604020202020204" pitchFamily="34" charset="0"/>
              </a:rPr>
              <a:t>The </a:t>
            </a:r>
            <a:r>
              <a:rPr lang="en-GB" sz="2400">
                <a:solidFill>
                  <a:schemeClr val="tx1"/>
                </a:solidFill>
                <a:effectLst/>
                <a:latin typeface="Arial" panose="020B0604020202020204" pitchFamily="34" charset="0"/>
                <a:ea typeface="Times New Roman" panose="02020603050405020304" pitchFamily="18" charset="0"/>
                <a:cs typeface="Arial" panose="020B0604020202020204" pitchFamily="34" charset="0"/>
              </a:rPr>
              <a:t>foundational blocks for effective leadership in the post-pandemic era</a:t>
            </a:r>
          </a:p>
          <a:p>
            <a:pPr algn="ctr"/>
            <a:r>
              <a:rPr lang="en-GB" sz="2400" i="1">
                <a:latin typeface="Arial" panose="020B0604020202020204" pitchFamily="34" charset="0"/>
                <a:ea typeface="Times New Roman" panose="02020603050405020304" pitchFamily="18" charset="0"/>
                <a:cs typeface="Arial" panose="020B0604020202020204" pitchFamily="34" charset="0"/>
              </a:rPr>
              <a:t>			</a:t>
            </a:r>
          </a:p>
          <a:p>
            <a:pPr algn="ctr"/>
            <a:r>
              <a:rPr lang="en-GB" sz="2400" i="1">
                <a:solidFill>
                  <a:srgbClr val="424242"/>
                </a:solidFill>
                <a:effectLst/>
                <a:latin typeface="Arial" panose="020B0604020202020204" pitchFamily="34" charset="0"/>
                <a:ea typeface="Times New Roman" panose="02020603050405020304" pitchFamily="18" charset="0"/>
                <a:cs typeface="Arial" panose="020B0604020202020204" pitchFamily="34" charset="0"/>
              </a:rPr>
              <a:t>			</a:t>
            </a:r>
            <a:r>
              <a:rPr lang="en-GB" sz="2400" i="1">
                <a:solidFill>
                  <a:srgbClr val="424242"/>
                </a:solidFill>
                <a:effectLst/>
                <a:latin typeface="Times New Roman" panose="02020603050405020304" pitchFamily="18" charset="0"/>
                <a:ea typeface="Times New Roman" panose="02020603050405020304" pitchFamily="18" charset="0"/>
              </a:rPr>
              <a:t>(Neff, 2003; Salazar, 2022) </a:t>
            </a:r>
            <a:endParaRPr lang="en-GB" sz="3200" b="1" i="1" kern="0">
              <a:solidFill>
                <a:schemeClr val="tx1"/>
              </a:solidFill>
              <a:latin typeface="Arial" panose="020B0604020202020204" pitchFamily="34" charset="0"/>
              <a:ea typeface="+mj-ea"/>
              <a:cs typeface="Arial" panose="020B0604020202020204" pitchFamily="34" charset="0"/>
            </a:endParaRPr>
          </a:p>
          <a:p>
            <a:endParaRPr lang="en-GB"/>
          </a:p>
        </p:txBody>
      </p:sp>
      <p:pic>
        <p:nvPicPr>
          <p:cNvPr id="8" name="Picture 7">
            <a:extLst>
              <a:ext uri="{FF2B5EF4-FFF2-40B4-BE49-F238E27FC236}">
                <a16:creationId xmlns:a16="http://schemas.microsoft.com/office/drawing/2014/main" id="{0F761A47-76D8-1A50-BD6E-3F23FE8C6C3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700"/>
            <a:ext cx="4572000" cy="68580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6" name="TextBox 5">
            <a:extLst>
              <a:ext uri="{FF2B5EF4-FFF2-40B4-BE49-F238E27FC236}">
                <a16:creationId xmlns:a16="http://schemas.microsoft.com/office/drawing/2014/main" id="{CDCBF2EF-B0FD-DE88-BEF2-6AEF3DBA12D4}"/>
              </a:ext>
            </a:extLst>
          </p:cNvPr>
          <p:cNvSpPr txBox="1"/>
          <p:nvPr/>
        </p:nvSpPr>
        <p:spPr>
          <a:xfrm>
            <a:off x="217350" y="6473838"/>
            <a:ext cx="6200454" cy="307777"/>
          </a:xfrm>
          <a:prstGeom prst="rect">
            <a:avLst/>
          </a:prstGeom>
          <a:noFill/>
        </p:spPr>
        <p:txBody>
          <a:bodyPr wrap="square">
            <a:spAutoFit/>
          </a:bodyPr>
          <a:lstStyle/>
          <a:p>
            <a:r>
              <a:rPr lang="pl-PL" sz="1400" b="0" i="1">
                <a:solidFill>
                  <a:schemeClr val="bg1"/>
                </a:solidFill>
                <a:effectLst/>
                <a:latin typeface="PlusJakartaSans"/>
              </a:rPr>
              <a:t>Photo by Klaus Nielsen:</a:t>
            </a:r>
            <a:r>
              <a:rPr lang="en-GB" sz="1400" b="0" i="1">
                <a:solidFill>
                  <a:schemeClr val="bg1"/>
                </a:solidFill>
                <a:effectLst/>
                <a:latin typeface="PlusJakartaSans"/>
              </a:rPr>
              <a:t> </a:t>
            </a:r>
            <a:r>
              <a:rPr lang="pl-PL" sz="1400" b="0" i="1">
                <a:solidFill>
                  <a:schemeClr val="bg1"/>
                </a:solidFill>
                <a:effectLst/>
                <a:latin typeface="PlusJakartaSans"/>
              </a:rPr>
              <a:t>www.pexels.com</a:t>
            </a:r>
            <a:endParaRPr lang="en-GB" sz="1400" i="1">
              <a:solidFill>
                <a:schemeClr val="bg1"/>
              </a:solidFill>
            </a:endParaRPr>
          </a:p>
        </p:txBody>
      </p:sp>
      <p:pic>
        <p:nvPicPr>
          <p:cNvPr id="9" name="Picture 8">
            <a:extLst>
              <a:ext uri="{FF2B5EF4-FFF2-40B4-BE49-F238E27FC236}">
                <a16:creationId xmlns:a16="http://schemas.microsoft.com/office/drawing/2014/main" id="{82877A3F-4B64-5D1C-B3D4-3DBB53D16EE6}"/>
              </a:ext>
            </a:extLst>
          </p:cNvPr>
          <p:cNvPicPr>
            <a:picLocks noChangeAspect="1"/>
          </p:cNvPicPr>
          <p:nvPr/>
        </p:nvPicPr>
        <p:blipFill rotWithShape="1">
          <a:blip r:embed="rId4"/>
          <a:srcRect l="43069" t="75247" r="27636" b="20000"/>
          <a:stretch/>
        </p:blipFill>
        <p:spPr>
          <a:xfrm>
            <a:off x="8534978" y="6368509"/>
            <a:ext cx="3062455" cy="331294"/>
          </a:xfrm>
          <a:prstGeom prst="rect">
            <a:avLst/>
          </a:prstGeom>
        </p:spPr>
      </p:pic>
    </p:spTree>
    <p:extLst>
      <p:ext uri="{BB962C8B-B14F-4D97-AF65-F5344CB8AC3E}">
        <p14:creationId xmlns:p14="http://schemas.microsoft.com/office/powerpoint/2010/main" val="54800985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382087A5-73B5-7260-14EA-423179AA66BD}"/>
              </a:ext>
            </a:extLst>
          </p:cNvPr>
          <p:cNvGrpSpPr/>
          <p:nvPr/>
        </p:nvGrpSpPr>
        <p:grpSpPr>
          <a:xfrm>
            <a:off x="4551453" y="133562"/>
            <a:ext cx="6977698" cy="6694680"/>
            <a:chOff x="548640" y="-111317"/>
            <a:chExt cx="6977698" cy="6694680"/>
          </a:xfrm>
        </p:grpSpPr>
        <p:grpSp>
          <p:nvGrpSpPr>
            <p:cNvPr id="16386" name="30 - Ομάδα">
              <a:extLst>
                <a:ext uri="{FF2B5EF4-FFF2-40B4-BE49-F238E27FC236}">
                  <a16:creationId xmlns:a16="http://schemas.microsoft.com/office/drawing/2014/main" id="{0F882E1A-6DAB-8F6B-8020-3C5A38D26340}"/>
                </a:ext>
              </a:extLst>
            </p:cNvPr>
            <p:cNvGrpSpPr>
              <a:grpSpLocks/>
            </p:cNvGrpSpPr>
            <p:nvPr/>
          </p:nvGrpSpPr>
          <p:grpSpPr bwMode="auto">
            <a:xfrm>
              <a:off x="548640" y="-111317"/>
              <a:ext cx="6977698" cy="6694680"/>
              <a:chOff x="611560" y="44624"/>
              <a:chExt cx="6984776" cy="6525344"/>
            </a:xfrm>
          </p:grpSpPr>
          <p:sp>
            <p:nvSpPr>
              <p:cNvPr id="14" name="13 - Κουλούρα">
                <a:extLst>
                  <a:ext uri="{FF2B5EF4-FFF2-40B4-BE49-F238E27FC236}">
                    <a16:creationId xmlns:a16="http://schemas.microsoft.com/office/drawing/2014/main" id="{2F1364E7-0C9B-E7EB-21AB-422A9CCF6E2F}"/>
                  </a:ext>
                </a:extLst>
              </p:cNvPr>
              <p:cNvSpPr/>
              <p:nvPr/>
            </p:nvSpPr>
            <p:spPr>
              <a:xfrm>
                <a:off x="611560" y="44624"/>
                <a:ext cx="6984776" cy="6525344"/>
              </a:xfrm>
              <a:prstGeom prst="donut">
                <a:avLst>
                  <a:gd name="adj" fmla="val 6937"/>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fontAlgn="base" hangingPunct="0">
                  <a:spcBef>
                    <a:spcPct val="0"/>
                  </a:spcBef>
                  <a:spcAft>
                    <a:spcPct val="0"/>
                  </a:spcAft>
                  <a:defRPr/>
                </a:pPr>
                <a:endParaRPr lang="el-GR">
                  <a:solidFill>
                    <a:srgbClr val="FFFFFF"/>
                  </a:solidFill>
                  <a:latin typeface="Tahoma"/>
                </a:endParaRPr>
              </a:p>
            </p:txBody>
          </p:sp>
          <p:sp>
            <p:nvSpPr>
              <p:cNvPr id="18" name="17 - TextBox">
                <a:extLst>
                  <a:ext uri="{FF2B5EF4-FFF2-40B4-BE49-F238E27FC236}">
                    <a16:creationId xmlns:a16="http://schemas.microsoft.com/office/drawing/2014/main" id="{61426FE0-5D11-D89B-ADC4-AC430088667D}"/>
                  </a:ext>
                </a:extLst>
              </p:cNvPr>
              <p:cNvSpPr txBox="1"/>
              <p:nvPr/>
            </p:nvSpPr>
            <p:spPr>
              <a:xfrm>
                <a:off x="2810685" y="154658"/>
                <a:ext cx="2692889" cy="389990"/>
              </a:xfrm>
              <a:prstGeom prst="rect">
                <a:avLst/>
              </a:prstGeom>
              <a:noFill/>
            </p:spPr>
            <p:txBody>
              <a:bodyPr wrap="none">
                <a:spAutoFit/>
              </a:bodyPr>
              <a:lstStyle/>
              <a:p>
                <a:pPr eaLnBrk="0" fontAlgn="base" hangingPunct="0">
                  <a:spcBef>
                    <a:spcPct val="0"/>
                  </a:spcBef>
                  <a:spcAft>
                    <a:spcPct val="0"/>
                  </a:spcAft>
                  <a:defRPr/>
                </a:pPr>
                <a:r>
                  <a:rPr lang="en-US" sz="2000" b="1" spc="300">
                    <a:solidFill>
                      <a:srgbClr val="00CC99">
                        <a:lumMod val="75000"/>
                      </a:srgbClr>
                    </a:solidFill>
                  </a:rPr>
                  <a:t>* mindfulness*</a:t>
                </a:r>
                <a:endParaRPr lang="el-GR" sz="2000" b="1" spc="300">
                  <a:solidFill>
                    <a:srgbClr val="00CC99">
                      <a:lumMod val="75000"/>
                    </a:srgbClr>
                  </a:solidFill>
                </a:endParaRPr>
              </a:p>
            </p:txBody>
          </p:sp>
          <p:grpSp>
            <p:nvGrpSpPr>
              <p:cNvPr id="16394" name="Diagram 3">
                <a:extLst>
                  <a:ext uri="{FF2B5EF4-FFF2-40B4-BE49-F238E27FC236}">
                    <a16:creationId xmlns:a16="http://schemas.microsoft.com/office/drawing/2014/main" id="{74DD3E05-BA9B-782E-DF46-E2F0CDBF75F1}"/>
                  </a:ext>
                </a:extLst>
              </p:cNvPr>
              <p:cNvGrpSpPr>
                <a:grpSpLocks noChangeAspect="1"/>
              </p:cNvGrpSpPr>
              <p:nvPr/>
            </p:nvGrpSpPr>
            <p:grpSpPr bwMode="auto">
              <a:xfrm>
                <a:off x="1164042" y="1738290"/>
                <a:ext cx="5702868" cy="3381596"/>
                <a:chOff x="1291" y="1153"/>
                <a:chExt cx="2975" cy="1764"/>
              </a:xfrm>
            </p:grpSpPr>
            <p:sp>
              <p:nvSpPr>
                <p:cNvPr id="5" name="_s1028">
                  <a:extLst>
                    <a:ext uri="{FF2B5EF4-FFF2-40B4-BE49-F238E27FC236}">
                      <a16:creationId xmlns:a16="http://schemas.microsoft.com/office/drawing/2014/main" id="{9AD16CC0-B061-B896-049B-84C1DBFCEFC9}"/>
                    </a:ext>
                  </a:extLst>
                </p:cNvPr>
                <p:cNvSpPr>
                  <a:spLocks noChangeArrowheads="1" noTextEdit="1"/>
                </p:cNvSpPr>
                <p:nvPr/>
              </p:nvSpPr>
              <p:spPr bwMode="auto">
                <a:xfrm>
                  <a:off x="2394" y="1514"/>
                  <a:ext cx="750" cy="671"/>
                </a:xfrm>
                <a:prstGeom prst="ellipse">
                  <a:avLst/>
                </a:prstGeom>
                <a:solidFill>
                  <a:schemeClr val="bg1">
                    <a:lumMod val="85000"/>
                    <a:alpha val="15000"/>
                  </a:schemeClr>
                </a:solidFill>
                <a:ln w="25400" cmpd="thickThin">
                  <a:solidFill>
                    <a:schemeClr val="tx1"/>
                  </a:solidFill>
                  <a:headEnd/>
                  <a:tailEnd/>
                </a:ln>
              </p:spPr>
              <p:style>
                <a:lnRef idx="2">
                  <a:schemeClr val="dk1"/>
                </a:lnRef>
                <a:fillRef idx="1">
                  <a:schemeClr val="lt1"/>
                </a:fillRef>
                <a:effectRef idx="0">
                  <a:schemeClr val="dk1"/>
                </a:effectRef>
                <a:fontRef idx="minor">
                  <a:schemeClr val="dk1"/>
                </a:fontRef>
              </p:style>
              <p:txBody>
                <a:bodyPr lIns="0" tIns="0" rIns="0" bIns="0" anchor="ctr"/>
                <a:lstStyle/>
                <a:p>
                  <a:pPr eaLnBrk="0" fontAlgn="base" hangingPunct="0">
                    <a:spcBef>
                      <a:spcPct val="0"/>
                    </a:spcBef>
                    <a:spcAft>
                      <a:spcPct val="0"/>
                    </a:spcAft>
                    <a:defRPr/>
                  </a:pPr>
                  <a:endParaRPr lang="el-GR">
                    <a:solidFill>
                      <a:srgbClr val="969696"/>
                    </a:solidFill>
                    <a:latin typeface="Tahoma"/>
                  </a:endParaRPr>
                </a:p>
              </p:txBody>
            </p:sp>
            <p:sp>
              <p:nvSpPr>
                <p:cNvPr id="7" name="_s1030">
                  <a:extLst>
                    <a:ext uri="{FF2B5EF4-FFF2-40B4-BE49-F238E27FC236}">
                      <a16:creationId xmlns:a16="http://schemas.microsoft.com/office/drawing/2014/main" id="{50A69B93-67A4-7501-1201-094DFFF917FD}"/>
                    </a:ext>
                  </a:extLst>
                </p:cNvPr>
                <p:cNvSpPr>
                  <a:spLocks noChangeArrowheads="1" noTextEdit="1"/>
                </p:cNvSpPr>
                <p:nvPr/>
              </p:nvSpPr>
              <p:spPr bwMode="auto">
                <a:xfrm>
                  <a:off x="2695" y="1740"/>
                  <a:ext cx="749" cy="671"/>
                </a:xfrm>
                <a:prstGeom prst="ellipse">
                  <a:avLst/>
                </a:prstGeom>
                <a:solidFill>
                  <a:schemeClr val="bg1">
                    <a:lumMod val="85000"/>
                    <a:alpha val="15000"/>
                  </a:schemeClr>
                </a:solidFill>
                <a:ln w="25400" cmpd="thickThin">
                  <a:solidFill>
                    <a:schemeClr val="tx1"/>
                  </a:solidFill>
                  <a:headEnd/>
                  <a:tailEnd/>
                </a:ln>
              </p:spPr>
              <p:style>
                <a:lnRef idx="2">
                  <a:schemeClr val="dk1"/>
                </a:lnRef>
                <a:fillRef idx="1">
                  <a:schemeClr val="lt1"/>
                </a:fillRef>
                <a:effectRef idx="0">
                  <a:schemeClr val="dk1"/>
                </a:effectRef>
                <a:fontRef idx="minor">
                  <a:schemeClr val="dk1"/>
                </a:fontRef>
              </p:style>
              <p:txBody>
                <a:bodyPr lIns="0" tIns="0" rIns="0" bIns="0" anchor="ctr"/>
                <a:lstStyle/>
                <a:p>
                  <a:pPr eaLnBrk="0" fontAlgn="base" hangingPunct="0">
                    <a:spcBef>
                      <a:spcPct val="0"/>
                    </a:spcBef>
                    <a:spcAft>
                      <a:spcPct val="0"/>
                    </a:spcAft>
                    <a:defRPr/>
                  </a:pPr>
                  <a:endParaRPr lang="el-GR">
                    <a:solidFill>
                      <a:srgbClr val="969696"/>
                    </a:solidFill>
                    <a:latin typeface="Tahoma"/>
                  </a:endParaRPr>
                </a:p>
              </p:txBody>
            </p:sp>
            <p:sp>
              <p:nvSpPr>
                <p:cNvPr id="9" name="_s1032">
                  <a:extLst>
                    <a:ext uri="{FF2B5EF4-FFF2-40B4-BE49-F238E27FC236}">
                      <a16:creationId xmlns:a16="http://schemas.microsoft.com/office/drawing/2014/main" id="{E619C33C-0A49-4E75-D6B1-CF0E07A143C4}"/>
                    </a:ext>
                  </a:extLst>
                </p:cNvPr>
                <p:cNvSpPr>
                  <a:spLocks noChangeArrowheads="1" noTextEdit="1"/>
                </p:cNvSpPr>
                <p:nvPr/>
              </p:nvSpPr>
              <p:spPr bwMode="auto">
                <a:xfrm>
                  <a:off x="2394" y="1997"/>
                  <a:ext cx="750" cy="671"/>
                </a:xfrm>
                <a:prstGeom prst="ellipse">
                  <a:avLst/>
                </a:prstGeom>
                <a:solidFill>
                  <a:schemeClr val="bg1">
                    <a:lumMod val="85000"/>
                    <a:alpha val="15000"/>
                  </a:schemeClr>
                </a:solidFill>
                <a:ln w="25400" cmpd="thickThin">
                  <a:solidFill>
                    <a:schemeClr val="tx1"/>
                  </a:solidFill>
                  <a:headEnd/>
                  <a:tailEnd/>
                </a:ln>
              </p:spPr>
              <p:style>
                <a:lnRef idx="2">
                  <a:schemeClr val="dk1"/>
                </a:lnRef>
                <a:fillRef idx="1">
                  <a:schemeClr val="lt1"/>
                </a:fillRef>
                <a:effectRef idx="0">
                  <a:schemeClr val="dk1"/>
                </a:effectRef>
                <a:fontRef idx="minor">
                  <a:schemeClr val="dk1"/>
                </a:fontRef>
              </p:style>
              <p:txBody>
                <a:bodyPr lIns="0" tIns="0" rIns="0" bIns="0" anchor="ctr"/>
                <a:lstStyle/>
                <a:p>
                  <a:pPr eaLnBrk="0" fontAlgn="base" hangingPunct="0">
                    <a:spcBef>
                      <a:spcPct val="0"/>
                    </a:spcBef>
                    <a:spcAft>
                      <a:spcPct val="0"/>
                    </a:spcAft>
                    <a:defRPr/>
                  </a:pPr>
                  <a:endParaRPr lang="el-GR">
                    <a:solidFill>
                      <a:srgbClr val="969696"/>
                    </a:solidFill>
                    <a:latin typeface="Tahoma"/>
                  </a:endParaRPr>
                </a:p>
              </p:txBody>
            </p:sp>
            <p:sp>
              <p:nvSpPr>
                <p:cNvPr id="11" name="_s1034">
                  <a:extLst>
                    <a:ext uri="{FF2B5EF4-FFF2-40B4-BE49-F238E27FC236}">
                      <a16:creationId xmlns:a16="http://schemas.microsoft.com/office/drawing/2014/main" id="{D115FE43-E2ED-265C-A4D9-E3631B858CBB}"/>
                    </a:ext>
                  </a:extLst>
                </p:cNvPr>
                <p:cNvSpPr>
                  <a:spLocks noChangeArrowheads="1" noTextEdit="1"/>
                </p:cNvSpPr>
                <p:nvPr/>
              </p:nvSpPr>
              <p:spPr bwMode="auto">
                <a:xfrm>
                  <a:off x="2093" y="1740"/>
                  <a:ext cx="749" cy="671"/>
                </a:xfrm>
                <a:prstGeom prst="ellipse">
                  <a:avLst/>
                </a:prstGeom>
                <a:solidFill>
                  <a:schemeClr val="bg1">
                    <a:lumMod val="85000"/>
                    <a:alpha val="15000"/>
                  </a:schemeClr>
                </a:solidFill>
                <a:ln w="25400" cmpd="thickThin">
                  <a:solidFill>
                    <a:schemeClr val="tx1"/>
                  </a:solidFill>
                  <a:headEnd/>
                  <a:tailEnd/>
                </a:ln>
              </p:spPr>
              <p:style>
                <a:lnRef idx="2">
                  <a:schemeClr val="dk1"/>
                </a:lnRef>
                <a:fillRef idx="1">
                  <a:schemeClr val="lt1"/>
                </a:fillRef>
                <a:effectRef idx="0">
                  <a:schemeClr val="dk1"/>
                </a:effectRef>
                <a:fontRef idx="minor">
                  <a:schemeClr val="dk1"/>
                </a:fontRef>
              </p:style>
              <p:txBody>
                <a:bodyPr lIns="0" tIns="0" rIns="0" bIns="0" anchor="ctr"/>
                <a:lstStyle/>
                <a:p>
                  <a:pPr eaLnBrk="0" fontAlgn="base" hangingPunct="0">
                    <a:spcBef>
                      <a:spcPct val="0"/>
                    </a:spcBef>
                    <a:spcAft>
                      <a:spcPct val="0"/>
                    </a:spcAft>
                    <a:defRPr/>
                  </a:pPr>
                  <a:endParaRPr lang="el-GR">
                    <a:solidFill>
                      <a:srgbClr val="969696"/>
                    </a:solidFill>
                    <a:latin typeface="Tahoma"/>
                  </a:endParaRPr>
                </a:p>
              </p:txBody>
            </p:sp>
            <p:sp>
              <p:nvSpPr>
                <p:cNvPr id="16405" name="_s1029">
                  <a:extLst>
                    <a:ext uri="{FF2B5EF4-FFF2-40B4-BE49-F238E27FC236}">
                      <a16:creationId xmlns:a16="http://schemas.microsoft.com/office/drawing/2014/main" id="{1BAF624F-4FC5-6401-51FC-08F9CFBF399D}"/>
                    </a:ext>
                  </a:extLst>
                </p:cNvPr>
                <p:cNvSpPr>
                  <a:spLocks noChangeArrowheads="1"/>
                </p:cNvSpPr>
                <p:nvPr/>
              </p:nvSpPr>
              <p:spPr bwMode="auto">
                <a:xfrm>
                  <a:off x="2280" y="1153"/>
                  <a:ext cx="972" cy="2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lstStyle>
                  <a:lvl1pPr>
                    <a:defRPr>
                      <a:solidFill>
                        <a:schemeClr val="bg1"/>
                      </a:solidFill>
                      <a:latin typeface="Arial Unicode MS" pitchFamily="34" charset="-128"/>
                    </a:defRPr>
                  </a:lvl1pPr>
                  <a:lvl2pPr marL="742950" indent="-285750">
                    <a:defRPr>
                      <a:solidFill>
                        <a:schemeClr val="bg1"/>
                      </a:solidFill>
                      <a:latin typeface="Arial Unicode MS" pitchFamily="34" charset="-128"/>
                    </a:defRPr>
                  </a:lvl2pPr>
                  <a:lvl3pPr marL="1143000" indent="-228600">
                    <a:defRPr>
                      <a:solidFill>
                        <a:schemeClr val="bg1"/>
                      </a:solidFill>
                      <a:latin typeface="Arial Unicode MS" pitchFamily="34" charset="-128"/>
                    </a:defRPr>
                  </a:lvl3pPr>
                  <a:lvl4pPr marL="1600200" indent="-228600">
                    <a:defRPr>
                      <a:solidFill>
                        <a:schemeClr val="bg1"/>
                      </a:solidFill>
                      <a:latin typeface="Arial Unicode MS" pitchFamily="34" charset="-128"/>
                    </a:defRPr>
                  </a:lvl4pPr>
                  <a:lvl5pPr marL="2057400" indent="-228600">
                    <a:defRPr>
                      <a:solidFill>
                        <a:schemeClr val="bg1"/>
                      </a:solidFill>
                      <a:latin typeface="Arial Unicode MS" pitchFamily="34" charset="-128"/>
                    </a:defRPr>
                  </a:lvl5pPr>
                  <a:lvl6pPr marL="2514600" indent="-228600" eaLnBrk="0" fontAlgn="base" hangingPunct="0">
                    <a:spcBef>
                      <a:spcPct val="0"/>
                    </a:spcBef>
                    <a:spcAft>
                      <a:spcPct val="0"/>
                    </a:spcAft>
                    <a:defRPr>
                      <a:solidFill>
                        <a:schemeClr val="bg1"/>
                      </a:solidFill>
                      <a:latin typeface="Arial Unicode MS" pitchFamily="34" charset="-128"/>
                    </a:defRPr>
                  </a:lvl6pPr>
                  <a:lvl7pPr marL="2971800" indent="-228600" eaLnBrk="0" fontAlgn="base" hangingPunct="0">
                    <a:spcBef>
                      <a:spcPct val="0"/>
                    </a:spcBef>
                    <a:spcAft>
                      <a:spcPct val="0"/>
                    </a:spcAft>
                    <a:defRPr>
                      <a:solidFill>
                        <a:schemeClr val="bg1"/>
                      </a:solidFill>
                      <a:latin typeface="Arial Unicode MS" pitchFamily="34" charset="-128"/>
                    </a:defRPr>
                  </a:lvl7pPr>
                  <a:lvl8pPr marL="3429000" indent="-228600" eaLnBrk="0" fontAlgn="base" hangingPunct="0">
                    <a:spcBef>
                      <a:spcPct val="0"/>
                    </a:spcBef>
                    <a:spcAft>
                      <a:spcPct val="0"/>
                    </a:spcAft>
                    <a:defRPr>
                      <a:solidFill>
                        <a:schemeClr val="bg1"/>
                      </a:solidFill>
                      <a:latin typeface="Arial Unicode MS" pitchFamily="34" charset="-128"/>
                    </a:defRPr>
                  </a:lvl8pPr>
                  <a:lvl9pPr marL="3886200" indent="-228600" eaLnBrk="0" fontAlgn="base" hangingPunct="0">
                    <a:spcBef>
                      <a:spcPct val="0"/>
                    </a:spcBef>
                    <a:spcAft>
                      <a:spcPct val="0"/>
                    </a:spcAft>
                    <a:defRPr>
                      <a:solidFill>
                        <a:schemeClr val="bg1"/>
                      </a:solidFill>
                      <a:latin typeface="Arial Unicode MS" pitchFamily="34" charset="-128"/>
                    </a:defRPr>
                  </a:lvl9pPr>
                </a:lstStyle>
                <a:p>
                  <a:pPr algn="ctr" eaLnBrk="0" fontAlgn="base" hangingPunct="0">
                    <a:spcBef>
                      <a:spcPct val="0"/>
                    </a:spcBef>
                    <a:spcAft>
                      <a:spcPct val="0"/>
                    </a:spcAft>
                  </a:pPr>
                  <a:r>
                    <a:rPr lang="en-US" altLang="en-US" sz="2400" b="1">
                      <a:solidFill>
                        <a:srgbClr val="000000"/>
                      </a:solidFill>
                    </a:rPr>
                    <a:t>Self </a:t>
                  </a:r>
                </a:p>
                <a:p>
                  <a:pPr algn="ctr" eaLnBrk="0" fontAlgn="base" hangingPunct="0">
                    <a:spcBef>
                      <a:spcPct val="0"/>
                    </a:spcBef>
                    <a:spcAft>
                      <a:spcPct val="0"/>
                    </a:spcAft>
                  </a:pPr>
                  <a:r>
                    <a:rPr lang="en-US" altLang="en-US" sz="2400" b="1">
                      <a:solidFill>
                        <a:srgbClr val="000000"/>
                      </a:solidFill>
                    </a:rPr>
                    <a:t>exploration</a:t>
                  </a:r>
                  <a:endParaRPr lang="en-GB" altLang="en-US" sz="2400" b="1">
                    <a:solidFill>
                      <a:srgbClr val="000000"/>
                    </a:solidFill>
                  </a:endParaRPr>
                </a:p>
              </p:txBody>
            </p:sp>
            <p:sp>
              <p:nvSpPr>
                <p:cNvPr id="16406" name="_s1033">
                  <a:extLst>
                    <a:ext uri="{FF2B5EF4-FFF2-40B4-BE49-F238E27FC236}">
                      <a16:creationId xmlns:a16="http://schemas.microsoft.com/office/drawing/2014/main" id="{32FB8CC1-6C7C-2FDC-B32C-276BBA2FEDD6}"/>
                    </a:ext>
                  </a:extLst>
                </p:cNvPr>
                <p:cNvSpPr>
                  <a:spLocks noChangeArrowheads="1"/>
                </p:cNvSpPr>
                <p:nvPr/>
              </p:nvSpPr>
              <p:spPr bwMode="auto">
                <a:xfrm>
                  <a:off x="2355" y="2674"/>
                  <a:ext cx="972" cy="2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lstStyle>
                  <a:lvl1pPr>
                    <a:defRPr>
                      <a:solidFill>
                        <a:schemeClr val="bg1"/>
                      </a:solidFill>
                      <a:latin typeface="Arial Unicode MS" pitchFamily="34" charset="-128"/>
                    </a:defRPr>
                  </a:lvl1pPr>
                  <a:lvl2pPr marL="742950" indent="-285750">
                    <a:defRPr>
                      <a:solidFill>
                        <a:schemeClr val="bg1"/>
                      </a:solidFill>
                      <a:latin typeface="Arial Unicode MS" pitchFamily="34" charset="-128"/>
                    </a:defRPr>
                  </a:lvl2pPr>
                  <a:lvl3pPr marL="1143000" indent="-228600">
                    <a:defRPr>
                      <a:solidFill>
                        <a:schemeClr val="bg1"/>
                      </a:solidFill>
                      <a:latin typeface="Arial Unicode MS" pitchFamily="34" charset="-128"/>
                    </a:defRPr>
                  </a:lvl3pPr>
                  <a:lvl4pPr marL="1600200" indent="-228600">
                    <a:defRPr>
                      <a:solidFill>
                        <a:schemeClr val="bg1"/>
                      </a:solidFill>
                      <a:latin typeface="Arial Unicode MS" pitchFamily="34" charset="-128"/>
                    </a:defRPr>
                  </a:lvl4pPr>
                  <a:lvl5pPr marL="2057400" indent="-228600">
                    <a:defRPr>
                      <a:solidFill>
                        <a:schemeClr val="bg1"/>
                      </a:solidFill>
                      <a:latin typeface="Arial Unicode MS" pitchFamily="34" charset="-128"/>
                    </a:defRPr>
                  </a:lvl5pPr>
                  <a:lvl6pPr marL="2514600" indent="-228600" eaLnBrk="0" fontAlgn="base" hangingPunct="0">
                    <a:spcBef>
                      <a:spcPct val="0"/>
                    </a:spcBef>
                    <a:spcAft>
                      <a:spcPct val="0"/>
                    </a:spcAft>
                    <a:defRPr>
                      <a:solidFill>
                        <a:schemeClr val="bg1"/>
                      </a:solidFill>
                      <a:latin typeface="Arial Unicode MS" pitchFamily="34" charset="-128"/>
                    </a:defRPr>
                  </a:lvl6pPr>
                  <a:lvl7pPr marL="2971800" indent="-228600" eaLnBrk="0" fontAlgn="base" hangingPunct="0">
                    <a:spcBef>
                      <a:spcPct val="0"/>
                    </a:spcBef>
                    <a:spcAft>
                      <a:spcPct val="0"/>
                    </a:spcAft>
                    <a:defRPr>
                      <a:solidFill>
                        <a:schemeClr val="bg1"/>
                      </a:solidFill>
                      <a:latin typeface="Arial Unicode MS" pitchFamily="34" charset="-128"/>
                    </a:defRPr>
                  </a:lvl7pPr>
                  <a:lvl8pPr marL="3429000" indent="-228600" eaLnBrk="0" fontAlgn="base" hangingPunct="0">
                    <a:spcBef>
                      <a:spcPct val="0"/>
                    </a:spcBef>
                    <a:spcAft>
                      <a:spcPct val="0"/>
                    </a:spcAft>
                    <a:defRPr>
                      <a:solidFill>
                        <a:schemeClr val="bg1"/>
                      </a:solidFill>
                      <a:latin typeface="Arial Unicode MS" pitchFamily="34" charset="-128"/>
                    </a:defRPr>
                  </a:lvl8pPr>
                  <a:lvl9pPr marL="3886200" indent="-228600" eaLnBrk="0" fontAlgn="base" hangingPunct="0">
                    <a:spcBef>
                      <a:spcPct val="0"/>
                    </a:spcBef>
                    <a:spcAft>
                      <a:spcPct val="0"/>
                    </a:spcAft>
                    <a:defRPr>
                      <a:solidFill>
                        <a:schemeClr val="bg1"/>
                      </a:solidFill>
                      <a:latin typeface="Arial Unicode MS" pitchFamily="34" charset="-128"/>
                    </a:defRPr>
                  </a:lvl9pPr>
                </a:lstStyle>
                <a:p>
                  <a:pPr algn="ctr" eaLnBrk="0" fontAlgn="base" hangingPunct="0">
                    <a:spcBef>
                      <a:spcPct val="0"/>
                    </a:spcBef>
                    <a:spcAft>
                      <a:spcPct val="0"/>
                    </a:spcAft>
                  </a:pPr>
                  <a:r>
                    <a:rPr lang="en-US" altLang="en-US" sz="2400" b="1">
                      <a:solidFill>
                        <a:srgbClr val="000000"/>
                      </a:solidFill>
                    </a:rPr>
                    <a:t>Relational influence</a:t>
                  </a:r>
                  <a:endParaRPr lang="en-GB" altLang="en-US" sz="2400" b="1">
                    <a:solidFill>
                      <a:srgbClr val="000000"/>
                    </a:solidFill>
                  </a:endParaRPr>
                </a:p>
              </p:txBody>
            </p:sp>
            <p:sp>
              <p:nvSpPr>
                <p:cNvPr id="16407" name="_s1031">
                  <a:extLst>
                    <a:ext uri="{FF2B5EF4-FFF2-40B4-BE49-F238E27FC236}">
                      <a16:creationId xmlns:a16="http://schemas.microsoft.com/office/drawing/2014/main" id="{165560B7-5E44-1BE5-4145-52B2E1723B4A}"/>
                    </a:ext>
                  </a:extLst>
                </p:cNvPr>
                <p:cNvSpPr>
                  <a:spLocks noChangeArrowheads="1"/>
                </p:cNvSpPr>
                <p:nvPr/>
              </p:nvSpPr>
              <p:spPr bwMode="auto">
                <a:xfrm>
                  <a:off x="3557" y="1960"/>
                  <a:ext cx="709" cy="2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lstStyle>
                  <a:lvl1pPr>
                    <a:defRPr>
                      <a:solidFill>
                        <a:schemeClr val="bg1"/>
                      </a:solidFill>
                      <a:latin typeface="Arial Unicode MS" pitchFamily="34" charset="-128"/>
                    </a:defRPr>
                  </a:lvl1pPr>
                  <a:lvl2pPr marL="742950" indent="-285750">
                    <a:defRPr>
                      <a:solidFill>
                        <a:schemeClr val="bg1"/>
                      </a:solidFill>
                      <a:latin typeface="Arial Unicode MS" pitchFamily="34" charset="-128"/>
                    </a:defRPr>
                  </a:lvl2pPr>
                  <a:lvl3pPr marL="1143000" indent="-228600">
                    <a:defRPr>
                      <a:solidFill>
                        <a:schemeClr val="bg1"/>
                      </a:solidFill>
                      <a:latin typeface="Arial Unicode MS" pitchFamily="34" charset="-128"/>
                    </a:defRPr>
                  </a:lvl3pPr>
                  <a:lvl4pPr marL="1600200" indent="-228600">
                    <a:defRPr>
                      <a:solidFill>
                        <a:schemeClr val="bg1"/>
                      </a:solidFill>
                      <a:latin typeface="Arial Unicode MS" pitchFamily="34" charset="-128"/>
                    </a:defRPr>
                  </a:lvl4pPr>
                  <a:lvl5pPr marL="2057400" indent="-228600">
                    <a:defRPr>
                      <a:solidFill>
                        <a:schemeClr val="bg1"/>
                      </a:solidFill>
                      <a:latin typeface="Arial Unicode MS" pitchFamily="34" charset="-128"/>
                    </a:defRPr>
                  </a:lvl5pPr>
                  <a:lvl6pPr marL="2514600" indent="-228600" eaLnBrk="0" fontAlgn="base" hangingPunct="0">
                    <a:spcBef>
                      <a:spcPct val="0"/>
                    </a:spcBef>
                    <a:spcAft>
                      <a:spcPct val="0"/>
                    </a:spcAft>
                    <a:defRPr>
                      <a:solidFill>
                        <a:schemeClr val="bg1"/>
                      </a:solidFill>
                      <a:latin typeface="Arial Unicode MS" pitchFamily="34" charset="-128"/>
                    </a:defRPr>
                  </a:lvl6pPr>
                  <a:lvl7pPr marL="2971800" indent="-228600" eaLnBrk="0" fontAlgn="base" hangingPunct="0">
                    <a:spcBef>
                      <a:spcPct val="0"/>
                    </a:spcBef>
                    <a:spcAft>
                      <a:spcPct val="0"/>
                    </a:spcAft>
                    <a:defRPr>
                      <a:solidFill>
                        <a:schemeClr val="bg1"/>
                      </a:solidFill>
                      <a:latin typeface="Arial Unicode MS" pitchFamily="34" charset="-128"/>
                    </a:defRPr>
                  </a:lvl7pPr>
                  <a:lvl8pPr marL="3429000" indent="-228600" eaLnBrk="0" fontAlgn="base" hangingPunct="0">
                    <a:spcBef>
                      <a:spcPct val="0"/>
                    </a:spcBef>
                    <a:spcAft>
                      <a:spcPct val="0"/>
                    </a:spcAft>
                    <a:defRPr>
                      <a:solidFill>
                        <a:schemeClr val="bg1"/>
                      </a:solidFill>
                      <a:latin typeface="Arial Unicode MS" pitchFamily="34" charset="-128"/>
                    </a:defRPr>
                  </a:lvl8pPr>
                  <a:lvl9pPr marL="3886200" indent="-228600" eaLnBrk="0" fontAlgn="base" hangingPunct="0">
                    <a:spcBef>
                      <a:spcPct val="0"/>
                    </a:spcBef>
                    <a:spcAft>
                      <a:spcPct val="0"/>
                    </a:spcAft>
                    <a:defRPr>
                      <a:solidFill>
                        <a:schemeClr val="bg1"/>
                      </a:solidFill>
                      <a:latin typeface="Arial Unicode MS" pitchFamily="34" charset="-128"/>
                    </a:defRPr>
                  </a:lvl9pPr>
                </a:lstStyle>
                <a:p>
                  <a:pPr eaLnBrk="0" fontAlgn="base" hangingPunct="0">
                    <a:spcBef>
                      <a:spcPct val="0"/>
                    </a:spcBef>
                    <a:spcAft>
                      <a:spcPct val="0"/>
                    </a:spcAft>
                  </a:pPr>
                  <a:r>
                    <a:rPr lang="en-US" altLang="en-US" sz="2400" b="1">
                      <a:solidFill>
                        <a:srgbClr val="000000"/>
                      </a:solidFill>
                    </a:rPr>
                    <a:t>Self</a:t>
                  </a:r>
                </a:p>
                <a:p>
                  <a:pPr eaLnBrk="0" fontAlgn="base" hangingPunct="0">
                    <a:spcBef>
                      <a:spcPct val="0"/>
                    </a:spcBef>
                    <a:spcAft>
                      <a:spcPct val="0"/>
                    </a:spcAft>
                  </a:pPr>
                  <a:r>
                    <a:rPr lang="en-US" altLang="en-US" sz="2400" b="1">
                      <a:solidFill>
                        <a:srgbClr val="000000"/>
                      </a:solidFill>
                    </a:rPr>
                    <a:t>influence</a:t>
                  </a:r>
                  <a:endParaRPr lang="en-GB" altLang="en-US" sz="2400" b="1">
                    <a:solidFill>
                      <a:srgbClr val="000000"/>
                    </a:solidFill>
                  </a:endParaRPr>
                </a:p>
              </p:txBody>
            </p:sp>
            <p:sp>
              <p:nvSpPr>
                <p:cNvPr id="16408" name="_s1035">
                  <a:extLst>
                    <a:ext uri="{FF2B5EF4-FFF2-40B4-BE49-F238E27FC236}">
                      <a16:creationId xmlns:a16="http://schemas.microsoft.com/office/drawing/2014/main" id="{B97A95D0-5537-E10C-8BF5-75CBEBE13431}"/>
                    </a:ext>
                  </a:extLst>
                </p:cNvPr>
                <p:cNvSpPr>
                  <a:spLocks noChangeArrowheads="1"/>
                </p:cNvSpPr>
                <p:nvPr/>
              </p:nvSpPr>
              <p:spPr bwMode="auto">
                <a:xfrm>
                  <a:off x="1291" y="1997"/>
                  <a:ext cx="859" cy="2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lstStyle>
                  <a:lvl1pPr>
                    <a:defRPr>
                      <a:solidFill>
                        <a:schemeClr val="bg1"/>
                      </a:solidFill>
                      <a:latin typeface="Arial Unicode MS" pitchFamily="34" charset="-128"/>
                    </a:defRPr>
                  </a:lvl1pPr>
                  <a:lvl2pPr marL="742950" indent="-285750">
                    <a:defRPr>
                      <a:solidFill>
                        <a:schemeClr val="bg1"/>
                      </a:solidFill>
                      <a:latin typeface="Arial Unicode MS" pitchFamily="34" charset="-128"/>
                    </a:defRPr>
                  </a:lvl2pPr>
                  <a:lvl3pPr marL="1143000" indent="-228600">
                    <a:defRPr>
                      <a:solidFill>
                        <a:schemeClr val="bg1"/>
                      </a:solidFill>
                      <a:latin typeface="Arial Unicode MS" pitchFamily="34" charset="-128"/>
                    </a:defRPr>
                  </a:lvl3pPr>
                  <a:lvl4pPr marL="1600200" indent="-228600">
                    <a:defRPr>
                      <a:solidFill>
                        <a:schemeClr val="bg1"/>
                      </a:solidFill>
                      <a:latin typeface="Arial Unicode MS" pitchFamily="34" charset="-128"/>
                    </a:defRPr>
                  </a:lvl4pPr>
                  <a:lvl5pPr marL="2057400" indent="-228600">
                    <a:defRPr>
                      <a:solidFill>
                        <a:schemeClr val="bg1"/>
                      </a:solidFill>
                      <a:latin typeface="Arial Unicode MS" pitchFamily="34" charset="-128"/>
                    </a:defRPr>
                  </a:lvl5pPr>
                  <a:lvl6pPr marL="2514600" indent="-228600" eaLnBrk="0" fontAlgn="base" hangingPunct="0">
                    <a:spcBef>
                      <a:spcPct val="0"/>
                    </a:spcBef>
                    <a:spcAft>
                      <a:spcPct val="0"/>
                    </a:spcAft>
                    <a:defRPr>
                      <a:solidFill>
                        <a:schemeClr val="bg1"/>
                      </a:solidFill>
                      <a:latin typeface="Arial Unicode MS" pitchFamily="34" charset="-128"/>
                    </a:defRPr>
                  </a:lvl6pPr>
                  <a:lvl7pPr marL="2971800" indent="-228600" eaLnBrk="0" fontAlgn="base" hangingPunct="0">
                    <a:spcBef>
                      <a:spcPct val="0"/>
                    </a:spcBef>
                    <a:spcAft>
                      <a:spcPct val="0"/>
                    </a:spcAft>
                    <a:defRPr>
                      <a:solidFill>
                        <a:schemeClr val="bg1"/>
                      </a:solidFill>
                      <a:latin typeface="Arial Unicode MS" pitchFamily="34" charset="-128"/>
                    </a:defRPr>
                  </a:lvl7pPr>
                  <a:lvl8pPr marL="3429000" indent="-228600" eaLnBrk="0" fontAlgn="base" hangingPunct="0">
                    <a:spcBef>
                      <a:spcPct val="0"/>
                    </a:spcBef>
                    <a:spcAft>
                      <a:spcPct val="0"/>
                    </a:spcAft>
                    <a:defRPr>
                      <a:solidFill>
                        <a:schemeClr val="bg1"/>
                      </a:solidFill>
                      <a:latin typeface="Arial Unicode MS" pitchFamily="34" charset="-128"/>
                    </a:defRPr>
                  </a:lvl8pPr>
                  <a:lvl9pPr marL="3886200" indent="-228600" eaLnBrk="0" fontAlgn="base" hangingPunct="0">
                    <a:spcBef>
                      <a:spcPct val="0"/>
                    </a:spcBef>
                    <a:spcAft>
                      <a:spcPct val="0"/>
                    </a:spcAft>
                    <a:defRPr>
                      <a:solidFill>
                        <a:schemeClr val="bg1"/>
                      </a:solidFill>
                      <a:latin typeface="Arial Unicode MS" pitchFamily="34" charset="-128"/>
                    </a:defRPr>
                  </a:lvl9pPr>
                </a:lstStyle>
                <a:p>
                  <a:pPr eaLnBrk="0" fontAlgn="base" hangingPunct="0">
                    <a:spcBef>
                      <a:spcPct val="0"/>
                    </a:spcBef>
                    <a:spcAft>
                      <a:spcPct val="0"/>
                    </a:spcAft>
                  </a:pPr>
                  <a:r>
                    <a:rPr lang="en-US" altLang="en-US" sz="2400" b="1">
                      <a:solidFill>
                        <a:srgbClr val="000000"/>
                      </a:solidFill>
                    </a:rPr>
                    <a:t>Systemic</a:t>
                  </a:r>
                </a:p>
                <a:p>
                  <a:pPr eaLnBrk="0" fontAlgn="base" hangingPunct="0">
                    <a:spcBef>
                      <a:spcPct val="0"/>
                    </a:spcBef>
                    <a:spcAft>
                      <a:spcPct val="0"/>
                    </a:spcAft>
                  </a:pPr>
                  <a:r>
                    <a:rPr lang="en-US" altLang="en-US" sz="2000" b="1">
                      <a:solidFill>
                        <a:srgbClr val="000000"/>
                      </a:solidFill>
                    </a:rPr>
                    <a:t>awareness</a:t>
                  </a:r>
                  <a:endParaRPr lang="en-GB" altLang="en-US" sz="2400" b="1">
                    <a:solidFill>
                      <a:srgbClr val="000000"/>
                    </a:solidFill>
                  </a:endParaRPr>
                </a:p>
              </p:txBody>
            </p:sp>
          </p:grpSp>
          <p:sp>
            <p:nvSpPr>
              <p:cNvPr id="16395" name="26 - TextBox">
                <a:extLst>
                  <a:ext uri="{FF2B5EF4-FFF2-40B4-BE49-F238E27FC236}">
                    <a16:creationId xmlns:a16="http://schemas.microsoft.com/office/drawing/2014/main" id="{E116B229-0B83-911B-4BB6-C83D00BD24BD}"/>
                  </a:ext>
                </a:extLst>
              </p:cNvPr>
              <p:cNvSpPr txBox="1">
                <a:spLocks noChangeArrowheads="1"/>
              </p:cNvSpPr>
              <p:nvPr/>
            </p:nvSpPr>
            <p:spPr bwMode="auto">
              <a:xfrm>
                <a:off x="3131840" y="1052736"/>
                <a:ext cx="1870965" cy="4000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bg1"/>
                    </a:solidFill>
                    <a:latin typeface="Arial Unicode MS" pitchFamily="34" charset="-128"/>
                  </a:defRPr>
                </a:lvl1pPr>
                <a:lvl2pPr marL="742950" indent="-285750">
                  <a:defRPr>
                    <a:solidFill>
                      <a:schemeClr val="bg1"/>
                    </a:solidFill>
                    <a:latin typeface="Arial Unicode MS" pitchFamily="34" charset="-128"/>
                  </a:defRPr>
                </a:lvl2pPr>
                <a:lvl3pPr marL="1143000" indent="-228600">
                  <a:defRPr>
                    <a:solidFill>
                      <a:schemeClr val="bg1"/>
                    </a:solidFill>
                    <a:latin typeface="Arial Unicode MS" pitchFamily="34" charset="-128"/>
                  </a:defRPr>
                </a:lvl3pPr>
                <a:lvl4pPr marL="1600200" indent="-228600">
                  <a:defRPr>
                    <a:solidFill>
                      <a:schemeClr val="bg1"/>
                    </a:solidFill>
                    <a:latin typeface="Arial Unicode MS" pitchFamily="34" charset="-128"/>
                  </a:defRPr>
                </a:lvl4pPr>
                <a:lvl5pPr marL="2057400" indent="-228600">
                  <a:defRPr>
                    <a:solidFill>
                      <a:schemeClr val="bg1"/>
                    </a:solidFill>
                    <a:latin typeface="Arial Unicode MS" pitchFamily="34" charset="-128"/>
                  </a:defRPr>
                </a:lvl5pPr>
                <a:lvl6pPr marL="2514600" indent="-228600" eaLnBrk="0" fontAlgn="base" hangingPunct="0">
                  <a:spcBef>
                    <a:spcPct val="0"/>
                  </a:spcBef>
                  <a:spcAft>
                    <a:spcPct val="0"/>
                  </a:spcAft>
                  <a:defRPr>
                    <a:solidFill>
                      <a:schemeClr val="bg1"/>
                    </a:solidFill>
                    <a:latin typeface="Arial Unicode MS" pitchFamily="34" charset="-128"/>
                  </a:defRPr>
                </a:lvl6pPr>
                <a:lvl7pPr marL="2971800" indent="-228600" eaLnBrk="0" fontAlgn="base" hangingPunct="0">
                  <a:spcBef>
                    <a:spcPct val="0"/>
                  </a:spcBef>
                  <a:spcAft>
                    <a:spcPct val="0"/>
                  </a:spcAft>
                  <a:defRPr>
                    <a:solidFill>
                      <a:schemeClr val="bg1"/>
                    </a:solidFill>
                    <a:latin typeface="Arial Unicode MS" pitchFamily="34" charset="-128"/>
                  </a:defRPr>
                </a:lvl7pPr>
                <a:lvl8pPr marL="3429000" indent="-228600" eaLnBrk="0" fontAlgn="base" hangingPunct="0">
                  <a:spcBef>
                    <a:spcPct val="0"/>
                  </a:spcBef>
                  <a:spcAft>
                    <a:spcPct val="0"/>
                  </a:spcAft>
                  <a:defRPr>
                    <a:solidFill>
                      <a:schemeClr val="bg1"/>
                    </a:solidFill>
                    <a:latin typeface="Arial Unicode MS" pitchFamily="34" charset="-128"/>
                  </a:defRPr>
                </a:lvl8pPr>
                <a:lvl9pPr marL="3886200" indent="-228600" eaLnBrk="0" fontAlgn="base" hangingPunct="0">
                  <a:spcBef>
                    <a:spcPct val="0"/>
                  </a:spcBef>
                  <a:spcAft>
                    <a:spcPct val="0"/>
                  </a:spcAft>
                  <a:defRPr>
                    <a:solidFill>
                      <a:schemeClr val="bg1"/>
                    </a:solidFill>
                    <a:latin typeface="Arial Unicode MS" pitchFamily="34" charset="-128"/>
                  </a:defRPr>
                </a:lvl9pPr>
              </a:lstStyle>
              <a:p>
                <a:pPr eaLnBrk="0" fontAlgn="base" hangingPunct="0">
                  <a:spcBef>
                    <a:spcPct val="0"/>
                  </a:spcBef>
                  <a:spcAft>
                    <a:spcPct val="0"/>
                  </a:spcAft>
                </a:pPr>
                <a:r>
                  <a:rPr lang="en-US" altLang="en-US" sz="2000">
                    <a:solidFill>
                      <a:srgbClr val="C00000"/>
                    </a:solidFill>
                    <a:latin typeface="Berlin Sans FB" panose="020E0602020502020306" pitchFamily="34" charset="0"/>
                  </a:rPr>
                  <a:t>Self-compassion</a:t>
                </a:r>
                <a:endParaRPr lang="el-GR" altLang="en-US" sz="2000">
                  <a:solidFill>
                    <a:srgbClr val="C00000"/>
                  </a:solidFill>
                </a:endParaRPr>
              </a:p>
            </p:txBody>
          </p:sp>
          <p:sp>
            <p:nvSpPr>
              <p:cNvPr id="29" name="28 - Διάγραμμα ροής: Παραπομπή">
                <a:extLst>
                  <a:ext uri="{FF2B5EF4-FFF2-40B4-BE49-F238E27FC236}">
                    <a16:creationId xmlns:a16="http://schemas.microsoft.com/office/drawing/2014/main" id="{869254E4-A39F-8230-3D52-4C725D9068C9}"/>
                  </a:ext>
                </a:extLst>
              </p:cNvPr>
              <p:cNvSpPr/>
              <p:nvPr/>
            </p:nvSpPr>
            <p:spPr>
              <a:xfrm>
                <a:off x="2772078" y="765253"/>
                <a:ext cx="2447846" cy="2204744"/>
              </a:xfrm>
              <a:prstGeom prst="flowChartConnector">
                <a:avLst/>
              </a:prstGeom>
              <a:noFill/>
              <a:ln w="22225">
                <a:solidFill>
                  <a:srgbClr val="FF66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fontAlgn="base" hangingPunct="0">
                  <a:spcBef>
                    <a:spcPct val="0"/>
                  </a:spcBef>
                  <a:spcAft>
                    <a:spcPct val="0"/>
                  </a:spcAft>
                  <a:defRPr/>
                </a:pPr>
                <a:endParaRPr lang="el-GR">
                  <a:solidFill>
                    <a:srgbClr val="FFFFFF"/>
                  </a:solidFill>
                  <a:latin typeface="Tahoma"/>
                </a:endParaRPr>
              </a:p>
            </p:txBody>
          </p:sp>
          <p:sp>
            <p:nvSpPr>
              <p:cNvPr id="22" name="21 - Βέλος προς τα κάτω">
                <a:extLst>
                  <a:ext uri="{FF2B5EF4-FFF2-40B4-BE49-F238E27FC236}">
                    <a16:creationId xmlns:a16="http://schemas.microsoft.com/office/drawing/2014/main" id="{815F06AD-CBC1-BD52-4273-FEEA8554E90B}"/>
                  </a:ext>
                </a:extLst>
              </p:cNvPr>
              <p:cNvSpPr/>
              <p:nvPr/>
            </p:nvSpPr>
            <p:spPr>
              <a:xfrm>
                <a:off x="3780108" y="2349367"/>
                <a:ext cx="431786" cy="503171"/>
              </a:xfrm>
              <a:prstGeom prst="down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fontAlgn="base" hangingPunct="0">
                  <a:spcBef>
                    <a:spcPct val="0"/>
                  </a:spcBef>
                  <a:spcAft>
                    <a:spcPct val="0"/>
                  </a:spcAft>
                  <a:defRPr/>
                </a:pPr>
                <a:endParaRPr lang="el-GR">
                  <a:solidFill>
                    <a:srgbClr val="FFFFFF"/>
                  </a:solidFill>
                  <a:latin typeface="Tahoma"/>
                </a:endParaRPr>
              </a:p>
            </p:txBody>
          </p:sp>
          <p:sp>
            <p:nvSpPr>
              <p:cNvPr id="23" name="22 - Βέλος προς τα κάτω">
                <a:extLst>
                  <a:ext uri="{FF2B5EF4-FFF2-40B4-BE49-F238E27FC236}">
                    <a16:creationId xmlns:a16="http://schemas.microsoft.com/office/drawing/2014/main" id="{DD70A7FF-1EAD-4D20-2F7B-24CBE65D920A}"/>
                  </a:ext>
                </a:extLst>
              </p:cNvPr>
              <p:cNvSpPr/>
              <p:nvPr/>
            </p:nvSpPr>
            <p:spPr>
              <a:xfrm rot="16200000">
                <a:off x="2663360" y="3248541"/>
                <a:ext cx="433329" cy="504809"/>
              </a:xfrm>
              <a:prstGeom prst="down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fontAlgn="base" hangingPunct="0">
                  <a:spcBef>
                    <a:spcPct val="0"/>
                  </a:spcBef>
                  <a:spcAft>
                    <a:spcPct val="0"/>
                  </a:spcAft>
                  <a:defRPr/>
                </a:pPr>
                <a:endParaRPr lang="el-GR">
                  <a:solidFill>
                    <a:srgbClr val="FFFFFF"/>
                  </a:solidFill>
                  <a:latin typeface="Tahoma"/>
                </a:endParaRPr>
              </a:p>
            </p:txBody>
          </p:sp>
          <p:sp>
            <p:nvSpPr>
              <p:cNvPr id="24" name="23 - Βέλος προς τα κάτω">
                <a:extLst>
                  <a:ext uri="{FF2B5EF4-FFF2-40B4-BE49-F238E27FC236}">
                    <a16:creationId xmlns:a16="http://schemas.microsoft.com/office/drawing/2014/main" id="{CEA1E712-D0D6-9ADC-939A-9819C735A643}"/>
                  </a:ext>
                </a:extLst>
              </p:cNvPr>
              <p:cNvSpPr/>
              <p:nvPr/>
            </p:nvSpPr>
            <p:spPr>
              <a:xfrm rot="5400000">
                <a:off x="4895314" y="3248541"/>
                <a:ext cx="433329" cy="504809"/>
              </a:xfrm>
              <a:prstGeom prst="down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fontAlgn="base" hangingPunct="0">
                  <a:spcBef>
                    <a:spcPct val="0"/>
                  </a:spcBef>
                  <a:spcAft>
                    <a:spcPct val="0"/>
                  </a:spcAft>
                  <a:defRPr/>
                </a:pPr>
                <a:endParaRPr lang="el-GR">
                  <a:solidFill>
                    <a:srgbClr val="FFFFFF"/>
                  </a:solidFill>
                  <a:latin typeface="Tahoma"/>
                </a:endParaRPr>
              </a:p>
            </p:txBody>
          </p:sp>
          <p:sp>
            <p:nvSpPr>
              <p:cNvPr id="25" name="24 - Βέλος προς τα κάτω">
                <a:extLst>
                  <a:ext uri="{FF2B5EF4-FFF2-40B4-BE49-F238E27FC236}">
                    <a16:creationId xmlns:a16="http://schemas.microsoft.com/office/drawing/2014/main" id="{28471DA6-14F9-EB56-C70F-5C857C878C9D}"/>
                  </a:ext>
                </a:extLst>
              </p:cNvPr>
              <p:cNvSpPr/>
              <p:nvPr/>
            </p:nvSpPr>
            <p:spPr>
              <a:xfrm rot="10800000">
                <a:off x="3780108" y="4220781"/>
                <a:ext cx="431786" cy="504758"/>
              </a:xfrm>
              <a:prstGeom prst="down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fontAlgn="base" hangingPunct="0">
                  <a:spcBef>
                    <a:spcPct val="0"/>
                  </a:spcBef>
                  <a:spcAft>
                    <a:spcPct val="0"/>
                  </a:spcAft>
                  <a:defRPr/>
                </a:pPr>
                <a:endParaRPr lang="el-GR">
                  <a:solidFill>
                    <a:srgbClr val="FFFFFF"/>
                  </a:solidFill>
                  <a:latin typeface="Tahoma"/>
                </a:endParaRPr>
              </a:p>
            </p:txBody>
          </p:sp>
        </p:grpSp>
        <p:sp>
          <p:nvSpPr>
            <p:cNvPr id="27" name="26 - Καρδιά">
              <a:extLst>
                <a:ext uri="{FF2B5EF4-FFF2-40B4-BE49-F238E27FC236}">
                  <a16:creationId xmlns:a16="http://schemas.microsoft.com/office/drawing/2014/main" id="{30E30E70-518B-8EF2-7AE9-87F6654403C0}"/>
                </a:ext>
              </a:extLst>
            </p:cNvPr>
            <p:cNvSpPr/>
            <p:nvPr/>
          </p:nvSpPr>
          <p:spPr bwMode="auto">
            <a:xfrm>
              <a:off x="3748372" y="3362202"/>
              <a:ext cx="399632" cy="317553"/>
            </a:xfrm>
            <a:prstGeom prst="heart">
              <a:avLst/>
            </a:prstGeom>
            <a:gradFill flip="none" rotWithShape="1">
              <a:gsLst>
                <a:gs pos="0">
                  <a:srgbClr val="CC3399"/>
                </a:gs>
                <a:gs pos="45000">
                  <a:srgbClr val="FF7A00"/>
                </a:gs>
                <a:gs pos="70000">
                  <a:srgbClr val="FF0300"/>
                </a:gs>
                <a:gs pos="100000">
                  <a:srgbClr val="4D0808"/>
                </a:gs>
              </a:gsLst>
              <a:lin ang="2700000" scaled="1"/>
              <a:tileRect/>
            </a:gradFill>
            <a:ln w="22225" cap="flat" cmpd="sng" algn="ctr">
              <a:solidFill>
                <a:srgbClr val="990099"/>
              </a:solidFill>
              <a:prstDash val="solid"/>
              <a:round/>
              <a:headEnd type="none" w="sm" len="sm"/>
              <a:tailEnd type="none" w="sm" len="sm"/>
            </a:ln>
            <a:effectLst/>
          </p:spPr>
          <p:txBody>
            <a:bodyPr/>
            <a:lstStyle/>
            <a:p>
              <a:pPr eaLnBrk="0" fontAlgn="base" hangingPunct="0">
                <a:spcBef>
                  <a:spcPct val="0"/>
                </a:spcBef>
                <a:spcAft>
                  <a:spcPct val="0"/>
                </a:spcAft>
                <a:defRPr/>
              </a:pPr>
              <a:endParaRPr lang="el-GR">
                <a:solidFill>
                  <a:srgbClr val="000000"/>
                </a:solidFill>
              </a:endParaRPr>
            </a:p>
          </p:txBody>
        </p:sp>
        <p:sp>
          <p:nvSpPr>
            <p:cNvPr id="3" name="18 - TextBox">
              <a:extLst>
                <a:ext uri="{FF2B5EF4-FFF2-40B4-BE49-F238E27FC236}">
                  <a16:creationId xmlns:a16="http://schemas.microsoft.com/office/drawing/2014/main" id="{94336B1F-089D-6F4A-F3F0-8822022746AE}"/>
                </a:ext>
              </a:extLst>
            </p:cNvPr>
            <p:cNvSpPr txBox="1"/>
            <p:nvPr/>
          </p:nvSpPr>
          <p:spPr bwMode="auto">
            <a:xfrm>
              <a:off x="2759353" y="6056485"/>
              <a:ext cx="2769454" cy="400110"/>
            </a:xfrm>
            <a:prstGeom prst="rect">
              <a:avLst/>
            </a:prstGeom>
            <a:noFill/>
          </p:spPr>
          <p:txBody>
            <a:bodyPr wrap="square">
              <a:spAutoFit/>
            </a:bodyPr>
            <a:lstStyle/>
            <a:p>
              <a:pPr eaLnBrk="0" fontAlgn="base" hangingPunct="0">
                <a:spcBef>
                  <a:spcPct val="0"/>
                </a:spcBef>
                <a:spcAft>
                  <a:spcPct val="0"/>
                </a:spcAft>
                <a:defRPr/>
              </a:pPr>
              <a:r>
                <a:rPr lang="en-US" sz="2000" b="1" spc="300">
                  <a:solidFill>
                    <a:srgbClr val="993300"/>
                  </a:solidFill>
                </a:rPr>
                <a:t> *compassion *</a:t>
              </a:r>
              <a:endParaRPr lang="el-GR" sz="2000" b="1" spc="300">
                <a:solidFill>
                  <a:srgbClr val="993300"/>
                </a:solidFill>
              </a:endParaRPr>
            </a:p>
          </p:txBody>
        </p:sp>
      </p:grpSp>
      <p:sp>
        <p:nvSpPr>
          <p:cNvPr id="2" name="Rectangle 2">
            <a:extLst>
              <a:ext uri="{FF2B5EF4-FFF2-40B4-BE49-F238E27FC236}">
                <a16:creationId xmlns:a16="http://schemas.microsoft.com/office/drawing/2014/main" id="{C16F33E8-D69A-243A-4A8F-75EFF03417A3}"/>
              </a:ext>
            </a:extLst>
          </p:cNvPr>
          <p:cNvSpPr txBox="1">
            <a:spLocks noChangeArrowheads="1"/>
          </p:cNvSpPr>
          <p:nvPr/>
        </p:nvSpPr>
        <p:spPr bwMode="auto">
          <a:xfrm>
            <a:off x="-101024" y="369939"/>
            <a:ext cx="4720165" cy="1655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2075" tIns="46038" rIns="92075" bIns="46038" numCol="1" anchor="ctr" anchorCtr="0" compatLnSpc="1">
            <a:prstTxWarp prst="textNoShape">
              <a:avLst/>
            </a:prstTxWarp>
          </a:bodyPr>
          <a:lstStyle>
            <a:lvl1pPr marL="342900" indent="-342900" algn="l" defTabSz="762000" rtl="0" eaLnBrk="0" fontAlgn="base" hangingPunct="0">
              <a:spcBef>
                <a:spcPct val="20000"/>
              </a:spcBef>
              <a:spcAft>
                <a:spcPct val="0"/>
              </a:spcAft>
              <a:buClr>
                <a:schemeClr val="bg1"/>
              </a:buClr>
              <a:buFont typeface="Wingdings" panose="05000000000000000000" pitchFamily="2" charset="2"/>
              <a:buChar char="Ø"/>
              <a:defRPr sz="3200">
                <a:solidFill>
                  <a:srgbClr val="333399"/>
                </a:solidFill>
                <a:latin typeface="+mn-lt"/>
                <a:ea typeface="+mn-ea"/>
                <a:cs typeface="+mn-cs"/>
              </a:defRPr>
            </a:lvl1pPr>
            <a:lvl2pPr marL="742950" indent="-285750" algn="l" defTabSz="762000" rtl="0" eaLnBrk="0" fontAlgn="base" hangingPunct="0">
              <a:spcBef>
                <a:spcPct val="20000"/>
              </a:spcBef>
              <a:spcAft>
                <a:spcPct val="0"/>
              </a:spcAft>
              <a:buClr>
                <a:schemeClr val="bg1"/>
              </a:buClr>
              <a:buFont typeface="Wingdings" panose="05000000000000000000" pitchFamily="2" charset="2"/>
              <a:buChar char="Ø"/>
              <a:defRPr sz="2800">
                <a:solidFill>
                  <a:srgbClr val="333399"/>
                </a:solidFill>
                <a:latin typeface="+mn-lt"/>
              </a:defRPr>
            </a:lvl2pPr>
            <a:lvl3pPr marL="1143000" indent="-228600" algn="l" defTabSz="762000" rtl="0" eaLnBrk="0" fontAlgn="base" hangingPunct="0">
              <a:spcBef>
                <a:spcPct val="20000"/>
              </a:spcBef>
              <a:spcAft>
                <a:spcPct val="0"/>
              </a:spcAft>
              <a:buClr>
                <a:schemeClr val="bg1"/>
              </a:buClr>
              <a:buFont typeface="Wingdings" panose="05000000000000000000" pitchFamily="2" charset="2"/>
              <a:buChar char="Ø"/>
              <a:defRPr sz="2400">
                <a:solidFill>
                  <a:srgbClr val="333399"/>
                </a:solidFill>
                <a:latin typeface="+mn-lt"/>
              </a:defRPr>
            </a:lvl3pPr>
            <a:lvl4pPr marL="1600200" indent="-228600" algn="l" defTabSz="762000" rtl="0" eaLnBrk="0" fontAlgn="base" hangingPunct="0">
              <a:spcBef>
                <a:spcPct val="20000"/>
              </a:spcBef>
              <a:spcAft>
                <a:spcPct val="0"/>
              </a:spcAft>
              <a:buClr>
                <a:schemeClr val="bg1"/>
              </a:buClr>
              <a:buFont typeface="Wingdings" panose="05000000000000000000" pitchFamily="2" charset="2"/>
              <a:buChar char="Ø"/>
              <a:defRPr sz="2000">
                <a:solidFill>
                  <a:srgbClr val="333399"/>
                </a:solidFill>
                <a:latin typeface="+mn-lt"/>
              </a:defRPr>
            </a:lvl4pPr>
            <a:lvl5pPr marL="2057400" indent="-228600" algn="l" defTabSz="762000" rtl="0" eaLnBrk="0" fontAlgn="base" hangingPunct="0">
              <a:spcBef>
                <a:spcPct val="20000"/>
              </a:spcBef>
              <a:spcAft>
                <a:spcPct val="0"/>
              </a:spcAft>
              <a:buClr>
                <a:schemeClr val="bg1"/>
              </a:buClr>
              <a:buFont typeface="Wingdings" panose="05000000000000000000" pitchFamily="2" charset="2"/>
              <a:buChar char="Ø"/>
              <a:defRPr sz="2000">
                <a:solidFill>
                  <a:srgbClr val="333399"/>
                </a:solidFill>
                <a:latin typeface="+mn-lt"/>
              </a:defRPr>
            </a:lvl5pPr>
            <a:lvl6pPr marL="2514600" indent="-228600" algn="l" defTabSz="762000" rtl="0" eaLnBrk="0" fontAlgn="base" hangingPunct="0">
              <a:spcBef>
                <a:spcPct val="20000"/>
              </a:spcBef>
              <a:spcAft>
                <a:spcPct val="0"/>
              </a:spcAft>
              <a:buClr>
                <a:schemeClr val="bg1"/>
              </a:buClr>
              <a:buFont typeface="Wingdings" pitchFamily="2" charset="2"/>
              <a:buChar char="Ø"/>
              <a:defRPr sz="2000">
                <a:solidFill>
                  <a:srgbClr val="333399"/>
                </a:solidFill>
                <a:latin typeface="+mn-lt"/>
              </a:defRPr>
            </a:lvl6pPr>
            <a:lvl7pPr marL="2971800" indent="-228600" algn="l" defTabSz="762000" rtl="0" eaLnBrk="0" fontAlgn="base" hangingPunct="0">
              <a:spcBef>
                <a:spcPct val="20000"/>
              </a:spcBef>
              <a:spcAft>
                <a:spcPct val="0"/>
              </a:spcAft>
              <a:buClr>
                <a:schemeClr val="bg1"/>
              </a:buClr>
              <a:buFont typeface="Wingdings" pitchFamily="2" charset="2"/>
              <a:buChar char="Ø"/>
              <a:defRPr sz="2000">
                <a:solidFill>
                  <a:srgbClr val="333399"/>
                </a:solidFill>
                <a:latin typeface="+mn-lt"/>
              </a:defRPr>
            </a:lvl7pPr>
            <a:lvl8pPr marL="3429000" indent="-228600" algn="l" defTabSz="762000" rtl="0" eaLnBrk="0" fontAlgn="base" hangingPunct="0">
              <a:spcBef>
                <a:spcPct val="20000"/>
              </a:spcBef>
              <a:spcAft>
                <a:spcPct val="0"/>
              </a:spcAft>
              <a:buClr>
                <a:schemeClr val="bg1"/>
              </a:buClr>
              <a:buFont typeface="Wingdings" pitchFamily="2" charset="2"/>
              <a:buChar char="Ø"/>
              <a:defRPr sz="2000">
                <a:solidFill>
                  <a:srgbClr val="333399"/>
                </a:solidFill>
                <a:latin typeface="+mn-lt"/>
              </a:defRPr>
            </a:lvl8pPr>
            <a:lvl9pPr marL="3886200" indent="-228600" algn="l" defTabSz="762000" rtl="0" eaLnBrk="0" fontAlgn="base" hangingPunct="0">
              <a:spcBef>
                <a:spcPct val="20000"/>
              </a:spcBef>
              <a:spcAft>
                <a:spcPct val="0"/>
              </a:spcAft>
              <a:buClr>
                <a:schemeClr val="bg1"/>
              </a:buClr>
              <a:buFont typeface="Wingdings" pitchFamily="2" charset="2"/>
              <a:buChar char="Ø"/>
              <a:defRPr sz="2000">
                <a:solidFill>
                  <a:srgbClr val="333399"/>
                </a:solidFill>
                <a:latin typeface="+mn-lt"/>
              </a:defRPr>
            </a:lvl9pPr>
          </a:lstStyle>
          <a:p>
            <a:pPr marL="0" indent="0" algn="ctr" eaLnBrk="1" fontAlgn="auto" hangingPunct="1">
              <a:spcAft>
                <a:spcPts val="0"/>
              </a:spcAft>
              <a:buNone/>
              <a:defRPr/>
            </a:pPr>
            <a:r>
              <a:rPr lang="en-US" sz="2400" b="1" kern="0">
                <a:solidFill>
                  <a:srgbClr val="002060"/>
                </a:solidFill>
                <a:latin typeface="Arial" panose="020B0604020202020204" pitchFamily="34" charset="0"/>
                <a:ea typeface="+mj-ea"/>
                <a:cs typeface="Arial" panose="020B0604020202020204" pitchFamily="34" charset="0"/>
              </a:rPr>
              <a:t>HEART-led™ </a:t>
            </a:r>
          </a:p>
          <a:p>
            <a:pPr marL="0" indent="0" algn="ctr" eaLnBrk="1" fontAlgn="auto" hangingPunct="1">
              <a:spcAft>
                <a:spcPts val="0"/>
              </a:spcAft>
              <a:buNone/>
              <a:defRPr/>
            </a:pPr>
            <a:r>
              <a:rPr lang="en-US" sz="2400" b="1" kern="0">
                <a:solidFill>
                  <a:srgbClr val="002060"/>
                </a:solidFill>
                <a:latin typeface="Arial" panose="020B0604020202020204" pitchFamily="34" charset="0"/>
                <a:ea typeface="+mj-ea"/>
                <a:cs typeface="Arial" panose="020B0604020202020204" pitchFamily="34" charset="0"/>
              </a:rPr>
              <a:t>The Compassionate Leadership Development</a:t>
            </a:r>
          </a:p>
          <a:p>
            <a:pPr marL="0" indent="0" algn="ctr" eaLnBrk="1" fontAlgn="auto" hangingPunct="1">
              <a:spcAft>
                <a:spcPts val="0"/>
              </a:spcAft>
              <a:buNone/>
              <a:defRPr/>
            </a:pPr>
            <a:r>
              <a:rPr lang="en-US" sz="2400" b="1" kern="0">
                <a:solidFill>
                  <a:srgbClr val="002060"/>
                </a:solidFill>
                <a:latin typeface="Arial" panose="020B0604020202020204" pitchFamily="34" charset="0"/>
                <a:ea typeface="+mj-ea"/>
                <a:cs typeface="Arial" panose="020B0604020202020204" pitchFamily="34" charset="0"/>
              </a:rPr>
              <a:t>Blueprint </a:t>
            </a:r>
            <a:endParaRPr lang="en-GB" sz="2400" b="1" kern="0">
              <a:solidFill>
                <a:srgbClr val="002060"/>
              </a:solidFill>
              <a:latin typeface="Arial" panose="020B0604020202020204" pitchFamily="34" charset="0"/>
              <a:ea typeface="+mj-ea"/>
              <a:cs typeface="Arial" panose="020B0604020202020204" pitchFamily="34" charset="0"/>
            </a:endParaRPr>
          </a:p>
        </p:txBody>
      </p:sp>
      <p:pic>
        <p:nvPicPr>
          <p:cNvPr id="4" name="Picture 3">
            <a:extLst>
              <a:ext uri="{FF2B5EF4-FFF2-40B4-BE49-F238E27FC236}">
                <a16:creationId xmlns:a16="http://schemas.microsoft.com/office/drawing/2014/main" id="{30D0FA71-A882-E3B1-430A-C5378629C419}"/>
              </a:ext>
            </a:extLst>
          </p:cNvPr>
          <p:cNvPicPr>
            <a:picLocks noChangeAspect="1"/>
          </p:cNvPicPr>
          <p:nvPr/>
        </p:nvPicPr>
        <p:blipFill rotWithShape="1">
          <a:blip r:embed="rId3"/>
          <a:srcRect l="43069" t="75247" r="27636" b="20000"/>
          <a:stretch/>
        </p:blipFill>
        <p:spPr>
          <a:xfrm>
            <a:off x="114444" y="6303103"/>
            <a:ext cx="3013545" cy="326003"/>
          </a:xfrm>
          <a:prstGeom prst="rect">
            <a:avLst/>
          </a:prstGeom>
        </p:spPr>
      </p:pic>
      <p:sp>
        <p:nvSpPr>
          <p:cNvPr id="8" name="TextBox 7">
            <a:extLst>
              <a:ext uri="{FF2B5EF4-FFF2-40B4-BE49-F238E27FC236}">
                <a16:creationId xmlns:a16="http://schemas.microsoft.com/office/drawing/2014/main" id="{F14F5248-6306-B945-1162-E35970BFCC02}"/>
              </a:ext>
            </a:extLst>
          </p:cNvPr>
          <p:cNvSpPr txBox="1"/>
          <p:nvPr/>
        </p:nvSpPr>
        <p:spPr>
          <a:xfrm>
            <a:off x="9739901" y="6318422"/>
            <a:ext cx="2542329" cy="400110"/>
          </a:xfrm>
          <a:prstGeom prst="rect">
            <a:avLst/>
          </a:prstGeom>
          <a:noFill/>
        </p:spPr>
        <p:txBody>
          <a:bodyPr wrap="square" lIns="91440" tIns="45720" rIns="91440" bIns="45720" rtlCol="0" anchor="t">
            <a:spAutoFit/>
          </a:bodyPr>
          <a:lstStyle/>
          <a:p>
            <a:pPr algn="ctr"/>
            <a:r>
              <a:rPr lang="en-GB" sz="2000" i="1" err="1">
                <a:latin typeface="Sitka Text"/>
                <a:cs typeface="Arial"/>
              </a:rPr>
              <a:t>Tzortzaki</a:t>
            </a:r>
            <a:r>
              <a:rPr lang="en-GB" sz="2000" i="1">
                <a:latin typeface="Sitka Text"/>
                <a:cs typeface="Arial"/>
              </a:rPr>
              <a:t> (2022)</a:t>
            </a:r>
          </a:p>
        </p:txBody>
      </p:sp>
      <p:sp>
        <p:nvSpPr>
          <p:cNvPr id="10" name="Rectangle 2">
            <a:extLst>
              <a:ext uri="{FF2B5EF4-FFF2-40B4-BE49-F238E27FC236}">
                <a16:creationId xmlns:a16="http://schemas.microsoft.com/office/drawing/2014/main" id="{32009ACA-A614-2A63-E83A-C2A4C69D753D}"/>
              </a:ext>
            </a:extLst>
          </p:cNvPr>
          <p:cNvSpPr txBox="1">
            <a:spLocks noChangeArrowheads="1"/>
          </p:cNvSpPr>
          <p:nvPr/>
        </p:nvSpPr>
        <p:spPr bwMode="auto">
          <a:xfrm>
            <a:off x="-49106" y="2317921"/>
            <a:ext cx="4720165" cy="1655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2075" tIns="46038" rIns="92075" bIns="46038" numCol="1" anchor="ctr" anchorCtr="0" compatLnSpc="1">
            <a:prstTxWarp prst="textNoShape">
              <a:avLst/>
            </a:prstTxWarp>
          </a:bodyPr>
          <a:lstStyle>
            <a:lvl1pPr marL="342900" indent="-342900" algn="l" defTabSz="762000" rtl="0" eaLnBrk="0" fontAlgn="base" hangingPunct="0">
              <a:spcBef>
                <a:spcPct val="20000"/>
              </a:spcBef>
              <a:spcAft>
                <a:spcPct val="0"/>
              </a:spcAft>
              <a:buClr>
                <a:schemeClr val="bg1"/>
              </a:buClr>
              <a:buFont typeface="Wingdings" panose="05000000000000000000" pitchFamily="2" charset="2"/>
              <a:buChar char="Ø"/>
              <a:defRPr sz="3200">
                <a:solidFill>
                  <a:srgbClr val="333399"/>
                </a:solidFill>
                <a:latin typeface="+mn-lt"/>
                <a:ea typeface="+mn-ea"/>
                <a:cs typeface="+mn-cs"/>
              </a:defRPr>
            </a:lvl1pPr>
            <a:lvl2pPr marL="742950" indent="-285750" algn="l" defTabSz="762000" rtl="0" eaLnBrk="0" fontAlgn="base" hangingPunct="0">
              <a:spcBef>
                <a:spcPct val="20000"/>
              </a:spcBef>
              <a:spcAft>
                <a:spcPct val="0"/>
              </a:spcAft>
              <a:buClr>
                <a:schemeClr val="bg1"/>
              </a:buClr>
              <a:buFont typeface="Wingdings" panose="05000000000000000000" pitchFamily="2" charset="2"/>
              <a:buChar char="Ø"/>
              <a:defRPr sz="2800">
                <a:solidFill>
                  <a:srgbClr val="333399"/>
                </a:solidFill>
                <a:latin typeface="+mn-lt"/>
              </a:defRPr>
            </a:lvl2pPr>
            <a:lvl3pPr marL="1143000" indent="-228600" algn="l" defTabSz="762000" rtl="0" eaLnBrk="0" fontAlgn="base" hangingPunct="0">
              <a:spcBef>
                <a:spcPct val="20000"/>
              </a:spcBef>
              <a:spcAft>
                <a:spcPct val="0"/>
              </a:spcAft>
              <a:buClr>
                <a:schemeClr val="bg1"/>
              </a:buClr>
              <a:buFont typeface="Wingdings" panose="05000000000000000000" pitchFamily="2" charset="2"/>
              <a:buChar char="Ø"/>
              <a:defRPr sz="2400">
                <a:solidFill>
                  <a:srgbClr val="333399"/>
                </a:solidFill>
                <a:latin typeface="+mn-lt"/>
              </a:defRPr>
            </a:lvl3pPr>
            <a:lvl4pPr marL="1600200" indent="-228600" algn="l" defTabSz="762000" rtl="0" eaLnBrk="0" fontAlgn="base" hangingPunct="0">
              <a:spcBef>
                <a:spcPct val="20000"/>
              </a:spcBef>
              <a:spcAft>
                <a:spcPct val="0"/>
              </a:spcAft>
              <a:buClr>
                <a:schemeClr val="bg1"/>
              </a:buClr>
              <a:buFont typeface="Wingdings" panose="05000000000000000000" pitchFamily="2" charset="2"/>
              <a:buChar char="Ø"/>
              <a:defRPr sz="2000">
                <a:solidFill>
                  <a:srgbClr val="333399"/>
                </a:solidFill>
                <a:latin typeface="+mn-lt"/>
              </a:defRPr>
            </a:lvl4pPr>
            <a:lvl5pPr marL="2057400" indent="-228600" algn="l" defTabSz="762000" rtl="0" eaLnBrk="0" fontAlgn="base" hangingPunct="0">
              <a:spcBef>
                <a:spcPct val="20000"/>
              </a:spcBef>
              <a:spcAft>
                <a:spcPct val="0"/>
              </a:spcAft>
              <a:buClr>
                <a:schemeClr val="bg1"/>
              </a:buClr>
              <a:buFont typeface="Wingdings" panose="05000000000000000000" pitchFamily="2" charset="2"/>
              <a:buChar char="Ø"/>
              <a:defRPr sz="2000">
                <a:solidFill>
                  <a:srgbClr val="333399"/>
                </a:solidFill>
                <a:latin typeface="+mn-lt"/>
              </a:defRPr>
            </a:lvl5pPr>
            <a:lvl6pPr marL="2514600" indent="-228600" algn="l" defTabSz="762000" rtl="0" eaLnBrk="0" fontAlgn="base" hangingPunct="0">
              <a:spcBef>
                <a:spcPct val="20000"/>
              </a:spcBef>
              <a:spcAft>
                <a:spcPct val="0"/>
              </a:spcAft>
              <a:buClr>
                <a:schemeClr val="bg1"/>
              </a:buClr>
              <a:buFont typeface="Wingdings" pitchFamily="2" charset="2"/>
              <a:buChar char="Ø"/>
              <a:defRPr sz="2000">
                <a:solidFill>
                  <a:srgbClr val="333399"/>
                </a:solidFill>
                <a:latin typeface="+mn-lt"/>
              </a:defRPr>
            </a:lvl6pPr>
            <a:lvl7pPr marL="2971800" indent="-228600" algn="l" defTabSz="762000" rtl="0" eaLnBrk="0" fontAlgn="base" hangingPunct="0">
              <a:spcBef>
                <a:spcPct val="20000"/>
              </a:spcBef>
              <a:spcAft>
                <a:spcPct val="0"/>
              </a:spcAft>
              <a:buClr>
                <a:schemeClr val="bg1"/>
              </a:buClr>
              <a:buFont typeface="Wingdings" pitchFamily="2" charset="2"/>
              <a:buChar char="Ø"/>
              <a:defRPr sz="2000">
                <a:solidFill>
                  <a:srgbClr val="333399"/>
                </a:solidFill>
                <a:latin typeface="+mn-lt"/>
              </a:defRPr>
            </a:lvl7pPr>
            <a:lvl8pPr marL="3429000" indent="-228600" algn="l" defTabSz="762000" rtl="0" eaLnBrk="0" fontAlgn="base" hangingPunct="0">
              <a:spcBef>
                <a:spcPct val="20000"/>
              </a:spcBef>
              <a:spcAft>
                <a:spcPct val="0"/>
              </a:spcAft>
              <a:buClr>
                <a:schemeClr val="bg1"/>
              </a:buClr>
              <a:buFont typeface="Wingdings" pitchFamily="2" charset="2"/>
              <a:buChar char="Ø"/>
              <a:defRPr sz="2000">
                <a:solidFill>
                  <a:srgbClr val="333399"/>
                </a:solidFill>
                <a:latin typeface="+mn-lt"/>
              </a:defRPr>
            </a:lvl8pPr>
            <a:lvl9pPr marL="3886200" indent="-228600" algn="l" defTabSz="762000" rtl="0" eaLnBrk="0" fontAlgn="base" hangingPunct="0">
              <a:spcBef>
                <a:spcPct val="20000"/>
              </a:spcBef>
              <a:spcAft>
                <a:spcPct val="0"/>
              </a:spcAft>
              <a:buClr>
                <a:schemeClr val="bg1"/>
              </a:buClr>
              <a:buFont typeface="Wingdings" pitchFamily="2" charset="2"/>
              <a:buChar char="Ø"/>
              <a:defRPr sz="2000">
                <a:solidFill>
                  <a:srgbClr val="333399"/>
                </a:solidFill>
                <a:latin typeface="+mn-lt"/>
              </a:defRPr>
            </a:lvl9pPr>
          </a:lstStyle>
          <a:p>
            <a:pPr marL="0" indent="0" algn="ctr" eaLnBrk="1" fontAlgn="auto" hangingPunct="1">
              <a:spcAft>
                <a:spcPts val="0"/>
              </a:spcAft>
              <a:buNone/>
              <a:defRPr/>
            </a:pPr>
            <a:endParaRPr lang="en-GB" sz="2400" b="1" kern="0">
              <a:solidFill>
                <a:schemeClr val="tx1"/>
              </a:solidFill>
              <a:latin typeface="Arial" panose="020B0604020202020204" pitchFamily="34" charset="0"/>
              <a:ea typeface="+mj-ea"/>
              <a:cs typeface="Arial" panose="020B0604020202020204" pitchFamily="34"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386" name="30 - Ομάδα">
            <a:extLst>
              <a:ext uri="{FF2B5EF4-FFF2-40B4-BE49-F238E27FC236}">
                <a16:creationId xmlns:a16="http://schemas.microsoft.com/office/drawing/2014/main" id="{0F882E1A-6DAB-8F6B-8020-3C5A38D26340}"/>
              </a:ext>
            </a:extLst>
          </p:cNvPr>
          <p:cNvGrpSpPr>
            <a:grpSpLocks/>
          </p:cNvGrpSpPr>
          <p:nvPr/>
        </p:nvGrpSpPr>
        <p:grpSpPr bwMode="auto">
          <a:xfrm>
            <a:off x="4715837" y="1520575"/>
            <a:ext cx="6594975" cy="3945404"/>
            <a:chOff x="1175543" y="1738290"/>
            <a:chExt cx="6030133" cy="3381596"/>
          </a:xfrm>
        </p:grpSpPr>
        <p:sp>
          <p:nvSpPr>
            <p:cNvPr id="18" name="17 - TextBox">
              <a:extLst>
                <a:ext uri="{FF2B5EF4-FFF2-40B4-BE49-F238E27FC236}">
                  <a16:creationId xmlns:a16="http://schemas.microsoft.com/office/drawing/2014/main" id="{61426FE0-5D11-D89B-ADC4-AC430088667D}"/>
                </a:ext>
              </a:extLst>
            </p:cNvPr>
            <p:cNvSpPr txBox="1"/>
            <p:nvPr/>
          </p:nvSpPr>
          <p:spPr>
            <a:xfrm>
              <a:off x="5066912" y="1738290"/>
              <a:ext cx="2138764" cy="342933"/>
            </a:xfrm>
            <a:prstGeom prst="rect">
              <a:avLst/>
            </a:prstGeom>
            <a:noFill/>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2000" b="1" i="0" u="none" strike="noStrike" kern="1200" cap="none" spc="300" normalizeH="0" baseline="0" noProof="0">
                  <a:ln>
                    <a:noFill/>
                  </a:ln>
                  <a:solidFill>
                    <a:srgbClr val="70AD47"/>
                  </a:solidFill>
                  <a:effectLst/>
                  <a:uLnTx/>
                  <a:uFillTx/>
                  <a:latin typeface="Calibri" panose="020F0502020204030204"/>
                  <a:ea typeface="+mn-ea"/>
                  <a:cs typeface="+mn-cs"/>
                </a:rPr>
                <a:t>* mindfulness*</a:t>
              </a:r>
              <a:endParaRPr kumimoji="0" lang="el-GR" sz="2000" b="1" i="0" u="none" strike="noStrike" kern="1200" cap="none" spc="300" normalizeH="0" baseline="0" noProof="0">
                <a:ln>
                  <a:noFill/>
                </a:ln>
                <a:solidFill>
                  <a:srgbClr val="70AD47"/>
                </a:solidFill>
                <a:effectLst/>
                <a:uLnTx/>
                <a:uFillTx/>
                <a:latin typeface="Calibri" panose="020F0502020204030204"/>
                <a:ea typeface="+mn-ea"/>
                <a:cs typeface="+mn-cs"/>
              </a:endParaRPr>
            </a:p>
          </p:txBody>
        </p:sp>
        <p:grpSp>
          <p:nvGrpSpPr>
            <p:cNvPr id="16394" name="Diagram 3">
              <a:extLst>
                <a:ext uri="{FF2B5EF4-FFF2-40B4-BE49-F238E27FC236}">
                  <a16:creationId xmlns:a16="http://schemas.microsoft.com/office/drawing/2014/main" id="{74DD3E05-BA9B-782E-DF46-E2F0CDBF75F1}"/>
                </a:ext>
              </a:extLst>
            </p:cNvPr>
            <p:cNvGrpSpPr>
              <a:grpSpLocks noChangeAspect="1"/>
            </p:cNvGrpSpPr>
            <p:nvPr/>
          </p:nvGrpSpPr>
          <p:grpSpPr bwMode="auto">
            <a:xfrm>
              <a:off x="1175543" y="1738290"/>
              <a:ext cx="5637692" cy="3381596"/>
              <a:chOff x="1297" y="1153"/>
              <a:chExt cx="2941" cy="1764"/>
            </a:xfrm>
          </p:grpSpPr>
          <p:sp>
            <p:nvSpPr>
              <p:cNvPr id="5" name="_s1028">
                <a:extLst>
                  <a:ext uri="{FF2B5EF4-FFF2-40B4-BE49-F238E27FC236}">
                    <a16:creationId xmlns:a16="http://schemas.microsoft.com/office/drawing/2014/main" id="{9AD16CC0-B061-B896-049B-84C1DBFCEFC9}"/>
                  </a:ext>
                </a:extLst>
              </p:cNvPr>
              <p:cNvSpPr>
                <a:spLocks noChangeArrowheads="1" noTextEdit="1"/>
              </p:cNvSpPr>
              <p:nvPr/>
            </p:nvSpPr>
            <p:spPr bwMode="auto">
              <a:xfrm>
                <a:off x="2394" y="1514"/>
                <a:ext cx="750" cy="671"/>
              </a:xfrm>
              <a:prstGeom prst="ellipse">
                <a:avLst/>
              </a:prstGeom>
              <a:solidFill>
                <a:schemeClr val="bg1">
                  <a:lumMod val="85000"/>
                  <a:alpha val="15000"/>
                </a:schemeClr>
              </a:solidFill>
              <a:ln w="25400" cmpd="thickThin">
                <a:solidFill>
                  <a:schemeClr val="tx1"/>
                </a:solidFill>
                <a:headEnd/>
                <a:tailEnd/>
              </a:ln>
            </p:spPr>
            <p:style>
              <a:lnRef idx="2">
                <a:schemeClr val="dk1"/>
              </a:lnRef>
              <a:fillRef idx="1">
                <a:schemeClr val="lt1"/>
              </a:fillRef>
              <a:effectRef idx="0">
                <a:schemeClr val="dk1"/>
              </a:effectRef>
              <a:fontRef idx="minor">
                <a:schemeClr val="dk1"/>
              </a:fontRef>
            </p:style>
            <p:txBody>
              <a:bodyPr lIns="0" tIns="0" rIns="0" bIns="0"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l-GR" sz="1800" b="0" i="0" u="none" strike="noStrike" kern="1200" cap="none" spc="0" normalizeH="0" baseline="0" noProof="0">
                  <a:ln>
                    <a:noFill/>
                  </a:ln>
                  <a:solidFill>
                    <a:srgbClr val="969696"/>
                  </a:solidFill>
                  <a:effectLst/>
                  <a:uLnTx/>
                  <a:uFillTx/>
                  <a:latin typeface="Tahoma"/>
                  <a:ea typeface="+mn-ea"/>
                  <a:cs typeface="+mn-cs"/>
                </a:endParaRPr>
              </a:p>
            </p:txBody>
          </p:sp>
          <p:sp>
            <p:nvSpPr>
              <p:cNvPr id="7" name="_s1030">
                <a:extLst>
                  <a:ext uri="{FF2B5EF4-FFF2-40B4-BE49-F238E27FC236}">
                    <a16:creationId xmlns:a16="http://schemas.microsoft.com/office/drawing/2014/main" id="{50A69B93-67A4-7501-1201-094DFFF917FD}"/>
                  </a:ext>
                </a:extLst>
              </p:cNvPr>
              <p:cNvSpPr>
                <a:spLocks noChangeArrowheads="1" noTextEdit="1"/>
              </p:cNvSpPr>
              <p:nvPr/>
            </p:nvSpPr>
            <p:spPr bwMode="auto">
              <a:xfrm>
                <a:off x="2695" y="1740"/>
                <a:ext cx="749" cy="671"/>
              </a:xfrm>
              <a:prstGeom prst="ellipse">
                <a:avLst/>
              </a:prstGeom>
              <a:solidFill>
                <a:schemeClr val="bg1">
                  <a:lumMod val="85000"/>
                  <a:alpha val="15000"/>
                </a:schemeClr>
              </a:solidFill>
              <a:ln w="25400" cmpd="thickThin">
                <a:solidFill>
                  <a:schemeClr val="tx1"/>
                </a:solidFill>
                <a:headEnd/>
                <a:tailEnd/>
              </a:ln>
            </p:spPr>
            <p:style>
              <a:lnRef idx="2">
                <a:schemeClr val="dk1"/>
              </a:lnRef>
              <a:fillRef idx="1">
                <a:schemeClr val="lt1"/>
              </a:fillRef>
              <a:effectRef idx="0">
                <a:schemeClr val="dk1"/>
              </a:effectRef>
              <a:fontRef idx="minor">
                <a:schemeClr val="dk1"/>
              </a:fontRef>
            </p:style>
            <p:txBody>
              <a:bodyPr lIns="0" tIns="0" rIns="0" bIns="0"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l-GR" sz="1800" b="0" i="0" u="none" strike="noStrike" kern="1200" cap="none" spc="0" normalizeH="0" baseline="0" noProof="0">
                  <a:ln>
                    <a:noFill/>
                  </a:ln>
                  <a:solidFill>
                    <a:srgbClr val="969696"/>
                  </a:solidFill>
                  <a:effectLst/>
                  <a:uLnTx/>
                  <a:uFillTx/>
                  <a:latin typeface="Tahoma"/>
                  <a:ea typeface="+mn-ea"/>
                  <a:cs typeface="+mn-cs"/>
                </a:endParaRPr>
              </a:p>
            </p:txBody>
          </p:sp>
          <p:sp>
            <p:nvSpPr>
              <p:cNvPr id="9" name="_s1032">
                <a:extLst>
                  <a:ext uri="{FF2B5EF4-FFF2-40B4-BE49-F238E27FC236}">
                    <a16:creationId xmlns:a16="http://schemas.microsoft.com/office/drawing/2014/main" id="{E619C33C-0A49-4E75-D6B1-CF0E07A143C4}"/>
                  </a:ext>
                </a:extLst>
              </p:cNvPr>
              <p:cNvSpPr>
                <a:spLocks noChangeArrowheads="1" noTextEdit="1"/>
              </p:cNvSpPr>
              <p:nvPr/>
            </p:nvSpPr>
            <p:spPr bwMode="auto">
              <a:xfrm>
                <a:off x="2394" y="1997"/>
                <a:ext cx="750" cy="671"/>
              </a:xfrm>
              <a:prstGeom prst="ellipse">
                <a:avLst/>
              </a:prstGeom>
              <a:solidFill>
                <a:schemeClr val="bg1">
                  <a:lumMod val="85000"/>
                  <a:alpha val="15000"/>
                </a:schemeClr>
              </a:solidFill>
              <a:ln w="25400" cmpd="thickThin">
                <a:solidFill>
                  <a:schemeClr val="tx1"/>
                </a:solidFill>
                <a:headEnd/>
                <a:tailEnd/>
              </a:ln>
            </p:spPr>
            <p:style>
              <a:lnRef idx="2">
                <a:schemeClr val="dk1"/>
              </a:lnRef>
              <a:fillRef idx="1">
                <a:schemeClr val="lt1"/>
              </a:fillRef>
              <a:effectRef idx="0">
                <a:schemeClr val="dk1"/>
              </a:effectRef>
              <a:fontRef idx="minor">
                <a:schemeClr val="dk1"/>
              </a:fontRef>
            </p:style>
            <p:txBody>
              <a:bodyPr lIns="0" tIns="0" rIns="0" bIns="0"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l-GR" sz="1800" b="0" i="0" u="none" strike="noStrike" kern="1200" cap="none" spc="0" normalizeH="0" baseline="0" noProof="0">
                  <a:ln>
                    <a:noFill/>
                  </a:ln>
                  <a:solidFill>
                    <a:srgbClr val="969696"/>
                  </a:solidFill>
                  <a:effectLst/>
                  <a:uLnTx/>
                  <a:uFillTx/>
                  <a:latin typeface="Tahoma"/>
                  <a:ea typeface="+mn-ea"/>
                  <a:cs typeface="+mn-cs"/>
                </a:endParaRPr>
              </a:p>
            </p:txBody>
          </p:sp>
          <p:sp>
            <p:nvSpPr>
              <p:cNvPr id="11" name="_s1034">
                <a:extLst>
                  <a:ext uri="{FF2B5EF4-FFF2-40B4-BE49-F238E27FC236}">
                    <a16:creationId xmlns:a16="http://schemas.microsoft.com/office/drawing/2014/main" id="{D115FE43-E2ED-265C-A4D9-E3631B858CBB}"/>
                  </a:ext>
                </a:extLst>
              </p:cNvPr>
              <p:cNvSpPr>
                <a:spLocks noChangeArrowheads="1" noTextEdit="1"/>
              </p:cNvSpPr>
              <p:nvPr/>
            </p:nvSpPr>
            <p:spPr bwMode="auto">
              <a:xfrm>
                <a:off x="2093" y="1740"/>
                <a:ext cx="749" cy="671"/>
              </a:xfrm>
              <a:prstGeom prst="ellipse">
                <a:avLst/>
              </a:prstGeom>
              <a:solidFill>
                <a:schemeClr val="bg1">
                  <a:lumMod val="85000"/>
                  <a:alpha val="15000"/>
                </a:schemeClr>
              </a:solidFill>
              <a:ln w="25400" cmpd="thickThin">
                <a:solidFill>
                  <a:schemeClr val="tx1"/>
                </a:solidFill>
                <a:headEnd/>
                <a:tailEnd/>
              </a:ln>
            </p:spPr>
            <p:style>
              <a:lnRef idx="2">
                <a:schemeClr val="dk1"/>
              </a:lnRef>
              <a:fillRef idx="1">
                <a:schemeClr val="lt1"/>
              </a:fillRef>
              <a:effectRef idx="0">
                <a:schemeClr val="dk1"/>
              </a:effectRef>
              <a:fontRef idx="minor">
                <a:schemeClr val="dk1"/>
              </a:fontRef>
            </p:style>
            <p:txBody>
              <a:bodyPr lIns="0" tIns="0" rIns="0" bIns="0"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l-GR" sz="1800" b="0" i="0" u="none" strike="noStrike" kern="1200" cap="none" spc="0" normalizeH="0" baseline="0" noProof="0">
                  <a:ln>
                    <a:noFill/>
                  </a:ln>
                  <a:solidFill>
                    <a:srgbClr val="969696"/>
                  </a:solidFill>
                  <a:effectLst/>
                  <a:uLnTx/>
                  <a:uFillTx/>
                  <a:latin typeface="Tahoma"/>
                  <a:ea typeface="+mn-ea"/>
                  <a:cs typeface="+mn-cs"/>
                </a:endParaRPr>
              </a:p>
            </p:txBody>
          </p:sp>
          <p:sp>
            <p:nvSpPr>
              <p:cNvPr id="16405" name="_s1029">
                <a:extLst>
                  <a:ext uri="{FF2B5EF4-FFF2-40B4-BE49-F238E27FC236}">
                    <a16:creationId xmlns:a16="http://schemas.microsoft.com/office/drawing/2014/main" id="{1BAF624F-4FC5-6401-51FC-08F9CFBF399D}"/>
                  </a:ext>
                </a:extLst>
              </p:cNvPr>
              <p:cNvSpPr>
                <a:spLocks noChangeArrowheads="1"/>
              </p:cNvSpPr>
              <p:nvPr/>
            </p:nvSpPr>
            <p:spPr bwMode="auto">
              <a:xfrm>
                <a:off x="2280" y="1153"/>
                <a:ext cx="972" cy="2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lstStyle>
                <a:lvl1pPr>
                  <a:defRPr>
                    <a:solidFill>
                      <a:schemeClr val="bg1"/>
                    </a:solidFill>
                    <a:latin typeface="Arial Unicode MS" pitchFamily="34" charset="-128"/>
                  </a:defRPr>
                </a:lvl1pPr>
                <a:lvl2pPr marL="742950" indent="-285750">
                  <a:defRPr>
                    <a:solidFill>
                      <a:schemeClr val="bg1"/>
                    </a:solidFill>
                    <a:latin typeface="Arial Unicode MS" pitchFamily="34" charset="-128"/>
                  </a:defRPr>
                </a:lvl2pPr>
                <a:lvl3pPr marL="1143000" indent="-228600">
                  <a:defRPr>
                    <a:solidFill>
                      <a:schemeClr val="bg1"/>
                    </a:solidFill>
                    <a:latin typeface="Arial Unicode MS" pitchFamily="34" charset="-128"/>
                  </a:defRPr>
                </a:lvl3pPr>
                <a:lvl4pPr marL="1600200" indent="-228600">
                  <a:defRPr>
                    <a:solidFill>
                      <a:schemeClr val="bg1"/>
                    </a:solidFill>
                    <a:latin typeface="Arial Unicode MS" pitchFamily="34" charset="-128"/>
                  </a:defRPr>
                </a:lvl4pPr>
                <a:lvl5pPr marL="2057400" indent="-228600">
                  <a:defRPr>
                    <a:solidFill>
                      <a:schemeClr val="bg1"/>
                    </a:solidFill>
                    <a:latin typeface="Arial Unicode MS" pitchFamily="34" charset="-128"/>
                  </a:defRPr>
                </a:lvl5pPr>
                <a:lvl6pPr marL="2514600" indent="-228600" eaLnBrk="0" fontAlgn="base" hangingPunct="0">
                  <a:spcBef>
                    <a:spcPct val="0"/>
                  </a:spcBef>
                  <a:spcAft>
                    <a:spcPct val="0"/>
                  </a:spcAft>
                  <a:defRPr>
                    <a:solidFill>
                      <a:schemeClr val="bg1"/>
                    </a:solidFill>
                    <a:latin typeface="Arial Unicode MS" pitchFamily="34" charset="-128"/>
                  </a:defRPr>
                </a:lvl6pPr>
                <a:lvl7pPr marL="2971800" indent="-228600" eaLnBrk="0" fontAlgn="base" hangingPunct="0">
                  <a:spcBef>
                    <a:spcPct val="0"/>
                  </a:spcBef>
                  <a:spcAft>
                    <a:spcPct val="0"/>
                  </a:spcAft>
                  <a:defRPr>
                    <a:solidFill>
                      <a:schemeClr val="bg1"/>
                    </a:solidFill>
                    <a:latin typeface="Arial Unicode MS" pitchFamily="34" charset="-128"/>
                  </a:defRPr>
                </a:lvl7pPr>
                <a:lvl8pPr marL="3429000" indent="-228600" eaLnBrk="0" fontAlgn="base" hangingPunct="0">
                  <a:spcBef>
                    <a:spcPct val="0"/>
                  </a:spcBef>
                  <a:spcAft>
                    <a:spcPct val="0"/>
                  </a:spcAft>
                  <a:defRPr>
                    <a:solidFill>
                      <a:schemeClr val="bg1"/>
                    </a:solidFill>
                    <a:latin typeface="Arial Unicode MS" pitchFamily="34" charset="-128"/>
                  </a:defRPr>
                </a:lvl8pPr>
                <a:lvl9pPr marL="3886200" indent="-228600" eaLnBrk="0" fontAlgn="base" hangingPunct="0">
                  <a:spcBef>
                    <a:spcPct val="0"/>
                  </a:spcBef>
                  <a:spcAft>
                    <a:spcPct val="0"/>
                  </a:spcAft>
                  <a:defRPr>
                    <a:solidFill>
                      <a:schemeClr val="bg1"/>
                    </a:solidFill>
                    <a:latin typeface="Arial Unicode MS" pitchFamily="34" charset="-128"/>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en-US" sz="2400" b="1" i="0" u="none" strike="noStrike" kern="1200" cap="none" spc="0" normalizeH="0" baseline="0" noProof="0">
                    <a:ln>
                      <a:noFill/>
                    </a:ln>
                    <a:solidFill>
                      <a:srgbClr val="E7E6E6">
                        <a:lumMod val="50000"/>
                      </a:srgbClr>
                    </a:solidFill>
                    <a:effectLst/>
                    <a:uLnTx/>
                    <a:uFillTx/>
                    <a:ea typeface="+mn-ea"/>
                    <a:cs typeface="+mn-cs"/>
                  </a:rPr>
                  <a:t>Self </a:t>
                </a: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en-US" sz="2400" b="1" i="0" u="none" strike="noStrike" kern="1200" cap="none" spc="0" normalizeH="0" baseline="0" noProof="0">
                    <a:ln>
                      <a:noFill/>
                    </a:ln>
                    <a:solidFill>
                      <a:srgbClr val="E7E6E6">
                        <a:lumMod val="50000"/>
                      </a:srgbClr>
                    </a:solidFill>
                    <a:effectLst/>
                    <a:uLnTx/>
                    <a:uFillTx/>
                    <a:ea typeface="+mn-ea"/>
                    <a:cs typeface="+mn-cs"/>
                  </a:rPr>
                  <a:t>exploration</a:t>
                </a:r>
                <a:endParaRPr kumimoji="0" lang="en-GB" altLang="en-US" sz="2400" b="1" i="0" u="none" strike="noStrike" kern="1200" cap="none" spc="0" normalizeH="0" baseline="0" noProof="0">
                  <a:ln>
                    <a:noFill/>
                  </a:ln>
                  <a:solidFill>
                    <a:srgbClr val="E7E6E6">
                      <a:lumMod val="50000"/>
                    </a:srgbClr>
                  </a:solidFill>
                  <a:effectLst/>
                  <a:uLnTx/>
                  <a:uFillTx/>
                  <a:ea typeface="+mn-ea"/>
                  <a:cs typeface="+mn-cs"/>
                </a:endParaRPr>
              </a:p>
            </p:txBody>
          </p:sp>
          <p:sp>
            <p:nvSpPr>
              <p:cNvPr id="16406" name="_s1033">
                <a:extLst>
                  <a:ext uri="{FF2B5EF4-FFF2-40B4-BE49-F238E27FC236}">
                    <a16:creationId xmlns:a16="http://schemas.microsoft.com/office/drawing/2014/main" id="{32FB8CC1-6C7C-2FDC-B32C-276BBA2FEDD6}"/>
                  </a:ext>
                </a:extLst>
              </p:cNvPr>
              <p:cNvSpPr>
                <a:spLocks noChangeArrowheads="1"/>
              </p:cNvSpPr>
              <p:nvPr/>
            </p:nvSpPr>
            <p:spPr bwMode="auto">
              <a:xfrm>
                <a:off x="2355" y="2674"/>
                <a:ext cx="972" cy="2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lstStyle>
                <a:lvl1pPr>
                  <a:defRPr>
                    <a:solidFill>
                      <a:schemeClr val="bg1"/>
                    </a:solidFill>
                    <a:latin typeface="Arial Unicode MS" pitchFamily="34" charset="-128"/>
                  </a:defRPr>
                </a:lvl1pPr>
                <a:lvl2pPr marL="742950" indent="-285750">
                  <a:defRPr>
                    <a:solidFill>
                      <a:schemeClr val="bg1"/>
                    </a:solidFill>
                    <a:latin typeface="Arial Unicode MS" pitchFamily="34" charset="-128"/>
                  </a:defRPr>
                </a:lvl2pPr>
                <a:lvl3pPr marL="1143000" indent="-228600">
                  <a:defRPr>
                    <a:solidFill>
                      <a:schemeClr val="bg1"/>
                    </a:solidFill>
                    <a:latin typeface="Arial Unicode MS" pitchFamily="34" charset="-128"/>
                  </a:defRPr>
                </a:lvl3pPr>
                <a:lvl4pPr marL="1600200" indent="-228600">
                  <a:defRPr>
                    <a:solidFill>
                      <a:schemeClr val="bg1"/>
                    </a:solidFill>
                    <a:latin typeface="Arial Unicode MS" pitchFamily="34" charset="-128"/>
                  </a:defRPr>
                </a:lvl4pPr>
                <a:lvl5pPr marL="2057400" indent="-228600">
                  <a:defRPr>
                    <a:solidFill>
                      <a:schemeClr val="bg1"/>
                    </a:solidFill>
                    <a:latin typeface="Arial Unicode MS" pitchFamily="34" charset="-128"/>
                  </a:defRPr>
                </a:lvl5pPr>
                <a:lvl6pPr marL="2514600" indent="-228600" eaLnBrk="0" fontAlgn="base" hangingPunct="0">
                  <a:spcBef>
                    <a:spcPct val="0"/>
                  </a:spcBef>
                  <a:spcAft>
                    <a:spcPct val="0"/>
                  </a:spcAft>
                  <a:defRPr>
                    <a:solidFill>
                      <a:schemeClr val="bg1"/>
                    </a:solidFill>
                    <a:latin typeface="Arial Unicode MS" pitchFamily="34" charset="-128"/>
                  </a:defRPr>
                </a:lvl6pPr>
                <a:lvl7pPr marL="2971800" indent="-228600" eaLnBrk="0" fontAlgn="base" hangingPunct="0">
                  <a:spcBef>
                    <a:spcPct val="0"/>
                  </a:spcBef>
                  <a:spcAft>
                    <a:spcPct val="0"/>
                  </a:spcAft>
                  <a:defRPr>
                    <a:solidFill>
                      <a:schemeClr val="bg1"/>
                    </a:solidFill>
                    <a:latin typeface="Arial Unicode MS" pitchFamily="34" charset="-128"/>
                  </a:defRPr>
                </a:lvl7pPr>
                <a:lvl8pPr marL="3429000" indent="-228600" eaLnBrk="0" fontAlgn="base" hangingPunct="0">
                  <a:spcBef>
                    <a:spcPct val="0"/>
                  </a:spcBef>
                  <a:spcAft>
                    <a:spcPct val="0"/>
                  </a:spcAft>
                  <a:defRPr>
                    <a:solidFill>
                      <a:schemeClr val="bg1"/>
                    </a:solidFill>
                    <a:latin typeface="Arial Unicode MS" pitchFamily="34" charset="-128"/>
                  </a:defRPr>
                </a:lvl8pPr>
                <a:lvl9pPr marL="3886200" indent="-228600" eaLnBrk="0" fontAlgn="base" hangingPunct="0">
                  <a:spcBef>
                    <a:spcPct val="0"/>
                  </a:spcBef>
                  <a:spcAft>
                    <a:spcPct val="0"/>
                  </a:spcAft>
                  <a:defRPr>
                    <a:solidFill>
                      <a:schemeClr val="bg1"/>
                    </a:solidFill>
                    <a:latin typeface="Arial Unicode MS" pitchFamily="34" charset="-128"/>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en-US" sz="2400" b="1" i="0" u="none" strike="noStrike" kern="1200" cap="none" spc="0" normalizeH="0" baseline="0" noProof="0">
                    <a:ln>
                      <a:noFill/>
                    </a:ln>
                    <a:solidFill>
                      <a:srgbClr val="E7E6E6">
                        <a:lumMod val="50000"/>
                      </a:srgbClr>
                    </a:solidFill>
                    <a:effectLst/>
                    <a:uLnTx/>
                    <a:uFillTx/>
                    <a:ea typeface="+mn-ea"/>
                    <a:cs typeface="+mn-cs"/>
                  </a:rPr>
                  <a:t>Relational influence</a:t>
                </a:r>
                <a:endParaRPr kumimoji="0" lang="en-GB" altLang="en-US" sz="2400" b="1" i="0" u="none" strike="noStrike" kern="1200" cap="none" spc="0" normalizeH="0" baseline="0" noProof="0">
                  <a:ln>
                    <a:noFill/>
                  </a:ln>
                  <a:solidFill>
                    <a:srgbClr val="E7E6E6">
                      <a:lumMod val="50000"/>
                    </a:srgbClr>
                  </a:solidFill>
                  <a:effectLst/>
                  <a:uLnTx/>
                  <a:uFillTx/>
                  <a:ea typeface="+mn-ea"/>
                  <a:cs typeface="+mn-cs"/>
                </a:endParaRPr>
              </a:p>
            </p:txBody>
          </p:sp>
          <p:sp>
            <p:nvSpPr>
              <p:cNvPr id="16407" name="_s1031">
                <a:extLst>
                  <a:ext uri="{FF2B5EF4-FFF2-40B4-BE49-F238E27FC236}">
                    <a16:creationId xmlns:a16="http://schemas.microsoft.com/office/drawing/2014/main" id="{165560B7-5E44-1BE5-4145-52B2E1723B4A}"/>
                  </a:ext>
                </a:extLst>
              </p:cNvPr>
              <p:cNvSpPr>
                <a:spLocks noChangeArrowheads="1"/>
              </p:cNvSpPr>
              <p:nvPr/>
            </p:nvSpPr>
            <p:spPr bwMode="auto">
              <a:xfrm>
                <a:off x="3529" y="1942"/>
                <a:ext cx="709" cy="2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lstStyle>
                <a:lvl1pPr>
                  <a:defRPr>
                    <a:solidFill>
                      <a:schemeClr val="bg1"/>
                    </a:solidFill>
                    <a:latin typeface="Arial Unicode MS" pitchFamily="34" charset="-128"/>
                  </a:defRPr>
                </a:lvl1pPr>
                <a:lvl2pPr marL="742950" indent="-285750">
                  <a:defRPr>
                    <a:solidFill>
                      <a:schemeClr val="bg1"/>
                    </a:solidFill>
                    <a:latin typeface="Arial Unicode MS" pitchFamily="34" charset="-128"/>
                  </a:defRPr>
                </a:lvl2pPr>
                <a:lvl3pPr marL="1143000" indent="-228600">
                  <a:defRPr>
                    <a:solidFill>
                      <a:schemeClr val="bg1"/>
                    </a:solidFill>
                    <a:latin typeface="Arial Unicode MS" pitchFamily="34" charset="-128"/>
                  </a:defRPr>
                </a:lvl3pPr>
                <a:lvl4pPr marL="1600200" indent="-228600">
                  <a:defRPr>
                    <a:solidFill>
                      <a:schemeClr val="bg1"/>
                    </a:solidFill>
                    <a:latin typeface="Arial Unicode MS" pitchFamily="34" charset="-128"/>
                  </a:defRPr>
                </a:lvl4pPr>
                <a:lvl5pPr marL="2057400" indent="-228600">
                  <a:defRPr>
                    <a:solidFill>
                      <a:schemeClr val="bg1"/>
                    </a:solidFill>
                    <a:latin typeface="Arial Unicode MS" pitchFamily="34" charset="-128"/>
                  </a:defRPr>
                </a:lvl5pPr>
                <a:lvl6pPr marL="2514600" indent="-228600" eaLnBrk="0" fontAlgn="base" hangingPunct="0">
                  <a:spcBef>
                    <a:spcPct val="0"/>
                  </a:spcBef>
                  <a:spcAft>
                    <a:spcPct val="0"/>
                  </a:spcAft>
                  <a:defRPr>
                    <a:solidFill>
                      <a:schemeClr val="bg1"/>
                    </a:solidFill>
                    <a:latin typeface="Arial Unicode MS" pitchFamily="34" charset="-128"/>
                  </a:defRPr>
                </a:lvl6pPr>
                <a:lvl7pPr marL="2971800" indent="-228600" eaLnBrk="0" fontAlgn="base" hangingPunct="0">
                  <a:spcBef>
                    <a:spcPct val="0"/>
                  </a:spcBef>
                  <a:spcAft>
                    <a:spcPct val="0"/>
                  </a:spcAft>
                  <a:defRPr>
                    <a:solidFill>
                      <a:schemeClr val="bg1"/>
                    </a:solidFill>
                    <a:latin typeface="Arial Unicode MS" pitchFamily="34" charset="-128"/>
                  </a:defRPr>
                </a:lvl7pPr>
                <a:lvl8pPr marL="3429000" indent="-228600" eaLnBrk="0" fontAlgn="base" hangingPunct="0">
                  <a:spcBef>
                    <a:spcPct val="0"/>
                  </a:spcBef>
                  <a:spcAft>
                    <a:spcPct val="0"/>
                  </a:spcAft>
                  <a:defRPr>
                    <a:solidFill>
                      <a:schemeClr val="bg1"/>
                    </a:solidFill>
                    <a:latin typeface="Arial Unicode MS" pitchFamily="34" charset="-128"/>
                  </a:defRPr>
                </a:lvl8pPr>
                <a:lvl9pPr marL="3886200" indent="-228600" eaLnBrk="0" fontAlgn="base" hangingPunct="0">
                  <a:spcBef>
                    <a:spcPct val="0"/>
                  </a:spcBef>
                  <a:spcAft>
                    <a:spcPct val="0"/>
                  </a:spcAft>
                  <a:defRPr>
                    <a:solidFill>
                      <a:schemeClr val="bg1"/>
                    </a:solidFill>
                    <a:latin typeface="Arial Unicode MS" pitchFamily="34" charset="-128"/>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4000" b="1" i="0" u="none" strike="noStrike" kern="1200" cap="none" spc="0" normalizeH="0" baseline="0" noProof="0">
                    <a:ln>
                      <a:noFill/>
                    </a:ln>
                    <a:solidFill>
                      <a:srgbClr val="993300"/>
                    </a:solidFill>
                    <a:effectLst/>
                    <a:uLnTx/>
                    <a:uFillTx/>
                    <a:ea typeface="+mn-ea"/>
                    <a:cs typeface="+mn-cs"/>
                  </a:rPr>
                  <a:t>Self</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4000" b="1" i="0" u="none" strike="noStrike" kern="1200" cap="none" spc="0" normalizeH="0" baseline="0" noProof="0">
                    <a:ln>
                      <a:noFill/>
                    </a:ln>
                    <a:solidFill>
                      <a:srgbClr val="993300"/>
                    </a:solidFill>
                    <a:effectLst/>
                    <a:uLnTx/>
                    <a:uFillTx/>
                    <a:ea typeface="+mn-ea"/>
                    <a:cs typeface="+mn-cs"/>
                  </a:rPr>
                  <a:t>influence</a:t>
                </a:r>
                <a:endParaRPr kumimoji="0" lang="en-GB" altLang="en-US" sz="4000" b="1" i="0" u="none" strike="noStrike" kern="1200" cap="none" spc="0" normalizeH="0" baseline="0" noProof="0">
                  <a:ln>
                    <a:noFill/>
                  </a:ln>
                  <a:solidFill>
                    <a:srgbClr val="993300"/>
                  </a:solidFill>
                  <a:effectLst/>
                  <a:uLnTx/>
                  <a:uFillTx/>
                  <a:ea typeface="+mn-ea"/>
                  <a:cs typeface="+mn-cs"/>
                </a:endParaRPr>
              </a:p>
            </p:txBody>
          </p:sp>
          <p:sp>
            <p:nvSpPr>
              <p:cNvPr id="16408" name="_s1035">
                <a:extLst>
                  <a:ext uri="{FF2B5EF4-FFF2-40B4-BE49-F238E27FC236}">
                    <a16:creationId xmlns:a16="http://schemas.microsoft.com/office/drawing/2014/main" id="{B97A95D0-5537-E10C-8BF5-75CBEBE13431}"/>
                  </a:ext>
                </a:extLst>
              </p:cNvPr>
              <p:cNvSpPr>
                <a:spLocks noChangeArrowheads="1"/>
              </p:cNvSpPr>
              <p:nvPr/>
            </p:nvSpPr>
            <p:spPr bwMode="auto">
              <a:xfrm>
                <a:off x="1297" y="1966"/>
                <a:ext cx="859" cy="2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lstStyle>
                <a:lvl1pPr>
                  <a:defRPr>
                    <a:solidFill>
                      <a:schemeClr val="bg1"/>
                    </a:solidFill>
                    <a:latin typeface="Arial Unicode MS" pitchFamily="34" charset="-128"/>
                  </a:defRPr>
                </a:lvl1pPr>
                <a:lvl2pPr marL="742950" indent="-285750">
                  <a:defRPr>
                    <a:solidFill>
                      <a:schemeClr val="bg1"/>
                    </a:solidFill>
                    <a:latin typeface="Arial Unicode MS" pitchFamily="34" charset="-128"/>
                  </a:defRPr>
                </a:lvl2pPr>
                <a:lvl3pPr marL="1143000" indent="-228600">
                  <a:defRPr>
                    <a:solidFill>
                      <a:schemeClr val="bg1"/>
                    </a:solidFill>
                    <a:latin typeface="Arial Unicode MS" pitchFamily="34" charset="-128"/>
                  </a:defRPr>
                </a:lvl3pPr>
                <a:lvl4pPr marL="1600200" indent="-228600">
                  <a:defRPr>
                    <a:solidFill>
                      <a:schemeClr val="bg1"/>
                    </a:solidFill>
                    <a:latin typeface="Arial Unicode MS" pitchFamily="34" charset="-128"/>
                  </a:defRPr>
                </a:lvl4pPr>
                <a:lvl5pPr marL="2057400" indent="-228600">
                  <a:defRPr>
                    <a:solidFill>
                      <a:schemeClr val="bg1"/>
                    </a:solidFill>
                    <a:latin typeface="Arial Unicode MS" pitchFamily="34" charset="-128"/>
                  </a:defRPr>
                </a:lvl5pPr>
                <a:lvl6pPr marL="2514600" indent="-228600" eaLnBrk="0" fontAlgn="base" hangingPunct="0">
                  <a:spcBef>
                    <a:spcPct val="0"/>
                  </a:spcBef>
                  <a:spcAft>
                    <a:spcPct val="0"/>
                  </a:spcAft>
                  <a:defRPr>
                    <a:solidFill>
                      <a:schemeClr val="bg1"/>
                    </a:solidFill>
                    <a:latin typeface="Arial Unicode MS" pitchFamily="34" charset="-128"/>
                  </a:defRPr>
                </a:lvl6pPr>
                <a:lvl7pPr marL="2971800" indent="-228600" eaLnBrk="0" fontAlgn="base" hangingPunct="0">
                  <a:spcBef>
                    <a:spcPct val="0"/>
                  </a:spcBef>
                  <a:spcAft>
                    <a:spcPct val="0"/>
                  </a:spcAft>
                  <a:defRPr>
                    <a:solidFill>
                      <a:schemeClr val="bg1"/>
                    </a:solidFill>
                    <a:latin typeface="Arial Unicode MS" pitchFamily="34" charset="-128"/>
                  </a:defRPr>
                </a:lvl7pPr>
                <a:lvl8pPr marL="3429000" indent="-228600" eaLnBrk="0" fontAlgn="base" hangingPunct="0">
                  <a:spcBef>
                    <a:spcPct val="0"/>
                  </a:spcBef>
                  <a:spcAft>
                    <a:spcPct val="0"/>
                  </a:spcAft>
                  <a:defRPr>
                    <a:solidFill>
                      <a:schemeClr val="bg1"/>
                    </a:solidFill>
                    <a:latin typeface="Arial Unicode MS" pitchFamily="34" charset="-128"/>
                  </a:defRPr>
                </a:lvl8pPr>
                <a:lvl9pPr marL="3886200" indent="-228600" eaLnBrk="0" fontAlgn="base" hangingPunct="0">
                  <a:spcBef>
                    <a:spcPct val="0"/>
                  </a:spcBef>
                  <a:spcAft>
                    <a:spcPct val="0"/>
                  </a:spcAft>
                  <a:defRPr>
                    <a:solidFill>
                      <a:schemeClr val="bg1"/>
                    </a:solidFill>
                    <a:latin typeface="Arial Unicode MS" pitchFamily="34" charset="-128"/>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2400" b="1" i="0" u="none" strike="noStrike" kern="1200" cap="none" spc="0" normalizeH="0" baseline="0" noProof="0">
                    <a:ln>
                      <a:noFill/>
                    </a:ln>
                    <a:solidFill>
                      <a:srgbClr val="E7E6E6">
                        <a:lumMod val="50000"/>
                      </a:srgbClr>
                    </a:solidFill>
                    <a:effectLst/>
                    <a:uLnTx/>
                    <a:uFillTx/>
                    <a:ea typeface="+mn-ea"/>
                    <a:cs typeface="+mn-cs"/>
                  </a:rPr>
                  <a:t>Systemic</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2400" b="1" i="0" u="none" strike="noStrike" kern="1200" cap="none" spc="0" normalizeH="0" baseline="0" noProof="0">
                    <a:ln>
                      <a:noFill/>
                    </a:ln>
                    <a:solidFill>
                      <a:srgbClr val="E7E6E6">
                        <a:lumMod val="50000"/>
                      </a:srgbClr>
                    </a:solidFill>
                    <a:effectLst/>
                    <a:uLnTx/>
                    <a:uFillTx/>
                    <a:ea typeface="+mn-ea"/>
                    <a:cs typeface="+mn-cs"/>
                  </a:rPr>
                  <a:t>awareness</a:t>
                </a:r>
                <a:endParaRPr kumimoji="0" lang="en-GB" altLang="en-US" sz="2400" b="1" i="0" u="none" strike="noStrike" kern="1200" cap="none" spc="0" normalizeH="0" baseline="0" noProof="0">
                  <a:ln>
                    <a:noFill/>
                  </a:ln>
                  <a:solidFill>
                    <a:srgbClr val="E7E6E6">
                      <a:lumMod val="50000"/>
                    </a:srgbClr>
                  </a:solidFill>
                  <a:effectLst/>
                  <a:uLnTx/>
                  <a:uFillTx/>
                  <a:ea typeface="+mn-ea"/>
                  <a:cs typeface="+mn-cs"/>
                </a:endParaRPr>
              </a:p>
            </p:txBody>
          </p:sp>
        </p:grpSp>
        <p:sp>
          <p:nvSpPr>
            <p:cNvPr id="22" name="21 - Βέλος προς τα κάτω">
              <a:extLst>
                <a:ext uri="{FF2B5EF4-FFF2-40B4-BE49-F238E27FC236}">
                  <a16:creationId xmlns:a16="http://schemas.microsoft.com/office/drawing/2014/main" id="{815F06AD-CBC1-BD52-4273-FEEA8554E90B}"/>
                </a:ext>
              </a:extLst>
            </p:cNvPr>
            <p:cNvSpPr/>
            <p:nvPr/>
          </p:nvSpPr>
          <p:spPr>
            <a:xfrm>
              <a:off x="3780108" y="2349367"/>
              <a:ext cx="431786" cy="503171"/>
            </a:xfrm>
            <a:prstGeom prst="downArrow">
              <a:avLst/>
            </a:prstGeom>
            <a:solidFill>
              <a:schemeClr val="bg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l-GR" sz="1800" b="0" i="0" u="none" strike="noStrike" kern="1200" cap="none" spc="0" normalizeH="0" baseline="0" noProof="0">
                <a:ln>
                  <a:noFill/>
                </a:ln>
                <a:solidFill>
                  <a:srgbClr val="FFFFFF"/>
                </a:solidFill>
                <a:effectLst/>
                <a:uLnTx/>
                <a:uFillTx/>
                <a:latin typeface="Tahoma"/>
                <a:ea typeface="+mn-ea"/>
                <a:cs typeface="+mn-cs"/>
              </a:endParaRPr>
            </a:p>
          </p:txBody>
        </p:sp>
        <p:sp>
          <p:nvSpPr>
            <p:cNvPr id="23" name="22 - Βέλος προς τα κάτω">
              <a:extLst>
                <a:ext uri="{FF2B5EF4-FFF2-40B4-BE49-F238E27FC236}">
                  <a16:creationId xmlns:a16="http://schemas.microsoft.com/office/drawing/2014/main" id="{DD70A7FF-1EAD-4D20-2F7B-24CBE65D920A}"/>
                </a:ext>
              </a:extLst>
            </p:cNvPr>
            <p:cNvSpPr/>
            <p:nvPr/>
          </p:nvSpPr>
          <p:spPr>
            <a:xfrm rot="16200000">
              <a:off x="2663360" y="3248541"/>
              <a:ext cx="433329" cy="504809"/>
            </a:xfrm>
            <a:prstGeom prst="downArrow">
              <a:avLst/>
            </a:prstGeom>
            <a:solidFill>
              <a:schemeClr val="bg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l-GR" sz="1800" b="0" i="0" u="none" strike="noStrike" kern="1200" cap="none" spc="0" normalizeH="0" baseline="0" noProof="0">
                <a:ln>
                  <a:noFill/>
                </a:ln>
                <a:solidFill>
                  <a:srgbClr val="FFFFFF"/>
                </a:solidFill>
                <a:effectLst/>
                <a:uLnTx/>
                <a:uFillTx/>
                <a:latin typeface="Tahoma"/>
                <a:ea typeface="+mn-ea"/>
                <a:cs typeface="+mn-cs"/>
              </a:endParaRPr>
            </a:p>
          </p:txBody>
        </p:sp>
        <p:sp>
          <p:nvSpPr>
            <p:cNvPr id="24" name="23 - Βέλος προς τα κάτω">
              <a:extLst>
                <a:ext uri="{FF2B5EF4-FFF2-40B4-BE49-F238E27FC236}">
                  <a16:creationId xmlns:a16="http://schemas.microsoft.com/office/drawing/2014/main" id="{CEA1E712-D0D6-9ADC-939A-9819C735A643}"/>
                </a:ext>
              </a:extLst>
            </p:cNvPr>
            <p:cNvSpPr/>
            <p:nvPr/>
          </p:nvSpPr>
          <p:spPr>
            <a:xfrm rot="5400000">
              <a:off x="4895314" y="3248541"/>
              <a:ext cx="433329" cy="504809"/>
            </a:xfrm>
            <a:prstGeom prst="downArrow">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l-GR" sz="1800" b="0" i="0" u="none" strike="noStrike" kern="1200" cap="none" spc="0" normalizeH="0" baseline="0" noProof="0">
                <a:ln>
                  <a:noFill/>
                </a:ln>
                <a:solidFill>
                  <a:srgbClr val="FFFFFF"/>
                </a:solidFill>
                <a:effectLst/>
                <a:uLnTx/>
                <a:uFillTx/>
                <a:latin typeface="Tahoma"/>
                <a:ea typeface="+mn-ea"/>
                <a:cs typeface="+mn-cs"/>
              </a:endParaRPr>
            </a:p>
          </p:txBody>
        </p:sp>
        <p:sp>
          <p:nvSpPr>
            <p:cNvPr id="25" name="24 - Βέλος προς τα κάτω">
              <a:extLst>
                <a:ext uri="{FF2B5EF4-FFF2-40B4-BE49-F238E27FC236}">
                  <a16:creationId xmlns:a16="http://schemas.microsoft.com/office/drawing/2014/main" id="{28471DA6-14F9-EB56-C70F-5C857C878C9D}"/>
                </a:ext>
              </a:extLst>
            </p:cNvPr>
            <p:cNvSpPr/>
            <p:nvPr/>
          </p:nvSpPr>
          <p:spPr>
            <a:xfrm rot="10800000">
              <a:off x="3780108" y="4220781"/>
              <a:ext cx="431786" cy="504758"/>
            </a:xfrm>
            <a:prstGeom prst="downArrow">
              <a:avLst/>
            </a:prstGeom>
            <a:solidFill>
              <a:schemeClr val="bg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l-GR" sz="1800" b="0" i="0" u="none" strike="noStrike" kern="1200" cap="none" spc="0" normalizeH="0" baseline="0" noProof="0">
                <a:ln>
                  <a:noFill/>
                </a:ln>
                <a:solidFill>
                  <a:srgbClr val="FFFFFF"/>
                </a:solidFill>
                <a:effectLst/>
                <a:uLnTx/>
                <a:uFillTx/>
                <a:latin typeface="Tahoma"/>
                <a:ea typeface="+mn-ea"/>
                <a:cs typeface="+mn-cs"/>
              </a:endParaRPr>
            </a:p>
          </p:txBody>
        </p:sp>
      </p:grpSp>
      <p:sp>
        <p:nvSpPr>
          <p:cNvPr id="27" name="26 - Καρδιά">
            <a:extLst>
              <a:ext uri="{FF2B5EF4-FFF2-40B4-BE49-F238E27FC236}">
                <a16:creationId xmlns:a16="http://schemas.microsoft.com/office/drawing/2014/main" id="{30E30E70-518B-8EF2-7AE9-87F6654403C0}"/>
              </a:ext>
            </a:extLst>
          </p:cNvPr>
          <p:cNvSpPr/>
          <p:nvPr/>
        </p:nvSpPr>
        <p:spPr bwMode="auto">
          <a:xfrm>
            <a:off x="7558899" y="3438469"/>
            <a:ext cx="421736" cy="344462"/>
          </a:xfrm>
          <a:prstGeom prst="heart">
            <a:avLst/>
          </a:prstGeom>
          <a:gradFill flip="none" rotWithShape="1">
            <a:gsLst>
              <a:gs pos="0">
                <a:srgbClr val="CC3399"/>
              </a:gs>
              <a:gs pos="45000">
                <a:srgbClr val="FF7A00"/>
              </a:gs>
              <a:gs pos="70000">
                <a:srgbClr val="FF0300"/>
              </a:gs>
              <a:gs pos="100000">
                <a:srgbClr val="4D0808"/>
              </a:gs>
            </a:gsLst>
            <a:lin ang="2700000" scaled="1"/>
            <a:tileRect/>
          </a:gradFill>
          <a:ln w="22225" cap="flat" cmpd="sng" algn="ctr">
            <a:solidFill>
              <a:srgbClr val="990099"/>
            </a:solidFill>
            <a:prstDash val="solid"/>
            <a:round/>
            <a:headEnd type="none" w="sm" len="sm"/>
            <a:tailEnd type="none" w="sm" len="sm"/>
          </a:ln>
          <a:effec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l-GR" sz="1800" b="0" i="0" u="none" strike="noStrike" kern="1200" cap="none" spc="0" normalizeH="0" baseline="0" noProof="0">
              <a:ln>
                <a:noFill/>
              </a:ln>
              <a:solidFill>
                <a:srgbClr val="000000"/>
              </a:solidFill>
              <a:effectLst/>
              <a:uLnTx/>
              <a:uFillTx/>
              <a:latin typeface="Calibri" panose="020F0502020204030204"/>
              <a:ea typeface="+mn-ea"/>
              <a:cs typeface="+mn-cs"/>
            </a:endParaRPr>
          </a:p>
        </p:txBody>
      </p:sp>
      <p:sp>
        <p:nvSpPr>
          <p:cNvPr id="3" name="18 - TextBox">
            <a:extLst>
              <a:ext uri="{FF2B5EF4-FFF2-40B4-BE49-F238E27FC236}">
                <a16:creationId xmlns:a16="http://schemas.microsoft.com/office/drawing/2014/main" id="{94336B1F-089D-6F4A-F3F0-8822022746AE}"/>
              </a:ext>
            </a:extLst>
          </p:cNvPr>
          <p:cNvSpPr txBox="1"/>
          <p:nvPr/>
        </p:nvSpPr>
        <p:spPr bwMode="auto">
          <a:xfrm>
            <a:off x="8097815" y="5897702"/>
            <a:ext cx="2699102" cy="400110"/>
          </a:xfrm>
          <a:prstGeom prst="rect">
            <a:avLst/>
          </a:prstGeom>
          <a:noFill/>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2000" b="1" i="0" u="none" strike="noStrike" kern="1200" cap="none" spc="300" normalizeH="0" baseline="0" noProof="0">
                <a:ln>
                  <a:noFill/>
                </a:ln>
                <a:solidFill>
                  <a:srgbClr val="5B9BD5">
                    <a:lumMod val="75000"/>
                  </a:srgbClr>
                </a:solidFill>
                <a:effectLst/>
                <a:uLnTx/>
                <a:uFillTx/>
                <a:latin typeface="Calibri" panose="020F0502020204030204"/>
                <a:ea typeface="+mn-ea"/>
                <a:cs typeface="+mn-cs"/>
              </a:rPr>
              <a:t> *compassion *</a:t>
            </a:r>
            <a:endParaRPr kumimoji="0" lang="el-GR" sz="2000" b="1" i="0" u="none" strike="noStrike" kern="1200" cap="none" spc="300" normalizeH="0" baseline="0" noProof="0">
              <a:ln>
                <a:noFill/>
              </a:ln>
              <a:solidFill>
                <a:srgbClr val="5B9BD5">
                  <a:lumMod val="75000"/>
                </a:srgbClr>
              </a:solidFill>
              <a:effectLst/>
              <a:uLnTx/>
              <a:uFillTx/>
              <a:latin typeface="Calibri" panose="020F0502020204030204"/>
              <a:ea typeface="+mn-ea"/>
              <a:cs typeface="+mn-cs"/>
            </a:endParaRPr>
          </a:p>
        </p:txBody>
      </p:sp>
      <p:pic>
        <p:nvPicPr>
          <p:cNvPr id="2" name="Picture 1">
            <a:extLst>
              <a:ext uri="{FF2B5EF4-FFF2-40B4-BE49-F238E27FC236}">
                <a16:creationId xmlns:a16="http://schemas.microsoft.com/office/drawing/2014/main" id="{AFAA9BEE-EEBB-828C-E1B7-FD2D4E9525E4}"/>
              </a:ext>
            </a:extLst>
          </p:cNvPr>
          <p:cNvPicPr>
            <a:picLocks noChangeAspect="1"/>
          </p:cNvPicPr>
          <p:nvPr/>
        </p:nvPicPr>
        <p:blipFill rotWithShape="1">
          <a:blip r:embed="rId3"/>
          <a:srcRect l="43069" t="75247" r="27636" b="20000"/>
          <a:stretch/>
        </p:blipFill>
        <p:spPr>
          <a:xfrm>
            <a:off x="417798" y="6297812"/>
            <a:ext cx="3062455" cy="331294"/>
          </a:xfrm>
          <a:prstGeom prst="rect">
            <a:avLst/>
          </a:prstGeom>
        </p:spPr>
      </p:pic>
      <p:sp>
        <p:nvSpPr>
          <p:cNvPr id="6" name="Rectangle 2">
            <a:extLst>
              <a:ext uri="{FF2B5EF4-FFF2-40B4-BE49-F238E27FC236}">
                <a16:creationId xmlns:a16="http://schemas.microsoft.com/office/drawing/2014/main" id="{17C25F5B-ECAE-B82A-A321-1576361AB48B}"/>
              </a:ext>
            </a:extLst>
          </p:cNvPr>
          <p:cNvSpPr txBox="1">
            <a:spLocks noChangeArrowheads="1"/>
          </p:cNvSpPr>
          <p:nvPr/>
        </p:nvSpPr>
        <p:spPr bwMode="auto">
          <a:xfrm>
            <a:off x="-322824" y="278047"/>
            <a:ext cx="4720165" cy="1655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2075" tIns="46038" rIns="92075" bIns="46038" numCol="1" anchor="ctr" anchorCtr="0" compatLnSpc="1">
            <a:prstTxWarp prst="textNoShape">
              <a:avLst/>
            </a:prstTxWarp>
          </a:bodyPr>
          <a:lstStyle>
            <a:lvl1pPr marL="342900" indent="-342900" algn="l" defTabSz="762000" rtl="0" eaLnBrk="0" fontAlgn="base" hangingPunct="0">
              <a:spcBef>
                <a:spcPct val="20000"/>
              </a:spcBef>
              <a:spcAft>
                <a:spcPct val="0"/>
              </a:spcAft>
              <a:buClr>
                <a:schemeClr val="bg1"/>
              </a:buClr>
              <a:buFont typeface="Wingdings" panose="05000000000000000000" pitchFamily="2" charset="2"/>
              <a:buChar char="Ø"/>
              <a:defRPr sz="3200">
                <a:solidFill>
                  <a:srgbClr val="333399"/>
                </a:solidFill>
                <a:latin typeface="+mn-lt"/>
                <a:ea typeface="+mn-ea"/>
                <a:cs typeface="+mn-cs"/>
              </a:defRPr>
            </a:lvl1pPr>
            <a:lvl2pPr marL="742950" indent="-285750" algn="l" defTabSz="762000" rtl="0" eaLnBrk="0" fontAlgn="base" hangingPunct="0">
              <a:spcBef>
                <a:spcPct val="20000"/>
              </a:spcBef>
              <a:spcAft>
                <a:spcPct val="0"/>
              </a:spcAft>
              <a:buClr>
                <a:schemeClr val="bg1"/>
              </a:buClr>
              <a:buFont typeface="Wingdings" panose="05000000000000000000" pitchFamily="2" charset="2"/>
              <a:buChar char="Ø"/>
              <a:defRPr sz="2800">
                <a:solidFill>
                  <a:srgbClr val="333399"/>
                </a:solidFill>
                <a:latin typeface="+mn-lt"/>
              </a:defRPr>
            </a:lvl2pPr>
            <a:lvl3pPr marL="1143000" indent="-228600" algn="l" defTabSz="762000" rtl="0" eaLnBrk="0" fontAlgn="base" hangingPunct="0">
              <a:spcBef>
                <a:spcPct val="20000"/>
              </a:spcBef>
              <a:spcAft>
                <a:spcPct val="0"/>
              </a:spcAft>
              <a:buClr>
                <a:schemeClr val="bg1"/>
              </a:buClr>
              <a:buFont typeface="Wingdings" panose="05000000000000000000" pitchFamily="2" charset="2"/>
              <a:buChar char="Ø"/>
              <a:defRPr sz="2400">
                <a:solidFill>
                  <a:srgbClr val="333399"/>
                </a:solidFill>
                <a:latin typeface="+mn-lt"/>
              </a:defRPr>
            </a:lvl3pPr>
            <a:lvl4pPr marL="1600200" indent="-228600" algn="l" defTabSz="762000" rtl="0" eaLnBrk="0" fontAlgn="base" hangingPunct="0">
              <a:spcBef>
                <a:spcPct val="20000"/>
              </a:spcBef>
              <a:spcAft>
                <a:spcPct val="0"/>
              </a:spcAft>
              <a:buClr>
                <a:schemeClr val="bg1"/>
              </a:buClr>
              <a:buFont typeface="Wingdings" panose="05000000000000000000" pitchFamily="2" charset="2"/>
              <a:buChar char="Ø"/>
              <a:defRPr sz="2000">
                <a:solidFill>
                  <a:srgbClr val="333399"/>
                </a:solidFill>
                <a:latin typeface="+mn-lt"/>
              </a:defRPr>
            </a:lvl4pPr>
            <a:lvl5pPr marL="2057400" indent="-228600" algn="l" defTabSz="762000" rtl="0" eaLnBrk="0" fontAlgn="base" hangingPunct="0">
              <a:spcBef>
                <a:spcPct val="20000"/>
              </a:spcBef>
              <a:spcAft>
                <a:spcPct val="0"/>
              </a:spcAft>
              <a:buClr>
                <a:schemeClr val="bg1"/>
              </a:buClr>
              <a:buFont typeface="Wingdings" panose="05000000000000000000" pitchFamily="2" charset="2"/>
              <a:buChar char="Ø"/>
              <a:defRPr sz="2000">
                <a:solidFill>
                  <a:srgbClr val="333399"/>
                </a:solidFill>
                <a:latin typeface="+mn-lt"/>
              </a:defRPr>
            </a:lvl5pPr>
            <a:lvl6pPr marL="2514600" indent="-228600" algn="l" defTabSz="762000" rtl="0" eaLnBrk="0" fontAlgn="base" hangingPunct="0">
              <a:spcBef>
                <a:spcPct val="20000"/>
              </a:spcBef>
              <a:spcAft>
                <a:spcPct val="0"/>
              </a:spcAft>
              <a:buClr>
                <a:schemeClr val="bg1"/>
              </a:buClr>
              <a:buFont typeface="Wingdings" pitchFamily="2" charset="2"/>
              <a:buChar char="Ø"/>
              <a:defRPr sz="2000">
                <a:solidFill>
                  <a:srgbClr val="333399"/>
                </a:solidFill>
                <a:latin typeface="+mn-lt"/>
              </a:defRPr>
            </a:lvl6pPr>
            <a:lvl7pPr marL="2971800" indent="-228600" algn="l" defTabSz="762000" rtl="0" eaLnBrk="0" fontAlgn="base" hangingPunct="0">
              <a:spcBef>
                <a:spcPct val="20000"/>
              </a:spcBef>
              <a:spcAft>
                <a:spcPct val="0"/>
              </a:spcAft>
              <a:buClr>
                <a:schemeClr val="bg1"/>
              </a:buClr>
              <a:buFont typeface="Wingdings" pitchFamily="2" charset="2"/>
              <a:buChar char="Ø"/>
              <a:defRPr sz="2000">
                <a:solidFill>
                  <a:srgbClr val="333399"/>
                </a:solidFill>
                <a:latin typeface="+mn-lt"/>
              </a:defRPr>
            </a:lvl7pPr>
            <a:lvl8pPr marL="3429000" indent="-228600" algn="l" defTabSz="762000" rtl="0" eaLnBrk="0" fontAlgn="base" hangingPunct="0">
              <a:spcBef>
                <a:spcPct val="20000"/>
              </a:spcBef>
              <a:spcAft>
                <a:spcPct val="0"/>
              </a:spcAft>
              <a:buClr>
                <a:schemeClr val="bg1"/>
              </a:buClr>
              <a:buFont typeface="Wingdings" pitchFamily="2" charset="2"/>
              <a:buChar char="Ø"/>
              <a:defRPr sz="2000">
                <a:solidFill>
                  <a:srgbClr val="333399"/>
                </a:solidFill>
                <a:latin typeface="+mn-lt"/>
              </a:defRPr>
            </a:lvl8pPr>
            <a:lvl9pPr marL="3886200" indent="-228600" algn="l" defTabSz="762000" rtl="0" eaLnBrk="0" fontAlgn="base" hangingPunct="0">
              <a:spcBef>
                <a:spcPct val="20000"/>
              </a:spcBef>
              <a:spcAft>
                <a:spcPct val="0"/>
              </a:spcAft>
              <a:buClr>
                <a:schemeClr val="bg1"/>
              </a:buClr>
              <a:buFont typeface="Wingdings" pitchFamily="2" charset="2"/>
              <a:buChar char="Ø"/>
              <a:defRPr sz="2000">
                <a:solidFill>
                  <a:srgbClr val="333399"/>
                </a:solidFill>
                <a:latin typeface="+mn-lt"/>
              </a:defRPr>
            </a:lvl9pPr>
          </a:lstStyle>
          <a:p>
            <a:pPr marL="0" marR="0" lvl="0" indent="0" algn="ctr" defTabSz="762000" rtl="0" eaLnBrk="1" fontAlgn="auto" latinLnBrk="0" hangingPunct="1">
              <a:lnSpc>
                <a:spcPct val="100000"/>
              </a:lnSpc>
              <a:spcBef>
                <a:spcPct val="20000"/>
              </a:spcBef>
              <a:spcAft>
                <a:spcPts val="0"/>
              </a:spcAft>
              <a:buClr>
                <a:prstClr val="white"/>
              </a:buClr>
              <a:buSzTx/>
              <a:buFont typeface="Wingdings" panose="05000000000000000000" pitchFamily="2" charset="2"/>
              <a:buNone/>
              <a:tabLst/>
              <a:defRPr/>
            </a:pPr>
            <a:r>
              <a:rPr kumimoji="0" lang="en-US" sz="2400" b="1" i="0" u="none" strike="noStrike" kern="0" cap="none" spc="0" normalizeH="0" baseline="0" noProof="0">
                <a:ln>
                  <a:noFill/>
                </a:ln>
                <a:solidFill>
                  <a:srgbClr val="002060"/>
                </a:solidFill>
                <a:effectLst/>
                <a:uLnTx/>
                <a:uFillTx/>
                <a:latin typeface="Arial" panose="020B0604020202020204" pitchFamily="34" charset="0"/>
                <a:ea typeface="+mn-ea"/>
                <a:cs typeface="Arial" panose="020B0604020202020204" pitchFamily="34" charset="0"/>
              </a:rPr>
              <a:t>HEART-led™ </a:t>
            </a:r>
          </a:p>
          <a:p>
            <a:pPr marL="0" marR="0" lvl="0" indent="0" algn="ctr" defTabSz="762000" rtl="0" eaLnBrk="1" fontAlgn="auto" latinLnBrk="0" hangingPunct="1">
              <a:lnSpc>
                <a:spcPct val="100000"/>
              </a:lnSpc>
              <a:spcBef>
                <a:spcPct val="20000"/>
              </a:spcBef>
              <a:spcAft>
                <a:spcPts val="0"/>
              </a:spcAft>
              <a:buClr>
                <a:prstClr val="white"/>
              </a:buClr>
              <a:buSzTx/>
              <a:buFont typeface="Wingdings" panose="05000000000000000000" pitchFamily="2" charset="2"/>
              <a:buNone/>
              <a:tabLst/>
              <a:defRPr/>
            </a:pPr>
            <a:r>
              <a:rPr kumimoji="0" lang="en-US" sz="2400" b="1" i="0" u="none" strike="noStrike" kern="0" cap="none" spc="0" normalizeH="0" baseline="0" noProof="0">
                <a:ln>
                  <a:noFill/>
                </a:ln>
                <a:solidFill>
                  <a:srgbClr val="002060"/>
                </a:solidFill>
                <a:effectLst/>
                <a:uLnTx/>
                <a:uFillTx/>
                <a:latin typeface="Arial" panose="020B0604020202020204" pitchFamily="34" charset="0"/>
                <a:ea typeface="+mn-ea"/>
                <a:cs typeface="Arial" panose="020B0604020202020204" pitchFamily="34" charset="0"/>
              </a:rPr>
              <a:t>The Compassionate Leadership framework </a:t>
            </a:r>
            <a:endParaRPr kumimoji="0" lang="en-GB" sz="2400" b="1" i="0" u="none" strike="noStrike" kern="0" cap="none" spc="0" normalizeH="0" baseline="0" noProof="0">
              <a:ln>
                <a:noFill/>
              </a:ln>
              <a:solidFill>
                <a:srgbClr val="002060"/>
              </a:solidFill>
              <a:effectLst/>
              <a:uLnTx/>
              <a:uFillTx/>
              <a:latin typeface="Arial" panose="020B0604020202020204" pitchFamily="34" charset="0"/>
              <a:ea typeface="+mn-ea"/>
              <a:cs typeface="Arial" panose="020B0604020202020204" pitchFamily="34" charset="0"/>
            </a:endParaRPr>
          </a:p>
        </p:txBody>
      </p:sp>
      <p:pic>
        <p:nvPicPr>
          <p:cNvPr id="2050" name="Picture 2" descr="Fruits Drawing - How To Draw Fruits Step By Step">
            <a:extLst>
              <a:ext uri="{FF2B5EF4-FFF2-40B4-BE49-F238E27FC236}">
                <a16:creationId xmlns:a16="http://schemas.microsoft.com/office/drawing/2014/main" id="{DEC7F9E3-E926-293F-AB0A-0CBB697C63AD}"/>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20027" t="32568" r="18346" b="34518"/>
          <a:stretch/>
        </p:blipFill>
        <p:spPr bwMode="auto">
          <a:xfrm>
            <a:off x="10137183" y="4290610"/>
            <a:ext cx="1654386" cy="12368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8574812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V2- AMI23-01-S3-Nutrition-Self Leadership" id="{B079B726-7441-4A7F-974C-590510B35A48}" vid="{425ACF11-8760-4FBB-8B2B-1DA306FC22D7}"/>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4449</Words>
  <Application>Microsoft Office PowerPoint</Application>
  <PresentationFormat>Widescreen</PresentationFormat>
  <Paragraphs>290</Paragraphs>
  <Slides>16</Slides>
  <Notes>14</Notes>
  <HiddenSlides>0</HiddenSlides>
  <MMClips>2</MMClips>
  <ScaleCrop>false</ScaleCrop>
  <HeadingPairs>
    <vt:vector size="4" baseType="variant">
      <vt:variant>
        <vt:lpstr>Theme</vt:lpstr>
      </vt:variant>
      <vt:variant>
        <vt:i4>2</vt:i4>
      </vt:variant>
      <vt:variant>
        <vt:lpstr>Slide Titles</vt:lpstr>
      </vt:variant>
      <vt:variant>
        <vt:i4>16</vt:i4>
      </vt:variant>
    </vt:vector>
  </HeadingPairs>
  <TitlesOfParts>
    <vt:vector size="18" baseType="lpstr">
      <vt:lpstr>Office Theme</vt:lpstr>
      <vt:lpstr>1_Office Theme</vt:lpstr>
      <vt:lpstr>PowerPoint Presentation</vt:lpstr>
      <vt:lpstr>PowerPoint Presentation</vt:lpstr>
      <vt:lpstr>PowerPoint Presentation</vt:lpstr>
      <vt:lpstr> anti-work movement</vt:lpstr>
      <vt:lpstr>PowerPoint Presentation</vt:lpstr>
      <vt:lpstr>The ideal boss</vt:lpstr>
      <vt:lpstr>PowerPoint Presentation</vt:lpstr>
      <vt:lpstr>PowerPoint Presentation</vt:lpstr>
      <vt:lpstr>PowerPoint Presentation</vt:lpstr>
      <vt:lpstr>PowerPoint Presentation</vt:lpstr>
      <vt:lpstr>PowerPoint Presentation</vt:lpstr>
      <vt:lpstr>PowerPoint Presentation</vt:lpstr>
      <vt:lpstr> The solution?</vt:lpstr>
      <vt:lpstr>PowerPoint Presentation</vt:lpstr>
      <vt:lpstr>Our Research Objectives</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Tzortzaki, Alexia Mary</dc:creator>
  <cp:lastModifiedBy>Tzortzaki, Alexia Mary</cp:lastModifiedBy>
  <cp:revision>13</cp:revision>
  <dcterms:created xsi:type="dcterms:W3CDTF">2023-05-12T11:53:15Z</dcterms:created>
  <dcterms:modified xsi:type="dcterms:W3CDTF">2023-05-13T12:55:54Z</dcterms:modified>
</cp:coreProperties>
</file>