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71" r:id="rId5"/>
    <p:sldId id="273" r:id="rId6"/>
    <p:sldId id="269" r:id="rId7"/>
    <p:sldId id="277" r:id="rId8"/>
    <p:sldId id="265" r:id="rId9"/>
    <p:sldId id="275" r:id="rId10"/>
    <p:sldId id="276" r:id="rId11"/>
    <p:sldId id="264" r:id="rId12"/>
  </p:sldIdLst>
  <p:sldSz cx="18288000" cy="10287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League Gothic" panose="020B0604020202020204" charset="0"/>
      <p:regular r:id="rId18"/>
    </p:embeddedFont>
    <p:embeddedFont>
      <p:font typeface="Montserrat Classic" panose="020B0604020202020204" charset="0"/>
      <p:regular r:id="rId19"/>
    </p:embeddedFont>
    <p:embeddedFont>
      <p:font typeface="Montserrat Classic Bold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6A83"/>
    <a:srgbClr val="FFB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BDB9E7-B1B6-4637-901E-384A3CD58508}" v="2021" dt="2023-05-11T09:41:57.9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100" autoAdjust="0"/>
    <p:restoredTop sz="95033" autoAdjust="0"/>
  </p:normalViewPr>
  <p:slideViewPr>
    <p:cSldViewPr>
      <p:cViewPr varScale="1">
        <p:scale>
          <a:sx n="73" d="100"/>
          <a:sy n="73" d="100"/>
        </p:scale>
        <p:origin x="10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476A8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494-4F00-AF9F-A411DA040903}"/>
              </c:ext>
            </c:extLst>
          </c:dPt>
          <c:dPt>
            <c:idx val="1"/>
            <c:bubble3D val="0"/>
            <c:spPr>
              <a:solidFill>
                <a:srgbClr val="476A8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494-4F00-AF9F-A411DA040903}"/>
              </c:ext>
            </c:extLst>
          </c:dPt>
          <c:dPt>
            <c:idx val="2"/>
            <c:bubble3D val="0"/>
            <c:spPr>
              <a:solidFill>
                <a:srgbClr val="476A8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5494-4F00-AF9F-A411DA04090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73D-41F1-8642-B405887EAEF0}"/>
              </c:ext>
            </c:extLst>
          </c:dPt>
          <c:cat>
            <c:strRef>
              <c:f>Sheet1!$A$2:$A$5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94-4F00-AF9F-A411DA0409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424BAE-FDB7-4890-891A-05C5CD3FAB74}" type="datetimeFigureOut">
              <a:rPr lang="en-GB" smtClean="0"/>
              <a:t>11/05/2023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6E1389-DBDB-4C91-A82E-95B7392F55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0328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76A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5740" t="7212" b="7212"/>
          <a:stretch>
            <a:fillRect/>
          </a:stretch>
        </p:blipFill>
        <p:spPr>
          <a:xfrm>
            <a:off x="5626948" y="0"/>
            <a:ext cx="12661052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341243" y="1638300"/>
            <a:ext cx="8571409" cy="5023148"/>
            <a:chOff x="-188113" y="-43707"/>
            <a:chExt cx="11428546" cy="6697531"/>
          </a:xfrm>
        </p:grpSpPr>
        <p:sp>
          <p:nvSpPr>
            <p:cNvPr id="4" name="AutoShape 4"/>
            <p:cNvSpPr/>
            <p:nvPr/>
          </p:nvSpPr>
          <p:spPr>
            <a:xfrm>
              <a:off x="-188113" y="-43707"/>
              <a:ext cx="11428546" cy="6697531"/>
            </a:xfrm>
            <a:prstGeom prst="rect">
              <a:avLst/>
            </a:prstGeom>
            <a:solidFill>
              <a:srgbClr val="FFFFF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969963" y="1785344"/>
              <a:ext cx="9155918" cy="328295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sz="3200" dirty="0">
                  <a:solidFill>
                    <a:srgbClr val="FFBD59"/>
                  </a:solidFill>
                  <a:latin typeface="Montserrat Classic Bold"/>
                </a:rPr>
                <a:t>THE ROLE OF ECO-TOURISM BUSINESSES IN PROMOTING HEALTH &amp; WELLBEING: A CASE STUDY OF WILD SWIM RETREATS AT THE FORGE, CORWEN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013506" y="1148561"/>
              <a:ext cx="9112375" cy="2931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736"/>
                </a:lnSpc>
              </a:pPr>
              <a:r>
                <a:rPr lang="en-US" sz="1447" spc="289" dirty="0">
                  <a:solidFill>
                    <a:srgbClr val="2C5262"/>
                  </a:solidFill>
                  <a:latin typeface="Montserrat Classic"/>
                </a:rPr>
                <a:t>THE FORGE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013506" y="5246307"/>
              <a:ext cx="9112375" cy="5813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736"/>
                </a:lnSpc>
              </a:pPr>
              <a:r>
                <a:rPr lang="en-US" sz="1447" spc="47" dirty="0">
                  <a:solidFill>
                    <a:srgbClr val="2C5262"/>
                  </a:solidFill>
                  <a:latin typeface="Montserrat Classic"/>
                </a:rPr>
                <a:t>Presented by: Sheena Corry, Director of The Forge Corwen</a:t>
              </a:r>
            </a:p>
            <a:p>
              <a:pPr algn="l">
                <a:lnSpc>
                  <a:spcPts val="1736"/>
                </a:lnSpc>
              </a:pPr>
              <a:r>
                <a:rPr lang="en-US" sz="1447" spc="47" dirty="0">
                  <a:solidFill>
                    <a:srgbClr val="2C5262"/>
                  </a:solidFill>
                  <a:latin typeface="Montserrat Classic"/>
                </a:rPr>
                <a:t>and Dr. Vicky Richards (Cardiff Metropolitan University)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9018222"/>
            <a:ext cx="5626948" cy="958926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49CCB6D0-C234-44B2-2D3B-6996E844069A}"/>
              </a:ext>
            </a:extLst>
          </p:cNvPr>
          <p:cNvSpPr txBox="1">
            <a:spLocks/>
          </p:cNvSpPr>
          <p:nvPr/>
        </p:nvSpPr>
        <p:spPr>
          <a:xfrm>
            <a:off x="576400" y="7102734"/>
            <a:ext cx="4517691" cy="2265216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bg1">
                    <a:alpha val="60000"/>
                  </a:schemeClr>
                </a:solidFill>
                <a:latin typeface="Montserrat Classic" panose="020B0604020202020204" charset="0"/>
                <a:ea typeface="+mn-lt"/>
                <a:cs typeface="+mn-lt"/>
              </a:rPr>
              <a:t>Advancement in Management and Innovations Conference - May 2023</a:t>
            </a:r>
            <a:endParaRPr lang="en-US" sz="2000" dirty="0">
              <a:solidFill>
                <a:schemeClr val="bg1">
                  <a:alpha val="60000"/>
                </a:schemeClr>
              </a:solidFill>
              <a:latin typeface="Montserrat Classic" panose="020B0604020202020204" charset="0"/>
              <a:ea typeface="+mn-lt"/>
              <a:cs typeface="+mn-lt"/>
            </a:endParaRPr>
          </a:p>
          <a:p>
            <a:r>
              <a:rPr lang="en-GB" sz="2000" dirty="0">
                <a:solidFill>
                  <a:schemeClr val="bg1">
                    <a:alpha val="60000"/>
                  </a:schemeClr>
                </a:solidFill>
                <a:latin typeface="Montserrat Classic" panose="020B0604020202020204" charset="0"/>
                <a:cs typeface="Calibri"/>
              </a:rPr>
              <a:t>Cardiff Metropolitan University, Cardiff School of Management</a:t>
            </a:r>
          </a:p>
          <a:p>
            <a:endParaRPr lang="en-US" dirty="0">
              <a:solidFill>
                <a:schemeClr val="bg1">
                  <a:alpha val="60000"/>
                </a:schemeClr>
              </a:solidFill>
              <a:cs typeface="Calibri"/>
            </a:endParaRPr>
          </a:p>
        </p:txBody>
      </p:sp>
      <p:pic>
        <p:nvPicPr>
          <p:cNvPr id="10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0CE0DE95-0A19-B8D0-08B3-E46E9C6862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42220"/>
            <a:ext cx="1829032" cy="1036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0"/>
          <p:cNvSpPr txBox="1"/>
          <p:nvPr/>
        </p:nvSpPr>
        <p:spPr>
          <a:xfrm>
            <a:off x="7134820" y="9665791"/>
            <a:ext cx="8492133" cy="2506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70"/>
              </a:lnSpc>
            </a:pPr>
            <a:r>
              <a:rPr lang="en-US" sz="1968" spc="393" dirty="0">
                <a:solidFill>
                  <a:srgbClr val="476A83"/>
                </a:solidFill>
                <a:latin typeface="League Gothic"/>
              </a:rPr>
              <a:t>THE FORGE | MAY 2023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58041C60-6C31-E09F-2F32-FBF8DF34B393}"/>
              </a:ext>
            </a:extLst>
          </p:cNvPr>
          <p:cNvSpPr txBox="1"/>
          <p:nvPr/>
        </p:nvSpPr>
        <p:spPr>
          <a:xfrm>
            <a:off x="1090612" y="913830"/>
            <a:ext cx="17021175" cy="5890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400"/>
              </a:lnSpc>
            </a:pPr>
            <a:r>
              <a:rPr lang="en-US" sz="2800" dirty="0">
                <a:solidFill>
                  <a:srgbClr val="476A83"/>
                </a:solidFill>
                <a:latin typeface="Montserrat Classic Bold"/>
              </a:rPr>
              <a:t>WHAT NEXT?</a:t>
            </a:r>
          </a:p>
        </p:txBody>
      </p:sp>
      <p:pic>
        <p:nvPicPr>
          <p:cNvPr id="2" name="Picture 1" descr="A picture containing water, sky, outdoor, water sport&#10;&#10;Description automatically generated">
            <a:extLst>
              <a:ext uri="{FF2B5EF4-FFF2-40B4-BE49-F238E27FC236}">
                <a16:creationId xmlns:a16="http://schemas.microsoft.com/office/drawing/2014/main" id="{E14987CD-E3CB-B04D-CA58-0E8AF01E24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239" t="37988"/>
          <a:stretch/>
        </p:blipFill>
        <p:spPr>
          <a:xfrm>
            <a:off x="5311746" y="6042985"/>
            <a:ext cx="3819072" cy="34041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046E54D-6DFE-3475-F9F7-495130DA82D6}"/>
              </a:ext>
            </a:extLst>
          </p:cNvPr>
          <p:cNvSpPr txBox="1"/>
          <p:nvPr/>
        </p:nvSpPr>
        <p:spPr>
          <a:xfrm>
            <a:off x="5620789" y="2305023"/>
            <a:ext cx="31897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476A83"/>
                </a:solidFill>
                <a:latin typeface="Montserrat Classic" panose="020B0604020202020204" charset="0"/>
              </a:rPr>
              <a:t>Create Wild Swim Retreats targeted specifically at underrepresented groups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16D928-AC33-7D4E-31BF-CBFF5ACD36E2}"/>
              </a:ext>
            </a:extLst>
          </p:cNvPr>
          <p:cNvSpPr txBox="1"/>
          <p:nvPr/>
        </p:nvSpPr>
        <p:spPr>
          <a:xfrm>
            <a:off x="1003863" y="6296661"/>
            <a:ext cx="4038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>
                <a:solidFill>
                  <a:srgbClr val="476A83"/>
                </a:solidFill>
                <a:latin typeface="Montserrat Classic" panose="020B0604020202020204" charset="0"/>
              </a:rPr>
              <a:t>Add flexibility to our retreat weekends to accommodate visible and invisible disabilities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2362C33-119B-2874-2A0B-73FBD848C237}"/>
              </a:ext>
            </a:extLst>
          </p:cNvPr>
          <p:cNvCxnSpPr>
            <a:cxnSpLocks/>
          </p:cNvCxnSpPr>
          <p:nvPr/>
        </p:nvCxnSpPr>
        <p:spPr>
          <a:xfrm>
            <a:off x="1162455" y="6042985"/>
            <a:ext cx="7968363" cy="24366"/>
          </a:xfrm>
          <a:prstGeom prst="line">
            <a:avLst/>
          </a:prstGeom>
          <a:ln w="38100">
            <a:solidFill>
              <a:srgbClr val="476A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9DBE1E3-277B-2C89-432C-279A89D53E01}"/>
              </a:ext>
            </a:extLst>
          </p:cNvPr>
          <p:cNvCxnSpPr>
            <a:cxnSpLocks/>
          </p:cNvCxnSpPr>
          <p:nvPr/>
        </p:nvCxnSpPr>
        <p:spPr>
          <a:xfrm>
            <a:off x="1162456" y="2181151"/>
            <a:ext cx="7760015" cy="0"/>
          </a:xfrm>
          <a:prstGeom prst="line">
            <a:avLst/>
          </a:prstGeom>
          <a:ln w="38100">
            <a:solidFill>
              <a:srgbClr val="476A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33BA12C-B31D-50E8-3487-3358D07A96D2}"/>
              </a:ext>
            </a:extLst>
          </p:cNvPr>
          <p:cNvSpPr txBox="1"/>
          <p:nvPr/>
        </p:nvSpPr>
        <p:spPr>
          <a:xfrm>
            <a:off x="13962497" y="2349555"/>
            <a:ext cx="41492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476A83"/>
                </a:solidFill>
                <a:latin typeface="Montserrat Classic" panose="020B0604020202020204" charset="0"/>
              </a:rPr>
              <a:t>Conduct more research into the benefits of wild swimming and eco retreat tourism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F46F704-6FEB-9AD9-BEA2-0AC6D380139B}"/>
              </a:ext>
            </a:extLst>
          </p:cNvPr>
          <p:cNvSpPr txBox="1"/>
          <p:nvPr/>
        </p:nvSpPr>
        <p:spPr>
          <a:xfrm>
            <a:off x="10353958" y="6216855"/>
            <a:ext cx="3505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>
                <a:solidFill>
                  <a:srgbClr val="476A83"/>
                </a:solidFill>
                <a:latin typeface="Montserrat Classic" panose="020B0604020202020204" charset="0"/>
              </a:rPr>
              <a:t>Design new retreat spaces and marketing channels with different abilities in mind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7A7C5B5-2AE2-C615-46B3-12FC55ABB555}"/>
              </a:ext>
            </a:extLst>
          </p:cNvPr>
          <p:cNvCxnSpPr>
            <a:cxnSpLocks/>
          </p:cNvCxnSpPr>
          <p:nvPr/>
        </p:nvCxnSpPr>
        <p:spPr>
          <a:xfrm>
            <a:off x="9601200" y="6042985"/>
            <a:ext cx="7824668" cy="0"/>
          </a:xfrm>
          <a:prstGeom prst="line">
            <a:avLst/>
          </a:prstGeom>
          <a:ln w="38100">
            <a:solidFill>
              <a:srgbClr val="476A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DDA9E553-44F7-2795-C839-C50A765478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07"/>
          <a:stretch/>
        </p:blipFill>
        <p:spPr>
          <a:xfrm>
            <a:off x="9467033" y="2171700"/>
            <a:ext cx="4248967" cy="3075547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6E31E1F-B228-A08C-427F-85C62C90A207}"/>
              </a:ext>
            </a:extLst>
          </p:cNvPr>
          <p:cNvCxnSpPr>
            <a:cxnSpLocks/>
          </p:cNvCxnSpPr>
          <p:nvPr/>
        </p:nvCxnSpPr>
        <p:spPr>
          <a:xfrm flipV="1">
            <a:off x="9467033" y="2170883"/>
            <a:ext cx="8075112" cy="10268"/>
          </a:xfrm>
          <a:prstGeom prst="line">
            <a:avLst/>
          </a:prstGeom>
          <a:ln w="38100">
            <a:solidFill>
              <a:srgbClr val="476A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FC10250D-3AD8-0A62-E045-6DCE8098847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69" b="8128"/>
          <a:stretch/>
        </p:blipFill>
        <p:spPr>
          <a:xfrm>
            <a:off x="1162455" y="2217423"/>
            <a:ext cx="4213785" cy="2918357"/>
          </a:xfrm>
          <a:prstGeom prst="rect">
            <a:avLst/>
          </a:prstGeom>
        </p:spPr>
      </p:pic>
      <p:pic>
        <p:nvPicPr>
          <p:cNvPr id="5" name="Picture 4" descr="A picture containing outdoor, grass, sky, building&#10;&#10;Description automatically generated">
            <a:extLst>
              <a:ext uri="{FF2B5EF4-FFF2-40B4-BE49-F238E27FC236}">
                <a16:creationId xmlns:a16="http://schemas.microsoft.com/office/drawing/2014/main" id="{EADAA5D9-1BEF-6CBF-C1C6-82682EB7E3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3200" y="6055167"/>
            <a:ext cx="3323505" cy="332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788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76A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2093" r="22093"/>
          <a:stretch>
            <a:fillRect/>
          </a:stretch>
        </p:blipFill>
        <p:spPr>
          <a:xfrm>
            <a:off x="1447502" y="0"/>
            <a:ext cx="5256014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143000" y="1986588"/>
            <a:ext cx="6899969" cy="1604665"/>
            <a:chOff x="0" y="0"/>
            <a:chExt cx="8793956" cy="2139553"/>
          </a:xfrm>
        </p:grpSpPr>
        <p:sp>
          <p:nvSpPr>
            <p:cNvPr id="4" name="AutoShape 4"/>
            <p:cNvSpPr/>
            <p:nvPr/>
          </p:nvSpPr>
          <p:spPr>
            <a:xfrm>
              <a:off x="0" y="0"/>
              <a:ext cx="8793956" cy="2139553"/>
            </a:xfrm>
            <a:prstGeom prst="rect">
              <a:avLst/>
            </a:prstGeom>
            <a:solidFill>
              <a:srgbClr val="FFFFF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351667" y="283920"/>
              <a:ext cx="6356922" cy="166550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315"/>
                </a:lnSpc>
              </a:pPr>
              <a:r>
                <a:rPr lang="en-US" sz="2400" dirty="0">
                  <a:solidFill>
                    <a:srgbClr val="476A83"/>
                  </a:solidFill>
                  <a:latin typeface="Montserrat Classic Bold"/>
                </a:rPr>
                <a:t>THANK YOU, ANY QUESTIONS?</a:t>
              </a:r>
            </a:p>
            <a:p>
              <a:pPr>
                <a:lnSpc>
                  <a:spcPts val="5315"/>
                </a:lnSpc>
              </a:pPr>
              <a:r>
                <a:rPr lang="en-US" sz="2400" dirty="0">
                  <a:solidFill>
                    <a:srgbClr val="476A83"/>
                  </a:solidFill>
                  <a:latin typeface="Montserrat Classic Bold"/>
                </a:rPr>
                <a:t>DIOLCH, CWESTIYNAU?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368076" y="1647706"/>
            <a:ext cx="5372099" cy="5802690"/>
            <a:chOff x="0" y="0"/>
            <a:chExt cx="7162799" cy="7736920"/>
          </a:xfrm>
        </p:grpSpPr>
        <p:sp>
          <p:nvSpPr>
            <p:cNvPr id="7" name="TextBox 7"/>
            <p:cNvSpPr txBox="1"/>
            <p:nvPr/>
          </p:nvSpPr>
          <p:spPr>
            <a:xfrm>
              <a:off x="0" y="652582"/>
              <a:ext cx="7143750" cy="26746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079"/>
                </a:lnSpc>
              </a:pPr>
              <a:r>
                <a:rPr lang="en-US" sz="2399" dirty="0">
                  <a:solidFill>
                    <a:srgbClr val="FFFFFF"/>
                  </a:solidFill>
                  <a:latin typeface="Montserrat Classic"/>
                </a:rPr>
                <a:t>Instagram: @theforgecorwen</a:t>
              </a:r>
            </a:p>
            <a:p>
              <a:pPr>
                <a:lnSpc>
                  <a:spcPts val="4079"/>
                </a:lnSpc>
              </a:pPr>
              <a:r>
                <a:rPr lang="en-US" sz="2399" dirty="0">
                  <a:solidFill>
                    <a:srgbClr val="FFFFFF"/>
                  </a:solidFill>
                  <a:latin typeface="Montserrat Classic"/>
                </a:rPr>
                <a:t>Facebook: @theforgecorwen</a:t>
              </a:r>
            </a:p>
            <a:p>
              <a:pPr>
                <a:lnSpc>
                  <a:spcPts val="4079"/>
                </a:lnSpc>
              </a:pPr>
              <a:r>
                <a:rPr lang="en-US" sz="2399" dirty="0">
                  <a:solidFill>
                    <a:srgbClr val="FFFFFF"/>
                  </a:solidFill>
                  <a:latin typeface="Montserrat Classic"/>
                </a:rPr>
                <a:t>Twitter: @ForgeCorwen</a:t>
              </a:r>
            </a:p>
            <a:p>
              <a:pPr algn="l">
                <a:lnSpc>
                  <a:spcPts val="4079"/>
                </a:lnSpc>
              </a:pPr>
              <a:endParaRPr lang="en-US" sz="2399" dirty="0">
                <a:solidFill>
                  <a:srgbClr val="FFFFFF"/>
                </a:solidFill>
                <a:latin typeface="Montserrat Classic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0"/>
              <a:ext cx="7143750" cy="4876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879"/>
                </a:lnSpc>
              </a:pPr>
              <a:r>
                <a:rPr lang="en-US" sz="2399">
                  <a:solidFill>
                    <a:srgbClr val="FFFFFF"/>
                  </a:solidFill>
                  <a:latin typeface="Montserrat Classic Bold"/>
                </a:rPr>
                <a:t>SOCIAL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9049" y="4374873"/>
              <a:ext cx="7143750" cy="13064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079"/>
                </a:lnSpc>
              </a:pPr>
              <a:r>
                <a:rPr lang="en-US" sz="2399" dirty="0">
                  <a:solidFill>
                    <a:srgbClr val="FFFFFF"/>
                  </a:solidFill>
                  <a:latin typeface="Montserrat Classic"/>
                </a:rPr>
                <a:t>info@theforgecorwen.co.uk</a:t>
              </a:r>
            </a:p>
            <a:p>
              <a:pPr algn="l">
                <a:lnSpc>
                  <a:spcPts val="4079"/>
                </a:lnSpc>
              </a:pPr>
              <a:r>
                <a:rPr lang="en-US" sz="2399" dirty="0">
                  <a:solidFill>
                    <a:srgbClr val="FFFFFF"/>
                  </a:solidFill>
                  <a:latin typeface="Montserrat Classic"/>
                </a:rPr>
                <a:t>vrichards@cardiffmet.ac.uk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9049" y="3722292"/>
              <a:ext cx="7143750" cy="4514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879"/>
                </a:lnSpc>
              </a:pPr>
              <a:r>
                <a:rPr lang="en-US" sz="2399" dirty="0">
                  <a:solidFill>
                    <a:srgbClr val="FFFFFF"/>
                  </a:solidFill>
                  <a:latin typeface="Montserrat Classic Bold"/>
                </a:rPr>
                <a:t>EMAIL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7348776"/>
              <a:ext cx="7143750" cy="3881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29"/>
                </a:lnSpc>
              </a:pPr>
              <a:endParaRPr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6717149"/>
              <a:ext cx="7143750" cy="4286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531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368076" y="6930777"/>
            <a:ext cx="5357813" cy="2503618"/>
            <a:chOff x="0" y="0"/>
            <a:chExt cx="7143750" cy="3338156"/>
          </a:xfrm>
        </p:grpSpPr>
        <p:sp>
          <p:nvSpPr>
            <p:cNvPr id="14" name="TextBox 14"/>
            <p:cNvSpPr txBox="1"/>
            <p:nvPr/>
          </p:nvSpPr>
          <p:spPr>
            <a:xfrm>
              <a:off x="0" y="652582"/>
              <a:ext cx="7143750" cy="6019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079"/>
                </a:lnSpc>
              </a:pPr>
              <a:r>
                <a:rPr lang="en-US" sz="2399" dirty="0">
                  <a:solidFill>
                    <a:srgbClr val="FFFFFF"/>
                  </a:solidFill>
                  <a:latin typeface="Montserrat Classic"/>
                </a:rPr>
                <a:t>theforgecorwen.co.uk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0"/>
              <a:ext cx="7143750" cy="4514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879"/>
                </a:lnSpc>
              </a:pPr>
              <a:r>
                <a:rPr lang="en-US" sz="2399" b="1" dirty="0">
                  <a:solidFill>
                    <a:srgbClr val="FFFFFF"/>
                  </a:solidFill>
                  <a:latin typeface="Montserrat Classic"/>
                </a:rPr>
                <a:t>WEBSITE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2950012"/>
              <a:ext cx="7143750" cy="3881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29"/>
                </a:lnSpc>
              </a:pPr>
              <a:endParaRPr/>
            </a:p>
          </p:txBody>
        </p:sp>
      </p:grpSp>
      <p:sp>
        <p:nvSpPr>
          <p:cNvPr id="17" name="TextBox 3">
            <a:extLst>
              <a:ext uri="{FF2B5EF4-FFF2-40B4-BE49-F238E27FC236}">
                <a16:creationId xmlns:a16="http://schemas.microsoft.com/office/drawing/2014/main" id="{7A131ED5-9218-6706-D395-48270108249A}"/>
              </a:ext>
            </a:extLst>
          </p:cNvPr>
          <p:cNvSpPr txBox="1"/>
          <p:nvPr/>
        </p:nvSpPr>
        <p:spPr>
          <a:xfrm>
            <a:off x="7134820" y="9665791"/>
            <a:ext cx="8492133" cy="2506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70"/>
              </a:lnSpc>
            </a:pPr>
            <a:r>
              <a:rPr lang="en-US" sz="1968" spc="393" dirty="0">
                <a:solidFill>
                  <a:srgbClr val="FFFFFF"/>
                </a:solidFill>
                <a:latin typeface="League Gothic"/>
              </a:rPr>
              <a:t>THE FORGE | MAY 2023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erson in a body of water under a waterfall&#10;&#10;Description automatically generated with medium confidence">
            <a:extLst>
              <a:ext uri="{FF2B5EF4-FFF2-40B4-BE49-F238E27FC236}">
                <a16:creationId xmlns:a16="http://schemas.microsoft.com/office/drawing/2014/main" id="{FCE8E182-94A2-22F9-7DDE-2282FCF606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895" y="-1814"/>
            <a:ext cx="4633232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0" y="7429500"/>
            <a:ext cx="8486836" cy="1604665"/>
            <a:chOff x="0" y="0"/>
            <a:chExt cx="10816405" cy="2139553"/>
          </a:xfrm>
        </p:grpSpPr>
        <p:sp>
          <p:nvSpPr>
            <p:cNvPr id="4" name="AutoShape 4"/>
            <p:cNvSpPr/>
            <p:nvPr/>
          </p:nvSpPr>
          <p:spPr>
            <a:xfrm>
              <a:off x="0" y="0"/>
              <a:ext cx="9093271" cy="2139553"/>
            </a:xfrm>
            <a:prstGeom prst="rect">
              <a:avLst/>
            </a:prstGeom>
            <a:solidFill>
              <a:srgbClr val="476A83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5244280" y="539115"/>
              <a:ext cx="5572125" cy="7853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400"/>
                </a:lnSpc>
              </a:pPr>
              <a:r>
                <a:rPr lang="en-US" sz="2800" dirty="0">
                  <a:solidFill>
                    <a:srgbClr val="FFBD59"/>
                  </a:solidFill>
                  <a:latin typeface="Montserrat Classic Bold"/>
                </a:rPr>
                <a:t>OBJECTIVES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8077200" y="1562100"/>
            <a:ext cx="9342111" cy="5692378"/>
            <a:chOff x="0" y="0"/>
            <a:chExt cx="8423910" cy="7589835"/>
          </a:xfrm>
        </p:grpSpPr>
        <p:sp>
          <p:nvSpPr>
            <p:cNvPr id="7" name="TextBox 7"/>
            <p:cNvSpPr txBox="1"/>
            <p:nvPr/>
          </p:nvSpPr>
          <p:spPr>
            <a:xfrm>
              <a:off x="0" y="1188085"/>
              <a:ext cx="8245271" cy="640175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US" sz="2400" dirty="0">
                  <a:solidFill>
                    <a:srgbClr val="476A83"/>
                  </a:solidFill>
                  <a:latin typeface="Montserrat Classic" panose="020B0604020202020204" charset="0"/>
                </a:rPr>
                <a:t>To showcase the role of The Forge as an eco-tourism business in exploring and encouraging better mental and physical health in natural environments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endParaRPr lang="en-US" sz="2400" dirty="0">
                <a:solidFill>
                  <a:srgbClr val="476A83"/>
                </a:solidFill>
                <a:latin typeface="Montserrat Classic" panose="020B0604020202020204" charset="0"/>
              </a:endParaRP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US" sz="2400" dirty="0">
                  <a:solidFill>
                    <a:srgbClr val="476A83"/>
                  </a:solidFill>
                  <a:latin typeface="Montserrat Classic" panose="020B0604020202020204" charset="0"/>
                </a:rPr>
                <a:t>To present the findings of women's experiences at The Forge Wild Swim Retreats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endParaRPr lang="en-US" sz="2400" dirty="0">
                <a:solidFill>
                  <a:srgbClr val="476A83"/>
                </a:solidFill>
                <a:latin typeface="Montserrat Classic" panose="020B0604020202020204" charset="0"/>
              </a:endParaRP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US" sz="2400" dirty="0">
                  <a:solidFill>
                    <a:srgbClr val="476A83"/>
                  </a:solidFill>
                  <a:latin typeface="Montserrat Classic" panose="020B0604020202020204" charset="0"/>
                </a:rPr>
                <a:t>To demonstrate relevance to Sustainable Development Goals 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endParaRPr lang="en-US" sz="2400" dirty="0">
                <a:solidFill>
                  <a:srgbClr val="476A83"/>
                </a:solidFill>
                <a:latin typeface="Montserrat Classic" panose="020B0604020202020204" charset="0"/>
              </a:endParaRPr>
            </a:p>
            <a:p>
              <a:pPr marL="1371600" lvl="2" indent="-457200">
                <a:buFont typeface="Arial" panose="020B0604020202020204" pitchFamily="34" charset="0"/>
                <a:buChar char="•"/>
              </a:pPr>
              <a:r>
                <a:rPr lang="en-US" sz="2400" dirty="0">
                  <a:solidFill>
                    <a:srgbClr val="476A83"/>
                  </a:solidFill>
                  <a:latin typeface="Montserrat Classic" panose="020B0604020202020204" charset="0"/>
                </a:rPr>
                <a:t>Goal 3: Good Health and Wellbeing </a:t>
              </a:r>
            </a:p>
            <a:p>
              <a:pPr marL="1371600" lvl="2" indent="-457200">
                <a:buFont typeface="Arial" panose="020B0604020202020204" pitchFamily="34" charset="0"/>
                <a:buChar char="•"/>
              </a:pPr>
              <a:r>
                <a:rPr lang="en-US" sz="2400" dirty="0">
                  <a:solidFill>
                    <a:srgbClr val="476A83"/>
                  </a:solidFill>
                  <a:latin typeface="Montserrat Classic" panose="020B0604020202020204" charset="0"/>
                </a:rPr>
                <a:t>Goal 5: Gender Equality </a:t>
              </a:r>
            </a:p>
            <a:p>
              <a:pPr marL="1371600" lvl="2" indent="-457200">
                <a:buFont typeface="Arial" panose="020B0604020202020204" pitchFamily="34" charset="0"/>
                <a:buChar char="•"/>
              </a:pPr>
              <a:r>
                <a:rPr lang="en-US" sz="2400" dirty="0">
                  <a:solidFill>
                    <a:srgbClr val="476A83"/>
                  </a:solidFill>
                  <a:latin typeface="Montserrat Classic" panose="020B0604020202020204" charset="0"/>
                </a:rPr>
                <a:t>Goal 14 Life Below Water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0"/>
              <a:ext cx="8423910" cy="5288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359"/>
                </a:lnSpc>
              </a:pPr>
              <a:r>
                <a:rPr lang="en-US" sz="2799" dirty="0">
                  <a:solidFill>
                    <a:srgbClr val="476A83"/>
                  </a:solidFill>
                  <a:latin typeface="Montserrat Classic Bold"/>
                </a:rPr>
                <a:t>AIMS OF THE PRESENTATION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7134820" y="9665791"/>
            <a:ext cx="8492133" cy="2506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70"/>
              </a:lnSpc>
            </a:pPr>
            <a:r>
              <a:rPr lang="en-US" sz="1968" spc="393" dirty="0">
                <a:solidFill>
                  <a:srgbClr val="476A83"/>
                </a:solidFill>
                <a:latin typeface="League Gothic"/>
              </a:rPr>
              <a:t>THE FORGE | MAY 2023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76A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group of people wild swimming in the water">
            <a:extLst>
              <a:ext uri="{FF2B5EF4-FFF2-40B4-BE49-F238E27FC236}">
                <a16:creationId xmlns:a16="http://schemas.microsoft.com/office/drawing/2014/main" id="{DB044CBA-7174-C16E-6BA0-9E9A35D5E6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48"/>
          <a:stretch/>
        </p:blipFill>
        <p:spPr>
          <a:xfrm>
            <a:off x="702215" y="-14515"/>
            <a:ext cx="6993985" cy="10301515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7134820" y="9665791"/>
            <a:ext cx="8492133" cy="2506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70"/>
              </a:lnSpc>
            </a:pPr>
            <a:r>
              <a:rPr lang="en-US" sz="1968" spc="393" dirty="0">
                <a:solidFill>
                  <a:schemeClr val="bg1"/>
                </a:solidFill>
                <a:latin typeface="League Gothic"/>
              </a:rPr>
              <a:t>THE FORGE | MAY 2023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8292419" y="1306192"/>
            <a:ext cx="9703577" cy="7519978"/>
            <a:chOff x="50000" y="64692"/>
            <a:chExt cx="11386495" cy="10026634"/>
          </a:xfrm>
        </p:grpSpPr>
        <p:sp>
          <p:nvSpPr>
            <p:cNvPr id="5" name="TextBox 5"/>
            <p:cNvSpPr txBox="1"/>
            <p:nvPr/>
          </p:nvSpPr>
          <p:spPr>
            <a:xfrm>
              <a:off x="50000" y="1114426"/>
              <a:ext cx="10566739" cy="897690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518160" lvl="1" indent="-259080">
                <a:buFont typeface="Arial"/>
                <a:buChar char="•"/>
              </a:pPr>
              <a:r>
                <a:rPr lang="en-US" sz="2400" dirty="0">
                  <a:solidFill>
                    <a:srgbClr val="FFFFFF"/>
                  </a:solidFill>
                  <a:latin typeface="Montserrat Classic"/>
                </a:rPr>
                <a:t>Wild swimming became popular during the pandemic</a:t>
              </a:r>
            </a:p>
            <a:p>
              <a:pPr marL="518160" lvl="1" indent="-259080">
                <a:buFont typeface="Arial"/>
                <a:buChar char="•"/>
              </a:pPr>
              <a:endParaRPr lang="en-US" sz="2400" dirty="0">
                <a:solidFill>
                  <a:srgbClr val="FFFFFF"/>
                </a:solidFill>
                <a:latin typeface="Montserrat Classic"/>
              </a:endParaRPr>
            </a:p>
            <a:p>
              <a:pPr marL="518160" lvl="1" indent="-259080">
                <a:buFont typeface="Arial"/>
                <a:buChar char="•"/>
              </a:pPr>
              <a:r>
                <a:rPr lang="en-US" sz="2400" dirty="0">
                  <a:solidFill>
                    <a:srgbClr val="FFFFFF"/>
                  </a:solidFill>
                  <a:latin typeface="Montserrat Classic"/>
                </a:rPr>
                <a:t>Growing numbers of men and women taking the plunge to reconnect with nature (</a:t>
              </a:r>
              <a:r>
                <a:rPr lang="en-US" sz="2400" dirty="0" err="1">
                  <a:solidFill>
                    <a:srgbClr val="FFFFFF"/>
                  </a:solidFill>
                  <a:latin typeface="Montserrat Classic"/>
                </a:rPr>
                <a:t>Lemmin-Woolfrey</a:t>
              </a:r>
              <a:r>
                <a:rPr lang="en-US" sz="2400" dirty="0">
                  <a:solidFill>
                    <a:srgbClr val="FFFFFF"/>
                  </a:solidFill>
                  <a:latin typeface="Montserrat Classic"/>
                </a:rPr>
                <a:t>, 2021: Gould et al, 2021)</a:t>
              </a:r>
            </a:p>
            <a:p>
              <a:pPr marL="518160" lvl="1" indent="-259080">
                <a:buFont typeface="Arial"/>
                <a:buChar char="•"/>
              </a:pPr>
              <a:endParaRPr lang="en-US" sz="2400" dirty="0">
                <a:solidFill>
                  <a:srgbClr val="FFFFFF"/>
                </a:solidFill>
                <a:latin typeface="Montserrat Classic"/>
              </a:endParaRPr>
            </a:p>
            <a:p>
              <a:pPr marL="518160" lvl="1" indent="-259080">
                <a:buFont typeface="Arial"/>
                <a:buChar char="•"/>
              </a:pPr>
              <a:r>
                <a:rPr lang="en-US" sz="2400" dirty="0">
                  <a:solidFill>
                    <a:srgbClr val="FFFFFF"/>
                  </a:solidFill>
                  <a:latin typeface="Montserrat Classic"/>
                </a:rPr>
                <a:t>Benefits  - physical, emotional and social (Olive, 2022)</a:t>
              </a:r>
            </a:p>
            <a:p>
              <a:pPr marL="518160" lvl="1" indent="-259080">
                <a:buFont typeface="Arial"/>
                <a:buChar char="•"/>
              </a:pPr>
              <a:endParaRPr lang="en-US" sz="2400" dirty="0">
                <a:solidFill>
                  <a:srgbClr val="FFFFFF"/>
                </a:solidFill>
                <a:latin typeface="Montserrat Classic"/>
              </a:endParaRPr>
            </a:p>
            <a:p>
              <a:pPr marL="518160" lvl="1" indent="-259080">
                <a:buFont typeface="Arial"/>
                <a:buChar char="•"/>
              </a:pPr>
              <a:r>
                <a:rPr lang="en-US" sz="2400" dirty="0">
                  <a:solidFill>
                    <a:srgbClr val="FFFFFF"/>
                  </a:solidFill>
                  <a:latin typeface="Montserrat Classic"/>
                </a:rPr>
                <a:t>Post pandemic: increase in popularity of nature-based, activity, wellness holidays; to improve mental health and well-being (Mintel, 2021)</a:t>
              </a:r>
            </a:p>
            <a:p>
              <a:pPr marL="518160" lvl="1" indent="-259080">
                <a:buFont typeface="Arial"/>
                <a:buChar char="•"/>
              </a:pPr>
              <a:endParaRPr lang="en-US" sz="2400" dirty="0">
                <a:solidFill>
                  <a:srgbClr val="FFFFFF"/>
                </a:solidFill>
                <a:latin typeface="Montserrat Classic"/>
              </a:endParaRPr>
            </a:p>
            <a:p>
              <a:pPr marL="518160" lvl="1" indent="-259080">
                <a:buFont typeface="Arial"/>
                <a:buChar char="•"/>
              </a:pPr>
              <a:r>
                <a:rPr lang="en-US" sz="2400" dirty="0">
                  <a:solidFill>
                    <a:srgbClr val="FFFFFF"/>
                  </a:solidFill>
                  <a:latin typeface="Montserrat Classic"/>
                </a:rPr>
                <a:t>Operators including wellness elements will attract new customers (Mintel, 2020)</a:t>
              </a:r>
            </a:p>
            <a:p>
              <a:pPr marL="518160" lvl="1" indent="-259080">
                <a:buFont typeface="Arial"/>
                <a:buChar char="•"/>
              </a:pPr>
              <a:endParaRPr lang="en-US" sz="2400" dirty="0">
                <a:solidFill>
                  <a:srgbClr val="FFFFFF"/>
                </a:solidFill>
                <a:latin typeface="Montserrat Classic"/>
              </a:endParaRPr>
            </a:p>
            <a:p>
              <a:pPr marL="518160" lvl="1" indent="-259080">
                <a:buFont typeface="Arial"/>
                <a:buChar char="•"/>
              </a:pPr>
              <a:r>
                <a:rPr lang="en-US" sz="2400" dirty="0">
                  <a:solidFill>
                    <a:srgbClr val="FFFFFF"/>
                  </a:solidFill>
                  <a:latin typeface="Montserrat Classic"/>
                </a:rPr>
                <a:t>Added focus on life stage transition for women and growing awareness of menopause (WHO, 2022)</a:t>
              </a:r>
            </a:p>
            <a:p>
              <a:pPr>
                <a:lnSpc>
                  <a:spcPts val="4079"/>
                </a:lnSpc>
              </a:pPr>
              <a:endParaRPr lang="en-US" sz="2400" dirty="0">
                <a:solidFill>
                  <a:srgbClr val="FFFFFF"/>
                </a:solidFill>
                <a:latin typeface="Montserrat Classic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330345" y="64692"/>
              <a:ext cx="11106150" cy="5238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037"/>
                </a:lnSpc>
              </a:pPr>
              <a:r>
                <a:rPr lang="en-US" sz="2531" spc="506" dirty="0">
                  <a:solidFill>
                    <a:srgbClr val="FFFFFF"/>
                  </a:solidFill>
                  <a:latin typeface="Montserrat Classic Bold"/>
                </a:rPr>
                <a:t>THE RISE OF WILD SWIMMING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313775" y="1016498"/>
            <a:ext cx="7763426" cy="1378744"/>
            <a:chOff x="33952" y="-937910"/>
            <a:chExt cx="8793956" cy="2103834"/>
          </a:xfrm>
        </p:grpSpPr>
        <p:sp>
          <p:nvSpPr>
            <p:cNvPr id="8" name="AutoShape 8"/>
            <p:cNvSpPr/>
            <p:nvPr/>
          </p:nvSpPr>
          <p:spPr>
            <a:xfrm>
              <a:off x="33952" y="-937910"/>
              <a:ext cx="8793956" cy="2103834"/>
            </a:xfrm>
            <a:prstGeom prst="rect">
              <a:avLst/>
            </a:prstGeom>
            <a:solidFill>
              <a:srgbClr val="FFBD59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591614" y="-473667"/>
              <a:ext cx="5572125" cy="9140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400"/>
                </a:lnSpc>
              </a:pPr>
              <a:r>
                <a:rPr lang="en-US" sz="2800" dirty="0">
                  <a:solidFill>
                    <a:srgbClr val="FFFFFF"/>
                  </a:solidFill>
                  <a:latin typeface="Montserrat Classic Bold"/>
                </a:rPr>
                <a:t>CONTEXT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76A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>
            <a:extLst>
              <a:ext uri="{FF2B5EF4-FFF2-40B4-BE49-F238E27FC236}">
                <a16:creationId xmlns:a16="http://schemas.microsoft.com/office/drawing/2014/main" id="{C2C52C31-4BB1-45AE-8CDE-22C621B8A099}"/>
              </a:ext>
            </a:extLst>
          </p:cNvPr>
          <p:cNvSpPr txBox="1"/>
          <p:nvPr/>
        </p:nvSpPr>
        <p:spPr>
          <a:xfrm>
            <a:off x="7134820" y="9665791"/>
            <a:ext cx="8492133" cy="2506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70"/>
              </a:lnSpc>
            </a:pPr>
            <a:r>
              <a:rPr lang="en-US" sz="1968" spc="393" dirty="0">
                <a:solidFill>
                  <a:srgbClr val="FFFFFF"/>
                </a:solidFill>
                <a:latin typeface="League Gothic"/>
              </a:rPr>
              <a:t>THE FORGE | MAY 2023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0E6FFF58-2123-56B9-CE02-DB4DB6C19865}"/>
              </a:ext>
            </a:extLst>
          </p:cNvPr>
          <p:cNvSpPr txBox="1"/>
          <p:nvPr/>
        </p:nvSpPr>
        <p:spPr>
          <a:xfrm>
            <a:off x="827890" y="2197001"/>
            <a:ext cx="9004981" cy="78790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60" lvl="1" indent="-259080">
              <a:buFont typeface="Arial"/>
              <a:buChar char="•"/>
            </a:pPr>
            <a:r>
              <a:rPr lang="en-US" sz="2400" dirty="0">
                <a:solidFill>
                  <a:srgbClr val="FFFFFF"/>
                </a:solidFill>
                <a:latin typeface="Montserrat Classic"/>
              </a:rPr>
              <a:t>Founded upon the principles of sustainability and rewilding in Denbighshire in 2017</a:t>
            </a:r>
          </a:p>
          <a:p>
            <a:pPr marL="518160" lvl="1" indent="-259080">
              <a:buFont typeface="Arial"/>
              <a:buChar char="•"/>
            </a:pPr>
            <a:endParaRPr lang="en-US" sz="2400" dirty="0">
              <a:solidFill>
                <a:srgbClr val="FFFFFF"/>
              </a:solidFill>
              <a:latin typeface="Montserrat Classic"/>
            </a:endParaRPr>
          </a:p>
          <a:p>
            <a:pPr marL="518160" lvl="1" indent="-259080">
              <a:buFont typeface="Arial"/>
              <a:buChar char="•"/>
            </a:pPr>
            <a:r>
              <a:rPr lang="en-US" sz="2400" dirty="0">
                <a:solidFill>
                  <a:srgbClr val="FFFFFF"/>
                </a:solidFill>
                <a:latin typeface="Montserrat Classic"/>
              </a:rPr>
              <a:t>Aim to provide opportunities for guests to reduce their environmental impact and learn new sustainable skills and habits through experiencing low-impact stays</a:t>
            </a:r>
          </a:p>
          <a:p>
            <a:pPr marL="518160" lvl="1" indent="-259080">
              <a:buFont typeface="Arial"/>
              <a:buChar char="•"/>
            </a:pPr>
            <a:endParaRPr lang="en-US" sz="2400" dirty="0">
              <a:solidFill>
                <a:srgbClr val="FFFFFF"/>
              </a:solidFill>
              <a:latin typeface="Montserrat Classic"/>
            </a:endParaRPr>
          </a:p>
          <a:p>
            <a:pPr marL="518160" lvl="1" indent="-259080">
              <a:buFont typeface="Arial"/>
              <a:buChar char="•"/>
            </a:pPr>
            <a:r>
              <a:rPr lang="en-US" sz="2400" dirty="0">
                <a:solidFill>
                  <a:srgbClr val="FFFFFF"/>
                </a:solidFill>
                <a:latin typeface="Montserrat Classic"/>
              </a:rPr>
              <a:t>Offers physical, mental and social benefits from spending time off-grid and immersed in nature</a:t>
            </a:r>
          </a:p>
          <a:p>
            <a:pPr marL="518160" lvl="1" indent="-259080">
              <a:buFont typeface="Arial"/>
              <a:buChar char="•"/>
            </a:pPr>
            <a:endParaRPr lang="en-US" sz="2400" dirty="0">
              <a:solidFill>
                <a:srgbClr val="FFFFFF"/>
              </a:solidFill>
              <a:latin typeface="Montserrat Classic"/>
            </a:endParaRPr>
          </a:p>
          <a:p>
            <a:pPr marL="518160" lvl="1" indent="-259080">
              <a:buFont typeface="Arial"/>
              <a:buChar char="•"/>
            </a:pPr>
            <a:r>
              <a:rPr lang="en-US" sz="2400" dirty="0">
                <a:solidFill>
                  <a:srgbClr val="FFFFFF"/>
                </a:solidFill>
                <a:latin typeface="Montserrat Classic"/>
              </a:rPr>
              <a:t>Key features of our eco-tourism business:</a:t>
            </a:r>
          </a:p>
          <a:p>
            <a:pPr marL="518160" lvl="1" indent="-259080">
              <a:buFont typeface="Arial"/>
              <a:buChar char="•"/>
            </a:pPr>
            <a:endParaRPr lang="en-US" sz="2400" dirty="0">
              <a:solidFill>
                <a:srgbClr val="FFFFFF"/>
              </a:solidFill>
              <a:latin typeface="Montserrat Classic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Montserrat Classic" panose="020B0604020202020204" charset="0"/>
              </a:rPr>
              <a:t>Solar powered lighting with storage batteries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Montserrat Classic" panose="020B0604020202020204" charset="0"/>
              </a:rPr>
              <a:t>Reuse of grey water from all camp kitchens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Montserrat Classic" panose="020B0604020202020204" charset="0"/>
              </a:rPr>
              <a:t>Composting dry toilets to create ‘humanure’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Montserrat Classic" panose="020B0604020202020204" charset="0"/>
              </a:rPr>
              <a:t>Upcycled kitchen kit and shower furniture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Montserrat Classic" panose="020B0604020202020204" charset="0"/>
              </a:rPr>
              <a:t>Carbon neutral supplies of firewood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Montserrat Classic" panose="020B0604020202020204" charset="0"/>
              </a:rPr>
              <a:t>Planted 4000+ trees since we arrived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Montserrat Classic" panose="020B0604020202020204" charset="0"/>
              </a:rPr>
              <a:t>Rewilding project to create wildflower meadow and eco-pool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Montserrat Classic" panose="020B0604020202020204" charset="0"/>
              </a:rPr>
              <a:t>Created habitats for wild barn owls and hedgehogs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Montserrat Classic" panose="020B06040202020202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Montserrat Classic" panose="020B0604020202020204" charset="0"/>
            </a:endParaRPr>
          </a:p>
          <a:p>
            <a:pPr marL="975360" lvl="2" indent="-259080">
              <a:buFont typeface="Arial"/>
              <a:buChar char="•"/>
            </a:pPr>
            <a:endParaRPr lang="en-US" sz="2400" dirty="0">
              <a:solidFill>
                <a:srgbClr val="FFFFFF"/>
              </a:solidFill>
              <a:latin typeface="Montserrat Classic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96C2F6-C9FB-E445-9F56-BB9E01A6C480}"/>
              </a:ext>
            </a:extLst>
          </p:cNvPr>
          <p:cNvSpPr txBox="1"/>
          <p:nvPr/>
        </p:nvSpPr>
        <p:spPr>
          <a:xfrm>
            <a:off x="1066800" y="1409700"/>
            <a:ext cx="9464667" cy="3929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37"/>
              </a:lnSpc>
            </a:pPr>
            <a:r>
              <a:rPr lang="en-US" sz="2531" spc="506" dirty="0">
                <a:solidFill>
                  <a:srgbClr val="FFFFFF"/>
                </a:solidFill>
                <a:latin typeface="Montserrat Classic Bold"/>
              </a:rPr>
              <a:t>THE FORGE – AN ECOTOURISM BUSINESS</a:t>
            </a:r>
          </a:p>
        </p:txBody>
      </p:sp>
      <p:pic>
        <p:nvPicPr>
          <p:cNvPr id="11" name="Picture 10" descr="A tent on a deck&#10;&#10;Description automatically generated with low confidence">
            <a:extLst>
              <a:ext uri="{FF2B5EF4-FFF2-40B4-BE49-F238E27FC236}">
                <a16:creationId xmlns:a16="http://schemas.microsoft.com/office/drawing/2014/main" id="{630EDDCE-39A8-55C0-2F4D-34F74F0C1B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3329" y="1409700"/>
            <a:ext cx="7654670" cy="746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250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76A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7134820" y="9665791"/>
            <a:ext cx="8492133" cy="2506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70"/>
              </a:lnSpc>
            </a:pPr>
            <a:r>
              <a:rPr lang="en-US" sz="1968" spc="393" dirty="0">
                <a:solidFill>
                  <a:srgbClr val="FFFFFF"/>
                </a:solidFill>
                <a:latin typeface="League Gothic"/>
              </a:rPr>
              <a:t>THE FORGE | MAY 2023</a:t>
            </a:r>
          </a:p>
        </p:txBody>
      </p:sp>
      <p:sp>
        <p:nvSpPr>
          <p:cNvPr id="4" name="AutoShape 4"/>
          <p:cNvSpPr/>
          <p:nvPr/>
        </p:nvSpPr>
        <p:spPr>
          <a:xfrm>
            <a:off x="518279" y="766346"/>
            <a:ext cx="17236321" cy="8415754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id="5" name="Group 5"/>
          <p:cNvGrpSpPr/>
          <p:nvPr/>
        </p:nvGrpSpPr>
        <p:grpSpPr>
          <a:xfrm>
            <a:off x="841892" y="1307174"/>
            <a:ext cx="11959708" cy="7378148"/>
            <a:chOff x="1" y="-42840"/>
            <a:chExt cx="15946278" cy="9837530"/>
          </a:xfrm>
        </p:grpSpPr>
        <p:sp>
          <p:nvSpPr>
            <p:cNvPr id="6" name="TextBox 6"/>
            <p:cNvSpPr txBox="1"/>
            <p:nvPr/>
          </p:nvSpPr>
          <p:spPr>
            <a:xfrm>
              <a:off x="304800" y="-42840"/>
              <a:ext cx="15641479" cy="78534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400"/>
                </a:lnSpc>
              </a:pPr>
              <a:r>
                <a:rPr lang="en-US" sz="2800" dirty="0">
                  <a:solidFill>
                    <a:srgbClr val="476A83"/>
                  </a:solidFill>
                  <a:latin typeface="Montserrat Classic Bold"/>
                </a:rPr>
                <a:t>CATALYST FOR LAUNCHING WILD SWIM RETREATS 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" y="2178844"/>
              <a:ext cx="9926715" cy="761584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518160" lvl="1" indent="-259080">
                <a:lnSpc>
                  <a:spcPts val="4079"/>
                </a:lnSpc>
                <a:buFont typeface="Arial"/>
                <a:buChar char="•"/>
              </a:pPr>
              <a:r>
                <a:rPr lang="en-US" sz="2400" dirty="0">
                  <a:solidFill>
                    <a:srgbClr val="476A83"/>
                  </a:solidFill>
                  <a:latin typeface="Montserrat Classic"/>
                </a:rPr>
                <a:t>To provide a safe off-grid space to share experiences and rebuild their self-confidence</a:t>
              </a:r>
            </a:p>
            <a:p>
              <a:pPr marL="518160" lvl="1" indent="-259080">
                <a:lnSpc>
                  <a:spcPts val="4079"/>
                </a:lnSpc>
                <a:buFont typeface="Arial"/>
                <a:buChar char="•"/>
              </a:pPr>
              <a:endParaRPr lang="en-US" sz="2400" dirty="0">
                <a:solidFill>
                  <a:srgbClr val="476A83"/>
                </a:solidFill>
                <a:latin typeface="Montserrat Classic"/>
              </a:endParaRPr>
            </a:p>
            <a:p>
              <a:pPr marL="518160" lvl="1" indent="-259080">
                <a:lnSpc>
                  <a:spcPts val="4079"/>
                </a:lnSpc>
                <a:buFont typeface="Arial"/>
                <a:buChar char="•"/>
              </a:pPr>
              <a:r>
                <a:rPr lang="en-US" sz="2400" dirty="0">
                  <a:solidFill>
                    <a:srgbClr val="476A83"/>
                  </a:solidFill>
                  <a:latin typeface="Montserrat Classic"/>
                </a:rPr>
                <a:t>To make cold water therapy and swimming in remote places accessible to more women</a:t>
              </a:r>
            </a:p>
            <a:p>
              <a:pPr marL="518160" lvl="1" indent="-259080">
                <a:lnSpc>
                  <a:spcPts val="4079"/>
                </a:lnSpc>
                <a:buFont typeface="Arial"/>
                <a:buChar char="•"/>
              </a:pPr>
              <a:endParaRPr lang="en-US" sz="2400" dirty="0">
                <a:solidFill>
                  <a:srgbClr val="476A83"/>
                </a:solidFill>
                <a:latin typeface="Montserrat Classic"/>
              </a:endParaRPr>
            </a:p>
            <a:p>
              <a:pPr marL="518160" lvl="1" indent="-259080">
                <a:lnSpc>
                  <a:spcPts val="4079"/>
                </a:lnSpc>
                <a:buFont typeface="Arial"/>
                <a:buChar char="•"/>
              </a:pPr>
              <a:r>
                <a:rPr lang="en-US" sz="2400" dirty="0">
                  <a:solidFill>
                    <a:srgbClr val="476A83"/>
                  </a:solidFill>
                  <a:latin typeface="Montserrat Classic"/>
                </a:rPr>
                <a:t>To offer women time out away from the many demands of their everyday life</a:t>
              </a:r>
            </a:p>
            <a:p>
              <a:pPr marL="518160" lvl="1" indent="-259080">
                <a:lnSpc>
                  <a:spcPts val="4079"/>
                </a:lnSpc>
                <a:buFont typeface="Arial"/>
                <a:buChar char="•"/>
              </a:pPr>
              <a:endParaRPr lang="en-US" sz="2400" dirty="0">
                <a:solidFill>
                  <a:srgbClr val="476A83"/>
                </a:solidFill>
                <a:latin typeface="Montserrat Classic"/>
              </a:endParaRPr>
            </a:p>
            <a:p>
              <a:pPr marL="518160" lvl="1" indent="-259080">
                <a:lnSpc>
                  <a:spcPts val="4079"/>
                </a:lnSpc>
                <a:buFont typeface="Arial"/>
                <a:buChar char="•"/>
              </a:pPr>
              <a:r>
                <a:rPr lang="en-US" sz="2400" dirty="0">
                  <a:solidFill>
                    <a:srgbClr val="476A83"/>
                  </a:solidFill>
                  <a:latin typeface="Montserrat Classic"/>
                </a:rPr>
                <a:t>To raise awareness about water pollution</a:t>
              </a:r>
            </a:p>
            <a:p>
              <a:pPr marL="518160" lvl="1" indent="-259080">
                <a:lnSpc>
                  <a:spcPts val="4079"/>
                </a:lnSpc>
                <a:buFont typeface="Arial"/>
                <a:buChar char="•"/>
              </a:pPr>
              <a:endParaRPr lang="en-US" sz="2400" dirty="0">
                <a:solidFill>
                  <a:srgbClr val="476A83"/>
                </a:solidFill>
                <a:latin typeface="Montserrat Classic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349249" y="1476375"/>
              <a:ext cx="10764679" cy="4286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531"/>
                </a:lnSpc>
              </a:pPr>
              <a:r>
                <a:rPr lang="en-US" sz="2109" b="1" dirty="0">
                  <a:solidFill>
                    <a:srgbClr val="FFBD59"/>
                  </a:solidFill>
                  <a:latin typeface="Montserrat Classic"/>
                </a:rPr>
                <a:t>THE OPPORTUNITY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D625F6C-BF61-476F-991F-8FD274C7EF72}"/>
              </a:ext>
            </a:extLst>
          </p:cNvPr>
          <p:cNvSpPr txBox="1"/>
          <p:nvPr/>
        </p:nvSpPr>
        <p:spPr>
          <a:xfrm>
            <a:off x="9696212" y="2460739"/>
            <a:ext cx="8073509" cy="3214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31"/>
              </a:lnSpc>
            </a:pPr>
            <a:r>
              <a:rPr lang="en-US" sz="2109" b="1" dirty="0">
                <a:solidFill>
                  <a:srgbClr val="FFBD59"/>
                </a:solidFill>
                <a:latin typeface="Montserrat Classic"/>
              </a:rPr>
              <a:t>OUR WILD SWIM RETREAT FORMULA</a:t>
            </a:r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73AF17BE-B12D-41FA-A0E7-E449C1D8E3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2291" y="945654"/>
            <a:ext cx="1643956" cy="1643956"/>
          </a:xfrm>
          <a:prstGeom prst="rect">
            <a:avLst/>
          </a:prstGeom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id="{B4AFE8D5-F2E5-409B-9AB7-BE302B75F69F}"/>
              </a:ext>
            </a:extLst>
          </p:cNvPr>
          <p:cNvSpPr/>
          <p:nvPr/>
        </p:nvSpPr>
        <p:spPr>
          <a:xfrm>
            <a:off x="8382000" y="3009900"/>
            <a:ext cx="978408" cy="48463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7">
            <a:extLst>
              <a:ext uri="{FF2B5EF4-FFF2-40B4-BE49-F238E27FC236}">
                <a16:creationId xmlns:a16="http://schemas.microsoft.com/office/drawing/2014/main" id="{D6DE20B2-4680-4355-A5EA-793E56CC6CFB}"/>
              </a:ext>
            </a:extLst>
          </p:cNvPr>
          <p:cNvSpPr txBox="1"/>
          <p:nvPr/>
        </p:nvSpPr>
        <p:spPr>
          <a:xfrm>
            <a:off x="9360408" y="2944430"/>
            <a:ext cx="8073509" cy="62376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60" lvl="1" indent="-259080">
              <a:lnSpc>
                <a:spcPts val="4079"/>
              </a:lnSpc>
              <a:buFont typeface="Arial"/>
              <a:buChar char="•"/>
            </a:pPr>
            <a:r>
              <a:rPr lang="en-US" sz="2400" dirty="0">
                <a:solidFill>
                  <a:srgbClr val="476A83"/>
                </a:solidFill>
                <a:latin typeface="Montserrat Classic"/>
              </a:rPr>
              <a:t>Glamping provides the perfect backdrop to share new experiences and forge lasting connections</a:t>
            </a:r>
          </a:p>
          <a:p>
            <a:pPr>
              <a:lnSpc>
                <a:spcPts val="4079"/>
              </a:lnSpc>
            </a:pPr>
            <a:endParaRPr lang="en-US" sz="2400" dirty="0">
              <a:solidFill>
                <a:srgbClr val="476A83"/>
              </a:solidFill>
              <a:latin typeface="Montserrat Classic"/>
            </a:endParaRPr>
          </a:p>
          <a:p>
            <a:pPr marL="518160" lvl="1" indent="-259080">
              <a:lnSpc>
                <a:spcPts val="4079"/>
              </a:lnSpc>
              <a:buFont typeface="Arial"/>
              <a:buChar char="•"/>
            </a:pPr>
            <a:r>
              <a:rPr lang="en-US" sz="2400" dirty="0">
                <a:solidFill>
                  <a:srgbClr val="476A83"/>
                </a:solidFill>
                <a:latin typeface="Montserrat Classic"/>
              </a:rPr>
              <a:t>All our swim spots can be reached and enjoyed by everyone, regardless of physical fitness</a:t>
            </a:r>
          </a:p>
          <a:p>
            <a:pPr>
              <a:lnSpc>
                <a:spcPts val="4079"/>
              </a:lnSpc>
            </a:pPr>
            <a:endParaRPr lang="en-US" sz="2400" dirty="0">
              <a:solidFill>
                <a:srgbClr val="476A83"/>
              </a:solidFill>
              <a:latin typeface="Montserrat Classic"/>
            </a:endParaRPr>
          </a:p>
          <a:p>
            <a:pPr marL="518160" lvl="1" indent="-259080">
              <a:lnSpc>
                <a:spcPts val="4079"/>
              </a:lnSpc>
              <a:buFont typeface="Arial"/>
              <a:buChar char="•"/>
            </a:pPr>
            <a:r>
              <a:rPr lang="en-US" sz="2400" dirty="0">
                <a:solidFill>
                  <a:srgbClr val="476A83"/>
                </a:solidFill>
                <a:latin typeface="Montserrat Classic"/>
              </a:rPr>
              <a:t>Wild swims are interspersed with downtime for women to rest, reflect and feel ‘looked after’</a:t>
            </a:r>
          </a:p>
          <a:p>
            <a:pPr marL="518160" lvl="1" indent="-259080">
              <a:lnSpc>
                <a:spcPts val="4079"/>
              </a:lnSpc>
              <a:buFont typeface="Arial"/>
              <a:buChar char="•"/>
            </a:pPr>
            <a:endParaRPr lang="en-US" sz="2400" dirty="0">
              <a:solidFill>
                <a:srgbClr val="476A83"/>
              </a:solidFill>
              <a:latin typeface="Montserrat Classic"/>
            </a:endParaRPr>
          </a:p>
          <a:p>
            <a:pPr marL="518160" lvl="1" indent="-259080">
              <a:lnSpc>
                <a:spcPts val="4079"/>
              </a:lnSpc>
              <a:buFont typeface="Arial"/>
              <a:buChar char="•"/>
            </a:pPr>
            <a:r>
              <a:rPr lang="en-US" sz="2400" dirty="0">
                <a:solidFill>
                  <a:srgbClr val="476A83"/>
                </a:solidFill>
                <a:latin typeface="Montserrat Classic"/>
              </a:rPr>
              <a:t>Retreats include education around how to support campaigns for cleaner waterways</a:t>
            </a:r>
          </a:p>
          <a:p>
            <a:pPr>
              <a:lnSpc>
                <a:spcPts val="4079"/>
              </a:lnSpc>
            </a:pPr>
            <a:endParaRPr lang="en-US" sz="2400" dirty="0">
              <a:solidFill>
                <a:srgbClr val="476A83"/>
              </a:solidFill>
              <a:latin typeface="Montserrat Classic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2F64F838-7F5F-4CC7-9C95-73DA4D0D7063}"/>
              </a:ext>
            </a:extLst>
          </p:cNvPr>
          <p:cNvSpPr/>
          <p:nvPr/>
        </p:nvSpPr>
        <p:spPr>
          <a:xfrm>
            <a:off x="8382000" y="4584472"/>
            <a:ext cx="978408" cy="48463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91443FAE-102B-427B-825D-9462EEDB5018}"/>
              </a:ext>
            </a:extLst>
          </p:cNvPr>
          <p:cNvSpPr/>
          <p:nvPr/>
        </p:nvSpPr>
        <p:spPr>
          <a:xfrm>
            <a:off x="8382000" y="6159044"/>
            <a:ext cx="978408" cy="48463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43A37D70-3E7A-4B8B-B565-2E250CEB33C6}"/>
              </a:ext>
            </a:extLst>
          </p:cNvPr>
          <p:cNvSpPr/>
          <p:nvPr/>
        </p:nvSpPr>
        <p:spPr>
          <a:xfrm>
            <a:off x="8382000" y="7733615"/>
            <a:ext cx="978408" cy="48463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4992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0"/>
          <p:cNvSpPr txBox="1"/>
          <p:nvPr/>
        </p:nvSpPr>
        <p:spPr>
          <a:xfrm>
            <a:off x="7134820" y="9665791"/>
            <a:ext cx="8492133" cy="4932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70"/>
              </a:lnSpc>
            </a:pPr>
            <a:r>
              <a:rPr lang="en-US" sz="1968" spc="393" dirty="0">
                <a:solidFill>
                  <a:srgbClr val="476A83"/>
                </a:solidFill>
                <a:latin typeface="League Gothic"/>
              </a:rPr>
              <a:t>THE FORGE | MAY 2023</a:t>
            </a:r>
          </a:p>
          <a:p>
            <a:pPr algn="r">
              <a:lnSpc>
                <a:spcPts val="1870"/>
              </a:lnSpc>
            </a:pPr>
            <a:endParaRPr lang="en-US" sz="1968" spc="393" dirty="0">
              <a:solidFill>
                <a:srgbClr val="476A83"/>
              </a:solidFill>
              <a:latin typeface="League Gothic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0A74C57-78E3-452D-B244-FB5B8983C1DC}"/>
              </a:ext>
            </a:extLst>
          </p:cNvPr>
          <p:cNvSpPr/>
          <p:nvPr/>
        </p:nvSpPr>
        <p:spPr>
          <a:xfrm>
            <a:off x="921128" y="1752547"/>
            <a:ext cx="8095015" cy="692497"/>
          </a:xfrm>
          <a:prstGeom prst="rect">
            <a:avLst/>
          </a:prstGeom>
          <a:solidFill>
            <a:srgbClr val="476A83"/>
          </a:solidFill>
          <a:ln>
            <a:solidFill>
              <a:srgbClr val="476A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Montserrat Classic" panose="020B0604020202020204" charset="0"/>
              </a:rPr>
              <a:t>SAMPLE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EFB5D41-4857-46FC-96C7-ECF3107FFF26}"/>
              </a:ext>
            </a:extLst>
          </p:cNvPr>
          <p:cNvSpPr/>
          <p:nvPr/>
        </p:nvSpPr>
        <p:spPr>
          <a:xfrm>
            <a:off x="9307286" y="1766314"/>
            <a:ext cx="8095015" cy="692497"/>
          </a:xfrm>
          <a:prstGeom prst="rect">
            <a:avLst/>
          </a:prstGeom>
          <a:solidFill>
            <a:srgbClr val="476A83"/>
          </a:solidFill>
          <a:ln>
            <a:solidFill>
              <a:srgbClr val="476A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Montserrat Classic" panose="020B0604020202020204" charset="0"/>
              </a:rPr>
              <a:t>ACTIVITIES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4437126-85DC-481B-AA6E-4B81DBBC8CA4}"/>
              </a:ext>
            </a:extLst>
          </p:cNvPr>
          <p:cNvSpPr/>
          <p:nvPr/>
        </p:nvSpPr>
        <p:spPr>
          <a:xfrm>
            <a:off x="911428" y="2445044"/>
            <a:ext cx="8095015" cy="2986394"/>
          </a:xfrm>
          <a:prstGeom prst="rect">
            <a:avLst/>
          </a:prstGeom>
          <a:solidFill>
            <a:schemeClr val="bg1"/>
          </a:solidFill>
          <a:ln>
            <a:solidFill>
              <a:srgbClr val="476A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Five weekend Wild Swim Retreats, three days and two nights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50 women included in the sample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Primarily in their 40s and 50s, working full-time, with children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Non-athletic with varying levels of physical fitness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Many suffering menopausal symptoms and/or major life transitions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2AEE314-D128-4128-AA70-ECF8EC4DC878}"/>
              </a:ext>
            </a:extLst>
          </p:cNvPr>
          <p:cNvSpPr/>
          <p:nvPr/>
        </p:nvSpPr>
        <p:spPr>
          <a:xfrm>
            <a:off x="9307286" y="2458811"/>
            <a:ext cx="8095015" cy="2986394"/>
          </a:xfrm>
          <a:prstGeom prst="rect">
            <a:avLst/>
          </a:prstGeom>
          <a:solidFill>
            <a:schemeClr val="bg1"/>
          </a:solidFill>
          <a:ln>
            <a:solidFill>
              <a:srgbClr val="476A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Four wild swims in different locations: rivers, lakes and waterfalls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All food and drinks provided, locally sourced and homemade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Eating communally and spending time relaxing outdoors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Reading in hammocks, gentle walks in the local area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Storytelling circle and marshmallows around the campfire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F45EA229-22C2-4239-89C3-092F3F59B054}"/>
              </a:ext>
            </a:extLst>
          </p:cNvPr>
          <p:cNvSpPr txBox="1"/>
          <p:nvPr/>
        </p:nvSpPr>
        <p:spPr>
          <a:xfrm>
            <a:off x="1069571" y="528527"/>
            <a:ext cx="17021175" cy="5890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2800" dirty="0">
                <a:solidFill>
                  <a:srgbClr val="476A83"/>
                </a:solidFill>
                <a:latin typeface="Montserrat Classic Bold"/>
              </a:rPr>
              <a:t>RESEARCH AND EVALUATION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697C8D8-18AD-ABB7-CF5F-775565B15A0C}"/>
              </a:ext>
            </a:extLst>
          </p:cNvPr>
          <p:cNvSpPr/>
          <p:nvPr/>
        </p:nvSpPr>
        <p:spPr>
          <a:xfrm>
            <a:off x="910242" y="5739333"/>
            <a:ext cx="8095015" cy="692497"/>
          </a:xfrm>
          <a:prstGeom prst="rect">
            <a:avLst/>
          </a:prstGeom>
          <a:solidFill>
            <a:srgbClr val="476A83"/>
          </a:solidFill>
          <a:ln>
            <a:solidFill>
              <a:srgbClr val="476A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Montserrat Classic" panose="020B0604020202020204" charset="0"/>
              </a:rPr>
              <a:t>QUALITATIVE APPROACH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244DEC6-5532-3C53-1C6F-C978A446D44B}"/>
              </a:ext>
            </a:extLst>
          </p:cNvPr>
          <p:cNvSpPr/>
          <p:nvPr/>
        </p:nvSpPr>
        <p:spPr>
          <a:xfrm>
            <a:off x="9296400" y="5753100"/>
            <a:ext cx="8095015" cy="692497"/>
          </a:xfrm>
          <a:prstGeom prst="rect">
            <a:avLst/>
          </a:prstGeom>
          <a:solidFill>
            <a:srgbClr val="476A83"/>
          </a:solidFill>
          <a:ln>
            <a:solidFill>
              <a:srgbClr val="476A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Montserrat Classic" panose="020B0604020202020204" charset="0"/>
              </a:rPr>
              <a:t>THEMATIC ANALYSIS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C8DE24-6D93-0180-D7AE-3BD4EADEA1B2}"/>
              </a:ext>
            </a:extLst>
          </p:cNvPr>
          <p:cNvSpPr/>
          <p:nvPr/>
        </p:nvSpPr>
        <p:spPr>
          <a:xfrm>
            <a:off x="900542" y="6431830"/>
            <a:ext cx="8095015" cy="2986394"/>
          </a:xfrm>
          <a:prstGeom prst="rect">
            <a:avLst/>
          </a:prstGeom>
          <a:solidFill>
            <a:schemeClr val="bg1"/>
          </a:solidFill>
          <a:ln>
            <a:solidFill>
              <a:srgbClr val="476A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Exploratory approach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Observations provided by the owner and wild swimming guides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Verbal feedback from retreat participants during the weekends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Participant self-initiated emails and quotes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TripAdvisor comments after the retreats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B8DB0B-945D-12B4-6730-8A4756CE3E77}"/>
              </a:ext>
            </a:extLst>
          </p:cNvPr>
          <p:cNvSpPr/>
          <p:nvPr/>
        </p:nvSpPr>
        <p:spPr>
          <a:xfrm>
            <a:off x="9296400" y="6445597"/>
            <a:ext cx="8095015" cy="2986394"/>
          </a:xfrm>
          <a:prstGeom prst="rect">
            <a:avLst/>
          </a:prstGeom>
          <a:solidFill>
            <a:schemeClr val="bg1"/>
          </a:solidFill>
          <a:ln>
            <a:solidFill>
              <a:srgbClr val="476A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Benefits are multi-faceted and extend beyond just wild swimming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Women grow in confidence in and out of the water in 3 days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Provides a rest and reset for women to better tackle everyday life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Strong and enduring sense of community and mutual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Participants gain more awareness of how to reduce their impact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76A83"/>
              </a:solidFill>
              <a:latin typeface="Montserrat Classic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39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group of people in a lake&#10;&#10;Description automatically generated with low confidence">
            <a:extLst>
              <a:ext uri="{FF2B5EF4-FFF2-40B4-BE49-F238E27FC236}">
                <a16:creationId xmlns:a16="http://schemas.microsoft.com/office/drawing/2014/main" id="{B9D2BAAD-ACA2-0F21-CA20-F0B0AEC357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843"/>
            <a:ext cx="18288000" cy="10287000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7134820" y="9665791"/>
            <a:ext cx="8492133" cy="4932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70"/>
              </a:lnSpc>
            </a:pPr>
            <a:r>
              <a:rPr lang="en-US" sz="1968" spc="393" dirty="0">
                <a:solidFill>
                  <a:schemeClr val="bg1"/>
                </a:solidFill>
                <a:latin typeface="League Gothic"/>
              </a:rPr>
              <a:t>THE FORGE | MAY 2023</a:t>
            </a:r>
          </a:p>
          <a:p>
            <a:pPr algn="r">
              <a:lnSpc>
                <a:spcPts val="1870"/>
              </a:lnSpc>
            </a:pPr>
            <a:endParaRPr lang="en-US" sz="1968" spc="393" dirty="0">
              <a:solidFill>
                <a:schemeClr val="bg1"/>
              </a:solidFill>
              <a:latin typeface="League Gothic"/>
            </a:endParaRP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F45EA229-22C2-4239-89C3-092F3F59B054}"/>
              </a:ext>
            </a:extLst>
          </p:cNvPr>
          <p:cNvSpPr txBox="1"/>
          <p:nvPr/>
        </p:nvSpPr>
        <p:spPr>
          <a:xfrm>
            <a:off x="521060" y="976313"/>
            <a:ext cx="17021175" cy="5890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2800" dirty="0">
                <a:solidFill>
                  <a:schemeClr val="bg1"/>
                </a:solidFill>
                <a:latin typeface="Montserrat Classic Bold"/>
              </a:rPr>
              <a:t>THE FORGE WILD SWIM RETREAT EXPERIENCE</a:t>
            </a:r>
          </a:p>
        </p:txBody>
      </p:sp>
      <p:sp>
        <p:nvSpPr>
          <p:cNvPr id="16" name="Rounded Rectangular Callout 3">
            <a:extLst>
              <a:ext uri="{FF2B5EF4-FFF2-40B4-BE49-F238E27FC236}">
                <a16:creationId xmlns:a16="http://schemas.microsoft.com/office/drawing/2014/main" id="{3FA4517A-B8A8-90B7-EFDF-77B2456FF66E}"/>
              </a:ext>
            </a:extLst>
          </p:cNvPr>
          <p:cNvSpPr/>
          <p:nvPr/>
        </p:nvSpPr>
        <p:spPr>
          <a:xfrm>
            <a:off x="185975" y="2133239"/>
            <a:ext cx="6097122" cy="1943461"/>
          </a:xfrm>
          <a:prstGeom prst="wedgeRoundRectCallout">
            <a:avLst>
              <a:gd name="adj1" fmla="val 44398"/>
              <a:gd name="adj2" fmla="val 71274"/>
              <a:gd name="adj3" fmla="val 16667"/>
            </a:avLst>
          </a:prstGeom>
          <a:solidFill>
            <a:schemeClr val="bg1"/>
          </a:solidFill>
          <a:ln w="38100">
            <a:solidFill>
              <a:srgbClr val="476A83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rgbClr val="476A83"/>
                </a:solidFill>
                <a:effectLst/>
                <a:latin typeface="Montserrat Classic" panose="020B0604020202020204" charset="0"/>
                <a:ea typeface="Times New Roman" panose="02020603050405020304" pitchFamily="18" charset="0"/>
              </a:rPr>
              <a:t>I was a little apprehensive before attending, worried I might feel judged. I was soon put at ease, and I was able to just be me, to swim, socialise and join in without any of the shame that can creep in in other environments when you’re a larger person.” </a:t>
            </a: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</p:txBody>
      </p:sp>
      <p:sp>
        <p:nvSpPr>
          <p:cNvPr id="19" name="Rounded Rectangular Callout 4">
            <a:extLst>
              <a:ext uri="{FF2B5EF4-FFF2-40B4-BE49-F238E27FC236}">
                <a16:creationId xmlns:a16="http://schemas.microsoft.com/office/drawing/2014/main" id="{13F9C309-67C7-F1B9-F96A-90EB55B5E022}"/>
              </a:ext>
            </a:extLst>
          </p:cNvPr>
          <p:cNvSpPr/>
          <p:nvPr/>
        </p:nvSpPr>
        <p:spPr>
          <a:xfrm>
            <a:off x="11610340" y="2572476"/>
            <a:ext cx="5911381" cy="1639735"/>
          </a:xfrm>
          <a:prstGeom prst="wedgeRoundRectCallout">
            <a:avLst>
              <a:gd name="adj1" fmla="val 556"/>
              <a:gd name="adj2" fmla="val 74664"/>
              <a:gd name="adj3" fmla="val 16667"/>
            </a:avLst>
          </a:prstGeom>
          <a:solidFill>
            <a:schemeClr val="bg1"/>
          </a:solidFill>
          <a:ln w="38100">
            <a:solidFill>
              <a:srgbClr val="476A8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“I left the weekend still zinging from the swim under a waterfall that morning, and that zing comes back every time I go out for a cold-water swim. The effect this has had on me is a joy and has banished the panic attacks I used to get.”</a:t>
            </a:r>
          </a:p>
        </p:txBody>
      </p:sp>
      <p:sp>
        <p:nvSpPr>
          <p:cNvPr id="20" name="Rounded Rectangular Callout 6">
            <a:extLst>
              <a:ext uri="{FF2B5EF4-FFF2-40B4-BE49-F238E27FC236}">
                <a16:creationId xmlns:a16="http://schemas.microsoft.com/office/drawing/2014/main" id="{8C9DCCE2-DC02-C448-FA12-416D02976282}"/>
              </a:ext>
            </a:extLst>
          </p:cNvPr>
          <p:cNvSpPr/>
          <p:nvPr/>
        </p:nvSpPr>
        <p:spPr>
          <a:xfrm>
            <a:off x="322616" y="4762500"/>
            <a:ext cx="5208482" cy="1840226"/>
          </a:xfrm>
          <a:prstGeom prst="wedgeRoundRectCallout">
            <a:avLst>
              <a:gd name="adj1" fmla="val 43245"/>
              <a:gd name="adj2" fmla="val 93985"/>
              <a:gd name="adj3" fmla="val 16667"/>
            </a:avLst>
          </a:prstGeom>
          <a:solidFill>
            <a:schemeClr val="bg1"/>
          </a:solidFill>
          <a:ln w="38100">
            <a:solidFill>
              <a:srgbClr val="476A83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rgbClr val="476A83"/>
                </a:solidFill>
                <a:effectLst/>
                <a:latin typeface="Montserrat Classic" panose="020B0604020202020204" charset="0"/>
                <a:ea typeface="Times New Roman" panose="02020603050405020304" pitchFamily="18" charset="0"/>
              </a:rPr>
              <a:t>“Even in a swimsuit I felt comfortable and accepted at all times – this is so important for taking part in physical activities and I have taken part in further activities because of how I felt during the retreat.” </a:t>
            </a: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</p:txBody>
      </p:sp>
      <p:sp>
        <p:nvSpPr>
          <p:cNvPr id="21" name="Rounded Rectangular Callout 5">
            <a:extLst>
              <a:ext uri="{FF2B5EF4-FFF2-40B4-BE49-F238E27FC236}">
                <a16:creationId xmlns:a16="http://schemas.microsoft.com/office/drawing/2014/main" id="{DE0059BA-9F4D-63A6-96BE-BE21BC122499}"/>
              </a:ext>
            </a:extLst>
          </p:cNvPr>
          <p:cNvSpPr/>
          <p:nvPr/>
        </p:nvSpPr>
        <p:spPr>
          <a:xfrm>
            <a:off x="14630400" y="4913077"/>
            <a:ext cx="3016498" cy="2592623"/>
          </a:xfrm>
          <a:prstGeom prst="wedgeRoundRectCallout">
            <a:avLst>
              <a:gd name="adj1" fmla="val 11299"/>
              <a:gd name="adj2" fmla="val 65275"/>
              <a:gd name="adj3" fmla="val 16667"/>
            </a:avLst>
          </a:prstGeom>
          <a:solidFill>
            <a:schemeClr val="bg1"/>
          </a:solidFill>
          <a:ln w="38100">
            <a:solidFill>
              <a:srgbClr val="476A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“The best bit for me in retrospect is the sense of community.  From the outset you know you have an interest in common with the other people on the retreat.” </a:t>
            </a:r>
          </a:p>
        </p:txBody>
      </p:sp>
      <p:sp>
        <p:nvSpPr>
          <p:cNvPr id="22" name="Rounded Rectangular Callout 5">
            <a:extLst>
              <a:ext uri="{FF2B5EF4-FFF2-40B4-BE49-F238E27FC236}">
                <a16:creationId xmlns:a16="http://schemas.microsoft.com/office/drawing/2014/main" id="{EE303B3E-0B5A-D3FD-D9AD-60DE3A5D8F08}"/>
              </a:ext>
            </a:extLst>
          </p:cNvPr>
          <p:cNvSpPr/>
          <p:nvPr/>
        </p:nvSpPr>
        <p:spPr>
          <a:xfrm>
            <a:off x="6615838" y="2153208"/>
            <a:ext cx="4661761" cy="2152092"/>
          </a:xfrm>
          <a:prstGeom prst="wedgeRoundRectCallout">
            <a:avLst>
              <a:gd name="adj1" fmla="val 573"/>
              <a:gd name="adj2" fmla="val 62647"/>
              <a:gd name="adj3" fmla="val 16667"/>
            </a:avLst>
          </a:prstGeom>
          <a:solidFill>
            <a:schemeClr val="bg1"/>
          </a:solidFill>
          <a:ln w="38100">
            <a:solidFill>
              <a:srgbClr val="476A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rgbClr val="476A83"/>
                </a:solidFill>
                <a:effectLst/>
                <a:latin typeface="Montserrat Classic" panose="020B0604020202020204" charset="0"/>
                <a:ea typeface="Times New Roman" panose="02020603050405020304" pitchFamily="18" charset="0"/>
              </a:rPr>
              <a:t>“When I saw a wild swim retreat advertised, I thought it would be a wonderful getaway after the pandemic. I had been hit hard by burnout while working from home, and perimenopause was kicking in at the same time.”</a:t>
            </a: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</p:txBody>
      </p:sp>
      <p:sp>
        <p:nvSpPr>
          <p:cNvPr id="23" name="Rounded Rectangular Callout 5">
            <a:extLst>
              <a:ext uri="{FF2B5EF4-FFF2-40B4-BE49-F238E27FC236}">
                <a16:creationId xmlns:a16="http://schemas.microsoft.com/office/drawing/2014/main" id="{DA575BDB-951B-6FD1-469A-AF7780FEEE28}"/>
              </a:ext>
            </a:extLst>
          </p:cNvPr>
          <p:cNvSpPr/>
          <p:nvPr/>
        </p:nvSpPr>
        <p:spPr>
          <a:xfrm>
            <a:off x="6283097" y="4893188"/>
            <a:ext cx="7543800" cy="1639736"/>
          </a:xfrm>
          <a:prstGeom prst="wedgeRoundRectCallout">
            <a:avLst>
              <a:gd name="adj1" fmla="val -39113"/>
              <a:gd name="adj2" fmla="val 90096"/>
              <a:gd name="adj3" fmla="val 16667"/>
            </a:avLst>
          </a:prstGeom>
          <a:solidFill>
            <a:schemeClr val="bg1"/>
          </a:solidFill>
          <a:ln w="38100">
            <a:solidFill>
              <a:srgbClr val="476A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476A83"/>
                </a:solidFill>
                <a:latin typeface="Montserrat Classic" panose="020B0604020202020204" charset="0"/>
              </a:rPr>
              <a:t>“What struck us was that in one way or another we had something in common – predominantly working in people-facing roles, supporting others, and this retreat was our time. Each of us felt relaxed and reflective in a very comfortable environment and we are still in touch a year on.” </a:t>
            </a:r>
          </a:p>
        </p:txBody>
      </p:sp>
      <p:sp>
        <p:nvSpPr>
          <p:cNvPr id="24" name="Rounded Rectangular Callout 5">
            <a:extLst>
              <a:ext uri="{FF2B5EF4-FFF2-40B4-BE49-F238E27FC236}">
                <a16:creationId xmlns:a16="http://schemas.microsoft.com/office/drawing/2014/main" id="{D4B616F0-00BD-662C-B3E2-26D900BDB0C3}"/>
              </a:ext>
            </a:extLst>
          </p:cNvPr>
          <p:cNvSpPr/>
          <p:nvPr/>
        </p:nvSpPr>
        <p:spPr>
          <a:xfrm>
            <a:off x="10668000" y="7124700"/>
            <a:ext cx="3657600" cy="1840225"/>
          </a:xfrm>
          <a:prstGeom prst="wedgeRoundRectCallout">
            <a:avLst>
              <a:gd name="adj1" fmla="val -77206"/>
              <a:gd name="adj2" fmla="val -7669"/>
              <a:gd name="adj3" fmla="val 16667"/>
            </a:avLst>
          </a:prstGeom>
          <a:solidFill>
            <a:schemeClr val="bg1"/>
          </a:solidFill>
          <a:ln w="38100">
            <a:solidFill>
              <a:srgbClr val="476A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rgbClr val="476A83"/>
                </a:solidFill>
                <a:effectLst/>
                <a:latin typeface="Montserrat Classic" panose="020B0604020202020204" charset="0"/>
                <a:ea typeface="Times New Roman" panose="02020603050405020304" pitchFamily="18" charset="0"/>
              </a:rPr>
              <a:t>“The fact that you’re all left, quite literally, breathless, is levelling.  A weekend of swimming and companionship is definitely good for the soul.” </a:t>
            </a:r>
            <a:endParaRPr lang="en-GB" dirty="0">
              <a:solidFill>
                <a:srgbClr val="476A83"/>
              </a:solidFill>
              <a:latin typeface="Montserrat Classic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483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0"/>
          <p:cNvSpPr txBox="1"/>
          <p:nvPr/>
        </p:nvSpPr>
        <p:spPr>
          <a:xfrm>
            <a:off x="9106593" y="9514186"/>
            <a:ext cx="7485019" cy="2209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70"/>
              </a:lnSpc>
            </a:pPr>
            <a:r>
              <a:rPr lang="en-US" sz="1968" spc="393" dirty="0">
                <a:solidFill>
                  <a:srgbClr val="476A83"/>
                </a:solidFill>
                <a:latin typeface="League Gothic"/>
              </a:rPr>
              <a:t>THE FORGE | MAY 2023</a:t>
            </a:r>
          </a:p>
        </p:txBody>
      </p:sp>
      <p:graphicFrame>
        <p:nvGraphicFramePr>
          <p:cNvPr id="55" name="Chart 54">
            <a:extLst>
              <a:ext uri="{FF2B5EF4-FFF2-40B4-BE49-F238E27FC236}">
                <a16:creationId xmlns:a16="http://schemas.microsoft.com/office/drawing/2014/main" id="{F4F3D9F3-C41C-91A1-4E88-4593D08BE3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3906283"/>
              </p:ext>
            </p:extLst>
          </p:nvPr>
        </p:nvGraphicFramePr>
        <p:xfrm>
          <a:off x="4973261" y="2632622"/>
          <a:ext cx="8025310" cy="5467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7" name="Circle: Hollow 76">
            <a:extLst>
              <a:ext uri="{FF2B5EF4-FFF2-40B4-BE49-F238E27FC236}">
                <a16:creationId xmlns:a16="http://schemas.microsoft.com/office/drawing/2014/main" id="{08A11F76-D3F6-42DA-BE2B-BEB6B615D3EB}"/>
              </a:ext>
            </a:extLst>
          </p:cNvPr>
          <p:cNvSpPr>
            <a:spLocks noChangeAspect="1"/>
          </p:cNvSpPr>
          <p:nvPr/>
        </p:nvSpPr>
        <p:spPr>
          <a:xfrm>
            <a:off x="5654200" y="2034701"/>
            <a:ext cx="6663431" cy="6663434"/>
          </a:xfrm>
          <a:prstGeom prst="donut">
            <a:avLst>
              <a:gd name="adj" fmla="val 7330"/>
            </a:avLst>
          </a:prstGeom>
          <a:solidFill>
            <a:srgbClr val="FFBD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78" name="Circle: Hollow 77">
            <a:extLst>
              <a:ext uri="{FF2B5EF4-FFF2-40B4-BE49-F238E27FC236}">
                <a16:creationId xmlns:a16="http://schemas.microsoft.com/office/drawing/2014/main" id="{C74EA499-B514-B61E-0E83-AF8657689720}"/>
              </a:ext>
            </a:extLst>
          </p:cNvPr>
          <p:cNvSpPr>
            <a:spLocks noChangeAspect="1"/>
          </p:cNvSpPr>
          <p:nvPr/>
        </p:nvSpPr>
        <p:spPr>
          <a:xfrm>
            <a:off x="4876800" y="1257300"/>
            <a:ext cx="8218232" cy="8218236"/>
          </a:xfrm>
          <a:prstGeom prst="donut">
            <a:avLst>
              <a:gd name="adj" fmla="val 5762"/>
            </a:avLst>
          </a:prstGeom>
          <a:solidFill>
            <a:srgbClr val="476A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4213B8C-AB50-1D13-6FBB-6CFCBB6A59E6}"/>
              </a:ext>
            </a:extLst>
          </p:cNvPr>
          <p:cNvSpPr txBox="1"/>
          <p:nvPr/>
        </p:nvSpPr>
        <p:spPr>
          <a:xfrm>
            <a:off x="9324990" y="3882872"/>
            <a:ext cx="1746624" cy="461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Montserrat Classic" panose="020B0604020202020204" charset="0"/>
              </a:rPr>
              <a:t>PHYSICAL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C385B56-A855-7EAC-DED7-7FD27330090B}"/>
              </a:ext>
            </a:extLst>
          </p:cNvPr>
          <p:cNvSpPr txBox="1"/>
          <p:nvPr/>
        </p:nvSpPr>
        <p:spPr>
          <a:xfrm>
            <a:off x="8241935" y="6782627"/>
            <a:ext cx="1486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  <a:latin typeface="Montserrat Classic" panose="020B0604020202020204" charset="0"/>
              </a:rPr>
              <a:t>MENTAL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57336C2-FCF3-00BC-3CAF-792ED3AB6C97}"/>
              </a:ext>
            </a:extLst>
          </p:cNvPr>
          <p:cNvSpPr txBox="1"/>
          <p:nvPr/>
        </p:nvSpPr>
        <p:spPr>
          <a:xfrm>
            <a:off x="7245315" y="3854002"/>
            <a:ext cx="1338296" cy="461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Montserrat Classic" panose="020B0604020202020204" charset="0"/>
              </a:rPr>
              <a:t>SOCIAL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271A9483-02E7-3C39-6908-1E9459554CC4}"/>
              </a:ext>
            </a:extLst>
          </p:cNvPr>
          <p:cNvSpPr/>
          <p:nvPr/>
        </p:nvSpPr>
        <p:spPr>
          <a:xfrm rot="16200000">
            <a:off x="6570455" y="1892058"/>
            <a:ext cx="4826918" cy="57760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ircle">
              <a:avLst/>
            </a:prstTxWarp>
            <a:spAutoFit/>
          </a:bodyPr>
          <a:lstStyle/>
          <a:p>
            <a:pPr algn="ctr"/>
            <a:r>
              <a:rPr lang="en-US" sz="2800" b="1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tserrat Classic" panose="020B0604020202020204" charset="0"/>
              </a:rPr>
              <a:t>SUSTAINABLE DEVELOPMENT GOALS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A3647F98-AAC0-64F5-9839-55E716F0BCFC}"/>
              </a:ext>
            </a:extLst>
          </p:cNvPr>
          <p:cNvSpPr/>
          <p:nvPr/>
        </p:nvSpPr>
        <p:spPr>
          <a:xfrm rot="16200000">
            <a:off x="6572457" y="655496"/>
            <a:ext cx="4826918" cy="666343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ircle">
              <a:avLst/>
            </a:prstTxWarp>
            <a:spAutoFit/>
          </a:bodyPr>
          <a:lstStyle/>
          <a:p>
            <a:pPr algn="ctr"/>
            <a:r>
              <a:rPr lang="en-US" sz="2800" b="1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tserrat Classic" panose="020B0604020202020204" charset="0"/>
              </a:rPr>
              <a:t>ECO TOURISM PRINCIPLES</a:t>
            </a: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5D292F0D-2AD9-CE7D-498C-9CEDD93E84DE}"/>
              </a:ext>
            </a:extLst>
          </p:cNvPr>
          <p:cNvSpPr>
            <a:spLocks noChangeAspect="1"/>
          </p:cNvSpPr>
          <p:nvPr/>
        </p:nvSpPr>
        <p:spPr>
          <a:xfrm>
            <a:off x="8014047" y="4412417"/>
            <a:ext cx="1907999" cy="19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476A83"/>
                </a:solidFill>
                <a:latin typeface="Montserrat Classic Bold" panose="020B0604020202020204" charset="0"/>
              </a:rPr>
              <a:t>WILD SWIM RETREAT BENEFITS</a:t>
            </a:r>
          </a:p>
        </p:txBody>
      </p:sp>
      <p:sp>
        <p:nvSpPr>
          <p:cNvPr id="88" name="TextBox 6">
            <a:extLst>
              <a:ext uri="{FF2B5EF4-FFF2-40B4-BE49-F238E27FC236}">
                <a16:creationId xmlns:a16="http://schemas.microsoft.com/office/drawing/2014/main" id="{7EE9503E-B646-1552-4854-9A2837830F0E}"/>
              </a:ext>
            </a:extLst>
          </p:cNvPr>
          <p:cNvSpPr txBox="1"/>
          <p:nvPr/>
        </p:nvSpPr>
        <p:spPr>
          <a:xfrm>
            <a:off x="-2856388" y="325167"/>
            <a:ext cx="17021175" cy="5890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00"/>
              </a:lnSpc>
            </a:pPr>
            <a:r>
              <a:rPr lang="en-US" sz="2800" dirty="0">
                <a:solidFill>
                  <a:srgbClr val="476A83"/>
                </a:solidFill>
                <a:latin typeface="Montserrat Classic Bold"/>
              </a:rPr>
              <a:t>THE BENEFITS OF THE FORGE WILD SWIM RETREATS</a:t>
            </a:r>
          </a:p>
        </p:txBody>
      </p:sp>
      <p:sp>
        <p:nvSpPr>
          <p:cNvPr id="89" name="Callout: Line with Border and Accent Bar 88">
            <a:extLst>
              <a:ext uri="{FF2B5EF4-FFF2-40B4-BE49-F238E27FC236}">
                <a16:creationId xmlns:a16="http://schemas.microsoft.com/office/drawing/2014/main" id="{CA4F4DBD-C8A4-FD4C-BE55-6287B1C2CEAC}"/>
              </a:ext>
            </a:extLst>
          </p:cNvPr>
          <p:cNvSpPr/>
          <p:nvPr/>
        </p:nvSpPr>
        <p:spPr>
          <a:xfrm>
            <a:off x="14017969" y="3338601"/>
            <a:ext cx="3215669" cy="2362200"/>
          </a:xfrm>
          <a:prstGeom prst="accentBorderCallout1">
            <a:avLst>
              <a:gd name="adj1" fmla="val 18750"/>
              <a:gd name="adj2" fmla="val -8333"/>
              <a:gd name="adj3" fmla="val 68096"/>
              <a:gd name="adj4" fmla="val -93654"/>
            </a:avLst>
          </a:prstGeom>
          <a:ln>
            <a:solidFill>
              <a:srgbClr val="476A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latin typeface="Montserrat Classic" panose="020B0604020202020204" charset="0"/>
              </a:rPr>
              <a:t>PHYSICAL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Montserrat Classic" panose="020B0604020202020204" charset="0"/>
              </a:rPr>
              <a:t>Low impact exercise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Montserrat Classic" panose="020B0604020202020204" charset="0"/>
              </a:rPr>
              <a:t>Reduces blood pressure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Montserrat Classic" panose="020B0604020202020204" charset="0"/>
              </a:rPr>
              <a:t>Natural vitamin 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Montserrat Classic" panose="020B0604020202020204" charset="0"/>
              </a:rPr>
              <a:t>Improves circulation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Montserrat Classic" panose="020B0604020202020204" charset="0"/>
              </a:rPr>
              <a:t>Alleviates menopausal symptoms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Montserrat Classic" panose="020B0604020202020204" charset="0"/>
              </a:rPr>
              <a:t>Can help weight loss</a:t>
            </a:r>
            <a:endParaRPr lang="en-GB" dirty="0"/>
          </a:p>
        </p:txBody>
      </p:sp>
      <p:sp>
        <p:nvSpPr>
          <p:cNvPr id="90" name="Callout: Line with Border and Accent Bar 89">
            <a:extLst>
              <a:ext uri="{FF2B5EF4-FFF2-40B4-BE49-F238E27FC236}">
                <a16:creationId xmlns:a16="http://schemas.microsoft.com/office/drawing/2014/main" id="{EF783D61-88CB-8F04-A1B2-A1CBEC9C2AB9}"/>
              </a:ext>
            </a:extLst>
          </p:cNvPr>
          <p:cNvSpPr/>
          <p:nvPr/>
        </p:nvSpPr>
        <p:spPr>
          <a:xfrm>
            <a:off x="14017969" y="6383209"/>
            <a:ext cx="3215669" cy="2494092"/>
          </a:xfrm>
          <a:prstGeom prst="accentBorderCallout1">
            <a:avLst>
              <a:gd name="adj1" fmla="val 21772"/>
              <a:gd name="adj2" fmla="val -7816"/>
              <a:gd name="adj3" fmla="val 20693"/>
              <a:gd name="adj4" fmla="val -125708"/>
            </a:avLst>
          </a:prstGeom>
          <a:ln>
            <a:solidFill>
              <a:srgbClr val="476A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latin typeface="Montserrat Classic" panose="020B0604020202020204" charset="0"/>
              </a:rPr>
              <a:t>MENTAL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Montserrat Classic" panose="020B0604020202020204" charset="0"/>
              </a:rPr>
              <a:t>Helps you to be present in the moment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Montserrat Classic" panose="020B0604020202020204" charset="0"/>
              </a:rPr>
              <a:t>Natural high from serotonin &amp; endorphins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Montserrat Classic" panose="020B0604020202020204" charset="0"/>
              </a:rPr>
              <a:t>Increase in dopamine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Montserrat Classic" panose="020B0604020202020204" charset="0"/>
              </a:rPr>
              <a:t>Reduces depression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Montserrat Classic" panose="020B0604020202020204" charset="0"/>
              </a:rPr>
              <a:t>Helps manage anxiety</a:t>
            </a:r>
            <a:endParaRPr lang="en-GB" dirty="0"/>
          </a:p>
        </p:txBody>
      </p:sp>
      <p:sp>
        <p:nvSpPr>
          <p:cNvPr id="91" name="Callout: Line with Border and Accent Bar 90">
            <a:extLst>
              <a:ext uri="{FF2B5EF4-FFF2-40B4-BE49-F238E27FC236}">
                <a16:creationId xmlns:a16="http://schemas.microsoft.com/office/drawing/2014/main" id="{D1988407-E1C5-6417-C56A-FED178837FA1}"/>
              </a:ext>
            </a:extLst>
          </p:cNvPr>
          <p:cNvSpPr/>
          <p:nvPr/>
        </p:nvSpPr>
        <p:spPr>
          <a:xfrm>
            <a:off x="735363" y="6400671"/>
            <a:ext cx="3215669" cy="3074865"/>
          </a:xfrm>
          <a:prstGeom prst="accentBorderCallout1">
            <a:avLst>
              <a:gd name="adj1" fmla="val 35032"/>
              <a:gd name="adj2" fmla="val 109546"/>
              <a:gd name="adj3" fmla="val -24858"/>
              <a:gd name="adj4" fmla="val 196908"/>
            </a:avLst>
          </a:prstGeom>
          <a:ln>
            <a:solidFill>
              <a:srgbClr val="476A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latin typeface="Montserrat Classic" panose="020B0604020202020204" charset="0"/>
              </a:rPr>
              <a:t>SOCIAL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Montserrat Classic" panose="020B0604020202020204" charset="0"/>
              </a:rPr>
              <a:t>Builds a sense of community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Montserrat Classic" panose="020B0604020202020204" charset="0"/>
              </a:rPr>
              <a:t>Enduring  new friendships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Montserrat Classic" panose="020B0604020202020204" charset="0"/>
              </a:rPr>
              <a:t>Increased social and self-confidence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Montserrat Classic" panose="020B0604020202020204" charset="0"/>
              </a:rPr>
              <a:t>Sharing common women’s challenges and experiences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Montserrat Classic" panose="020B0604020202020204" charset="0"/>
            </a:endParaRPr>
          </a:p>
          <a:p>
            <a:endParaRPr lang="en-GB" dirty="0">
              <a:latin typeface="Montserrat Classic" panose="020B0604020202020204" charset="0"/>
            </a:endParaRPr>
          </a:p>
        </p:txBody>
      </p:sp>
      <p:sp>
        <p:nvSpPr>
          <p:cNvPr id="92" name="Callout: Line with Border and Accent Bar 91">
            <a:extLst>
              <a:ext uri="{FF2B5EF4-FFF2-40B4-BE49-F238E27FC236}">
                <a16:creationId xmlns:a16="http://schemas.microsoft.com/office/drawing/2014/main" id="{67835DA0-1467-94C8-3DAE-A1E75FC18E0A}"/>
              </a:ext>
            </a:extLst>
          </p:cNvPr>
          <p:cNvSpPr/>
          <p:nvPr/>
        </p:nvSpPr>
        <p:spPr>
          <a:xfrm>
            <a:off x="14017969" y="293994"/>
            <a:ext cx="3352801" cy="2362200"/>
          </a:xfrm>
          <a:prstGeom prst="accentBorderCallout1">
            <a:avLst>
              <a:gd name="adj1" fmla="val 18750"/>
              <a:gd name="adj2" fmla="val -8333"/>
              <a:gd name="adj3" fmla="val 79602"/>
              <a:gd name="adj4" fmla="val -79178"/>
            </a:avLst>
          </a:prstGeom>
          <a:ln>
            <a:solidFill>
              <a:srgbClr val="476A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latin typeface="Montserrat Classic" panose="020B0604020202020204" charset="0"/>
              </a:rPr>
              <a:t>ECO-TOURISM PRINCIPLES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Montserrat Classic" panose="020B0604020202020204" charset="0"/>
              </a:rPr>
              <a:t>Minimise impact on remote wild swim spots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Montserrat Classic" panose="020B0604020202020204" charset="0"/>
              </a:rPr>
              <a:t>Educate about water pollution and solutions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Montserrat Classic" panose="020B0604020202020204" charset="0"/>
              </a:rPr>
              <a:t>Bring economic benefits to rural community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Montserrat Classic" panose="020B0604020202020204" charset="0"/>
              </a:rPr>
              <a:t>Learn sustainable habits</a:t>
            </a:r>
            <a:endParaRPr lang="en-GB" dirty="0"/>
          </a:p>
        </p:txBody>
      </p:sp>
      <p:sp>
        <p:nvSpPr>
          <p:cNvPr id="93" name="Callout: Line with Border and Accent Bar 92">
            <a:extLst>
              <a:ext uri="{FF2B5EF4-FFF2-40B4-BE49-F238E27FC236}">
                <a16:creationId xmlns:a16="http://schemas.microsoft.com/office/drawing/2014/main" id="{476F0FE9-DE18-A906-28D6-D7BD9BCD58FF}"/>
              </a:ext>
            </a:extLst>
          </p:cNvPr>
          <p:cNvSpPr/>
          <p:nvPr/>
        </p:nvSpPr>
        <p:spPr>
          <a:xfrm>
            <a:off x="735363" y="1666098"/>
            <a:ext cx="3215669" cy="3477402"/>
          </a:xfrm>
          <a:prstGeom prst="accentBorderCallout1">
            <a:avLst>
              <a:gd name="adj1" fmla="val 35032"/>
              <a:gd name="adj2" fmla="val 109029"/>
              <a:gd name="adj3" fmla="val 74208"/>
              <a:gd name="adj4" fmla="val 164336"/>
            </a:avLst>
          </a:prstGeom>
          <a:ln>
            <a:solidFill>
              <a:srgbClr val="476A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800" dirty="0">
                <a:latin typeface="Montserrat Classic" panose="020B0604020202020204" charset="0"/>
              </a:rPr>
              <a:t>SUSTAINABLE DEVELOPMENT GOALS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1" dirty="0">
                <a:latin typeface="Montserrat Classic" panose="020B0604020202020204" charset="0"/>
              </a:rPr>
              <a:t>Goal 3: </a:t>
            </a:r>
            <a:r>
              <a:rPr lang="en-GB" sz="1800" dirty="0">
                <a:latin typeface="Montserrat Classic" panose="020B0604020202020204" charset="0"/>
              </a:rPr>
              <a:t>Good Health and Wellbeing – physical, mental and social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1" dirty="0">
                <a:latin typeface="Montserrat Classic" panose="020B0604020202020204" charset="0"/>
              </a:rPr>
              <a:t>Goal 5: </a:t>
            </a:r>
            <a:r>
              <a:rPr lang="en-GB" sz="1800" dirty="0">
                <a:latin typeface="Montserrat Classic" panose="020B0604020202020204" charset="0"/>
              </a:rPr>
              <a:t>Gender Equality – making the outdoors accessible to everyone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1" dirty="0">
                <a:latin typeface="Montserrat Classic" panose="020B0604020202020204" charset="0"/>
              </a:rPr>
              <a:t>Goal 14: </a:t>
            </a:r>
            <a:r>
              <a:rPr lang="en-GB" sz="1800" dirty="0">
                <a:latin typeface="Montserrat Classic" panose="020B0604020202020204" charset="0"/>
              </a:rPr>
              <a:t>Life Below Water – educating about the importance of clean waterways</a:t>
            </a:r>
            <a:endParaRPr lang="en-GB" dirty="0">
              <a:latin typeface="Montserrat Classic" panose="020B0604020202020204" charset="0"/>
            </a:endParaRPr>
          </a:p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0469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0"/>
          <p:cNvSpPr txBox="1"/>
          <p:nvPr/>
        </p:nvSpPr>
        <p:spPr>
          <a:xfrm>
            <a:off x="7134820" y="9665791"/>
            <a:ext cx="8492133" cy="2506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70"/>
              </a:lnSpc>
            </a:pPr>
            <a:r>
              <a:rPr lang="en-US" sz="1968" spc="393" dirty="0">
                <a:solidFill>
                  <a:srgbClr val="476A83"/>
                </a:solidFill>
                <a:latin typeface="League Gothic"/>
              </a:rPr>
              <a:t>THE FORGE | MAY 2023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58041C60-6C31-E09F-2F32-FBF8DF34B393}"/>
              </a:ext>
            </a:extLst>
          </p:cNvPr>
          <p:cNvSpPr txBox="1"/>
          <p:nvPr/>
        </p:nvSpPr>
        <p:spPr>
          <a:xfrm>
            <a:off x="1299566" y="1135911"/>
            <a:ext cx="17021175" cy="5890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400"/>
              </a:lnSpc>
            </a:pPr>
            <a:r>
              <a:rPr lang="en-US" sz="2800" dirty="0">
                <a:solidFill>
                  <a:srgbClr val="476A83"/>
                </a:solidFill>
                <a:latin typeface="Montserrat Classic Bold"/>
              </a:rPr>
              <a:t>CASE STUDY OUTCOMES</a:t>
            </a: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56911227-16E4-EE1D-2C64-323306CABEA2}"/>
              </a:ext>
            </a:extLst>
          </p:cNvPr>
          <p:cNvSpPr txBox="1"/>
          <p:nvPr/>
        </p:nvSpPr>
        <p:spPr>
          <a:xfrm>
            <a:off x="914400" y="2095500"/>
            <a:ext cx="8492133" cy="73250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476A83"/>
                </a:solidFill>
                <a:latin typeface="Montserrat Classic" panose="020B0604020202020204" charset="0"/>
              </a:rPr>
              <a:t>Wild Swim Retreats are about so much more than just swimming outside in cold water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476A83"/>
                </a:solidFill>
                <a:latin typeface="Montserrat Classic" panose="020B0604020202020204" charset="0"/>
              </a:rPr>
              <a:t>Eco-glamping setting better enables the women to take time out from modern life to gain a new perspective on their challenges and opportunities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476A83"/>
                </a:solidFill>
                <a:latin typeface="Montserrat Classic" panose="020B0604020202020204" charset="0"/>
              </a:rPr>
              <a:t>Physical and mental benefits are outweighed by the social benefits of building a sense of community and ongoing support network with like-minded women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476A83"/>
                </a:solidFill>
                <a:latin typeface="Montserrat Classic" panose="020B0604020202020204" charset="0"/>
              </a:rPr>
              <a:t>Wild swims provide the catalyst for deeper and more enduring connections as the women feel more relaxed and open after being in the water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476A83"/>
                </a:solidFill>
                <a:latin typeface="Montserrat Classic" panose="020B0604020202020204" charset="0"/>
              </a:rPr>
              <a:t>Opportunity to learn about reducing their environmental impact through experiencing sustainable living and improving water quality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476A83"/>
              </a:solidFill>
              <a:latin typeface="Montserrat Classic" panose="020B06040202020202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476A83"/>
              </a:solidFill>
              <a:latin typeface="Montserrat Classic" panose="020B0604020202020204" charset="0"/>
            </a:endParaRPr>
          </a:p>
        </p:txBody>
      </p:sp>
      <p:pic>
        <p:nvPicPr>
          <p:cNvPr id="14" name="Picture 13" descr="A group of people swimming in a body of water&#10;&#10;Description automatically generated with medium confidence">
            <a:extLst>
              <a:ext uri="{FF2B5EF4-FFF2-40B4-BE49-F238E27FC236}">
                <a16:creationId xmlns:a16="http://schemas.microsoft.com/office/drawing/2014/main" id="{372EBF29-FB53-EB93-00EF-C788E8469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2750" y="0"/>
            <a:ext cx="7715250" cy="10287000"/>
          </a:xfrm>
          <a:prstGeom prst="rect">
            <a:avLst/>
          </a:prstGeom>
        </p:spPr>
      </p:pic>
      <p:grpSp>
        <p:nvGrpSpPr>
          <p:cNvPr id="5" name="Group 3">
            <a:extLst>
              <a:ext uri="{FF2B5EF4-FFF2-40B4-BE49-F238E27FC236}">
                <a16:creationId xmlns:a16="http://schemas.microsoft.com/office/drawing/2014/main" id="{199A1835-0B0B-BF53-53EE-2811FE498356}"/>
              </a:ext>
            </a:extLst>
          </p:cNvPr>
          <p:cNvGrpSpPr/>
          <p:nvPr/>
        </p:nvGrpSpPr>
        <p:grpSpPr>
          <a:xfrm>
            <a:off x="10058400" y="527838"/>
            <a:ext cx="8243887" cy="1604665"/>
            <a:chOff x="25736" y="44451"/>
            <a:chExt cx="11471940" cy="2139553"/>
          </a:xfrm>
        </p:grpSpPr>
        <p:sp>
          <p:nvSpPr>
            <p:cNvPr id="6" name="AutoShape 4">
              <a:extLst>
                <a:ext uri="{FF2B5EF4-FFF2-40B4-BE49-F238E27FC236}">
                  <a16:creationId xmlns:a16="http://schemas.microsoft.com/office/drawing/2014/main" id="{5B0114AB-B467-305E-012A-352D8DB7F275}"/>
                </a:ext>
              </a:extLst>
            </p:cNvPr>
            <p:cNvSpPr/>
            <p:nvPr/>
          </p:nvSpPr>
          <p:spPr>
            <a:xfrm>
              <a:off x="25736" y="44451"/>
              <a:ext cx="11471940" cy="2139553"/>
            </a:xfrm>
            <a:prstGeom prst="rect">
              <a:avLst/>
            </a:prstGeom>
            <a:solidFill>
              <a:srgbClr val="476A83"/>
            </a:solidFill>
          </p:spPr>
        </p:sp>
        <p:sp>
          <p:nvSpPr>
            <p:cNvPr id="9" name="TextBox 5">
              <a:extLst>
                <a:ext uri="{FF2B5EF4-FFF2-40B4-BE49-F238E27FC236}">
                  <a16:creationId xmlns:a16="http://schemas.microsoft.com/office/drawing/2014/main" id="{E857744E-A4DB-E926-7994-A5505FFD465A}"/>
                </a:ext>
              </a:extLst>
            </p:cNvPr>
            <p:cNvSpPr txBox="1"/>
            <p:nvPr/>
          </p:nvSpPr>
          <p:spPr>
            <a:xfrm>
              <a:off x="1615643" y="552739"/>
              <a:ext cx="5572125" cy="7853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400"/>
                </a:lnSpc>
              </a:pPr>
              <a:r>
                <a:rPr lang="en-US" sz="2800" dirty="0">
                  <a:solidFill>
                    <a:srgbClr val="FFC000"/>
                  </a:solidFill>
                  <a:latin typeface="Montserrat Classic Bold"/>
                </a:rPr>
                <a:t>CONCLUSION</a:t>
              </a:r>
            </a:p>
          </p:txBody>
        </p:sp>
      </p:grpSp>
      <p:sp>
        <p:nvSpPr>
          <p:cNvPr id="2" name="TextBox 10">
            <a:extLst>
              <a:ext uri="{FF2B5EF4-FFF2-40B4-BE49-F238E27FC236}">
                <a16:creationId xmlns:a16="http://schemas.microsoft.com/office/drawing/2014/main" id="{B80929BE-D49B-3E21-2624-648AE127DC6F}"/>
              </a:ext>
            </a:extLst>
          </p:cNvPr>
          <p:cNvSpPr txBox="1"/>
          <p:nvPr/>
        </p:nvSpPr>
        <p:spPr>
          <a:xfrm>
            <a:off x="7287220" y="9818191"/>
            <a:ext cx="8492133" cy="2506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70"/>
              </a:lnSpc>
            </a:pPr>
            <a:r>
              <a:rPr lang="en-US" sz="1968" spc="393" dirty="0">
                <a:solidFill>
                  <a:schemeClr val="bg1"/>
                </a:solidFill>
                <a:latin typeface="League Gothic"/>
              </a:rPr>
              <a:t>THE FORGE | MAY 2023</a:t>
            </a:r>
          </a:p>
        </p:txBody>
      </p:sp>
    </p:spTree>
    <p:extLst>
      <p:ext uri="{BB962C8B-B14F-4D97-AF65-F5344CB8AC3E}">
        <p14:creationId xmlns:p14="http://schemas.microsoft.com/office/powerpoint/2010/main" val="2806790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13214</TotalTime>
  <Words>1368</Words>
  <Application>Microsoft Office PowerPoint</Application>
  <PresentationFormat>Custom</PresentationFormat>
  <Paragraphs>210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Cardiff Metropolitan University Tourism Forum_The Forge</dc:title>
  <dc:creator>Sheena Davies</dc:creator>
  <cp:lastModifiedBy>Richards, Vicky</cp:lastModifiedBy>
  <cp:revision>10</cp:revision>
  <dcterms:created xsi:type="dcterms:W3CDTF">2006-08-16T00:00:00Z</dcterms:created>
  <dcterms:modified xsi:type="dcterms:W3CDTF">2023-05-11T20:19:13Z</dcterms:modified>
  <dc:identifier>DAEOLCeBwDo</dc:identifier>
</cp:coreProperties>
</file>