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274" r:id="rId3"/>
    <p:sldId id="258" r:id="rId4"/>
    <p:sldId id="270" r:id="rId5"/>
    <p:sldId id="271" r:id="rId6"/>
    <p:sldId id="260" r:id="rId7"/>
    <p:sldId id="269" r:id="rId8"/>
    <p:sldId id="259" r:id="rId9"/>
    <p:sldId id="262" r:id="rId10"/>
    <p:sldId id="263" r:id="rId11"/>
    <p:sldId id="266" r:id="rId12"/>
    <p:sldId id="264" r:id="rId13"/>
    <p:sldId id="267" r:id="rId14"/>
    <p:sldId id="272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6" d="100"/>
          <a:sy n="76" d="100"/>
        </p:scale>
        <p:origin x="157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129396-F13C-4EDE-960C-E7D254233D25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ACAFCBB-475D-4642-A7DF-FE65D896421E}">
      <dgm:prSet/>
      <dgm:spPr/>
      <dgm:t>
        <a:bodyPr/>
        <a:lstStyle/>
        <a:p>
          <a:r>
            <a:rPr lang="en-US" dirty="0"/>
            <a:t>Research Paradigm and Design</a:t>
          </a:r>
        </a:p>
      </dgm:t>
    </dgm:pt>
    <dgm:pt modelId="{1E8E972C-9A2B-4D14-BBDD-2DE79AFF5A8E}" type="parTrans" cxnId="{F1B3DF2F-CA58-44DE-A396-8A6EAC4B86B5}">
      <dgm:prSet/>
      <dgm:spPr/>
      <dgm:t>
        <a:bodyPr/>
        <a:lstStyle/>
        <a:p>
          <a:endParaRPr lang="en-US"/>
        </a:p>
      </dgm:t>
    </dgm:pt>
    <dgm:pt modelId="{DA974585-0681-4704-8421-FC1DF4A8EF45}" type="sibTrans" cxnId="{F1B3DF2F-CA58-44DE-A396-8A6EAC4B86B5}">
      <dgm:prSet/>
      <dgm:spPr/>
      <dgm:t>
        <a:bodyPr/>
        <a:lstStyle/>
        <a:p>
          <a:endParaRPr lang="en-US"/>
        </a:p>
      </dgm:t>
    </dgm:pt>
    <dgm:pt modelId="{12D81DB5-DCCC-44C4-9273-E6F3E43C4E23}">
      <dgm:prSet/>
      <dgm:spPr/>
      <dgm:t>
        <a:bodyPr/>
        <a:lstStyle/>
        <a:p>
          <a:r>
            <a:rPr lang="en-US" dirty="0"/>
            <a:t>Findings</a:t>
          </a:r>
        </a:p>
      </dgm:t>
    </dgm:pt>
    <dgm:pt modelId="{F130F73F-DD87-4484-AA2B-98EAB83361D6}" type="parTrans" cxnId="{10D65B00-532D-469D-BDA0-9F01F3B4525F}">
      <dgm:prSet/>
      <dgm:spPr/>
      <dgm:t>
        <a:bodyPr/>
        <a:lstStyle/>
        <a:p>
          <a:endParaRPr lang="en-US"/>
        </a:p>
      </dgm:t>
    </dgm:pt>
    <dgm:pt modelId="{C9DC3719-B013-4A8F-983E-60D92D332EE4}" type="sibTrans" cxnId="{10D65B00-532D-469D-BDA0-9F01F3B4525F}">
      <dgm:prSet/>
      <dgm:spPr/>
      <dgm:t>
        <a:bodyPr/>
        <a:lstStyle/>
        <a:p>
          <a:endParaRPr lang="en-US"/>
        </a:p>
      </dgm:t>
    </dgm:pt>
    <dgm:pt modelId="{29EC4388-DB8D-44BF-9577-CF5EE7ABF9CD}">
      <dgm:prSet/>
      <dgm:spPr/>
      <dgm:t>
        <a:bodyPr/>
        <a:lstStyle/>
        <a:p>
          <a:r>
            <a:rPr lang="en-US"/>
            <a:t>Recommendations</a:t>
          </a:r>
        </a:p>
      </dgm:t>
    </dgm:pt>
    <dgm:pt modelId="{C0AAFA97-5343-453C-AC48-147954721E98}" type="parTrans" cxnId="{D3204D1F-7C47-4C73-B027-EF2FB01C941D}">
      <dgm:prSet/>
      <dgm:spPr/>
      <dgm:t>
        <a:bodyPr/>
        <a:lstStyle/>
        <a:p>
          <a:endParaRPr lang="en-US"/>
        </a:p>
      </dgm:t>
    </dgm:pt>
    <dgm:pt modelId="{5C171838-1E12-4A42-913B-3B69373369A7}" type="sibTrans" cxnId="{D3204D1F-7C47-4C73-B027-EF2FB01C941D}">
      <dgm:prSet/>
      <dgm:spPr/>
      <dgm:t>
        <a:bodyPr/>
        <a:lstStyle/>
        <a:p>
          <a:endParaRPr lang="en-US"/>
        </a:p>
      </dgm:t>
    </dgm:pt>
    <dgm:pt modelId="{E62519CF-E435-4ECB-9DA7-83A08925CB94}">
      <dgm:prSet/>
      <dgm:spPr/>
      <dgm:t>
        <a:bodyPr/>
        <a:lstStyle/>
        <a:p>
          <a:r>
            <a:rPr lang="en-US"/>
            <a:t>Conclusions and Further Research</a:t>
          </a:r>
        </a:p>
      </dgm:t>
    </dgm:pt>
    <dgm:pt modelId="{85B5937D-F628-434E-8947-64B3D1DFFF4D}" type="parTrans" cxnId="{E900069F-9DFC-4DF2-AD23-D09F6DED635C}">
      <dgm:prSet/>
      <dgm:spPr/>
      <dgm:t>
        <a:bodyPr/>
        <a:lstStyle/>
        <a:p>
          <a:endParaRPr lang="en-US"/>
        </a:p>
      </dgm:t>
    </dgm:pt>
    <dgm:pt modelId="{A6DD9946-B1AA-4B51-B7D7-486148CE6CEB}" type="sibTrans" cxnId="{E900069F-9DFC-4DF2-AD23-D09F6DED635C}">
      <dgm:prSet/>
      <dgm:spPr/>
      <dgm:t>
        <a:bodyPr/>
        <a:lstStyle/>
        <a:p>
          <a:endParaRPr lang="en-US"/>
        </a:p>
      </dgm:t>
    </dgm:pt>
    <dgm:pt modelId="{4038326C-763E-4F62-A37D-8BDFE773FCEE}">
      <dgm:prSet/>
      <dgm:spPr/>
      <dgm:t>
        <a:bodyPr/>
        <a:lstStyle/>
        <a:p>
          <a:r>
            <a:rPr lang="en-US" dirty="0"/>
            <a:t>The Context</a:t>
          </a:r>
        </a:p>
      </dgm:t>
    </dgm:pt>
    <dgm:pt modelId="{3E7779EB-76AA-4F33-9449-D80FEA834E2B}" type="parTrans" cxnId="{EE38DBC6-4B40-4A30-9C64-26D491645F05}">
      <dgm:prSet/>
      <dgm:spPr/>
      <dgm:t>
        <a:bodyPr/>
        <a:lstStyle/>
        <a:p>
          <a:endParaRPr lang="en-US"/>
        </a:p>
      </dgm:t>
    </dgm:pt>
    <dgm:pt modelId="{FCF0E99C-FE16-4FAC-86CD-58377A21C9B5}" type="sibTrans" cxnId="{EE38DBC6-4B40-4A30-9C64-26D491645F05}">
      <dgm:prSet/>
      <dgm:spPr/>
      <dgm:t>
        <a:bodyPr/>
        <a:lstStyle/>
        <a:p>
          <a:endParaRPr lang="en-US"/>
        </a:p>
      </dgm:t>
    </dgm:pt>
    <dgm:pt modelId="{6A7CF815-A3FB-40B6-A625-F2A18DFC8B4E}">
      <dgm:prSet/>
      <dgm:spPr/>
      <dgm:t>
        <a:bodyPr/>
        <a:lstStyle/>
        <a:p>
          <a:r>
            <a:rPr lang="en-US" dirty="0"/>
            <a:t>The Research Gap</a:t>
          </a:r>
        </a:p>
      </dgm:t>
    </dgm:pt>
    <dgm:pt modelId="{7DD0A52D-6EFE-4751-BDC5-5E43028F51D0}" type="parTrans" cxnId="{47D82ABC-511E-489A-A75F-55E3AAAF3BFA}">
      <dgm:prSet/>
      <dgm:spPr/>
      <dgm:t>
        <a:bodyPr/>
        <a:lstStyle/>
        <a:p>
          <a:endParaRPr lang="en-US"/>
        </a:p>
      </dgm:t>
    </dgm:pt>
    <dgm:pt modelId="{9EC87EDB-1A2E-40E4-9FF7-EB8914E44D46}" type="sibTrans" cxnId="{47D82ABC-511E-489A-A75F-55E3AAAF3BFA}">
      <dgm:prSet/>
      <dgm:spPr/>
      <dgm:t>
        <a:bodyPr/>
        <a:lstStyle/>
        <a:p>
          <a:endParaRPr lang="en-US"/>
        </a:p>
      </dgm:t>
    </dgm:pt>
    <dgm:pt modelId="{2B01DE1F-0BB3-42CC-849D-E52700C89851}" type="pres">
      <dgm:prSet presAssocID="{C4129396-F13C-4EDE-960C-E7D254233D25}" presName="linear" presStyleCnt="0">
        <dgm:presLayoutVars>
          <dgm:animLvl val="lvl"/>
          <dgm:resizeHandles val="exact"/>
        </dgm:presLayoutVars>
      </dgm:prSet>
      <dgm:spPr/>
    </dgm:pt>
    <dgm:pt modelId="{472EA555-3866-49E7-A047-BD3100E194C0}" type="pres">
      <dgm:prSet presAssocID="{4038326C-763E-4F62-A37D-8BDFE773FCEE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7F1C00B6-6DFD-4EBE-85E9-060E458B8A6A}" type="pres">
      <dgm:prSet presAssocID="{FCF0E99C-FE16-4FAC-86CD-58377A21C9B5}" presName="spacer" presStyleCnt="0"/>
      <dgm:spPr/>
    </dgm:pt>
    <dgm:pt modelId="{73B0CF84-9C8E-437C-B1F9-2CDEBEC4CBAE}" type="pres">
      <dgm:prSet presAssocID="{6A7CF815-A3FB-40B6-A625-F2A18DFC8B4E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519CB25D-3833-41BD-BD33-21F0009CD40E}" type="pres">
      <dgm:prSet presAssocID="{9EC87EDB-1A2E-40E4-9FF7-EB8914E44D46}" presName="spacer" presStyleCnt="0"/>
      <dgm:spPr/>
    </dgm:pt>
    <dgm:pt modelId="{EC4BCD3A-84CD-4F1A-B0AE-5C08CFF7C5FA}" type="pres">
      <dgm:prSet presAssocID="{8ACAFCBB-475D-4642-A7DF-FE65D896421E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3F1ECFC1-7F6B-4B79-BAE9-3EBE1B4EF0B7}" type="pres">
      <dgm:prSet presAssocID="{DA974585-0681-4704-8421-FC1DF4A8EF45}" presName="spacer" presStyleCnt="0"/>
      <dgm:spPr/>
    </dgm:pt>
    <dgm:pt modelId="{A2A9ADB6-18DA-4BE8-92A0-BC6008046475}" type="pres">
      <dgm:prSet presAssocID="{12D81DB5-DCCC-44C4-9273-E6F3E43C4E23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73DDF9C6-6ED8-4097-8C04-D29B0F1703DD}" type="pres">
      <dgm:prSet presAssocID="{C9DC3719-B013-4A8F-983E-60D92D332EE4}" presName="spacer" presStyleCnt="0"/>
      <dgm:spPr/>
    </dgm:pt>
    <dgm:pt modelId="{AF704E2D-2942-4809-80DD-5BC7C9258C2A}" type="pres">
      <dgm:prSet presAssocID="{29EC4388-DB8D-44BF-9577-CF5EE7ABF9CD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B6A4822E-A824-495B-83B1-2CE534C0AF78}" type="pres">
      <dgm:prSet presAssocID="{5C171838-1E12-4A42-913B-3B69373369A7}" presName="spacer" presStyleCnt="0"/>
      <dgm:spPr/>
    </dgm:pt>
    <dgm:pt modelId="{199CC28F-EDC0-4F55-83E8-EEA8098384E2}" type="pres">
      <dgm:prSet presAssocID="{E62519CF-E435-4ECB-9DA7-83A08925CB94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10D65B00-532D-469D-BDA0-9F01F3B4525F}" srcId="{C4129396-F13C-4EDE-960C-E7D254233D25}" destId="{12D81DB5-DCCC-44C4-9273-E6F3E43C4E23}" srcOrd="3" destOrd="0" parTransId="{F130F73F-DD87-4484-AA2B-98EAB83361D6}" sibTransId="{C9DC3719-B013-4A8F-983E-60D92D332EE4}"/>
    <dgm:cxn modelId="{D3204D1F-7C47-4C73-B027-EF2FB01C941D}" srcId="{C4129396-F13C-4EDE-960C-E7D254233D25}" destId="{29EC4388-DB8D-44BF-9577-CF5EE7ABF9CD}" srcOrd="4" destOrd="0" parTransId="{C0AAFA97-5343-453C-AC48-147954721E98}" sibTransId="{5C171838-1E12-4A42-913B-3B69373369A7}"/>
    <dgm:cxn modelId="{F1B3DF2F-CA58-44DE-A396-8A6EAC4B86B5}" srcId="{C4129396-F13C-4EDE-960C-E7D254233D25}" destId="{8ACAFCBB-475D-4642-A7DF-FE65D896421E}" srcOrd="2" destOrd="0" parTransId="{1E8E972C-9A2B-4D14-BBDD-2DE79AFF5A8E}" sibTransId="{DA974585-0681-4704-8421-FC1DF4A8EF45}"/>
    <dgm:cxn modelId="{A2BA4E33-63C2-43FE-81D4-EF3ED09A0952}" type="presOf" srcId="{29EC4388-DB8D-44BF-9577-CF5EE7ABF9CD}" destId="{AF704E2D-2942-4809-80DD-5BC7C9258C2A}" srcOrd="0" destOrd="0" presId="urn:microsoft.com/office/officeart/2005/8/layout/vList2"/>
    <dgm:cxn modelId="{5F0A4E40-C066-4DD5-8456-6C8A69156DF3}" type="presOf" srcId="{6A7CF815-A3FB-40B6-A625-F2A18DFC8B4E}" destId="{73B0CF84-9C8E-437C-B1F9-2CDEBEC4CBAE}" srcOrd="0" destOrd="0" presId="urn:microsoft.com/office/officeart/2005/8/layout/vList2"/>
    <dgm:cxn modelId="{383EFC52-F7A3-4648-857B-CC30CF0BD50A}" type="presOf" srcId="{8ACAFCBB-475D-4642-A7DF-FE65D896421E}" destId="{EC4BCD3A-84CD-4F1A-B0AE-5C08CFF7C5FA}" srcOrd="0" destOrd="0" presId="urn:microsoft.com/office/officeart/2005/8/layout/vList2"/>
    <dgm:cxn modelId="{E900069F-9DFC-4DF2-AD23-D09F6DED635C}" srcId="{C4129396-F13C-4EDE-960C-E7D254233D25}" destId="{E62519CF-E435-4ECB-9DA7-83A08925CB94}" srcOrd="5" destOrd="0" parTransId="{85B5937D-F628-434E-8947-64B3D1DFFF4D}" sibTransId="{A6DD9946-B1AA-4B51-B7D7-486148CE6CEB}"/>
    <dgm:cxn modelId="{7E24779F-007A-4D9B-8891-59A35F382D98}" type="presOf" srcId="{12D81DB5-DCCC-44C4-9273-E6F3E43C4E23}" destId="{A2A9ADB6-18DA-4BE8-92A0-BC6008046475}" srcOrd="0" destOrd="0" presId="urn:microsoft.com/office/officeart/2005/8/layout/vList2"/>
    <dgm:cxn modelId="{691259B9-BED2-47F5-BA3C-072A2E54340A}" type="presOf" srcId="{C4129396-F13C-4EDE-960C-E7D254233D25}" destId="{2B01DE1F-0BB3-42CC-849D-E52700C89851}" srcOrd="0" destOrd="0" presId="urn:microsoft.com/office/officeart/2005/8/layout/vList2"/>
    <dgm:cxn modelId="{47D82ABC-511E-489A-A75F-55E3AAAF3BFA}" srcId="{C4129396-F13C-4EDE-960C-E7D254233D25}" destId="{6A7CF815-A3FB-40B6-A625-F2A18DFC8B4E}" srcOrd="1" destOrd="0" parTransId="{7DD0A52D-6EFE-4751-BDC5-5E43028F51D0}" sibTransId="{9EC87EDB-1A2E-40E4-9FF7-EB8914E44D46}"/>
    <dgm:cxn modelId="{EF2DD2C1-337A-4F90-ABF7-8A8EA16DB0C1}" type="presOf" srcId="{E62519CF-E435-4ECB-9DA7-83A08925CB94}" destId="{199CC28F-EDC0-4F55-83E8-EEA8098384E2}" srcOrd="0" destOrd="0" presId="urn:microsoft.com/office/officeart/2005/8/layout/vList2"/>
    <dgm:cxn modelId="{EE38DBC6-4B40-4A30-9C64-26D491645F05}" srcId="{C4129396-F13C-4EDE-960C-E7D254233D25}" destId="{4038326C-763E-4F62-A37D-8BDFE773FCEE}" srcOrd="0" destOrd="0" parTransId="{3E7779EB-76AA-4F33-9449-D80FEA834E2B}" sibTransId="{FCF0E99C-FE16-4FAC-86CD-58377A21C9B5}"/>
    <dgm:cxn modelId="{C3D167E0-86D5-416E-9819-4882CCF2BF3F}" type="presOf" srcId="{4038326C-763E-4F62-A37D-8BDFE773FCEE}" destId="{472EA555-3866-49E7-A047-BD3100E194C0}" srcOrd="0" destOrd="0" presId="urn:microsoft.com/office/officeart/2005/8/layout/vList2"/>
    <dgm:cxn modelId="{CB318059-9032-410F-8228-BB5607F144DA}" type="presParOf" srcId="{2B01DE1F-0BB3-42CC-849D-E52700C89851}" destId="{472EA555-3866-49E7-A047-BD3100E194C0}" srcOrd="0" destOrd="0" presId="urn:microsoft.com/office/officeart/2005/8/layout/vList2"/>
    <dgm:cxn modelId="{42CE8F0E-7E52-463F-AF82-58F54054E911}" type="presParOf" srcId="{2B01DE1F-0BB3-42CC-849D-E52700C89851}" destId="{7F1C00B6-6DFD-4EBE-85E9-060E458B8A6A}" srcOrd="1" destOrd="0" presId="urn:microsoft.com/office/officeart/2005/8/layout/vList2"/>
    <dgm:cxn modelId="{83720F58-0D9C-4386-8274-DCBB2EEB7891}" type="presParOf" srcId="{2B01DE1F-0BB3-42CC-849D-E52700C89851}" destId="{73B0CF84-9C8E-437C-B1F9-2CDEBEC4CBAE}" srcOrd="2" destOrd="0" presId="urn:microsoft.com/office/officeart/2005/8/layout/vList2"/>
    <dgm:cxn modelId="{458C2ABB-2A36-4683-8424-86B94A4DC255}" type="presParOf" srcId="{2B01DE1F-0BB3-42CC-849D-E52700C89851}" destId="{519CB25D-3833-41BD-BD33-21F0009CD40E}" srcOrd="3" destOrd="0" presId="urn:microsoft.com/office/officeart/2005/8/layout/vList2"/>
    <dgm:cxn modelId="{C27B9264-421A-4234-AD16-57C3AAFA44D4}" type="presParOf" srcId="{2B01DE1F-0BB3-42CC-849D-E52700C89851}" destId="{EC4BCD3A-84CD-4F1A-B0AE-5C08CFF7C5FA}" srcOrd="4" destOrd="0" presId="urn:microsoft.com/office/officeart/2005/8/layout/vList2"/>
    <dgm:cxn modelId="{BFBFAD97-A142-4A0B-B024-874C78D2B7C5}" type="presParOf" srcId="{2B01DE1F-0BB3-42CC-849D-E52700C89851}" destId="{3F1ECFC1-7F6B-4B79-BAE9-3EBE1B4EF0B7}" srcOrd="5" destOrd="0" presId="urn:microsoft.com/office/officeart/2005/8/layout/vList2"/>
    <dgm:cxn modelId="{4E7AED7C-ACDB-4925-ADEA-A8ABCFE79244}" type="presParOf" srcId="{2B01DE1F-0BB3-42CC-849D-E52700C89851}" destId="{A2A9ADB6-18DA-4BE8-92A0-BC6008046475}" srcOrd="6" destOrd="0" presId="urn:microsoft.com/office/officeart/2005/8/layout/vList2"/>
    <dgm:cxn modelId="{68F3D178-1167-43A2-B152-312743383097}" type="presParOf" srcId="{2B01DE1F-0BB3-42CC-849D-E52700C89851}" destId="{73DDF9C6-6ED8-4097-8C04-D29B0F1703DD}" srcOrd="7" destOrd="0" presId="urn:microsoft.com/office/officeart/2005/8/layout/vList2"/>
    <dgm:cxn modelId="{A1866A42-5937-4DB5-B537-E71A2448ED06}" type="presParOf" srcId="{2B01DE1F-0BB3-42CC-849D-E52700C89851}" destId="{AF704E2D-2942-4809-80DD-5BC7C9258C2A}" srcOrd="8" destOrd="0" presId="urn:microsoft.com/office/officeart/2005/8/layout/vList2"/>
    <dgm:cxn modelId="{A388942E-3D50-4B63-A2D9-E4E51478D7AE}" type="presParOf" srcId="{2B01DE1F-0BB3-42CC-849D-E52700C89851}" destId="{B6A4822E-A824-495B-83B1-2CE534C0AF78}" srcOrd="9" destOrd="0" presId="urn:microsoft.com/office/officeart/2005/8/layout/vList2"/>
    <dgm:cxn modelId="{87FA8F49-7332-42C2-8F5C-6B506B996DC1}" type="presParOf" srcId="{2B01DE1F-0BB3-42CC-849D-E52700C89851}" destId="{199CC28F-EDC0-4F55-83E8-EEA8098384E2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64885D-D46A-4492-8F9E-FF2C5D7C6F68}" type="doc">
      <dgm:prSet loTypeId="urn:microsoft.com/office/officeart/2005/8/layout/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3299555-2075-4A6A-9553-93CBBA509CD4}">
      <dgm:prSet custT="1"/>
      <dgm:spPr/>
      <dgm:t>
        <a:bodyPr/>
        <a:lstStyle/>
        <a:p>
          <a:r>
            <a:rPr lang="en-US" sz="1800" dirty="0"/>
            <a:t>Personal contacts and a snowballing approach were used for sample selection</a:t>
          </a:r>
        </a:p>
      </dgm:t>
    </dgm:pt>
    <dgm:pt modelId="{E77AE7C3-B72F-4AD5-B2A8-DE93F9F1540E}" type="parTrans" cxnId="{8637DB98-96A9-4EA6-93BE-0ACFD7A4249D}">
      <dgm:prSet/>
      <dgm:spPr/>
      <dgm:t>
        <a:bodyPr/>
        <a:lstStyle/>
        <a:p>
          <a:endParaRPr lang="en-US"/>
        </a:p>
      </dgm:t>
    </dgm:pt>
    <dgm:pt modelId="{CDD6C0DB-AA35-49F8-B0B1-2C772B00B19E}" type="sibTrans" cxnId="{8637DB98-96A9-4EA6-93BE-0ACFD7A4249D}">
      <dgm:prSet/>
      <dgm:spPr/>
      <dgm:t>
        <a:bodyPr/>
        <a:lstStyle/>
        <a:p>
          <a:endParaRPr lang="en-US"/>
        </a:p>
      </dgm:t>
    </dgm:pt>
    <dgm:pt modelId="{A7345F79-0FBC-4839-8FA8-618827B9E6F9}">
      <dgm:prSet custT="1"/>
      <dgm:spPr/>
      <dgm:t>
        <a:bodyPr/>
        <a:lstStyle/>
        <a:p>
          <a:r>
            <a:rPr lang="en-US" sz="1600" dirty="0"/>
            <a:t>Semi structured interviews with 10 autistic employees in the Israeli high-tech industry, 5 professionals who work with autistic adults</a:t>
          </a:r>
        </a:p>
      </dgm:t>
    </dgm:pt>
    <dgm:pt modelId="{DD288E08-8EBB-4E12-A7DE-AF5954BF0615}" type="parTrans" cxnId="{A0A43733-38F7-405C-963B-580DBB4B1F39}">
      <dgm:prSet/>
      <dgm:spPr/>
      <dgm:t>
        <a:bodyPr/>
        <a:lstStyle/>
        <a:p>
          <a:endParaRPr lang="en-US"/>
        </a:p>
      </dgm:t>
    </dgm:pt>
    <dgm:pt modelId="{27EFFC86-F9D5-4214-943B-10F4F79EF8E5}" type="sibTrans" cxnId="{A0A43733-38F7-405C-963B-580DBB4B1F39}">
      <dgm:prSet/>
      <dgm:spPr/>
      <dgm:t>
        <a:bodyPr/>
        <a:lstStyle/>
        <a:p>
          <a:endParaRPr lang="en-US"/>
        </a:p>
      </dgm:t>
    </dgm:pt>
    <dgm:pt modelId="{0F79FDCD-3F7D-409D-93CE-D5D7263E6BC6}">
      <dgm:prSet custT="1"/>
      <dgm:spPr/>
      <dgm:t>
        <a:bodyPr/>
        <a:lstStyle/>
        <a:p>
          <a:r>
            <a:rPr lang="en-US" sz="1800" dirty="0"/>
            <a:t>Interviews were conducted as online face to face interviews</a:t>
          </a:r>
        </a:p>
      </dgm:t>
    </dgm:pt>
    <dgm:pt modelId="{85283BA7-C127-45B0-BDE5-A7432CC834C4}" type="parTrans" cxnId="{0000AA55-3D05-4C88-A9B7-7E7CCA1F5258}">
      <dgm:prSet/>
      <dgm:spPr/>
      <dgm:t>
        <a:bodyPr/>
        <a:lstStyle/>
        <a:p>
          <a:endParaRPr lang="en-US"/>
        </a:p>
      </dgm:t>
    </dgm:pt>
    <dgm:pt modelId="{CDC10AAF-99B3-45BF-84C4-329C1C3E63B3}" type="sibTrans" cxnId="{0000AA55-3D05-4C88-A9B7-7E7CCA1F5258}">
      <dgm:prSet/>
      <dgm:spPr/>
      <dgm:t>
        <a:bodyPr/>
        <a:lstStyle/>
        <a:p>
          <a:endParaRPr lang="en-US"/>
        </a:p>
      </dgm:t>
    </dgm:pt>
    <dgm:pt modelId="{582DCFE5-DA91-45D4-9354-DBEA7E3C1BC1}">
      <dgm:prSet/>
      <dgm:spPr/>
      <dgm:t>
        <a:bodyPr/>
        <a:lstStyle/>
        <a:p>
          <a:r>
            <a:rPr lang="en-US"/>
            <a:t>Analysis was conducted using open coding, axial coding and thematic analysis</a:t>
          </a:r>
        </a:p>
      </dgm:t>
    </dgm:pt>
    <dgm:pt modelId="{3129B458-1D04-4BEA-875C-ECB71FB30DEB}" type="parTrans" cxnId="{995830E2-6550-4636-9777-A1FD4554FD87}">
      <dgm:prSet/>
      <dgm:spPr/>
      <dgm:t>
        <a:bodyPr/>
        <a:lstStyle/>
        <a:p>
          <a:endParaRPr lang="en-US"/>
        </a:p>
      </dgm:t>
    </dgm:pt>
    <dgm:pt modelId="{F44E03F4-D22F-4F4F-B49A-0F9BA014FAE8}" type="sibTrans" cxnId="{995830E2-6550-4636-9777-A1FD4554FD87}">
      <dgm:prSet/>
      <dgm:spPr/>
      <dgm:t>
        <a:bodyPr/>
        <a:lstStyle/>
        <a:p>
          <a:endParaRPr lang="en-US"/>
        </a:p>
      </dgm:t>
    </dgm:pt>
    <dgm:pt modelId="{600D0C4A-19EC-4449-9070-295F872B14DE}" type="pres">
      <dgm:prSet presAssocID="{9364885D-D46A-4492-8F9E-FF2C5D7C6F68}" presName="diagram" presStyleCnt="0">
        <dgm:presLayoutVars>
          <dgm:dir/>
          <dgm:resizeHandles val="exact"/>
        </dgm:presLayoutVars>
      </dgm:prSet>
      <dgm:spPr/>
    </dgm:pt>
    <dgm:pt modelId="{82BC6B33-F007-457B-9E1E-895D7C234893}" type="pres">
      <dgm:prSet presAssocID="{23299555-2075-4A6A-9553-93CBBA509CD4}" presName="node" presStyleLbl="node1" presStyleIdx="0" presStyleCnt="4">
        <dgm:presLayoutVars>
          <dgm:bulletEnabled val="1"/>
        </dgm:presLayoutVars>
      </dgm:prSet>
      <dgm:spPr/>
    </dgm:pt>
    <dgm:pt modelId="{A061A6D0-7ECE-415E-9CC2-B6F3510BE65B}" type="pres">
      <dgm:prSet presAssocID="{CDD6C0DB-AA35-49F8-B0B1-2C772B00B19E}" presName="sibTrans" presStyleLbl="sibTrans2D1" presStyleIdx="0" presStyleCnt="3"/>
      <dgm:spPr/>
    </dgm:pt>
    <dgm:pt modelId="{E3FF993D-4680-4C8C-9D72-3B35C656B17B}" type="pres">
      <dgm:prSet presAssocID="{CDD6C0DB-AA35-49F8-B0B1-2C772B00B19E}" presName="connectorText" presStyleLbl="sibTrans2D1" presStyleIdx="0" presStyleCnt="3"/>
      <dgm:spPr/>
    </dgm:pt>
    <dgm:pt modelId="{BF2849FE-926B-447C-A6A2-1220A290BDED}" type="pres">
      <dgm:prSet presAssocID="{A7345F79-0FBC-4839-8FA8-618827B9E6F9}" presName="node" presStyleLbl="node1" presStyleIdx="1" presStyleCnt="4">
        <dgm:presLayoutVars>
          <dgm:bulletEnabled val="1"/>
        </dgm:presLayoutVars>
      </dgm:prSet>
      <dgm:spPr/>
    </dgm:pt>
    <dgm:pt modelId="{094B913B-2C17-4CC7-9DC8-FA294B6276C6}" type="pres">
      <dgm:prSet presAssocID="{27EFFC86-F9D5-4214-943B-10F4F79EF8E5}" presName="sibTrans" presStyleLbl="sibTrans2D1" presStyleIdx="1" presStyleCnt="3"/>
      <dgm:spPr/>
    </dgm:pt>
    <dgm:pt modelId="{20F3A58E-C2DC-414F-A169-CD7086FB0D1E}" type="pres">
      <dgm:prSet presAssocID="{27EFFC86-F9D5-4214-943B-10F4F79EF8E5}" presName="connectorText" presStyleLbl="sibTrans2D1" presStyleIdx="1" presStyleCnt="3"/>
      <dgm:spPr/>
    </dgm:pt>
    <dgm:pt modelId="{F681E54E-7BE6-422D-8BC8-EED959F63023}" type="pres">
      <dgm:prSet presAssocID="{0F79FDCD-3F7D-409D-93CE-D5D7263E6BC6}" presName="node" presStyleLbl="node1" presStyleIdx="2" presStyleCnt="4">
        <dgm:presLayoutVars>
          <dgm:bulletEnabled val="1"/>
        </dgm:presLayoutVars>
      </dgm:prSet>
      <dgm:spPr/>
    </dgm:pt>
    <dgm:pt modelId="{035372B3-F816-4914-83D8-65EC709F5006}" type="pres">
      <dgm:prSet presAssocID="{CDC10AAF-99B3-45BF-84C4-329C1C3E63B3}" presName="sibTrans" presStyleLbl="sibTrans2D1" presStyleIdx="2" presStyleCnt="3"/>
      <dgm:spPr/>
    </dgm:pt>
    <dgm:pt modelId="{50A2BB76-4FDD-4002-8E59-1C7E6B729769}" type="pres">
      <dgm:prSet presAssocID="{CDC10AAF-99B3-45BF-84C4-329C1C3E63B3}" presName="connectorText" presStyleLbl="sibTrans2D1" presStyleIdx="2" presStyleCnt="3"/>
      <dgm:spPr/>
    </dgm:pt>
    <dgm:pt modelId="{52DF10D3-E74C-426B-8DA9-B38874968D5C}" type="pres">
      <dgm:prSet presAssocID="{582DCFE5-DA91-45D4-9354-DBEA7E3C1BC1}" presName="node" presStyleLbl="node1" presStyleIdx="3" presStyleCnt="4">
        <dgm:presLayoutVars>
          <dgm:bulletEnabled val="1"/>
        </dgm:presLayoutVars>
      </dgm:prSet>
      <dgm:spPr/>
    </dgm:pt>
  </dgm:ptLst>
  <dgm:cxnLst>
    <dgm:cxn modelId="{F33FD301-16C1-48EC-B4E0-46D798FE18BD}" type="presOf" srcId="{27EFFC86-F9D5-4214-943B-10F4F79EF8E5}" destId="{20F3A58E-C2DC-414F-A169-CD7086FB0D1E}" srcOrd="1" destOrd="0" presId="urn:microsoft.com/office/officeart/2005/8/layout/process5"/>
    <dgm:cxn modelId="{41CBC504-CA36-40AD-9FFF-4FE87099F7DC}" type="presOf" srcId="{CDC10AAF-99B3-45BF-84C4-329C1C3E63B3}" destId="{50A2BB76-4FDD-4002-8E59-1C7E6B729769}" srcOrd="1" destOrd="0" presId="urn:microsoft.com/office/officeart/2005/8/layout/process5"/>
    <dgm:cxn modelId="{455BCF0C-A8C6-441B-A346-4478259B06AC}" type="presOf" srcId="{27EFFC86-F9D5-4214-943B-10F4F79EF8E5}" destId="{094B913B-2C17-4CC7-9DC8-FA294B6276C6}" srcOrd="0" destOrd="0" presId="urn:microsoft.com/office/officeart/2005/8/layout/process5"/>
    <dgm:cxn modelId="{46A4681E-450D-47B2-BEB6-472D2369E14E}" type="presOf" srcId="{0F79FDCD-3F7D-409D-93CE-D5D7263E6BC6}" destId="{F681E54E-7BE6-422D-8BC8-EED959F63023}" srcOrd="0" destOrd="0" presId="urn:microsoft.com/office/officeart/2005/8/layout/process5"/>
    <dgm:cxn modelId="{A0A43733-38F7-405C-963B-580DBB4B1F39}" srcId="{9364885D-D46A-4492-8F9E-FF2C5D7C6F68}" destId="{A7345F79-0FBC-4839-8FA8-618827B9E6F9}" srcOrd="1" destOrd="0" parTransId="{DD288E08-8EBB-4E12-A7DE-AF5954BF0615}" sibTransId="{27EFFC86-F9D5-4214-943B-10F4F79EF8E5}"/>
    <dgm:cxn modelId="{0000AA55-3D05-4C88-A9B7-7E7CCA1F5258}" srcId="{9364885D-D46A-4492-8F9E-FF2C5D7C6F68}" destId="{0F79FDCD-3F7D-409D-93CE-D5D7263E6BC6}" srcOrd="2" destOrd="0" parTransId="{85283BA7-C127-45B0-BDE5-A7432CC834C4}" sibTransId="{CDC10AAF-99B3-45BF-84C4-329C1C3E63B3}"/>
    <dgm:cxn modelId="{A563A376-1346-49DD-B13F-8EC91C804A9B}" type="presOf" srcId="{23299555-2075-4A6A-9553-93CBBA509CD4}" destId="{82BC6B33-F007-457B-9E1E-895D7C234893}" srcOrd="0" destOrd="0" presId="urn:microsoft.com/office/officeart/2005/8/layout/process5"/>
    <dgm:cxn modelId="{DC645094-A63D-4617-BD67-5987F6670FF6}" type="presOf" srcId="{CDC10AAF-99B3-45BF-84C4-329C1C3E63B3}" destId="{035372B3-F816-4914-83D8-65EC709F5006}" srcOrd="0" destOrd="0" presId="urn:microsoft.com/office/officeart/2005/8/layout/process5"/>
    <dgm:cxn modelId="{8637DB98-96A9-4EA6-93BE-0ACFD7A4249D}" srcId="{9364885D-D46A-4492-8F9E-FF2C5D7C6F68}" destId="{23299555-2075-4A6A-9553-93CBBA509CD4}" srcOrd="0" destOrd="0" parTransId="{E77AE7C3-B72F-4AD5-B2A8-DE93F9F1540E}" sibTransId="{CDD6C0DB-AA35-49F8-B0B1-2C772B00B19E}"/>
    <dgm:cxn modelId="{46F0F0A7-AAF8-49C0-9BF8-39B3397591F1}" type="presOf" srcId="{A7345F79-0FBC-4839-8FA8-618827B9E6F9}" destId="{BF2849FE-926B-447C-A6A2-1220A290BDED}" srcOrd="0" destOrd="0" presId="urn:microsoft.com/office/officeart/2005/8/layout/process5"/>
    <dgm:cxn modelId="{6DC7F6AC-6C02-447B-95DC-480E24AEDABB}" type="presOf" srcId="{CDD6C0DB-AA35-49F8-B0B1-2C772B00B19E}" destId="{E3FF993D-4680-4C8C-9D72-3B35C656B17B}" srcOrd="1" destOrd="0" presId="urn:microsoft.com/office/officeart/2005/8/layout/process5"/>
    <dgm:cxn modelId="{8E9E84BB-5F08-416C-B201-D54C7454809B}" type="presOf" srcId="{CDD6C0DB-AA35-49F8-B0B1-2C772B00B19E}" destId="{A061A6D0-7ECE-415E-9CC2-B6F3510BE65B}" srcOrd="0" destOrd="0" presId="urn:microsoft.com/office/officeart/2005/8/layout/process5"/>
    <dgm:cxn modelId="{786A07CD-CF89-481F-96A0-46961E746812}" type="presOf" srcId="{9364885D-D46A-4492-8F9E-FF2C5D7C6F68}" destId="{600D0C4A-19EC-4449-9070-295F872B14DE}" srcOrd="0" destOrd="0" presId="urn:microsoft.com/office/officeart/2005/8/layout/process5"/>
    <dgm:cxn modelId="{FE292DDD-0F4B-4EB4-A300-6E4072FD3269}" type="presOf" srcId="{582DCFE5-DA91-45D4-9354-DBEA7E3C1BC1}" destId="{52DF10D3-E74C-426B-8DA9-B38874968D5C}" srcOrd="0" destOrd="0" presId="urn:microsoft.com/office/officeart/2005/8/layout/process5"/>
    <dgm:cxn modelId="{995830E2-6550-4636-9777-A1FD4554FD87}" srcId="{9364885D-D46A-4492-8F9E-FF2C5D7C6F68}" destId="{582DCFE5-DA91-45D4-9354-DBEA7E3C1BC1}" srcOrd="3" destOrd="0" parTransId="{3129B458-1D04-4BEA-875C-ECB71FB30DEB}" sibTransId="{F44E03F4-D22F-4F4F-B49A-0F9BA014FAE8}"/>
    <dgm:cxn modelId="{F05C6E6C-8720-468C-A17E-7D091ED36259}" type="presParOf" srcId="{600D0C4A-19EC-4449-9070-295F872B14DE}" destId="{82BC6B33-F007-457B-9E1E-895D7C234893}" srcOrd="0" destOrd="0" presId="urn:microsoft.com/office/officeart/2005/8/layout/process5"/>
    <dgm:cxn modelId="{79077C44-B740-429F-8220-DC8A3435713D}" type="presParOf" srcId="{600D0C4A-19EC-4449-9070-295F872B14DE}" destId="{A061A6D0-7ECE-415E-9CC2-B6F3510BE65B}" srcOrd="1" destOrd="0" presId="urn:microsoft.com/office/officeart/2005/8/layout/process5"/>
    <dgm:cxn modelId="{0C9F8127-DCB5-4246-8E06-EA7C881CD0B4}" type="presParOf" srcId="{A061A6D0-7ECE-415E-9CC2-B6F3510BE65B}" destId="{E3FF993D-4680-4C8C-9D72-3B35C656B17B}" srcOrd="0" destOrd="0" presId="urn:microsoft.com/office/officeart/2005/8/layout/process5"/>
    <dgm:cxn modelId="{11038651-8FC7-4845-A6D3-321A9A47D023}" type="presParOf" srcId="{600D0C4A-19EC-4449-9070-295F872B14DE}" destId="{BF2849FE-926B-447C-A6A2-1220A290BDED}" srcOrd="2" destOrd="0" presId="urn:microsoft.com/office/officeart/2005/8/layout/process5"/>
    <dgm:cxn modelId="{B5B6103A-3393-477E-95EE-7A2830D22B60}" type="presParOf" srcId="{600D0C4A-19EC-4449-9070-295F872B14DE}" destId="{094B913B-2C17-4CC7-9DC8-FA294B6276C6}" srcOrd="3" destOrd="0" presId="urn:microsoft.com/office/officeart/2005/8/layout/process5"/>
    <dgm:cxn modelId="{74BB9AD6-99D3-4C38-965B-C0873E54669C}" type="presParOf" srcId="{094B913B-2C17-4CC7-9DC8-FA294B6276C6}" destId="{20F3A58E-C2DC-414F-A169-CD7086FB0D1E}" srcOrd="0" destOrd="0" presId="urn:microsoft.com/office/officeart/2005/8/layout/process5"/>
    <dgm:cxn modelId="{DFCF7F40-CA70-4317-AA92-EFCA01E3DF4B}" type="presParOf" srcId="{600D0C4A-19EC-4449-9070-295F872B14DE}" destId="{F681E54E-7BE6-422D-8BC8-EED959F63023}" srcOrd="4" destOrd="0" presId="urn:microsoft.com/office/officeart/2005/8/layout/process5"/>
    <dgm:cxn modelId="{EB11806E-04CE-40F4-B809-18CD95BE0834}" type="presParOf" srcId="{600D0C4A-19EC-4449-9070-295F872B14DE}" destId="{035372B3-F816-4914-83D8-65EC709F5006}" srcOrd="5" destOrd="0" presId="urn:microsoft.com/office/officeart/2005/8/layout/process5"/>
    <dgm:cxn modelId="{978D3AFB-1055-4E88-A271-19F9C3F88B28}" type="presParOf" srcId="{035372B3-F816-4914-83D8-65EC709F5006}" destId="{50A2BB76-4FDD-4002-8E59-1C7E6B729769}" srcOrd="0" destOrd="0" presId="urn:microsoft.com/office/officeart/2005/8/layout/process5"/>
    <dgm:cxn modelId="{D8180F26-981B-4F8C-AC6F-2905A083F1AB}" type="presParOf" srcId="{600D0C4A-19EC-4449-9070-295F872B14DE}" destId="{52DF10D3-E74C-426B-8DA9-B38874968D5C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2EA555-3866-49E7-A047-BD3100E194C0}">
      <dsp:nvSpPr>
        <dsp:cNvPr id="0" name=""/>
        <dsp:cNvSpPr/>
      </dsp:nvSpPr>
      <dsp:spPr>
        <a:xfrm>
          <a:off x="0" y="687771"/>
          <a:ext cx="5098256" cy="64759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The Context</a:t>
          </a:r>
        </a:p>
      </dsp:txBody>
      <dsp:txXfrm>
        <a:off x="31613" y="719384"/>
        <a:ext cx="5035030" cy="584369"/>
      </dsp:txXfrm>
    </dsp:sp>
    <dsp:sp modelId="{73B0CF84-9C8E-437C-B1F9-2CDEBEC4CBAE}">
      <dsp:nvSpPr>
        <dsp:cNvPr id="0" name=""/>
        <dsp:cNvSpPr/>
      </dsp:nvSpPr>
      <dsp:spPr>
        <a:xfrm>
          <a:off x="0" y="1413126"/>
          <a:ext cx="5098256" cy="647595"/>
        </a:xfrm>
        <a:prstGeom prst="roundRect">
          <a:avLst/>
        </a:prstGeom>
        <a:solidFill>
          <a:schemeClr val="accent5">
            <a:hueOff val="425424"/>
            <a:satOff val="-4778"/>
            <a:lumOff val="-102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The Research Gap</a:t>
          </a:r>
        </a:p>
      </dsp:txBody>
      <dsp:txXfrm>
        <a:off x="31613" y="1444739"/>
        <a:ext cx="5035030" cy="584369"/>
      </dsp:txXfrm>
    </dsp:sp>
    <dsp:sp modelId="{EC4BCD3A-84CD-4F1A-B0AE-5C08CFF7C5FA}">
      <dsp:nvSpPr>
        <dsp:cNvPr id="0" name=""/>
        <dsp:cNvSpPr/>
      </dsp:nvSpPr>
      <dsp:spPr>
        <a:xfrm>
          <a:off x="0" y="2138481"/>
          <a:ext cx="5098256" cy="647595"/>
        </a:xfrm>
        <a:prstGeom prst="roundRect">
          <a:avLst/>
        </a:prstGeom>
        <a:solidFill>
          <a:schemeClr val="accent5">
            <a:hueOff val="850848"/>
            <a:satOff val="-9556"/>
            <a:lumOff val="-203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Research Paradigm and Design</a:t>
          </a:r>
        </a:p>
      </dsp:txBody>
      <dsp:txXfrm>
        <a:off x="31613" y="2170094"/>
        <a:ext cx="5035030" cy="584369"/>
      </dsp:txXfrm>
    </dsp:sp>
    <dsp:sp modelId="{A2A9ADB6-18DA-4BE8-92A0-BC6008046475}">
      <dsp:nvSpPr>
        <dsp:cNvPr id="0" name=""/>
        <dsp:cNvSpPr/>
      </dsp:nvSpPr>
      <dsp:spPr>
        <a:xfrm>
          <a:off x="0" y="2863836"/>
          <a:ext cx="5098256" cy="647595"/>
        </a:xfrm>
        <a:prstGeom prst="roundRect">
          <a:avLst/>
        </a:prstGeom>
        <a:solidFill>
          <a:schemeClr val="accent5">
            <a:hueOff val="1276272"/>
            <a:satOff val="-14335"/>
            <a:lumOff val="-305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Findings</a:t>
          </a:r>
        </a:p>
      </dsp:txBody>
      <dsp:txXfrm>
        <a:off x="31613" y="2895449"/>
        <a:ext cx="5035030" cy="584369"/>
      </dsp:txXfrm>
    </dsp:sp>
    <dsp:sp modelId="{AF704E2D-2942-4809-80DD-5BC7C9258C2A}">
      <dsp:nvSpPr>
        <dsp:cNvPr id="0" name=""/>
        <dsp:cNvSpPr/>
      </dsp:nvSpPr>
      <dsp:spPr>
        <a:xfrm>
          <a:off x="0" y="3589191"/>
          <a:ext cx="5098256" cy="647595"/>
        </a:xfrm>
        <a:prstGeom prst="roundRect">
          <a:avLst/>
        </a:prstGeom>
        <a:solidFill>
          <a:schemeClr val="accent5">
            <a:hueOff val="1701696"/>
            <a:satOff val="-19113"/>
            <a:lumOff val="-407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Recommendations</a:t>
          </a:r>
        </a:p>
      </dsp:txBody>
      <dsp:txXfrm>
        <a:off x="31613" y="3620804"/>
        <a:ext cx="5035030" cy="584369"/>
      </dsp:txXfrm>
    </dsp:sp>
    <dsp:sp modelId="{199CC28F-EDC0-4F55-83E8-EEA8098384E2}">
      <dsp:nvSpPr>
        <dsp:cNvPr id="0" name=""/>
        <dsp:cNvSpPr/>
      </dsp:nvSpPr>
      <dsp:spPr>
        <a:xfrm>
          <a:off x="0" y="4314546"/>
          <a:ext cx="5098256" cy="647595"/>
        </a:xfrm>
        <a:prstGeom prst="roundRect">
          <a:avLst/>
        </a:prstGeom>
        <a:solidFill>
          <a:schemeClr val="accent5">
            <a:hueOff val="2127120"/>
            <a:satOff val="-23891"/>
            <a:lumOff val="-50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Conclusions and Further Research</a:t>
          </a:r>
        </a:p>
      </dsp:txBody>
      <dsp:txXfrm>
        <a:off x="31613" y="4346159"/>
        <a:ext cx="5035030" cy="5843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BC6B33-F007-457B-9E1E-895D7C234893}">
      <dsp:nvSpPr>
        <dsp:cNvPr id="0" name=""/>
        <dsp:cNvSpPr/>
      </dsp:nvSpPr>
      <dsp:spPr>
        <a:xfrm>
          <a:off x="1142504" y="438"/>
          <a:ext cx="2529830" cy="151789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Personal contacts and a snowballing approach were used for sample selection</a:t>
          </a:r>
        </a:p>
      </dsp:txBody>
      <dsp:txXfrm>
        <a:off x="1186962" y="44896"/>
        <a:ext cx="2440914" cy="1428982"/>
      </dsp:txXfrm>
    </dsp:sp>
    <dsp:sp modelId="{A061A6D0-7ECE-415E-9CC2-B6F3510BE65B}">
      <dsp:nvSpPr>
        <dsp:cNvPr id="0" name=""/>
        <dsp:cNvSpPr/>
      </dsp:nvSpPr>
      <dsp:spPr>
        <a:xfrm>
          <a:off x="3894959" y="445688"/>
          <a:ext cx="536324" cy="6273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3894959" y="571167"/>
        <a:ext cx="375427" cy="376439"/>
      </dsp:txXfrm>
    </dsp:sp>
    <dsp:sp modelId="{BF2849FE-926B-447C-A6A2-1220A290BDED}">
      <dsp:nvSpPr>
        <dsp:cNvPr id="0" name=""/>
        <dsp:cNvSpPr/>
      </dsp:nvSpPr>
      <dsp:spPr>
        <a:xfrm>
          <a:off x="4684266" y="438"/>
          <a:ext cx="2529830" cy="1517898"/>
        </a:xfrm>
        <a:prstGeom prst="roundRect">
          <a:avLst>
            <a:gd name="adj" fmla="val 10000"/>
          </a:avLst>
        </a:prstGeom>
        <a:solidFill>
          <a:schemeClr val="accent5">
            <a:hueOff val="709040"/>
            <a:satOff val="-7964"/>
            <a:lumOff val="-169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Semi structured interviews with 10 autistic employees in the Israeli high-tech industry, 5 professionals who work with autistic adults</a:t>
          </a:r>
        </a:p>
      </dsp:txBody>
      <dsp:txXfrm>
        <a:off x="4728724" y="44896"/>
        <a:ext cx="2440914" cy="1428982"/>
      </dsp:txXfrm>
    </dsp:sp>
    <dsp:sp modelId="{094B913B-2C17-4CC7-9DC8-FA294B6276C6}">
      <dsp:nvSpPr>
        <dsp:cNvPr id="0" name=""/>
        <dsp:cNvSpPr/>
      </dsp:nvSpPr>
      <dsp:spPr>
        <a:xfrm rot="5400000">
          <a:off x="5681019" y="1695425"/>
          <a:ext cx="536324" cy="6273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063560"/>
            <a:satOff val="-11946"/>
            <a:lumOff val="-254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-5400000">
        <a:off x="5760962" y="1740962"/>
        <a:ext cx="376439" cy="375427"/>
      </dsp:txXfrm>
    </dsp:sp>
    <dsp:sp modelId="{F681E54E-7BE6-422D-8BC8-EED959F63023}">
      <dsp:nvSpPr>
        <dsp:cNvPr id="0" name=""/>
        <dsp:cNvSpPr/>
      </dsp:nvSpPr>
      <dsp:spPr>
        <a:xfrm>
          <a:off x="4684266" y="2530269"/>
          <a:ext cx="2529830" cy="1517898"/>
        </a:xfrm>
        <a:prstGeom prst="roundRect">
          <a:avLst>
            <a:gd name="adj" fmla="val 10000"/>
          </a:avLst>
        </a:prstGeom>
        <a:solidFill>
          <a:schemeClr val="accent5">
            <a:hueOff val="1418080"/>
            <a:satOff val="-15927"/>
            <a:lumOff val="-339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Interviews were conducted as online face to face interviews</a:t>
          </a:r>
        </a:p>
      </dsp:txBody>
      <dsp:txXfrm>
        <a:off x="4728724" y="2574727"/>
        <a:ext cx="2440914" cy="1428982"/>
      </dsp:txXfrm>
    </dsp:sp>
    <dsp:sp modelId="{035372B3-F816-4914-83D8-65EC709F5006}">
      <dsp:nvSpPr>
        <dsp:cNvPr id="0" name=""/>
        <dsp:cNvSpPr/>
      </dsp:nvSpPr>
      <dsp:spPr>
        <a:xfrm rot="10800000">
          <a:off x="3925317" y="2975519"/>
          <a:ext cx="536324" cy="6273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2127120"/>
            <a:satOff val="-23891"/>
            <a:lumOff val="-509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4086214" y="3100998"/>
        <a:ext cx="375427" cy="376439"/>
      </dsp:txXfrm>
    </dsp:sp>
    <dsp:sp modelId="{52DF10D3-E74C-426B-8DA9-B38874968D5C}">
      <dsp:nvSpPr>
        <dsp:cNvPr id="0" name=""/>
        <dsp:cNvSpPr/>
      </dsp:nvSpPr>
      <dsp:spPr>
        <a:xfrm>
          <a:off x="1142504" y="2530269"/>
          <a:ext cx="2529830" cy="1517898"/>
        </a:xfrm>
        <a:prstGeom prst="roundRect">
          <a:avLst>
            <a:gd name="adj" fmla="val 10000"/>
          </a:avLst>
        </a:prstGeom>
        <a:solidFill>
          <a:schemeClr val="accent5">
            <a:hueOff val="2127120"/>
            <a:satOff val="-23891"/>
            <a:lumOff val="-50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Analysis was conducted using open coding, axial coding and thematic analysis</a:t>
          </a:r>
        </a:p>
      </dsp:txBody>
      <dsp:txXfrm>
        <a:off x="1186962" y="2574727"/>
        <a:ext cx="2440914" cy="14289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1227BF-2386-4A0E-9708-D68D2A64C236}" type="datetimeFigureOut">
              <a:rPr lang="en-US" smtClean="0"/>
              <a:t>12-May-23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62504-AAF4-4A20-A951-3382E991C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259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D484F-1C90-4FD6-B5B5-64B3A2F8312C}" type="datetime1">
              <a:rPr lang="en-US" smtClean="0"/>
              <a:t>12-May-23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 Gal &amp; Cockrill,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1FA9-96AC-435E-B5EA-D5DBB7CCC10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204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DB4AC-5893-40EF-A186-C6CCCD6B63DB}" type="datetime1">
              <a:rPr lang="en-US" smtClean="0"/>
              <a:t>12-May-23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 Gal &amp; Cockrill,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1FA9-96AC-435E-B5EA-D5DBB7CCC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67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54E6E-3086-4948-87EC-E8A3CC149DAB}" type="datetime1">
              <a:rPr lang="en-US" smtClean="0"/>
              <a:t>12-May-23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 Gal &amp; Cockrill,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1FA9-96AC-435E-B5EA-D5DBB7CCC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749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7FC0-2F21-410C-B995-A9A6C33BB47A}" type="datetime1">
              <a:rPr lang="en-US" smtClean="0"/>
              <a:t>12-May-23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 Gal &amp; Cockrill,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1FA9-96AC-435E-B5EA-D5DBB7CCC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532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E384-654B-4A1E-8A2C-6C2C4529A17A}" type="datetime1">
              <a:rPr lang="en-US" smtClean="0"/>
              <a:t>12-May-23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 Gal &amp; Cockrill,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1FA9-96AC-435E-B5EA-D5DBB7CCC10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4303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18529-F0C6-4036-B14D-2009116554AA}" type="datetime1">
              <a:rPr lang="en-US" smtClean="0"/>
              <a:t>12-May-23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 Gal &amp; Cockrill,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1FA9-96AC-435E-B5EA-D5DBB7CCC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764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3F4B3-6C3A-40F8-BD76-D1142E11E826}" type="datetime1">
              <a:rPr lang="en-US" smtClean="0"/>
              <a:t>12-May-23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 Gal &amp; Cockrill, 2023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1FA9-96AC-435E-B5EA-D5DBB7CCC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958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48881-CE80-40F7-B09A-529E404A41F9}" type="datetime1">
              <a:rPr lang="en-US" smtClean="0"/>
              <a:t>12-May-23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 Gal &amp; Cockrill,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1FA9-96AC-435E-B5EA-D5DBB7CCC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948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3D3F5-49C7-4027-B9DB-8F948318F913}" type="datetime1">
              <a:rPr lang="en-US" smtClean="0"/>
              <a:t>12-May-23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Ben Gal &amp; Cockrill, 2023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1FA9-96AC-435E-B5EA-D5DBB7CCC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585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4120CFDE-4118-4B3E-9C32-FF544C23A682}" type="datetime1">
              <a:rPr lang="en-US" smtClean="0"/>
              <a:t>12-May-23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Ben Gal &amp; Cockrill,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D11FA9-96AC-435E-B5EA-D5DBB7CCC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300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2841F-6C23-48EE-92B2-0001262F1BE4}" type="datetime1">
              <a:rPr lang="en-US" smtClean="0"/>
              <a:t>12-May-23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 Gal &amp; Cockrill,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1FA9-96AC-435E-B5EA-D5DBB7CCC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10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F6B77BE-E8E6-4F4A-AEE0-E7A6C8249CE8}" type="datetime1">
              <a:rPr lang="en-US" smtClean="0"/>
              <a:t>12-May-23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Ben Gal &amp; Cockrill,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3D11FA9-96AC-435E-B5EA-D5DBB7CCC10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0550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lobes.co.il/news/article.aspx?did=1001411857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00B5AE2-C5CC-499C-8F2D-249888BE22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7A3698-B350-40E5-8475-9BCC41A089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9144000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AC655C7-EC94-4BE6-84C8-2F9EFBBB27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90D0034-F768-41E7-85D4-F38C4DE857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39736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4F7E42D-8B5A-4FC8-81CD-9E60171F7F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8BE083-0F42-EC21-1EFA-09488C77F1E8}"/>
              </a:ext>
            </a:extLst>
          </p:cNvPr>
          <p:cNvSpPr txBox="1"/>
          <p:nvPr/>
        </p:nvSpPr>
        <p:spPr>
          <a:xfrm>
            <a:off x="329323" y="4562230"/>
            <a:ext cx="2313633" cy="21698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defTabSz="914400">
              <a:lnSpc>
                <a:spcPct val="90000"/>
              </a:lnSpc>
              <a:spcAft>
                <a:spcPts val="8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en-US" dirty="0">
                <a:solidFill>
                  <a:srgbClr val="FFFFFF"/>
                </a:solidFill>
              </a:rPr>
              <a:t>Oren Ben-Gal, DBA candidate, University of Wales Trinity Saint David</a:t>
            </a:r>
          </a:p>
          <a:p>
            <a:pPr defTabSz="914400">
              <a:lnSpc>
                <a:spcPct val="90000"/>
              </a:lnSpc>
              <a:spcAft>
                <a:spcPts val="8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en-US" dirty="0">
                <a:solidFill>
                  <a:srgbClr val="FFFFFF"/>
                </a:solidFill>
              </a:rPr>
              <a:t>Dr Antje Cockrill, Cardiff Metropolitan University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F7A04F-46B2-99E6-9F78-734CDDC07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277" y="6459785"/>
            <a:ext cx="250810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 defTabSz="914400">
              <a:spcAft>
                <a:spcPts val="600"/>
              </a:spcAft>
            </a:pPr>
            <a:r>
              <a:rPr lang="en-US" kern="1200" cap="all" baseline="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Ben Gal &amp; Cockrill, 2023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C04651D-B9F4-4935-A02D-364153FBDF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" name="Picture 4" descr="A picture containing clipart, pixel, art&#10;&#10;Description automatically generated">
            <a:extLst>
              <a:ext uri="{FF2B5EF4-FFF2-40B4-BE49-F238E27FC236}">
                <a16:creationId xmlns:a16="http://schemas.microsoft.com/office/drawing/2014/main" id="{1D19EDE4-938F-76F5-D0C5-B0E8C20804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0" r="15473"/>
          <a:stretch/>
        </p:blipFill>
        <p:spPr>
          <a:xfrm>
            <a:off x="3832368" y="80386"/>
            <a:ext cx="4287500" cy="5699394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68BCB64-4E30-CDBD-5688-A312F575F0AE}"/>
              </a:ext>
            </a:extLst>
          </p:cNvPr>
          <p:cNvSpPr txBox="1"/>
          <p:nvPr/>
        </p:nvSpPr>
        <p:spPr>
          <a:xfrm>
            <a:off x="337609" y="361585"/>
            <a:ext cx="2313633" cy="3188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85000"/>
              </a:lnSpc>
              <a:spcBef>
                <a:spcPct val="0"/>
              </a:spcBef>
              <a:spcAft>
                <a:spcPts val="800"/>
              </a:spcAft>
            </a:pPr>
            <a:r>
              <a:rPr lang="en-US" sz="2800" b="1" spc="-5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Making the Workplace More Inclusive: Optimizing Professional Development for Autistic Employees</a:t>
            </a:r>
          </a:p>
        </p:txBody>
      </p:sp>
    </p:spTree>
    <p:extLst>
      <p:ext uri="{BB962C8B-B14F-4D97-AF65-F5344CB8AC3E}">
        <p14:creationId xmlns:p14="http://schemas.microsoft.com/office/powerpoint/2010/main" val="3153992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135B3A6-FB5F-41F5-12FB-CDD2BFBC2131}"/>
              </a:ext>
            </a:extLst>
          </p:cNvPr>
          <p:cNvSpPr txBox="1"/>
          <p:nvPr/>
        </p:nvSpPr>
        <p:spPr>
          <a:xfrm>
            <a:off x="200968" y="958767"/>
            <a:ext cx="87521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400" b="1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Recommendations for Managers / Employers of Autistic Employees</a:t>
            </a:r>
            <a:endParaRPr lang="en-US" sz="2400" b="1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C92FA2-074C-75B5-0066-94C344B8FFC5}"/>
              </a:ext>
            </a:extLst>
          </p:cNvPr>
          <p:cNvSpPr txBox="1"/>
          <p:nvPr/>
        </p:nvSpPr>
        <p:spPr>
          <a:xfrm>
            <a:off x="626342" y="1942175"/>
            <a:ext cx="8326742" cy="2459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 rtl="0">
              <a:lnSpc>
                <a:spcPct val="200000"/>
              </a:lnSpc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Ensure the learner is capable of the training</a:t>
            </a:r>
          </a:p>
          <a:p>
            <a:pPr marL="342900" lvl="0" indent="-342900" algn="just">
              <a:lnSpc>
                <a:spcPct val="200000"/>
              </a:lnSpc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Highlight the importance and relevance of the training</a:t>
            </a:r>
          </a:p>
          <a:p>
            <a:pPr marL="342900" lvl="0" indent="-342900" algn="just">
              <a:lnSpc>
                <a:spcPct val="200000"/>
              </a:lnSpc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Professional trainers may be more effective</a:t>
            </a:r>
          </a:p>
          <a:p>
            <a:pPr marL="342900" lvl="0" indent="-342900" algn="just">
              <a:lnSpc>
                <a:spcPct val="200000"/>
              </a:lnSpc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In-house learning activity – check the environment is appropriate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63120C-4C6E-030C-8457-348C940B6424}"/>
              </a:ext>
            </a:extLst>
          </p:cNvPr>
          <p:cNvSpPr txBox="1"/>
          <p:nvPr/>
        </p:nvSpPr>
        <p:spPr>
          <a:xfrm>
            <a:off x="190917" y="130639"/>
            <a:ext cx="8752115" cy="820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n-US" sz="2800" b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Key Recommendations</a:t>
            </a:r>
            <a:endParaRPr lang="en-US" sz="2800" b="1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4F7993BF-A8A6-BBCB-B017-89A9F353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dirty="0"/>
              <a:t>Ben Gal &amp; Cockrill, 2023</a:t>
            </a:r>
          </a:p>
        </p:txBody>
      </p:sp>
      <p:pic>
        <p:nvPicPr>
          <p:cNvPr id="4" name="Picture 3" descr="A silhouette of a child's head with a puzzle piece in the middle&#10;&#10;Description automatically generated with medium confidence">
            <a:extLst>
              <a:ext uri="{FF2B5EF4-FFF2-40B4-BE49-F238E27FC236}">
                <a16:creationId xmlns:a16="http://schemas.microsoft.com/office/drawing/2014/main" id="{177DF51B-75A9-7D38-D4C3-F804B9A60F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221" y="5174901"/>
            <a:ext cx="1534811" cy="1021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299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135B3A6-FB5F-41F5-12FB-CDD2BFBC2131}"/>
              </a:ext>
            </a:extLst>
          </p:cNvPr>
          <p:cNvSpPr txBox="1"/>
          <p:nvPr/>
        </p:nvSpPr>
        <p:spPr>
          <a:xfrm>
            <a:off x="200968" y="958661"/>
            <a:ext cx="87521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Recommendations for Managers / Employers of Autistic Employees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C92FA2-074C-75B5-0066-94C344B8FFC5}"/>
              </a:ext>
            </a:extLst>
          </p:cNvPr>
          <p:cNvSpPr txBox="1"/>
          <p:nvPr/>
        </p:nvSpPr>
        <p:spPr>
          <a:xfrm>
            <a:off x="634263" y="2007290"/>
            <a:ext cx="8318820" cy="2459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200000"/>
              </a:lnSpc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Outside training – share training needs if appropriate </a:t>
            </a:r>
          </a:p>
          <a:p>
            <a:pPr marL="342900" lvl="0" indent="-342900" algn="just">
              <a:lnSpc>
                <a:spcPct val="200000"/>
              </a:lnSpc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Offer supervision</a:t>
            </a:r>
          </a:p>
          <a:p>
            <a:pPr marL="342900" lvl="0" indent="-342900" algn="just">
              <a:lnSpc>
                <a:spcPct val="200000"/>
              </a:lnSpc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Virtual training – check set up </a:t>
            </a:r>
          </a:p>
          <a:p>
            <a:pPr marL="342900" lvl="0" indent="-342900" algn="just">
              <a:lnSpc>
                <a:spcPct val="200000"/>
              </a:lnSpc>
              <a:buFont typeface="Symbol" panose="05050102010706020507" pitchFamily="18" charset="2"/>
              <a:buChar char=""/>
            </a:pPr>
            <a:r>
              <a:rPr lang="en-US" sz="2000" dirty="0">
                <a:latin typeface="Arial" panose="020B0604020202020204" pitchFamily="34" charset="0"/>
                <a:ea typeface="Arial" panose="020B0604020202020204" pitchFamily="34" charset="0"/>
              </a:rPr>
              <a:t>Provide l</a:t>
            </a:r>
            <a:r>
              <a:rPr lang="en-US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earning materials in advance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43870A-32EB-4ADD-C0E7-345F1D5A5E2F}"/>
              </a:ext>
            </a:extLst>
          </p:cNvPr>
          <p:cNvSpPr txBox="1"/>
          <p:nvPr/>
        </p:nvSpPr>
        <p:spPr>
          <a:xfrm>
            <a:off x="190917" y="130639"/>
            <a:ext cx="8752115" cy="820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n-US" sz="2800" b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Key Recommendations</a:t>
            </a:r>
            <a:endParaRPr lang="en-US" sz="2800" b="1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64286041-CDCB-EA48-F23D-ED6AED0317E1}"/>
              </a:ext>
            </a:extLst>
          </p:cNvPr>
          <p:cNvSpPr txBox="1">
            <a:spLocks/>
          </p:cNvSpPr>
          <p:nvPr/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Ben Gal &amp; Cockrill, 2023</a:t>
            </a:r>
          </a:p>
        </p:txBody>
      </p:sp>
      <p:pic>
        <p:nvPicPr>
          <p:cNvPr id="8" name="Picture 7" descr="A picture containing symbol, art, wooden&#10;&#10;Description automatically generated">
            <a:extLst>
              <a:ext uri="{FF2B5EF4-FFF2-40B4-BE49-F238E27FC236}">
                <a16:creationId xmlns:a16="http://schemas.microsoft.com/office/drawing/2014/main" id="{8EB55A5C-0F2D-28BF-EA20-5426304836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5297" y="5139561"/>
            <a:ext cx="1607735" cy="106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7906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8578C40-3DED-E162-B1DD-961F0BE7D8BE}"/>
              </a:ext>
            </a:extLst>
          </p:cNvPr>
          <p:cNvSpPr txBox="1"/>
          <p:nvPr/>
        </p:nvSpPr>
        <p:spPr>
          <a:xfrm>
            <a:off x="620664" y="1820372"/>
            <a:ext cx="8332420" cy="3074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 rtl="0">
              <a:lnSpc>
                <a:spcPct val="200000"/>
              </a:lnSpc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Present the training syllabus and expected learning objectives</a:t>
            </a:r>
          </a:p>
          <a:p>
            <a:pPr marL="342900" lvl="0" indent="-342900" algn="just" rtl="0">
              <a:lnSpc>
                <a:spcPct val="200000"/>
              </a:lnSpc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Be aware of neurodiversity</a:t>
            </a:r>
          </a:p>
          <a:p>
            <a:pPr marL="342900" lvl="0" indent="-342900" algn="just" rtl="0">
              <a:lnSpc>
                <a:spcPct val="200000"/>
              </a:lnSpc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Be short, clear, and to the point</a:t>
            </a:r>
          </a:p>
          <a:p>
            <a:pPr marL="342900" lvl="0" indent="-342900" algn="just">
              <a:lnSpc>
                <a:spcPct val="200000"/>
              </a:lnSpc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Verify understanding during training</a:t>
            </a:r>
          </a:p>
          <a:p>
            <a:pPr marL="342900" indent="-342900" algn="just">
              <a:lnSpc>
                <a:spcPct val="200000"/>
              </a:lnSpc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Ensure appropriate class size (number of participants)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6DB2FD-4661-A17B-A461-C17D8F9BC9B5}"/>
              </a:ext>
            </a:extLst>
          </p:cNvPr>
          <p:cNvSpPr txBox="1"/>
          <p:nvPr/>
        </p:nvSpPr>
        <p:spPr>
          <a:xfrm>
            <a:off x="200968" y="958661"/>
            <a:ext cx="8752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Recommendations for Trainers in Technological Contexts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EE74B4-A5ED-7005-89DF-96CEE93E9674}"/>
              </a:ext>
            </a:extLst>
          </p:cNvPr>
          <p:cNvSpPr txBox="1"/>
          <p:nvPr/>
        </p:nvSpPr>
        <p:spPr>
          <a:xfrm>
            <a:off x="190917" y="130639"/>
            <a:ext cx="8752115" cy="820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n-US" sz="2800" b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Key Recommendations</a:t>
            </a:r>
            <a:endParaRPr lang="en-US" sz="2800" b="1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B6912295-764F-5933-8907-B07E1AFC3157}"/>
              </a:ext>
            </a:extLst>
          </p:cNvPr>
          <p:cNvSpPr txBox="1">
            <a:spLocks/>
          </p:cNvSpPr>
          <p:nvPr/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Ben Gal &amp; Cockrill, 2023</a:t>
            </a:r>
          </a:p>
        </p:txBody>
      </p:sp>
      <p:pic>
        <p:nvPicPr>
          <p:cNvPr id="5" name="Picture 4" descr="A picture containing drawing, art, illustration, graphics&#10;&#10;Description automatically generated">
            <a:extLst>
              <a:ext uri="{FF2B5EF4-FFF2-40B4-BE49-F238E27FC236}">
                <a16:creationId xmlns:a16="http://schemas.microsoft.com/office/drawing/2014/main" id="{A88A4ABC-2149-4481-AB1E-AD70253B24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7666" y="5053220"/>
            <a:ext cx="1125417" cy="1125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5803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8578C40-3DED-E162-B1DD-961F0BE7D8BE}"/>
              </a:ext>
            </a:extLst>
          </p:cNvPr>
          <p:cNvSpPr txBox="1"/>
          <p:nvPr/>
        </p:nvSpPr>
        <p:spPr>
          <a:xfrm>
            <a:off x="621779" y="1815539"/>
            <a:ext cx="8321253" cy="3690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200000"/>
              </a:lnSpc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Provide enough breaks</a:t>
            </a:r>
          </a:p>
          <a:p>
            <a:pPr marL="342900" lvl="0" indent="-342900" algn="just">
              <a:lnSpc>
                <a:spcPct val="200000"/>
              </a:lnSpc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Provide appropriate physical environment</a:t>
            </a:r>
          </a:p>
          <a:p>
            <a:pPr marL="342900" lvl="0" indent="-342900" algn="just">
              <a:lnSpc>
                <a:spcPct val="200000"/>
              </a:lnSpc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Be flexible and supportive of various needs</a:t>
            </a:r>
          </a:p>
          <a:p>
            <a:pPr marL="342900" indent="-342900" algn="just">
              <a:lnSpc>
                <a:spcPct val="200000"/>
              </a:lnSpc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Conduct a structured introduction session</a:t>
            </a:r>
          </a:p>
          <a:p>
            <a:pPr marL="342900" indent="-342900" algn="just">
              <a:lnSpc>
                <a:spcPct val="200000"/>
              </a:lnSpc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Make learning materials available</a:t>
            </a:r>
          </a:p>
          <a:p>
            <a:pPr marL="342900" indent="-342900" algn="just">
              <a:lnSpc>
                <a:spcPct val="200000"/>
              </a:lnSpc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Build awareness and acceptance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8B1F88-061E-98C8-27AA-F53D5F55D743}"/>
              </a:ext>
            </a:extLst>
          </p:cNvPr>
          <p:cNvSpPr txBox="1"/>
          <p:nvPr/>
        </p:nvSpPr>
        <p:spPr>
          <a:xfrm>
            <a:off x="200968" y="958661"/>
            <a:ext cx="8752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Recommendations for Trainers in Technological Contexts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5E3389-7776-9D3D-BADF-F58F52DBBA6C}"/>
              </a:ext>
            </a:extLst>
          </p:cNvPr>
          <p:cNvSpPr txBox="1"/>
          <p:nvPr/>
        </p:nvSpPr>
        <p:spPr>
          <a:xfrm>
            <a:off x="190917" y="130639"/>
            <a:ext cx="8752115" cy="820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n-US" sz="2800" b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Key Recommendations</a:t>
            </a:r>
            <a:endParaRPr lang="en-US" sz="2800" b="1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9F43F562-8E56-8E61-2FEB-5145BF4D9CAA}"/>
              </a:ext>
            </a:extLst>
          </p:cNvPr>
          <p:cNvSpPr txBox="1">
            <a:spLocks/>
          </p:cNvSpPr>
          <p:nvPr/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Ben Gal &amp; Cockrill, 2023</a:t>
            </a:r>
          </a:p>
        </p:txBody>
      </p:sp>
      <p:pic>
        <p:nvPicPr>
          <p:cNvPr id="8" name="Picture 7" descr="A child painting a heart&#10;&#10;Description automatically generated with medium confidence">
            <a:extLst>
              <a:ext uri="{FF2B5EF4-FFF2-40B4-BE49-F238E27FC236}">
                <a16:creationId xmlns:a16="http://schemas.microsoft.com/office/drawing/2014/main" id="{4A3CD9D2-35AD-1ED4-70C0-BBB48FB5F8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378" y="5014126"/>
            <a:ext cx="1798654" cy="1153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9117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B2847A-F3E0-E0DE-7A84-117E829B37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363" indent="-360363">
              <a:buFont typeface="Arial" panose="020B0604020202020204" pitchFamily="34" charset="0"/>
              <a:buChar char="•"/>
            </a:pPr>
            <a:r>
              <a:rPr lang="en-GB" dirty="0"/>
              <a:t>This research has revealed a range of support strategies that could support the learning of autistic adults in the Israeli high-tech industry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en-GB" dirty="0"/>
              <a:t>Many of these recommendations would not only support the learning of autistic adults, but also those with other neurodiverse traits, and even neurotypicals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en-GB" dirty="0"/>
              <a:t>There are undoubtedly some resource implications, however this is worth it if more individuals benefit from learning offered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en-GB" dirty="0"/>
              <a:t>This research was limited by a small sample size, geographical/ cultural homogeneity and the fact that autistic adults are a very diverse group in themselves. A larger scale research might be able to identify additional support strategies in a wider context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C98365-7BAE-8166-31BA-58114C59C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 Gal &amp; Cockrill, 2023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150C0A-CDF5-6F2E-74A1-1E69752C3839}"/>
              </a:ext>
            </a:extLst>
          </p:cNvPr>
          <p:cNvSpPr txBox="1"/>
          <p:nvPr/>
        </p:nvSpPr>
        <p:spPr>
          <a:xfrm>
            <a:off x="195942" y="206917"/>
            <a:ext cx="8752115" cy="820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n-US" sz="28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Conclusion and Further Research</a:t>
            </a:r>
          </a:p>
        </p:txBody>
      </p:sp>
    </p:spTree>
    <p:extLst>
      <p:ext uri="{BB962C8B-B14F-4D97-AF65-F5344CB8AC3E}">
        <p14:creationId xmlns:p14="http://schemas.microsoft.com/office/powerpoint/2010/main" val="32224765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7935BF-B59D-C8F9-FC1E-DF343588E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2377" y="1782120"/>
            <a:ext cx="7543801" cy="4023360"/>
          </a:xfrm>
        </p:spPr>
        <p:txBody>
          <a:bodyPr/>
          <a:lstStyle/>
          <a:p>
            <a:r>
              <a:rPr lang="en-US" sz="1800" dirty="0">
                <a:latin typeface="Times New Roman" panose="02020603050405020304" pitchFamily="18" charset="0"/>
              </a:rPr>
              <a:t>Armstrong, T. (2017). Neurodiversity: The future of special education? Educational Leadership, 74(7), 10-16. </a:t>
            </a:r>
          </a:p>
          <a:p>
            <a:r>
              <a:rPr lang="en-US" sz="1800" dirty="0">
                <a:latin typeface="Times New Roman" panose="02020603050405020304" pitchFamily="18" charset="0"/>
              </a:rPr>
              <a:t>Austin, R. D., &amp; Pisano, G. P. (2017). Neurodiversity as a competitive advantage. Harvard Business Review, 95(3), 96-103. </a:t>
            </a:r>
          </a:p>
          <a:p>
            <a:r>
              <a:rPr lang="en-US" sz="1800" dirty="0">
                <a:latin typeface="Times New Roman" panose="02020603050405020304" pitchFamily="18" charset="0"/>
              </a:rPr>
              <a:t>Goldfarb, Y. (2018). </a:t>
            </a:r>
            <a:r>
              <a:rPr lang="he-IL" sz="1800" dirty="0">
                <a:latin typeface="Times New Roman" panose="02020603050405020304" pitchFamily="18" charset="0"/>
              </a:rPr>
              <a:t>השתלבות תעסוקתית של בוגרים על הרצף האוטיסטי</a:t>
            </a:r>
            <a:r>
              <a:rPr lang="en-US" sz="1800" dirty="0">
                <a:latin typeface="Times New Roman" panose="02020603050405020304" pitchFamily="18" charset="0"/>
              </a:rPr>
              <a:t>. </a:t>
            </a:r>
            <a:r>
              <a:rPr lang="he-IL" sz="1800" dirty="0">
                <a:latin typeface="Times New Roman" panose="02020603050405020304" pitchFamily="18" charset="0"/>
              </a:rPr>
              <a:t>פסיכואקטואליה</a:t>
            </a:r>
            <a:r>
              <a:rPr lang="en-US" sz="1800" dirty="0">
                <a:latin typeface="Times New Roman" panose="02020603050405020304" pitchFamily="18" charset="0"/>
              </a:rPr>
              <a:t>, 72, 43-48. </a:t>
            </a:r>
          </a:p>
          <a:p>
            <a:r>
              <a:rPr lang="en-US" sz="1800" dirty="0">
                <a:latin typeface="Times New Roman" panose="02020603050405020304" pitchFamily="18" charset="0"/>
              </a:rPr>
              <a:t>Senor, D., &amp; Singer, S. (2011). Start-up nation: The story of </a:t>
            </a:r>
            <a:r>
              <a:rPr lang="en-US" sz="1800" dirty="0" err="1">
                <a:latin typeface="Times New Roman" panose="02020603050405020304" pitchFamily="18" charset="0"/>
              </a:rPr>
              <a:t>israel's</a:t>
            </a:r>
            <a:r>
              <a:rPr lang="en-US" sz="1800" dirty="0">
                <a:latin typeface="Times New Roman" panose="02020603050405020304" pitchFamily="18" charset="0"/>
              </a:rPr>
              <a:t> economic miracle. Toronto: McClelland &amp; Stewart.</a:t>
            </a:r>
          </a:p>
          <a:p>
            <a:r>
              <a:rPr lang="en-US" sz="1800" dirty="0" err="1">
                <a:latin typeface="Times New Roman" panose="02020603050405020304" pitchFamily="18" charset="0"/>
              </a:rPr>
              <a:t>Weinreb</a:t>
            </a:r>
            <a:r>
              <a:rPr lang="en-US" sz="1800" dirty="0">
                <a:latin typeface="Times New Roman" panose="02020603050405020304" pitchFamily="18" charset="0"/>
              </a:rPr>
              <a:t>, G. (2022, 13 May). A leading autism researcher: "There is already a degree of autistic culture in high-tech". Globes Retrieved from </a:t>
            </a:r>
            <a:r>
              <a:rPr lang="en-US" sz="1800" dirty="0">
                <a:latin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https://www.globes.co.il/news/article.aspx?did=1001411857</a:t>
            </a:r>
            <a:endParaRPr lang="en-US" sz="1800" dirty="0">
              <a:latin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6B7205-9BAC-6D89-B163-53BB953D4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 Gal &amp; Cockrill, 2023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1B4320-A273-A4A2-7E65-1113ECB3F200}"/>
              </a:ext>
            </a:extLst>
          </p:cNvPr>
          <p:cNvSpPr txBox="1"/>
          <p:nvPr/>
        </p:nvSpPr>
        <p:spPr>
          <a:xfrm>
            <a:off x="195942" y="206917"/>
            <a:ext cx="8752115" cy="820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n-US" sz="28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905158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2DFDA-21AC-3281-E15F-7EFAA2EB0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3ED64-2B63-A071-3C88-CC0DC84100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authors gratefully acknowledge the help from </a:t>
            </a:r>
            <a:r>
              <a:rPr lang="en-GB" i="0" dirty="0">
                <a:solidFill>
                  <a:srgbClr val="444444"/>
                </a:solidFill>
                <a:effectLst/>
              </a:rPr>
              <a:t>Dr Annette Fillery-Travis</a:t>
            </a:r>
            <a:r>
              <a:rPr lang="en-GB" dirty="0"/>
              <a:t>, University of Wales Trinity Saint David, and the contributions of all interview participants. Without their assistance, this project would not have been possible.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F99E62-F73E-8532-6C6A-A53FFD09F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 Gal &amp; Cockrill, 2023</a:t>
            </a:r>
          </a:p>
        </p:txBody>
      </p:sp>
    </p:spTree>
    <p:extLst>
      <p:ext uri="{BB962C8B-B14F-4D97-AF65-F5344CB8AC3E}">
        <p14:creationId xmlns:p14="http://schemas.microsoft.com/office/powerpoint/2010/main" val="1074368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6D16D1E-4205-49F5-BD2A-DA769947C1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12FD100-C039-4E03-B5E4-2EDFA7290A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41936"/>
            <a:ext cx="9144000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418FCD2-8448-4A81-8EB4-72250F7827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FB5993E2-C02B-4335-ABA5-D8EC46555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39736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0B801A2-5622-4BE8-9AD2-C337A2CD0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F5692D-E1F5-AD93-A575-68DC465B2C15}"/>
              </a:ext>
            </a:extLst>
          </p:cNvPr>
          <p:cNvSpPr txBox="1"/>
          <p:nvPr/>
        </p:nvSpPr>
        <p:spPr>
          <a:xfrm>
            <a:off x="337609" y="361585"/>
            <a:ext cx="2313633" cy="3188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85000"/>
              </a:lnSpc>
              <a:spcBef>
                <a:spcPct val="0"/>
              </a:spcBef>
              <a:spcAft>
                <a:spcPts val="800"/>
              </a:spcAft>
            </a:pPr>
            <a:r>
              <a:rPr lang="en-US" sz="2800" b="1" spc="-5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Making the Workplace More Inclusive: Optimizing Professional Development for Autistic Employees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AF614F-5BC3-4086-99F5-B87C5847A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CF2BAB-4661-C393-2C47-2BB7A14ED882}"/>
              </a:ext>
            </a:extLst>
          </p:cNvPr>
          <p:cNvSpPr txBox="1"/>
          <p:nvPr/>
        </p:nvSpPr>
        <p:spPr>
          <a:xfrm>
            <a:off x="190917" y="1175661"/>
            <a:ext cx="8752115" cy="456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0">
              <a:lnSpc>
                <a:spcPct val="200000"/>
              </a:lnSpc>
            </a:pPr>
            <a:endParaRPr lang="en-US" sz="14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graphicFrame>
        <p:nvGraphicFramePr>
          <p:cNvPr id="9" name="TextBox 6">
            <a:extLst>
              <a:ext uri="{FF2B5EF4-FFF2-40B4-BE49-F238E27FC236}">
                <a16:creationId xmlns:a16="http://schemas.microsoft.com/office/drawing/2014/main" id="{B0F006EF-F9A3-C075-A0B3-7FBE7C6C0C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09314380"/>
              </p:ext>
            </p:extLst>
          </p:nvPr>
        </p:nvGraphicFramePr>
        <p:xfrm>
          <a:off x="3556397" y="639763"/>
          <a:ext cx="5098256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C30A94-1D67-9C35-D483-DAD825618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277" y="6459785"/>
            <a:ext cx="250810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 defTabSz="914400">
              <a:spcAft>
                <a:spcPts val="600"/>
              </a:spcAft>
            </a:pPr>
            <a:r>
              <a:rPr lang="en-US" kern="1200" cap="all" baseline="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Ben Gal &amp; Cockrill, 2023</a:t>
            </a:r>
          </a:p>
        </p:txBody>
      </p:sp>
    </p:spTree>
    <p:extLst>
      <p:ext uri="{BB962C8B-B14F-4D97-AF65-F5344CB8AC3E}">
        <p14:creationId xmlns:p14="http://schemas.microsoft.com/office/powerpoint/2010/main" val="1326854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48778D-CBB4-DCF7-2E3A-8FE5B58411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68288" indent="-268288">
              <a:buFont typeface="Arial" panose="020B0604020202020204" pitchFamily="34" charset="0"/>
              <a:buChar char="•"/>
            </a:pPr>
            <a:r>
              <a:rPr lang="en-GB" sz="1800" dirty="0"/>
              <a:t>The high-tech industry is rapidly growing, and Israel is at the forefront of this development with a thriving high-tech industry </a:t>
            </a:r>
            <a:r>
              <a:rPr lang="en-US" sz="1800" dirty="0"/>
              <a:t>(Senor &amp; Singer, 2011</a:t>
            </a:r>
            <a:r>
              <a:rPr lang="en-GB" sz="1800" dirty="0"/>
              <a:t>)</a:t>
            </a:r>
          </a:p>
          <a:p>
            <a:pPr marL="268288" indent="-268288">
              <a:buFont typeface="Arial" panose="020B0604020202020204" pitchFamily="34" charset="0"/>
              <a:buChar char="•"/>
            </a:pPr>
            <a:r>
              <a:rPr lang="en-GB" sz="1800" dirty="0"/>
              <a:t>This industry often requires employees with specific skillsets, including long concentration spans, ability to focus on details and out of the box thinking – all traits associated with autism (</a:t>
            </a:r>
            <a:r>
              <a:rPr lang="en-US" sz="1800" dirty="0"/>
              <a:t>Goldfarb, 2018</a:t>
            </a:r>
            <a:r>
              <a:rPr lang="en-GB" sz="1800" dirty="0"/>
              <a:t>)</a:t>
            </a:r>
          </a:p>
          <a:p>
            <a:pPr marL="268288" indent="-268288">
              <a:buFont typeface="Arial" panose="020B0604020202020204" pitchFamily="34" charset="0"/>
              <a:buChar char="•"/>
            </a:pPr>
            <a:r>
              <a:rPr lang="en-GB" sz="1800" dirty="0"/>
              <a:t>Greater recognition and diagnosis of neurodiverse individuals lead to better support and greater employability of autistic adults (</a:t>
            </a:r>
            <a:r>
              <a:rPr lang="en-US" sz="1800" dirty="0"/>
              <a:t>Armstrong, 2017)</a:t>
            </a:r>
            <a:endParaRPr lang="en-GB" sz="1800" dirty="0"/>
          </a:p>
          <a:p>
            <a:pPr marL="268288" indent="-268288">
              <a:buFont typeface="Arial" panose="020B0604020202020204" pitchFamily="34" charset="0"/>
              <a:buChar char="•"/>
            </a:pPr>
            <a:r>
              <a:rPr lang="en-GB" sz="1800" dirty="0"/>
              <a:t>Recent developments towards greater inclusiveness and diversity awareness have allowed more adults with autistic traits to work (</a:t>
            </a:r>
            <a:r>
              <a:rPr lang="en-US" sz="1800" dirty="0"/>
              <a:t>Austin &amp; Pisano, 2017</a:t>
            </a:r>
            <a:r>
              <a:rPr lang="en-GB" sz="1800" dirty="0"/>
              <a:t>)</a:t>
            </a:r>
          </a:p>
          <a:p>
            <a:pPr marL="268288" indent="-268288">
              <a:buFont typeface="Arial" panose="020B0604020202020204" pitchFamily="34" charset="0"/>
              <a:buChar char="•"/>
            </a:pPr>
            <a:r>
              <a:rPr lang="en-GB" sz="1800" dirty="0"/>
              <a:t>The unique requirements of the high-tech industry make it often a suitable work environment for autistic adults (</a:t>
            </a:r>
            <a:r>
              <a:rPr lang="en-US" sz="1800" dirty="0" err="1"/>
              <a:t>Weinreb</a:t>
            </a:r>
            <a:r>
              <a:rPr lang="en-US" sz="1800" dirty="0"/>
              <a:t>, 2022</a:t>
            </a:r>
            <a:r>
              <a:rPr lang="en-GB" sz="1800" dirty="0"/>
              <a:t>)</a:t>
            </a:r>
          </a:p>
          <a:p>
            <a:pPr marL="268288" indent="-268288">
              <a:buFont typeface="Arial" panose="020B0604020202020204" pitchFamily="34" charset="0"/>
              <a:buChar char="•"/>
            </a:pPr>
            <a:r>
              <a:rPr lang="en-GB" sz="1800" dirty="0"/>
              <a:t>However, the training needs of autistic adults in professional contexts are not well understood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B7564F-81ED-2690-D58A-014C4DFCA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 Gal &amp; Cockrill, 2023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16C4E7-7F49-7982-A061-AF18A8596ECC}"/>
              </a:ext>
            </a:extLst>
          </p:cNvPr>
          <p:cNvSpPr txBox="1"/>
          <p:nvPr/>
        </p:nvSpPr>
        <p:spPr>
          <a:xfrm>
            <a:off x="195941" y="146072"/>
            <a:ext cx="8752115" cy="820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n-US" sz="28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Context</a:t>
            </a:r>
          </a:p>
        </p:txBody>
      </p:sp>
      <p:pic>
        <p:nvPicPr>
          <p:cNvPr id="5" name="Picture 4" descr="A picture containing puzzle, jigsaw puzzle&#10;&#10;Description automatically generated">
            <a:extLst>
              <a:ext uri="{FF2B5EF4-FFF2-40B4-BE49-F238E27FC236}">
                <a16:creationId xmlns:a16="http://schemas.microsoft.com/office/drawing/2014/main" id="{C3FE95AD-D770-E785-B9AB-5490341AEB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3508" y="146072"/>
            <a:ext cx="2047134" cy="135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083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5D7509-CFDE-EBC3-E809-B2C003639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3"/>
            <a:ext cx="7665259" cy="4333393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latin typeface="Arial" panose="020B0604020202020204" pitchFamily="34" charset="0"/>
                <a:ea typeface="Arial" panose="020B0604020202020204" pitchFamily="34" charset="0"/>
              </a:rPr>
              <a:t>Research aim: </a:t>
            </a:r>
          </a:p>
          <a:p>
            <a:r>
              <a:rPr lang="en-US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To investigate which factors support or hinder the learning in the workplace for employees with Autism Spectrum Disorder (ASD) in the context of the Israeli high-tech industry.</a:t>
            </a:r>
          </a:p>
          <a:p>
            <a:r>
              <a:rPr lang="en-US" dirty="0">
                <a:latin typeface="Arial" panose="020B0604020202020204" pitchFamily="34" charset="0"/>
              </a:rPr>
              <a:t>The specific research objectives are to</a:t>
            </a:r>
          </a:p>
          <a:p>
            <a:pPr marL="268288" indent="-268288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Identify the factors that support or hinder learning by autistic employees</a:t>
            </a:r>
          </a:p>
          <a:p>
            <a:pPr marL="268288" indent="-268288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Review how the learning needs of autistic employees are currently addressed</a:t>
            </a:r>
          </a:p>
          <a:p>
            <a:pPr marL="268288" indent="-268288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Evaluate how their learning could be supported more effectively</a:t>
            </a:r>
          </a:p>
          <a:p>
            <a:pPr marL="268288" indent="-268288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Develop a set of practical recommendations for employees, managers and trainers.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FFC426-2ED2-EB0A-581C-3A6A1F117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 Gal &amp; Cockrill, 2023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E76E19-95ED-4C92-919B-304B3F88D95C}"/>
              </a:ext>
            </a:extLst>
          </p:cNvPr>
          <p:cNvSpPr txBox="1"/>
          <p:nvPr/>
        </p:nvSpPr>
        <p:spPr>
          <a:xfrm>
            <a:off x="195941" y="146072"/>
            <a:ext cx="8752115" cy="820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n-US" sz="28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Research Gap</a:t>
            </a:r>
          </a:p>
        </p:txBody>
      </p:sp>
      <p:pic>
        <p:nvPicPr>
          <p:cNvPr id="6" name="Picture 5" descr="A picture containing art, colorfulness, sketch, child art&#10;&#10;Description automatically generated">
            <a:extLst>
              <a:ext uri="{FF2B5EF4-FFF2-40B4-BE49-F238E27FC236}">
                <a16:creationId xmlns:a16="http://schemas.microsoft.com/office/drawing/2014/main" id="{29AE4249-5734-57C5-93C8-66DD80F3EB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798" y="117273"/>
            <a:ext cx="1924258" cy="1329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482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436DD8F6-C3C5-458A-082C-C5BF8C6A38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655" y="966489"/>
            <a:ext cx="5480685" cy="525208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135B3A6-FB5F-41F5-12FB-CDD2BFBC2131}"/>
              </a:ext>
            </a:extLst>
          </p:cNvPr>
          <p:cNvSpPr txBox="1"/>
          <p:nvPr/>
        </p:nvSpPr>
        <p:spPr>
          <a:xfrm>
            <a:off x="195941" y="146072"/>
            <a:ext cx="8752115" cy="820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n-US" sz="28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Research Paradigm and Design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91608B-1ED5-CE83-DFED-D0DD8DAA9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 Gal &amp; Cockrill, 2023</a:t>
            </a:r>
          </a:p>
        </p:txBody>
      </p:sp>
      <p:pic>
        <p:nvPicPr>
          <p:cNvPr id="8" name="Picture 7" descr="Hands holding a heart shaped puzzle piece&#10;&#10;Description automatically generated with medium confidence">
            <a:extLst>
              <a:ext uri="{FF2B5EF4-FFF2-40B4-BE49-F238E27FC236}">
                <a16:creationId xmlns:a16="http://schemas.microsoft.com/office/drawing/2014/main" id="{248503E7-44EB-65C0-AECD-EE458F79EA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434" y="146072"/>
            <a:ext cx="1531620" cy="1394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085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6D16D1E-4205-49F5-BD2A-DA769947C1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2FD100-C039-4E03-B5E4-2EDFA7290A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41936"/>
            <a:ext cx="9144000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418FCD2-8448-4A81-8EB4-72250F7827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F9E80720-23E6-4B89-B77E-04A7689F1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8">
            <a:extLst>
              <a:ext uri="{FF2B5EF4-FFF2-40B4-BE49-F238E27FC236}">
                <a16:creationId xmlns:a16="http://schemas.microsoft.com/office/drawing/2014/main" id="{CD1D3CA1-3EB6-41F3-A419-8424B56BE6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30" y="4953000"/>
            <a:ext cx="9141714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35B3A6-FB5F-41F5-12FB-CDD2BFBC2131}"/>
              </a:ext>
            </a:extLst>
          </p:cNvPr>
          <p:cNvSpPr txBox="1"/>
          <p:nvPr/>
        </p:nvSpPr>
        <p:spPr>
          <a:xfrm>
            <a:off x="800100" y="5252936"/>
            <a:ext cx="7543800" cy="10287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85000"/>
              </a:lnSpc>
              <a:spcBef>
                <a:spcPct val="0"/>
              </a:spcBef>
              <a:spcAft>
                <a:spcPts val="800"/>
              </a:spcAft>
            </a:pPr>
            <a:r>
              <a:rPr lang="en-US" sz="4800" b="1" spc="-5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Research Design</a:t>
            </a:r>
            <a:endParaRPr lang="en-US" sz="4800" b="1" spc="-50">
              <a:solidFill>
                <a:srgbClr val="FFFFFF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D87F7B2-AA36-4B58-BC2C-1BBA135E8B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0" y="4906176"/>
            <a:ext cx="9141714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603585-44F6-D7F2-A949-1D77DF43F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64638" y="6459785"/>
            <a:ext cx="3617103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Ben Gal &amp; Cockrill, 2023</a:t>
            </a:r>
          </a:p>
        </p:txBody>
      </p:sp>
      <p:graphicFrame>
        <p:nvGraphicFramePr>
          <p:cNvPr id="10" name="TextBox 2">
            <a:extLst>
              <a:ext uri="{FF2B5EF4-FFF2-40B4-BE49-F238E27FC236}">
                <a16:creationId xmlns:a16="http://schemas.microsoft.com/office/drawing/2014/main" id="{F332FC80-3DE5-343E-428F-863DA38F74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1135242"/>
              </p:ext>
            </p:extLst>
          </p:nvPr>
        </p:nvGraphicFramePr>
        <p:xfrm>
          <a:off x="482598" y="643467"/>
          <a:ext cx="8356601" cy="40486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8199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135B3A6-FB5F-41F5-12FB-CDD2BFBC2131}"/>
              </a:ext>
            </a:extLst>
          </p:cNvPr>
          <p:cNvSpPr txBox="1"/>
          <p:nvPr/>
        </p:nvSpPr>
        <p:spPr>
          <a:xfrm>
            <a:off x="195942" y="126533"/>
            <a:ext cx="8752115" cy="820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n-US" sz="28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Findings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A15A032-EAA0-77E5-2A54-E5B319D081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140" y="1192310"/>
            <a:ext cx="8073769" cy="49681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F793C8-91DE-B858-4ECC-3C2969823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 Gal &amp; Cockrill, 2023</a:t>
            </a:r>
          </a:p>
        </p:txBody>
      </p:sp>
    </p:spTree>
    <p:extLst>
      <p:ext uri="{BB962C8B-B14F-4D97-AF65-F5344CB8AC3E}">
        <p14:creationId xmlns:p14="http://schemas.microsoft.com/office/powerpoint/2010/main" val="2083946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F5692D-E1F5-AD93-A575-68DC465B2C15}"/>
              </a:ext>
            </a:extLst>
          </p:cNvPr>
          <p:cNvSpPr txBox="1"/>
          <p:nvPr/>
        </p:nvSpPr>
        <p:spPr>
          <a:xfrm>
            <a:off x="190917" y="130639"/>
            <a:ext cx="8752115" cy="820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n-US" sz="2800" b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Key Recommendations</a:t>
            </a:r>
            <a:endParaRPr lang="en-US" sz="2800" b="1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35B3A6-FB5F-41F5-12FB-CDD2BFBC2131}"/>
              </a:ext>
            </a:extLst>
          </p:cNvPr>
          <p:cNvSpPr txBox="1"/>
          <p:nvPr/>
        </p:nvSpPr>
        <p:spPr>
          <a:xfrm>
            <a:off x="200967" y="951056"/>
            <a:ext cx="87521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Recommendations for Autistic Adults, Participating in Learning Activities in the Workplace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A8A10A-98CB-4013-29E8-681BAE16EBD4}"/>
              </a:ext>
            </a:extLst>
          </p:cNvPr>
          <p:cNvSpPr txBox="1"/>
          <p:nvPr/>
        </p:nvSpPr>
        <p:spPr>
          <a:xfrm>
            <a:off x="625839" y="2026340"/>
            <a:ext cx="8317193" cy="2805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 rtl="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Understand the training syllabus</a:t>
            </a:r>
          </a:p>
          <a:p>
            <a:pPr marL="342900" lvl="0" indent="-342900" algn="just" rtl="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Communicate your needs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Personal introduction session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Visit the training venue 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Virtual training – check the set up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Request learning materials in advance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7ABF04-966E-D6A8-9823-F12D1FDDB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Ben Gal &amp; Cockrill, 2023</a:t>
            </a:r>
          </a:p>
        </p:txBody>
      </p:sp>
      <p:pic>
        <p:nvPicPr>
          <p:cNvPr id="7" name="Picture 6" descr="A group of hands around a colorful brain&#10;&#10;Description automatically generated with low confidence">
            <a:extLst>
              <a:ext uri="{FF2B5EF4-FFF2-40B4-BE49-F238E27FC236}">
                <a16:creationId xmlns:a16="http://schemas.microsoft.com/office/drawing/2014/main" id="{6A3E1428-296A-E3F1-A8A5-928E99B084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842" y="5091975"/>
            <a:ext cx="1539240" cy="1112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60586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337</TotalTime>
  <Words>935</Words>
  <Application>Microsoft Office PowerPoint</Application>
  <PresentationFormat>On-screen Show (4:3)</PresentationFormat>
  <Paragraphs>95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Times New Roman</vt:lpstr>
      <vt:lpstr>Retrospect</vt:lpstr>
      <vt:lpstr>PowerPoint Presentation</vt:lpstr>
      <vt:lpstr>Acknowledgements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Oren Ben Gal</dc:creator>
  <cp:lastModifiedBy>Oren Ben Gal</cp:lastModifiedBy>
  <cp:revision>1</cp:revision>
  <dcterms:created xsi:type="dcterms:W3CDTF">2023-05-06T15:35:10Z</dcterms:created>
  <dcterms:modified xsi:type="dcterms:W3CDTF">2023-05-12T14:32:55Z</dcterms:modified>
</cp:coreProperties>
</file>