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4"/>
  </p:sldMasterIdLst>
  <p:notesMasterIdLst>
    <p:notesMasterId r:id="rId14"/>
  </p:notesMasterIdLst>
  <p:sldIdLst>
    <p:sldId id="612" r:id="rId5"/>
    <p:sldId id="625" r:id="rId6"/>
    <p:sldId id="613" r:id="rId7"/>
    <p:sldId id="627" r:id="rId8"/>
    <p:sldId id="628" r:id="rId9"/>
    <p:sldId id="615" r:id="rId10"/>
    <p:sldId id="629" r:id="rId11"/>
    <p:sldId id="632" r:id="rId12"/>
    <p:sldId id="631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DD43AA0-3147-0CE9-A666-A87D2DA8A6A5}" name="Minor, Kasha" initials="MK" userId="S::sm20793@cardiffmet.ac.uk::23eae04f-257e-43c6-87a6-d3dd6d56d1a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cer, Jenny" initials="MJ" lastIdx="1" clrIdx="0">
    <p:extLst>
      <p:ext uri="{19B8F6BF-5375-455C-9EA6-DF929625EA0E}">
        <p15:presenceInfo xmlns:p15="http://schemas.microsoft.com/office/powerpoint/2012/main" userId="S::sm16093@cardiffmet.ac.uk::29f29f78-7e15-4edc-8064-45f34144a5c6" providerId="AD"/>
      </p:ext>
    </p:extLst>
  </p:cmAuthor>
  <p:cmAuthor id="2" name="Haven-Tang, Claire" initials="HC" lastIdx="10" clrIdx="1">
    <p:extLst>
      <p:ext uri="{19B8F6BF-5375-455C-9EA6-DF929625EA0E}">
        <p15:presenceInfo xmlns:p15="http://schemas.microsoft.com/office/powerpoint/2012/main" userId="S::sm16442@cardiffmet.ac.uk::8d6f0b5e-1d60-46af-aabc-49d8d65462f9" providerId="AD"/>
      </p:ext>
    </p:extLst>
  </p:cmAuthor>
  <p:cmAuthor id="3" name="Thompson, Stephen" initials="TS" lastIdx="1" clrIdx="2">
    <p:extLst>
      <p:ext uri="{19B8F6BF-5375-455C-9EA6-DF929625EA0E}">
        <p15:presenceInfo xmlns:p15="http://schemas.microsoft.com/office/powerpoint/2012/main" userId="S::sm18183@cardiffmet.ac.uk::1eee20e6-bf5f-4b96-af1d-bd772ce57d77" providerId="AD"/>
      </p:ext>
    </p:extLst>
  </p:cmAuthor>
  <p:cmAuthor id="4" name="Lloyd, Rhodri" initials="LR" lastIdx="6" clrIdx="3">
    <p:extLst>
      <p:ext uri="{19B8F6BF-5375-455C-9EA6-DF929625EA0E}">
        <p15:presenceInfo xmlns:p15="http://schemas.microsoft.com/office/powerpoint/2012/main" userId="S::sm16700@cardiffmet.ac.uk::7b49309b-ccee-4880-875b-82f7dd41518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D3E"/>
    <a:srgbClr val="D9D8D6"/>
    <a:srgbClr val="B2B2B2"/>
    <a:srgbClr val="021C3D"/>
    <a:srgbClr val="000066"/>
    <a:srgbClr val="0000CC"/>
    <a:srgbClr val="F6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AE819-FB39-45B1-84B7-4A9FB4472643}" v="7" dt="2021-03-15T10:45:28.7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8DF960-8953-4DB1-AE13-A5DC82A20341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8C7B3C-862B-4CBC-B417-32B823E81DC6}">
      <dgm:prSet/>
      <dgm:spPr/>
      <dgm:t>
        <a:bodyPr/>
        <a:lstStyle/>
        <a:p>
          <a:r>
            <a:rPr lang="en-GB" b="0" i="0" baseline="0"/>
            <a:t>Russia(20.4%)</a:t>
          </a:r>
          <a:endParaRPr lang="en-US"/>
        </a:p>
      </dgm:t>
    </dgm:pt>
    <dgm:pt modelId="{24C1DDB2-46ED-468B-8DCF-A87E4D9695A3}" type="parTrans" cxnId="{EE80A715-F404-4A22-900B-8548ACCEC823}">
      <dgm:prSet/>
      <dgm:spPr/>
      <dgm:t>
        <a:bodyPr/>
        <a:lstStyle/>
        <a:p>
          <a:endParaRPr lang="en-US"/>
        </a:p>
      </dgm:t>
    </dgm:pt>
    <dgm:pt modelId="{A6A3F588-B273-462C-B3D6-71748FCC9B7B}" type="sibTrans" cxnId="{EE80A715-F404-4A22-900B-8548ACCEC823}">
      <dgm:prSet/>
      <dgm:spPr/>
      <dgm:t>
        <a:bodyPr/>
        <a:lstStyle/>
        <a:p>
          <a:endParaRPr lang="en-US"/>
        </a:p>
      </dgm:t>
    </dgm:pt>
    <dgm:pt modelId="{A65075FF-A976-443C-BA27-AD7C9CB657D9}">
      <dgm:prSet/>
      <dgm:spPr/>
      <dgm:t>
        <a:bodyPr/>
        <a:lstStyle/>
        <a:p>
          <a:r>
            <a:rPr lang="en-GB" b="0" i="0" baseline="0"/>
            <a:t>India(15.1%), </a:t>
          </a:r>
          <a:endParaRPr lang="en-US"/>
        </a:p>
      </dgm:t>
    </dgm:pt>
    <dgm:pt modelId="{825AB16F-535F-456F-A9B1-DE7F5D3336AC}" type="parTrans" cxnId="{F600B9F8-A798-4E36-8738-CF1C39847305}">
      <dgm:prSet/>
      <dgm:spPr/>
      <dgm:t>
        <a:bodyPr/>
        <a:lstStyle/>
        <a:p>
          <a:endParaRPr lang="en-US"/>
        </a:p>
      </dgm:t>
    </dgm:pt>
    <dgm:pt modelId="{203751E9-DE80-4B3F-9D0A-CD0A322CC878}" type="sibTrans" cxnId="{F600B9F8-A798-4E36-8738-CF1C39847305}">
      <dgm:prSet/>
      <dgm:spPr/>
      <dgm:t>
        <a:bodyPr/>
        <a:lstStyle/>
        <a:p>
          <a:endParaRPr lang="en-US"/>
        </a:p>
      </dgm:t>
    </dgm:pt>
    <dgm:pt modelId="{1B654ACC-3864-43D2-8043-97E9C0A25B10}">
      <dgm:prSet/>
      <dgm:spPr/>
      <dgm:t>
        <a:bodyPr/>
        <a:lstStyle/>
        <a:p>
          <a:r>
            <a:rPr lang="en-GB" b="0" i="0" baseline="0" dirty="0"/>
            <a:t>UK  (8.8%) </a:t>
          </a:r>
          <a:endParaRPr lang="en-US" dirty="0"/>
        </a:p>
      </dgm:t>
    </dgm:pt>
    <dgm:pt modelId="{8EB31911-4B32-4243-9A5A-A30074184961}" type="parTrans" cxnId="{EC3326A7-D5BF-4543-BE8A-3F78FDFA7883}">
      <dgm:prSet/>
      <dgm:spPr/>
      <dgm:t>
        <a:bodyPr/>
        <a:lstStyle/>
        <a:p>
          <a:endParaRPr lang="en-US"/>
        </a:p>
      </dgm:t>
    </dgm:pt>
    <dgm:pt modelId="{BB11D395-9597-47CC-AAE5-18D59DD7B9FB}" type="sibTrans" cxnId="{EC3326A7-D5BF-4543-BE8A-3F78FDFA7883}">
      <dgm:prSet/>
      <dgm:spPr/>
      <dgm:t>
        <a:bodyPr/>
        <a:lstStyle/>
        <a:p>
          <a:endParaRPr lang="en-US"/>
        </a:p>
      </dgm:t>
    </dgm:pt>
    <dgm:pt modelId="{2C0C65C4-0D83-4F7E-9046-CEDE8D8B6B38}" type="pres">
      <dgm:prSet presAssocID="{358DF960-8953-4DB1-AE13-A5DC82A203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CE83484-BF66-4365-9C33-79F17B56CFC5}" type="pres">
      <dgm:prSet presAssocID="{CF8C7B3C-862B-4CBC-B417-32B823E81DC6}" presName="hierRoot1" presStyleCnt="0"/>
      <dgm:spPr/>
    </dgm:pt>
    <dgm:pt modelId="{847E5FAC-29D7-430F-AF02-96EF7C501DFD}" type="pres">
      <dgm:prSet presAssocID="{CF8C7B3C-862B-4CBC-B417-32B823E81DC6}" presName="composite" presStyleCnt="0"/>
      <dgm:spPr/>
    </dgm:pt>
    <dgm:pt modelId="{7461C6E5-FADF-4537-8357-E633A58B0523}" type="pres">
      <dgm:prSet presAssocID="{CF8C7B3C-862B-4CBC-B417-32B823E81DC6}" presName="background" presStyleLbl="node0" presStyleIdx="0" presStyleCnt="3"/>
      <dgm:spPr/>
    </dgm:pt>
    <dgm:pt modelId="{3C627707-A759-455D-8ADC-813DB6AFADD1}" type="pres">
      <dgm:prSet presAssocID="{CF8C7B3C-862B-4CBC-B417-32B823E81DC6}" presName="text" presStyleLbl="fgAcc0" presStyleIdx="0" presStyleCnt="3">
        <dgm:presLayoutVars>
          <dgm:chPref val="3"/>
        </dgm:presLayoutVars>
      </dgm:prSet>
      <dgm:spPr/>
    </dgm:pt>
    <dgm:pt modelId="{DD4F2A98-7430-4B70-91CF-F79DA1599130}" type="pres">
      <dgm:prSet presAssocID="{CF8C7B3C-862B-4CBC-B417-32B823E81DC6}" presName="hierChild2" presStyleCnt="0"/>
      <dgm:spPr/>
    </dgm:pt>
    <dgm:pt modelId="{A1A21223-54E0-43C8-AA5D-4356D51BC9F3}" type="pres">
      <dgm:prSet presAssocID="{A65075FF-A976-443C-BA27-AD7C9CB657D9}" presName="hierRoot1" presStyleCnt="0"/>
      <dgm:spPr/>
    </dgm:pt>
    <dgm:pt modelId="{76B9E48D-7825-4CD6-AE6A-FA907D03AAF9}" type="pres">
      <dgm:prSet presAssocID="{A65075FF-A976-443C-BA27-AD7C9CB657D9}" presName="composite" presStyleCnt="0"/>
      <dgm:spPr/>
    </dgm:pt>
    <dgm:pt modelId="{739546CC-E5CC-45AD-B9F2-1E239D22B57F}" type="pres">
      <dgm:prSet presAssocID="{A65075FF-A976-443C-BA27-AD7C9CB657D9}" presName="background" presStyleLbl="node0" presStyleIdx="1" presStyleCnt="3"/>
      <dgm:spPr/>
    </dgm:pt>
    <dgm:pt modelId="{938232F4-0E62-4A69-AEFF-6E19A6BC1A44}" type="pres">
      <dgm:prSet presAssocID="{A65075FF-A976-443C-BA27-AD7C9CB657D9}" presName="text" presStyleLbl="fgAcc0" presStyleIdx="1" presStyleCnt="3">
        <dgm:presLayoutVars>
          <dgm:chPref val="3"/>
        </dgm:presLayoutVars>
      </dgm:prSet>
      <dgm:spPr/>
    </dgm:pt>
    <dgm:pt modelId="{16D29021-824E-40B8-8FF3-3CB721B2A141}" type="pres">
      <dgm:prSet presAssocID="{A65075FF-A976-443C-BA27-AD7C9CB657D9}" presName="hierChild2" presStyleCnt="0"/>
      <dgm:spPr/>
    </dgm:pt>
    <dgm:pt modelId="{65DF9A4C-1F27-4C6B-8CD2-E7DC434DB45B}" type="pres">
      <dgm:prSet presAssocID="{1B654ACC-3864-43D2-8043-97E9C0A25B10}" presName="hierRoot1" presStyleCnt="0"/>
      <dgm:spPr/>
    </dgm:pt>
    <dgm:pt modelId="{7B3BEAD4-CF50-431C-9C69-3CC2B444238E}" type="pres">
      <dgm:prSet presAssocID="{1B654ACC-3864-43D2-8043-97E9C0A25B10}" presName="composite" presStyleCnt="0"/>
      <dgm:spPr/>
    </dgm:pt>
    <dgm:pt modelId="{2636D4A9-C5EF-431B-94E4-1A1293512D23}" type="pres">
      <dgm:prSet presAssocID="{1B654ACC-3864-43D2-8043-97E9C0A25B10}" presName="background" presStyleLbl="node0" presStyleIdx="2" presStyleCnt="3"/>
      <dgm:spPr/>
    </dgm:pt>
    <dgm:pt modelId="{F7FD193D-3B20-4C02-A11F-90F11B274FC9}" type="pres">
      <dgm:prSet presAssocID="{1B654ACC-3864-43D2-8043-97E9C0A25B10}" presName="text" presStyleLbl="fgAcc0" presStyleIdx="2" presStyleCnt="3">
        <dgm:presLayoutVars>
          <dgm:chPref val="3"/>
        </dgm:presLayoutVars>
      </dgm:prSet>
      <dgm:spPr/>
    </dgm:pt>
    <dgm:pt modelId="{FDB44B53-A4CE-44FF-B78D-36CECB13434A}" type="pres">
      <dgm:prSet presAssocID="{1B654ACC-3864-43D2-8043-97E9C0A25B10}" presName="hierChild2" presStyleCnt="0"/>
      <dgm:spPr/>
    </dgm:pt>
  </dgm:ptLst>
  <dgm:cxnLst>
    <dgm:cxn modelId="{EE80A715-F404-4A22-900B-8548ACCEC823}" srcId="{358DF960-8953-4DB1-AE13-A5DC82A20341}" destId="{CF8C7B3C-862B-4CBC-B417-32B823E81DC6}" srcOrd="0" destOrd="0" parTransId="{24C1DDB2-46ED-468B-8DCF-A87E4D9695A3}" sibTransId="{A6A3F588-B273-462C-B3D6-71748FCC9B7B}"/>
    <dgm:cxn modelId="{5BA2C51D-9285-4EA8-B2BD-802EA21472C3}" type="presOf" srcId="{1B654ACC-3864-43D2-8043-97E9C0A25B10}" destId="{F7FD193D-3B20-4C02-A11F-90F11B274FC9}" srcOrd="0" destOrd="0" presId="urn:microsoft.com/office/officeart/2005/8/layout/hierarchy1"/>
    <dgm:cxn modelId="{B1E03088-7361-48A2-8F49-5B0C09EA9EA1}" type="presOf" srcId="{358DF960-8953-4DB1-AE13-A5DC82A20341}" destId="{2C0C65C4-0D83-4F7E-9046-CEDE8D8B6B38}" srcOrd="0" destOrd="0" presId="urn:microsoft.com/office/officeart/2005/8/layout/hierarchy1"/>
    <dgm:cxn modelId="{4C1C579F-909C-465D-A57E-9C8C83E974AE}" type="presOf" srcId="{A65075FF-A976-443C-BA27-AD7C9CB657D9}" destId="{938232F4-0E62-4A69-AEFF-6E19A6BC1A44}" srcOrd="0" destOrd="0" presId="urn:microsoft.com/office/officeart/2005/8/layout/hierarchy1"/>
    <dgm:cxn modelId="{EC3326A7-D5BF-4543-BE8A-3F78FDFA7883}" srcId="{358DF960-8953-4DB1-AE13-A5DC82A20341}" destId="{1B654ACC-3864-43D2-8043-97E9C0A25B10}" srcOrd="2" destOrd="0" parTransId="{8EB31911-4B32-4243-9A5A-A30074184961}" sibTransId="{BB11D395-9597-47CC-AAE5-18D59DD7B9FB}"/>
    <dgm:cxn modelId="{23783ADA-19EE-4203-A408-D469C55692B4}" type="presOf" srcId="{CF8C7B3C-862B-4CBC-B417-32B823E81DC6}" destId="{3C627707-A759-455D-8ADC-813DB6AFADD1}" srcOrd="0" destOrd="0" presId="urn:microsoft.com/office/officeart/2005/8/layout/hierarchy1"/>
    <dgm:cxn modelId="{F600B9F8-A798-4E36-8738-CF1C39847305}" srcId="{358DF960-8953-4DB1-AE13-A5DC82A20341}" destId="{A65075FF-A976-443C-BA27-AD7C9CB657D9}" srcOrd="1" destOrd="0" parTransId="{825AB16F-535F-456F-A9B1-DE7F5D3336AC}" sibTransId="{203751E9-DE80-4B3F-9D0A-CD0A322CC878}"/>
    <dgm:cxn modelId="{93D2EFC7-BA9E-4C66-8A98-25E0A58DAB83}" type="presParOf" srcId="{2C0C65C4-0D83-4F7E-9046-CEDE8D8B6B38}" destId="{FCE83484-BF66-4365-9C33-79F17B56CFC5}" srcOrd="0" destOrd="0" presId="urn:microsoft.com/office/officeart/2005/8/layout/hierarchy1"/>
    <dgm:cxn modelId="{9104B908-ED5F-4D38-8042-62D405C078CB}" type="presParOf" srcId="{FCE83484-BF66-4365-9C33-79F17B56CFC5}" destId="{847E5FAC-29D7-430F-AF02-96EF7C501DFD}" srcOrd="0" destOrd="0" presId="urn:microsoft.com/office/officeart/2005/8/layout/hierarchy1"/>
    <dgm:cxn modelId="{DB47C213-9B80-449E-B664-37137DF6FC57}" type="presParOf" srcId="{847E5FAC-29D7-430F-AF02-96EF7C501DFD}" destId="{7461C6E5-FADF-4537-8357-E633A58B0523}" srcOrd="0" destOrd="0" presId="urn:microsoft.com/office/officeart/2005/8/layout/hierarchy1"/>
    <dgm:cxn modelId="{8AFEF629-BAE9-44BE-9504-0E8BE7A9FB6B}" type="presParOf" srcId="{847E5FAC-29D7-430F-AF02-96EF7C501DFD}" destId="{3C627707-A759-455D-8ADC-813DB6AFADD1}" srcOrd="1" destOrd="0" presId="urn:microsoft.com/office/officeart/2005/8/layout/hierarchy1"/>
    <dgm:cxn modelId="{97BE8101-DF73-4E56-B39C-BD0827B74BE4}" type="presParOf" srcId="{FCE83484-BF66-4365-9C33-79F17B56CFC5}" destId="{DD4F2A98-7430-4B70-91CF-F79DA1599130}" srcOrd="1" destOrd="0" presId="urn:microsoft.com/office/officeart/2005/8/layout/hierarchy1"/>
    <dgm:cxn modelId="{6580B153-7F60-4B88-B557-645F418E56B3}" type="presParOf" srcId="{2C0C65C4-0D83-4F7E-9046-CEDE8D8B6B38}" destId="{A1A21223-54E0-43C8-AA5D-4356D51BC9F3}" srcOrd="1" destOrd="0" presId="urn:microsoft.com/office/officeart/2005/8/layout/hierarchy1"/>
    <dgm:cxn modelId="{B7E6CC21-CF5C-45F1-B493-B056E35EF632}" type="presParOf" srcId="{A1A21223-54E0-43C8-AA5D-4356D51BC9F3}" destId="{76B9E48D-7825-4CD6-AE6A-FA907D03AAF9}" srcOrd="0" destOrd="0" presId="urn:microsoft.com/office/officeart/2005/8/layout/hierarchy1"/>
    <dgm:cxn modelId="{0C228F31-32C0-42AF-AECA-1E21103AD117}" type="presParOf" srcId="{76B9E48D-7825-4CD6-AE6A-FA907D03AAF9}" destId="{739546CC-E5CC-45AD-B9F2-1E239D22B57F}" srcOrd="0" destOrd="0" presId="urn:microsoft.com/office/officeart/2005/8/layout/hierarchy1"/>
    <dgm:cxn modelId="{7FFB03D8-EE54-4B61-B6B7-C9E96049B2D9}" type="presParOf" srcId="{76B9E48D-7825-4CD6-AE6A-FA907D03AAF9}" destId="{938232F4-0E62-4A69-AEFF-6E19A6BC1A44}" srcOrd="1" destOrd="0" presId="urn:microsoft.com/office/officeart/2005/8/layout/hierarchy1"/>
    <dgm:cxn modelId="{E034E747-9693-471F-B615-E0BBF73D6D0B}" type="presParOf" srcId="{A1A21223-54E0-43C8-AA5D-4356D51BC9F3}" destId="{16D29021-824E-40B8-8FF3-3CB721B2A141}" srcOrd="1" destOrd="0" presId="urn:microsoft.com/office/officeart/2005/8/layout/hierarchy1"/>
    <dgm:cxn modelId="{7D036AED-CB4D-4A0F-A70A-889F9379868C}" type="presParOf" srcId="{2C0C65C4-0D83-4F7E-9046-CEDE8D8B6B38}" destId="{65DF9A4C-1F27-4C6B-8CD2-E7DC434DB45B}" srcOrd="2" destOrd="0" presId="urn:microsoft.com/office/officeart/2005/8/layout/hierarchy1"/>
    <dgm:cxn modelId="{BCC492BE-B18F-433A-A314-C81EB2034E41}" type="presParOf" srcId="{65DF9A4C-1F27-4C6B-8CD2-E7DC434DB45B}" destId="{7B3BEAD4-CF50-431C-9C69-3CC2B444238E}" srcOrd="0" destOrd="0" presId="urn:microsoft.com/office/officeart/2005/8/layout/hierarchy1"/>
    <dgm:cxn modelId="{94F21127-904F-4EFB-B1B3-01EBE2E0258C}" type="presParOf" srcId="{7B3BEAD4-CF50-431C-9C69-3CC2B444238E}" destId="{2636D4A9-C5EF-431B-94E4-1A1293512D23}" srcOrd="0" destOrd="0" presId="urn:microsoft.com/office/officeart/2005/8/layout/hierarchy1"/>
    <dgm:cxn modelId="{03FBA2FA-D5FC-4E9D-9900-E017762B8B9A}" type="presParOf" srcId="{7B3BEAD4-CF50-431C-9C69-3CC2B444238E}" destId="{F7FD193D-3B20-4C02-A11F-90F11B274FC9}" srcOrd="1" destOrd="0" presId="urn:microsoft.com/office/officeart/2005/8/layout/hierarchy1"/>
    <dgm:cxn modelId="{8AD60AA4-A2F9-4490-8EB2-D09F43EBC1E2}" type="presParOf" srcId="{65DF9A4C-1F27-4C6B-8CD2-E7DC434DB45B}" destId="{FDB44B53-A4CE-44FF-B78D-36CECB13434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F7C8C0-ABE1-4D8A-B8E3-13E1FFC9B709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F8F0E4B-CC4D-4E6E-B294-3C42D5FA2721}">
      <dgm:prSet/>
      <dgm:spPr/>
      <dgm:t>
        <a:bodyPr/>
        <a:lstStyle/>
        <a:p>
          <a:r>
            <a:rPr lang="en-GB" dirty="0">
              <a:latin typeface="Calibri" panose="020F0502020204030204" pitchFamily="34" charset="0"/>
              <a:cs typeface="Calibri" panose="020F0502020204030204" pitchFamily="34" charset="0"/>
            </a:rPr>
            <a:t>Qualitative method - Thematic analysis 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CC4CC93-F358-4513-B8D0-5C012829ABAA}" type="parTrans" cxnId="{6C16713B-576E-42E2-ADD3-1471C2BBB63A}">
      <dgm:prSet/>
      <dgm:spPr/>
      <dgm:t>
        <a:bodyPr/>
        <a:lstStyle/>
        <a:p>
          <a:endParaRPr lang="en-US"/>
        </a:p>
      </dgm:t>
    </dgm:pt>
    <dgm:pt modelId="{48CE4D2D-D4DE-4462-87D1-C6734CAC8235}" type="sibTrans" cxnId="{6C16713B-576E-42E2-ADD3-1471C2BBB63A}">
      <dgm:prSet/>
      <dgm:spPr/>
      <dgm:t>
        <a:bodyPr/>
        <a:lstStyle/>
        <a:p>
          <a:endParaRPr lang="en-US"/>
        </a:p>
      </dgm:t>
    </dgm:pt>
    <dgm:pt modelId="{AA558551-1059-4A43-A7DB-2933AA24FC7D}">
      <dgm:prSet/>
      <dgm:spPr/>
      <dgm:t>
        <a:bodyPr/>
        <a:lstStyle/>
        <a:p>
          <a:r>
            <a:rPr lang="en-GB" dirty="0">
              <a:latin typeface="Calibri" panose="020F0502020204030204" pitchFamily="34" charset="0"/>
              <a:cs typeface="Calibri" panose="020F0502020204030204" pitchFamily="34" charset="0"/>
            </a:rPr>
            <a:t>Secondary data – publicly available online textual data on TripAdvisor 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F488E35-31A1-4C08-AE90-44368F66EB92}" type="parTrans" cxnId="{82FBFCC1-1627-4D5D-A8DF-764772F6EEDC}">
      <dgm:prSet/>
      <dgm:spPr/>
      <dgm:t>
        <a:bodyPr/>
        <a:lstStyle/>
        <a:p>
          <a:endParaRPr lang="en-US"/>
        </a:p>
      </dgm:t>
    </dgm:pt>
    <dgm:pt modelId="{DDBE76F3-F20A-491F-8EED-6231C1C1E3A1}" type="sibTrans" cxnId="{82FBFCC1-1627-4D5D-A8DF-764772F6EEDC}">
      <dgm:prSet/>
      <dgm:spPr/>
      <dgm:t>
        <a:bodyPr/>
        <a:lstStyle/>
        <a:p>
          <a:endParaRPr lang="en-US"/>
        </a:p>
      </dgm:t>
    </dgm:pt>
    <dgm:pt modelId="{21585CB0-4C65-44C3-B541-D5D792C6DA00}">
      <dgm:prSet/>
      <dgm:spPr/>
      <dgm:t>
        <a:bodyPr/>
        <a:lstStyle/>
        <a:p>
          <a:r>
            <a:rPr lang="en-GB" dirty="0"/>
            <a:t>159 classified hotels registered with Sri Lanka Tourism Development Authority </a:t>
          </a:r>
          <a:endParaRPr lang="en-US" dirty="0"/>
        </a:p>
      </dgm:t>
    </dgm:pt>
    <dgm:pt modelId="{EAF536C1-C987-41DD-B6BA-2612547452AE}" type="parTrans" cxnId="{D64BA00F-D324-4851-A1B8-404CC3303E42}">
      <dgm:prSet/>
      <dgm:spPr/>
      <dgm:t>
        <a:bodyPr/>
        <a:lstStyle/>
        <a:p>
          <a:endParaRPr lang="en-US"/>
        </a:p>
      </dgm:t>
    </dgm:pt>
    <dgm:pt modelId="{CAFD763A-793C-419B-9AD4-D84E58FCC619}" type="sibTrans" cxnId="{D64BA00F-D324-4851-A1B8-404CC3303E42}">
      <dgm:prSet/>
      <dgm:spPr/>
      <dgm:t>
        <a:bodyPr/>
        <a:lstStyle/>
        <a:p>
          <a:endParaRPr lang="en-US"/>
        </a:p>
      </dgm:t>
    </dgm:pt>
    <dgm:pt modelId="{C17F4544-97FD-48E4-91A6-35E66918CDD1}">
      <dgm:prSet/>
      <dgm:spPr/>
      <dgm:t>
        <a:bodyPr/>
        <a:lstStyle/>
        <a:p>
          <a:r>
            <a:rPr lang="en-GB" dirty="0"/>
            <a:t>Identify their presence in the TripAdvisor</a:t>
          </a:r>
          <a:endParaRPr lang="en-US" dirty="0"/>
        </a:p>
      </dgm:t>
    </dgm:pt>
    <dgm:pt modelId="{F24528E4-3573-4972-8341-7543F86909E2}" type="parTrans" cxnId="{DB907970-0436-486F-9C2B-013C9954C7CE}">
      <dgm:prSet/>
      <dgm:spPr/>
      <dgm:t>
        <a:bodyPr/>
        <a:lstStyle/>
        <a:p>
          <a:endParaRPr lang="en-US"/>
        </a:p>
      </dgm:t>
    </dgm:pt>
    <dgm:pt modelId="{0BAB2AD8-984E-4914-B488-4DF3C57ACF6C}" type="sibTrans" cxnId="{DB907970-0436-486F-9C2B-013C9954C7CE}">
      <dgm:prSet/>
      <dgm:spPr/>
      <dgm:t>
        <a:bodyPr/>
        <a:lstStyle/>
        <a:p>
          <a:endParaRPr lang="en-US"/>
        </a:p>
      </dgm:t>
    </dgm:pt>
    <dgm:pt modelId="{F191687D-770F-4B48-9883-8CD973CF3A8B}">
      <dgm:prSet/>
      <dgm:spPr/>
      <dgm:t>
        <a:bodyPr/>
        <a:lstStyle/>
        <a:p>
          <a:r>
            <a:rPr lang="en-GB" dirty="0"/>
            <a:t>Extract the negative online reviews rated as ‘terrible’ and ‘poor’ by the hotel guests </a:t>
          </a:r>
          <a:endParaRPr lang="en-US" dirty="0"/>
        </a:p>
      </dgm:t>
    </dgm:pt>
    <dgm:pt modelId="{397BF0E8-1386-48EA-ADC0-FC31C4BB43F3}" type="parTrans" cxnId="{63996BC1-4A5C-4079-8C88-ABB63090FB5C}">
      <dgm:prSet/>
      <dgm:spPr/>
      <dgm:t>
        <a:bodyPr/>
        <a:lstStyle/>
        <a:p>
          <a:endParaRPr lang="en-US"/>
        </a:p>
      </dgm:t>
    </dgm:pt>
    <dgm:pt modelId="{7C7BFD02-CE7F-49BB-9C1A-629F4F530073}" type="sibTrans" cxnId="{63996BC1-4A5C-4079-8C88-ABB63090FB5C}">
      <dgm:prSet/>
      <dgm:spPr/>
      <dgm:t>
        <a:bodyPr/>
        <a:lstStyle/>
        <a:p>
          <a:endParaRPr lang="en-US"/>
        </a:p>
      </dgm:t>
    </dgm:pt>
    <dgm:pt modelId="{51E5BD8A-0702-4FCB-B05A-500E46CE8A1D}" type="pres">
      <dgm:prSet presAssocID="{47F7C8C0-ABE1-4D8A-B8E3-13E1FFC9B709}" presName="Name0" presStyleCnt="0">
        <dgm:presLayoutVars>
          <dgm:dir/>
          <dgm:animLvl val="lvl"/>
          <dgm:resizeHandles val="exact"/>
        </dgm:presLayoutVars>
      </dgm:prSet>
      <dgm:spPr/>
    </dgm:pt>
    <dgm:pt modelId="{CE6FF708-F8C8-4E2B-A067-D4E7E0CDB698}" type="pres">
      <dgm:prSet presAssocID="{AA558551-1059-4A43-A7DB-2933AA24FC7D}" presName="boxAndChildren" presStyleCnt="0"/>
      <dgm:spPr/>
    </dgm:pt>
    <dgm:pt modelId="{38040F2E-4AF6-4DBE-87EE-F69BEAF8155C}" type="pres">
      <dgm:prSet presAssocID="{AA558551-1059-4A43-A7DB-2933AA24FC7D}" presName="parentTextBox" presStyleLbl="node1" presStyleIdx="0" presStyleCnt="2"/>
      <dgm:spPr/>
    </dgm:pt>
    <dgm:pt modelId="{073DBE89-DE88-4C48-BEEA-8ED05AA0D9C6}" type="pres">
      <dgm:prSet presAssocID="{AA558551-1059-4A43-A7DB-2933AA24FC7D}" presName="entireBox" presStyleLbl="node1" presStyleIdx="0" presStyleCnt="2"/>
      <dgm:spPr/>
    </dgm:pt>
    <dgm:pt modelId="{D1698E99-3D93-4FEA-AAF5-C2358F37822C}" type="pres">
      <dgm:prSet presAssocID="{AA558551-1059-4A43-A7DB-2933AA24FC7D}" presName="descendantBox" presStyleCnt="0"/>
      <dgm:spPr/>
    </dgm:pt>
    <dgm:pt modelId="{0B50C3DB-8781-454F-9128-2FD5ECBA7CBB}" type="pres">
      <dgm:prSet presAssocID="{21585CB0-4C65-44C3-B541-D5D792C6DA00}" presName="childTextBox" presStyleLbl="fgAccFollowNode1" presStyleIdx="0" presStyleCnt="3">
        <dgm:presLayoutVars>
          <dgm:bulletEnabled val="1"/>
        </dgm:presLayoutVars>
      </dgm:prSet>
      <dgm:spPr/>
    </dgm:pt>
    <dgm:pt modelId="{1864935A-E3E9-498F-9E68-F4FEDFF3F8B4}" type="pres">
      <dgm:prSet presAssocID="{C17F4544-97FD-48E4-91A6-35E66918CDD1}" presName="childTextBox" presStyleLbl="fgAccFollowNode1" presStyleIdx="1" presStyleCnt="3">
        <dgm:presLayoutVars>
          <dgm:bulletEnabled val="1"/>
        </dgm:presLayoutVars>
      </dgm:prSet>
      <dgm:spPr/>
    </dgm:pt>
    <dgm:pt modelId="{8E9DE693-FF3D-4C04-AF12-501FC5D2084D}" type="pres">
      <dgm:prSet presAssocID="{F191687D-770F-4B48-9883-8CD973CF3A8B}" presName="childTextBox" presStyleLbl="fgAccFollowNode1" presStyleIdx="2" presStyleCnt="3">
        <dgm:presLayoutVars>
          <dgm:bulletEnabled val="1"/>
        </dgm:presLayoutVars>
      </dgm:prSet>
      <dgm:spPr/>
    </dgm:pt>
    <dgm:pt modelId="{D266DC5A-8EC7-4E80-97EA-2F1F405C72FD}" type="pres">
      <dgm:prSet presAssocID="{48CE4D2D-D4DE-4462-87D1-C6734CAC8235}" presName="sp" presStyleCnt="0"/>
      <dgm:spPr/>
    </dgm:pt>
    <dgm:pt modelId="{C5A20E46-52E0-4CA9-B655-9DB0951E39D5}" type="pres">
      <dgm:prSet presAssocID="{4F8F0E4B-CC4D-4E6E-B294-3C42D5FA2721}" presName="arrowAndChildren" presStyleCnt="0"/>
      <dgm:spPr/>
    </dgm:pt>
    <dgm:pt modelId="{C371C423-3E5A-498E-8835-B5FF72251468}" type="pres">
      <dgm:prSet presAssocID="{4F8F0E4B-CC4D-4E6E-B294-3C42D5FA2721}" presName="parentTextArrow" presStyleLbl="node1" presStyleIdx="1" presStyleCnt="2" custLinFactNeighborX="-1009"/>
      <dgm:spPr/>
    </dgm:pt>
  </dgm:ptLst>
  <dgm:cxnLst>
    <dgm:cxn modelId="{D64BA00F-D324-4851-A1B8-404CC3303E42}" srcId="{AA558551-1059-4A43-A7DB-2933AA24FC7D}" destId="{21585CB0-4C65-44C3-B541-D5D792C6DA00}" srcOrd="0" destOrd="0" parTransId="{EAF536C1-C987-41DD-B6BA-2612547452AE}" sibTransId="{CAFD763A-793C-419B-9AD4-D84E58FCC619}"/>
    <dgm:cxn modelId="{AD7FEE27-9C56-436A-9207-679E20F84760}" type="presOf" srcId="{21585CB0-4C65-44C3-B541-D5D792C6DA00}" destId="{0B50C3DB-8781-454F-9128-2FD5ECBA7CBB}" srcOrd="0" destOrd="0" presId="urn:microsoft.com/office/officeart/2005/8/layout/process4"/>
    <dgm:cxn modelId="{9ECE8A34-C70E-4A37-8BD5-BA9AAAE3268A}" type="presOf" srcId="{AA558551-1059-4A43-A7DB-2933AA24FC7D}" destId="{073DBE89-DE88-4C48-BEEA-8ED05AA0D9C6}" srcOrd="1" destOrd="0" presId="urn:microsoft.com/office/officeart/2005/8/layout/process4"/>
    <dgm:cxn modelId="{6C16713B-576E-42E2-ADD3-1471C2BBB63A}" srcId="{47F7C8C0-ABE1-4D8A-B8E3-13E1FFC9B709}" destId="{4F8F0E4B-CC4D-4E6E-B294-3C42D5FA2721}" srcOrd="0" destOrd="0" parTransId="{FCC4CC93-F358-4513-B8D0-5C012829ABAA}" sibTransId="{48CE4D2D-D4DE-4462-87D1-C6734CAC8235}"/>
    <dgm:cxn modelId="{DB907970-0436-486F-9C2B-013C9954C7CE}" srcId="{AA558551-1059-4A43-A7DB-2933AA24FC7D}" destId="{C17F4544-97FD-48E4-91A6-35E66918CDD1}" srcOrd="1" destOrd="0" parTransId="{F24528E4-3573-4972-8341-7543F86909E2}" sibTransId="{0BAB2AD8-984E-4914-B488-4DF3C57ACF6C}"/>
    <dgm:cxn modelId="{43C9DE70-F2E6-4004-96FE-3A1A26473CCF}" type="presOf" srcId="{F191687D-770F-4B48-9883-8CD973CF3A8B}" destId="{8E9DE693-FF3D-4C04-AF12-501FC5D2084D}" srcOrd="0" destOrd="0" presId="urn:microsoft.com/office/officeart/2005/8/layout/process4"/>
    <dgm:cxn modelId="{69F70BA6-21CA-44C3-87BF-F93E9986FFEA}" type="presOf" srcId="{AA558551-1059-4A43-A7DB-2933AA24FC7D}" destId="{38040F2E-4AF6-4DBE-87EE-F69BEAF8155C}" srcOrd="0" destOrd="0" presId="urn:microsoft.com/office/officeart/2005/8/layout/process4"/>
    <dgm:cxn modelId="{21CB0BBE-E107-466A-946D-45DFB66DD8E8}" type="presOf" srcId="{4F8F0E4B-CC4D-4E6E-B294-3C42D5FA2721}" destId="{C371C423-3E5A-498E-8835-B5FF72251468}" srcOrd="0" destOrd="0" presId="urn:microsoft.com/office/officeart/2005/8/layout/process4"/>
    <dgm:cxn modelId="{63996BC1-4A5C-4079-8C88-ABB63090FB5C}" srcId="{AA558551-1059-4A43-A7DB-2933AA24FC7D}" destId="{F191687D-770F-4B48-9883-8CD973CF3A8B}" srcOrd="2" destOrd="0" parTransId="{397BF0E8-1386-48EA-ADC0-FC31C4BB43F3}" sibTransId="{7C7BFD02-CE7F-49BB-9C1A-629F4F530073}"/>
    <dgm:cxn modelId="{82FBFCC1-1627-4D5D-A8DF-764772F6EEDC}" srcId="{47F7C8C0-ABE1-4D8A-B8E3-13E1FFC9B709}" destId="{AA558551-1059-4A43-A7DB-2933AA24FC7D}" srcOrd="1" destOrd="0" parTransId="{1F488E35-31A1-4C08-AE90-44368F66EB92}" sibTransId="{DDBE76F3-F20A-491F-8EED-6231C1C1E3A1}"/>
    <dgm:cxn modelId="{9D4EB5C6-2CBA-4E49-B72A-0F1074CE212E}" type="presOf" srcId="{47F7C8C0-ABE1-4D8A-B8E3-13E1FFC9B709}" destId="{51E5BD8A-0702-4FCB-B05A-500E46CE8A1D}" srcOrd="0" destOrd="0" presId="urn:microsoft.com/office/officeart/2005/8/layout/process4"/>
    <dgm:cxn modelId="{316C98E6-2184-4F4C-80EB-B8C7A39C5320}" type="presOf" srcId="{C17F4544-97FD-48E4-91A6-35E66918CDD1}" destId="{1864935A-E3E9-498F-9E68-F4FEDFF3F8B4}" srcOrd="0" destOrd="0" presId="urn:microsoft.com/office/officeart/2005/8/layout/process4"/>
    <dgm:cxn modelId="{6D412B74-22F1-42A8-9ADC-665DF351F40D}" type="presParOf" srcId="{51E5BD8A-0702-4FCB-B05A-500E46CE8A1D}" destId="{CE6FF708-F8C8-4E2B-A067-D4E7E0CDB698}" srcOrd="0" destOrd="0" presId="urn:microsoft.com/office/officeart/2005/8/layout/process4"/>
    <dgm:cxn modelId="{4FFFDD2D-9D8B-4783-B393-598D8732D085}" type="presParOf" srcId="{CE6FF708-F8C8-4E2B-A067-D4E7E0CDB698}" destId="{38040F2E-4AF6-4DBE-87EE-F69BEAF8155C}" srcOrd="0" destOrd="0" presId="urn:microsoft.com/office/officeart/2005/8/layout/process4"/>
    <dgm:cxn modelId="{4FFC2FEB-32B5-44B0-A7F9-C5FB95800EDC}" type="presParOf" srcId="{CE6FF708-F8C8-4E2B-A067-D4E7E0CDB698}" destId="{073DBE89-DE88-4C48-BEEA-8ED05AA0D9C6}" srcOrd="1" destOrd="0" presId="urn:microsoft.com/office/officeart/2005/8/layout/process4"/>
    <dgm:cxn modelId="{7F98EC42-2EF4-48C0-ACB1-74D4D6CEBCAE}" type="presParOf" srcId="{CE6FF708-F8C8-4E2B-A067-D4E7E0CDB698}" destId="{D1698E99-3D93-4FEA-AAF5-C2358F37822C}" srcOrd="2" destOrd="0" presId="urn:microsoft.com/office/officeart/2005/8/layout/process4"/>
    <dgm:cxn modelId="{96C3D076-B526-4523-99D6-D1A2DA1CFBE9}" type="presParOf" srcId="{D1698E99-3D93-4FEA-AAF5-C2358F37822C}" destId="{0B50C3DB-8781-454F-9128-2FD5ECBA7CBB}" srcOrd="0" destOrd="0" presId="urn:microsoft.com/office/officeart/2005/8/layout/process4"/>
    <dgm:cxn modelId="{19CFE9D5-672D-4AA1-BD82-796989F982C1}" type="presParOf" srcId="{D1698E99-3D93-4FEA-AAF5-C2358F37822C}" destId="{1864935A-E3E9-498F-9E68-F4FEDFF3F8B4}" srcOrd="1" destOrd="0" presId="urn:microsoft.com/office/officeart/2005/8/layout/process4"/>
    <dgm:cxn modelId="{F30E53F9-0466-45E7-819C-99B7A307F273}" type="presParOf" srcId="{D1698E99-3D93-4FEA-AAF5-C2358F37822C}" destId="{8E9DE693-FF3D-4C04-AF12-501FC5D2084D}" srcOrd="2" destOrd="0" presId="urn:microsoft.com/office/officeart/2005/8/layout/process4"/>
    <dgm:cxn modelId="{46B2E217-CFEF-45FE-90DE-4E0841A46B39}" type="presParOf" srcId="{51E5BD8A-0702-4FCB-B05A-500E46CE8A1D}" destId="{D266DC5A-8EC7-4E80-97EA-2F1F405C72FD}" srcOrd="1" destOrd="0" presId="urn:microsoft.com/office/officeart/2005/8/layout/process4"/>
    <dgm:cxn modelId="{71272FAB-1B04-48C0-AA8F-CFD86722FC10}" type="presParOf" srcId="{51E5BD8A-0702-4FCB-B05A-500E46CE8A1D}" destId="{C5A20E46-52E0-4CA9-B655-9DB0951E39D5}" srcOrd="2" destOrd="0" presId="urn:microsoft.com/office/officeart/2005/8/layout/process4"/>
    <dgm:cxn modelId="{6DDAE325-8C4D-4B25-BD41-5808230A2FBD}" type="presParOf" srcId="{C5A20E46-52E0-4CA9-B655-9DB0951E39D5}" destId="{C371C423-3E5A-498E-8835-B5FF7225146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1C6E5-FADF-4537-8357-E633A58B0523}">
      <dsp:nvSpPr>
        <dsp:cNvPr id="0" name=""/>
        <dsp:cNvSpPr/>
      </dsp:nvSpPr>
      <dsp:spPr>
        <a:xfrm>
          <a:off x="0" y="664411"/>
          <a:ext cx="1303158" cy="8275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627707-A759-455D-8ADC-813DB6AFADD1}">
      <dsp:nvSpPr>
        <dsp:cNvPr id="0" name=""/>
        <dsp:cNvSpPr/>
      </dsp:nvSpPr>
      <dsp:spPr>
        <a:xfrm>
          <a:off x="144795" y="801967"/>
          <a:ext cx="1303158" cy="8275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baseline="0"/>
            <a:t>Russia(20.4%)</a:t>
          </a:r>
          <a:endParaRPr lang="en-US" sz="1400" kern="1200"/>
        </a:p>
      </dsp:txBody>
      <dsp:txXfrm>
        <a:off x="169032" y="826204"/>
        <a:ext cx="1254684" cy="779031"/>
      </dsp:txXfrm>
    </dsp:sp>
    <dsp:sp modelId="{739546CC-E5CC-45AD-B9F2-1E239D22B57F}">
      <dsp:nvSpPr>
        <dsp:cNvPr id="0" name=""/>
        <dsp:cNvSpPr/>
      </dsp:nvSpPr>
      <dsp:spPr>
        <a:xfrm>
          <a:off x="1592749" y="664411"/>
          <a:ext cx="1303158" cy="8275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8232F4-0E62-4A69-AEFF-6E19A6BC1A44}">
      <dsp:nvSpPr>
        <dsp:cNvPr id="0" name=""/>
        <dsp:cNvSpPr/>
      </dsp:nvSpPr>
      <dsp:spPr>
        <a:xfrm>
          <a:off x="1737544" y="801967"/>
          <a:ext cx="1303158" cy="8275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baseline="0"/>
            <a:t>India(15.1%), </a:t>
          </a:r>
          <a:endParaRPr lang="en-US" sz="1400" kern="1200"/>
        </a:p>
      </dsp:txBody>
      <dsp:txXfrm>
        <a:off x="1761781" y="826204"/>
        <a:ext cx="1254684" cy="779031"/>
      </dsp:txXfrm>
    </dsp:sp>
    <dsp:sp modelId="{2636D4A9-C5EF-431B-94E4-1A1293512D23}">
      <dsp:nvSpPr>
        <dsp:cNvPr id="0" name=""/>
        <dsp:cNvSpPr/>
      </dsp:nvSpPr>
      <dsp:spPr>
        <a:xfrm>
          <a:off x="3185498" y="664411"/>
          <a:ext cx="1303158" cy="8275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FD193D-3B20-4C02-A11F-90F11B274FC9}">
      <dsp:nvSpPr>
        <dsp:cNvPr id="0" name=""/>
        <dsp:cNvSpPr/>
      </dsp:nvSpPr>
      <dsp:spPr>
        <a:xfrm>
          <a:off x="3330294" y="801967"/>
          <a:ext cx="1303158" cy="8275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baseline="0" dirty="0"/>
            <a:t>UK  (8.8%) </a:t>
          </a:r>
          <a:endParaRPr lang="en-US" sz="1400" kern="1200" dirty="0"/>
        </a:p>
      </dsp:txBody>
      <dsp:txXfrm>
        <a:off x="3354531" y="826204"/>
        <a:ext cx="1254684" cy="7790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DBE89-DE88-4C48-BEEA-8ED05AA0D9C6}">
      <dsp:nvSpPr>
        <dsp:cNvPr id="0" name=""/>
        <dsp:cNvSpPr/>
      </dsp:nvSpPr>
      <dsp:spPr>
        <a:xfrm>
          <a:off x="0" y="3288002"/>
          <a:ext cx="4717669" cy="2157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alibri" panose="020F0502020204030204" pitchFamily="34" charset="0"/>
              <a:cs typeface="Calibri" panose="020F0502020204030204" pitchFamily="34" charset="0"/>
            </a:rPr>
            <a:t>Secondary data – publicly available online textual data on TripAdvisor </a:t>
          </a:r>
          <a:endParaRPr lang="en-US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3288002"/>
        <a:ext cx="4717669" cy="1164934"/>
      </dsp:txXfrm>
    </dsp:sp>
    <dsp:sp modelId="{0B50C3DB-8781-454F-9128-2FD5ECBA7CBB}">
      <dsp:nvSpPr>
        <dsp:cNvPr id="0" name=""/>
        <dsp:cNvSpPr/>
      </dsp:nvSpPr>
      <dsp:spPr>
        <a:xfrm>
          <a:off x="2303" y="4409791"/>
          <a:ext cx="1571020" cy="99235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159 classified hotels registered with Sri Lanka Tourism Development Authority </a:t>
          </a:r>
          <a:endParaRPr lang="en-US" sz="1100" kern="1200" dirty="0"/>
        </a:p>
      </dsp:txBody>
      <dsp:txXfrm>
        <a:off x="2303" y="4409791"/>
        <a:ext cx="1571020" cy="992351"/>
      </dsp:txXfrm>
    </dsp:sp>
    <dsp:sp modelId="{1864935A-E3E9-498F-9E68-F4FEDFF3F8B4}">
      <dsp:nvSpPr>
        <dsp:cNvPr id="0" name=""/>
        <dsp:cNvSpPr/>
      </dsp:nvSpPr>
      <dsp:spPr>
        <a:xfrm>
          <a:off x="1573324" y="4409791"/>
          <a:ext cx="1571020" cy="992351"/>
        </a:xfrm>
        <a:prstGeom prst="rect">
          <a:avLst/>
        </a:prstGeom>
        <a:solidFill>
          <a:schemeClr val="accent2">
            <a:tint val="40000"/>
            <a:alpha val="90000"/>
            <a:hueOff val="746329"/>
            <a:satOff val="-13875"/>
            <a:lumOff val="-64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746329"/>
              <a:satOff val="-13875"/>
              <a:lumOff val="-6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Identify their presence in the TripAdvisor</a:t>
          </a:r>
          <a:endParaRPr lang="en-US" sz="1100" kern="1200" dirty="0"/>
        </a:p>
      </dsp:txBody>
      <dsp:txXfrm>
        <a:off x="1573324" y="4409791"/>
        <a:ext cx="1571020" cy="992351"/>
      </dsp:txXfrm>
    </dsp:sp>
    <dsp:sp modelId="{8E9DE693-FF3D-4C04-AF12-501FC5D2084D}">
      <dsp:nvSpPr>
        <dsp:cNvPr id="0" name=""/>
        <dsp:cNvSpPr/>
      </dsp:nvSpPr>
      <dsp:spPr>
        <a:xfrm>
          <a:off x="3144344" y="4409791"/>
          <a:ext cx="1571020" cy="992351"/>
        </a:xfrm>
        <a:prstGeom prst="rect">
          <a:avLst/>
        </a:prstGeom>
        <a:solidFill>
          <a:schemeClr val="accent2">
            <a:tint val="40000"/>
            <a:alpha val="90000"/>
            <a:hueOff val="1492659"/>
            <a:satOff val="-27750"/>
            <a:lumOff val="-129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492659"/>
              <a:satOff val="-27750"/>
              <a:lumOff val="-12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Extract the negative online reviews rated as ‘terrible’ and ‘poor’ by the hotel guests </a:t>
          </a:r>
          <a:endParaRPr lang="en-US" sz="1100" kern="1200" dirty="0"/>
        </a:p>
      </dsp:txBody>
      <dsp:txXfrm>
        <a:off x="3144344" y="4409791"/>
        <a:ext cx="1571020" cy="992351"/>
      </dsp:txXfrm>
    </dsp:sp>
    <dsp:sp modelId="{C371C423-3E5A-498E-8835-B5FF72251468}">
      <dsp:nvSpPr>
        <dsp:cNvPr id="0" name=""/>
        <dsp:cNvSpPr/>
      </dsp:nvSpPr>
      <dsp:spPr>
        <a:xfrm rot="10800000">
          <a:off x="0" y="2456"/>
          <a:ext cx="4717669" cy="3317905"/>
        </a:xfrm>
        <a:prstGeom prst="upArrowCallout">
          <a:avLst/>
        </a:prstGeom>
        <a:solidFill>
          <a:schemeClr val="accent2">
            <a:hueOff val="1149490"/>
            <a:satOff val="-18772"/>
            <a:lumOff val="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alibri" panose="020F0502020204030204" pitchFamily="34" charset="0"/>
              <a:cs typeface="Calibri" panose="020F0502020204030204" pitchFamily="34" charset="0"/>
            </a:rPr>
            <a:t>Qualitative method - Thematic analysis </a:t>
          </a:r>
          <a:endParaRPr lang="en-US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10800000">
        <a:off x="0" y="2456"/>
        <a:ext cx="4717669" cy="2155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D3805-EA7C-46EB-BA1C-EB62A94C4F58}" type="datetimeFigureOut">
              <a:rPr lang="en-GB" smtClean="0"/>
              <a:pPr/>
              <a:t>12/05/2023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DC354-0DD1-4BCA-9CEA-83E7CA32B5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44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7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81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631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1997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68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339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33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644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5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12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4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36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85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80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4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1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5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ardiff Met Slide_grey.jpg">
            <a:extLst>
              <a:ext uri="{FF2B5EF4-FFF2-40B4-BE49-F238E27FC236}">
                <a16:creationId xmlns:a16="http://schemas.microsoft.com/office/drawing/2014/main" id="{C79E3ED2-9340-2FE8-65CD-7E5DD470119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72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A22DDE2-FB2D-421B-B377-F9AD495CE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95140B-9736-47E4-9A7D-ABB32F3AA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770CA6A-B3B0-4826-A91F-B2B1F8922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C51B9DA-B0CC-480A-8EA5-4D5C3E051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4ECCBA2-BF89-9757-0D2F-05845B45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2021" y="965200"/>
            <a:ext cx="4628207" cy="432964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conceptual paper on understanding the cross-cultural differences in online complaint behaviour of hotel guests: the case of Sri Lanka hotel industry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(Keywords: Online consumer complaint behaviour, negative online reviews, hotel industry, TripAdvisor, </a:t>
            </a:r>
            <a:r>
              <a:rPr kumimoji="0" lang="en-GB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Webcare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)</a:t>
            </a:r>
            <a:b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lang="en-US" sz="47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FE641DB-A503-41DE-ACA6-36B41C6C2B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1" y="1621260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3C17429-1CDB-38EB-35C9-9323F26510FE}"/>
              </a:ext>
            </a:extLst>
          </p:cNvPr>
          <p:cNvSpPr txBox="1"/>
          <p:nvPr/>
        </p:nvSpPr>
        <p:spPr>
          <a:xfrm>
            <a:off x="556182" y="4773235"/>
            <a:ext cx="4308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Maheshika Dissanayake, PhD Candidate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Dr. Kasha Minor, Supervisor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Dr. Victoria Richards, Supervisor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43516E-7484-5C18-334A-B8EDC92FC060}"/>
              </a:ext>
            </a:extLst>
          </p:cNvPr>
          <p:cNvSpPr txBox="1"/>
          <p:nvPr/>
        </p:nvSpPr>
        <p:spPr>
          <a:xfrm>
            <a:off x="282804" y="1508289"/>
            <a:ext cx="30825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AMI Conference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2096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ounded Rectangle 14">
            <a:extLst>
              <a:ext uri="{FF2B5EF4-FFF2-40B4-BE49-F238E27FC236}">
                <a16:creationId xmlns:a16="http://schemas.microsoft.com/office/drawing/2014/main" id="{934B872D-6FE9-472A-9E92-342E41DA7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006" y="0"/>
            <a:ext cx="5666994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7" name="Rectangle 31">
            <a:extLst>
              <a:ext uri="{FF2B5EF4-FFF2-40B4-BE49-F238E27FC236}">
                <a16:creationId xmlns:a16="http://schemas.microsoft.com/office/drawing/2014/main" id="{488DEBA6-2ED2-4FED-8AAB-2F855348D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8" name="Picture 33">
            <a:extLst>
              <a:ext uri="{FF2B5EF4-FFF2-40B4-BE49-F238E27FC236}">
                <a16:creationId xmlns:a16="http://schemas.microsoft.com/office/drawing/2014/main" id="{32162F0F-A9B7-409A-AD12-ADD441861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" r="55278"/>
          <a:stretch/>
        </p:blipFill>
        <p:spPr>
          <a:xfrm>
            <a:off x="0" y="4375150"/>
            <a:ext cx="3477006" cy="248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6EFBB9-44D3-FA1F-3719-7776EC03E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99" y="804334"/>
            <a:ext cx="2603500" cy="524933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94CF36E9-ACAA-9B63-08BD-060A8419E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6041" y="804334"/>
            <a:ext cx="4703608" cy="5249333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Introduction and UN Sustainable Development Goals  </a:t>
            </a:r>
          </a:p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Background </a:t>
            </a:r>
          </a:p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Objective of the Study </a:t>
            </a:r>
          </a:p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Research Context </a:t>
            </a:r>
          </a:p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Proposed Methodology</a:t>
            </a:r>
          </a:p>
          <a:p>
            <a:r>
              <a:rPr lang="en-GB" dirty="0">
                <a:solidFill>
                  <a:schemeClr val="tx2"/>
                </a:solidFill>
                <a:latin typeface="Calibri"/>
                <a:cs typeface="Calibri"/>
              </a:rPr>
              <a:t>Significance of the Study </a:t>
            </a:r>
          </a:p>
        </p:txBody>
      </p:sp>
    </p:spTree>
    <p:extLst>
      <p:ext uri="{BB962C8B-B14F-4D97-AF65-F5344CB8AC3E}">
        <p14:creationId xmlns:p14="http://schemas.microsoft.com/office/powerpoint/2010/main" val="1229825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4">
            <a:extLst>
              <a:ext uri="{FF2B5EF4-FFF2-40B4-BE49-F238E27FC236}">
                <a16:creationId xmlns:a16="http://schemas.microsoft.com/office/drawing/2014/main" id="{637BD688-14A6-4B96-B8A2-3CD81C054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006" y="0"/>
            <a:ext cx="5666994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7B2544F-CA5E-40F6-9525-716A90C83F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B93162-635C-46F5-97EC-E98C1659F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4375150"/>
            <a:ext cx="3477006" cy="248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FC6400-5110-6394-440D-ACBE944F6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1" y="987287"/>
            <a:ext cx="2661202" cy="4697896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Calibri" charset="0"/>
                <a:ea typeface="Calibri" charset="0"/>
                <a:cs typeface="Calibri" charset="0"/>
              </a:rPr>
              <a:t>Introduction</a:t>
            </a:r>
            <a:endParaRPr lang="en-GB" sz="2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D536D-10CD-0711-60BF-B09D98247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368" y="141402"/>
            <a:ext cx="4316962" cy="2818613"/>
          </a:xfrm>
        </p:spPr>
        <p:txBody>
          <a:bodyPr anchor="ctr">
            <a:norm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Internet</a:t>
            </a:r>
          </a:p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Cultural differences</a:t>
            </a:r>
          </a:p>
          <a:p>
            <a:r>
              <a:rPr lang="en-GB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Webcare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UNSDG No. 9</a:t>
            </a:r>
            <a:endParaRPr lang="en-GB" sz="16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89D8E1-CED0-8441-20C1-DFF34963D6C1}"/>
              </a:ext>
            </a:extLst>
          </p:cNvPr>
          <p:cNvGrpSpPr/>
          <p:nvPr/>
        </p:nvGrpSpPr>
        <p:grpSpPr>
          <a:xfrm>
            <a:off x="3477006" y="2068067"/>
            <a:ext cx="5524802" cy="4789933"/>
            <a:chOff x="2093093" y="-167840"/>
            <a:chExt cx="8003709" cy="702224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BD27D7-EBB5-51F8-5EF7-FC71281C7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95423" flipH="1">
              <a:off x="5295104" y="4001522"/>
              <a:ext cx="4801698" cy="2512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0C76C7A5-B841-D795-2C30-73F600BD4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093" y="4890567"/>
              <a:ext cx="4076286" cy="1963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>
              <a:extLst>
                <a:ext uri="{FF2B5EF4-FFF2-40B4-BE49-F238E27FC236}">
                  <a16:creationId xmlns:a16="http://schemas.microsoft.com/office/drawing/2014/main" id="{25407F4C-A6E3-3381-778E-EB20A8C6C0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16802">
              <a:off x="4776059" y="-167840"/>
              <a:ext cx="4833941" cy="45675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326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0">
            <a:extLst>
              <a:ext uri="{FF2B5EF4-FFF2-40B4-BE49-F238E27FC236}">
                <a16:creationId xmlns:a16="http://schemas.microsoft.com/office/drawing/2014/main" id="{CD94F7C0-1344-4B3C-AFCB-E7F006BB5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033" name="Picture 1032">
            <a:extLst>
              <a:ext uri="{FF2B5EF4-FFF2-40B4-BE49-F238E27FC236}">
                <a16:creationId xmlns:a16="http://schemas.microsoft.com/office/drawing/2014/main" id="{4EC584A2-4215-4DB8-AE1F-E3768D77E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6998BE-B940-BFF5-782D-1C3F800CE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49" y="764373"/>
            <a:ext cx="2983229" cy="1600200"/>
          </a:xfrm>
        </p:spPr>
        <p:txBody>
          <a:bodyPr anchor="b">
            <a:normAutofit/>
          </a:bodyPr>
          <a:lstStyle/>
          <a:p>
            <a:pPr algn="l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C0474-5B28-E854-3DA7-68033ADE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364573"/>
            <a:ext cx="2983229" cy="3854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Hotel Industry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Multicultural customer base 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people businesses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Experiential nature and service characteristics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Inevitability of service failure 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Low switching cost for the customers</a:t>
            </a:r>
          </a:p>
          <a:p>
            <a:endParaRPr lang="en-GB" sz="1400" dirty="0"/>
          </a:p>
        </p:txBody>
      </p:sp>
      <p:pic>
        <p:nvPicPr>
          <p:cNvPr id="1026" name="Picture 2" descr="S Hotels &amp; Resorts Gears Up for Accelerated Growth, with New “Sustainable”  Lifestyle Brands Opening Across Thailand and Asia Pacific">
            <a:extLst>
              <a:ext uri="{FF2B5EF4-FFF2-40B4-BE49-F238E27FC236}">
                <a16:creationId xmlns:a16="http://schemas.microsoft.com/office/drawing/2014/main" id="{986FD615-5B5A-C074-6B28-55F97A975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29524" y="1644858"/>
            <a:ext cx="4900126" cy="367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87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6529CFB1-4A36-4A05-8D7A-948E227731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75D07-40E9-F1A1-FBB1-A6766DE84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965201"/>
            <a:ext cx="4460622" cy="4923448"/>
          </a:xfrm>
        </p:spPr>
        <p:txBody>
          <a:bodyPr anchor="ctr">
            <a:normAutofit/>
          </a:bodyPr>
          <a:lstStyle/>
          <a:p>
            <a:pPr marL="342900" marR="0" lvl="0" indent="-342900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identify and to develop typology of cross-cultural differences of online complaint behaviour and hotels’ </a:t>
            </a:r>
            <a:r>
              <a:rPr kumimoji="0" lang="en-GB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webcare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Sri Lanka hotel industry based on three different national cultures: India, United Kingdom and Russia.</a:t>
            </a:r>
          </a:p>
          <a:p>
            <a:endParaRPr lang="en-GB" sz="1700" dirty="0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8783419-8188-4C50-BD8F-237B464B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5591" y="1"/>
            <a:ext cx="3488409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dist="38100" dir="10800000" algn="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0D84C5-A105-4AB9-8C54-A26D13722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" r="43746" b="531"/>
          <a:stretch/>
        </p:blipFill>
        <p:spPr>
          <a:xfrm rot="5400000" flipH="1" flipV="1">
            <a:off x="4783931" y="2497935"/>
            <a:ext cx="6857999" cy="18621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AC2EBD-EAA3-7694-0317-730FFED1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8423" y="1327169"/>
            <a:ext cx="2735009" cy="4199513"/>
          </a:xfrm>
        </p:spPr>
        <p:txBody>
          <a:bodyPr>
            <a:normAutofit/>
          </a:bodyPr>
          <a:lstStyle/>
          <a:p>
            <a:pPr algn="l"/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Objective of the Study 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8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7">
            <a:extLst>
              <a:ext uri="{FF2B5EF4-FFF2-40B4-BE49-F238E27FC236}">
                <a16:creationId xmlns:a16="http://schemas.microsoft.com/office/drawing/2014/main" id="{BDFADFB3-3D44-49A8-AE3B-A87C61607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pic>
        <p:nvPicPr>
          <p:cNvPr id="57" name="Picture 49">
            <a:extLst>
              <a:ext uri="{FF2B5EF4-FFF2-40B4-BE49-F238E27FC236}">
                <a16:creationId xmlns:a16="http://schemas.microsoft.com/office/drawing/2014/main" id="{BB912AE0-CAD9-4F8F-A2A2-BDF07D4ED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 useBgFill="1">
        <p:nvSpPr>
          <p:cNvPr id="58" name="Rectangle 51">
            <a:extLst>
              <a:ext uri="{FF2B5EF4-FFF2-40B4-BE49-F238E27FC236}">
                <a16:creationId xmlns:a16="http://schemas.microsoft.com/office/drawing/2014/main" id="{BD7C2DEF-63C5-495B-BBE5-720E5D12B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3">
            <a:extLst>
              <a:ext uri="{FF2B5EF4-FFF2-40B4-BE49-F238E27FC236}">
                <a16:creationId xmlns:a16="http://schemas.microsoft.com/office/drawing/2014/main" id="{FE21E403-0B61-4473-BE57-AB0F16379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C0D057-BAE6-8102-A506-F3943CB6B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2" y="643465"/>
            <a:ext cx="2821473" cy="2785536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b="1" dirty="0">
                <a:latin typeface="Calibri" panose="020F0502020204030204" pitchFamily="34" charset="0"/>
                <a:cs typeface="Calibri" panose="020F0502020204030204" pitchFamily="34" charset="0"/>
              </a:rPr>
              <a:t>research Context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B163C-3612-5710-5255-21CB4D0A2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231" y="3657601"/>
            <a:ext cx="3633854" cy="2559436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Sri Lanka </a:t>
            </a:r>
          </a:p>
          <a:p>
            <a:pPr marL="0" lvl="1" algn="r">
              <a:spcBef>
                <a:spcPts val="1000"/>
              </a:spcBef>
            </a:pPr>
            <a:r>
              <a:rPr lang="en-US" sz="12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SL Tourism ;</a:t>
            </a:r>
          </a:p>
          <a:p>
            <a:pPr marL="0" lvl="1" algn="r">
              <a:spcBef>
                <a:spcPts val="1000"/>
              </a:spcBef>
            </a:pPr>
            <a:r>
              <a:rPr lang="en-US" sz="12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12% contribution to GDP</a:t>
            </a:r>
          </a:p>
          <a:p>
            <a:pPr marL="0" lvl="1" algn="r">
              <a:spcBef>
                <a:spcPts val="1000"/>
              </a:spcBef>
            </a:pPr>
            <a:r>
              <a:rPr lang="en-US" sz="12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2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 third-largest source of foreign exchange</a:t>
            </a:r>
          </a:p>
          <a:p>
            <a:pPr marL="0" lvl="1" algn="r">
              <a:spcBef>
                <a:spcPts val="1000"/>
              </a:spcBef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by approximately 17% as at March, 2023</a:t>
            </a:r>
          </a:p>
          <a:p>
            <a:pPr marL="0" lvl="1" algn="r">
              <a:spcBef>
                <a:spcPts val="1000"/>
              </a:spcBef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the safest countries to visit </a:t>
            </a:r>
          </a:p>
          <a:p>
            <a:pPr marL="0" lvl="1" algn="r">
              <a:spcBef>
                <a:spcPts val="1000"/>
              </a:spcBef>
            </a:pPr>
            <a:endParaRPr lang="en-US" sz="1300" dirty="0">
              <a:solidFill>
                <a:schemeClr val="tx1"/>
              </a:solidFill>
            </a:endParaRPr>
          </a:p>
        </p:txBody>
      </p:sp>
      <p:pic>
        <p:nvPicPr>
          <p:cNvPr id="7" name="Picture 6" descr="A collage of images of various places&#10;&#10;Description automatically generated with low confidence">
            <a:extLst>
              <a:ext uri="{FF2B5EF4-FFF2-40B4-BE49-F238E27FC236}">
                <a16:creationId xmlns:a16="http://schemas.microsoft.com/office/drawing/2014/main" id="{FB125562-2628-4A6B-7F0C-D6EDD19BF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6517" y="822683"/>
            <a:ext cx="4633453" cy="2606317"/>
          </a:xfrm>
          <a:prstGeom prst="rect">
            <a:avLst/>
          </a:prstGeom>
        </p:spPr>
      </p:pic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CB0932F7-9AF2-32F3-647E-E50B36EE2E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217095"/>
              </p:ext>
            </p:extLst>
          </p:nvPr>
        </p:nvGraphicFramePr>
        <p:xfrm>
          <a:off x="4218316" y="4068814"/>
          <a:ext cx="4633453" cy="2293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10316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ounded Rectangle 14">
            <a:extLst>
              <a:ext uri="{FF2B5EF4-FFF2-40B4-BE49-F238E27FC236}">
                <a16:creationId xmlns:a16="http://schemas.microsoft.com/office/drawing/2014/main" id="{843DD86A-8FAA-443F-9211-42A2AE8A7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006" y="0"/>
            <a:ext cx="5666994" cy="6858000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A13AAE-18EB-4BDF-BAF7-F2F97B8D0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5C1B21-B0DB-4206-99EE-C13D67038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0"/>
            <a:ext cx="3477006" cy="14414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261589-06E9-4B7C-A8F1-26648507B7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4375150"/>
            <a:ext cx="3477006" cy="248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31C383-B0A6-852D-0C33-75B4DE8E5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066163"/>
            <a:ext cx="2480058" cy="5148371"/>
          </a:xfrm>
        </p:spPr>
        <p:txBody>
          <a:bodyPr>
            <a:normAutofit/>
          </a:bodyPr>
          <a:lstStyle/>
          <a:p>
            <a:r>
              <a:rPr lang="en-GB" sz="2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methodology 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0648D540-5672-C53E-7D59-BB5CC5B5E8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626603"/>
              </p:ext>
            </p:extLst>
          </p:nvPr>
        </p:nvGraphicFramePr>
        <p:xfrm>
          <a:off x="3959604" y="746125"/>
          <a:ext cx="4717669" cy="5447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01635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6A3F16E-CC60-4737-8CBB-9568A351D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4CC9B7-BF03-53CC-BB33-9390DD8F8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880" y="764372"/>
            <a:ext cx="5575552" cy="1432289"/>
          </a:xfrm>
        </p:spPr>
        <p:txBody>
          <a:bodyPr>
            <a:norm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Significance of the study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DABE73-66EA-42B0-AB0A-9FB1C0AD7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554794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4917B9-5D95-4999-9E13-3568EDD42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" r="43746" b="531"/>
          <a:stretch/>
        </p:blipFill>
        <p:spPr>
          <a:xfrm rot="5400000" flipH="1" flipV="1">
            <a:off x="-1805274" y="2497932"/>
            <a:ext cx="6857999" cy="186213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363BA-B8CE-0AF8-41F8-164ABD733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7880" y="2628900"/>
            <a:ext cx="5590558" cy="3589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UNSDG 9 – Industry, Innovation and Infrastructure </a:t>
            </a:r>
          </a:p>
          <a:p>
            <a:pPr marL="0" indent="0">
              <a:buNone/>
            </a:pP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Target 9.5 – Enhance scientific research and upgrade industrial capabilities  </a:t>
            </a:r>
          </a:p>
          <a:p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Empowering hoteliers in Sri Lanka 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To formulate  strategies to effectively address the customer complaints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To ensure Early identification of complaining causes  of potential customers </a:t>
            </a:r>
          </a:p>
          <a:p>
            <a:pPr lvl="1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provide an effective service delivery align with the cultural values </a:t>
            </a:r>
          </a:p>
          <a:p>
            <a:pPr lvl="1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respond effectively to negative online reviews to ensure and rebuild the trust and satisfaction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58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22DDE2-FB2D-421B-B377-F9AD495CE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95140B-9736-47E4-9A7D-ABB32F3AA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770CA6A-B3B0-4826-A91F-B2B1F8922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C51B9DA-B0CC-480A-8EA5-4D5C3E051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991FC2-3E65-1EAC-8B42-AC38456D2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2021" y="965200"/>
            <a:ext cx="4628207" cy="432964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700" dirty="0">
                <a:latin typeface="Calibri" panose="020F0502020204030204" pitchFamily="34" charset="0"/>
                <a:cs typeface="Calibri" panose="020F0502020204030204" pitchFamily="34" charset="0"/>
              </a:rPr>
              <a:t>Thank you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FE641DB-A503-41DE-ACA6-36B41C6C2B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1" y="1621260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8657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E55C054A45AB43B9AE8664F6180501" ma:contentTypeVersion="12" ma:contentTypeDescription="Create a new document." ma:contentTypeScope="" ma:versionID="78574ccbeaa8454f61a8b77a4044eab2">
  <xsd:schema xmlns:xsd="http://www.w3.org/2001/XMLSchema" xmlns:xs="http://www.w3.org/2001/XMLSchema" xmlns:p="http://schemas.microsoft.com/office/2006/metadata/properties" xmlns:ns2="0278d22c-1c32-4d13-b7f5-7deb73186667" xmlns:ns3="f352d330-4374-4a62-af0e-9fbf563349e0" targetNamespace="http://schemas.microsoft.com/office/2006/metadata/properties" ma:root="true" ma:fieldsID="b801e45a86444dccd065d29d8cb05a09" ns2:_="" ns3:_="">
    <xsd:import namespace="0278d22c-1c32-4d13-b7f5-7deb73186667"/>
    <xsd:import namespace="f352d330-4374-4a62-af0e-9fbf563349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8d22c-1c32-4d13-b7f5-7deb731866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2d330-4374-4a62-af0e-9fbf563349e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2F77A3-DB51-4A1A-AF37-8FC23DF5F241}">
  <ds:schemaRefs>
    <ds:schemaRef ds:uri="http://www.w3.org/XML/1998/namespace"/>
    <ds:schemaRef ds:uri="0278d22c-1c32-4d13-b7f5-7deb73186667"/>
    <ds:schemaRef ds:uri="http://schemas.microsoft.com/office/infopath/2007/PartnerControls"/>
    <ds:schemaRef ds:uri="f352d330-4374-4a62-af0e-9fbf563349e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42DD72B-DA6C-4142-B6E5-394175A2A8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88FC97-2BF8-411E-BA42-10590A842D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78d22c-1c32-4d13-b7f5-7deb73186667"/>
    <ds:schemaRef ds:uri="f352d330-4374-4a62-af0e-9fbf563349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6278</TotalTime>
  <Words>334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Vapor Trail</vt:lpstr>
      <vt:lpstr>A conceptual paper on understanding the cross-cultural differences in online complaint behaviour of hotel guests: the case of Sri Lanka hotel industry   (Keywords: Online consumer complaint behaviour, negative online reviews, hotel industry, TripAdvisor, Webcare) </vt:lpstr>
      <vt:lpstr>Outline </vt:lpstr>
      <vt:lpstr>Introduction</vt:lpstr>
      <vt:lpstr>Background</vt:lpstr>
      <vt:lpstr>Objective of the Study </vt:lpstr>
      <vt:lpstr>research Context </vt:lpstr>
      <vt:lpstr>Proposed methodology </vt:lpstr>
      <vt:lpstr>Significance of the study </vt:lpstr>
      <vt:lpstr>Thank you </vt:lpstr>
    </vt:vector>
  </TitlesOfParts>
  <Company>UWIC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title…</dc:title>
  <dc:creator>Helen Hallam</dc:creator>
  <cp:lastModifiedBy>Dissanayake, Maheshika</cp:lastModifiedBy>
  <cp:revision>127</cp:revision>
  <cp:lastPrinted>2018-10-12T06:58:52Z</cp:lastPrinted>
  <dcterms:created xsi:type="dcterms:W3CDTF">2011-11-01T14:35:53Z</dcterms:created>
  <dcterms:modified xsi:type="dcterms:W3CDTF">2023-05-12T12:01:39Z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0x01010057E55C054A45AB43B9AE8664F6180501</vt:lpwstr>
  </property>
</Properties>
</file>