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1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59" r:id="rId6"/>
    <p:sldId id="264" r:id="rId7"/>
    <p:sldId id="265" r:id="rId8"/>
    <p:sldId id="266" r:id="rId9"/>
    <p:sldId id="267" r:id="rId10"/>
    <p:sldId id="260" r:id="rId11"/>
    <p:sldId id="263" r:id="rId12"/>
    <p:sldId id="26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6"/>
    <p:restoredTop sz="96296"/>
  </p:normalViewPr>
  <p:slideViewPr>
    <p:cSldViewPr snapToGrid="0">
      <p:cViewPr varScale="1">
        <p:scale>
          <a:sx n="111" d="100"/>
          <a:sy n="111" d="100"/>
        </p:scale>
        <p:origin x="3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6B0A70-1236-45BB-B9FF-8E668EBA854F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AEBF30A-C6F4-4B20-B80C-38FCC3DBCC7C}">
      <dgm:prSet/>
      <dgm:spPr/>
      <dgm:t>
        <a:bodyPr/>
        <a:lstStyle/>
        <a:p>
          <a:r>
            <a:rPr lang="en-GB" b="0" i="0" dirty="0"/>
            <a:t>Today’s aim</a:t>
          </a:r>
        </a:p>
      </dgm:t>
    </dgm:pt>
    <dgm:pt modelId="{2BE379F6-DA0F-4C2C-B583-B529F9729A4A}" type="parTrans" cxnId="{E3009853-56A3-4852-B08A-BB873E29DF2C}">
      <dgm:prSet/>
      <dgm:spPr/>
      <dgm:t>
        <a:bodyPr/>
        <a:lstStyle/>
        <a:p>
          <a:endParaRPr lang="en-US"/>
        </a:p>
      </dgm:t>
    </dgm:pt>
    <dgm:pt modelId="{AA03F87E-ED9A-4BA6-84BD-839DC5129066}" type="sibTrans" cxnId="{E3009853-56A3-4852-B08A-BB873E29DF2C}">
      <dgm:prSet/>
      <dgm:spPr/>
      <dgm:t>
        <a:bodyPr/>
        <a:lstStyle/>
        <a:p>
          <a:endParaRPr lang="en-US"/>
        </a:p>
      </dgm:t>
    </dgm:pt>
    <dgm:pt modelId="{9D406141-1188-4919-8165-7C7E0BC8AFAB}">
      <dgm:prSet/>
      <dgm:spPr/>
      <dgm:t>
        <a:bodyPr/>
        <a:lstStyle/>
        <a:p>
          <a:r>
            <a:rPr lang="en-GB" b="0" i="0" dirty="0"/>
            <a:t>What is Sexual harassment?</a:t>
          </a:r>
          <a:endParaRPr lang="en-US" dirty="0"/>
        </a:p>
      </dgm:t>
    </dgm:pt>
    <dgm:pt modelId="{47BE5FA9-9C3C-4C63-8CA7-791906B9F73D}" type="parTrans" cxnId="{96CA6CEE-7CBE-4E8D-9C6C-FE216E1D9749}">
      <dgm:prSet/>
      <dgm:spPr/>
      <dgm:t>
        <a:bodyPr/>
        <a:lstStyle/>
        <a:p>
          <a:endParaRPr lang="en-US"/>
        </a:p>
      </dgm:t>
    </dgm:pt>
    <dgm:pt modelId="{3B5BBEF4-74DE-4484-9D7E-634DE5A5E595}" type="sibTrans" cxnId="{96CA6CEE-7CBE-4E8D-9C6C-FE216E1D9749}">
      <dgm:prSet/>
      <dgm:spPr/>
      <dgm:t>
        <a:bodyPr/>
        <a:lstStyle/>
        <a:p>
          <a:endParaRPr lang="en-US"/>
        </a:p>
      </dgm:t>
    </dgm:pt>
    <dgm:pt modelId="{5158D52F-62B0-41C7-87BE-5EDD25487B01}">
      <dgm:prSet/>
      <dgm:spPr/>
      <dgm:t>
        <a:bodyPr/>
        <a:lstStyle/>
        <a:p>
          <a:r>
            <a:rPr lang="en-GB" b="0" i="0" dirty="0"/>
            <a:t>Dimensions of Power</a:t>
          </a:r>
          <a:endParaRPr lang="en-US" dirty="0"/>
        </a:p>
      </dgm:t>
    </dgm:pt>
    <dgm:pt modelId="{73A87ED7-EF39-4434-95CB-4C5976AB78BA}" type="parTrans" cxnId="{4474C274-816E-47D7-B05B-95545E6DE7A0}">
      <dgm:prSet/>
      <dgm:spPr/>
      <dgm:t>
        <a:bodyPr/>
        <a:lstStyle/>
        <a:p>
          <a:endParaRPr lang="en-US"/>
        </a:p>
      </dgm:t>
    </dgm:pt>
    <dgm:pt modelId="{A8734365-1D5C-4F7C-86D3-7841A4F44249}" type="sibTrans" cxnId="{4474C274-816E-47D7-B05B-95545E6DE7A0}">
      <dgm:prSet/>
      <dgm:spPr/>
      <dgm:t>
        <a:bodyPr/>
        <a:lstStyle/>
        <a:p>
          <a:endParaRPr lang="en-US"/>
        </a:p>
      </dgm:t>
    </dgm:pt>
    <dgm:pt modelId="{8FE6E480-B659-41CE-8236-AB9E2400B792}">
      <dgm:prSet/>
      <dgm:spPr/>
      <dgm:t>
        <a:bodyPr/>
        <a:lstStyle/>
        <a:p>
          <a:r>
            <a:rPr lang="en-US" dirty="0"/>
            <a:t>Impact</a:t>
          </a:r>
          <a:r>
            <a:rPr lang="en-US" baseline="0" dirty="0"/>
            <a:t> on Wellbeing</a:t>
          </a:r>
          <a:endParaRPr lang="en-US" dirty="0"/>
        </a:p>
      </dgm:t>
    </dgm:pt>
    <dgm:pt modelId="{235FAA49-5BE3-4CD3-B552-C2B3E3D14B11}" type="parTrans" cxnId="{8F0BC026-1857-4514-B9BD-B9FF696AC6EE}">
      <dgm:prSet/>
      <dgm:spPr/>
      <dgm:t>
        <a:bodyPr/>
        <a:lstStyle/>
        <a:p>
          <a:endParaRPr lang="en-US"/>
        </a:p>
      </dgm:t>
    </dgm:pt>
    <dgm:pt modelId="{5FF57C42-BA54-4DDD-BF5D-04D15BFF2F07}" type="sibTrans" cxnId="{8F0BC026-1857-4514-B9BD-B9FF696AC6EE}">
      <dgm:prSet/>
      <dgm:spPr/>
      <dgm:t>
        <a:bodyPr/>
        <a:lstStyle/>
        <a:p>
          <a:endParaRPr lang="en-US"/>
        </a:p>
      </dgm:t>
    </dgm:pt>
    <dgm:pt modelId="{4D485D7A-C149-A14D-A2A3-4E8912A1BB53}">
      <dgm:prSet/>
      <dgm:spPr/>
      <dgm:t>
        <a:bodyPr/>
        <a:lstStyle/>
        <a:p>
          <a:r>
            <a:rPr lang="en-GB" dirty="0"/>
            <a:t>Why Hospitality?</a:t>
          </a:r>
        </a:p>
      </dgm:t>
    </dgm:pt>
    <dgm:pt modelId="{0B867C03-E254-CC47-BC00-B967116F4010}" type="parTrans" cxnId="{8194D225-5A36-6543-A4A9-069551E261FA}">
      <dgm:prSet/>
      <dgm:spPr/>
      <dgm:t>
        <a:bodyPr/>
        <a:lstStyle/>
        <a:p>
          <a:endParaRPr lang="en-GB"/>
        </a:p>
      </dgm:t>
    </dgm:pt>
    <dgm:pt modelId="{3D6B5472-751C-3A4A-89BA-4A201E551CE2}" type="sibTrans" cxnId="{8194D225-5A36-6543-A4A9-069551E261FA}">
      <dgm:prSet/>
      <dgm:spPr/>
      <dgm:t>
        <a:bodyPr/>
        <a:lstStyle/>
        <a:p>
          <a:endParaRPr lang="en-GB"/>
        </a:p>
      </dgm:t>
    </dgm:pt>
    <dgm:pt modelId="{A532134C-43AD-AF46-9F43-BD37431241B9}">
      <dgm:prSet/>
      <dgm:spPr/>
      <dgm:t>
        <a:bodyPr/>
        <a:lstStyle/>
        <a:p>
          <a:r>
            <a:rPr lang="en-GB" dirty="0"/>
            <a:t>Current Studies</a:t>
          </a:r>
        </a:p>
      </dgm:t>
    </dgm:pt>
    <dgm:pt modelId="{997F8C79-236C-4A4F-8F15-85537613B8F9}" type="parTrans" cxnId="{F7098036-BE06-304B-B0C1-2B7FFBCD7418}">
      <dgm:prSet/>
      <dgm:spPr/>
      <dgm:t>
        <a:bodyPr/>
        <a:lstStyle/>
        <a:p>
          <a:endParaRPr lang="en-GB"/>
        </a:p>
      </dgm:t>
    </dgm:pt>
    <dgm:pt modelId="{3B6075C3-D8B3-6F43-9AEC-7D2EA1A09D35}" type="sibTrans" cxnId="{F7098036-BE06-304B-B0C1-2B7FFBCD7418}">
      <dgm:prSet/>
      <dgm:spPr/>
      <dgm:t>
        <a:bodyPr/>
        <a:lstStyle/>
        <a:p>
          <a:endParaRPr lang="en-GB"/>
        </a:p>
      </dgm:t>
    </dgm:pt>
    <dgm:pt modelId="{A19A8B86-EAC6-0C4D-A8A0-394AF9BE0A90}">
      <dgm:prSet/>
      <dgm:spPr/>
      <dgm:t>
        <a:bodyPr/>
        <a:lstStyle/>
        <a:p>
          <a:r>
            <a:rPr lang="en-GB" dirty="0"/>
            <a:t>Sustainable Development Goals</a:t>
          </a:r>
        </a:p>
      </dgm:t>
    </dgm:pt>
    <dgm:pt modelId="{27B58328-C3FD-524C-B949-395F70DE3EF9}" type="parTrans" cxnId="{3BABE72B-0525-CD44-89D2-ACB8CD868021}">
      <dgm:prSet/>
      <dgm:spPr/>
      <dgm:t>
        <a:bodyPr/>
        <a:lstStyle/>
        <a:p>
          <a:endParaRPr lang="en-GB"/>
        </a:p>
      </dgm:t>
    </dgm:pt>
    <dgm:pt modelId="{9D975C64-9E50-2747-857A-6C720EAC7E41}" type="sibTrans" cxnId="{3BABE72B-0525-CD44-89D2-ACB8CD868021}">
      <dgm:prSet/>
      <dgm:spPr/>
      <dgm:t>
        <a:bodyPr/>
        <a:lstStyle/>
        <a:p>
          <a:endParaRPr lang="en-GB"/>
        </a:p>
      </dgm:t>
    </dgm:pt>
    <dgm:pt modelId="{5A6AAA7F-CB49-0149-85D6-CF74C18FC9F0}">
      <dgm:prSet/>
      <dgm:spPr/>
      <dgm:t>
        <a:bodyPr/>
        <a:lstStyle/>
        <a:p>
          <a:r>
            <a:rPr lang="en-GB" dirty="0"/>
            <a:t>What next?</a:t>
          </a:r>
        </a:p>
      </dgm:t>
    </dgm:pt>
    <dgm:pt modelId="{B0EAA006-B90C-CC41-B48F-353A244AB854}" type="parTrans" cxnId="{E25840FE-7369-8247-B1D0-7772AD147E21}">
      <dgm:prSet/>
      <dgm:spPr/>
    </dgm:pt>
    <dgm:pt modelId="{41D0182E-E41C-564D-A480-AB20EB8C1FAA}" type="sibTrans" cxnId="{E25840FE-7369-8247-B1D0-7772AD147E21}">
      <dgm:prSet/>
      <dgm:spPr/>
    </dgm:pt>
    <dgm:pt modelId="{3B67FA68-DC2D-F140-B4CF-AF8CFA460CD0}" type="pres">
      <dgm:prSet presAssocID="{7C6B0A70-1236-45BB-B9FF-8E668EBA854F}" presName="vert0" presStyleCnt="0">
        <dgm:presLayoutVars>
          <dgm:dir/>
          <dgm:animOne val="branch"/>
          <dgm:animLvl val="lvl"/>
        </dgm:presLayoutVars>
      </dgm:prSet>
      <dgm:spPr/>
    </dgm:pt>
    <dgm:pt modelId="{C494781F-D48B-874B-BC95-7BE61444AE5A}" type="pres">
      <dgm:prSet presAssocID="{1AEBF30A-C6F4-4B20-B80C-38FCC3DBCC7C}" presName="thickLine" presStyleLbl="alignNode1" presStyleIdx="0" presStyleCnt="8"/>
      <dgm:spPr/>
    </dgm:pt>
    <dgm:pt modelId="{14E7A2C8-33A0-9B4B-BF3A-9D90AAA9F2A2}" type="pres">
      <dgm:prSet presAssocID="{1AEBF30A-C6F4-4B20-B80C-38FCC3DBCC7C}" presName="horz1" presStyleCnt="0"/>
      <dgm:spPr/>
    </dgm:pt>
    <dgm:pt modelId="{842309B1-E824-9146-847D-01DD7A66F5F7}" type="pres">
      <dgm:prSet presAssocID="{1AEBF30A-C6F4-4B20-B80C-38FCC3DBCC7C}" presName="tx1" presStyleLbl="revTx" presStyleIdx="0" presStyleCnt="8"/>
      <dgm:spPr/>
    </dgm:pt>
    <dgm:pt modelId="{9AD907F1-2CCA-914C-9088-EB89271334C1}" type="pres">
      <dgm:prSet presAssocID="{1AEBF30A-C6F4-4B20-B80C-38FCC3DBCC7C}" presName="vert1" presStyleCnt="0"/>
      <dgm:spPr/>
    </dgm:pt>
    <dgm:pt modelId="{8D598F63-9AE8-3640-BA05-441FECCF69B5}" type="pres">
      <dgm:prSet presAssocID="{A19A8B86-EAC6-0C4D-A8A0-394AF9BE0A90}" presName="thickLine" presStyleLbl="alignNode1" presStyleIdx="1" presStyleCnt="8"/>
      <dgm:spPr/>
    </dgm:pt>
    <dgm:pt modelId="{101203C8-B68D-2744-A78A-E0CCBC6C2F2C}" type="pres">
      <dgm:prSet presAssocID="{A19A8B86-EAC6-0C4D-A8A0-394AF9BE0A90}" presName="horz1" presStyleCnt="0"/>
      <dgm:spPr/>
    </dgm:pt>
    <dgm:pt modelId="{FEEC7BB4-938F-4B44-8CE7-F9C06319275D}" type="pres">
      <dgm:prSet presAssocID="{A19A8B86-EAC6-0C4D-A8A0-394AF9BE0A90}" presName="tx1" presStyleLbl="revTx" presStyleIdx="1" presStyleCnt="8"/>
      <dgm:spPr/>
    </dgm:pt>
    <dgm:pt modelId="{F67793A2-04FE-FD49-8437-F47F5B30C32C}" type="pres">
      <dgm:prSet presAssocID="{A19A8B86-EAC6-0C4D-A8A0-394AF9BE0A90}" presName="vert1" presStyleCnt="0"/>
      <dgm:spPr/>
    </dgm:pt>
    <dgm:pt modelId="{A53642EB-31B4-2F47-AB45-59BCB7074EE8}" type="pres">
      <dgm:prSet presAssocID="{9D406141-1188-4919-8165-7C7E0BC8AFAB}" presName="thickLine" presStyleLbl="alignNode1" presStyleIdx="2" presStyleCnt="8"/>
      <dgm:spPr/>
    </dgm:pt>
    <dgm:pt modelId="{038FA4AE-C614-3849-9805-086C176C16DD}" type="pres">
      <dgm:prSet presAssocID="{9D406141-1188-4919-8165-7C7E0BC8AFAB}" presName="horz1" presStyleCnt="0"/>
      <dgm:spPr/>
    </dgm:pt>
    <dgm:pt modelId="{26F2DE5F-925A-E046-AECA-96528795E6F5}" type="pres">
      <dgm:prSet presAssocID="{9D406141-1188-4919-8165-7C7E0BC8AFAB}" presName="tx1" presStyleLbl="revTx" presStyleIdx="2" presStyleCnt="8"/>
      <dgm:spPr/>
    </dgm:pt>
    <dgm:pt modelId="{6F8185B7-50E6-4C49-9650-69B31BF6A912}" type="pres">
      <dgm:prSet presAssocID="{9D406141-1188-4919-8165-7C7E0BC8AFAB}" presName="vert1" presStyleCnt="0"/>
      <dgm:spPr/>
    </dgm:pt>
    <dgm:pt modelId="{D93794C4-7574-B74B-ABAA-2904D7022BE3}" type="pres">
      <dgm:prSet presAssocID="{8FE6E480-B659-41CE-8236-AB9E2400B792}" presName="thickLine" presStyleLbl="alignNode1" presStyleIdx="3" presStyleCnt="8"/>
      <dgm:spPr/>
    </dgm:pt>
    <dgm:pt modelId="{E9755E1F-9902-DC4B-B4DE-F174260BED09}" type="pres">
      <dgm:prSet presAssocID="{8FE6E480-B659-41CE-8236-AB9E2400B792}" presName="horz1" presStyleCnt="0"/>
      <dgm:spPr/>
    </dgm:pt>
    <dgm:pt modelId="{DA5E6062-DAFA-9240-B656-07D967FFB640}" type="pres">
      <dgm:prSet presAssocID="{8FE6E480-B659-41CE-8236-AB9E2400B792}" presName="tx1" presStyleLbl="revTx" presStyleIdx="3" presStyleCnt="8"/>
      <dgm:spPr/>
    </dgm:pt>
    <dgm:pt modelId="{7BD33AFC-3D8D-274C-BB96-58E41DCE921B}" type="pres">
      <dgm:prSet presAssocID="{8FE6E480-B659-41CE-8236-AB9E2400B792}" presName="vert1" presStyleCnt="0"/>
      <dgm:spPr/>
    </dgm:pt>
    <dgm:pt modelId="{16162EA3-83B9-994D-ACB9-EE53DA3CBA49}" type="pres">
      <dgm:prSet presAssocID="{4D485D7A-C149-A14D-A2A3-4E8912A1BB53}" presName="thickLine" presStyleLbl="alignNode1" presStyleIdx="4" presStyleCnt="8"/>
      <dgm:spPr/>
    </dgm:pt>
    <dgm:pt modelId="{840B0C87-CA72-DC44-B461-2AA42E1CA7FA}" type="pres">
      <dgm:prSet presAssocID="{4D485D7A-C149-A14D-A2A3-4E8912A1BB53}" presName="horz1" presStyleCnt="0"/>
      <dgm:spPr/>
    </dgm:pt>
    <dgm:pt modelId="{9D2E5563-C599-F941-B047-A21F31CF40EF}" type="pres">
      <dgm:prSet presAssocID="{4D485D7A-C149-A14D-A2A3-4E8912A1BB53}" presName="tx1" presStyleLbl="revTx" presStyleIdx="4" presStyleCnt="8"/>
      <dgm:spPr/>
    </dgm:pt>
    <dgm:pt modelId="{6736B56A-ADC7-E64E-BD9B-852298C54390}" type="pres">
      <dgm:prSet presAssocID="{4D485D7A-C149-A14D-A2A3-4E8912A1BB53}" presName="vert1" presStyleCnt="0"/>
      <dgm:spPr/>
    </dgm:pt>
    <dgm:pt modelId="{B53B6628-CC36-CC45-BE5E-C34D8F11AC89}" type="pres">
      <dgm:prSet presAssocID="{A532134C-43AD-AF46-9F43-BD37431241B9}" presName="thickLine" presStyleLbl="alignNode1" presStyleIdx="5" presStyleCnt="8"/>
      <dgm:spPr/>
    </dgm:pt>
    <dgm:pt modelId="{4C7E595B-F37E-7F44-BB73-F3D64C3C9AFB}" type="pres">
      <dgm:prSet presAssocID="{A532134C-43AD-AF46-9F43-BD37431241B9}" presName="horz1" presStyleCnt="0"/>
      <dgm:spPr/>
    </dgm:pt>
    <dgm:pt modelId="{D724177B-C1EA-5047-ABB7-F37D5446A7F8}" type="pres">
      <dgm:prSet presAssocID="{A532134C-43AD-AF46-9F43-BD37431241B9}" presName="tx1" presStyleLbl="revTx" presStyleIdx="5" presStyleCnt="8"/>
      <dgm:spPr/>
    </dgm:pt>
    <dgm:pt modelId="{F2216AEE-D620-704E-85C9-4D4309ED1DB2}" type="pres">
      <dgm:prSet presAssocID="{A532134C-43AD-AF46-9F43-BD37431241B9}" presName="vert1" presStyleCnt="0"/>
      <dgm:spPr/>
    </dgm:pt>
    <dgm:pt modelId="{8C88DCCF-5528-2345-842A-7FEC679CA571}" type="pres">
      <dgm:prSet presAssocID="{5158D52F-62B0-41C7-87BE-5EDD25487B01}" presName="thickLine" presStyleLbl="alignNode1" presStyleIdx="6" presStyleCnt="8"/>
      <dgm:spPr/>
    </dgm:pt>
    <dgm:pt modelId="{60D6FD7F-3C64-3744-B895-470249644A1F}" type="pres">
      <dgm:prSet presAssocID="{5158D52F-62B0-41C7-87BE-5EDD25487B01}" presName="horz1" presStyleCnt="0"/>
      <dgm:spPr/>
    </dgm:pt>
    <dgm:pt modelId="{C585F120-F3B7-9449-A8B4-E21F685D219F}" type="pres">
      <dgm:prSet presAssocID="{5158D52F-62B0-41C7-87BE-5EDD25487B01}" presName="tx1" presStyleLbl="revTx" presStyleIdx="6" presStyleCnt="8"/>
      <dgm:spPr/>
    </dgm:pt>
    <dgm:pt modelId="{B88BEA0A-11B0-0644-889C-EBDB42C776C5}" type="pres">
      <dgm:prSet presAssocID="{5158D52F-62B0-41C7-87BE-5EDD25487B01}" presName="vert1" presStyleCnt="0"/>
      <dgm:spPr/>
    </dgm:pt>
    <dgm:pt modelId="{10B07F40-A46D-C444-BD9B-E35645BF8092}" type="pres">
      <dgm:prSet presAssocID="{5A6AAA7F-CB49-0149-85D6-CF74C18FC9F0}" presName="thickLine" presStyleLbl="alignNode1" presStyleIdx="7" presStyleCnt="8"/>
      <dgm:spPr/>
    </dgm:pt>
    <dgm:pt modelId="{15E53283-C512-0C4E-9FCB-6794A6695CBB}" type="pres">
      <dgm:prSet presAssocID="{5A6AAA7F-CB49-0149-85D6-CF74C18FC9F0}" presName="horz1" presStyleCnt="0"/>
      <dgm:spPr/>
    </dgm:pt>
    <dgm:pt modelId="{F9818357-E480-F349-9EFC-26007596405D}" type="pres">
      <dgm:prSet presAssocID="{5A6AAA7F-CB49-0149-85D6-CF74C18FC9F0}" presName="tx1" presStyleLbl="revTx" presStyleIdx="7" presStyleCnt="8"/>
      <dgm:spPr/>
    </dgm:pt>
    <dgm:pt modelId="{6B4351A7-E1E8-FF4A-9973-69E187AAEDF6}" type="pres">
      <dgm:prSet presAssocID="{5A6AAA7F-CB49-0149-85D6-CF74C18FC9F0}" presName="vert1" presStyleCnt="0"/>
      <dgm:spPr/>
    </dgm:pt>
  </dgm:ptLst>
  <dgm:cxnLst>
    <dgm:cxn modelId="{85927E1B-073F-1241-9BB2-352273988C9A}" type="presOf" srcId="{4D485D7A-C149-A14D-A2A3-4E8912A1BB53}" destId="{9D2E5563-C599-F941-B047-A21F31CF40EF}" srcOrd="0" destOrd="0" presId="urn:microsoft.com/office/officeart/2008/layout/LinedList"/>
    <dgm:cxn modelId="{8194D225-5A36-6543-A4A9-069551E261FA}" srcId="{7C6B0A70-1236-45BB-B9FF-8E668EBA854F}" destId="{4D485D7A-C149-A14D-A2A3-4E8912A1BB53}" srcOrd="4" destOrd="0" parTransId="{0B867C03-E254-CC47-BC00-B967116F4010}" sibTransId="{3D6B5472-751C-3A4A-89BA-4A201E551CE2}"/>
    <dgm:cxn modelId="{8F0BC026-1857-4514-B9BD-B9FF696AC6EE}" srcId="{7C6B0A70-1236-45BB-B9FF-8E668EBA854F}" destId="{8FE6E480-B659-41CE-8236-AB9E2400B792}" srcOrd="3" destOrd="0" parTransId="{235FAA49-5BE3-4CD3-B552-C2B3E3D14B11}" sibTransId="{5FF57C42-BA54-4DDD-BF5D-04D15BFF2F07}"/>
    <dgm:cxn modelId="{3BABE72B-0525-CD44-89D2-ACB8CD868021}" srcId="{7C6B0A70-1236-45BB-B9FF-8E668EBA854F}" destId="{A19A8B86-EAC6-0C4D-A8A0-394AF9BE0A90}" srcOrd="1" destOrd="0" parTransId="{27B58328-C3FD-524C-B949-395F70DE3EF9}" sibTransId="{9D975C64-9E50-2747-857A-6C720EAC7E41}"/>
    <dgm:cxn modelId="{9DB12F36-B25D-1449-9BDE-847DB3205734}" type="presOf" srcId="{8FE6E480-B659-41CE-8236-AB9E2400B792}" destId="{DA5E6062-DAFA-9240-B656-07D967FFB640}" srcOrd="0" destOrd="0" presId="urn:microsoft.com/office/officeart/2008/layout/LinedList"/>
    <dgm:cxn modelId="{F7098036-BE06-304B-B0C1-2B7FFBCD7418}" srcId="{7C6B0A70-1236-45BB-B9FF-8E668EBA854F}" destId="{A532134C-43AD-AF46-9F43-BD37431241B9}" srcOrd="5" destOrd="0" parTransId="{997F8C79-236C-4A4F-8F15-85537613B8F9}" sibTransId="{3B6075C3-D8B3-6F43-9AEC-7D2EA1A09D35}"/>
    <dgm:cxn modelId="{B5F74740-CF83-7F47-9AAD-A9071AA8B2E8}" type="presOf" srcId="{1AEBF30A-C6F4-4B20-B80C-38FCC3DBCC7C}" destId="{842309B1-E824-9146-847D-01DD7A66F5F7}" srcOrd="0" destOrd="0" presId="urn:microsoft.com/office/officeart/2008/layout/LinedList"/>
    <dgm:cxn modelId="{E3009853-56A3-4852-B08A-BB873E29DF2C}" srcId="{7C6B0A70-1236-45BB-B9FF-8E668EBA854F}" destId="{1AEBF30A-C6F4-4B20-B80C-38FCC3DBCC7C}" srcOrd="0" destOrd="0" parTransId="{2BE379F6-DA0F-4C2C-B583-B529F9729A4A}" sibTransId="{AA03F87E-ED9A-4BA6-84BD-839DC5129066}"/>
    <dgm:cxn modelId="{4474C274-816E-47D7-B05B-95545E6DE7A0}" srcId="{7C6B0A70-1236-45BB-B9FF-8E668EBA854F}" destId="{5158D52F-62B0-41C7-87BE-5EDD25487B01}" srcOrd="6" destOrd="0" parTransId="{73A87ED7-EF39-4434-95CB-4C5976AB78BA}" sibTransId="{A8734365-1D5C-4F7C-86D3-7841A4F44249}"/>
    <dgm:cxn modelId="{C537FA74-2A8F-4F4D-8A80-15816817B907}" type="presOf" srcId="{A19A8B86-EAC6-0C4D-A8A0-394AF9BE0A90}" destId="{FEEC7BB4-938F-4B44-8CE7-F9C06319275D}" srcOrd="0" destOrd="0" presId="urn:microsoft.com/office/officeart/2008/layout/LinedList"/>
    <dgm:cxn modelId="{00C0FA92-D9B8-AC45-BCC5-5B76E50A5AC4}" type="presOf" srcId="{7C6B0A70-1236-45BB-B9FF-8E668EBA854F}" destId="{3B67FA68-DC2D-F140-B4CF-AF8CFA460CD0}" srcOrd="0" destOrd="0" presId="urn:microsoft.com/office/officeart/2008/layout/LinedList"/>
    <dgm:cxn modelId="{76F64BB0-0C7A-C74F-8244-2DE5AF89E38C}" type="presOf" srcId="{A532134C-43AD-AF46-9F43-BD37431241B9}" destId="{D724177B-C1EA-5047-ABB7-F37D5446A7F8}" srcOrd="0" destOrd="0" presId="urn:microsoft.com/office/officeart/2008/layout/LinedList"/>
    <dgm:cxn modelId="{A7E53EB3-632A-E74B-99D7-1E52B4FE6E26}" type="presOf" srcId="{9D406141-1188-4919-8165-7C7E0BC8AFAB}" destId="{26F2DE5F-925A-E046-AECA-96528795E6F5}" srcOrd="0" destOrd="0" presId="urn:microsoft.com/office/officeart/2008/layout/LinedList"/>
    <dgm:cxn modelId="{0989EDD9-32A5-8345-AB4A-F555B9A56E4D}" type="presOf" srcId="{5A6AAA7F-CB49-0149-85D6-CF74C18FC9F0}" destId="{F9818357-E480-F349-9EFC-26007596405D}" srcOrd="0" destOrd="0" presId="urn:microsoft.com/office/officeart/2008/layout/LinedList"/>
    <dgm:cxn modelId="{EF8488E8-9B1D-CF44-AB85-D46863F79E35}" type="presOf" srcId="{5158D52F-62B0-41C7-87BE-5EDD25487B01}" destId="{C585F120-F3B7-9449-A8B4-E21F685D219F}" srcOrd="0" destOrd="0" presId="urn:microsoft.com/office/officeart/2008/layout/LinedList"/>
    <dgm:cxn modelId="{96CA6CEE-7CBE-4E8D-9C6C-FE216E1D9749}" srcId="{7C6B0A70-1236-45BB-B9FF-8E668EBA854F}" destId="{9D406141-1188-4919-8165-7C7E0BC8AFAB}" srcOrd="2" destOrd="0" parTransId="{47BE5FA9-9C3C-4C63-8CA7-791906B9F73D}" sibTransId="{3B5BBEF4-74DE-4484-9D7E-634DE5A5E595}"/>
    <dgm:cxn modelId="{E25840FE-7369-8247-B1D0-7772AD147E21}" srcId="{7C6B0A70-1236-45BB-B9FF-8E668EBA854F}" destId="{5A6AAA7F-CB49-0149-85D6-CF74C18FC9F0}" srcOrd="7" destOrd="0" parTransId="{B0EAA006-B90C-CC41-B48F-353A244AB854}" sibTransId="{41D0182E-E41C-564D-A480-AB20EB8C1FAA}"/>
    <dgm:cxn modelId="{A038223A-F9EF-024C-A9DA-E03F9E3437BA}" type="presParOf" srcId="{3B67FA68-DC2D-F140-B4CF-AF8CFA460CD0}" destId="{C494781F-D48B-874B-BC95-7BE61444AE5A}" srcOrd="0" destOrd="0" presId="urn:microsoft.com/office/officeart/2008/layout/LinedList"/>
    <dgm:cxn modelId="{4C25C3FF-B715-764C-8F52-0C386BA34FC7}" type="presParOf" srcId="{3B67FA68-DC2D-F140-B4CF-AF8CFA460CD0}" destId="{14E7A2C8-33A0-9B4B-BF3A-9D90AAA9F2A2}" srcOrd="1" destOrd="0" presId="urn:microsoft.com/office/officeart/2008/layout/LinedList"/>
    <dgm:cxn modelId="{CE724009-7422-514E-A4D3-A9C60979F969}" type="presParOf" srcId="{14E7A2C8-33A0-9B4B-BF3A-9D90AAA9F2A2}" destId="{842309B1-E824-9146-847D-01DD7A66F5F7}" srcOrd="0" destOrd="0" presId="urn:microsoft.com/office/officeart/2008/layout/LinedList"/>
    <dgm:cxn modelId="{F11DF4B7-AB51-2D4C-BF53-23E1D790CD13}" type="presParOf" srcId="{14E7A2C8-33A0-9B4B-BF3A-9D90AAA9F2A2}" destId="{9AD907F1-2CCA-914C-9088-EB89271334C1}" srcOrd="1" destOrd="0" presId="urn:microsoft.com/office/officeart/2008/layout/LinedList"/>
    <dgm:cxn modelId="{0A6BE360-F763-9047-8DF5-438CC672B0BF}" type="presParOf" srcId="{3B67FA68-DC2D-F140-B4CF-AF8CFA460CD0}" destId="{8D598F63-9AE8-3640-BA05-441FECCF69B5}" srcOrd="2" destOrd="0" presId="urn:microsoft.com/office/officeart/2008/layout/LinedList"/>
    <dgm:cxn modelId="{C0742101-EFC4-5F41-861A-EE33AAD3B763}" type="presParOf" srcId="{3B67FA68-DC2D-F140-B4CF-AF8CFA460CD0}" destId="{101203C8-B68D-2744-A78A-E0CCBC6C2F2C}" srcOrd="3" destOrd="0" presId="urn:microsoft.com/office/officeart/2008/layout/LinedList"/>
    <dgm:cxn modelId="{00C71ED9-1A59-FC43-A847-663EBF1D216A}" type="presParOf" srcId="{101203C8-B68D-2744-A78A-E0CCBC6C2F2C}" destId="{FEEC7BB4-938F-4B44-8CE7-F9C06319275D}" srcOrd="0" destOrd="0" presId="urn:microsoft.com/office/officeart/2008/layout/LinedList"/>
    <dgm:cxn modelId="{49AEA557-848D-FE4B-AFA5-378A0A4D6C15}" type="presParOf" srcId="{101203C8-B68D-2744-A78A-E0CCBC6C2F2C}" destId="{F67793A2-04FE-FD49-8437-F47F5B30C32C}" srcOrd="1" destOrd="0" presId="urn:microsoft.com/office/officeart/2008/layout/LinedList"/>
    <dgm:cxn modelId="{B56961E3-A80E-B24D-B120-095C79EB0324}" type="presParOf" srcId="{3B67FA68-DC2D-F140-B4CF-AF8CFA460CD0}" destId="{A53642EB-31B4-2F47-AB45-59BCB7074EE8}" srcOrd="4" destOrd="0" presId="urn:microsoft.com/office/officeart/2008/layout/LinedList"/>
    <dgm:cxn modelId="{3D624CAF-29EB-5E40-8C7F-BC9DD1536664}" type="presParOf" srcId="{3B67FA68-DC2D-F140-B4CF-AF8CFA460CD0}" destId="{038FA4AE-C614-3849-9805-086C176C16DD}" srcOrd="5" destOrd="0" presId="urn:microsoft.com/office/officeart/2008/layout/LinedList"/>
    <dgm:cxn modelId="{A6DB64D7-7B06-5048-AF7C-A83069368F4A}" type="presParOf" srcId="{038FA4AE-C614-3849-9805-086C176C16DD}" destId="{26F2DE5F-925A-E046-AECA-96528795E6F5}" srcOrd="0" destOrd="0" presId="urn:microsoft.com/office/officeart/2008/layout/LinedList"/>
    <dgm:cxn modelId="{EC85FF3D-D869-BC4A-9B6D-6647DA03391C}" type="presParOf" srcId="{038FA4AE-C614-3849-9805-086C176C16DD}" destId="{6F8185B7-50E6-4C49-9650-69B31BF6A912}" srcOrd="1" destOrd="0" presId="urn:microsoft.com/office/officeart/2008/layout/LinedList"/>
    <dgm:cxn modelId="{DD46B325-E1D3-CC4F-BCA6-9C62CA13F15D}" type="presParOf" srcId="{3B67FA68-DC2D-F140-B4CF-AF8CFA460CD0}" destId="{D93794C4-7574-B74B-ABAA-2904D7022BE3}" srcOrd="6" destOrd="0" presId="urn:microsoft.com/office/officeart/2008/layout/LinedList"/>
    <dgm:cxn modelId="{F5C8F0B5-8F1D-5A4A-AF86-94525B67573E}" type="presParOf" srcId="{3B67FA68-DC2D-F140-B4CF-AF8CFA460CD0}" destId="{E9755E1F-9902-DC4B-B4DE-F174260BED09}" srcOrd="7" destOrd="0" presId="urn:microsoft.com/office/officeart/2008/layout/LinedList"/>
    <dgm:cxn modelId="{8C9757C3-6B2A-1F43-B142-B3C4E730D849}" type="presParOf" srcId="{E9755E1F-9902-DC4B-B4DE-F174260BED09}" destId="{DA5E6062-DAFA-9240-B656-07D967FFB640}" srcOrd="0" destOrd="0" presId="urn:microsoft.com/office/officeart/2008/layout/LinedList"/>
    <dgm:cxn modelId="{4B8A8D84-7468-054A-BE32-C069B3F37136}" type="presParOf" srcId="{E9755E1F-9902-DC4B-B4DE-F174260BED09}" destId="{7BD33AFC-3D8D-274C-BB96-58E41DCE921B}" srcOrd="1" destOrd="0" presId="urn:microsoft.com/office/officeart/2008/layout/LinedList"/>
    <dgm:cxn modelId="{AD667EDD-67F7-6948-913D-19AE1EFE8DE5}" type="presParOf" srcId="{3B67FA68-DC2D-F140-B4CF-AF8CFA460CD0}" destId="{16162EA3-83B9-994D-ACB9-EE53DA3CBA49}" srcOrd="8" destOrd="0" presId="urn:microsoft.com/office/officeart/2008/layout/LinedList"/>
    <dgm:cxn modelId="{BE0ABF59-98C2-674F-9D33-ADAD05E9759A}" type="presParOf" srcId="{3B67FA68-DC2D-F140-B4CF-AF8CFA460CD0}" destId="{840B0C87-CA72-DC44-B461-2AA42E1CA7FA}" srcOrd="9" destOrd="0" presId="urn:microsoft.com/office/officeart/2008/layout/LinedList"/>
    <dgm:cxn modelId="{858249DD-D56D-AF42-816B-8024B787AF6B}" type="presParOf" srcId="{840B0C87-CA72-DC44-B461-2AA42E1CA7FA}" destId="{9D2E5563-C599-F941-B047-A21F31CF40EF}" srcOrd="0" destOrd="0" presId="urn:microsoft.com/office/officeart/2008/layout/LinedList"/>
    <dgm:cxn modelId="{AB633C39-4150-8E45-B75C-28D5068E4374}" type="presParOf" srcId="{840B0C87-CA72-DC44-B461-2AA42E1CA7FA}" destId="{6736B56A-ADC7-E64E-BD9B-852298C54390}" srcOrd="1" destOrd="0" presId="urn:microsoft.com/office/officeart/2008/layout/LinedList"/>
    <dgm:cxn modelId="{B0028A18-41B6-7440-B4FD-7CD1CEA1FFB5}" type="presParOf" srcId="{3B67FA68-DC2D-F140-B4CF-AF8CFA460CD0}" destId="{B53B6628-CC36-CC45-BE5E-C34D8F11AC89}" srcOrd="10" destOrd="0" presId="urn:microsoft.com/office/officeart/2008/layout/LinedList"/>
    <dgm:cxn modelId="{067A2AB5-85A8-894D-B360-088DA52EF258}" type="presParOf" srcId="{3B67FA68-DC2D-F140-B4CF-AF8CFA460CD0}" destId="{4C7E595B-F37E-7F44-BB73-F3D64C3C9AFB}" srcOrd="11" destOrd="0" presId="urn:microsoft.com/office/officeart/2008/layout/LinedList"/>
    <dgm:cxn modelId="{6281D62F-2D78-7143-BF56-1F31DB223813}" type="presParOf" srcId="{4C7E595B-F37E-7F44-BB73-F3D64C3C9AFB}" destId="{D724177B-C1EA-5047-ABB7-F37D5446A7F8}" srcOrd="0" destOrd="0" presId="urn:microsoft.com/office/officeart/2008/layout/LinedList"/>
    <dgm:cxn modelId="{349F412D-EC79-9547-AE34-03E811659995}" type="presParOf" srcId="{4C7E595B-F37E-7F44-BB73-F3D64C3C9AFB}" destId="{F2216AEE-D620-704E-85C9-4D4309ED1DB2}" srcOrd="1" destOrd="0" presId="urn:microsoft.com/office/officeart/2008/layout/LinedList"/>
    <dgm:cxn modelId="{697988FC-38E8-BE46-90C0-D960D16C3F86}" type="presParOf" srcId="{3B67FA68-DC2D-F140-B4CF-AF8CFA460CD0}" destId="{8C88DCCF-5528-2345-842A-7FEC679CA571}" srcOrd="12" destOrd="0" presId="urn:microsoft.com/office/officeart/2008/layout/LinedList"/>
    <dgm:cxn modelId="{E1845E4C-FA5C-444E-90F1-2BD4671C45EF}" type="presParOf" srcId="{3B67FA68-DC2D-F140-B4CF-AF8CFA460CD0}" destId="{60D6FD7F-3C64-3744-B895-470249644A1F}" srcOrd="13" destOrd="0" presId="urn:microsoft.com/office/officeart/2008/layout/LinedList"/>
    <dgm:cxn modelId="{8E046BBC-7A21-3D47-93C6-D98AE839CB4B}" type="presParOf" srcId="{60D6FD7F-3C64-3744-B895-470249644A1F}" destId="{C585F120-F3B7-9449-A8B4-E21F685D219F}" srcOrd="0" destOrd="0" presId="urn:microsoft.com/office/officeart/2008/layout/LinedList"/>
    <dgm:cxn modelId="{316A4F22-A66D-3647-B4EC-37CD5154EE8E}" type="presParOf" srcId="{60D6FD7F-3C64-3744-B895-470249644A1F}" destId="{B88BEA0A-11B0-0644-889C-EBDB42C776C5}" srcOrd="1" destOrd="0" presId="urn:microsoft.com/office/officeart/2008/layout/LinedList"/>
    <dgm:cxn modelId="{2D0B5F00-8AAD-0140-AB0A-B904C438E5AF}" type="presParOf" srcId="{3B67FA68-DC2D-F140-B4CF-AF8CFA460CD0}" destId="{10B07F40-A46D-C444-BD9B-E35645BF8092}" srcOrd="14" destOrd="0" presId="urn:microsoft.com/office/officeart/2008/layout/LinedList"/>
    <dgm:cxn modelId="{CA566D78-A062-894A-9CE2-4BD4B0006017}" type="presParOf" srcId="{3B67FA68-DC2D-F140-B4CF-AF8CFA460CD0}" destId="{15E53283-C512-0C4E-9FCB-6794A6695CBB}" srcOrd="15" destOrd="0" presId="urn:microsoft.com/office/officeart/2008/layout/LinedList"/>
    <dgm:cxn modelId="{A236525E-5435-BA46-BBA3-1A11E3B01301}" type="presParOf" srcId="{15E53283-C512-0C4E-9FCB-6794A6695CBB}" destId="{F9818357-E480-F349-9EFC-26007596405D}" srcOrd="0" destOrd="0" presId="urn:microsoft.com/office/officeart/2008/layout/LinedList"/>
    <dgm:cxn modelId="{78205AE7-6EF1-734A-A92A-8E4B98BE77EE}" type="presParOf" srcId="{15E53283-C512-0C4E-9FCB-6794A6695CBB}" destId="{6B4351A7-E1E8-FF4A-9973-69E187AAEDF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EBBE6D-F2FC-41BF-8F3A-57132DF881F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AF58E4-2714-4926-9B9D-59523FEBA490}">
      <dgm:prSet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GB" b="0" i="0" u="none" dirty="0"/>
            <a:t>“Sexual harassment occurs when an individual engages in unwanted behaviour of a sexual nature. It has the purpose or effect of: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b="0" i="0" u="none" dirty="0"/>
            <a:t>- violating someone’s dignity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b="0" i="0" u="none" dirty="0"/>
            <a:t>- creating an intimidating, hostile, degrading, humiliating or offensive environment for the individual concerned” </a:t>
          </a:r>
          <a:br>
            <a:rPr lang="en-GB" b="0" i="0" u="none" dirty="0"/>
          </a:br>
          <a:endParaRPr lang="en-GB" b="0" i="0" u="none" dirty="0"/>
        </a:p>
        <a:p>
          <a:pPr algn="r">
            <a:buFont typeface="Arial" panose="020B0604020202020204" pitchFamily="34" charset="0"/>
            <a:buChar char="•"/>
          </a:pPr>
          <a:r>
            <a:rPr lang="en-GB" b="0" i="0" u="none" dirty="0"/>
            <a:t>(Equality and Human Rights Commission 2020)</a:t>
          </a:r>
          <a:endParaRPr lang="en-US" dirty="0"/>
        </a:p>
      </dgm:t>
    </dgm:pt>
    <dgm:pt modelId="{236349B1-BE70-4EA7-95A1-DAAB1C9E89BE}" type="parTrans" cxnId="{943EC744-89D7-452F-8BB3-5D0A350A0246}">
      <dgm:prSet/>
      <dgm:spPr/>
      <dgm:t>
        <a:bodyPr/>
        <a:lstStyle/>
        <a:p>
          <a:endParaRPr lang="en-US"/>
        </a:p>
      </dgm:t>
    </dgm:pt>
    <dgm:pt modelId="{7764B086-F599-473B-8041-31E03F6DC7D5}" type="sibTrans" cxnId="{943EC744-89D7-452F-8BB3-5D0A350A0246}">
      <dgm:prSet/>
      <dgm:spPr/>
      <dgm:t>
        <a:bodyPr/>
        <a:lstStyle/>
        <a:p>
          <a:endParaRPr lang="en-US"/>
        </a:p>
      </dgm:t>
    </dgm:pt>
    <dgm:pt modelId="{DA940849-0EB1-8D49-A6F5-62C5BB75043A}" type="pres">
      <dgm:prSet presAssocID="{7CEBBE6D-F2FC-41BF-8F3A-57132DF881F4}" presName="linear" presStyleCnt="0">
        <dgm:presLayoutVars>
          <dgm:animLvl val="lvl"/>
          <dgm:resizeHandles val="exact"/>
        </dgm:presLayoutVars>
      </dgm:prSet>
      <dgm:spPr/>
    </dgm:pt>
    <dgm:pt modelId="{E09FD108-DC39-724A-95C8-5DD3A2EF313E}" type="pres">
      <dgm:prSet presAssocID="{DEAF58E4-2714-4926-9B9D-59523FEBA49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851E10E-4EFC-904A-B240-0D969F6C7627}" type="presOf" srcId="{7CEBBE6D-F2FC-41BF-8F3A-57132DF881F4}" destId="{DA940849-0EB1-8D49-A6F5-62C5BB75043A}" srcOrd="0" destOrd="0" presId="urn:microsoft.com/office/officeart/2005/8/layout/vList2"/>
    <dgm:cxn modelId="{943EC744-89D7-452F-8BB3-5D0A350A0246}" srcId="{7CEBBE6D-F2FC-41BF-8F3A-57132DF881F4}" destId="{DEAF58E4-2714-4926-9B9D-59523FEBA490}" srcOrd="0" destOrd="0" parTransId="{236349B1-BE70-4EA7-95A1-DAAB1C9E89BE}" sibTransId="{7764B086-F599-473B-8041-31E03F6DC7D5}"/>
    <dgm:cxn modelId="{45FAEBDE-8A6A-7A45-9147-6989BF00010F}" type="presOf" srcId="{DEAF58E4-2714-4926-9B9D-59523FEBA490}" destId="{E09FD108-DC39-724A-95C8-5DD3A2EF313E}" srcOrd="0" destOrd="0" presId="urn:microsoft.com/office/officeart/2005/8/layout/vList2"/>
    <dgm:cxn modelId="{CF519802-D5FE-1449-859D-3EA04F3EDF54}" type="presParOf" srcId="{DA940849-0EB1-8D49-A6F5-62C5BB75043A}" destId="{E09FD108-DC39-724A-95C8-5DD3A2EF31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94781F-D48B-874B-BC95-7BE61444AE5A}">
      <dsp:nvSpPr>
        <dsp:cNvPr id="0" name=""/>
        <dsp:cNvSpPr/>
      </dsp:nvSpPr>
      <dsp:spPr>
        <a:xfrm>
          <a:off x="0" y="0"/>
          <a:ext cx="898740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309B1-E824-9146-847D-01DD7A66F5F7}">
      <dsp:nvSpPr>
        <dsp:cNvPr id="0" name=""/>
        <dsp:cNvSpPr/>
      </dsp:nvSpPr>
      <dsp:spPr>
        <a:xfrm>
          <a:off x="0" y="0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i="0" kern="1200" dirty="0"/>
            <a:t>Today’s aim</a:t>
          </a:r>
        </a:p>
      </dsp:txBody>
      <dsp:txXfrm>
        <a:off x="0" y="0"/>
        <a:ext cx="8987404" cy="456742"/>
      </dsp:txXfrm>
    </dsp:sp>
    <dsp:sp modelId="{8D598F63-9AE8-3640-BA05-441FECCF69B5}">
      <dsp:nvSpPr>
        <dsp:cNvPr id="0" name=""/>
        <dsp:cNvSpPr/>
      </dsp:nvSpPr>
      <dsp:spPr>
        <a:xfrm>
          <a:off x="0" y="456742"/>
          <a:ext cx="8987404" cy="0"/>
        </a:xfrm>
        <a:prstGeom prst="line">
          <a:avLst/>
        </a:prstGeom>
        <a:solidFill>
          <a:schemeClr val="accent2">
            <a:hueOff val="127084"/>
            <a:satOff val="-2840"/>
            <a:lumOff val="-2689"/>
            <a:alphaOff val="0"/>
          </a:schemeClr>
        </a:solidFill>
        <a:ln w="15875" cap="rnd" cmpd="sng" algn="ctr">
          <a:solidFill>
            <a:schemeClr val="accent2">
              <a:hueOff val="127084"/>
              <a:satOff val="-2840"/>
              <a:lumOff val="-26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C7BB4-938F-4B44-8CE7-F9C06319275D}">
      <dsp:nvSpPr>
        <dsp:cNvPr id="0" name=""/>
        <dsp:cNvSpPr/>
      </dsp:nvSpPr>
      <dsp:spPr>
        <a:xfrm>
          <a:off x="0" y="456742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Sustainable Development Goals</a:t>
          </a:r>
        </a:p>
      </dsp:txBody>
      <dsp:txXfrm>
        <a:off x="0" y="456742"/>
        <a:ext cx="8987404" cy="456742"/>
      </dsp:txXfrm>
    </dsp:sp>
    <dsp:sp modelId="{A53642EB-31B4-2F47-AB45-59BCB7074EE8}">
      <dsp:nvSpPr>
        <dsp:cNvPr id="0" name=""/>
        <dsp:cNvSpPr/>
      </dsp:nvSpPr>
      <dsp:spPr>
        <a:xfrm>
          <a:off x="0" y="913485"/>
          <a:ext cx="8987404" cy="0"/>
        </a:xfrm>
        <a:prstGeom prst="line">
          <a:avLst/>
        </a:prstGeom>
        <a:solidFill>
          <a:schemeClr val="accent2">
            <a:hueOff val="254167"/>
            <a:satOff val="-5681"/>
            <a:lumOff val="-5378"/>
            <a:alphaOff val="0"/>
          </a:schemeClr>
        </a:solidFill>
        <a:ln w="15875" cap="rnd" cmpd="sng" algn="ctr">
          <a:solidFill>
            <a:schemeClr val="accent2">
              <a:hueOff val="254167"/>
              <a:satOff val="-5681"/>
              <a:lumOff val="-53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2DE5F-925A-E046-AECA-96528795E6F5}">
      <dsp:nvSpPr>
        <dsp:cNvPr id="0" name=""/>
        <dsp:cNvSpPr/>
      </dsp:nvSpPr>
      <dsp:spPr>
        <a:xfrm>
          <a:off x="0" y="913485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i="0" kern="1200" dirty="0"/>
            <a:t>What is Sexual harassment?</a:t>
          </a:r>
          <a:endParaRPr lang="en-US" sz="2100" kern="1200" dirty="0"/>
        </a:p>
      </dsp:txBody>
      <dsp:txXfrm>
        <a:off x="0" y="913485"/>
        <a:ext cx="8987404" cy="456742"/>
      </dsp:txXfrm>
    </dsp:sp>
    <dsp:sp modelId="{D93794C4-7574-B74B-ABAA-2904D7022BE3}">
      <dsp:nvSpPr>
        <dsp:cNvPr id="0" name=""/>
        <dsp:cNvSpPr/>
      </dsp:nvSpPr>
      <dsp:spPr>
        <a:xfrm>
          <a:off x="0" y="1370227"/>
          <a:ext cx="8987404" cy="0"/>
        </a:xfrm>
        <a:prstGeom prst="line">
          <a:avLst/>
        </a:prstGeom>
        <a:solidFill>
          <a:schemeClr val="accent2">
            <a:hueOff val="381251"/>
            <a:satOff val="-8521"/>
            <a:lumOff val="-8067"/>
            <a:alphaOff val="0"/>
          </a:schemeClr>
        </a:solidFill>
        <a:ln w="15875" cap="rnd" cmpd="sng" algn="ctr">
          <a:solidFill>
            <a:schemeClr val="accent2">
              <a:hueOff val="381251"/>
              <a:satOff val="-8521"/>
              <a:lumOff val="-80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5E6062-DAFA-9240-B656-07D967FFB640}">
      <dsp:nvSpPr>
        <dsp:cNvPr id="0" name=""/>
        <dsp:cNvSpPr/>
      </dsp:nvSpPr>
      <dsp:spPr>
        <a:xfrm>
          <a:off x="0" y="1370227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Impact</a:t>
          </a:r>
          <a:r>
            <a:rPr lang="en-US" sz="2100" kern="1200" baseline="0" dirty="0"/>
            <a:t> on Wellbeing</a:t>
          </a:r>
          <a:endParaRPr lang="en-US" sz="2100" kern="1200" dirty="0"/>
        </a:p>
      </dsp:txBody>
      <dsp:txXfrm>
        <a:off x="0" y="1370227"/>
        <a:ext cx="8987404" cy="456742"/>
      </dsp:txXfrm>
    </dsp:sp>
    <dsp:sp modelId="{16162EA3-83B9-994D-ACB9-EE53DA3CBA49}">
      <dsp:nvSpPr>
        <dsp:cNvPr id="0" name=""/>
        <dsp:cNvSpPr/>
      </dsp:nvSpPr>
      <dsp:spPr>
        <a:xfrm>
          <a:off x="0" y="1826970"/>
          <a:ext cx="8987404" cy="0"/>
        </a:xfrm>
        <a:prstGeom prst="line">
          <a:avLst/>
        </a:prstGeom>
        <a:solidFill>
          <a:schemeClr val="accent2">
            <a:hueOff val="508335"/>
            <a:satOff val="-11362"/>
            <a:lumOff val="-10756"/>
            <a:alphaOff val="0"/>
          </a:schemeClr>
        </a:solidFill>
        <a:ln w="15875" cap="rnd" cmpd="sng" algn="ctr">
          <a:solidFill>
            <a:schemeClr val="accent2">
              <a:hueOff val="508335"/>
              <a:satOff val="-11362"/>
              <a:lumOff val="-107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2E5563-C599-F941-B047-A21F31CF40EF}">
      <dsp:nvSpPr>
        <dsp:cNvPr id="0" name=""/>
        <dsp:cNvSpPr/>
      </dsp:nvSpPr>
      <dsp:spPr>
        <a:xfrm>
          <a:off x="0" y="1826970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Why Hospitality?</a:t>
          </a:r>
        </a:p>
      </dsp:txBody>
      <dsp:txXfrm>
        <a:off x="0" y="1826970"/>
        <a:ext cx="8987404" cy="456742"/>
      </dsp:txXfrm>
    </dsp:sp>
    <dsp:sp modelId="{B53B6628-CC36-CC45-BE5E-C34D8F11AC89}">
      <dsp:nvSpPr>
        <dsp:cNvPr id="0" name=""/>
        <dsp:cNvSpPr/>
      </dsp:nvSpPr>
      <dsp:spPr>
        <a:xfrm>
          <a:off x="0" y="2283713"/>
          <a:ext cx="8987404" cy="0"/>
        </a:xfrm>
        <a:prstGeom prst="line">
          <a:avLst/>
        </a:prstGeom>
        <a:solidFill>
          <a:schemeClr val="accent2">
            <a:hueOff val="635418"/>
            <a:satOff val="-14202"/>
            <a:lumOff val="-13445"/>
            <a:alphaOff val="0"/>
          </a:schemeClr>
        </a:solidFill>
        <a:ln w="15875" cap="rnd" cmpd="sng" algn="ctr">
          <a:solidFill>
            <a:schemeClr val="accent2">
              <a:hueOff val="635418"/>
              <a:satOff val="-14202"/>
              <a:lumOff val="-134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24177B-C1EA-5047-ABB7-F37D5446A7F8}">
      <dsp:nvSpPr>
        <dsp:cNvPr id="0" name=""/>
        <dsp:cNvSpPr/>
      </dsp:nvSpPr>
      <dsp:spPr>
        <a:xfrm>
          <a:off x="0" y="2283713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Current Studies</a:t>
          </a:r>
        </a:p>
      </dsp:txBody>
      <dsp:txXfrm>
        <a:off x="0" y="2283713"/>
        <a:ext cx="8987404" cy="456742"/>
      </dsp:txXfrm>
    </dsp:sp>
    <dsp:sp modelId="{8C88DCCF-5528-2345-842A-7FEC679CA571}">
      <dsp:nvSpPr>
        <dsp:cNvPr id="0" name=""/>
        <dsp:cNvSpPr/>
      </dsp:nvSpPr>
      <dsp:spPr>
        <a:xfrm>
          <a:off x="0" y="2740455"/>
          <a:ext cx="8987404" cy="0"/>
        </a:xfrm>
        <a:prstGeom prst="line">
          <a:avLst/>
        </a:prstGeom>
        <a:solidFill>
          <a:schemeClr val="accent2">
            <a:hueOff val="762502"/>
            <a:satOff val="-17043"/>
            <a:lumOff val="-16134"/>
            <a:alphaOff val="0"/>
          </a:schemeClr>
        </a:solidFill>
        <a:ln w="15875" cap="rnd" cmpd="sng" algn="ctr">
          <a:solidFill>
            <a:schemeClr val="accent2">
              <a:hueOff val="762502"/>
              <a:satOff val="-17043"/>
              <a:lumOff val="-161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5F120-F3B7-9449-A8B4-E21F685D219F}">
      <dsp:nvSpPr>
        <dsp:cNvPr id="0" name=""/>
        <dsp:cNvSpPr/>
      </dsp:nvSpPr>
      <dsp:spPr>
        <a:xfrm>
          <a:off x="0" y="2740455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i="0" kern="1200" dirty="0"/>
            <a:t>Dimensions of Power</a:t>
          </a:r>
          <a:endParaRPr lang="en-US" sz="2100" kern="1200" dirty="0"/>
        </a:p>
      </dsp:txBody>
      <dsp:txXfrm>
        <a:off x="0" y="2740455"/>
        <a:ext cx="8987404" cy="456742"/>
      </dsp:txXfrm>
    </dsp:sp>
    <dsp:sp modelId="{10B07F40-A46D-C444-BD9B-E35645BF8092}">
      <dsp:nvSpPr>
        <dsp:cNvPr id="0" name=""/>
        <dsp:cNvSpPr/>
      </dsp:nvSpPr>
      <dsp:spPr>
        <a:xfrm>
          <a:off x="0" y="3197198"/>
          <a:ext cx="8987404" cy="0"/>
        </a:xfrm>
        <a:prstGeom prst="line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accent2">
              <a:hueOff val="889586"/>
              <a:satOff val="-19883"/>
              <a:lumOff val="-18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18357-E480-F349-9EFC-26007596405D}">
      <dsp:nvSpPr>
        <dsp:cNvPr id="0" name=""/>
        <dsp:cNvSpPr/>
      </dsp:nvSpPr>
      <dsp:spPr>
        <a:xfrm>
          <a:off x="0" y="3197198"/>
          <a:ext cx="8987404" cy="456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What next?</a:t>
          </a:r>
        </a:p>
      </dsp:txBody>
      <dsp:txXfrm>
        <a:off x="0" y="3197198"/>
        <a:ext cx="8987404" cy="4567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FD108-DC39-724A-95C8-5DD3A2EF313E}">
      <dsp:nvSpPr>
        <dsp:cNvPr id="0" name=""/>
        <dsp:cNvSpPr/>
      </dsp:nvSpPr>
      <dsp:spPr>
        <a:xfrm>
          <a:off x="0" y="35845"/>
          <a:ext cx="8915400" cy="3706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400" b="0" i="0" u="none" kern="1200" dirty="0"/>
            <a:t>“Sexual harassment occurs when an individual engages in unwanted behaviour of a sexual nature. It has the purpose or effect of: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400" b="0" i="0" u="none" kern="1200" dirty="0"/>
            <a:t>- violating someone’s dignity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400" b="0" i="0" u="none" kern="1200" dirty="0"/>
            <a:t>- creating an intimidating, hostile, degrading, humiliating or offensive environment for the individual concerned” </a:t>
          </a:r>
          <a:br>
            <a:rPr lang="en-GB" sz="2400" b="0" i="0" u="none" kern="1200" dirty="0"/>
          </a:br>
          <a:endParaRPr lang="en-GB" sz="2400" b="0" i="0" u="none" kern="1200" dirty="0"/>
        </a:p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400" b="0" i="0" u="none" kern="1200" dirty="0"/>
            <a:t>(Equality and Human Rights Commission 2020)</a:t>
          </a:r>
          <a:endParaRPr lang="en-US" sz="2400" kern="1200" dirty="0"/>
        </a:p>
      </dsp:txBody>
      <dsp:txXfrm>
        <a:off x="180939" y="216784"/>
        <a:ext cx="8553522" cy="334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2EB59-A645-A848-9BEA-3C2DA718F153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D163B-1E30-3847-8486-3F7BD18708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96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RELATE TO CONFERENCE AIMS HERE</a:t>
            </a:r>
            <a:br>
              <a:rPr lang="en-GB" dirty="0"/>
            </a:br>
            <a:r>
              <a:rPr lang="en-GB" sz="1800" b="1" dirty="0">
                <a:solidFill>
                  <a:srgbClr val="560044"/>
                </a:solidFill>
                <a:effectLst/>
                <a:latin typeface="Gotham"/>
              </a:rPr>
              <a:t>Goal 3: </a:t>
            </a:r>
            <a:r>
              <a:rPr lang="en-GB" sz="1800" dirty="0">
                <a:solidFill>
                  <a:srgbClr val="560044"/>
                </a:solidFill>
                <a:effectLst/>
                <a:latin typeface="Gotham"/>
              </a:rPr>
              <a:t>Good Health and Wellbeing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>
                <a:solidFill>
                  <a:srgbClr val="560044"/>
                </a:solidFill>
                <a:effectLst/>
                <a:latin typeface="Gotham"/>
              </a:rPr>
              <a:t>Goal 5: </a:t>
            </a:r>
            <a:r>
              <a:rPr lang="en-GB" sz="1800" dirty="0">
                <a:solidFill>
                  <a:srgbClr val="560044"/>
                </a:solidFill>
                <a:effectLst/>
                <a:latin typeface="Gotham"/>
              </a:rPr>
              <a:t>Gender Equality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4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Link to WELLBEING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685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898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Link to GENDER EQUALITY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993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ED163B-1E30-3847-8486-3F7BD18708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081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A5B0A250-5CC0-1746-B209-08E8B0DAE6AF}" type="datetimeFigureOut">
              <a:rPr lang="en-US" smtClean="0"/>
              <a:pPr algn="l"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46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8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7083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14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0406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92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8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0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7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7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5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509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31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6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5/12/23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1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0A250-5CC0-1746-B209-08E8B0DAE6AF}" type="datetimeFigureOut">
              <a:rPr lang="en-US" smtClean="0"/>
              <a:pPr/>
              <a:t>5/12/23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8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t20103646@outlook.cardiffmet.ac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nmatthews@cardiffmet.ac.uk" TargetMode="External"/><Relationship Id="rId5" Type="http://schemas.openxmlformats.org/officeDocument/2006/relationships/hyperlink" Target="mailto:dgibbs@cardiffmet.ac.uk" TargetMode="External"/><Relationship Id="rId4" Type="http://schemas.openxmlformats.org/officeDocument/2006/relationships/hyperlink" Target="mailto:xren@cardiffmet.ac.uk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government/uploads/system/uploads/attachment_data/file/1002873/2021-07-12_Sexual_Harassment_Report_FINAL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n.org/sustainabledevelopment/health/" TargetMode="External"/><Relationship Id="rId5" Type="http://schemas.openxmlformats.org/officeDocument/2006/relationships/hyperlink" Target="https://www.equalityhumanrights.com/en/sexual-harassment-workplace" TargetMode="External"/><Relationship Id="rId4" Type="http://schemas.openxmlformats.org/officeDocument/2006/relationships/hyperlink" Target="https://www.peoplemanagement.co.uk/article/1792701/preventing-sexual-harassment-hospitality-sector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1FF9CEF5-A50D-4B8B-9852-D76F70378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abstract watercolor pattern on a white background">
            <a:extLst>
              <a:ext uri="{FF2B5EF4-FFF2-40B4-BE49-F238E27FC236}">
                <a16:creationId xmlns:a16="http://schemas.microsoft.com/office/drawing/2014/main" id="{802C632F-63D5-BD5C-4651-C2535FC942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14644" b="1086"/>
          <a:stretch/>
        </p:blipFill>
        <p:spPr>
          <a:xfrm>
            <a:off x="0" y="4748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61D089-111F-0571-5194-B38521E86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800" b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 Victims of Sexual Harassment in Hospitality: A Need for a Critical Review of Literature </a:t>
            </a:r>
            <a:br>
              <a:rPr lang="en-GB" sz="380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80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9A005-2E59-0E32-5CC1-3E4502F19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Mx Giulietta Williamson Assoc CIPD MSc BA, PhD Student CSM. </a:t>
            </a:r>
            <a:r>
              <a:rPr lang="en-GB" dirty="0">
                <a:hlinkClick r:id="rId3"/>
              </a:rPr>
              <a:t>St20103646@outlook.cardiffmet.ac.uk</a:t>
            </a:r>
            <a:r>
              <a:rPr lang="en-GB" dirty="0"/>
              <a:t> </a:t>
            </a:r>
          </a:p>
          <a:p>
            <a:r>
              <a:rPr lang="en-GB" dirty="0"/>
              <a:t>Dr </a:t>
            </a:r>
            <a:r>
              <a:rPr lang="en-GB" dirty="0" err="1"/>
              <a:t>Xiaoni</a:t>
            </a:r>
            <a:r>
              <a:rPr lang="en-GB" dirty="0"/>
              <a:t> Ren Programme Director of MSc HRM, Department of Business, Management, and Law. </a:t>
            </a:r>
            <a:r>
              <a:rPr lang="en-GB" dirty="0">
                <a:hlinkClick r:id="rId4"/>
              </a:rPr>
              <a:t>xren@cardiffmet.ac.uk</a:t>
            </a:r>
            <a:r>
              <a:rPr lang="en-GB" dirty="0"/>
              <a:t> </a:t>
            </a:r>
          </a:p>
          <a:p>
            <a:pPr algn="l" fontAlgn="base"/>
            <a:r>
              <a:rPr lang="en-GB" dirty="0"/>
              <a:t>Dr Darryl Gibbs 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Segoe UI" panose="020B0502040204020203" pitchFamily="34" charset="0"/>
              </a:rPr>
              <a:t>Programme Director of the MSc suite of programmes, Department of Tourism, Hospitality and Event Management. 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Segoe UI" panose="020B0502040204020203" pitchFamily="34" charset="0"/>
                <a:hlinkClick r:id="rId5"/>
              </a:rPr>
              <a:t>dgibbs@cardiffmet.ac.uk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Segoe UI" panose="020B0502040204020203" pitchFamily="34" charset="0"/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/>
              <a:t>Dr Nic Matthews, Head of Department, Department of Tourism, Hospitality and Events Management. </a:t>
            </a:r>
            <a:r>
              <a:rPr lang="en-GB" dirty="0">
                <a:hlinkClick r:id="rId6"/>
              </a:rPr>
              <a:t>nmatthews@cardiffmet.ac.uk</a:t>
            </a:r>
            <a:r>
              <a:rPr lang="en-GB" dirty="0"/>
              <a:t> 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30684D86-C9D1-40C3-A9B6-EC935C731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2842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33">
            <a:extLst>
              <a:ext uri="{FF2B5EF4-FFF2-40B4-BE49-F238E27FC236}">
                <a16:creationId xmlns:a16="http://schemas.microsoft.com/office/drawing/2014/main" id="{1EDF7896-F56A-49DA-90F3-F5CE8B98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56333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DF5A0-9065-8D4F-1386-F2E98BF6F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Dimensions of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001D4-1E8A-9ECA-A6C1-B65024A43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Sexual Harassment currently largely viewed through the lens of heteronormativity.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Essentialist views of men as powerful and women as powerless further reinforces gender inequality (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Dzubinski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 and Diehl, 2018)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Sexual Harassment at work an abuse of social and economic power (La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Lopa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and Gong, 2022)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Customers have power over employees (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Poulston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, 2008)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Other identities can trigger power imbalances, e.g. race, ethnicity, age, religion, sexuality, migration status, etc. (Turkoglu, 2020)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How can we solve the issue of sexual harassment if we only view it through one lens of power?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What can be done to help support male employees who are victims of sexual harassment? </a:t>
            </a:r>
          </a:p>
        </p:txBody>
      </p:sp>
    </p:spTree>
    <p:extLst>
      <p:ext uri="{BB962C8B-B14F-4D97-AF65-F5344CB8AC3E}">
        <p14:creationId xmlns:p14="http://schemas.microsoft.com/office/powerpoint/2010/main" val="827862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0B0685DC-0CEE-482C-8A89-7A85EECA3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62C81D-00FB-BD19-FDE3-F26DC50A2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527" y="685800"/>
            <a:ext cx="3649085" cy="5225422"/>
          </a:xfrm>
        </p:spPr>
        <p:txBody>
          <a:bodyPr anchor="ctr">
            <a:normAutofit/>
          </a:bodyPr>
          <a:lstStyle/>
          <a:p>
            <a:r>
              <a:rPr lang="en-GB" dirty="0"/>
              <a:t>What next?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A31628A5-06CF-426B-948A-59ED234C9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A66DE-F260-C9F3-72CD-0363FF8BC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554" y="685800"/>
            <a:ext cx="5970162" cy="5225422"/>
          </a:xfrm>
        </p:spPr>
        <p:txBody>
          <a:bodyPr anchor="ctr">
            <a:normAutofit/>
          </a:bodyPr>
          <a:lstStyle/>
          <a:p>
            <a:r>
              <a:rPr lang="en-GB" dirty="0"/>
              <a:t>A full review into the existing literature should be enacted</a:t>
            </a:r>
          </a:p>
          <a:p>
            <a:r>
              <a:rPr lang="en-GB" dirty="0"/>
              <a:t>Further exploration of other modes of social and economic power</a:t>
            </a:r>
          </a:p>
          <a:p>
            <a:r>
              <a:rPr lang="en-GB" dirty="0"/>
              <a:t>Find ways to empower those at-risk of sexual harassment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902729-F83B-46AA-B572-057BD32A6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6041" y="1871831"/>
            <a:ext cx="0" cy="320040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357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D16E9A-D027-4B65-759E-D176B0246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062" y="624110"/>
            <a:ext cx="8131550" cy="1280890"/>
          </a:xfrm>
        </p:spPr>
        <p:txBody>
          <a:bodyPr>
            <a:normAutofit/>
          </a:bodyPr>
          <a:lstStyle/>
          <a:p>
            <a:r>
              <a:rPr lang="en-GB" dirty="0"/>
              <a:t>References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63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999A0-9741-6D89-E796-3494BB222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062" y="1399026"/>
            <a:ext cx="8131550" cy="451219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Adams, L.,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Hilger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L.,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Moselen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E., Basi, T., Gooding, O. and Hull, J. (2020) ‘2020 Sexual Harassment Survey’,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Government Equalities Office,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online,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Avalaible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at: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https://assets.publishing.service.gov.uk/government/uploads/system/uploads/attachment_data/file/1002873/2021-07-12_Sexual_Harassment_Report_FINAL.pdf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[Accessed 11th May 2023]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Aldridge C. and Lane, M. (2022) ‘Preventing sexual harassment in the hospitality sector’,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People Management,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online, Available at: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https://www.peoplemanagement.co.uk/article/1792701/preventing-sexual-harassment-hospitality-sector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[Accessed 11th May 2023]</a:t>
            </a:r>
          </a:p>
          <a:p>
            <a:pPr>
              <a:lnSpc>
                <a:spcPct val="90000"/>
              </a:lnSpc>
            </a:pP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Alrawadieh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Z.,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Alrawadieh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Olya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H., Bayram, G. and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Kahraman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O. (2022) ‘Sexual harassment, psychological well-being and job satisfaction of female tour guides: the effects of social and organisational support’,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Sustainable Tourism, 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30(7)</a:t>
            </a:r>
          </a:p>
          <a:p>
            <a:pPr>
              <a:lnSpc>
                <a:spcPct val="90000"/>
              </a:lnSpc>
            </a:pP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Booyens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I.,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Hadjisolomou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A., Nickson, D., Cunningham, T. and Baum, T. (2022) ‘’It’s not a big deal’: Customer Misbehaviour and Social Washing in Hospitality’,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International Journal of Contemporary Hospitality Management,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34(11), pp. 4123-4141.</a:t>
            </a:r>
          </a:p>
          <a:p>
            <a:pPr>
              <a:lnSpc>
                <a:spcPct val="90000"/>
              </a:lnSpc>
            </a:pP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Dzubinski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L. and Diehl, A. (2018) ‘The Problem of Gender Essentialism and its 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mplications for Women in Leadership: The problem of gender essentialism and its implications for women in leadership’,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Leadership Studies,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12(1), pp. 56-61.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Equality and Human Rights Commission (2020) ‘Sexual Harassment in the Workplace’, online, Available at: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https://www.equalityhumanrights.com/en/sexual-harassment-workplace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[Accessed 11th May 2023]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Gibbs, D., Haven-Tang, C., Ritchie, C. (2021) ‘Harmless flirtations or co-creation? Exploring flirtatious encounters in hospitable experiences’,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Tourism and Hospitality Research,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21(4), pp. 473-486.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n-GB" sz="1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Lopa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J. and Gong, Z. (2020) ‘Sexual Harassment of Hospitality Interns’,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Hospitality &amp; Tourism Education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32(2), pp. 88-101.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Park, J., Kim, Y., Yu, J., Yue, G. and Yoon, E. (2022) ‘Sexual Harassment to Male Employees: An Assessment of its Negative Consequences’, </a:t>
            </a:r>
            <a:r>
              <a:rPr lang="en-GB" sz="11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Men’s Health, </a:t>
            </a: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18(8), p. 173. </a:t>
            </a:r>
          </a:p>
          <a:p>
            <a:pPr>
              <a:lnSpc>
                <a:spcPct val="90000"/>
              </a:lnSpc>
            </a:pPr>
            <a:r>
              <a:rPr lang="en-GB" sz="1100" dirty="0" err="1">
                <a:ea typeface="Calibri" panose="020F0502020204030204" pitchFamily="34" charset="0"/>
                <a:cs typeface="Times New Roman" panose="02020603050405020304" pitchFamily="18" charset="0"/>
              </a:rPr>
              <a:t>Scarduzio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, J., </a:t>
            </a:r>
            <a:r>
              <a:rPr lang="en-GB" sz="1100" dirty="0" err="1">
                <a:ea typeface="Calibri" panose="020F0502020204030204" pitchFamily="34" charset="0"/>
                <a:cs typeface="Times New Roman" panose="02020603050405020304" pitchFamily="18" charset="0"/>
              </a:rPr>
              <a:t>Wehlage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, S. and Lueken, S. (2018) ‘”It’s like taking your man card away”: Male Victims’ Narratives of Male-to-Male Harassment”,  </a:t>
            </a:r>
            <a:r>
              <a:rPr lang="en-GB" sz="1100" i="1" dirty="0">
                <a:ea typeface="Calibri" panose="020F0502020204030204" pitchFamily="34" charset="0"/>
                <a:cs typeface="Times New Roman" panose="02020603050405020304" pitchFamily="18" charset="0"/>
              </a:rPr>
              <a:t>Communication Quarterly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, 66(5), pp. 481-500.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Skewes, L., Fine, C. and Haslam, N. (2018) ‘Beyond Mars and Venus: The role of gender essentialism in support for gender inequality and backlash’, </a:t>
            </a:r>
            <a:r>
              <a:rPr lang="en-GB" sz="11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PLoS</a:t>
            </a:r>
            <a:r>
              <a:rPr lang="en-GB" sz="1100" i="1" dirty="0">
                <a:ea typeface="Calibri" panose="020F0502020204030204" pitchFamily="34" charset="0"/>
                <a:cs typeface="Times New Roman" panose="02020603050405020304" pitchFamily="18" charset="0"/>
              </a:rPr>
              <a:t> One, 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13(7)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Turkoglu, H. (2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020) ‘The Silenced Phenomenon: Sexual Harassment in the Tourism and Hospitality Workplace’, in Vizcaino, P., Jeffrey, H., Eger, C. (ed.) </a:t>
            </a:r>
            <a:r>
              <a:rPr lang="en-GB" sz="1100" i="1" u="none" strike="noStrike" dirty="0">
                <a:effectLst/>
              </a:rPr>
              <a:t>Tourism and Gender-based Violence: Challenging Inequalities. </a:t>
            </a:r>
            <a:r>
              <a:rPr lang="en-GB" sz="1100" u="none" strike="noStrike" dirty="0">
                <a:effectLst/>
              </a:rPr>
              <a:t>Oxfordshire: CABI</a:t>
            </a:r>
          </a:p>
          <a:p>
            <a:pPr>
              <a:lnSpc>
                <a:spcPct val="90000"/>
              </a:lnSpc>
            </a:pP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United Nations (No date) ‘Goal 3: Ensure healthy lives and promote well-being for all ages’, Available at: 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https://www.un.org/sustainabledevelopment/health/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 [Accessed 11</a:t>
            </a:r>
            <a:r>
              <a:rPr lang="en-GB" sz="1100" baseline="30000" dirty="0"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GB" sz="1100" dirty="0">
                <a:ea typeface="Calibri" panose="020F0502020204030204" pitchFamily="34" charset="0"/>
                <a:cs typeface="Times New Roman" panose="02020603050405020304" pitchFamily="18" charset="0"/>
              </a:rPr>
              <a:t> May 2023]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7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FD05-5F12-420E-8AEF-74D5EF9D5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6B6786B7-9BA0-488B-8C6B-1C5BB4E2A5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ACF6C842-D596-43D3-B584-5672E0D331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6DF84F3E-35FA-497B-B6FA-F453E82F3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2846D7FA-E05C-448E-B156-F77C205A1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E269AD3A-E6B6-4322-A013-276CBC1B08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CEFB9F00-6239-4BF6-B439-D16231B24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74D1DDDB-FC85-40C5-9225-06312C4515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E9217709-40C1-4F4A-AB69-8A693608A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ACCD26D6-BC97-43F5-B803-5838985FCC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8136022F-2988-42E2-90E1-617D189FF1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21">
              <a:extLst>
                <a:ext uri="{FF2B5EF4-FFF2-40B4-BE49-F238E27FC236}">
                  <a16:creationId xmlns:a16="http://schemas.microsoft.com/office/drawing/2014/main" id="{03859925-85FA-4D69-A0AB-6F827E3B5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2">
              <a:extLst>
                <a:ext uri="{FF2B5EF4-FFF2-40B4-BE49-F238E27FC236}">
                  <a16:creationId xmlns:a16="http://schemas.microsoft.com/office/drawing/2014/main" id="{BAE65FC7-970A-4DCC-9FB4-CF0F7496A9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64F33C7-E158-4057-87E7-6F42AA6D0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157"/>
            <a:ext cx="2356675" cy="6853096"/>
            <a:chOff x="6627813" y="195610"/>
            <a:chExt cx="1952625" cy="5678141"/>
          </a:xfrm>
        </p:grpSpPr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26714E66-FCC0-42F6-B127-0F91203BC5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3" name="Freeform 28">
              <a:extLst>
                <a:ext uri="{FF2B5EF4-FFF2-40B4-BE49-F238E27FC236}">
                  <a16:creationId xmlns:a16="http://schemas.microsoft.com/office/drawing/2014/main" id="{7E0BD3C9-F0D9-4A53-87DF-71D17D328D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4" name="Freeform 29">
              <a:extLst>
                <a:ext uri="{FF2B5EF4-FFF2-40B4-BE49-F238E27FC236}">
                  <a16:creationId xmlns:a16="http://schemas.microsoft.com/office/drawing/2014/main" id="{DFA9FE4C-FCED-4A9A-9E43-358EB7501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30">
              <a:extLst>
                <a:ext uri="{FF2B5EF4-FFF2-40B4-BE49-F238E27FC236}">
                  <a16:creationId xmlns:a16="http://schemas.microsoft.com/office/drawing/2014/main" id="{E5D5BB28-15EC-4D32-9C05-C2206AF9E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31">
              <a:extLst>
                <a:ext uri="{FF2B5EF4-FFF2-40B4-BE49-F238E27FC236}">
                  <a16:creationId xmlns:a16="http://schemas.microsoft.com/office/drawing/2014/main" id="{06210E9D-4080-4566-B32A-3A8BE356F8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2">
              <a:extLst>
                <a:ext uri="{FF2B5EF4-FFF2-40B4-BE49-F238E27FC236}">
                  <a16:creationId xmlns:a16="http://schemas.microsoft.com/office/drawing/2014/main" id="{894D3505-0982-40B2-8131-1B6BFF273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3">
              <a:extLst>
                <a:ext uri="{FF2B5EF4-FFF2-40B4-BE49-F238E27FC236}">
                  <a16:creationId xmlns:a16="http://schemas.microsoft.com/office/drawing/2014/main" id="{11598CAB-0965-48D6-999C-91450C50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4">
              <a:extLst>
                <a:ext uri="{FF2B5EF4-FFF2-40B4-BE49-F238E27FC236}">
                  <a16:creationId xmlns:a16="http://schemas.microsoft.com/office/drawing/2014/main" id="{29E94126-468A-4060-BCBC-DC3806A46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5">
              <a:extLst>
                <a:ext uri="{FF2B5EF4-FFF2-40B4-BE49-F238E27FC236}">
                  <a16:creationId xmlns:a16="http://schemas.microsoft.com/office/drawing/2014/main" id="{438F3422-C112-405B-B955-7B1690721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6">
              <a:extLst>
                <a:ext uri="{FF2B5EF4-FFF2-40B4-BE49-F238E27FC236}">
                  <a16:creationId xmlns:a16="http://schemas.microsoft.com/office/drawing/2014/main" id="{C99C65FC-23C1-4B1D-A385-29B46619D2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7">
              <a:extLst>
                <a:ext uri="{FF2B5EF4-FFF2-40B4-BE49-F238E27FC236}">
                  <a16:creationId xmlns:a16="http://schemas.microsoft.com/office/drawing/2014/main" id="{53D192C3-5E79-4B85-98D0-8F6C681CD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8">
              <a:extLst>
                <a:ext uri="{FF2B5EF4-FFF2-40B4-BE49-F238E27FC236}">
                  <a16:creationId xmlns:a16="http://schemas.microsoft.com/office/drawing/2014/main" id="{8709C0CF-D42A-4EE0-9C30-B0B72C69AD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B8FE8EF1-7AF2-4864-A8DE-7EE3481DA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Freeform 6">
            <a:extLst>
              <a:ext uri="{FF2B5EF4-FFF2-40B4-BE49-F238E27FC236}">
                <a16:creationId xmlns:a16="http://schemas.microsoft.com/office/drawing/2014/main" id="{76CB6AE4-A444-41E5-A744-47F048A15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FEFA6F95-15B7-4307-9819-D56336B85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FD9B651-1A2F-48FE-8995-2A7C3612B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7540751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CB4083-21A6-4CDF-FD8B-429D9F88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8" y="967417"/>
            <a:ext cx="6675215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Questions</a:t>
            </a:r>
          </a:p>
        </p:txBody>
      </p:sp>
      <p:sp>
        <p:nvSpPr>
          <p:cNvPr id="83" name="Freeform 23">
            <a:extLst>
              <a:ext uri="{FF2B5EF4-FFF2-40B4-BE49-F238E27FC236}">
                <a16:creationId xmlns:a16="http://schemas.microsoft.com/office/drawing/2014/main" id="{FB55866A-45B7-4F1B-B808-F5FDAE936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8404003" cy="857047"/>
          </a:xfrm>
          <a:custGeom>
            <a:avLst/>
            <a:gdLst>
              <a:gd name="connsiteX0" fmla="*/ 0 w 8404003"/>
              <a:gd name="connsiteY0" fmla="*/ 0 h 857047"/>
              <a:gd name="connsiteX1" fmla="*/ 797860 w 8404003"/>
              <a:gd name="connsiteY1" fmla="*/ 0 h 857047"/>
              <a:gd name="connsiteX2" fmla="*/ 2482050 w 8404003"/>
              <a:gd name="connsiteY2" fmla="*/ 0 h 857047"/>
              <a:gd name="connsiteX3" fmla="*/ 3003610 w 8404003"/>
              <a:gd name="connsiteY3" fmla="*/ 0 h 857047"/>
              <a:gd name="connsiteX4" fmla="*/ 3219959 w 8404003"/>
              <a:gd name="connsiteY4" fmla="*/ 0 h 857047"/>
              <a:gd name="connsiteX5" fmla="*/ 3311869 w 8404003"/>
              <a:gd name="connsiteY5" fmla="*/ 0 h 857047"/>
              <a:gd name="connsiteX6" fmla="*/ 3326218 w 8404003"/>
              <a:gd name="connsiteY6" fmla="*/ 0 h 857047"/>
              <a:gd name="connsiteX7" fmla="*/ 3426656 w 8404003"/>
              <a:gd name="connsiteY7" fmla="*/ 0 h 857047"/>
              <a:gd name="connsiteX8" fmla="*/ 3516436 w 8404003"/>
              <a:gd name="connsiteY8" fmla="*/ 0 h 857047"/>
              <a:gd name="connsiteX9" fmla="*/ 3601649 w 8404003"/>
              <a:gd name="connsiteY9" fmla="*/ 0 h 857047"/>
              <a:gd name="connsiteX10" fmla="*/ 3699274 w 8404003"/>
              <a:gd name="connsiteY10" fmla="*/ 0 h 857047"/>
              <a:gd name="connsiteX11" fmla="*/ 3718421 w 8404003"/>
              <a:gd name="connsiteY11" fmla="*/ 0 h 857047"/>
              <a:gd name="connsiteX12" fmla="*/ 3910939 w 8404003"/>
              <a:gd name="connsiteY12" fmla="*/ 0 h 857047"/>
              <a:gd name="connsiteX13" fmla="*/ 3927053 w 8404003"/>
              <a:gd name="connsiteY13" fmla="*/ 0 h 857047"/>
              <a:gd name="connsiteX14" fmla="*/ 4198137 w 8404003"/>
              <a:gd name="connsiteY14" fmla="*/ 0 h 857047"/>
              <a:gd name="connsiteX15" fmla="*/ 4230161 w 8404003"/>
              <a:gd name="connsiteY15" fmla="*/ 0 h 857047"/>
              <a:gd name="connsiteX16" fmla="*/ 4245215 w 8404003"/>
              <a:gd name="connsiteY16" fmla="*/ 0 h 857047"/>
              <a:gd name="connsiteX17" fmla="*/ 4350592 w 8404003"/>
              <a:gd name="connsiteY17" fmla="*/ 0 h 857047"/>
              <a:gd name="connsiteX18" fmla="*/ 4357296 w 8404003"/>
              <a:gd name="connsiteY18" fmla="*/ 0 h 857047"/>
              <a:gd name="connsiteX19" fmla="*/ 4404222 w 8404003"/>
              <a:gd name="connsiteY19" fmla="*/ 0 h 857047"/>
              <a:gd name="connsiteX20" fmla="*/ 4531592 w 8404003"/>
              <a:gd name="connsiteY20" fmla="*/ 0 h 857047"/>
              <a:gd name="connsiteX21" fmla="*/ 4598953 w 8404003"/>
              <a:gd name="connsiteY21" fmla="*/ 0 h 857047"/>
              <a:gd name="connsiteX22" fmla="*/ 4779630 w 8404003"/>
              <a:gd name="connsiteY22" fmla="*/ 0 h 857047"/>
              <a:gd name="connsiteX23" fmla="*/ 5132321 w 8404003"/>
              <a:gd name="connsiteY23" fmla="*/ 0 h 857047"/>
              <a:gd name="connsiteX24" fmla="*/ 5141543 w 8404003"/>
              <a:gd name="connsiteY24" fmla="*/ 0 h 857047"/>
              <a:gd name="connsiteX25" fmla="*/ 5188556 w 8404003"/>
              <a:gd name="connsiteY25" fmla="*/ 0 h 857047"/>
              <a:gd name="connsiteX26" fmla="*/ 5206100 w 8404003"/>
              <a:gd name="connsiteY26" fmla="*/ 0 h 857047"/>
              <a:gd name="connsiteX27" fmla="*/ 5722554 w 8404003"/>
              <a:gd name="connsiteY27" fmla="*/ 0 h 857047"/>
              <a:gd name="connsiteX28" fmla="*/ 5732230 w 8404003"/>
              <a:gd name="connsiteY28" fmla="*/ 0 h 857047"/>
              <a:gd name="connsiteX29" fmla="*/ 5798594 w 8404003"/>
              <a:gd name="connsiteY29" fmla="*/ 0 h 857047"/>
              <a:gd name="connsiteX30" fmla="*/ 5799962 w 8404003"/>
              <a:gd name="connsiteY30" fmla="*/ 0 h 857047"/>
              <a:gd name="connsiteX31" fmla="*/ 6338565 w 8404003"/>
              <a:gd name="connsiteY31" fmla="*/ 0 h 857047"/>
              <a:gd name="connsiteX32" fmla="*/ 6649966 w 8404003"/>
              <a:gd name="connsiteY32" fmla="*/ 0 h 857047"/>
              <a:gd name="connsiteX33" fmla="*/ 6730668 w 8404003"/>
              <a:gd name="connsiteY33" fmla="*/ 0 h 857047"/>
              <a:gd name="connsiteX34" fmla="*/ 7178721 w 8404003"/>
              <a:gd name="connsiteY34" fmla="*/ 0 h 857047"/>
              <a:gd name="connsiteX35" fmla="*/ 7277889 w 8404003"/>
              <a:gd name="connsiteY35" fmla="*/ 0 h 857047"/>
              <a:gd name="connsiteX36" fmla="*/ 7782893 w 8404003"/>
              <a:gd name="connsiteY36" fmla="*/ 0 h 857047"/>
              <a:gd name="connsiteX37" fmla="*/ 8006080 w 8404003"/>
              <a:gd name="connsiteY37" fmla="*/ 0 h 857047"/>
              <a:gd name="connsiteX38" fmla="*/ 8030270 w 8404003"/>
              <a:gd name="connsiteY38" fmla="*/ 10516 h 857047"/>
              <a:gd name="connsiteX39" fmla="*/ 8035108 w 8404003"/>
              <a:gd name="connsiteY39" fmla="*/ 15774 h 857047"/>
              <a:gd name="connsiteX40" fmla="*/ 8393118 w 8404003"/>
              <a:gd name="connsiteY40" fmla="*/ 404863 h 857047"/>
              <a:gd name="connsiteX41" fmla="*/ 8393118 w 8404003"/>
              <a:gd name="connsiteY41" fmla="*/ 452185 h 857047"/>
              <a:gd name="connsiteX42" fmla="*/ 8035108 w 8404003"/>
              <a:gd name="connsiteY42" fmla="*/ 841273 h 857047"/>
              <a:gd name="connsiteX43" fmla="*/ 8030270 w 8404003"/>
              <a:gd name="connsiteY43" fmla="*/ 846531 h 857047"/>
              <a:gd name="connsiteX44" fmla="*/ 8006080 w 8404003"/>
              <a:gd name="connsiteY44" fmla="*/ 857047 h 857047"/>
              <a:gd name="connsiteX45" fmla="*/ 7889742 w 8404003"/>
              <a:gd name="connsiteY45" fmla="*/ 857047 h 857047"/>
              <a:gd name="connsiteX46" fmla="*/ 7782893 w 8404003"/>
              <a:gd name="connsiteY46" fmla="*/ 857047 h 857047"/>
              <a:gd name="connsiteX47" fmla="*/ 7776190 w 8404003"/>
              <a:gd name="connsiteY47" fmla="*/ 857047 h 857047"/>
              <a:gd name="connsiteX48" fmla="*/ 7730315 w 8404003"/>
              <a:gd name="connsiteY48" fmla="*/ 857047 h 857047"/>
              <a:gd name="connsiteX49" fmla="*/ 7729264 w 8404003"/>
              <a:gd name="connsiteY49" fmla="*/ 857047 h 857047"/>
              <a:gd name="connsiteX50" fmla="*/ 7601893 w 8404003"/>
              <a:gd name="connsiteY50" fmla="*/ 857047 h 857047"/>
              <a:gd name="connsiteX51" fmla="*/ 7467477 w 8404003"/>
              <a:gd name="connsiteY51" fmla="*/ 857047 h 857047"/>
              <a:gd name="connsiteX52" fmla="*/ 7353856 w 8404003"/>
              <a:gd name="connsiteY52" fmla="*/ 857047 h 857047"/>
              <a:gd name="connsiteX53" fmla="*/ 7075374 w 8404003"/>
              <a:gd name="connsiteY53" fmla="*/ 857047 h 857047"/>
              <a:gd name="connsiteX54" fmla="*/ 6944929 w 8404003"/>
              <a:gd name="connsiteY54" fmla="*/ 857047 h 857047"/>
              <a:gd name="connsiteX55" fmla="*/ 6528153 w 8404003"/>
              <a:gd name="connsiteY55" fmla="*/ 857047 h 857047"/>
              <a:gd name="connsiteX56" fmla="*/ 6334891 w 8404003"/>
              <a:gd name="connsiteY56" fmla="*/ 857047 h 857047"/>
              <a:gd name="connsiteX57" fmla="*/ 5799962 w 8404003"/>
              <a:gd name="connsiteY57" fmla="*/ 857047 h 857047"/>
              <a:gd name="connsiteX58" fmla="*/ 5722554 w 8404003"/>
              <a:gd name="connsiteY58" fmla="*/ 857047 h 857047"/>
              <a:gd name="connsiteX59" fmla="*/ 5648775 w 8404003"/>
              <a:gd name="connsiteY59" fmla="*/ 857047 h 857047"/>
              <a:gd name="connsiteX60" fmla="*/ 5483520 w 8404003"/>
              <a:gd name="connsiteY60" fmla="*/ 857047 h 857047"/>
              <a:gd name="connsiteX61" fmla="*/ 5473550 w 8404003"/>
              <a:gd name="connsiteY61" fmla="*/ 857047 h 857047"/>
              <a:gd name="connsiteX62" fmla="*/ 5132321 w 8404003"/>
              <a:gd name="connsiteY62" fmla="*/ 857047 h 857047"/>
              <a:gd name="connsiteX63" fmla="*/ 5047108 w 8404003"/>
              <a:gd name="connsiteY63" fmla="*/ 857047 h 857047"/>
              <a:gd name="connsiteX64" fmla="*/ 4954764 w 8404003"/>
              <a:gd name="connsiteY64" fmla="*/ 857047 h 857047"/>
              <a:gd name="connsiteX65" fmla="*/ 4930335 w 8404003"/>
              <a:gd name="connsiteY65" fmla="*/ 857047 h 857047"/>
              <a:gd name="connsiteX66" fmla="*/ 4450619 w 8404003"/>
              <a:gd name="connsiteY66" fmla="*/ 857047 h 857047"/>
              <a:gd name="connsiteX67" fmla="*/ 4350592 w 8404003"/>
              <a:gd name="connsiteY67" fmla="*/ 857047 h 857047"/>
              <a:gd name="connsiteX68" fmla="*/ 4335538 w 8404003"/>
              <a:gd name="connsiteY68" fmla="*/ 857047 h 857047"/>
              <a:gd name="connsiteX69" fmla="*/ 4230161 w 8404003"/>
              <a:gd name="connsiteY69" fmla="*/ 857047 h 857047"/>
              <a:gd name="connsiteX70" fmla="*/ 4215812 w 8404003"/>
              <a:gd name="connsiteY70" fmla="*/ 857047 h 857047"/>
              <a:gd name="connsiteX71" fmla="*/ 4115374 w 8404003"/>
              <a:gd name="connsiteY71" fmla="*/ 857047 h 857047"/>
              <a:gd name="connsiteX72" fmla="*/ 4049804 w 8404003"/>
              <a:gd name="connsiteY72" fmla="*/ 857047 h 857047"/>
              <a:gd name="connsiteX73" fmla="*/ 3842757 w 8404003"/>
              <a:gd name="connsiteY73" fmla="*/ 857047 h 857047"/>
              <a:gd name="connsiteX74" fmla="*/ 3614977 w 8404003"/>
              <a:gd name="connsiteY74" fmla="*/ 857047 h 857047"/>
              <a:gd name="connsiteX75" fmla="*/ 3516436 w 8404003"/>
              <a:gd name="connsiteY75" fmla="*/ 857047 h 857047"/>
              <a:gd name="connsiteX76" fmla="*/ 3452333 w 8404003"/>
              <a:gd name="connsiteY76" fmla="*/ 857047 h 857047"/>
              <a:gd name="connsiteX77" fmla="*/ 3311869 w 8404003"/>
              <a:gd name="connsiteY77" fmla="*/ 857047 h 857047"/>
              <a:gd name="connsiteX78" fmla="*/ 3300088 w 8404003"/>
              <a:gd name="connsiteY78" fmla="*/ 857047 h 857047"/>
              <a:gd name="connsiteX79" fmla="*/ 3272588 w 8404003"/>
              <a:gd name="connsiteY79" fmla="*/ 857047 h 857047"/>
              <a:gd name="connsiteX80" fmla="*/ 3179295 w 8404003"/>
              <a:gd name="connsiteY80" fmla="*/ 857047 h 857047"/>
              <a:gd name="connsiteX81" fmla="*/ 3003610 w 8404003"/>
              <a:gd name="connsiteY81" fmla="*/ 857047 h 857047"/>
              <a:gd name="connsiteX82" fmla="*/ 2997618 w 8404003"/>
              <a:gd name="connsiteY82" fmla="*/ 857047 h 857047"/>
              <a:gd name="connsiteX83" fmla="*/ 797860 w 8404003"/>
              <a:gd name="connsiteY83" fmla="*/ 857047 h 857047"/>
              <a:gd name="connsiteX84" fmla="*/ 0 w 8404003"/>
              <a:gd name="connsiteY84" fmla="*/ 857047 h 857047"/>
              <a:gd name="connsiteX85" fmla="*/ 0 w 8404003"/>
              <a:gd name="connsiteY85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8404003" h="857047">
                <a:moveTo>
                  <a:pt x="0" y="0"/>
                </a:moveTo>
                <a:cubicBezTo>
                  <a:pt x="0" y="0"/>
                  <a:pt x="0" y="0"/>
                  <a:pt x="797860" y="0"/>
                </a:cubicBezTo>
                <a:cubicBezTo>
                  <a:pt x="797860" y="0"/>
                  <a:pt x="797860" y="0"/>
                  <a:pt x="2482050" y="0"/>
                </a:cubicBezTo>
                <a:lnTo>
                  <a:pt x="3003610" y="0"/>
                </a:lnTo>
                <a:cubicBezTo>
                  <a:pt x="3003610" y="0"/>
                  <a:pt x="3003610" y="0"/>
                  <a:pt x="3219959" y="0"/>
                </a:cubicBezTo>
                <a:lnTo>
                  <a:pt x="3311869" y="0"/>
                </a:lnTo>
                <a:lnTo>
                  <a:pt x="3326218" y="0"/>
                </a:lnTo>
                <a:lnTo>
                  <a:pt x="3426656" y="0"/>
                </a:lnTo>
                <a:lnTo>
                  <a:pt x="3516436" y="0"/>
                </a:lnTo>
                <a:cubicBezTo>
                  <a:pt x="3516436" y="0"/>
                  <a:pt x="3516436" y="0"/>
                  <a:pt x="3601649" y="0"/>
                </a:cubicBezTo>
                <a:lnTo>
                  <a:pt x="3699274" y="0"/>
                </a:lnTo>
                <a:lnTo>
                  <a:pt x="3718421" y="0"/>
                </a:lnTo>
                <a:cubicBezTo>
                  <a:pt x="3768918" y="0"/>
                  <a:pt x="3832038" y="0"/>
                  <a:pt x="3910939" y="0"/>
                </a:cubicBezTo>
                <a:lnTo>
                  <a:pt x="3927053" y="0"/>
                </a:lnTo>
                <a:lnTo>
                  <a:pt x="4198137" y="0"/>
                </a:lnTo>
                <a:lnTo>
                  <a:pt x="4230161" y="0"/>
                </a:lnTo>
                <a:lnTo>
                  <a:pt x="4245215" y="0"/>
                </a:lnTo>
                <a:lnTo>
                  <a:pt x="4350592" y="0"/>
                </a:lnTo>
                <a:lnTo>
                  <a:pt x="4357296" y="0"/>
                </a:lnTo>
                <a:lnTo>
                  <a:pt x="4404222" y="0"/>
                </a:lnTo>
                <a:lnTo>
                  <a:pt x="4531592" y="0"/>
                </a:lnTo>
                <a:lnTo>
                  <a:pt x="4598953" y="0"/>
                </a:lnTo>
                <a:lnTo>
                  <a:pt x="4779630" y="0"/>
                </a:lnTo>
                <a:lnTo>
                  <a:pt x="5132321" y="0"/>
                </a:lnTo>
                <a:cubicBezTo>
                  <a:pt x="5132321" y="0"/>
                  <a:pt x="5132321" y="0"/>
                  <a:pt x="5141543" y="0"/>
                </a:cubicBezTo>
                <a:lnTo>
                  <a:pt x="5188556" y="0"/>
                </a:lnTo>
                <a:lnTo>
                  <a:pt x="5206100" y="0"/>
                </a:lnTo>
                <a:cubicBezTo>
                  <a:pt x="5279879" y="0"/>
                  <a:pt x="5427438" y="0"/>
                  <a:pt x="5722554" y="0"/>
                </a:cubicBezTo>
                <a:cubicBezTo>
                  <a:pt x="5722554" y="0"/>
                  <a:pt x="5722554" y="0"/>
                  <a:pt x="5732230" y="0"/>
                </a:cubicBezTo>
                <a:lnTo>
                  <a:pt x="5798594" y="0"/>
                </a:lnTo>
                <a:lnTo>
                  <a:pt x="5799962" y="0"/>
                </a:lnTo>
                <a:cubicBezTo>
                  <a:pt x="5799962" y="0"/>
                  <a:pt x="5799962" y="0"/>
                  <a:pt x="6338565" y="0"/>
                </a:cubicBezTo>
                <a:lnTo>
                  <a:pt x="6649966" y="0"/>
                </a:lnTo>
                <a:lnTo>
                  <a:pt x="6730668" y="0"/>
                </a:lnTo>
                <a:lnTo>
                  <a:pt x="7178721" y="0"/>
                </a:lnTo>
                <a:lnTo>
                  <a:pt x="7277889" y="0"/>
                </a:lnTo>
                <a:lnTo>
                  <a:pt x="7782893" y="0"/>
                </a:lnTo>
                <a:lnTo>
                  <a:pt x="8006080" y="0"/>
                </a:lnTo>
                <a:cubicBezTo>
                  <a:pt x="8015756" y="0"/>
                  <a:pt x="8025432" y="5258"/>
                  <a:pt x="8030270" y="10516"/>
                </a:cubicBezTo>
                <a:cubicBezTo>
                  <a:pt x="8030270" y="10516"/>
                  <a:pt x="8035108" y="10516"/>
                  <a:pt x="8035108" y="15774"/>
                </a:cubicBezTo>
                <a:cubicBezTo>
                  <a:pt x="8035108" y="15774"/>
                  <a:pt x="8035108" y="15774"/>
                  <a:pt x="8393118" y="404863"/>
                </a:cubicBezTo>
                <a:cubicBezTo>
                  <a:pt x="8407632" y="415379"/>
                  <a:pt x="8407632" y="436411"/>
                  <a:pt x="8393118" y="452185"/>
                </a:cubicBezTo>
                <a:cubicBezTo>
                  <a:pt x="8393118" y="452185"/>
                  <a:pt x="8393118" y="452185"/>
                  <a:pt x="8035108" y="841273"/>
                </a:cubicBezTo>
                <a:cubicBezTo>
                  <a:pt x="8035108" y="841273"/>
                  <a:pt x="8030270" y="841273"/>
                  <a:pt x="8030270" y="846531"/>
                </a:cubicBezTo>
                <a:cubicBezTo>
                  <a:pt x="8025432" y="851789"/>
                  <a:pt x="8015756" y="857047"/>
                  <a:pt x="8006080" y="857047"/>
                </a:cubicBezTo>
                <a:cubicBezTo>
                  <a:pt x="8006080" y="857047"/>
                  <a:pt x="8006080" y="857047"/>
                  <a:pt x="7889742" y="857047"/>
                </a:cubicBezTo>
                <a:lnTo>
                  <a:pt x="7782893" y="857047"/>
                </a:lnTo>
                <a:lnTo>
                  <a:pt x="7776190" y="857047"/>
                </a:lnTo>
                <a:lnTo>
                  <a:pt x="7730315" y="857047"/>
                </a:lnTo>
                <a:lnTo>
                  <a:pt x="7729264" y="857047"/>
                </a:lnTo>
                <a:lnTo>
                  <a:pt x="7601893" y="857047"/>
                </a:lnTo>
                <a:lnTo>
                  <a:pt x="7467477" y="857047"/>
                </a:lnTo>
                <a:lnTo>
                  <a:pt x="7353856" y="857047"/>
                </a:lnTo>
                <a:lnTo>
                  <a:pt x="7075374" y="857047"/>
                </a:lnTo>
                <a:lnTo>
                  <a:pt x="6944929" y="857047"/>
                </a:lnTo>
                <a:lnTo>
                  <a:pt x="6528153" y="857047"/>
                </a:lnTo>
                <a:lnTo>
                  <a:pt x="6334891" y="857047"/>
                </a:lnTo>
                <a:lnTo>
                  <a:pt x="5799962" y="857047"/>
                </a:lnTo>
                <a:cubicBezTo>
                  <a:pt x="5799962" y="857047"/>
                  <a:pt x="5799962" y="857047"/>
                  <a:pt x="5722554" y="857047"/>
                </a:cubicBezTo>
                <a:cubicBezTo>
                  <a:pt x="5722554" y="857047"/>
                  <a:pt x="5722554" y="857047"/>
                  <a:pt x="5648775" y="857047"/>
                </a:cubicBezTo>
                <a:lnTo>
                  <a:pt x="5483520" y="857047"/>
                </a:lnTo>
                <a:lnTo>
                  <a:pt x="5473550" y="857047"/>
                </a:lnTo>
                <a:cubicBezTo>
                  <a:pt x="5390548" y="857047"/>
                  <a:pt x="5279879" y="857047"/>
                  <a:pt x="5132321" y="857047"/>
                </a:cubicBezTo>
                <a:cubicBezTo>
                  <a:pt x="5132321" y="857047"/>
                  <a:pt x="5132321" y="857047"/>
                  <a:pt x="5047108" y="857047"/>
                </a:cubicBezTo>
                <a:lnTo>
                  <a:pt x="4954764" y="857047"/>
                </a:lnTo>
                <a:lnTo>
                  <a:pt x="4930335" y="857047"/>
                </a:lnTo>
                <a:cubicBezTo>
                  <a:pt x="4829342" y="857047"/>
                  <a:pt x="4677853" y="857047"/>
                  <a:pt x="4450619" y="857047"/>
                </a:cubicBezTo>
                <a:lnTo>
                  <a:pt x="4350592" y="857047"/>
                </a:lnTo>
                <a:lnTo>
                  <a:pt x="4335538" y="857047"/>
                </a:lnTo>
                <a:lnTo>
                  <a:pt x="4230161" y="857047"/>
                </a:lnTo>
                <a:lnTo>
                  <a:pt x="4215812" y="857047"/>
                </a:lnTo>
                <a:lnTo>
                  <a:pt x="4115374" y="857047"/>
                </a:lnTo>
                <a:lnTo>
                  <a:pt x="4049804" y="857047"/>
                </a:lnTo>
                <a:lnTo>
                  <a:pt x="3842757" y="857047"/>
                </a:lnTo>
                <a:lnTo>
                  <a:pt x="3614977" y="857047"/>
                </a:lnTo>
                <a:lnTo>
                  <a:pt x="3516436" y="857047"/>
                </a:lnTo>
                <a:cubicBezTo>
                  <a:pt x="3516436" y="857047"/>
                  <a:pt x="3516436" y="857047"/>
                  <a:pt x="3452333" y="857047"/>
                </a:cubicBezTo>
                <a:lnTo>
                  <a:pt x="3311869" y="857047"/>
                </a:lnTo>
                <a:lnTo>
                  <a:pt x="3300088" y="857047"/>
                </a:lnTo>
                <a:lnTo>
                  <a:pt x="3272588" y="857047"/>
                </a:lnTo>
                <a:lnTo>
                  <a:pt x="3179295" y="857047"/>
                </a:lnTo>
                <a:lnTo>
                  <a:pt x="3003610" y="857047"/>
                </a:lnTo>
                <a:lnTo>
                  <a:pt x="2997618" y="857047"/>
                </a:lnTo>
                <a:cubicBezTo>
                  <a:pt x="2683367" y="857047"/>
                  <a:pt x="2054864" y="857047"/>
                  <a:pt x="797860" y="857047"/>
                </a:cubicBezTo>
                <a:cubicBezTo>
                  <a:pt x="797860" y="857047"/>
                  <a:pt x="797860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7" name="Graphic 6" descr="Help Thin">
            <a:extLst>
              <a:ext uri="{FF2B5EF4-FFF2-40B4-BE49-F238E27FC236}">
                <a16:creationId xmlns:a16="http://schemas.microsoft.com/office/drawing/2014/main" id="{4932F6F4-AADE-B92A-120B-8E2B50541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04253" y="2063871"/>
            <a:ext cx="2724242" cy="272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9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9">
            <a:extLst>
              <a:ext uri="{FF2B5EF4-FFF2-40B4-BE49-F238E27FC236}">
                <a16:creationId xmlns:a16="http://schemas.microsoft.com/office/drawing/2014/main" id="{51BE15AD-74D9-4540-AECA-6A338D302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98F893-A79D-6ECB-18E8-81A1426B6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897" y="624110"/>
            <a:ext cx="9712998" cy="1280890"/>
          </a:xfrm>
        </p:spPr>
        <p:txBody>
          <a:bodyPr>
            <a:normAutofit/>
          </a:bodyPr>
          <a:lstStyle/>
          <a:p>
            <a:r>
              <a:rPr lang="en-GB" dirty="0"/>
              <a:t>Content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5E2E47D1-2C32-4FB7-A5F0-F31C8F390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884C5A90-A356-4F6E-92BE-AA6527470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010D488-83B6-60FC-E788-5DF2F2D379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8196271"/>
              </p:ext>
            </p:extLst>
          </p:nvPr>
        </p:nvGraphicFramePr>
        <p:xfrm>
          <a:off x="1794897" y="2222983"/>
          <a:ext cx="8987404" cy="3653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888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9FE08D8-CEA0-461E-870A-02CD15D9B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257A4C-4CC9-23A3-5FCE-E9A8ABDE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en-GB" sz="3200">
                <a:solidFill>
                  <a:schemeClr val="bg1"/>
                </a:solidFill>
              </a:rPr>
              <a:t>Today’s aim</a:t>
            </a:r>
          </a:p>
        </p:txBody>
      </p:sp>
      <p:sp>
        <p:nvSpPr>
          <p:cNvPr id="33" name="Freeform 11">
            <a:extLst>
              <a:ext uri="{FF2B5EF4-FFF2-40B4-BE49-F238E27FC236}">
                <a16:creationId xmlns:a16="http://schemas.microsoft.com/office/drawing/2014/main" id="{2B982904-A46E-41DF-BA98-61E2300C7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27018161-547E-48F7-A0D9-272C9EA5B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C3E82-13A6-F17D-C923-E33B99506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578" y="589722"/>
            <a:ext cx="6798033" cy="5321500"/>
          </a:xfrm>
        </p:spPr>
        <p:txBody>
          <a:bodyPr anchor="ctr">
            <a:normAutofit/>
          </a:bodyPr>
          <a:lstStyle/>
          <a:p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highlight the need for a review of recent research conducted on sexual harassment toward male employees working in hospitality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help understand the causes and implications of sexual harassment conducted against male employees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order to deconstruct gender essentialism which negatively impacts gender equality.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308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36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37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38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39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0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1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2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3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4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5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6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7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050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1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2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3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4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5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6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7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8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9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60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61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3" name="Rectangle 1062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65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67" name="Rectangle 1066">
            <a:extLst>
              <a:ext uri="{FF2B5EF4-FFF2-40B4-BE49-F238E27FC236}">
                <a16:creationId xmlns:a16="http://schemas.microsoft.com/office/drawing/2014/main" id="{04FFCB0A-A21A-4D0F-AE1C-6EC8ED79A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481DDC0B-F2D9-4A55-A60C-E0532B46C9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70" name="Freeform 11">
              <a:extLst>
                <a:ext uri="{FF2B5EF4-FFF2-40B4-BE49-F238E27FC236}">
                  <a16:creationId xmlns:a16="http://schemas.microsoft.com/office/drawing/2014/main" id="{60C4C88B-2AA4-43CA-9F8F-3FB2B5D7D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1" name="Freeform 12">
              <a:extLst>
                <a:ext uri="{FF2B5EF4-FFF2-40B4-BE49-F238E27FC236}">
                  <a16:creationId xmlns:a16="http://schemas.microsoft.com/office/drawing/2014/main" id="{1E062DFF-2E6B-420E-AEFE-FB8082B29B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2" name="Freeform 13">
              <a:extLst>
                <a:ext uri="{FF2B5EF4-FFF2-40B4-BE49-F238E27FC236}">
                  <a16:creationId xmlns:a16="http://schemas.microsoft.com/office/drawing/2014/main" id="{37DD0A2B-B295-4280-B8DA-0DC58312C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3" name="Freeform 14">
              <a:extLst>
                <a:ext uri="{FF2B5EF4-FFF2-40B4-BE49-F238E27FC236}">
                  <a16:creationId xmlns:a16="http://schemas.microsoft.com/office/drawing/2014/main" id="{83B6198C-5321-4CBD-A21D-B413234BF8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4" name="Freeform 15">
              <a:extLst>
                <a:ext uri="{FF2B5EF4-FFF2-40B4-BE49-F238E27FC236}">
                  <a16:creationId xmlns:a16="http://schemas.microsoft.com/office/drawing/2014/main" id="{CA21CB5E-7E99-4448-8DD0-FA87EAC3C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5" name="Freeform 16">
              <a:extLst>
                <a:ext uri="{FF2B5EF4-FFF2-40B4-BE49-F238E27FC236}">
                  <a16:creationId xmlns:a16="http://schemas.microsoft.com/office/drawing/2014/main" id="{5675BC7F-097E-4C82-8B98-05F11E34FF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6" name="Freeform 17">
              <a:extLst>
                <a:ext uri="{FF2B5EF4-FFF2-40B4-BE49-F238E27FC236}">
                  <a16:creationId xmlns:a16="http://schemas.microsoft.com/office/drawing/2014/main" id="{CF36D428-039F-4D57-83E9-C9E49A8EE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7" name="Freeform 18">
              <a:extLst>
                <a:ext uri="{FF2B5EF4-FFF2-40B4-BE49-F238E27FC236}">
                  <a16:creationId xmlns:a16="http://schemas.microsoft.com/office/drawing/2014/main" id="{9C846992-7277-412B-8F89-BF12BBBBE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8" name="Freeform 19">
              <a:extLst>
                <a:ext uri="{FF2B5EF4-FFF2-40B4-BE49-F238E27FC236}">
                  <a16:creationId xmlns:a16="http://schemas.microsoft.com/office/drawing/2014/main" id="{2FFB1517-7128-4059-90D1-7FE4A5155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9" name="Freeform 20">
              <a:extLst>
                <a:ext uri="{FF2B5EF4-FFF2-40B4-BE49-F238E27FC236}">
                  <a16:creationId xmlns:a16="http://schemas.microsoft.com/office/drawing/2014/main" id="{C0835D29-A969-4B36-823D-2041358537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80" name="Freeform 21">
              <a:extLst>
                <a:ext uri="{FF2B5EF4-FFF2-40B4-BE49-F238E27FC236}">
                  <a16:creationId xmlns:a16="http://schemas.microsoft.com/office/drawing/2014/main" id="{E513FF63-116C-4620-AA46-03788BE5F1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81" name="Freeform 22">
              <a:extLst>
                <a:ext uri="{FF2B5EF4-FFF2-40B4-BE49-F238E27FC236}">
                  <a16:creationId xmlns:a16="http://schemas.microsoft.com/office/drawing/2014/main" id="{EF361EF8-880C-41F9-8051-9F05A8C20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95B1BDC-3804-E181-4063-C8A79742A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4529540"/>
            <a:ext cx="8915399" cy="116242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>
                <a:solidFill>
                  <a:schemeClr val="tx1">
                    <a:lumMod val="85000"/>
                    <a:lumOff val="15000"/>
                  </a:schemeClr>
                </a:solidFill>
              </a:rPr>
              <a:t>Sustainable Development Goals</a:t>
            </a:r>
          </a:p>
        </p:txBody>
      </p:sp>
      <p:grpSp>
        <p:nvGrpSpPr>
          <p:cNvPr id="1083" name="Group 1082">
            <a:extLst>
              <a:ext uri="{FF2B5EF4-FFF2-40B4-BE49-F238E27FC236}">
                <a16:creationId xmlns:a16="http://schemas.microsoft.com/office/drawing/2014/main" id="{FBF9A995-2C32-4FB7-B5F3-E417B7DE0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084" name="Freeform 27">
              <a:extLst>
                <a:ext uri="{FF2B5EF4-FFF2-40B4-BE49-F238E27FC236}">
                  <a16:creationId xmlns:a16="http://schemas.microsoft.com/office/drawing/2014/main" id="{0F4ECCFB-A0C2-4B4D-B6E2-77341F6FE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5" name="Freeform 28">
              <a:extLst>
                <a:ext uri="{FF2B5EF4-FFF2-40B4-BE49-F238E27FC236}">
                  <a16:creationId xmlns:a16="http://schemas.microsoft.com/office/drawing/2014/main" id="{5476CBB8-CCD6-4739-8729-8927DC09D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6" name="Freeform 29">
              <a:extLst>
                <a:ext uri="{FF2B5EF4-FFF2-40B4-BE49-F238E27FC236}">
                  <a16:creationId xmlns:a16="http://schemas.microsoft.com/office/drawing/2014/main" id="{695B716E-8BF4-4DD9-96A5-4238FDC07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7" name="Freeform 30">
              <a:extLst>
                <a:ext uri="{FF2B5EF4-FFF2-40B4-BE49-F238E27FC236}">
                  <a16:creationId xmlns:a16="http://schemas.microsoft.com/office/drawing/2014/main" id="{6A3F7DBC-E3BC-4902-BE4C-6F3542E33D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8" name="Freeform 31">
              <a:extLst>
                <a:ext uri="{FF2B5EF4-FFF2-40B4-BE49-F238E27FC236}">
                  <a16:creationId xmlns:a16="http://schemas.microsoft.com/office/drawing/2014/main" id="{70379707-5601-41BA-8F25-82825A8E3C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9" name="Freeform 32">
              <a:extLst>
                <a:ext uri="{FF2B5EF4-FFF2-40B4-BE49-F238E27FC236}">
                  <a16:creationId xmlns:a16="http://schemas.microsoft.com/office/drawing/2014/main" id="{1C7E7640-A719-4104-8E66-10B2FB848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0" name="Freeform 33">
              <a:extLst>
                <a:ext uri="{FF2B5EF4-FFF2-40B4-BE49-F238E27FC236}">
                  <a16:creationId xmlns:a16="http://schemas.microsoft.com/office/drawing/2014/main" id="{9A4C4222-3F93-463D-9B22-69ECBF8E05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1" name="Freeform 34">
              <a:extLst>
                <a:ext uri="{FF2B5EF4-FFF2-40B4-BE49-F238E27FC236}">
                  <a16:creationId xmlns:a16="http://schemas.microsoft.com/office/drawing/2014/main" id="{B263D752-00B8-466F-A4DD-D4F58CAE12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2" name="Freeform 35">
              <a:extLst>
                <a:ext uri="{FF2B5EF4-FFF2-40B4-BE49-F238E27FC236}">
                  <a16:creationId xmlns:a16="http://schemas.microsoft.com/office/drawing/2014/main" id="{45470F50-BCB7-4793-B6EE-C07E57794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3" name="Freeform 36">
              <a:extLst>
                <a:ext uri="{FF2B5EF4-FFF2-40B4-BE49-F238E27FC236}">
                  <a16:creationId xmlns:a16="http://schemas.microsoft.com/office/drawing/2014/main" id="{3FE3B154-4827-4A59-B611-C15FE0930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4" name="Freeform 37">
              <a:extLst>
                <a:ext uri="{FF2B5EF4-FFF2-40B4-BE49-F238E27FC236}">
                  <a16:creationId xmlns:a16="http://schemas.microsoft.com/office/drawing/2014/main" id="{4856C74D-7893-4686-8C69-93ADFAD94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5" name="Freeform 38">
              <a:extLst>
                <a:ext uri="{FF2B5EF4-FFF2-40B4-BE49-F238E27FC236}">
                  <a16:creationId xmlns:a16="http://schemas.microsoft.com/office/drawing/2014/main" id="{D9855B44-5A4E-48D3-B20E-74C69EF51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97" name="Rectangle 1096">
            <a:extLst>
              <a:ext uri="{FF2B5EF4-FFF2-40B4-BE49-F238E27FC236}">
                <a16:creationId xmlns:a16="http://schemas.microsoft.com/office/drawing/2014/main" id="{4DF306C4-90F2-4BFE-B2AD-FAFB31C46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8" name="Picture 4" descr="Sustainable Development Goal 3 - Wikipedia">
            <a:extLst>
              <a:ext uri="{FF2B5EF4-FFF2-40B4-BE49-F238E27FC236}">
                <a16:creationId xmlns:a16="http://schemas.microsoft.com/office/drawing/2014/main" id="{42675FD2-162D-D9E1-F214-4C2D09DDB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589" y="640080"/>
            <a:ext cx="3602736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ted Nations: Gender equality and women's empowerment">
            <a:extLst>
              <a:ext uri="{FF2B5EF4-FFF2-40B4-BE49-F238E27FC236}">
                <a16:creationId xmlns:a16="http://schemas.microsoft.com/office/drawing/2014/main" id="{D0098804-9D6E-6717-6313-4961ABFFA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0805" y="640080"/>
            <a:ext cx="3602736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9" name="Freeform 33">
            <a:extLst>
              <a:ext uri="{FF2B5EF4-FFF2-40B4-BE49-F238E27FC236}">
                <a16:creationId xmlns:a16="http://schemas.microsoft.com/office/drawing/2014/main" id="{AA07F762-5743-4CB0-9102-37CFC56F2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26643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46F24-524B-8C30-8D24-3E8EC8087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Defining sexual harassment in the workplace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44A7899-E8F3-466F-8713-CBC4B16BA1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16215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8587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49AC45-4907-27F9-EE35-ADE260E1D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19" y="942108"/>
            <a:ext cx="3256550" cy="4969113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Impact on Wellbeing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937E9-176A-0674-4156-D3D60C3F0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9062" y="942108"/>
            <a:ext cx="6455549" cy="4969114"/>
          </a:xfrm>
        </p:spPr>
        <p:txBody>
          <a:bodyPr anchor="ctr">
            <a:normAutofit fontScale="92500" lnSpcReduction="20000"/>
          </a:bodyPr>
          <a:lstStyle/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Loss of identity – how can a man be a victim</a:t>
            </a:r>
          </a:p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Trivialisation – “get over it”</a:t>
            </a:r>
          </a:p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Fear that disclosing the event will change how others perceive them</a:t>
            </a:r>
          </a:p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Disrupts relationships (both personal and professional)</a:t>
            </a:r>
          </a:p>
          <a:p>
            <a:pPr marL="0" indent="0" algn="r">
              <a:buNone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Scarduzio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2400" i="1" dirty="0">
                <a:solidFill>
                  <a:schemeClr val="tx2">
                    <a:lumMod val="75000"/>
                  </a:schemeClr>
                </a:solidFill>
              </a:rPr>
              <a:t>et al.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2018)</a:t>
            </a:r>
          </a:p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Sexual Harassment has a negative impact on psychological wellbeing</a:t>
            </a:r>
          </a:p>
          <a:p>
            <a:pPr marL="0" indent="0" algn="r">
              <a:buNone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Alrawadieh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2400" i="1" dirty="0">
                <a:solidFill>
                  <a:schemeClr val="tx2">
                    <a:lumMod val="75000"/>
                  </a:schemeClr>
                </a:solidFill>
              </a:rPr>
              <a:t>et al.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2022)</a:t>
            </a:r>
          </a:p>
          <a:p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Anxiety and depression rose by an estimated 25% in 2020 globally </a:t>
            </a:r>
          </a:p>
          <a:p>
            <a:pPr marL="0" indent="0" algn="r">
              <a:buNone/>
            </a:pP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(United Nations, no date)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17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0B0685DC-0CEE-482C-8A89-7A85EECA3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AD4521-3A2C-840F-FD0F-11416F24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527" y="685800"/>
            <a:ext cx="3649085" cy="5225422"/>
          </a:xfrm>
        </p:spPr>
        <p:txBody>
          <a:bodyPr anchor="ctr">
            <a:normAutofit/>
          </a:bodyPr>
          <a:lstStyle/>
          <a:p>
            <a:r>
              <a:rPr lang="en-GB" dirty="0"/>
              <a:t>Why Hospitality?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31628A5-06CF-426B-948A-59ED234C9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04D7B-30DE-8838-FB34-826971F89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554" y="685800"/>
            <a:ext cx="5970162" cy="5225422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High rates of sexual harassment reported – 9/10 hospitality workers surveyed experienced sexual harassment (Aldridge and Lane, 2022)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Rates of customer misbehaviour in hospitality increased since COVID-19 pandemic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(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Booyens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et al.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2022)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</a:p>
          <a:p>
            <a:r>
              <a:rPr lang="en-GB" dirty="0"/>
              <a:t>“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Customer is always right” mentality (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Baltag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et al.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2021)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Flirting as part of the hospitable experience (Gibbs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et al.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2021) – when does this cross the line?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D902729-F83B-46AA-B572-057BD32A6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6041" y="1871831"/>
            <a:ext cx="0" cy="320040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384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1BE15AD-74D9-4540-AECA-6A338D302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8AEB55-16B6-D2BE-72F5-6102F5F4A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897" y="624110"/>
            <a:ext cx="9712998" cy="128089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Recent Studies</a:t>
            </a:r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5E2E47D1-2C32-4FB7-A5F0-F31C8F390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884C5A90-A356-4F6E-92BE-AA6527470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00A7C93-C5B1-5216-AFA7-8991979764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295762"/>
              </p:ext>
            </p:extLst>
          </p:nvPr>
        </p:nvGraphicFramePr>
        <p:xfrm>
          <a:off x="615980" y="1448283"/>
          <a:ext cx="11142920" cy="4878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672211">
                  <a:extLst>
                    <a:ext uri="{9D8B030D-6E8A-4147-A177-3AD203B41FA5}">
                      <a16:colId xmlns:a16="http://schemas.microsoft.com/office/drawing/2014/main" val="2612518976"/>
                    </a:ext>
                  </a:extLst>
                </a:gridCol>
                <a:gridCol w="1276411">
                  <a:extLst>
                    <a:ext uri="{9D8B030D-6E8A-4147-A177-3AD203B41FA5}">
                      <a16:colId xmlns:a16="http://schemas.microsoft.com/office/drawing/2014/main" val="3746154710"/>
                    </a:ext>
                  </a:extLst>
                </a:gridCol>
                <a:gridCol w="3194298">
                  <a:extLst>
                    <a:ext uri="{9D8B030D-6E8A-4147-A177-3AD203B41FA5}">
                      <a16:colId xmlns:a16="http://schemas.microsoft.com/office/drawing/2014/main" val="2144829292"/>
                    </a:ext>
                  </a:extLst>
                </a:gridCol>
              </a:tblGrid>
              <a:tr h="448255">
                <a:tc>
                  <a:txBody>
                    <a:bodyPr/>
                    <a:lstStyle/>
                    <a:p>
                      <a:r>
                        <a:rPr lang="en-GB" sz="1400"/>
                        <a:t>Title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Year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Authors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1627543077"/>
                  </a:ext>
                </a:extLst>
              </a:tr>
              <a:tr h="694262">
                <a:tc>
                  <a:txBody>
                    <a:bodyPr/>
                    <a:lstStyle/>
                    <a:p>
                      <a:r>
                        <a:rPr lang="en-GB" sz="1400" dirty="0"/>
                        <a:t>Sexual harassment as perceived and experienced by male and female restaurant employees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2021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Baltag et al.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20544279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GB" sz="1400" dirty="0"/>
                        <a:t>Sexual Harassment to Male Hotel Employees: An Assessment of its Negative Consequences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2022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Park et al. 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3359464818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GB" sz="1400" dirty="0"/>
                        <a:t>Factors Contribute Sexual Harassment among Male Employees in Hospitality Industry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2022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Kamaruddin</a:t>
                      </a:r>
                      <a:r>
                        <a:rPr lang="en-GB" sz="1400" dirty="0"/>
                        <a:t> et al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416967583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r>
                        <a:rPr lang="en-GB" sz="1400" dirty="0"/>
                        <a:t>Sexual Harassment of Hospitality Interns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2020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La </a:t>
                      </a:r>
                      <a:r>
                        <a:rPr lang="en-GB" sz="1400" dirty="0" err="1"/>
                        <a:t>Lopa</a:t>
                      </a:r>
                      <a:r>
                        <a:rPr lang="en-GB" sz="1400" dirty="0"/>
                        <a:t> and Gong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3187490369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/>
                        <a:t>Work, Gender, and Sexual Harassment on the front lines of commercial travel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2020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Węziak-Białowolska</a:t>
                      </a:r>
                      <a:r>
                        <a:rPr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al. </a:t>
                      </a:r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2011146585"/>
                  </a:ext>
                </a:extLst>
              </a:tr>
              <a:tr h="1068563">
                <a:tc>
                  <a:txBody>
                    <a:bodyPr/>
                    <a:lstStyle/>
                    <a:p>
                      <a:r>
                        <a:rPr lang="en-GB" sz="1400" dirty="0"/>
                        <a:t>Workplace Incivility and Employee Retention in the Hospitality Industries in Nigeria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2020</a:t>
                      </a:r>
                    </a:p>
                  </a:txBody>
                  <a:tcPr marL="102653" marR="102653" marT="51327" marB="51327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/>
                        <a:t>Ogochuwuku</a:t>
                      </a:r>
                      <a:r>
                        <a:rPr lang="en-GB" sz="1400" dirty="0"/>
                        <a:t> and </a:t>
                      </a:r>
                      <a:r>
                        <a:rPr lang="en-GB" sz="1400" dirty="0" err="1"/>
                        <a:t>Onyemaechi</a:t>
                      </a:r>
                      <a:endParaRPr lang="en-GB" sz="1400" dirty="0"/>
                    </a:p>
                  </a:txBody>
                  <a:tcPr marL="102653" marR="102653" marT="51327" marB="51327"/>
                </a:tc>
                <a:extLst>
                  <a:ext uri="{0D108BD9-81ED-4DB2-BD59-A6C34878D82A}">
                    <a16:rowId xmlns:a16="http://schemas.microsoft.com/office/drawing/2014/main" val="736148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54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388C4-9FBB-76BA-3A67-A9EE43369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2630331" cy="128089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Comparison between female and male focused studies (last five years)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4E3DDD-77CE-818D-0F07-A57A803F60FF}"/>
              </a:ext>
            </a:extLst>
          </p:cNvPr>
          <p:cNvSpPr txBox="1"/>
          <p:nvPr/>
        </p:nvSpPr>
        <p:spPr>
          <a:xfrm>
            <a:off x="1683956" y="2133600"/>
            <a:ext cx="2634044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sz="1600" dirty="0">
                <a:solidFill>
                  <a:srgbClr val="000000"/>
                </a:solidFill>
              </a:rPr>
              <a:t>Major disparity between male and female focused literature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C6977DA-D9C3-606A-89AC-D7D2981BCB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666323"/>
              </p:ext>
            </p:extLst>
          </p:nvPr>
        </p:nvGraphicFramePr>
        <p:xfrm>
          <a:off x="4152900" y="263234"/>
          <a:ext cx="7747000" cy="63315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99274">
                  <a:extLst>
                    <a:ext uri="{9D8B030D-6E8A-4147-A177-3AD203B41FA5}">
                      <a16:colId xmlns:a16="http://schemas.microsoft.com/office/drawing/2014/main" val="2892740235"/>
                    </a:ext>
                  </a:extLst>
                </a:gridCol>
                <a:gridCol w="2045100">
                  <a:extLst>
                    <a:ext uri="{9D8B030D-6E8A-4147-A177-3AD203B41FA5}">
                      <a16:colId xmlns:a16="http://schemas.microsoft.com/office/drawing/2014/main" val="2509025191"/>
                    </a:ext>
                  </a:extLst>
                </a:gridCol>
                <a:gridCol w="3602626">
                  <a:extLst>
                    <a:ext uri="{9D8B030D-6E8A-4147-A177-3AD203B41FA5}">
                      <a16:colId xmlns:a16="http://schemas.microsoft.com/office/drawing/2014/main" val="1155877209"/>
                    </a:ext>
                  </a:extLst>
                </a:gridCol>
              </a:tblGrid>
              <a:tr h="486516">
                <a:tc>
                  <a:txBody>
                    <a:bodyPr/>
                    <a:lstStyle/>
                    <a:p>
                      <a:r>
                        <a:rPr lang="en-GB" sz="1200" b="1" cap="none" spc="0">
                          <a:solidFill>
                            <a:schemeClr val="bg1"/>
                          </a:solidFill>
                        </a:rPr>
                        <a:t>Male</a:t>
                      </a:r>
                    </a:p>
                  </a:txBody>
                  <a:tcPr marL="35287" marR="25204" marT="50410" marB="50410" anchor="ctr"/>
                </a:tc>
                <a:tc>
                  <a:txBody>
                    <a:bodyPr/>
                    <a:lstStyle/>
                    <a:p>
                      <a:r>
                        <a:rPr lang="en-GB" sz="1200" b="1" cap="none" spc="0">
                          <a:solidFill>
                            <a:schemeClr val="bg1"/>
                          </a:solidFill>
                        </a:rPr>
                        <a:t>Mixed Gender</a:t>
                      </a:r>
                    </a:p>
                  </a:txBody>
                  <a:tcPr marL="35287" marR="25204" marT="50410" marB="50410" anchor="ctr"/>
                </a:tc>
                <a:tc>
                  <a:txBody>
                    <a:bodyPr/>
                    <a:lstStyle/>
                    <a:p>
                      <a:r>
                        <a:rPr lang="en-GB" sz="1200" b="1" cap="none" spc="0" dirty="0">
                          <a:solidFill>
                            <a:schemeClr val="bg1"/>
                          </a:solidFill>
                        </a:rPr>
                        <a:t>Female</a:t>
                      </a:r>
                    </a:p>
                  </a:txBody>
                  <a:tcPr marL="35287" marR="25204" marT="50410" marB="50410" anchor="ctr"/>
                </a:tc>
                <a:extLst>
                  <a:ext uri="{0D108BD9-81ED-4DB2-BD59-A6C34878D82A}">
                    <a16:rowId xmlns:a16="http://schemas.microsoft.com/office/drawing/2014/main" val="4020561933"/>
                  </a:ext>
                </a:extLst>
              </a:tr>
              <a:tr h="70144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cap="none" spc="0" dirty="0">
                          <a:solidFill>
                            <a:schemeClr val="tx1"/>
                          </a:solidFill>
                        </a:rPr>
                        <a:t>Sexual Harassment to Male Hotel Employees: An Assessment of its Negative Consequences (2022)</a:t>
                      </a:r>
                    </a:p>
                    <a:p>
                      <a:endParaRPr lang="en-GB" sz="9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cap="none" spc="0" dirty="0">
                          <a:solidFill>
                            <a:schemeClr val="tx1"/>
                          </a:solidFill>
                        </a:rPr>
                        <a:t>“Sexual harassment as perceived and experienced by male and female restaurant employees” (2021)</a:t>
                      </a:r>
                    </a:p>
                    <a:p>
                      <a:endParaRPr lang="en-GB" sz="9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u="none" strike="noStrike" kern="1200" cap="none" spc="0">
                          <a:solidFill>
                            <a:schemeClr val="tx1"/>
                          </a:solidFill>
                          <a:effectLst/>
                        </a:rPr>
                        <a:t>Women as Victims of Court Rulings: Consequences of Workplace Harassment in the Hospitality Industry in Spain (2000–2016) (2021)</a:t>
                      </a:r>
                    </a:p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903796095"/>
                  </a:ext>
                </a:extLst>
              </a:tr>
              <a:tr h="7113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cap="none" spc="0" dirty="0">
                          <a:solidFill>
                            <a:schemeClr val="tx1"/>
                          </a:solidFill>
                        </a:rPr>
                        <a:t>Factors Contribute Sexual Harassment among Male Employees in Hospitality Industry (2022)</a:t>
                      </a:r>
                    </a:p>
                    <a:p>
                      <a:endParaRPr lang="en-GB" sz="9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r>
                        <a:rPr lang="en-GB" sz="900" cap="none" spc="0">
                          <a:solidFill>
                            <a:schemeClr val="tx1"/>
                          </a:solidFill>
                        </a:rPr>
                        <a:t>Sexual Harassment of Hospitality Interns (2020)</a:t>
                      </a: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u="none" strike="noStrike" kern="1200" cap="none" spc="0">
                          <a:solidFill>
                            <a:schemeClr val="tx1"/>
                          </a:solidFill>
                          <a:effectLst/>
                        </a:rPr>
                        <a:t>Coping strategies and perceived barriers of women hospitality workplace employees to sexual harassment in Bahir Dar city, Ethiopia: a grounded theory approach (2021)</a:t>
                      </a:r>
                      <a:endParaRPr lang="en-GB" sz="900" b="0" i="0" u="none" strike="noStrike" kern="1200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4280757891"/>
                  </a:ext>
                </a:extLst>
              </a:tr>
              <a:tr h="624424">
                <a:tc>
                  <a:txBody>
                    <a:bodyPr/>
                    <a:lstStyle/>
                    <a:p>
                      <a:endParaRPr lang="en-GB" sz="9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Work, Gender, and Sexual Harassment on the Frontlines of Commercial Travel: A Cross-Sectional Study of Flight Crew Well-Being (2020)</a:t>
                      </a:r>
                      <a:endParaRPr lang="en-GB" sz="200" b="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u="none" strike="noStrike" kern="1200" cap="none" spc="0">
                          <a:solidFill>
                            <a:schemeClr val="tx1"/>
                          </a:solidFill>
                          <a:effectLst/>
                        </a:rPr>
                        <a:t>Sexual harassment and wellbeing in tourism workplaces: the perspectives of female tour guides. (2020)</a:t>
                      </a:r>
                      <a:endParaRPr lang="en-GB" sz="900" b="0" i="0" u="none" strike="noStrike" kern="1200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1507277557"/>
                  </a:ext>
                </a:extLst>
              </a:tr>
              <a:tr h="759575"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WORKPLACE INCIVILITY AND EMPLOYEE RETENTION IN THE HOSPITALITY INDUSTRIES IN NIGERIA (2020) </a:t>
                      </a:r>
                      <a:endParaRPr lang="en-GB" sz="900" b="0" dirty="0">
                        <a:effectLst/>
                      </a:endParaRPr>
                    </a:p>
                    <a:p>
                      <a:endParaRPr lang="en-GB" sz="900" b="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u="none" strike="noStrike" kern="1200" cap="none" spc="0">
                          <a:solidFill>
                            <a:schemeClr val="tx1"/>
                          </a:solidFill>
                          <a:effectLst/>
                        </a:rPr>
                        <a:t>How Does Sexual Harassment Influence the Female Employee’s Negative Response in a Deluxe Hotel? (2020)</a:t>
                      </a:r>
                      <a:endParaRPr lang="en-GB" sz="900" b="0" i="0" u="none" strike="noStrike" kern="1200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2203626406"/>
                  </a:ext>
                </a:extLst>
              </a:tr>
              <a:tr h="450504"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endParaRPr lang="en-GB" sz="9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u="none" strike="noStrike" kern="1200" cap="none" spc="0" dirty="0">
                          <a:solidFill>
                            <a:schemeClr val="tx1"/>
                          </a:solidFill>
                          <a:effectLst/>
                        </a:rPr>
                        <a:t>Impact of Internal and Customer Sexual Harassment on Job-related Outcomes: The Case of Female Casino Employees (2022)</a:t>
                      </a:r>
                      <a:endParaRPr lang="en-GB" sz="900" b="0" i="0" u="none" strike="noStrike" kern="120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1424576610"/>
                  </a:ext>
                </a:extLst>
              </a:tr>
              <a:tr h="489273"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 Matters in Hospitality (invited paper for ‘luminaries’ special issue of International Journal of Hospitality Management)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cap="none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(2019)</a:t>
                      </a: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3890614180"/>
                  </a:ext>
                </a:extLst>
              </a:tr>
              <a:tr h="624424"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Perception and experiences of sexual harassment among women working in hospitality workplaces of Bahir Dar city, Northwest Ethiopia: a qualitative study (2021)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u="none" strike="noStrike" kern="120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3623056906"/>
                  </a:ext>
                </a:extLst>
              </a:tr>
              <a:tr h="624424"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endParaRPr lang="en-GB" sz="9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Sexual harassment and customer-oriented boundary-spanning </a:t>
                      </a:r>
                      <a:r>
                        <a:rPr lang="en-GB" sz="9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behaviors</a:t>
                      </a:r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The role of burnout and psychological safety of deluxe hotel employees (2019)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u="none" strike="noStrike" kern="120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1401558526"/>
                  </a:ext>
                </a:extLst>
              </a:tr>
              <a:tr h="489273">
                <a:tc>
                  <a:txBody>
                    <a:bodyPr/>
                    <a:lstStyle/>
                    <a:p>
                      <a:endParaRPr lang="en-GB" sz="1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endParaRPr lang="en-GB" sz="1000" cap="none" spc="0">
                        <a:solidFill>
                          <a:schemeClr val="tx1"/>
                        </a:solidFill>
                      </a:endParaRPr>
                    </a:p>
                  </a:txBody>
                  <a:tcPr marL="35287" marR="25204" marT="25204" marB="5041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Sexual harassment, psychological well-being, and job satisfaction of female tour guides: the effects of social and organizational support (2022)</a:t>
                      </a:r>
                      <a:endParaRPr lang="en-GB" sz="900" b="0" i="0" u="none" strike="noStrike" kern="1200" cap="none" spc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5287" marR="25204" marT="25204" marB="50410"/>
                </a:tc>
                <a:extLst>
                  <a:ext uri="{0D108BD9-81ED-4DB2-BD59-A6C34878D82A}">
                    <a16:rowId xmlns:a16="http://schemas.microsoft.com/office/drawing/2014/main" val="537320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09152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{67144A18-4628-754A-9310-1BBD68D52C17}tf10001069</Template>
  <TotalTime>15768</TotalTime>
  <Words>1642</Words>
  <Application>Microsoft Macintosh PowerPoint</Application>
  <PresentationFormat>Widescreen</PresentationFormat>
  <Paragraphs>117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Century Gothic</vt:lpstr>
      <vt:lpstr>Gotham</vt:lpstr>
      <vt:lpstr>Segoe UI</vt:lpstr>
      <vt:lpstr>Times New Roman</vt:lpstr>
      <vt:lpstr>Verdana</vt:lpstr>
      <vt:lpstr>Wingdings 3</vt:lpstr>
      <vt:lpstr>Wisp</vt:lpstr>
      <vt:lpstr>Male Victims of Sexual Harassment in Hospitality: A Need for a Critical Review of Literature  </vt:lpstr>
      <vt:lpstr>Content</vt:lpstr>
      <vt:lpstr>Today’s aim</vt:lpstr>
      <vt:lpstr>Sustainable Development Goals</vt:lpstr>
      <vt:lpstr>Defining sexual harassment in the workplace</vt:lpstr>
      <vt:lpstr>Impact on Wellbeing</vt:lpstr>
      <vt:lpstr>Why Hospitality?</vt:lpstr>
      <vt:lpstr>Recent Studies</vt:lpstr>
      <vt:lpstr>Comparison between female and male focused studies (last five years)</vt:lpstr>
      <vt:lpstr>Dimensions of Power</vt:lpstr>
      <vt:lpstr>What next?</vt:lpstr>
      <vt:lpstr>References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Male Victims of Sexual Harassment in Hospitality: A Need for a Critical Review of Literature  </dc:title>
  <dc:creator>Williamson, Giu</dc:creator>
  <cp:lastModifiedBy>Williamson, Giu</cp:lastModifiedBy>
  <cp:revision>14</cp:revision>
  <dcterms:created xsi:type="dcterms:W3CDTF">2023-03-02T14:02:31Z</dcterms:created>
  <dcterms:modified xsi:type="dcterms:W3CDTF">2023-05-12T14:59:31Z</dcterms:modified>
</cp:coreProperties>
</file>