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86" r:id="rId5"/>
    <p:sldId id="293" r:id="rId6"/>
    <p:sldId id="287" r:id="rId7"/>
    <p:sldId id="291" r:id="rId8"/>
    <p:sldId id="266" r:id="rId9"/>
    <p:sldId id="284" r:id="rId10"/>
    <p:sldId id="262" r:id="rId11"/>
    <p:sldId id="277" r:id="rId12"/>
    <p:sldId id="257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JC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472C4"/>
    <a:srgbClr val="6C3D91"/>
    <a:srgbClr val="78848E"/>
    <a:srgbClr val="008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7"/>
  </p:normalViewPr>
  <p:slideViewPr>
    <p:cSldViewPr snapToGrid="0" snapToObjects="1">
      <p:cViewPr varScale="1">
        <p:scale>
          <a:sx n="85" d="100"/>
          <a:sy n="85" d="100"/>
        </p:scale>
        <p:origin x="13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88285-5851-4C91-BAB5-0330854CC28D}" type="datetimeFigureOut">
              <a:rPr lang="en-ZA" smtClean="0"/>
              <a:t>2023/05/11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70B5A-80FC-4E2F-88DF-4847C78B6B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76054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6F781-C774-354D-A82E-25D0CDEA6942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15650-CA33-A740-ADD5-EB46FA1DD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11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15650-CA33-A740-ADD5-EB46FA1DD6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38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15650-CA33-A740-ADD5-EB46FA1DD6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56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15650-CA33-A740-ADD5-EB46FA1DD6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7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E3F3-FD23-4002-822D-B736D0541B81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70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7890-F4EF-4AB1-9F6E-0E506FD06740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28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633C-7DDF-4E30-9F1D-A8D4FD44E5BE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84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C48C-D980-4A9C-864C-26C6FDFDC37B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0760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3C9F-1F91-4BB2-B97F-A13711FC1E01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81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CD03-EA5D-4C93-962B-8317969B2859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562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5E8E-6CC8-4AE6-8735-3B73E0464E71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4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576EE-5085-4B26-B733-BE4184BC47E4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108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80A8-E588-4CE6-B1A6-10DDC90B4818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88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638665" y="5346777"/>
            <a:ext cx="4819945" cy="82076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20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120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120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12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8665" y="3325467"/>
            <a:ext cx="5573598" cy="917592"/>
          </a:xfrm>
        </p:spPr>
        <p:txBody>
          <a:bodyPr anchor="b">
            <a:noAutofit/>
          </a:bodyPr>
          <a:lstStyle>
            <a:lvl1pPr algn="l">
              <a:defRPr sz="3200" b="1" i="0">
                <a:solidFill>
                  <a:srgbClr val="6C3D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8665" y="4375034"/>
            <a:ext cx="5573598" cy="819133"/>
          </a:xfrm>
        </p:spPr>
        <p:txBody>
          <a:bodyPr>
            <a:normAutofit/>
          </a:bodyPr>
          <a:lstStyle>
            <a:lvl1pPr marL="0" indent="0" algn="l">
              <a:buNone/>
              <a:defRPr sz="2400" b="0" i="1">
                <a:solidFill>
                  <a:srgbClr val="00889C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70384" cy="15380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4891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767687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1447803"/>
            <a:ext cx="7054644" cy="45454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95D75-C80E-437E-94D1-176575B468E8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18B8A63-893F-4302-98B4-0D7D0C2F3EEA}"/>
              </a:ext>
            </a:extLst>
          </p:cNvPr>
          <p:cNvSpPr/>
          <p:nvPr userDrawn="1"/>
        </p:nvSpPr>
        <p:spPr>
          <a:xfrm>
            <a:off x="0" y="6480313"/>
            <a:ext cx="9144000" cy="377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3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B52A-F323-4C16-9ED3-071A89C98561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8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5EC8-6987-44D0-BB7A-A066D55826D9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65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32C0-752E-4E19-8DC5-7F177B4D18B9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525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AA40-06CC-4330-A9C1-8D8C57554FF5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7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EBB5-247D-44EE-BE5F-8164B12BA92F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6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D4775-E939-4625-B15B-FD2F052929CC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130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A022-003C-435C-BFCA-CA3E0798537F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0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253C536-299D-42DA-B048-D7729E2EB0F4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AD81BBD-DA87-48E9-92C1-B654780B615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134" y="6489932"/>
            <a:ext cx="1083732" cy="2715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37C4155-3719-419F-82FF-D6D13E328FAF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1561"/>
            <a:ext cx="3877732" cy="1439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3FCFD0D1-FE39-4DD2-BD71-FD5413CD2C68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7" y="6587790"/>
            <a:ext cx="3979333" cy="14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4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3B88195-8D9E-4359-A86C-9456C469F7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3026751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3EC48BD-A960-4717-BC76-7E4C982250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141809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7A00717A-7D3C-456B-A779-9D06388782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56759" y="1676400"/>
            <a:ext cx="21145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EB0E133-CF2F-4AD3-ACA6-03E91BB60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59" y="0"/>
            <a:ext cx="1202540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CD94893-A2D1-401B-A469-D34E425DCE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6759" y="6096000"/>
            <a:ext cx="745300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46E6246-28E6-4A2D-B924-24539B8C6C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DDCA251B-4F28-43A9-A5FD-47101E24C8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7B3E067-68A1-4E6F-8B2A-DF0DC2803F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9072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614" y="1275504"/>
            <a:ext cx="1926771" cy="452845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n-US" sz="2000" i="0" dirty="0">
                <a:solidFill>
                  <a:schemeClr val="tx1"/>
                </a:solidFill>
                <a:latin typeface="Calibri" panose="020F0502020204030204"/>
              </a:rPr>
              <a:t>The 7</a:t>
            </a:r>
            <a:r>
              <a:rPr lang="en-US" sz="2000" i="0" baseline="30000" dirty="0">
                <a:solidFill>
                  <a:schemeClr val="tx1"/>
                </a:solidFill>
                <a:latin typeface="Calibri" panose="020F0502020204030204"/>
              </a:rPr>
              <a:t>th</a:t>
            </a:r>
            <a:r>
              <a:rPr lang="en-US" sz="2000" i="0" dirty="0">
                <a:solidFill>
                  <a:schemeClr val="tx1"/>
                </a:solidFill>
                <a:latin typeface="Calibri" panose="020F0502020204030204"/>
              </a:rPr>
              <a:t>  Advances In Management and Innovation Conference </a:t>
            </a:r>
          </a:p>
          <a:p>
            <a:pPr lvl="0" algn="ctr" defTabSz="914400">
              <a:spcBef>
                <a:spcPts val="0"/>
              </a:spcBef>
              <a:buClrTx/>
              <a:buSzTx/>
            </a:pPr>
            <a:endParaRPr lang="en-US" sz="2000" i="0" dirty="0">
              <a:solidFill>
                <a:schemeClr val="tx1"/>
              </a:solidFill>
              <a:latin typeface="Calibri" panose="020F0502020204030204"/>
            </a:endParaRP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n-US" sz="2000" i="0" dirty="0">
                <a:solidFill>
                  <a:schemeClr val="tx1"/>
                </a:solidFill>
                <a:latin typeface="Calibri" panose="020F0502020204030204"/>
              </a:rPr>
              <a:t>Cardiff School Of Management</a:t>
            </a: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n-US" sz="2000" i="0" dirty="0">
                <a:solidFill>
                  <a:schemeClr val="tx1"/>
                </a:solidFill>
                <a:latin typeface="Calibri" panose="020F0502020204030204"/>
              </a:rPr>
              <a:t> </a:t>
            </a: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n-US" sz="2000" i="0" dirty="0">
                <a:solidFill>
                  <a:schemeClr val="tx1"/>
                </a:solidFill>
                <a:latin typeface="Calibri" panose="020F0502020204030204"/>
              </a:rPr>
              <a:t>16-17 May 2023</a:t>
            </a:r>
            <a:endParaRPr lang="en-US" sz="2000" i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48F0EEF-7B63-4EC4-96D4-6AFBF46B1A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078992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FB5E673-6D85-4457-A048-FD09048DCE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0524" y="1266958"/>
            <a:ext cx="4686468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algn="ctr" defTabSz="914400">
              <a:spcBef>
                <a:spcPts val="0"/>
              </a:spcBef>
            </a:pPr>
            <a:r>
              <a:rPr lang="en-US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South Africa’s battle to regulate e–hailing platforms</a:t>
            </a:r>
            <a:br>
              <a:rPr lang="en-US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5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5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Innocent </a:t>
            </a:r>
            <a:r>
              <a:rPr lang="en-US" sz="2000" b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Dzawoma</a:t>
            </a:r>
            <a:br>
              <a:rPr lang="en-US" sz="2000" b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Faculty of Law</a:t>
            </a:r>
            <a: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North-West University</a:t>
            </a:r>
            <a:b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South Africa</a:t>
            </a:r>
            <a:br>
              <a:rPr lang="en-US" sz="20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="0" dirty="0">
              <a:solidFill>
                <a:schemeClr val="tx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377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44"/>
    </mc:Choice>
    <mc:Fallback xmlns="">
      <p:transition spd="slow" advTm="1284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9607" y="485098"/>
            <a:ext cx="7056438" cy="76835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Preliminary Findings</a:t>
            </a:r>
            <a:endParaRPr lang="en-ZA" sz="2800" dirty="0">
              <a:solidFill>
                <a:schemeClr val="tx1"/>
              </a:solidFill>
            </a:endParaRPr>
          </a:p>
        </p:txBody>
      </p:sp>
      <p:sp>
        <p:nvSpPr>
          <p:cNvPr id="4" name="Google Shape;828;p54"/>
          <p:cNvSpPr txBox="1">
            <a:spLocks/>
          </p:cNvSpPr>
          <p:nvPr/>
        </p:nvSpPr>
        <p:spPr>
          <a:xfrm>
            <a:off x="621636" y="1648616"/>
            <a:ext cx="2478000" cy="122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US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Current regulations harm e-hailing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  <a:t/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</a:b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sym typeface="Hammersmith One"/>
            </a:endParaRPr>
          </a:p>
        </p:txBody>
      </p:sp>
      <p:sp>
        <p:nvSpPr>
          <p:cNvPr id="5" name="Google Shape;832;p54"/>
          <p:cNvSpPr txBox="1">
            <a:spLocks/>
          </p:cNvSpPr>
          <p:nvPr/>
        </p:nvSpPr>
        <p:spPr>
          <a:xfrm>
            <a:off x="5648045" y="1511772"/>
            <a:ext cx="2615738" cy="95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IN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There is tension between current regulations and e-hailing</a:t>
            </a:r>
            <a:r>
              <a: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  <a:t/>
            </a:r>
            <a:br>
              <a: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</a:br>
            <a:endParaRPr kumimoji="0" lang="en-IN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sym typeface="Hammersmith One"/>
            </a:endParaRPr>
          </a:p>
        </p:txBody>
      </p:sp>
      <p:sp>
        <p:nvSpPr>
          <p:cNvPr id="6" name="Google Shape;834;p54"/>
          <p:cNvSpPr txBox="1">
            <a:spLocks/>
          </p:cNvSpPr>
          <p:nvPr/>
        </p:nvSpPr>
        <p:spPr>
          <a:xfrm>
            <a:off x="5994565" y="3230103"/>
            <a:ext cx="2478000" cy="104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US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Industry players advocate for a customised regulatory system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  <a:t> </a:t>
            </a:r>
          </a:p>
        </p:txBody>
      </p:sp>
      <p:sp>
        <p:nvSpPr>
          <p:cNvPr id="7" name="Google Shape;830;p54"/>
          <p:cNvSpPr txBox="1">
            <a:spLocks/>
          </p:cNvSpPr>
          <p:nvPr/>
        </p:nvSpPr>
        <p:spPr>
          <a:xfrm>
            <a:off x="638728" y="3317611"/>
            <a:ext cx="2478000" cy="1562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endParaRPr lang="en-US" sz="1600" kern="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US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E-hailing is an innovation which existing laws are incapacitated to regulate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  <a:t/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sym typeface="Hammersmith One"/>
              </a:rPr>
            </a:b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sym typeface="Hammersmith One"/>
            </a:endParaRPr>
          </a:p>
        </p:txBody>
      </p:sp>
      <p:sp>
        <p:nvSpPr>
          <p:cNvPr id="8" name="Google Shape;838;p54">
            <a:extLst>
              <a:ext uri="{FF2B5EF4-FFF2-40B4-BE49-F238E27FC236}">
                <a16:creationId xmlns:a16="http://schemas.microsoft.com/office/drawing/2014/main" xmlns="" id="{D471D2AA-CB22-40C9-9516-3F3E3B0C5C89}"/>
              </a:ext>
            </a:extLst>
          </p:cNvPr>
          <p:cNvSpPr txBox="1">
            <a:spLocks/>
          </p:cNvSpPr>
          <p:nvPr/>
        </p:nvSpPr>
        <p:spPr>
          <a:xfrm>
            <a:off x="621636" y="5318675"/>
            <a:ext cx="2478000" cy="87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IN" sz="1600" kern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E-hailing </a:t>
            </a:r>
            <a:r>
              <a:rPr lang="en-IN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drivers lack protection from </a:t>
            </a:r>
            <a:r>
              <a:rPr lang="en-IN" sz="1600" kern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IN" sz="1600" kern="0" dirty="0">
                <a:solidFill>
                  <a:schemeClr val="tx1"/>
                </a:solidFill>
                <a:latin typeface="Century Gothic" panose="020B0502020202020204" pitchFamily="34" charset="0"/>
              </a:rPr>
              <a:t>labour laws</a:t>
            </a:r>
            <a:endParaRPr kumimoji="0" lang="en-IN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sym typeface="Hammersmith One"/>
            </a:endParaRPr>
          </a:p>
        </p:txBody>
      </p:sp>
      <p:pic>
        <p:nvPicPr>
          <p:cNvPr id="10" name="Afbeelding 1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800000">
            <a:off x="3528219" y="3336068"/>
            <a:ext cx="2119826" cy="14470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Google Shape;834;p54"/>
          <p:cNvSpPr txBox="1">
            <a:spLocks/>
          </p:cNvSpPr>
          <p:nvPr/>
        </p:nvSpPr>
        <p:spPr>
          <a:xfrm>
            <a:off x="5994565" y="5140762"/>
            <a:ext cx="2478000" cy="104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24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mmersmith One"/>
              <a:buNone/>
              <a:defRPr sz="2800" b="0" i="0" u="none" strike="noStrike" cap="non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1B00"/>
              </a:buClr>
              <a:buSzPts val="2400"/>
              <a:buFont typeface="Hammersmith One"/>
              <a:buNone/>
              <a:tabLst/>
              <a:defRPr/>
            </a:pPr>
            <a:r>
              <a:rPr lang="en-US" sz="1600" kern="0" noProof="0" dirty="0">
                <a:solidFill>
                  <a:schemeClr val="tx1"/>
                </a:solidFill>
                <a:latin typeface="Century Gothic" panose="020B0502020202020204" pitchFamily="34" charset="0"/>
              </a:rPr>
              <a:t>E-hailing suffers from inequalities and drivers </a:t>
            </a:r>
            <a:r>
              <a:rPr lang="en-US" sz="1600" kern="0" noProof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are the </a:t>
            </a:r>
            <a:r>
              <a:rPr lang="en-US" sz="1600" kern="0" noProof="0" dirty="0">
                <a:solidFill>
                  <a:schemeClr val="tx1"/>
                </a:solidFill>
                <a:latin typeface="Century Gothic" panose="020B0502020202020204" pitchFamily="34" charset="0"/>
              </a:rPr>
              <a:t>most exposed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sym typeface="Hammersmith One"/>
            </a:endParaRPr>
          </a:p>
        </p:txBody>
      </p:sp>
    </p:spTree>
    <p:extLst>
      <p:ext uri="{BB962C8B-B14F-4D97-AF65-F5344CB8AC3E}">
        <p14:creationId xmlns:p14="http://schemas.microsoft.com/office/powerpoint/2010/main" val="202783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Conclusion and Future Research</a:t>
            </a:r>
            <a:endParaRPr lang="en-ZA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259" y="1057835"/>
            <a:ext cx="8026901" cy="5163671"/>
          </a:xfrm>
        </p:spPr>
        <p:txBody>
          <a:bodyPr>
            <a:normAutofit fontScale="40000" lnSpcReduction="20000"/>
          </a:bodyPr>
          <a:lstStyle/>
          <a:p>
            <a:endParaRPr lang="en-ZA" b="1" dirty="0"/>
          </a:p>
          <a:p>
            <a:pPr>
              <a:lnSpc>
                <a:spcPct val="120000"/>
              </a:lnSpc>
            </a:pPr>
            <a:r>
              <a:rPr lang="en-US" sz="4000" dirty="0"/>
              <a:t>E-hailing is presenting new challenges to the South African transport </a:t>
            </a:r>
            <a:r>
              <a:rPr lang="en-US" sz="4000" dirty="0" smtClean="0"/>
              <a:t>universe:</a:t>
            </a:r>
            <a:endParaRPr lang="en-ZA" sz="4000" dirty="0"/>
          </a:p>
          <a:p>
            <a:pPr lvl="1">
              <a:lnSpc>
                <a:spcPct val="120000"/>
              </a:lnSpc>
            </a:pPr>
            <a:r>
              <a:rPr lang="en-US" sz="4000" dirty="0"/>
              <a:t>Current legislation is incapacitated to regulate e-hailing because </a:t>
            </a:r>
            <a:r>
              <a:rPr lang="en-US" sz="4000" dirty="0" smtClean="0"/>
              <a:t>it’s legal architecture is </a:t>
            </a:r>
            <a:r>
              <a:rPr lang="en-US" sz="4000" dirty="0"/>
              <a:t>anchored on common law system which </a:t>
            </a:r>
            <a:r>
              <a:rPr lang="en-US" sz="4000" dirty="0" smtClean="0"/>
              <a:t>identifies </a:t>
            </a:r>
            <a:r>
              <a:rPr lang="en-US" sz="4000" dirty="0"/>
              <a:t>two parties to the transport transaction.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E-hailing is impacting other domains of the law.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Powerful interests are hijacking the space resulting in increased inequalities and driver impoverishment.</a:t>
            </a:r>
            <a:endParaRPr lang="en-ZA" sz="4000" dirty="0"/>
          </a:p>
          <a:p>
            <a:pPr marL="457200" lvl="1" indent="0">
              <a:lnSpc>
                <a:spcPct val="120000"/>
              </a:lnSpc>
              <a:buNone/>
            </a:pPr>
            <a:endParaRPr lang="en-ZA" sz="4000" dirty="0"/>
          </a:p>
          <a:p>
            <a:pPr>
              <a:lnSpc>
                <a:spcPct val="120000"/>
              </a:lnSpc>
            </a:pPr>
            <a:r>
              <a:rPr lang="en-US" sz="4000" dirty="0"/>
              <a:t>Future research is proposed on;</a:t>
            </a:r>
            <a:endParaRPr lang="en-ZA" sz="4000" dirty="0"/>
          </a:p>
          <a:p>
            <a:pPr lvl="1">
              <a:lnSpc>
                <a:spcPct val="120000"/>
              </a:lnSpc>
            </a:pPr>
            <a:r>
              <a:rPr lang="en-US" sz="4000" dirty="0"/>
              <a:t>How regulators can respond </a:t>
            </a:r>
            <a:r>
              <a:rPr lang="en-US" sz="4000" dirty="0" smtClean="0"/>
              <a:t>to the </a:t>
            </a:r>
            <a:r>
              <a:rPr lang="en-US" sz="4000" dirty="0"/>
              <a:t>growing </a:t>
            </a:r>
            <a:r>
              <a:rPr lang="en-US" sz="4000" dirty="0" smtClean="0"/>
              <a:t>influence and disruption </a:t>
            </a:r>
            <a:r>
              <a:rPr lang="en-US" sz="4000" dirty="0"/>
              <a:t>of e-hailing platforms.</a:t>
            </a:r>
            <a:endParaRPr lang="en-ZA" sz="4000" dirty="0"/>
          </a:p>
          <a:p>
            <a:pPr lvl="1">
              <a:lnSpc>
                <a:spcPct val="120000"/>
              </a:lnSpc>
            </a:pPr>
            <a:r>
              <a:rPr lang="en-US" sz="4000" dirty="0"/>
              <a:t>How legislators can develop legal framework to govern sharing economy business models.</a:t>
            </a:r>
            <a:endParaRPr lang="en-ZA" sz="4000" dirty="0"/>
          </a:p>
          <a:p>
            <a:pPr marL="0" indent="0">
              <a:buNone/>
            </a:pPr>
            <a:r>
              <a:rPr lang="en-ZA" sz="4000" dirty="0"/>
              <a:t/>
            </a:r>
            <a:br>
              <a:rPr lang="en-ZA" sz="4000" dirty="0"/>
            </a:br>
            <a:r>
              <a:rPr lang="en-ZA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4124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7968" y="220667"/>
            <a:ext cx="7886700" cy="712752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Reference list</a:t>
            </a:r>
            <a:endParaRPr lang="en-ZA" sz="2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717" y="1174376"/>
            <a:ext cx="8749553" cy="2917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smtClean="0">
                <a:latin typeface="+mj-lt"/>
              </a:rPr>
              <a:t>Chinguno</a:t>
            </a:r>
            <a:r>
              <a:rPr lang="en-US" sz="1200" dirty="0">
                <a:latin typeface="+mj-lt"/>
              </a:rPr>
              <a:t>, C., 2019. Power Dynamics in the Gig/Share Economy: Uber and Bolt Taxi Platforms in Johannesburg, South Africa. </a:t>
            </a:r>
            <a:r>
              <a:rPr lang="en-US" sz="1200" i="1" dirty="0">
                <a:latin typeface="+mj-lt"/>
              </a:rPr>
              <a:t>Labour , Capital and Society, </a:t>
            </a:r>
            <a:r>
              <a:rPr lang="en-US" sz="1200" dirty="0">
                <a:latin typeface="+mj-lt"/>
              </a:rPr>
              <a:t>49(2), pp. 30-65</a:t>
            </a:r>
            <a:r>
              <a:rPr lang="en-US" sz="1200" dirty="0" smtClean="0">
                <a:latin typeface="+mj-lt"/>
              </a:rPr>
              <a:t>.</a:t>
            </a:r>
          </a:p>
          <a:p>
            <a:r>
              <a:rPr lang="en-US" sz="1200" dirty="0" err="1"/>
              <a:t>Gwangwa</a:t>
            </a:r>
            <a:r>
              <a:rPr lang="en-US" sz="1200" dirty="0"/>
              <a:t>, V., 2018. </a:t>
            </a:r>
            <a:r>
              <a:rPr lang="en-US" sz="1200" i="1" dirty="0"/>
              <a:t>New Land Transport Bill not fair to us, says Uber. </a:t>
            </a:r>
            <a:r>
              <a:rPr lang="en-US" sz="1200" dirty="0"/>
              <a:t>[Online] </a:t>
            </a:r>
            <a:br>
              <a:rPr lang="en-US" sz="1200" dirty="0"/>
            </a:br>
            <a:r>
              <a:rPr lang="en-US" sz="1200" dirty="0"/>
              <a:t>Available at: </a:t>
            </a:r>
            <a:r>
              <a:rPr lang="en-US" sz="1200" u="sng" dirty="0"/>
              <a:t>https://www.iol.co.za/motoring/industry-news/new-land-transport-bill-not-fair-to-us-says-uber-15374151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[Accessed 05 May 2023]</a:t>
            </a:r>
            <a:endParaRPr lang="en-ZA" sz="1200" dirty="0"/>
          </a:p>
          <a:p>
            <a:r>
              <a:rPr lang="en-ZA" sz="1200" dirty="0"/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smtClean="0">
                <a:latin typeface="+mj-lt"/>
              </a:rPr>
              <a:t>MacKay</a:t>
            </a:r>
            <a:r>
              <a:rPr lang="en-US" sz="1200" dirty="0">
                <a:latin typeface="+mj-lt"/>
              </a:rPr>
              <a:t>, A. J., </a:t>
            </a:r>
            <a:r>
              <a:rPr lang="en-US" sz="1200" dirty="0" err="1">
                <a:latin typeface="+mj-lt"/>
              </a:rPr>
              <a:t>Migdal</a:t>
            </a:r>
            <a:r>
              <a:rPr lang="en-US" sz="1200" dirty="0">
                <a:latin typeface="+mj-lt"/>
              </a:rPr>
              <a:t>, A. &amp; </a:t>
            </a:r>
            <a:r>
              <a:rPr lang="en-US" sz="1200" dirty="0" err="1">
                <a:latin typeface="+mj-lt"/>
              </a:rPr>
              <a:t>Masko</a:t>
            </a:r>
            <a:r>
              <a:rPr lang="en-US" sz="1200" dirty="0">
                <a:latin typeface="+mj-lt"/>
              </a:rPr>
              <a:t>, J., 2020. Uber : Uber Competing Globally. </a:t>
            </a:r>
            <a:r>
              <a:rPr lang="en-US" sz="1200" i="1" dirty="0">
                <a:latin typeface="+mj-lt"/>
              </a:rPr>
              <a:t>Harvard Business Review</a:t>
            </a:r>
            <a:r>
              <a:rPr lang="en-US" sz="1200" dirty="0">
                <a:latin typeface="+mj-lt"/>
              </a:rPr>
              <a:t>, 2020 April, pp. 1-29.</a:t>
            </a:r>
            <a:endParaRPr lang="en-ZA" sz="1200" dirty="0"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 smtClean="0">
                <a:latin typeface="+mj-lt"/>
              </a:rPr>
              <a:t>Rayle</a:t>
            </a:r>
            <a:r>
              <a:rPr lang="en-US" sz="1200" dirty="0">
                <a:latin typeface="+mj-lt"/>
              </a:rPr>
              <a:t>, L. et al., 2016. Just a better taxi? A survey-based comparison of taxis, transit, and </a:t>
            </a:r>
            <a:r>
              <a:rPr lang="en-US" sz="1200" dirty="0" err="1">
                <a:latin typeface="+mj-lt"/>
              </a:rPr>
              <a:t>ridesourcing</a:t>
            </a:r>
            <a:r>
              <a:rPr lang="en-US" sz="1200" dirty="0">
                <a:latin typeface="+mj-lt"/>
              </a:rPr>
              <a:t> services in San Francisco. </a:t>
            </a:r>
            <a:r>
              <a:rPr lang="en-US" sz="1200" i="1" dirty="0">
                <a:latin typeface="+mj-lt"/>
              </a:rPr>
              <a:t>Transport Policy, </a:t>
            </a:r>
            <a:r>
              <a:rPr lang="en-US" sz="1200" dirty="0">
                <a:latin typeface="+mj-lt"/>
              </a:rPr>
              <a:t>Volume 45, pp. 168-178.</a:t>
            </a:r>
            <a:endParaRPr lang="en-ZA" sz="1200" dirty="0">
              <a:latin typeface="+mj-lt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12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Statista.com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2023. </a:t>
            </a:r>
            <a:r>
              <a:rPr lang="en-US" sz="12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Ride-hailing &amp; Taxi - Worldwide.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[Online] </a:t>
            </a:r>
            <a:b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Available at: </a:t>
            </a:r>
            <a:r>
              <a:rPr lang="en-US" sz="12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https://www.statista.com/outlook/mmo/shared-mobility/shared-rides/ride-hailing-taxi/worldwide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[Accessed 05 May 2023].</a:t>
            </a:r>
            <a:endParaRPr lang="en-ZA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8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0" dirty="0"/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ZA" sz="1600" dirty="0"/>
              <a:t>Introduction and context</a:t>
            </a:r>
          </a:p>
          <a:p>
            <a:pPr>
              <a:lnSpc>
                <a:spcPct val="90000"/>
              </a:lnSpc>
            </a:pPr>
            <a:r>
              <a:rPr lang="en-ZA" sz="1600" dirty="0"/>
              <a:t>The problem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E-hailing </a:t>
            </a:r>
            <a:r>
              <a:rPr lang="en-US" sz="1600" dirty="0"/>
              <a:t>law</a:t>
            </a:r>
            <a:endParaRPr lang="en-ZA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Importance of </a:t>
            </a:r>
            <a:r>
              <a:rPr lang="en-US" sz="1600" dirty="0" smtClean="0"/>
              <a:t>e-hailing </a:t>
            </a:r>
            <a:r>
              <a:rPr lang="en-US" sz="1600" dirty="0"/>
              <a:t>law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Uber business model</a:t>
            </a:r>
            <a:endParaRPr lang="en-ZA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Methodology</a:t>
            </a:r>
            <a:endParaRPr lang="en-ZA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Findings</a:t>
            </a:r>
            <a:endParaRPr lang="en-ZA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Conclusion</a:t>
            </a:r>
            <a:endParaRPr lang="en-ZA" sz="1600" dirty="0"/>
          </a:p>
          <a:p>
            <a:pPr marL="0" indent="0">
              <a:lnSpc>
                <a:spcPct val="90000"/>
              </a:lnSpc>
              <a:buNone/>
            </a:pPr>
            <a:endParaRPr lang="en-ZA" sz="1600" dirty="0"/>
          </a:p>
          <a:p>
            <a:pPr marL="0" indent="0">
              <a:lnSpc>
                <a:spcPct val="90000"/>
              </a:lnSpc>
              <a:buNone/>
            </a:pPr>
            <a:endParaRPr lang="en-ZA" dirty="0"/>
          </a:p>
          <a:p>
            <a:pPr marL="0" indent="0">
              <a:lnSpc>
                <a:spcPct val="90000"/>
              </a:lnSpc>
              <a:buNone/>
            </a:pPr>
            <a:endParaRPr lang="en-ZA" dirty="0"/>
          </a:p>
          <a:p>
            <a:pPr>
              <a:lnSpc>
                <a:spcPct val="90000"/>
              </a:lnSpc>
            </a:pPr>
            <a:endParaRPr lang="en-ZA" dirty="0"/>
          </a:p>
          <a:p>
            <a:pPr>
              <a:lnSpc>
                <a:spcPct val="90000"/>
              </a:lnSpc>
            </a:pPr>
            <a:endParaRPr lang="en-ZA" dirty="0"/>
          </a:p>
          <a:p>
            <a:pPr>
              <a:lnSpc>
                <a:spcPct val="9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550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276702"/>
            <a:ext cx="7055380" cy="767687"/>
          </a:xfrm>
          <a:solidFill>
            <a:schemeClr val="bg1"/>
          </a:solidFill>
        </p:spPr>
        <p:txBody>
          <a:bodyPr/>
          <a:lstStyle/>
          <a:p>
            <a:r>
              <a:rPr lang="en-ZA" b="0" dirty="0">
                <a:solidFill>
                  <a:schemeClr val="tx1"/>
                </a:solidFill>
              </a:rPr>
              <a:t>Introduction and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997" y="1044389"/>
            <a:ext cx="7405449" cy="5578354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6400" dirty="0" smtClean="0"/>
              <a:t>E-hailing is </a:t>
            </a:r>
            <a:r>
              <a:rPr lang="en-ZA" sz="6400" dirty="0" smtClean="0">
                <a:cs typeface="Times New Roman" panose="02020603050405020304" pitchFamily="18" charset="0"/>
              </a:rPr>
              <a:t>a</a:t>
            </a:r>
            <a:r>
              <a:rPr lang="en-ZA" sz="6400" dirty="0">
                <a:cs typeface="Times New Roman" panose="02020603050405020304" pitchFamily="18" charset="0"/>
              </a:rPr>
              <a:t> </a:t>
            </a:r>
            <a:r>
              <a:rPr lang="en-ZA" sz="6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smartphone based digital innovation </a:t>
            </a:r>
            <a:r>
              <a:rPr lang="en-ZA" sz="6400" dirty="0">
                <a:ea typeface="Calibri" panose="020F0502020204030204" pitchFamily="34" charset="0"/>
                <a:cs typeface="Times New Roman" panose="02020603050405020304" pitchFamily="18" charset="0"/>
              </a:rPr>
              <a:t>that matches drivers with passengers making it possible to book </a:t>
            </a:r>
            <a:r>
              <a:rPr lang="en-ZA" sz="6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transport in </a:t>
            </a:r>
            <a:r>
              <a:rPr lang="en-ZA" sz="6400" dirty="0">
                <a:ea typeface="Calibri" panose="020F0502020204030204" pitchFamily="34" charset="0"/>
                <a:cs typeface="Times New Roman" panose="02020603050405020304" pitchFamily="18" charset="0"/>
              </a:rPr>
              <a:t>real-time </a:t>
            </a:r>
            <a:r>
              <a:rPr lang="en-US" sz="6400" dirty="0">
                <a:ea typeface="Calibri" panose="020F0502020204030204" pitchFamily="34" charset="0"/>
                <a:cs typeface="Times New Roman" panose="02020603050405020304" pitchFamily="18" charset="0"/>
              </a:rPr>
              <a:t>(MacKay, et al., </a:t>
            </a:r>
            <a:r>
              <a:rPr lang="en-US" sz="6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2020</a:t>
            </a:r>
            <a:r>
              <a:rPr lang="en-US" sz="6400" dirty="0"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en-ZA" sz="6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Rayle</a:t>
            </a:r>
            <a:r>
              <a:rPr lang="en-US" sz="6400" dirty="0">
                <a:ea typeface="Calibri" panose="020F0502020204030204" pitchFamily="34" charset="0"/>
                <a:cs typeface="Times New Roman" panose="02020603050405020304" pitchFamily="18" charset="0"/>
              </a:rPr>
              <a:t>, et al., 2016</a:t>
            </a:r>
            <a:r>
              <a:rPr lang="en-US" sz="6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ZA" sz="6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GB" sz="6400" dirty="0" smtClean="0"/>
              <a:t>The sector has disrupted the South African public transport ecosystem (Chinguno, 2019).</a:t>
            </a:r>
          </a:p>
          <a:p>
            <a:pPr lvl="0" algn="just">
              <a:lnSpc>
                <a:spcPct val="120000"/>
              </a:lnSpc>
              <a:buClr>
                <a:srgbClr val="F07F09">
                  <a:lumMod val="60000"/>
                  <a:lumOff val="40000"/>
                </a:srgbClr>
              </a:buClr>
            </a:pPr>
            <a:r>
              <a:rPr lang="en-GB" sz="6400" dirty="0" smtClean="0">
                <a:solidFill>
                  <a:prstClr val="black"/>
                </a:solidFill>
              </a:rPr>
              <a:t>Public transport is a highly contested space in South Africa with many </a:t>
            </a:r>
            <a:r>
              <a:rPr lang="en-GB" sz="6400" dirty="0">
                <a:solidFill>
                  <a:prstClr val="black"/>
                </a:solidFill>
              </a:rPr>
              <a:t>historical complexities </a:t>
            </a:r>
            <a:r>
              <a:rPr lang="en-GB" sz="6400" dirty="0" smtClean="0">
                <a:solidFill>
                  <a:prstClr val="black"/>
                </a:solidFill>
              </a:rPr>
              <a:t>stemming from the country’s past of </a:t>
            </a:r>
            <a:r>
              <a:rPr lang="en-GB" sz="6400" dirty="0">
                <a:solidFill>
                  <a:prstClr val="black"/>
                </a:solidFill>
              </a:rPr>
              <a:t>racial </a:t>
            </a:r>
            <a:r>
              <a:rPr lang="en-GB" sz="6400" dirty="0" smtClean="0">
                <a:solidFill>
                  <a:prstClr val="black"/>
                </a:solidFill>
              </a:rPr>
              <a:t>division.</a:t>
            </a:r>
            <a:endParaRPr lang="en-GB" sz="6400" dirty="0">
              <a:solidFill>
                <a:prstClr val="black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GB" sz="6400" dirty="0" smtClean="0"/>
              <a:t>For decades, the South African land public transport system had been under the tight control of metered taxis and mini buses.</a:t>
            </a:r>
            <a:endParaRPr lang="en-GB" sz="6400" dirty="0"/>
          </a:p>
          <a:p>
            <a:pPr algn="just">
              <a:lnSpc>
                <a:spcPct val="120000"/>
              </a:lnSpc>
            </a:pPr>
            <a:r>
              <a:rPr lang="en-US" sz="6400" dirty="0" smtClean="0"/>
              <a:t>The emergence of e-hailing introduced many dynamics with overlaps into</a:t>
            </a:r>
            <a:r>
              <a:rPr lang="en-US" sz="6400" dirty="0"/>
              <a:t> </a:t>
            </a:r>
            <a:r>
              <a:rPr lang="en-US" sz="6400" dirty="0" smtClean="0"/>
              <a:t>tax </a:t>
            </a:r>
            <a:r>
              <a:rPr lang="en-US" sz="6400" dirty="0"/>
              <a:t>law, labour law, </a:t>
            </a:r>
            <a:r>
              <a:rPr lang="en-US" sz="6400" dirty="0" smtClean="0"/>
              <a:t>privacy law, competition law, urban </a:t>
            </a:r>
            <a:r>
              <a:rPr lang="en-US" sz="6400" dirty="0"/>
              <a:t>planning and safety </a:t>
            </a:r>
            <a:r>
              <a:rPr lang="en-US" sz="6400" dirty="0" smtClean="0"/>
              <a:t>laws.</a:t>
            </a:r>
            <a:endParaRPr lang="en-US" sz="6400" dirty="0"/>
          </a:p>
          <a:p>
            <a:pPr algn="just">
              <a:lnSpc>
                <a:spcPct val="120000"/>
              </a:lnSpc>
            </a:pPr>
            <a:r>
              <a:rPr lang="en-GB" sz="6400" dirty="0" smtClean="0"/>
              <a:t>In 2023, e-hailing and taxi services are expected to grow their revenue to USD330.8bn globally and USD0.8bn in South Africa with users rising to 1.45bn and 7.08m respectively by 2027 (</a:t>
            </a:r>
            <a:r>
              <a:rPr lang="en-GB" sz="6400" dirty="0" err="1"/>
              <a:t>Statistica</a:t>
            </a:r>
            <a:r>
              <a:rPr lang="en-GB" sz="6400" dirty="0"/>
              <a:t>, 2023</a:t>
            </a:r>
            <a:r>
              <a:rPr lang="en-GB" sz="6400" dirty="0" smtClean="0"/>
              <a:t>).</a:t>
            </a:r>
            <a:endParaRPr lang="en-GB" sz="6400" dirty="0"/>
          </a:p>
          <a:p>
            <a:pPr marL="0" indent="0">
              <a:lnSpc>
                <a:spcPct val="120000"/>
              </a:lnSpc>
              <a:buNone/>
            </a:pPr>
            <a:endParaRPr lang="en-GB" sz="6400" dirty="0"/>
          </a:p>
          <a:p>
            <a:pPr marL="0" indent="0">
              <a:lnSpc>
                <a:spcPct val="120000"/>
              </a:lnSpc>
              <a:buNone/>
            </a:pPr>
            <a:endParaRPr lang="en-GB" sz="6400" dirty="0"/>
          </a:p>
          <a:p>
            <a:pPr marL="0" indent="0">
              <a:buNone/>
            </a:pPr>
            <a:r>
              <a:rPr lang="en-GB" b="1" dirty="0"/>
              <a:t>	</a:t>
            </a:r>
            <a:endParaRPr lang="en-ZA" dirty="0"/>
          </a:p>
          <a:p>
            <a:pPr marL="1431925" indent="0">
              <a:buNone/>
            </a:pPr>
            <a:endParaRPr lang="en-ZA" dirty="0"/>
          </a:p>
          <a:p>
            <a:pPr marL="1431925" indent="0">
              <a:buNone/>
            </a:pPr>
            <a:endParaRPr lang="en-ZA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8002" y="51499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60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3A2BF9-B28B-4778-8FB7-BD1B0C72C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1785" y="441259"/>
            <a:ext cx="3575604" cy="107134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2400" b="0" dirty="0">
                <a:solidFill>
                  <a:schemeClr val="tx1"/>
                </a:solidFill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80AE4AE-0190-4307-97C8-BC22BC229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8376" y="1013013"/>
            <a:ext cx="5891192" cy="5342964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GB" sz="2100" dirty="0" smtClean="0"/>
              <a:t>E-hailing platforms in South Africa </a:t>
            </a:r>
            <a:r>
              <a:rPr lang="en-GB" sz="2100" dirty="0"/>
              <a:t>suffer from </a:t>
            </a:r>
            <a:r>
              <a:rPr lang="en-GB" sz="2100" dirty="0" smtClean="0"/>
              <a:t>misregulation because </a:t>
            </a:r>
            <a:r>
              <a:rPr lang="en-GB" sz="2100" dirty="0"/>
              <a:t>of lack of </a:t>
            </a:r>
            <a:r>
              <a:rPr lang="en-GB" sz="2100" dirty="0" smtClean="0"/>
              <a:t>fitting </a:t>
            </a:r>
            <a:r>
              <a:rPr lang="en-GB" sz="2100" dirty="0"/>
              <a:t>legislation to cater for the platform.</a:t>
            </a:r>
          </a:p>
          <a:p>
            <a:pPr algn="just">
              <a:lnSpc>
                <a:spcPct val="120000"/>
              </a:lnSpc>
            </a:pPr>
            <a:r>
              <a:rPr lang="en-GB" sz="2100" dirty="0" smtClean="0"/>
              <a:t>The sector is principally regulated by a caretaker legislation, the </a:t>
            </a:r>
            <a:r>
              <a:rPr lang="en-GB" sz="2100" dirty="0"/>
              <a:t>National Land </a:t>
            </a:r>
            <a:r>
              <a:rPr lang="en-GB" sz="2100" dirty="0" smtClean="0"/>
              <a:t>Transport Act 5 of </a:t>
            </a:r>
            <a:r>
              <a:rPr lang="en-GB" sz="2100" dirty="0"/>
              <a:t>2009 (NLTA</a:t>
            </a:r>
            <a:r>
              <a:rPr lang="en-GB" sz="2100" dirty="0" smtClean="0"/>
              <a:t>) whose text </a:t>
            </a:r>
            <a:r>
              <a:rPr lang="en-GB" sz="2100" dirty="0"/>
              <a:t>does not </a:t>
            </a:r>
            <a:r>
              <a:rPr lang="en-GB" sz="2100" dirty="0" smtClean="0"/>
              <a:t>address its </a:t>
            </a:r>
            <a:r>
              <a:rPr lang="en-GB" sz="2100" dirty="0"/>
              <a:t>business </a:t>
            </a:r>
            <a:r>
              <a:rPr lang="en-GB" sz="2100" dirty="0" smtClean="0"/>
              <a:t>model.</a:t>
            </a:r>
          </a:p>
          <a:p>
            <a:pPr algn="just">
              <a:lnSpc>
                <a:spcPct val="120000"/>
              </a:lnSpc>
            </a:pPr>
            <a:r>
              <a:rPr lang="en-GB" sz="2100" dirty="0" smtClean="0"/>
              <a:t>The e-hailing business model inserts the platform operator as the third party to the transaction. </a:t>
            </a:r>
            <a:endParaRPr lang="en-GB" sz="2100" dirty="0"/>
          </a:p>
          <a:p>
            <a:pPr algn="just">
              <a:lnSpc>
                <a:spcPct val="120000"/>
              </a:lnSpc>
            </a:pPr>
            <a:r>
              <a:rPr lang="en-GB" sz="2100" dirty="0"/>
              <a:t>There has been </a:t>
            </a:r>
            <a:r>
              <a:rPr lang="en-GB" sz="2100" dirty="0" smtClean="0"/>
              <a:t>slow progress </a:t>
            </a:r>
            <a:r>
              <a:rPr lang="en-GB" sz="2100" dirty="0"/>
              <a:t>to amend the Act </a:t>
            </a:r>
            <a:r>
              <a:rPr lang="en-GB" sz="2100" dirty="0" smtClean="0"/>
              <a:t>to incorporate e-hailing. The change has </a:t>
            </a:r>
            <a:r>
              <a:rPr lang="en-GB" sz="2100" dirty="0"/>
              <a:t>not been signed into law as yet</a:t>
            </a:r>
            <a:r>
              <a:rPr lang="en-GB" sz="2100" dirty="0" smtClean="0"/>
              <a:t>. </a:t>
            </a:r>
          </a:p>
          <a:p>
            <a:pPr algn="just">
              <a:lnSpc>
                <a:spcPct val="120000"/>
              </a:lnSpc>
            </a:pPr>
            <a:r>
              <a:rPr lang="en-GB" sz="2100" dirty="0" smtClean="0"/>
              <a:t>This amended version of the Act has been castigated by industry players as being vague and inadequate 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100" dirty="0" err="1">
                <a:ea typeface="Calibri" panose="020F0502020204030204" pitchFamily="34" charset="0"/>
                <a:cs typeface="Times New Roman" panose="02020603050405020304" pitchFamily="18" charset="0"/>
              </a:rPr>
              <a:t>Gwangwa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, 2018)</a:t>
            </a:r>
            <a:r>
              <a:rPr lang="en-GB" sz="2100" dirty="0" smtClean="0"/>
              <a:t>.</a:t>
            </a:r>
            <a:endParaRPr lang="en-GB" sz="2100" dirty="0"/>
          </a:p>
          <a:p>
            <a:pPr algn="just">
              <a:lnSpc>
                <a:spcPct val="120000"/>
              </a:lnSpc>
            </a:pPr>
            <a:r>
              <a:rPr lang="en-GB" sz="2100" dirty="0"/>
              <a:t>The </a:t>
            </a:r>
            <a:r>
              <a:rPr lang="en-GB" sz="2100" dirty="0" smtClean="0"/>
              <a:t>e-hailing operators are </a:t>
            </a:r>
            <a:r>
              <a:rPr lang="en-GB" sz="2100" dirty="0"/>
              <a:t>under </a:t>
            </a:r>
            <a:r>
              <a:rPr lang="en-GB" sz="2100" dirty="0" smtClean="0"/>
              <a:t>constant vicious attacks from conventional operators who regard e-hailing as an illegal operation thus placing the lives of drivers and passengers in danger.</a:t>
            </a:r>
            <a:endParaRPr lang="en-GB" sz="2100" dirty="0"/>
          </a:p>
          <a:p>
            <a:pPr algn="just"/>
            <a:endParaRPr lang="en-GB" sz="1400" dirty="0"/>
          </a:p>
        </p:txBody>
      </p:sp>
      <p:pic>
        <p:nvPicPr>
          <p:cNvPr id="6" name="Picture 5" descr="Questionmark Vector Art, Icons, and Graphics for Free Downloa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27" y="2746387"/>
            <a:ext cx="1012999" cy="985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83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0DD87-A408-404B-874F-07288D1A7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48374"/>
            <a:ext cx="7055380" cy="767687"/>
          </a:xfrm>
        </p:spPr>
        <p:txBody>
          <a:bodyPr/>
          <a:lstStyle/>
          <a:p>
            <a:r>
              <a:rPr lang="en-GB" b="0" dirty="0"/>
              <a:t>E-hailing and the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4F50F6-D912-44E3-B951-82BD36ACB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710" y="1705255"/>
            <a:ext cx="8232000" cy="4824810"/>
          </a:xfrm>
        </p:spPr>
        <p:txBody>
          <a:bodyPr>
            <a:normAutofit/>
          </a:bodyPr>
          <a:lstStyle/>
          <a:p>
            <a:r>
              <a:rPr lang="en-GB" sz="1600" dirty="0"/>
              <a:t>Absence of relevant law has created a chaotic situation.</a:t>
            </a:r>
          </a:p>
          <a:p>
            <a:r>
              <a:rPr lang="en-GB" sz="1600" dirty="0"/>
              <a:t>Incumbent players have reacted violently to the emergence of e-hailing resulting in deaths.</a:t>
            </a:r>
          </a:p>
          <a:p>
            <a:r>
              <a:rPr lang="en-GB" sz="1600" dirty="0"/>
              <a:t>Regulators have designated e-hailing operators as traditional taxis based on the provisions of the NLTA.</a:t>
            </a:r>
          </a:p>
          <a:p>
            <a:r>
              <a:rPr lang="en-GB" sz="1600" dirty="0" smtClean="0"/>
              <a:t>The NLTA requires taxis </a:t>
            </a:r>
            <a:r>
              <a:rPr lang="en-GB" sz="1600" dirty="0"/>
              <a:t>to ply their business within a prescribed area.</a:t>
            </a:r>
          </a:p>
          <a:p>
            <a:r>
              <a:rPr lang="en-GB" sz="1600" dirty="0"/>
              <a:t>The e-hailing business model is app </a:t>
            </a:r>
            <a:r>
              <a:rPr lang="en-GB" sz="1600" dirty="0" smtClean="0"/>
              <a:t>based which capacitates drivers </a:t>
            </a:r>
            <a:r>
              <a:rPr lang="en-GB" sz="1600" dirty="0"/>
              <a:t>to get customers anywhere.</a:t>
            </a:r>
          </a:p>
          <a:p>
            <a:r>
              <a:rPr lang="en-GB" sz="1600" dirty="0"/>
              <a:t>Prescribing a theatre of operations for e-hailing limits their business.</a:t>
            </a:r>
          </a:p>
          <a:p>
            <a:r>
              <a:rPr lang="en-GB" sz="1600" dirty="0"/>
              <a:t>Regulators insist </a:t>
            </a:r>
            <a:r>
              <a:rPr lang="en-GB" sz="1600" dirty="0" smtClean="0"/>
              <a:t>that </a:t>
            </a:r>
            <a:r>
              <a:rPr lang="en-GB" sz="1600" dirty="0"/>
              <a:t>e-hailing drivers </a:t>
            </a:r>
            <a:r>
              <a:rPr lang="en-GB" sz="1600" dirty="0" smtClean="0"/>
              <a:t>must have </a:t>
            </a:r>
            <a:r>
              <a:rPr lang="en-GB" sz="1600" dirty="0"/>
              <a:t>professional driving permits and operating licences. </a:t>
            </a:r>
          </a:p>
          <a:p>
            <a:r>
              <a:rPr lang="en-GB" sz="1600" dirty="0"/>
              <a:t>This hampers the sharing economy framework on which e-hailing is </a:t>
            </a:r>
            <a:r>
              <a:rPr lang="en-GB" sz="1600" dirty="0" smtClean="0"/>
              <a:t>pivoted on which provides </a:t>
            </a:r>
            <a:r>
              <a:rPr lang="en-GB" sz="1600" dirty="0"/>
              <a:t>for utilisation of dormant assets by non professionals.</a:t>
            </a:r>
          </a:p>
          <a:p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2052" y="236230"/>
            <a:ext cx="1332193" cy="943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7237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216D7C4-2642-4DDD-89A8-D0D97DACED1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b="0" dirty="0">
                <a:solidFill>
                  <a:schemeClr val="tx1"/>
                </a:solidFill>
                <a:cs typeface="Arial" panose="020B0604020202020204" pitchFamily="34" charset="0"/>
              </a:rPr>
              <a:t>The importance of e-hailing law</a:t>
            </a:r>
            <a:endParaRPr lang="en-GB" b="0" dirty="0"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82246211-93B8-409D-9DEA-63DDB25E4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710" y="1297317"/>
            <a:ext cx="8180726" cy="453531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600" dirty="0"/>
              <a:t>E-hailing business models affect other domains of law </a:t>
            </a:r>
            <a:r>
              <a:rPr lang="en-GB" sz="1600" dirty="0" smtClean="0"/>
              <a:t>in that:</a:t>
            </a:r>
            <a:endParaRPr lang="en-GB" sz="1600" b="1" dirty="0"/>
          </a:p>
          <a:p>
            <a:pPr lvl="1"/>
            <a:r>
              <a:rPr lang="en-GB" sz="1600" dirty="0"/>
              <a:t>D</a:t>
            </a:r>
            <a:r>
              <a:rPr lang="en-GB" sz="1600" dirty="0" smtClean="0"/>
              <a:t>rivers </a:t>
            </a:r>
            <a:r>
              <a:rPr lang="en-GB" sz="1600" dirty="0"/>
              <a:t>do not enjoy the protection of labour laws as they are engaged as independent contractors.</a:t>
            </a:r>
          </a:p>
          <a:p>
            <a:pPr lvl="1"/>
            <a:r>
              <a:rPr lang="en-GB" sz="1600" dirty="0"/>
              <a:t>E-hailing platforms collect massive amounts of passenger </a:t>
            </a:r>
            <a:r>
              <a:rPr lang="en-GB" sz="1600" dirty="0" smtClean="0"/>
              <a:t>information thus bringing into focus matters of privacy. </a:t>
            </a:r>
            <a:endParaRPr lang="en-GB" sz="1600" dirty="0"/>
          </a:p>
          <a:p>
            <a:pPr lvl="1"/>
            <a:r>
              <a:rPr lang="en-GB" sz="1600" dirty="0" smtClean="0"/>
              <a:t>Industry players </a:t>
            </a:r>
            <a:r>
              <a:rPr lang="en-GB" sz="1600" dirty="0"/>
              <a:t>like Uber have an </a:t>
            </a:r>
            <a:r>
              <a:rPr lang="en-GB" sz="1600" dirty="0" smtClean="0"/>
              <a:t>opaque corporate structure which make tax collection complicated. </a:t>
            </a:r>
            <a:endParaRPr lang="en-GB" sz="1600" dirty="0"/>
          </a:p>
          <a:p>
            <a:pPr lvl="1"/>
            <a:r>
              <a:rPr lang="en-GB" sz="1600" dirty="0" smtClean="0"/>
              <a:t>Use of dynamic pricing lowers prices to attract passengers giving </a:t>
            </a:r>
            <a:r>
              <a:rPr lang="en-GB" sz="1600" dirty="0"/>
              <a:t>platforms </a:t>
            </a:r>
            <a:r>
              <a:rPr lang="en-GB" sz="1600" dirty="0" smtClean="0"/>
              <a:t>an unfair advantage </a:t>
            </a:r>
            <a:r>
              <a:rPr lang="en-GB" sz="1600" dirty="0"/>
              <a:t>over incumbent </a:t>
            </a:r>
            <a:r>
              <a:rPr lang="en-GB" sz="1600" dirty="0" smtClean="0"/>
              <a:t>players making e-hailing anti-competitive and predatory.</a:t>
            </a:r>
            <a:endParaRPr lang="en-GB" sz="1600" dirty="0"/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AutoShape 2" descr="Law Symbol Images - Free Download on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357" y="4434181"/>
            <a:ext cx="2072820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36162" y="467839"/>
            <a:ext cx="7886700" cy="61595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cs typeface="Arial" panose="020B0604020202020204" pitchFamily="34" charset="0"/>
              </a:rPr>
              <a:t>The Uber business model</a:t>
            </a:r>
            <a:endParaRPr lang="en-ZA" sz="2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8308" y="3225199"/>
            <a:ext cx="2592288" cy="144016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uber</a:t>
            </a:r>
            <a:endParaRPr lang="en-ZA" sz="3200" b="1" dirty="0">
              <a:solidFill>
                <a:schemeClr val="bg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2442346">
            <a:off x="1576066" y="2069064"/>
            <a:ext cx="1717849" cy="115212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GPS enabled</a:t>
            </a:r>
            <a:endParaRPr lang="en-ZA" sz="1600" b="1" dirty="0">
              <a:solidFill>
                <a:prstClr val="black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9614380">
            <a:off x="1592014" y="4721113"/>
            <a:ext cx="1757839" cy="119459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Digital platform</a:t>
            </a:r>
            <a:endParaRPr lang="en-ZA" sz="1600" b="1" dirty="0">
              <a:solidFill>
                <a:prstClr val="black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 rot="1865504">
            <a:off x="5948014" y="4758357"/>
            <a:ext cx="1826449" cy="1220553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Drivers not workers</a:t>
            </a:r>
            <a:endParaRPr lang="en-ZA" sz="1600" b="1" dirty="0">
              <a:solidFill>
                <a:prstClr val="black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 rot="19006553">
            <a:off x="5923296" y="2017528"/>
            <a:ext cx="1875008" cy="1207864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Technology company</a:t>
            </a:r>
            <a:endParaRPr lang="en-ZA" sz="1600" b="1" dirty="0">
              <a:solidFill>
                <a:prstClr val="black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 rot="16200000">
            <a:off x="3898804" y="1633935"/>
            <a:ext cx="1671090" cy="1207864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Rating system</a:t>
            </a:r>
            <a:endParaRPr lang="en-ZA" sz="1600" b="1" dirty="0">
              <a:solidFill>
                <a:prstClr val="black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9144000" y="2491361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Left Arrow 11"/>
          <p:cNvSpPr/>
          <p:nvPr/>
        </p:nvSpPr>
        <p:spPr>
          <a:xfrm rot="5400000">
            <a:off x="3898804" y="5048759"/>
            <a:ext cx="1671090" cy="1207864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In all major cities</a:t>
            </a:r>
            <a:endParaRPr lang="en-ZA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7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1472" y="469530"/>
            <a:ext cx="7056438" cy="76835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Uber business model cont’d</a:t>
            </a:r>
            <a:endParaRPr lang="en-ZA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1472" y="1612500"/>
            <a:ext cx="8229600" cy="5073650"/>
          </a:xfrm>
        </p:spPr>
        <p:txBody>
          <a:bodyPr>
            <a:normAutofit/>
          </a:bodyPr>
          <a:lstStyle/>
          <a:p>
            <a:r>
              <a:rPr lang="en-US" sz="1600" dirty="0"/>
              <a:t>Fleet owners are benefitting out of the Uber venture as they buy cars and </a:t>
            </a:r>
            <a:r>
              <a:rPr lang="en-US" sz="1600" dirty="0" smtClean="0"/>
              <a:t>employ drivers whom they pay very low wages.</a:t>
            </a:r>
            <a:endParaRPr lang="en-ZA" sz="1600" u="sng" dirty="0"/>
          </a:p>
          <a:p>
            <a:r>
              <a:rPr lang="en-ZA" sz="1600" dirty="0" smtClean="0"/>
              <a:t>Uber </a:t>
            </a:r>
            <a:r>
              <a:rPr lang="en-ZA" sz="1600" dirty="0"/>
              <a:t>drivers have been relegated to precarious </a:t>
            </a:r>
            <a:r>
              <a:rPr lang="en-ZA" sz="1600" dirty="0" smtClean="0"/>
              <a:t>position because of:</a:t>
            </a:r>
            <a:endParaRPr lang="en-ZA" sz="1600" dirty="0"/>
          </a:p>
          <a:p>
            <a:pPr lvl="1"/>
            <a:r>
              <a:rPr lang="en-ZA" sz="1600" dirty="0"/>
              <a:t> i</a:t>
            </a:r>
            <a:r>
              <a:rPr lang="en-ZA" sz="1600" dirty="0" smtClean="0"/>
              <a:t>ncreased </a:t>
            </a:r>
            <a:r>
              <a:rPr lang="en-ZA" sz="1600" dirty="0"/>
              <a:t>inequality due to low </a:t>
            </a:r>
            <a:r>
              <a:rPr lang="en-ZA" sz="1600" dirty="0" smtClean="0"/>
              <a:t>income</a:t>
            </a:r>
            <a:endParaRPr lang="en-ZA" sz="1600" dirty="0"/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bsence </a:t>
            </a:r>
            <a:r>
              <a:rPr lang="en-US" sz="1600" dirty="0"/>
              <a:t>of labour law protections due to independent contractor </a:t>
            </a:r>
            <a:r>
              <a:rPr lang="en-US" sz="1600" dirty="0" smtClean="0"/>
              <a:t>status</a:t>
            </a:r>
            <a:endParaRPr lang="en-US" sz="1600" dirty="0"/>
          </a:p>
          <a:p>
            <a:pPr lvl="1"/>
            <a:r>
              <a:rPr lang="en-ZA" sz="1600" dirty="0" smtClean="0"/>
              <a:t> </a:t>
            </a:r>
            <a:r>
              <a:rPr lang="en-US" sz="1600" dirty="0" smtClean="0"/>
              <a:t>absence </a:t>
            </a:r>
            <a:r>
              <a:rPr lang="en-US" sz="1600" dirty="0"/>
              <a:t>of fringe benefits- maternity, annual leave, unemployment </a:t>
            </a:r>
            <a:r>
              <a:rPr lang="en-US" sz="1600" dirty="0" smtClean="0"/>
              <a:t>insurance</a:t>
            </a:r>
            <a:endParaRPr lang="en-ZA" sz="1600" b="1" dirty="0"/>
          </a:p>
          <a:p>
            <a:pPr lvl="1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59512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0" dirty="0"/>
              <a:t>Methodology</a:t>
            </a:r>
            <a:endParaRPr lang="en-ZA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1220405"/>
            <a:ext cx="8172180" cy="5052369"/>
          </a:xfrm>
        </p:spPr>
        <p:txBody>
          <a:bodyPr>
            <a:noAutofit/>
          </a:bodyPr>
          <a:lstStyle/>
          <a:p>
            <a:r>
              <a:rPr lang="en-GB" sz="1600" dirty="0"/>
              <a:t>Qualitative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GB" sz="1600" dirty="0"/>
              <a:t>Interpretivist paradigm</a:t>
            </a:r>
          </a:p>
          <a:p>
            <a:pPr lvl="1"/>
            <a:r>
              <a:rPr lang="en-GB" sz="1600" dirty="0"/>
              <a:t>Data </a:t>
            </a:r>
            <a:r>
              <a:rPr lang="en-GB" sz="1600" dirty="0" smtClean="0"/>
              <a:t>was </a:t>
            </a:r>
            <a:r>
              <a:rPr lang="en-GB" sz="1600" dirty="0"/>
              <a:t>collected through semi structured interviews from seven participants drawn </a:t>
            </a:r>
            <a:r>
              <a:rPr lang="en-GB" sz="1600" dirty="0" smtClean="0"/>
              <a:t>from:</a:t>
            </a:r>
            <a:r>
              <a:rPr lang="en-GB" sz="1600" dirty="0" smtClean="0">
                <a:solidFill>
                  <a:prstClr val="white"/>
                </a:solidFill>
              </a:rPr>
              <a:t>ollat</a:t>
            </a:r>
            <a:endParaRPr lang="en-GB" sz="1600" dirty="0">
              <a:solidFill>
                <a:prstClr val="white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4 Regulators from Department of Transport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3 Uber </a:t>
            </a:r>
            <a:r>
              <a:rPr lang="en-GB" dirty="0" smtClean="0"/>
              <a:t>partners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 smtClean="0"/>
              <a:t>Demographics </a:t>
            </a:r>
            <a:r>
              <a:rPr lang="en-GB" dirty="0"/>
              <a:t>of participants were 4 males and 3 females</a:t>
            </a:r>
          </a:p>
          <a:p>
            <a:pPr lvl="1"/>
            <a:r>
              <a:rPr lang="en-GB" sz="1600" dirty="0"/>
              <a:t>Uber Case Study</a:t>
            </a:r>
          </a:p>
          <a:p>
            <a:pPr lvl="2"/>
            <a:r>
              <a:rPr lang="en-GB" dirty="0"/>
              <a:t>Pioneer</a:t>
            </a:r>
          </a:p>
          <a:p>
            <a:pPr lvl="2"/>
            <a:r>
              <a:rPr lang="en-GB" dirty="0"/>
              <a:t>Largest </a:t>
            </a:r>
          </a:p>
          <a:p>
            <a:pPr lvl="2"/>
            <a:r>
              <a:rPr lang="en-GB" dirty="0"/>
              <a:t> </a:t>
            </a:r>
            <a:r>
              <a:rPr lang="en-GB" dirty="0" smtClean="0"/>
              <a:t>Present </a:t>
            </a:r>
            <a:r>
              <a:rPr lang="en-GB" dirty="0"/>
              <a:t>in all major cities of South Africa</a:t>
            </a:r>
          </a:p>
          <a:p>
            <a:pPr lvl="1"/>
            <a:endParaRPr lang="en-ZA" sz="1600" dirty="0"/>
          </a:p>
          <a:p>
            <a:pPr lvl="1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0040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"/>
  <p:tag name="ARTICULATE_DESIGN_ID_OFFICE THEME" val="1O48MR6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5688</TotalTime>
  <Words>901</Words>
  <Application>Microsoft Office PowerPoint</Application>
  <PresentationFormat>On-screen Show (4:3)</PresentationFormat>
  <Paragraphs>107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Hammersmith One</vt:lpstr>
      <vt:lpstr>Times New Roman</vt:lpstr>
      <vt:lpstr>Wingdings</vt:lpstr>
      <vt:lpstr>Wingdings 3</vt:lpstr>
      <vt:lpstr>Ion</vt:lpstr>
      <vt:lpstr>South Africa’s battle to regulate e–hailing platforms   Innocent Dzawoma Faculty of Law North-West University South Africa </vt:lpstr>
      <vt:lpstr>Presentation Outline</vt:lpstr>
      <vt:lpstr>Introduction and context</vt:lpstr>
      <vt:lpstr>The problem</vt:lpstr>
      <vt:lpstr>E-hailing and the Law</vt:lpstr>
      <vt:lpstr>The importance of e-hailing law</vt:lpstr>
      <vt:lpstr>The Uber business model</vt:lpstr>
      <vt:lpstr>Uber business model cont’d</vt:lpstr>
      <vt:lpstr>Methodology</vt:lpstr>
      <vt:lpstr>Preliminary Findings</vt:lpstr>
      <vt:lpstr>Conclusion and Future Research</vt:lpstr>
      <vt:lpstr>Reference list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Africa’s battle to regulate e–hailing platforms   Innocent Dzawoma Faculty of Law North-West University South Africa </dc:title>
  <cp:lastModifiedBy>Microsoft account</cp:lastModifiedBy>
  <cp:revision>1</cp:revision>
  <dcterms:created xsi:type="dcterms:W3CDTF">2021-01-23T18:21:16Z</dcterms:created>
  <dcterms:modified xsi:type="dcterms:W3CDTF">2023-05-11T20:55:58Z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2491B7AF-2EC0-4966-BF57-3F970DC8AF35</vt:lpwstr>
  </property>
  <property fmtid="{D5CDD505-2E9C-101B-9397-08002B2CF9AE}" pid="3" name="ArticulatePath">
    <vt:lpwstr>POWERPOINT TEMPLAAT_1024x768</vt:lpwstr>
  </property>
</Properties>
</file>