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724" r:id="rId2"/>
    <p:sldId id="328" r:id="rId3"/>
    <p:sldId id="362" r:id="rId4"/>
    <p:sldId id="257" r:id="rId5"/>
    <p:sldId id="1233" r:id="rId6"/>
    <p:sldId id="1235" r:id="rId7"/>
    <p:sldId id="1226" r:id="rId8"/>
    <p:sldId id="346" r:id="rId9"/>
    <p:sldId id="402" r:id="rId10"/>
    <p:sldId id="1225" r:id="rId11"/>
    <p:sldId id="409" r:id="rId12"/>
    <p:sldId id="1234" r:id="rId13"/>
    <p:sldId id="123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5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DF194-5E91-424B-9033-1C707230243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3B4D7-0B61-4350-A26E-251DF6C04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704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7F25C9-4980-41D8-9C20-2A153C0347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95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1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28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909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39A96132-F44E-2575-C953-1E0AF809E27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588"/>
          <a:ext cx="920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39A96132-F44E-2575-C953-1E0AF809E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2" y="1588"/>
                        <a:ext cx="920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0BA0D6-F697-6EC4-2E74-1A7EB491CC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6F71-6A11-4A19-9EC3-823E713B6AD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30DE1D9-A1C8-FA3A-3E84-E103AE281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6737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7860979-4749-C866-9754-5B28448EC00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8650" y="945674"/>
            <a:ext cx="7886700" cy="34966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i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 marL="1828800" indent="0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Sub-title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5E21A7E-941C-6FD8-5B80-624DB24D7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5054"/>
          </a:xfrm>
          <a:prstGeom prst="rect">
            <a:avLst/>
          </a:prstGeom>
        </p:spPr>
        <p:txBody>
          <a:bodyPr vert="horz"/>
          <a:lstStyle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0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97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0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90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737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29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618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40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35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E8C57-7B4E-47C4-AC82-3B7A1F1B639E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CA85-B417-41C5-8920-593BCA176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64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tags" Target="../tags/tag3.xml"/><Relationship Id="rId16" Type="http://schemas.openxmlformats.org/officeDocument/2006/relationships/image" Target="../media/image14.svg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oleObject" Target="../embeddings/oleObject3.bin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8765" y="1284263"/>
            <a:ext cx="8066470" cy="2144737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GB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000" b="1" dirty="0">
                <a:latin typeface="Arial" panose="020B0604020202020204" pitchFamily="34" charset="0"/>
                <a:cs typeface="Arial" panose="020B0604020202020204" pitchFamily="34" charset="0"/>
              </a:rPr>
              <a:t>Re-Globalisation of European Multinational Corporations: A new framework to respond to the uncertain environment </a:t>
            </a:r>
            <a:br>
              <a:rPr lang="en-GB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4950" y="3820207"/>
            <a:ext cx="6795612" cy="1620180"/>
          </a:xfrm>
        </p:spPr>
        <p:txBody>
          <a:bodyPr>
            <a:normAutofit/>
          </a:bodyPr>
          <a:lstStyle/>
          <a:p>
            <a:pPr algn="r" defTabSz="287179"/>
            <a:r>
              <a:rPr lang="en-GB" sz="2160" dirty="0"/>
              <a:t>Eloi </a:t>
            </a:r>
            <a:r>
              <a:rPr lang="en-GB" sz="2160" dirty="0" err="1"/>
              <a:t>Letzelter</a:t>
            </a:r>
            <a:r>
              <a:rPr lang="en-GB" sz="2160" dirty="0"/>
              <a:t>, University of Cambridge</a:t>
            </a:r>
          </a:p>
          <a:p>
            <a:pPr algn="r" defTabSz="287179"/>
            <a:r>
              <a:rPr lang="en-GB" sz="2160" dirty="0"/>
              <a:t>Yongjiang Shi, University of Cambridge</a:t>
            </a:r>
          </a:p>
          <a:p>
            <a:pPr algn="r" defTabSz="287179"/>
            <a:r>
              <a:rPr lang="en-GB" sz="2160" dirty="0"/>
              <a:t>Zheng Liu (corr.), Cardiff Metropolitan University</a:t>
            </a:r>
          </a:p>
        </p:txBody>
      </p:sp>
    </p:spTree>
    <p:extLst>
      <p:ext uri="{BB962C8B-B14F-4D97-AF65-F5344CB8AC3E}">
        <p14:creationId xmlns:p14="http://schemas.microsoft.com/office/powerpoint/2010/main" val="4255468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A2A2C-0AD6-45C0-8771-6FE342B10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39" y="504826"/>
            <a:ext cx="8416925" cy="1019175"/>
          </a:xfrm>
        </p:spPr>
        <p:txBody>
          <a:bodyPr>
            <a:normAutofit/>
          </a:bodyPr>
          <a:lstStyle/>
          <a:p>
            <a:pPr algn="ctr"/>
            <a:r>
              <a:rPr lang="en-US" altLang="zh-CN" sz="3000" b="1" dirty="0"/>
              <a:t>Finding: A Comparison between</a:t>
            </a:r>
            <a:r>
              <a:rPr lang="en-GB" altLang="zh-CN" sz="3000" b="1" dirty="0"/>
              <a:t> </a:t>
            </a:r>
            <a:r>
              <a:rPr lang="en-US" altLang="zh-CN" sz="3000" b="1" dirty="0"/>
              <a:t>two models</a:t>
            </a:r>
            <a:endParaRPr lang="en-GB" sz="3000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015265-33DA-450F-BCF3-CA173CEF19CF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2" y="1952522"/>
            <a:ext cx="4559948" cy="3865475"/>
          </a:xfrm>
          <a:prstGeom prst="rect">
            <a:avLst/>
          </a:prstGeom>
          <a:noFill/>
        </p:spPr>
      </p:pic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AB5187E9-3B2F-43B6-A7D4-2D4EA73307B3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2279" y="1952522"/>
            <a:ext cx="4559948" cy="3865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5672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52E582E-1202-F143-5D0F-4B95BAD85BC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-1522412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52E582E-1202-F143-5D0F-4B95BAD85B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522412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A5FA3E5-66D1-0071-8104-DF9BA9BA3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" y="419478"/>
            <a:ext cx="8334376" cy="465054"/>
          </a:xfrm>
        </p:spPr>
        <p:txBody>
          <a:bodyPr vert="horz">
            <a:normAutofit fontScale="90000"/>
          </a:bodyPr>
          <a:lstStyle/>
          <a:p>
            <a:r>
              <a:rPr lang="en-GB" sz="2400" dirty="0"/>
              <a:t>New external systems for reconfiguration: Five dimensions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0A5FFF-3917-7CD1-1A76-338886FDBFA7}"/>
              </a:ext>
            </a:extLst>
          </p:cNvPr>
          <p:cNvSpPr/>
          <p:nvPr/>
        </p:nvSpPr>
        <p:spPr>
          <a:xfrm>
            <a:off x="57149" y="1491193"/>
            <a:ext cx="1916151" cy="4317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Asian currency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CO2 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Global restart of the economy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Tariffs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Labour-cost levelling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Labour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Multi-polarisation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Inflation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err="1">
                <a:solidFill>
                  <a:schemeClr val="tx1"/>
                </a:solidFill>
              </a:rPr>
              <a:t>Forecastability</a:t>
            </a:r>
            <a:endParaRPr lang="en-GB" sz="17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8490A0-0412-3B9C-5D16-50F808D7A10A}"/>
              </a:ext>
            </a:extLst>
          </p:cNvPr>
          <p:cNvSpPr/>
          <p:nvPr/>
        </p:nvSpPr>
        <p:spPr>
          <a:xfrm>
            <a:off x="1976793" y="1491192"/>
            <a:ext cx="1775287" cy="4317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Protectionism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Instability of governments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Politics as an economic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Conflicts &amp; sanctions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Regional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Multi-polarisation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DB691A-4F8D-FFD7-D7C6-35BA9465090F}"/>
              </a:ext>
            </a:extLst>
          </p:cNvPr>
          <p:cNvSpPr/>
          <p:nvPr/>
        </p:nvSpPr>
        <p:spPr>
          <a:xfrm>
            <a:off x="3756390" y="1496486"/>
            <a:ext cx="1916151" cy="4317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Scarcity of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Develop circular economy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Reduce CO2 emissions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Preserve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Environmental &amp; economic embeddedness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Business ethics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E42BA2-0556-7A3A-5EC7-58DBFBF528B3}"/>
              </a:ext>
            </a:extLst>
          </p:cNvPr>
          <p:cNvSpPr txBox="1"/>
          <p:nvPr/>
        </p:nvSpPr>
        <p:spPr>
          <a:xfrm>
            <a:off x="177825" y="1566305"/>
            <a:ext cx="14073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Economic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EB925-C6A3-B171-3FE4-DAA235DBE464}"/>
              </a:ext>
            </a:extLst>
          </p:cNvPr>
          <p:cNvSpPr txBox="1"/>
          <p:nvPr/>
        </p:nvSpPr>
        <p:spPr>
          <a:xfrm>
            <a:off x="1882847" y="1566305"/>
            <a:ext cx="19161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Geo-political</a:t>
            </a:r>
            <a:endParaRPr lang="en-US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EC14B8-44B8-53A7-C84E-7F9ABF1375A0}"/>
              </a:ext>
            </a:extLst>
          </p:cNvPr>
          <p:cNvSpPr txBox="1"/>
          <p:nvPr/>
        </p:nvSpPr>
        <p:spPr>
          <a:xfrm>
            <a:off x="3955347" y="1566305"/>
            <a:ext cx="174195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Environmental</a:t>
            </a:r>
            <a:endParaRPr lang="en-US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07B954-9B3F-7E98-0FC0-7027DAECFD39}"/>
              </a:ext>
            </a:extLst>
          </p:cNvPr>
          <p:cNvSpPr/>
          <p:nvPr/>
        </p:nvSpPr>
        <p:spPr>
          <a:xfrm>
            <a:off x="5672541" y="1491192"/>
            <a:ext cx="1663906" cy="4317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Resilience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Risk-aversity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ESG 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Little trust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2345621-BE95-7875-A27C-4762311358E7}"/>
              </a:ext>
            </a:extLst>
          </p:cNvPr>
          <p:cNvSpPr/>
          <p:nvPr/>
        </p:nvSpPr>
        <p:spPr>
          <a:xfrm>
            <a:off x="7311731" y="1485898"/>
            <a:ext cx="1752210" cy="431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Automation – Industry 4.0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Limited transportation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Inventory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F5935C-9DF2-A9E9-0BE8-7E1FD41D6E70}"/>
              </a:ext>
            </a:extLst>
          </p:cNvPr>
          <p:cNvSpPr txBox="1"/>
          <p:nvPr/>
        </p:nvSpPr>
        <p:spPr>
          <a:xfrm>
            <a:off x="5724071" y="1566305"/>
            <a:ext cx="174195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Cultural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E0AD9C-86A7-536E-F477-A2145BB34430}"/>
              </a:ext>
            </a:extLst>
          </p:cNvPr>
          <p:cNvSpPr txBox="1"/>
          <p:nvPr/>
        </p:nvSpPr>
        <p:spPr>
          <a:xfrm>
            <a:off x="7297268" y="1566305"/>
            <a:ext cx="174195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Technical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8271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938376-97EA-4C9E-A7E2-BE6F7B226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82" y="684507"/>
            <a:ext cx="7061618" cy="6163697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FF992A27-B097-4ABA-9156-C060C31E0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99" y="219453"/>
            <a:ext cx="6966369" cy="465054"/>
          </a:xfrm>
        </p:spPr>
        <p:txBody>
          <a:bodyPr vert="horz">
            <a:normAutofit fontScale="90000"/>
          </a:bodyPr>
          <a:lstStyle/>
          <a:p>
            <a:r>
              <a:rPr lang="en-GB" sz="2400" dirty="0"/>
              <a:t>Manufacturing network reconfiguration principles: 3 pillars + 8 methods</a:t>
            </a:r>
          </a:p>
        </p:txBody>
      </p:sp>
    </p:spTree>
    <p:extLst>
      <p:ext uri="{BB962C8B-B14F-4D97-AF65-F5344CB8AC3E}">
        <p14:creationId xmlns:p14="http://schemas.microsoft.com/office/powerpoint/2010/main" val="4104935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A2A2C-0AD6-45C0-8771-6FE342B10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484" y="1117205"/>
            <a:ext cx="10402240" cy="1019175"/>
          </a:xfrm>
        </p:spPr>
        <p:txBody>
          <a:bodyPr>
            <a:noAutofit/>
          </a:bodyPr>
          <a:lstStyle/>
          <a:p>
            <a:r>
              <a:rPr lang="en-GB" altLang="zh-CN" sz="2400" dirty="0">
                <a:latin typeface="+mn-lt"/>
              </a:rPr>
              <a:t>New Research Framework for the Future Understandings</a:t>
            </a:r>
            <a:endParaRPr lang="en-GB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3614F7-C708-4BDB-8DAA-3650A260A6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2608" y="2136380"/>
            <a:ext cx="4252268" cy="4351338"/>
          </a:xfrm>
        </p:spPr>
        <p:txBody>
          <a:bodyPr>
            <a:normAutofit/>
          </a:bodyPr>
          <a:lstStyle/>
          <a:p>
            <a:r>
              <a:rPr lang="en-GB" sz="2200" dirty="0"/>
              <a:t>The contexts keep changing with more un-predictabilities and uncertainty</a:t>
            </a:r>
          </a:p>
          <a:p>
            <a:r>
              <a:rPr lang="en-GB" sz="2200" dirty="0">
                <a:solidFill>
                  <a:srgbClr val="FF0000"/>
                </a:solidFill>
              </a:rPr>
              <a:t>The Interaction mechanisms are still undiscovered and unexplored systematically</a:t>
            </a:r>
          </a:p>
          <a:p>
            <a:r>
              <a:rPr lang="en-GB" sz="2200" dirty="0">
                <a:solidFill>
                  <a:srgbClr val="0070C0"/>
                </a:solidFill>
              </a:rPr>
              <a:t>The global industry networks are adapting dramatically and constantly</a:t>
            </a:r>
          </a:p>
          <a:p>
            <a:r>
              <a:rPr lang="en-GB" sz="2200" dirty="0"/>
              <a:t>How can we understand them more systematically?</a:t>
            </a:r>
          </a:p>
        </p:txBody>
      </p:sp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AB5187E9-3B2F-43B6-A7D4-2D4EA73307B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/>
          <a:stretch/>
        </p:blipFill>
        <p:spPr bwMode="auto">
          <a:xfrm>
            <a:off x="159124" y="2019520"/>
            <a:ext cx="4679576" cy="40029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25B05A3-77F2-44DA-BBC2-8FDDDF55F987}"/>
              </a:ext>
            </a:extLst>
          </p:cNvPr>
          <p:cNvSpPr/>
          <p:nvPr/>
        </p:nvSpPr>
        <p:spPr>
          <a:xfrm>
            <a:off x="1899459" y="3668563"/>
            <a:ext cx="1064301" cy="1053058"/>
          </a:xfrm>
          <a:prstGeom prst="ellipse">
            <a:avLst/>
          </a:prstGeom>
          <a:noFill/>
          <a:ln w="279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6699378-8E96-4C83-9DDD-C27423FC3D45}"/>
              </a:ext>
            </a:extLst>
          </p:cNvPr>
          <p:cNvSpPr txBox="1">
            <a:spLocks/>
          </p:cNvSpPr>
          <p:nvPr/>
        </p:nvSpPr>
        <p:spPr>
          <a:xfrm>
            <a:off x="351484" y="246120"/>
            <a:ext cx="8416925" cy="101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3000" b="1" dirty="0">
                <a:latin typeface="+mn-lt"/>
              </a:rPr>
              <a:t>Discussion and conclusion</a:t>
            </a:r>
            <a:endParaRPr lang="en-GB" sz="3000" b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665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>
            <a:extLst>
              <a:ext uri="{FF2B5EF4-FFF2-40B4-BE49-F238E27FC236}">
                <a16:creationId xmlns:a16="http://schemas.microsoft.com/office/drawing/2014/main" id="{A145155D-E967-C42F-16BF-90B82D65475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-1522412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15" name="Object 14" hidden="1">
                        <a:extLst>
                          <a:ext uri="{FF2B5EF4-FFF2-40B4-BE49-F238E27FC236}">
                            <a16:creationId xmlns:a16="http://schemas.microsoft.com/office/drawing/2014/main" id="{A145155D-E967-C42F-16BF-90B82D6547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522412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DBB7CC-5169-F1D0-48A3-59F72D052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713234" y="1469352"/>
            <a:ext cx="6812541" cy="397655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D75C5-CE88-5DFA-18B9-0466EBF51E3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70891" y="926979"/>
            <a:ext cx="7886700" cy="349667"/>
          </a:xfrm>
        </p:spPr>
        <p:txBody>
          <a:bodyPr>
            <a:normAutofit lnSpcReduction="10000"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What is the next phase of globalisation?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C74E62-8741-2E3B-8267-7D88CEB7B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3264"/>
            <a:ext cx="7505339" cy="543156"/>
          </a:xfrm>
        </p:spPr>
        <p:txBody>
          <a:bodyPr vert="horz">
            <a:normAutofit/>
          </a:bodyPr>
          <a:lstStyle/>
          <a:p>
            <a:r>
              <a:rPr lang="en-GB" sz="3000" dirty="0"/>
              <a:t>Background: Globalisation evolutions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25B700-6284-60AC-903C-8A82D6AC001C}"/>
              </a:ext>
            </a:extLst>
          </p:cNvPr>
          <p:cNvSpPr txBox="1"/>
          <p:nvPr/>
        </p:nvSpPr>
        <p:spPr>
          <a:xfrm>
            <a:off x="1512602" y="5562659"/>
            <a:ext cx="622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Development of globalisation in three phases </a:t>
            </a:r>
            <a:r>
              <a:rPr lang="en-GB" i="1" dirty="0"/>
              <a:t>(Abele &amp; al., 2008)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5691F39-52D0-9C03-3D3F-17858A2E3F93}"/>
              </a:ext>
            </a:extLst>
          </p:cNvPr>
          <p:cNvSpPr/>
          <p:nvPr/>
        </p:nvSpPr>
        <p:spPr>
          <a:xfrm>
            <a:off x="8038739" y="1546594"/>
            <a:ext cx="835390" cy="80847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>
                <a:solidFill>
                  <a:schemeClr val="accent2"/>
                </a:solidFill>
              </a:rPr>
              <a:t>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40ED40-0B6D-EF67-DF7D-1B3780FD5A2C}"/>
              </a:ext>
            </a:extLst>
          </p:cNvPr>
          <p:cNvCxnSpPr/>
          <p:nvPr/>
        </p:nvCxnSpPr>
        <p:spPr>
          <a:xfrm>
            <a:off x="7352386" y="1929303"/>
            <a:ext cx="583188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A5EF4C8-2128-6672-4F2D-39A88EDD9A99}"/>
              </a:ext>
            </a:extLst>
          </p:cNvPr>
          <p:cNvCxnSpPr>
            <a:cxnSpLocks/>
          </p:cNvCxnSpPr>
          <p:nvPr/>
        </p:nvCxnSpPr>
        <p:spPr>
          <a:xfrm>
            <a:off x="7352387" y="1929304"/>
            <a:ext cx="562659" cy="59892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5C68EF-9320-404F-99E1-1D38C309143B}"/>
              </a:ext>
            </a:extLst>
          </p:cNvPr>
          <p:cNvCxnSpPr>
            <a:cxnSpLocks/>
          </p:cNvCxnSpPr>
          <p:nvPr/>
        </p:nvCxnSpPr>
        <p:spPr>
          <a:xfrm flipV="1">
            <a:off x="7352387" y="1295341"/>
            <a:ext cx="562659" cy="655493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58B522C1-0ED8-4E44-A6F6-0505D6101273}"/>
              </a:ext>
            </a:extLst>
          </p:cNvPr>
          <p:cNvSpPr/>
          <p:nvPr/>
        </p:nvSpPr>
        <p:spPr>
          <a:xfrm>
            <a:off x="319311" y="6124697"/>
            <a:ext cx="8505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GB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series of exogenous shocks reshuffles the globalisation rules: time for a global reset?</a:t>
            </a:r>
          </a:p>
        </p:txBody>
      </p:sp>
    </p:spTree>
    <p:extLst>
      <p:ext uri="{BB962C8B-B14F-4D97-AF65-F5344CB8AC3E}">
        <p14:creationId xmlns:p14="http://schemas.microsoft.com/office/powerpoint/2010/main" val="3504410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581C93F-9EC6-9E28-A54C-14962559AD7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-1522412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4" name="think-cell Slide" r:id="rId5" imgW="7772400" imgH="10058400" progId="TCLayout.ActiveDocument.1">
                  <p:embed/>
                </p:oleObj>
              </mc:Choice>
              <mc:Fallback>
                <p:oleObj name="think-cell Slide" r:id="rId5" imgW="7772400" imgH="1005840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581C93F-9EC6-9E28-A54C-14962559AD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522412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AB5EAD3-2ACB-6592-05FD-1799B50BCF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8087" t="16376" r="-3528" b="33835"/>
          <a:stretch/>
        </p:blipFill>
        <p:spPr>
          <a:xfrm>
            <a:off x="42750" y="3781655"/>
            <a:ext cx="1857094" cy="968788"/>
          </a:xfr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ED193D30-22AF-CC1E-A967-09B40500F1B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b="15847"/>
          <a:stretch/>
        </p:blipFill>
        <p:spPr>
          <a:xfrm>
            <a:off x="341368" y="1450332"/>
            <a:ext cx="1107661" cy="93212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5A96A00-70B7-4B03-9FA8-FBD1B67092B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b="15847"/>
          <a:stretch/>
        </p:blipFill>
        <p:spPr>
          <a:xfrm>
            <a:off x="172501" y="2511185"/>
            <a:ext cx="1473720" cy="124018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2DDE4EE0-C0E5-4FE5-BB29-CC782B86254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b="15847"/>
          <a:stretch/>
        </p:blipFill>
        <p:spPr>
          <a:xfrm>
            <a:off x="394540" y="380009"/>
            <a:ext cx="1001318" cy="842639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E89789B2-6411-E7F4-26A7-BADA8CFB945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b="16940"/>
          <a:stretch/>
        </p:blipFill>
        <p:spPr>
          <a:xfrm>
            <a:off x="279431" y="4860360"/>
            <a:ext cx="1259859" cy="10464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DFDF595-DE9D-7DF9-8B41-5CA53C9C6919}"/>
              </a:ext>
            </a:extLst>
          </p:cNvPr>
          <p:cNvSpPr txBox="1"/>
          <p:nvPr/>
        </p:nvSpPr>
        <p:spPr>
          <a:xfrm>
            <a:off x="1842042" y="345661"/>
            <a:ext cx="7301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Limits to JIT &amp; cost-optimization </a:t>
            </a:r>
            <a:r>
              <a:rPr lang="en-GB" sz="2000" dirty="0"/>
              <a:t>(</a:t>
            </a:r>
            <a:r>
              <a:rPr lang="en-GB" sz="2000" dirty="0" err="1"/>
              <a:t>Gereffi</a:t>
            </a:r>
            <a:r>
              <a:rPr lang="en-GB" sz="2000" dirty="0"/>
              <a:t>, 2020; Bryson &amp; </a:t>
            </a:r>
            <a:r>
              <a:rPr lang="en-GB" sz="2000" dirty="0" err="1"/>
              <a:t>Vanchan</a:t>
            </a:r>
            <a:r>
              <a:rPr lang="en-GB" sz="2000" dirty="0"/>
              <a:t> 2020; </a:t>
            </a:r>
            <a:r>
              <a:rPr lang="en-GB" sz="2000" dirty="0" err="1"/>
              <a:t>Schmalz</a:t>
            </a:r>
            <a:r>
              <a:rPr lang="en-GB" sz="2000" dirty="0"/>
              <a:t> 2020)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9D8C18-0AAA-373D-E357-9D6569193497}"/>
              </a:ext>
            </a:extLst>
          </p:cNvPr>
          <p:cNvSpPr txBox="1"/>
          <p:nvPr/>
        </p:nvSpPr>
        <p:spPr>
          <a:xfrm>
            <a:off x="1842042" y="1452030"/>
            <a:ext cx="5751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Limits to hyper specialization </a:t>
            </a:r>
            <a:r>
              <a:rPr lang="en-GB" sz="2000" dirty="0"/>
              <a:t>(</a:t>
            </a:r>
            <a:r>
              <a:rPr lang="en-GB" sz="2000" dirty="0" err="1"/>
              <a:t>Gereffi</a:t>
            </a:r>
            <a:r>
              <a:rPr lang="en-GB" sz="2000" dirty="0"/>
              <a:t>, 2020)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5FCB3E-43EF-9C55-85AC-03FEBF517AF8}"/>
              </a:ext>
            </a:extLst>
          </p:cNvPr>
          <p:cNvSpPr txBox="1"/>
          <p:nvPr/>
        </p:nvSpPr>
        <p:spPr>
          <a:xfrm>
            <a:off x="1842042" y="2537307"/>
            <a:ext cx="75400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Over-reliance on China </a:t>
            </a:r>
            <a:r>
              <a:rPr lang="en-GB" sz="2000" dirty="0"/>
              <a:t>(</a:t>
            </a:r>
            <a:r>
              <a:rPr lang="en-GB" sz="2000" dirty="0" err="1"/>
              <a:t>Gereffi</a:t>
            </a:r>
            <a:r>
              <a:rPr lang="en-GB" sz="2000" dirty="0"/>
              <a:t>, 2020; </a:t>
            </a:r>
            <a:r>
              <a:rPr lang="en-GB" sz="2000" dirty="0" err="1"/>
              <a:t>Javorcik</a:t>
            </a:r>
            <a:r>
              <a:rPr lang="en-GB" sz="2000" dirty="0"/>
              <a:t>, 2020;  Bryson &amp; </a:t>
            </a:r>
            <a:r>
              <a:rPr lang="en-GB" sz="2000" dirty="0" err="1"/>
              <a:t>Vanchan</a:t>
            </a:r>
            <a:r>
              <a:rPr lang="en-GB" sz="2000" dirty="0"/>
              <a:t> 2020)</a:t>
            </a:r>
          </a:p>
          <a:p>
            <a:endParaRPr lang="en-GB" sz="2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670F7E-CC96-ED5E-B7E2-4AA4C806030A}"/>
              </a:ext>
            </a:extLst>
          </p:cNvPr>
          <p:cNvSpPr txBox="1"/>
          <p:nvPr/>
        </p:nvSpPr>
        <p:spPr>
          <a:xfrm>
            <a:off x="1842042" y="3778953"/>
            <a:ext cx="7197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Propagation and contagion of shocks </a:t>
            </a:r>
            <a:r>
              <a:rPr lang="en-GB" sz="2000" dirty="0"/>
              <a:t>(Baldwin &amp; Freeman; 2020)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F19027-38BC-0310-F6BB-4FF5A2E33EAA}"/>
              </a:ext>
            </a:extLst>
          </p:cNvPr>
          <p:cNvSpPr txBox="1"/>
          <p:nvPr/>
        </p:nvSpPr>
        <p:spPr>
          <a:xfrm>
            <a:off x="1842041" y="4887838"/>
            <a:ext cx="5958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Policy makers’ bargaining power </a:t>
            </a:r>
            <a:r>
              <a:rPr lang="en-GB" sz="2000" dirty="0"/>
              <a:t>(Verbeke, 2020)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86B7A37C-92D4-4FB5-A646-0AA8B29D5E1C}"/>
              </a:ext>
            </a:extLst>
          </p:cNvPr>
          <p:cNvSpPr txBox="1">
            <a:spLocks/>
          </p:cNvSpPr>
          <p:nvPr/>
        </p:nvSpPr>
        <p:spPr>
          <a:xfrm>
            <a:off x="447712" y="6016717"/>
            <a:ext cx="8696288" cy="465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000" i="1" dirty="0">
                <a:solidFill>
                  <a:srgbClr val="FF0000"/>
                </a:solidFill>
              </a:rPr>
              <a:t>How could we analyse the current complex situation?</a:t>
            </a:r>
          </a:p>
        </p:txBody>
      </p:sp>
    </p:spTree>
    <p:extLst>
      <p:ext uri="{BB962C8B-B14F-4D97-AF65-F5344CB8AC3E}">
        <p14:creationId xmlns:p14="http://schemas.microsoft.com/office/powerpoint/2010/main" val="219456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0CBAA-6A33-42A4-8AA0-75EECBF20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4" y="0"/>
            <a:ext cx="6124575" cy="1399134"/>
          </a:xfrm>
        </p:spPr>
        <p:txBody>
          <a:bodyPr>
            <a:normAutofit/>
          </a:bodyPr>
          <a:lstStyle/>
          <a:p>
            <a:pPr algn="ctr"/>
            <a:r>
              <a:rPr lang="en-GB" sz="3300" b="1" dirty="0"/>
              <a:t>Literature review</a:t>
            </a:r>
            <a:br>
              <a:rPr lang="en-GB" dirty="0"/>
            </a:br>
            <a:endParaRPr lang="en-GB" sz="3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DF24FC-4C8E-4BB7-B61B-A8F6F886918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790700"/>
            <a:ext cx="6115050" cy="4762500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C6F772-C34E-4CB6-805B-C98968064776}"/>
              </a:ext>
            </a:extLst>
          </p:cNvPr>
          <p:cNvSpPr txBox="1"/>
          <p:nvPr/>
        </p:nvSpPr>
        <p:spPr>
          <a:xfrm>
            <a:off x="321972" y="1199079"/>
            <a:ext cx="6267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</a:rPr>
              <a:t>External systems</a:t>
            </a:r>
            <a:r>
              <a:rPr lang="en-GB" sz="2000" b="1" dirty="0"/>
              <a:t>: </a:t>
            </a:r>
            <a:r>
              <a:rPr lang="en-GB" sz="2000" dirty="0"/>
              <a:t>Skinner’s (1964) framework</a:t>
            </a:r>
          </a:p>
        </p:txBody>
      </p:sp>
    </p:spTree>
    <p:extLst>
      <p:ext uri="{BB962C8B-B14F-4D97-AF65-F5344CB8AC3E}">
        <p14:creationId xmlns:p14="http://schemas.microsoft.com/office/powerpoint/2010/main" val="1465921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E1F71D5-2EDF-489B-A1A6-DAAB4D17D152}"/>
              </a:ext>
            </a:extLst>
          </p:cNvPr>
          <p:cNvSpPr txBox="1">
            <a:spLocks/>
          </p:cNvSpPr>
          <p:nvPr/>
        </p:nvSpPr>
        <p:spPr>
          <a:xfrm>
            <a:off x="476250" y="621426"/>
            <a:ext cx="8001000" cy="54627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GB" sz="2200" b="1" dirty="0"/>
              <a:t>Technical System</a:t>
            </a:r>
            <a:r>
              <a:rPr lang="en-GB" sz="2200" dirty="0"/>
              <a:t>: </a:t>
            </a:r>
            <a:r>
              <a:rPr lang="en-GB" sz="2000" dirty="0"/>
              <a:t>product; process; equipment; quality; investment; controls of production; inventory; procurement; maintenance; productivity standards.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GB" sz="2200" b="1" dirty="0"/>
              <a:t>Political system</a:t>
            </a:r>
            <a:r>
              <a:rPr lang="en-GB" sz="2200" dirty="0"/>
              <a:t>: </a:t>
            </a:r>
            <a:r>
              <a:rPr lang="en-GB" sz="2000" dirty="0"/>
              <a:t>stability of government; government controls and legal requirements; business law; the system of justice; integrity of civil servants; government attitudes toward business; the locus of power; foreign policy; foreign investment policy; legislative procedures; the executive branch of the government.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GB" sz="2200" b="1" dirty="0"/>
              <a:t>Economic System</a:t>
            </a:r>
            <a:r>
              <a:rPr lang="en-GB" sz="2200" dirty="0"/>
              <a:t>: </a:t>
            </a:r>
            <a:r>
              <a:rPr lang="en-GB" sz="2000" dirty="0"/>
              <a:t>relative costs of labour/materials/ overhead/capital/equipment; availability of credit; taxes; stability-inflation-growth cyclical activity; forecast-ability; foreign exchange; competition; tariffs; distribution system; mass media for communications.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GB" sz="2200" b="1" dirty="0"/>
              <a:t>Cultural System</a:t>
            </a:r>
            <a:r>
              <a:rPr lang="en-GB" sz="2200" dirty="0"/>
              <a:t>: </a:t>
            </a:r>
            <a:r>
              <a:rPr lang="en-GB" sz="2000" dirty="0"/>
              <a:t>believes; assumptions; relationships; motivation factors; status symbols; customs; social institutions; social mobility; education, class-castes; literacy.</a:t>
            </a:r>
          </a:p>
        </p:txBody>
      </p:sp>
    </p:spTree>
    <p:extLst>
      <p:ext uri="{BB962C8B-B14F-4D97-AF65-F5344CB8AC3E}">
        <p14:creationId xmlns:p14="http://schemas.microsoft.com/office/powerpoint/2010/main" val="2886890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CC6F772-C34E-4CB6-805B-C98968064776}"/>
              </a:ext>
            </a:extLst>
          </p:cNvPr>
          <p:cNvSpPr txBox="1"/>
          <p:nvPr/>
        </p:nvSpPr>
        <p:spPr>
          <a:xfrm>
            <a:off x="283871" y="522774"/>
            <a:ext cx="793620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</a:rPr>
              <a:t>International manufacturing networks</a:t>
            </a:r>
            <a:r>
              <a:rPr lang="en-GB" sz="2000" b="1" dirty="0"/>
              <a:t>: </a:t>
            </a:r>
            <a:r>
              <a:rPr lang="en-GB" sz="2000" dirty="0"/>
              <a:t>Shi &amp; Gregory, 1998; Shi &amp; Gregory, 2002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</a:rPr>
              <a:t>Interaction between the external systems and internal configuration</a:t>
            </a:r>
            <a:r>
              <a:rPr lang="en-GB" sz="2000" b="1" dirty="0"/>
              <a:t>: </a:t>
            </a:r>
            <a:r>
              <a:rPr lang="en-GB" sz="2000" dirty="0"/>
              <a:t>dynamic capability (Teece, 1997; 2007); 3-A (Lee, 2004)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2F5F318-38D2-4F8E-9743-90EFE66F5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1230660"/>
            <a:ext cx="9144000" cy="242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23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DF24FC-4C8E-4BB7-B61B-A8F6F886918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9" y="1901544"/>
            <a:ext cx="5349240" cy="4011930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10CBAA-6A33-42A4-8AA0-75EECBF20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77" y="34224"/>
            <a:ext cx="5650203" cy="1325563"/>
          </a:xfrm>
        </p:spPr>
        <p:txBody>
          <a:bodyPr>
            <a:normAutofit/>
          </a:bodyPr>
          <a:lstStyle/>
          <a:p>
            <a:pPr algn="ctr"/>
            <a:r>
              <a:rPr lang="en-GB" sz="3000" b="1" dirty="0"/>
              <a:t>Research gaps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54D-8405-465B-823A-3C2B11CA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6227" y="1901544"/>
            <a:ext cx="3705373" cy="4497546"/>
          </a:xfrm>
        </p:spPr>
        <p:txBody>
          <a:bodyPr>
            <a:normAutofit/>
          </a:bodyPr>
          <a:lstStyle/>
          <a:p>
            <a:r>
              <a:rPr lang="en-GB" sz="2000" dirty="0"/>
              <a:t>Contexts – TPEC Systems</a:t>
            </a:r>
          </a:p>
          <a:p>
            <a:endParaRPr lang="en-GB" sz="2000" dirty="0"/>
          </a:p>
          <a:p>
            <a:r>
              <a:rPr lang="en-GB" sz="2000" dirty="0">
                <a:solidFill>
                  <a:srgbClr val="0070C0"/>
                </a:solidFill>
              </a:rPr>
              <a:t>Industrial Systems – International Manufacturing Networks</a:t>
            </a:r>
          </a:p>
          <a:p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Interactions between the contexts and industrial systems – the Weakest Link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F6EC482-FB85-4727-B700-4BA331A0462A}"/>
              </a:ext>
            </a:extLst>
          </p:cNvPr>
          <p:cNvSpPr/>
          <p:nvPr/>
        </p:nvSpPr>
        <p:spPr>
          <a:xfrm>
            <a:off x="2337530" y="3443991"/>
            <a:ext cx="1064301" cy="1053058"/>
          </a:xfrm>
          <a:prstGeom prst="ellipse">
            <a:avLst/>
          </a:prstGeom>
          <a:noFill/>
          <a:ln w="152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D60ED7-7579-4682-A16A-4161F623600A}"/>
              </a:ext>
            </a:extLst>
          </p:cNvPr>
          <p:cNvCxnSpPr/>
          <p:nvPr/>
        </p:nvCxnSpPr>
        <p:spPr>
          <a:xfrm flipV="1">
            <a:off x="2337529" y="2143593"/>
            <a:ext cx="2948698" cy="53964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97E97E-27A6-4949-AF03-8E1F62B71DE3}"/>
              </a:ext>
            </a:extLst>
          </p:cNvPr>
          <p:cNvCxnSpPr>
            <a:cxnSpLocks/>
          </p:cNvCxnSpPr>
          <p:nvPr/>
        </p:nvCxnSpPr>
        <p:spPr>
          <a:xfrm>
            <a:off x="2997097" y="4497049"/>
            <a:ext cx="2289131" cy="37475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10D3B7-A0E7-47A4-8E3A-02C7AE147304}"/>
              </a:ext>
            </a:extLst>
          </p:cNvPr>
          <p:cNvCxnSpPr>
            <a:cxnSpLocks/>
          </p:cNvCxnSpPr>
          <p:nvPr/>
        </p:nvCxnSpPr>
        <p:spPr>
          <a:xfrm flipV="1">
            <a:off x="2869679" y="3087974"/>
            <a:ext cx="2416548" cy="78955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274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EE7055-30A1-BCDC-4637-494888CA0D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-1522412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EE7055-30A1-BCDC-4637-494888CA0D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522412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D75C5-CE88-5DFA-18B9-0466EBF51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852" y="1381269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FF0000"/>
                </a:solidFill>
              </a:rPr>
              <a:t>Research question: </a:t>
            </a:r>
            <a:r>
              <a:rPr lang="en-GB" sz="2000" i="1" dirty="0">
                <a:solidFill>
                  <a:srgbClr val="FF0000"/>
                </a:solidFill>
              </a:rPr>
              <a:t>How can companies redesign and reconfigure international manufacturing network in response to the new external systems?” 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C74E62-8741-2E3B-8267-7D88CEB7B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527" y="586589"/>
            <a:ext cx="7886700" cy="465054"/>
          </a:xfrm>
        </p:spPr>
        <p:txBody>
          <a:bodyPr vert="horz">
            <a:normAutofit fontScale="90000"/>
          </a:bodyPr>
          <a:lstStyle/>
          <a:p>
            <a:r>
              <a:rPr lang="en-GB" dirty="0"/>
              <a:t>Methodology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ABF6F6-0CB3-2880-79EF-6CD2DEC083FA}"/>
              </a:ext>
            </a:extLst>
          </p:cNvPr>
          <p:cNvSpPr/>
          <p:nvPr/>
        </p:nvSpPr>
        <p:spPr>
          <a:xfrm>
            <a:off x="391527" y="2846470"/>
            <a:ext cx="1636296" cy="29863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Exploratory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222AC8-AC39-0662-0AB4-D8F38786DB2F}"/>
              </a:ext>
            </a:extLst>
          </p:cNvPr>
          <p:cNvSpPr/>
          <p:nvPr/>
        </p:nvSpPr>
        <p:spPr>
          <a:xfrm>
            <a:off x="2006769" y="2846470"/>
            <a:ext cx="1390150" cy="29863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Open-ended research question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3BA16C-4FD6-7FA5-3932-D94A9A74B884}"/>
              </a:ext>
            </a:extLst>
          </p:cNvPr>
          <p:cNvSpPr/>
          <p:nvPr/>
        </p:nvSpPr>
        <p:spPr>
          <a:xfrm>
            <a:off x="3412953" y="2852522"/>
            <a:ext cx="3779421" cy="298637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solidFill>
                  <a:srgbClr val="FFFF00"/>
                </a:solidFill>
              </a:rPr>
              <a:t>Case </a:t>
            </a:r>
            <a:br>
              <a:rPr lang="en-GB" sz="2400" b="1" dirty="0">
                <a:solidFill>
                  <a:srgbClr val="FFFF00"/>
                </a:solidFill>
              </a:rPr>
            </a:br>
            <a:r>
              <a:rPr lang="en-GB" sz="2400" b="1" dirty="0">
                <a:solidFill>
                  <a:srgbClr val="FFFF00"/>
                </a:solidFill>
              </a:rPr>
              <a:t>studies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A1CD6B-4808-4196-F030-632623E78A7F}"/>
              </a:ext>
            </a:extLst>
          </p:cNvPr>
          <p:cNvSpPr/>
          <p:nvPr/>
        </p:nvSpPr>
        <p:spPr>
          <a:xfrm>
            <a:off x="4458702" y="2862047"/>
            <a:ext cx="2733680" cy="1686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Interviews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4DC492-CE9B-F092-C723-05C0A4FC1AE3}"/>
              </a:ext>
            </a:extLst>
          </p:cNvPr>
          <p:cNvSpPr/>
          <p:nvPr/>
        </p:nvSpPr>
        <p:spPr>
          <a:xfrm>
            <a:off x="4458702" y="5183230"/>
            <a:ext cx="2741194" cy="64289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Newspaper &amp; industry reports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6E3C88-41F5-E604-39D5-7EAE0839F7AC}"/>
              </a:ext>
            </a:extLst>
          </p:cNvPr>
          <p:cNvSpPr/>
          <p:nvPr/>
        </p:nvSpPr>
        <p:spPr>
          <a:xfrm>
            <a:off x="4459692" y="4493010"/>
            <a:ext cx="2748716" cy="6774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Company external communication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B0E8DFBE-93FC-FC27-1E08-F004A839D0AA}"/>
              </a:ext>
            </a:extLst>
          </p:cNvPr>
          <p:cNvSpPr/>
          <p:nvPr/>
        </p:nvSpPr>
        <p:spPr>
          <a:xfrm rot="5400000">
            <a:off x="6020037" y="3593137"/>
            <a:ext cx="3734835" cy="1390148"/>
          </a:xfrm>
          <a:prstGeom prst="triangle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tx1">
                    <a:lumMod val="75000"/>
                    <a:lumOff val="25000"/>
                  </a:schemeClr>
                </a:solidFill>
              </a:rPr>
              <a:t>Framework</a:t>
            </a:r>
            <a:br>
              <a:rPr lang="en-GB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b="1">
                <a:solidFill>
                  <a:schemeClr val="tx1">
                    <a:lumMod val="75000"/>
                    <a:lumOff val="25000"/>
                  </a:schemeClr>
                </a:solidFill>
              </a:rPr>
              <a:t>Pattern</a:t>
            </a:r>
          </a:p>
        </p:txBody>
      </p:sp>
    </p:spTree>
    <p:extLst>
      <p:ext uri="{BB962C8B-B14F-4D97-AF65-F5344CB8AC3E}">
        <p14:creationId xmlns:p14="http://schemas.microsoft.com/office/powerpoint/2010/main" val="257580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200D52D-83AB-270F-B684-04416CAE95A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-1522412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200D52D-83AB-270F-B684-04416CAE95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522412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C1BF0297-3183-2AC5-6772-61CC905C87F1}"/>
              </a:ext>
            </a:extLst>
          </p:cNvPr>
          <p:cNvSpPr/>
          <p:nvPr/>
        </p:nvSpPr>
        <p:spPr>
          <a:xfrm>
            <a:off x="371474" y="314325"/>
            <a:ext cx="3695701" cy="3595819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BB609C-3550-10B7-81BC-0C06722F497D}"/>
              </a:ext>
            </a:extLst>
          </p:cNvPr>
          <p:cNvSpPr txBox="1"/>
          <p:nvPr/>
        </p:nvSpPr>
        <p:spPr>
          <a:xfrm>
            <a:off x="968825" y="4032841"/>
            <a:ext cx="2630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equipment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489F857E-B86B-C2AF-95BA-D03A2594A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898" y="2097035"/>
            <a:ext cx="1251286" cy="50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E5E402FC-2010-013B-3AA9-EF4D06C2E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49" y="2691840"/>
            <a:ext cx="1349192" cy="50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EE20F243-9329-3B03-9369-272737EF5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92" y="1751903"/>
            <a:ext cx="1349192" cy="33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746E4D6D-82E4-3049-573B-40848F0C7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69" y="3284054"/>
            <a:ext cx="1427747" cy="34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377811F3-26CF-4402-01CF-00FB51A53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30" y="1360270"/>
            <a:ext cx="885496" cy="35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AEG Power Solutions - Wikidata">
            <a:extLst>
              <a:ext uri="{FF2B5EF4-FFF2-40B4-BE49-F238E27FC236}">
                <a16:creationId xmlns:a16="http://schemas.microsoft.com/office/drawing/2014/main" id="{AEE973FD-03BD-DBF2-3AD9-C917C9ABC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680" y="1686479"/>
            <a:ext cx="964682" cy="46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Electrical and Industrial | Power management solutions | Eaton">
            <a:extLst>
              <a:ext uri="{FF2B5EF4-FFF2-40B4-BE49-F238E27FC236}">
                <a16:creationId xmlns:a16="http://schemas.microsoft.com/office/drawing/2014/main" id="{2B8BD1E1-0B94-FE2C-7B0A-910907052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298" y="2793415"/>
            <a:ext cx="1093464" cy="29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Rittal - Wikipedia">
            <a:extLst>
              <a:ext uri="{FF2B5EF4-FFF2-40B4-BE49-F238E27FC236}">
                <a16:creationId xmlns:a16="http://schemas.microsoft.com/office/drawing/2014/main" id="{2652273B-8D83-9E22-7EF9-917FCF9F9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284" y="404580"/>
            <a:ext cx="739274" cy="92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546FFDF7-DBC4-C297-BB9C-908FFDBBAE99}"/>
              </a:ext>
            </a:extLst>
          </p:cNvPr>
          <p:cNvSpPr txBox="1">
            <a:spLocks/>
          </p:cNvSpPr>
          <p:nvPr/>
        </p:nvSpPr>
        <p:spPr>
          <a:xfrm>
            <a:off x="4314829" y="190499"/>
            <a:ext cx="4592751" cy="35958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sz="1100" dirty="0"/>
          </a:p>
          <a:p>
            <a:pPr marL="0" indent="0">
              <a:buNone/>
            </a:pPr>
            <a:r>
              <a:rPr lang="en-GB" dirty="0"/>
              <a:t>Mix of products presenting:</a:t>
            </a:r>
          </a:p>
          <a:p>
            <a:pPr>
              <a:buFontTx/>
              <a:buChar char="-"/>
            </a:pPr>
            <a:r>
              <a:rPr lang="en-GB" dirty="0"/>
              <a:t>High/low margins</a:t>
            </a:r>
          </a:p>
          <a:p>
            <a:pPr>
              <a:buFontTx/>
              <a:buChar char="-"/>
            </a:pPr>
            <a:r>
              <a:rPr lang="en-GB" dirty="0"/>
              <a:t>High/low labour-intensive and automation</a:t>
            </a:r>
          </a:p>
          <a:p>
            <a:pPr>
              <a:buFontTx/>
              <a:buChar char="-"/>
            </a:pPr>
            <a:r>
              <a:rPr lang="en-GB" dirty="0"/>
              <a:t>Small/bulky</a:t>
            </a:r>
          </a:p>
          <a:p>
            <a:pPr>
              <a:buFontTx/>
              <a:buChar char="-"/>
            </a:pPr>
            <a:r>
              <a:rPr lang="en-GB" dirty="0"/>
              <a:t>High/low/bespoke/standard</a:t>
            </a:r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/>
              <a:t>--&gt; Good representation and “average” positioning</a:t>
            </a:r>
          </a:p>
        </p:txBody>
      </p:sp>
      <p:graphicFrame>
        <p:nvGraphicFramePr>
          <p:cNvPr id="18" name="Table 8">
            <a:extLst>
              <a:ext uri="{FF2B5EF4-FFF2-40B4-BE49-F238E27FC236}">
                <a16:creationId xmlns:a16="http://schemas.microsoft.com/office/drawing/2014/main" id="{C50A3642-7936-4221-9B68-277B89050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532585"/>
              </p:ext>
            </p:extLst>
          </p:nvPr>
        </p:nvGraphicFramePr>
        <p:xfrm>
          <a:off x="342899" y="4679426"/>
          <a:ext cx="8458201" cy="1941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923">
                  <a:extLst>
                    <a:ext uri="{9D8B030D-6E8A-4147-A177-3AD203B41FA5}">
                      <a16:colId xmlns:a16="http://schemas.microsoft.com/office/drawing/2014/main" val="3699367616"/>
                    </a:ext>
                  </a:extLst>
                </a:gridCol>
                <a:gridCol w="3730911">
                  <a:extLst>
                    <a:ext uri="{9D8B030D-6E8A-4147-A177-3AD203B41FA5}">
                      <a16:colId xmlns:a16="http://schemas.microsoft.com/office/drawing/2014/main" val="3990341031"/>
                    </a:ext>
                  </a:extLst>
                </a:gridCol>
                <a:gridCol w="1327604">
                  <a:extLst>
                    <a:ext uri="{9D8B030D-6E8A-4147-A177-3AD203B41FA5}">
                      <a16:colId xmlns:a16="http://schemas.microsoft.com/office/drawing/2014/main" val="2030935353"/>
                    </a:ext>
                  </a:extLst>
                </a:gridCol>
                <a:gridCol w="1568763">
                  <a:extLst>
                    <a:ext uri="{9D8B030D-6E8A-4147-A177-3AD203B41FA5}">
                      <a16:colId xmlns:a16="http://schemas.microsoft.com/office/drawing/2014/main" val="3241470845"/>
                    </a:ext>
                  </a:extLst>
                </a:gridCol>
              </a:tblGrid>
              <a:tr h="316421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Company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Industry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# people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# interview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58742186"/>
                  </a:ext>
                </a:extLst>
              </a:tr>
              <a:tr h="316421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Company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Electrical equipment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540358470"/>
                  </a:ext>
                </a:extLst>
              </a:tr>
              <a:tr h="316421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Company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Electrical equipment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999454616"/>
                  </a:ext>
                </a:extLst>
              </a:tr>
              <a:tr h="316421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Company 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Electrical equipment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96624164"/>
                  </a:ext>
                </a:extLst>
              </a:tr>
              <a:tr h="569557"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Company 4</a:t>
                      </a:r>
                    </a:p>
                  </a:txBody>
                  <a:tcPr marL="68580" marR="68580"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Consumer goods – small appliances</a:t>
                      </a:r>
                    </a:p>
                  </a:txBody>
                  <a:tcPr marL="68580" marR="68580"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1*</a:t>
                      </a:r>
                    </a:p>
                  </a:txBody>
                  <a:tcPr marL="68580" marR="68580"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1*</a:t>
                      </a:r>
                    </a:p>
                  </a:txBody>
                  <a:tcPr marL="68580" marR="68580" marT="34290" marB="3429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879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0896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604</Words>
  <Application>Microsoft Office PowerPoint</Application>
  <PresentationFormat>On-screen Show (4:3)</PresentationFormat>
  <Paragraphs>119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think-cell Slide</vt:lpstr>
      <vt:lpstr> Re-Globalisation of European Multinational Corporations: A new framework to respond to the uncertain environment  </vt:lpstr>
      <vt:lpstr>Background: Globalisation evolutions </vt:lpstr>
      <vt:lpstr>PowerPoint Presentation</vt:lpstr>
      <vt:lpstr>Literature review </vt:lpstr>
      <vt:lpstr>PowerPoint Presentation</vt:lpstr>
      <vt:lpstr>PowerPoint Presentation</vt:lpstr>
      <vt:lpstr>Research gaps</vt:lpstr>
      <vt:lpstr>Methodology</vt:lpstr>
      <vt:lpstr>PowerPoint Presentation</vt:lpstr>
      <vt:lpstr>Finding: A Comparison between two models</vt:lpstr>
      <vt:lpstr>New external systems for reconfiguration: Five dimensions</vt:lpstr>
      <vt:lpstr>Manufacturing network reconfiguration principles: 3 pillars + 8 methods</vt:lpstr>
      <vt:lpstr>New Research Framework for the Future Understandings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Redesign and Reconfigure  International Manufacturing Networks: a new theoretical framework exploration </dc:title>
  <dc:creator>Liu, Zheng</dc:creator>
  <cp:lastModifiedBy>Liu, Zheng</cp:lastModifiedBy>
  <cp:revision>53</cp:revision>
  <dcterms:created xsi:type="dcterms:W3CDTF">2023-04-18T11:56:30Z</dcterms:created>
  <dcterms:modified xsi:type="dcterms:W3CDTF">2023-04-20T12:50:52Z</dcterms:modified>
</cp:coreProperties>
</file>