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4"/>
  </p:sldMasterIdLst>
  <p:notesMasterIdLst>
    <p:notesMasterId r:id="rId23"/>
  </p:notesMasterIdLst>
  <p:sldIdLst>
    <p:sldId id="256" r:id="rId5"/>
    <p:sldId id="283" r:id="rId6"/>
    <p:sldId id="277" r:id="rId7"/>
    <p:sldId id="274" r:id="rId8"/>
    <p:sldId id="261" r:id="rId9"/>
    <p:sldId id="276" r:id="rId10"/>
    <p:sldId id="285" r:id="rId11"/>
    <p:sldId id="286" r:id="rId12"/>
    <p:sldId id="289" r:id="rId13"/>
    <p:sldId id="290" r:id="rId14"/>
    <p:sldId id="284" r:id="rId15"/>
    <p:sldId id="279" r:id="rId16"/>
    <p:sldId id="288" r:id="rId17"/>
    <p:sldId id="282" r:id="rId18"/>
    <p:sldId id="271" r:id="rId19"/>
    <p:sldId id="269" r:id="rId20"/>
    <p:sldId id="292" r:id="rId21"/>
    <p:sldId id="272"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56"/>
    <a:srgbClr val="0000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64" autoAdjust="0"/>
    <p:restoredTop sz="87367" autoAdjust="0"/>
  </p:normalViewPr>
  <p:slideViewPr>
    <p:cSldViewPr snapToGrid="0" snapToObjects="1">
      <p:cViewPr>
        <p:scale>
          <a:sx n="102" d="100"/>
          <a:sy n="102" d="100"/>
        </p:scale>
        <p:origin x="106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45B94E-DD06-469F-AEBB-31C76808CF40}" type="doc">
      <dgm:prSet loTypeId="urn:microsoft.com/office/officeart/2005/8/layout/chart3" loCatId="cycle" qsTypeId="urn:microsoft.com/office/officeart/2005/8/quickstyle/simple1" qsCatId="simple" csTypeId="urn:microsoft.com/office/officeart/2005/8/colors/accent1_2" csCatId="accent1" phldr="1"/>
      <dgm:spPr/>
      <dgm:t>
        <a:bodyPr/>
        <a:lstStyle/>
        <a:p>
          <a:endParaRPr lang="en-US"/>
        </a:p>
      </dgm:t>
    </dgm:pt>
    <dgm:pt modelId="{F61AE758-701E-42F9-85BF-8936F7B47A97}">
      <dgm:prSet/>
      <dgm:spPr/>
      <dgm:t>
        <a:bodyPr/>
        <a:lstStyle/>
        <a:p>
          <a:r>
            <a:rPr lang="en-GB"/>
            <a:t>Strategic procurement in the public sector organisation has recently embraced by the only large WLA. </a:t>
          </a:r>
          <a:endParaRPr lang="en-US"/>
        </a:p>
      </dgm:t>
    </dgm:pt>
    <dgm:pt modelId="{B3FE113A-7218-48BB-B1A3-98675E8AE1CD}" type="parTrans" cxnId="{C3237B4D-BCA8-4BD9-A497-9C82EB5E8A9A}">
      <dgm:prSet/>
      <dgm:spPr/>
      <dgm:t>
        <a:bodyPr/>
        <a:lstStyle/>
        <a:p>
          <a:endParaRPr lang="en-US"/>
        </a:p>
      </dgm:t>
    </dgm:pt>
    <dgm:pt modelId="{E0BD89F6-8D49-4934-B752-CB7FF05366CC}" type="sibTrans" cxnId="{C3237B4D-BCA8-4BD9-A497-9C82EB5E8A9A}">
      <dgm:prSet/>
      <dgm:spPr/>
      <dgm:t>
        <a:bodyPr/>
        <a:lstStyle/>
        <a:p>
          <a:endParaRPr lang="en-US"/>
        </a:p>
      </dgm:t>
    </dgm:pt>
    <dgm:pt modelId="{5CB25188-769D-4CF5-9A1A-7C54931CCD57}">
      <dgm:prSet/>
      <dgm:spPr/>
      <dgm:t>
        <a:bodyPr/>
        <a:lstStyle/>
        <a:p>
          <a:r>
            <a:rPr lang="en-GB" dirty="0"/>
            <a:t>By developing strong sensing, seizing, and transforming capabilities, they can respond effectively to the environment changes  and achieve sustainable growth and success. </a:t>
          </a:r>
          <a:endParaRPr lang="en-US" dirty="0"/>
        </a:p>
      </dgm:t>
    </dgm:pt>
    <dgm:pt modelId="{3F12A15E-1D02-4FED-A38B-E5974DC1A31D}" type="parTrans" cxnId="{79932D1B-BC77-451D-8409-0DF56435F5F8}">
      <dgm:prSet/>
      <dgm:spPr/>
      <dgm:t>
        <a:bodyPr/>
        <a:lstStyle/>
        <a:p>
          <a:endParaRPr lang="en-US"/>
        </a:p>
      </dgm:t>
    </dgm:pt>
    <dgm:pt modelId="{0B911237-02C6-4C62-B7B1-C01BC986894F}" type="sibTrans" cxnId="{79932D1B-BC77-451D-8409-0DF56435F5F8}">
      <dgm:prSet/>
      <dgm:spPr/>
      <dgm:t>
        <a:bodyPr/>
        <a:lstStyle/>
        <a:p>
          <a:endParaRPr lang="en-US"/>
        </a:p>
      </dgm:t>
    </dgm:pt>
    <dgm:pt modelId="{60800D28-C8AB-4904-8CD9-97857EEF09A7}">
      <dgm:prSet/>
      <dgm:spPr/>
      <dgm:t>
        <a:bodyPr/>
        <a:lstStyle/>
        <a:p>
          <a:r>
            <a:rPr lang="en-GB"/>
            <a:t>This remains challenging for small WLA since to some degree their procurement approach seems to revert to transactional/traditional procurement.</a:t>
          </a:r>
          <a:endParaRPr lang="en-US"/>
        </a:p>
      </dgm:t>
    </dgm:pt>
    <dgm:pt modelId="{C140A9C1-44B8-4CD5-9246-B4313C5F4831}" type="parTrans" cxnId="{A92E4B33-0E29-4008-9A39-5CE41A1F40A0}">
      <dgm:prSet/>
      <dgm:spPr/>
      <dgm:t>
        <a:bodyPr/>
        <a:lstStyle/>
        <a:p>
          <a:endParaRPr lang="en-US"/>
        </a:p>
      </dgm:t>
    </dgm:pt>
    <dgm:pt modelId="{AC76A67C-FEA7-4255-B454-8231112C48AC}" type="sibTrans" cxnId="{A92E4B33-0E29-4008-9A39-5CE41A1F40A0}">
      <dgm:prSet/>
      <dgm:spPr/>
      <dgm:t>
        <a:bodyPr/>
        <a:lstStyle/>
        <a:p>
          <a:endParaRPr lang="en-US"/>
        </a:p>
      </dgm:t>
    </dgm:pt>
    <dgm:pt modelId="{501FAEAD-4679-47D6-B769-30B016D7EBFC}">
      <dgm:prSet/>
      <dgm:spPr/>
      <dgm:t>
        <a:bodyPr/>
        <a:lstStyle/>
        <a:p>
          <a:r>
            <a:rPr lang="en-GB" dirty="0"/>
            <a:t>WLA that have strong dynamic capability clusters are better equipped to respond to environmental changes and shape their future. </a:t>
          </a:r>
          <a:endParaRPr lang="en-US" dirty="0"/>
        </a:p>
      </dgm:t>
    </dgm:pt>
    <dgm:pt modelId="{257E93B2-EB8D-4217-A4A8-1FB67DED92D2}" type="parTrans" cxnId="{2A2CFF71-C5A7-46CF-9980-933C542A6040}">
      <dgm:prSet/>
      <dgm:spPr/>
      <dgm:t>
        <a:bodyPr/>
        <a:lstStyle/>
        <a:p>
          <a:endParaRPr lang="en-US"/>
        </a:p>
      </dgm:t>
    </dgm:pt>
    <dgm:pt modelId="{6E55EF98-507D-4A03-8BAC-6D1E4ACA7F71}" type="sibTrans" cxnId="{2A2CFF71-C5A7-46CF-9980-933C542A6040}">
      <dgm:prSet/>
      <dgm:spPr/>
      <dgm:t>
        <a:bodyPr/>
        <a:lstStyle/>
        <a:p>
          <a:endParaRPr lang="en-US"/>
        </a:p>
      </dgm:t>
    </dgm:pt>
    <dgm:pt modelId="{F751577D-35AA-4C3F-A89B-D21488D1E124}">
      <dgm:prSet/>
      <dgm:spPr/>
      <dgm:t>
        <a:bodyPr/>
        <a:lstStyle/>
        <a:p>
          <a:r>
            <a:rPr lang="en-GB"/>
            <a:t>To develop dynamic capabilities in PSO, it is essential to have a supportive culture, leadership, and governance. </a:t>
          </a:r>
          <a:endParaRPr lang="en-US"/>
        </a:p>
      </dgm:t>
    </dgm:pt>
    <dgm:pt modelId="{A04A089A-39DB-4746-AE44-946ECDBFF8CF}" type="parTrans" cxnId="{564B4D51-0C08-48FB-A11D-D94F03B3B44A}">
      <dgm:prSet/>
      <dgm:spPr/>
      <dgm:t>
        <a:bodyPr/>
        <a:lstStyle/>
        <a:p>
          <a:endParaRPr lang="en-US"/>
        </a:p>
      </dgm:t>
    </dgm:pt>
    <dgm:pt modelId="{8180D898-E717-4C92-A342-29B2BA26964C}" type="sibTrans" cxnId="{564B4D51-0C08-48FB-A11D-D94F03B3B44A}">
      <dgm:prSet/>
      <dgm:spPr/>
      <dgm:t>
        <a:bodyPr/>
        <a:lstStyle/>
        <a:p>
          <a:endParaRPr lang="en-US"/>
        </a:p>
      </dgm:t>
    </dgm:pt>
    <dgm:pt modelId="{2DFA165B-5468-7D4B-9EC7-FE993B0F7B0F}" type="pres">
      <dgm:prSet presAssocID="{4945B94E-DD06-469F-AEBB-31C76808CF40}" presName="compositeShape" presStyleCnt="0">
        <dgm:presLayoutVars>
          <dgm:chMax val="7"/>
          <dgm:dir/>
          <dgm:resizeHandles val="exact"/>
        </dgm:presLayoutVars>
      </dgm:prSet>
      <dgm:spPr/>
    </dgm:pt>
    <dgm:pt modelId="{EDC1DD72-3DA0-BF43-9663-17F37888215D}" type="pres">
      <dgm:prSet presAssocID="{4945B94E-DD06-469F-AEBB-31C76808CF40}" presName="wedge1" presStyleLbl="node1" presStyleIdx="0" presStyleCnt="5"/>
      <dgm:spPr/>
    </dgm:pt>
    <dgm:pt modelId="{A9DF6614-A853-F344-A15B-06321BB8669E}" type="pres">
      <dgm:prSet presAssocID="{4945B94E-DD06-469F-AEBB-31C76808CF40}" presName="wedge1Tx" presStyleLbl="node1" presStyleIdx="0" presStyleCnt="5">
        <dgm:presLayoutVars>
          <dgm:chMax val="0"/>
          <dgm:chPref val="0"/>
          <dgm:bulletEnabled val="1"/>
        </dgm:presLayoutVars>
      </dgm:prSet>
      <dgm:spPr/>
    </dgm:pt>
    <dgm:pt modelId="{61B36E0A-103F-7E45-ABB5-11E55E213D92}" type="pres">
      <dgm:prSet presAssocID="{4945B94E-DD06-469F-AEBB-31C76808CF40}" presName="wedge2" presStyleLbl="node1" presStyleIdx="1" presStyleCnt="5"/>
      <dgm:spPr/>
    </dgm:pt>
    <dgm:pt modelId="{6D2B02FE-720D-B243-B818-030817E2CEB5}" type="pres">
      <dgm:prSet presAssocID="{4945B94E-DD06-469F-AEBB-31C76808CF40}" presName="wedge2Tx" presStyleLbl="node1" presStyleIdx="1" presStyleCnt="5">
        <dgm:presLayoutVars>
          <dgm:chMax val="0"/>
          <dgm:chPref val="0"/>
          <dgm:bulletEnabled val="1"/>
        </dgm:presLayoutVars>
      </dgm:prSet>
      <dgm:spPr/>
    </dgm:pt>
    <dgm:pt modelId="{61684C44-6A30-5844-9017-97D94A574B94}" type="pres">
      <dgm:prSet presAssocID="{4945B94E-DD06-469F-AEBB-31C76808CF40}" presName="wedge3" presStyleLbl="node1" presStyleIdx="2" presStyleCnt="5"/>
      <dgm:spPr/>
    </dgm:pt>
    <dgm:pt modelId="{9E8F07C2-EBC6-E94B-8284-B7DE158FA2B6}" type="pres">
      <dgm:prSet presAssocID="{4945B94E-DD06-469F-AEBB-31C76808CF40}" presName="wedge3Tx" presStyleLbl="node1" presStyleIdx="2" presStyleCnt="5">
        <dgm:presLayoutVars>
          <dgm:chMax val="0"/>
          <dgm:chPref val="0"/>
          <dgm:bulletEnabled val="1"/>
        </dgm:presLayoutVars>
      </dgm:prSet>
      <dgm:spPr/>
    </dgm:pt>
    <dgm:pt modelId="{57E097CC-A76D-3744-B11D-30B869A5E65F}" type="pres">
      <dgm:prSet presAssocID="{4945B94E-DD06-469F-AEBB-31C76808CF40}" presName="wedge4" presStyleLbl="node1" presStyleIdx="3" presStyleCnt="5"/>
      <dgm:spPr/>
    </dgm:pt>
    <dgm:pt modelId="{75B25372-AE3B-034B-8E64-A31EE47ED08D}" type="pres">
      <dgm:prSet presAssocID="{4945B94E-DD06-469F-AEBB-31C76808CF40}" presName="wedge4Tx" presStyleLbl="node1" presStyleIdx="3" presStyleCnt="5">
        <dgm:presLayoutVars>
          <dgm:chMax val="0"/>
          <dgm:chPref val="0"/>
          <dgm:bulletEnabled val="1"/>
        </dgm:presLayoutVars>
      </dgm:prSet>
      <dgm:spPr/>
    </dgm:pt>
    <dgm:pt modelId="{25D3D554-C887-6F4F-A1DD-F6A66288ADE7}" type="pres">
      <dgm:prSet presAssocID="{4945B94E-DD06-469F-AEBB-31C76808CF40}" presName="wedge5" presStyleLbl="node1" presStyleIdx="4" presStyleCnt="5" custScaleX="98399" custScaleY="100825"/>
      <dgm:spPr/>
    </dgm:pt>
    <dgm:pt modelId="{39516AEB-5E98-F341-9302-CC93C5BF5C9F}" type="pres">
      <dgm:prSet presAssocID="{4945B94E-DD06-469F-AEBB-31C76808CF40}" presName="wedge5Tx" presStyleLbl="node1" presStyleIdx="4" presStyleCnt="5">
        <dgm:presLayoutVars>
          <dgm:chMax val="0"/>
          <dgm:chPref val="0"/>
          <dgm:bulletEnabled val="1"/>
        </dgm:presLayoutVars>
      </dgm:prSet>
      <dgm:spPr/>
    </dgm:pt>
  </dgm:ptLst>
  <dgm:cxnLst>
    <dgm:cxn modelId="{2E440B09-E65F-0744-A56A-99D3D4A23904}" type="presOf" srcId="{F751577D-35AA-4C3F-A89B-D21488D1E124}" destId="{25D3D554-C887-6F4F-A1DD-F6A66288ADE7}" srcOrd="0" destOrd="0" presId="urn:microsoft.com/office/officeart/2005/8/layout/chart3"/>
    <dgm:cxn modelId="{37A18F0B-9826-0643-9E6F-6AB332244DC3}" type="presOf" srcId="{501FAEAD-4679-47D6-B769-30B016D7EBFC}" destId="{75B25372-AE3B-034B-8E64-A31EE47ED08D}" srcOrd="1" destOrd="0" presId="urn:microsoft.com/office/officeart/2005/8/layout/chart3"/>
    <dgm:cxn modelId="{79932D1B-BC77-451D-8409-0DF56435F5F8}" srcId="{4945B94E-DD06-469F-AEBB-31C76808CF40}" destId="{5CB25188-769D-4CF5-9A1A-7C54931CCD57}" srcOrd="1" destOrd="0" parTransId="{3F12A15E-1D02-4FED-A38B-E5974DC1A31D}" sibTransId="{0B911237-02C6-4C62-B7B1-C01BC986894F}"/>
    <dgm:cxn modelId="{A92E4B33-0E29-4008-9A39-5CE41A1F40A0}" srcId="{4945B94E-DD06-469F-AEBB-31C76808CF40}" destId="{60800D28-C8AB-4904-8CD9-97857EEF09A7}" srcOrd="2" destOrd="0" parTransId="{C140A9C1-44B8-4CD5-9246-B4313C5F4831}" sibTransId="{AC76A67C-FEA7-4255-B454-8231112C48AC}"/>
    <dgm:cxn modelId="{2735834C-2D56-2A45-A0ED-ED08CEEC0817}" type="presOf" srcId="{F61AE758-701E-42F9-85BF-8936F7B47A97}" destId="{EDC1DD72-3DA0-BF43-9663-17F37888215D}" srcOrd="0" destOrd="0" presId="urn:microsoft.com/office/officeart/2005/8/layout/chart3"/>
    <dgm:cxn modelId="{C3237B4D-BCA8-4BD9-A497-9C82EB5E8A9A}" srcId="{4945B94E-DD06-469F-AEBB-31C76808CF40}" destId="{F61AE758-701E-42F9-85BF-8936F7B47A97}" srcOrd="0" destOrd="0" parTransId="{B3FE113A-7218-48BB-B1A3-98675E8AE1CD}" sibTransId="{E0BD89F6-8D49-4934-B752-CB7FF05366CC}"/>
    <dgm:cxn modelId="{564B4D51-0C08-48FB-A11D-D94F03B3B44A}" srcId="{4945B94E-DD06-469F-AEBB-31C76808CF40}" destId="{F751577D-35AA-4C3F-A89B-D21488D1E124}" srcOrd="4" destOrd="0" parTransId="{A04A089A-39DB-4746-AE44-946ECDBFF8CF}" sibTransId="{8180D898-E717-4C92-A342-29B2BA26964C}"/>
    <dgm:cxn modelId="{2A2CFF71-C5A7-46CF-9980-933C542A6040}" srcId="{4945B94E-DD06-469F-AEBB-31C76808CF40}" destId="{501FAEAD-4679-47D6-B769-30B016D7EBFC}" srcOrd="3" destOrd="0" parTransId="{257E93B2-EB8D-4217-A4A8-1FB67DED92D2}" sibTransId="{6E55EF98-507D-4A03-8BAC-6D1E4ACA7F71}"/>
    <dgm:cxn modelId="{4003098B-2E28-4F49-ADDF-CA0687F3DC6E}" type="presOf" srcId="{F61AE758-701E-42F9-85BF-8936F7B47A97}" destId="{A9DF6614-A853-F344-A15B-06321BB8669E}" srcOrd="1" destOrd="0" presId="urn:microsoft.com/office/officeart/2005/8/layout/chart3"/>
    <dgm:cxn modelId="{BCDDC0CA-2263-064F-B60F-9F033E933760}" type="presOf" srcId="{60800D28-C8AB-4904-8CD9-97857EEF09A7}" destId="{9E8F07C2-EBC6-E94B-8284-B7DE158FA2B6}" srcOrd="1" destOrd="0" presId="urn:microsoft.com/office/officeart/2005/8/layout/chart3"/>
    <dgm:cxn modelId="{FA228BCD-6FF2-A546-8C24-B1B6E9DCDD20}" type="presOf" srcId="{501FAEAD-4679-47D6-B769-30B016D7EBFC}" destId="{57E097CC-A76D-3744-B11D-30B869A5E65F}" srcOrd="0" destOrd="0" presId="urn:microsoft.com/office/officeart/2005/8/layout/chart3"/>
    <dgm:cxn modelId="{0C94A6D7-BFEE-0742-9DAE-CA131B4ED593}" type="presOf" srcId="{4945B94E-DD06-469F-AEBB-31C76808CF40}" destId="{2DFA165B-5468-7D4B-9EC7-FE993B0F7B0F}" srcOrd="0" destOrd="0" presId="urn:microsoft.com/office/officeart/2005/8/layout/chart3"/>
    <dgm:cxn modelId="{D6CA17E5-CFC2-D54F-8D86-3B83054B3177}" type="presOf" srcId="{60800D28-C8AB-4904-8CD9-97857EEF09A7}" destId="{61684C44-6A30-5844-9017-97D94A574B94}" srcOrd="0" destOrd="0" presId="urn:microsoft.com/office/officeart/2005/8/layout/chart3"/>
    <dgm:cxn modelId="{E3CA1DE8-6F35-4245-B5BF-98BF550F7C65}" type="presOf" srcId="{5CB25188-769D-4CF5-9A1A-7C54931CCD57}" destId="{6D2B02FE-720D-B243-B818-030817E2CEB5}" srcOrd="1" destOrd="0" presId="urn:microsoft.com/office/officeart/2005/8/layout/chart3"/>
    <dgm:cxn modelId="{9BC94FE8-C4EE-F745-93A8-2D46F68332D3}" type="presOf" srcId="{5CB25188-769D-4CF5-9A1A-7C54931CCD57}" destId="{61B36E0A-103F-7E45-ABB5-11E55E213D92}" srcOrd="0" destOrd="0" presId="urn:microsoft.com/office/officeart/2005/8/layout/chart3"/>
    <dgm:cxn modelId="{AC33E1E8-E012-0F42-9167-1404C3A3CC2D}" type="presOf" srcId="{F751577D-35AA-4C3F-A89B-D21488D1E124}" destId="{39516AEB-5E98-F341-9302-CC93C5BF5C9F}" srcOrd="1" destOrd="0" presId="urn:microsoft.com/office/officeart/2005/8/layout/chart3"/>
    <dgm:cxn modelId="{BC1E891F-CFFB-4D4B-8839-3CC3DECC145E}" type="presParOf" srcId="{2DFA165B-5468-7D4B-9EC7-FE993B0F7B0F}" destId="{EDC1DD72-3DA0-BF43-9663-17F37888215D}" srcOrd="0" destOrd="0" presId="urn:microsoft.com/office/officeart/2005/8/layout/chart3"/>
    <dgm:cxn modelId="{4164ACDC-5F21-B548-8C4C-6184C83EC228}" type="presParOf" srcId="{2DFA165B-5468-7D4B-9EC7-FE993B0F7B0F}" destId="{A9DF6614-A853-F344-A15B-06321BB8669E}" srcOrd="1" destOrd="0" presId="urn:microsoft.com/office/officeart/2005/8/layout/chart3"/>
    <dgm:cxn modelId="{ACA49EE8-C6E3-EB42-90AE-CB3EB01D8CEB}" type="presParOf" srcId="{2DFA165B-5468-7D4B-9EC7-FE993B0F7B0F}" destId="{61B36E0A-103F-7E45-ABB5-11E55E213D92}" srcOrd="2" destOrd="0" presId="urn:microsoft.com/office/officeart/2005/8/layout/chart3"/>
    <dgm:cxn modelId="{35928B70-CC08-C34B-B327-5B3255F6DBCF}" type="presParOf" srcId="{2DFA165B-5468-7D4B-9EC7-FE993B0F7B0F}" destId="{6D2B02FE-720D-B243-B818-030817E2CEB5}" srcOrd="3" destOrd="0" presId="urn:microsoft.com/office/officeart/2005/8/layout/chart3"/>
    <dgm:cxn modelId="{2E416470-EE9A-544F-8114-BD5B3F7EB936}" type="presParOf" srcId="{2DFA165B-5468-7D4B-9EC7-FE993B0F7B0F}" destId="{61684C44-6A30-5844-9017-97D94A574B94}" srcOrd="4" destOrd="0" presId="urn:microsoft.com/office/officeart/2005/8/layout/chart3"/>
    <dgm:cxn modelId="{BBF66BB7-1D06-FF4B-A9D7-0B95350F7A93}" type="presParOf" srcId="{2DFA165B-5468-7D4B-9EC7-FE993B0F7B0F}" destId="{9E8F07C2-EBC6-E94B-8284-B7DE158FA2B6}" srcOrd="5" destOrd="0" presId="urn:microsoft.com/office/officeart/2005/8/layout/chart3"/>
    <dgm:cxn modelId="{ABC3B161-5595-1D4D-9AFD-56814B82C7D0}" type="presParOf" srcId="{2DFA165B-5468-7D4B-9EC7-FE993B0F7B0F}" destId="{57E097CC-A76D-3744-B11D-30B869A5E65F}" srcOrd="6" destOrd="0" presId="urn:microsoft.com/office/officeart/2005/8/layout/chart3"/>
    <dgm:cxn modelId="{CCA3DC46-D875-3049-90AA-EA22D50493D0}" type="presParOf" srcId="{2DFA165B-5468-7D4B-9EC7-FE993B0F7B0F}" destId="{75B25372-AE3B-034B-8E64-A31EE47ED08D}" srcOrd="7" destOrd="0" presId="urn:microsoft.com/office/officeart/2005/8/layout/chart3"/>
    <dgm:cxn modelId="{2ED2457B-4190-A745-A313-3F78089C52B2}" type="presParOf" srcId="{2DFA165B-5468-7D4B-9EC7-FE993B0F7B0F}" destId="{25D3D554-C887-6F4F-A1DD-F6A66288ADE7}" srcOrd="8" destOrd="0" presId="urn:microsoft.com/office/officeart/2005/8/layout/chart3"/>
    <dgm:cxn modelId="{EDDCE241-8B9B-8E42-9752-8EB74E3126B9}" type="presParOf" srcId="{2DFA165B-5468-7D4B-9EC7-FE993B0F7B0F}" destId="{39516AEB-5E98-F341-9302-CC93C5BF5C9F}"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C1DD72-3DA0-BF43-9663-17F37888215D}">
      <dsp:nvSpPr>
        <dsp:cNvPr id="0" name=""/>
        <dsp:cNvSpPr/>
      </dsp:nvSpPr>
      <dsp:spPr>
        <a:xfrm>
          <a:off x="406368" y="279072"/>
          <a:ext cx="3604534" cy="3604534"/>
        </a:xfrm>
        <a:prstGeom prst="pie">
          <a:avLst>
            <a:gd name="adj1" fmla="val 16200000"/>
            <a:gd name="adj2" fmla="val 205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kern="1200"/>
            <a:t>Strategic procurement in the public sector organisation has recently embraced by the only large WLA. </a:t>
          </a:r>
          <a:endParaRPr lang="en-US" sz="700" kern="1200"/>
        </a:p>
      </dsp:txBody>
      <dsp:txXfrm>
        <a:off x="2254121" y="817606"/>
        <a:ext cx="1222967" cy="836767"/>
      </dsp:txXfrm>
    </dsp:sp>
    <dsp:sp modelId="{61B36E0A-103F-7E45-ABB5-11E55E213D92}">
      <dsp:nvSpPr>
        <dsp:cNvPr id="0" name=""/>
        <dsp:cNvSpPr/>
      </dsp:nvSpPr>
      <dsp:spPr>
        <a:xfrm>
          <a:off x="280209" y="452862"/>
          <a:ext cx="3604534" cy="3604534"/>
        </a:xfrm>
        <a:prstGeom prst="pie">
          <a:avLst>
            <a:gd name="adj1" fmla="val 20520000"/>
            <a:gd name="adj2" fmla="val 32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kern="1200" dirty="0"/>
            <a:t>By developing strong sensing, seizing, and transforming capabilities, they can respond effectively to the environment changes  and achieve sustainable growth and success. </a:t>
          </a:r>
          <a:endParaRPr lang="en-US" sz="700" kern="1200" dirty="0"/>
        </a:p>
      </dsp:txBody>
      <dsp:txXfrm>
        <a:off x="2636030" y="2083485"/>
        <a:ext cx="1072778" cy="905424"/>
      </dsp:txXfrm>
    </dsp:sp>
    <dsp:sp modelId="{61684C44-6A30-5844-9017-97D94A574B94}">
      <dsp:nvSpPr>
        <dsp:cNvPr id="0" name=""/>
        <dsp:cNvSpPr/>
      </dsp:nvSpPr>
      <dsp:spPr>
        <a:xfrm>
          <a:off x="280209" y="452862"/>
          <a:ext cx="3604534" cy="3604534"/>
        </a:xfrm>
        <a:prstGeom prst="pie">
          <a:avLst>
            <a:gd name="adj1" fmla="val 3240000"/>
            <a:gd name="adj2" fmla="val 756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kern="1200"/>
            <a:t>This remains challenging for small WLA since to some degree their procurement approach seems to revert to transactional/traditional procurement.</a:t>
          </a:r>
          <a:endParaRPr lang="en-US" sz="700" kern="1200"/>
        </a:p>
      </dsp:txBody>
      <dsp:txXfrm>
        <a:off x="1438810" y="3156263"/>
        <a:ext cx="1287333" cy="772400"/>
      </dsp:txXfrm>
    </dsp:sp>
    <dsp:sp modelId="{57E097CC-A76D-3744-B11D-30B869A5E65F}">
      <dsp:nvSpPr>
        <dsp:cNvPr id="0" name=""/>
        <dsp:cNvSpPr/>
      </dsp:nvSpPr>
      <dsp:spPr>
        <a:xfrm>
          <a:off x="280209" y="452862"/>
          <a:ext cx="3604534" cy="3604534"/>
        </a:xfrm>
        <a:prstGeom prst="pie">
          <a:avLst>
            <a:gd name="adj1" fmla="val 7560000"/>
            <a:gd name="adj2" fmla="val 1188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kern="1200" dirty="0"/>
            <a:t>WLA that have strong dynamic capability clusters are better equipped to respond to environmental changes and shape their future. </a:t>
          </a:r>
          <a:endParaRPr lang="en-US" sz="700" kern="1200" dirty="0"/>
        </a:p>
      </dsp:txBody>
      <dsp:txXfrm>
        <a:off x="451854" y="2083485"/>
        <a:ext cx="1072778" cy="905424"/>
      </dsp:txXfrm>
    </dsp:sp>
    <dsp:sp modelId="{25D3D554-C887-6F4F-A1DD-F6A66288ADE7}">
      <dsp:nvSpPr>
        <dsp:cNvPr id="0" name=""/>
        <dsp:cNvSpPr/>
      </dsp:nvSpPr>
      <dsp:spPr>
        <a:xfrm>
          <a:off x="309063" y="437993"/>
          <a:ext cx="3546826" cy="3634272"/>
        </a:xfrm>
        <a:prstGeom prst="pie">
          <a:avLst>
            <a:gd name="adj1" fmla="val 1188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kern="1200"/>
            <a:t>To develop dynamic capabilities in PSO, it is essential to have a supportive culture, leadership, and governance. </a:t>
          </a:r>
          <a:endParaRPr lang="en-US" sz="700" kern="1200"/>
        </a:p>
      </dsp:txBody>
      <dsp:txXfrm>
        <a:off x="826309" y="991787"/>
        <a:ext cx="1203387" cy="843670"/>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430B3F-02BF-430C-8080-6F92BDF30F6D}" type="datetimeFigureOut">
              <a:rPr lang="en-GB" smtClean="0"/>
              <a:t>15/05/2023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C3E570-64F9-41B9-99B3-FFFF6D3F29F1}" type="slidenum">
              <a:rPr lang="en-GB" smtClean="0"/>
              <a:t>‹#›</a:t>
            </a:fld>
            <a:endParaRPr lang="en-GB"/>
          </a:p>
        </p:txBody>
      </p:sp>
    </p:spTree>
    <p:extLst>
      <p:ext uri="{BB962C8B-B14F-4D97-AF65-F5344CB8AC3E}">
        <p14:creationId xmlns:p14="http://schemas.microsoft.com/office/powerpoint/2010/main" val="173305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6AA5F05-38EF-E24C-BA48-213E5B2A786D}" type="datetime1">
              <a:rPr lang="en-GB" smtClean="0"/>
              <a:t>15/05/2023</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3187473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555AD6F-4263-3742-8C38-9CAB45986230}" type="datetime1">
              <a:rPr lang="en-GB" smtClean="0"/>
              <a:t>15/05/2023</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86423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EA4B1F-6FCB-AD4B-A21E-90F515B23633}" type="datetime1">
              <a:rPr lang="en-GB" smtClean="0"/>
              <a:t>15/05/2023</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9626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4254A06-F5CB-D44F-B620-E518B79C9F42}" type="datetime1">
              <a:rPr lang="en-GB" smtClean="0"/>
              <a:t>15/05/2023</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62754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EF8992F-8E1D-4A45-A984-8640B387B19E}" type="datetime1">
              <a:rPr lang="en-GB" smtClean="0"/>
              <a:t>15/05/2023</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1110881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BE8EDB7-D6B5-E244-9BDA-7BC66ABDB049}" type="datetime1">
              <a:rPr lang="en-GB" smtClean="0"/>
              <a:t>15/05/2023</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71866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4699254-A2B9-B64B-82CB-5E9A56A1A4CC}" type="datetime1">
              <a:rPr lang="en-GB" smtClean="0"/>
              <a:t>15/05/2023</a:t>
            </a:fld>
            <a:endParaRPr lang="en-US"/>
          </a:p>
        </p:txBody>
      </p:sp>
      <p:pic>
        <p:nvPicPr>
          <p:cNvPr id="10" name="Picture 9"/>
          <p:cNvPicPr>
            <a:picLocks noChangeAspect="1"/>
          </p:cNvPicPr>
          <p:nvPr userDrawn="1"/>
        </p:nvPicPr>
        <p:blipFill rotWithShape="1">
          <a:blip r:embed="rId2"/>
          <a:srcRect t="38054" b="31964"/>
          <a:stretch/>
        </p:blipFill>
        <p:spPr>
          <a:xfrm>
            <a:off x="3573462" y="6215449"/>
            <a:ext cx="2143125" cy="642551"/>
          </a:xfrm>
          <a:prstGeom prst="rect">
            <a:avLst/>
          </a:prstGeom>
        </p:spPr>
      </p:pic>
      <p:sp>
        <p:nvSpPr>
          <p:cNvPr id="8" name="Footer Placeholder 7"/>
          <p:cNvSpPr>
            <a:spLocks noGrp="1"/>
          </p:cNvSpPr>
          <p:nvPr>
            <p:ph type="ftr" sz="quarter" idx="11"/>
          </p:nvPr>
        </p:nvSpPr>
        <p:spPr/>
        <p:txBody>
          <a:bodyPr/>
          <a:lstStyle/>
          <a:p>
            <a:r>
              <a:rPr lang="en-GB"/>
              <a:t>MBA - Part Time - Gulf College - Muscat-  Oman (Flying Faculty - Block Delivery) </a:t>
            </a:r>
            <a:endParaRPr lang="en-US"/>
          </a:p>
        </p:txBody>
      </p:sp>
      <p:sp>
        <p:nvSpPr>
          <p:cNvPr id="9" name="Slide Number Placeholder 8"/>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423685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FE94F20-34BE-6049-A8B2-008E8855FD8B}" type="datetime1">
              <a:rPr lang="en-GB" smtClean="0"/>
              <a:t>15/05/2023</a:t>
            </a:fld>
            <a:endParaRPr lang="en-US"/>
          </a:p>
        </p:txBody>
      </p:sp>
      <p:sp>
        <p:nvSpPr>
          <p:cNvPr id="4" name="Footer Placeholder 3"/>
          <p:cNvSpPr>
            <a:spLocks noGrp="1"/>
          </p:cNvSpPr>
          <p:nvPr>
            <p:ph type="ftr" sz="quarter" idx="11"/>
          </p:nvPr>
        </p:nvSpPr>
        <p:spPr/>
        <p:txBody>
          <a:bodyPr/>
          <a:lstStyle/>
          <a:p>
            <a:r>
              <a:rPr lang="en-GB"/>
              <a:t>MBA - Part Time - Gulf College - Muscat-  Oman (Flying Faculty - Block Delivery) </a:t>
            </a:r>
            <a:endParaRPr lang="en-US"/>
          </a:p>
        </p:txBody>
      </p:sp>
      <p:sp>
        <p:nvSpPr>
          <p:cNvPr id="5" name="Slide Number Placeholder 4"/>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380972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317A2C-EA11-CA46-AF5F-A10898E23396}" type="datetime1">
              <a:rPr lang="en-GB" smtClean="0"/>
              <a:t>15/05/2023</a:t>
            </a:fld>
            <a:endParaRPr lang="en-US"/>
          </a:p>
        </p:txBody>
      </p:sp>
      <p:sp>
        <p:nvSpPr>
          <p:cNvPr id="3" name="Footer Placeholder 2"/>
          <p:cNvSpPr>
            <a:spLocks noGrp="1"/>
          </p:cNvSpPr>
          <p:nvPr>
            <p:ph type="ftr" sz="quarter" idx="11"/>
          </p:nvPr>
        </p:nvSpPr>
        <p:spPr/>
        <p:txBody>
          <a:bodyPr/>
          <a:lstStyle/>
          <a:p>
            <a:r>
              <a:rPr lang="en-GB"/>
              <a:t>MBA - Part Time - Gulf College - Muscat-  Oman (Flying Faculty - Block Delivery) </a:t>
            </a:r>
            <a:endParaRPr lang="en-US"/>
          </a:p>
        </p:txBody>
      </p:sp>
      <p:sp>
        <p:nvSpPr>
          <p:cNvPr id="4" name="Slide Number Placeholder 3"/>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459707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DFA0C8A-475A-1548-B482-7FA92EF62CB3}" type="datetime1">
              <a:rPr lang="en-GB" smtClean="0"/>
              <a:t>15/05/2023</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594551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3D2D6D7-0AE6-9B44-8FF4-479D8999098D}" type="datetime1">
              <a:rPr lang="en-GB" smtClean="0"/>
              <a:t>15/05/2023</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68808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41437-EC95-4E48-8EE3-66B38C4EBF0B}" type="datetime1">
              <a:rPr lang="en-GB" smtClean="0"/>
              <a:t>15/05/2023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MBA - Part Time - Gulf College - Muscat-  Oman (Flying Faculty - Block Delivery)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E34CC6-692F-114C-BAD7-1B257DE05E65}" type="slidenum">
              <a:rPr lang="en-US" smtClean="0"/>
              <a:t>‹#›</a:t>
            </a:fld>
            <a:endParaRPr lang="en-US"/>
          </a:p>
        </p:txBody>
      </p:sp>
    </p:spTree>
    <p:extLst>
      <p:ext uri="{BB962C8B-B14F-4D97-AF65-F5344CB8AC3E}">
        <p14:creationId xmlns:p14="http://schemas.microsoft.com/office/powerpoint/2010/main" val="1176603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doi.org/10.1016/j.jclepro.2019.11890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ctrTitle"/>
          </p:nvPr>
        </p:nvSpPr>
        <p:spPr>
          <a:xfrm>
            <a:off x="3625024" y="543070"/>
            <a:ext cx="5153216" cy="1675626"/>
          </a:xfrm>
        </p:spPr>
        <p:txBody>
          <a:bodyPr vert="horz" lIns="91440" tIns="45720" rIns="91440" bIns="45720" rtlCol="0" anchor="ctr">
            <a:normAutofit/>
          </a:bodyPr>
          <a:lstStyle/>
          <a:p>
            <a:pPr algn="l" defTabSz="914400">
              <a:lnSpc>
                <a:spcPct val="90000"/>
              </a:lnSpc>
            </a:pPr>
            <a:br>
              <a:rPr lang="en-US" sz="3500" kern="1200">
                <a:solidFill>
                  <a:schemeClr val="tx1"/>
                </a:solidFill>
                <a:latin typeface="+mj-lt"/>
                <a:ea typeface="+mj-ea"/>
                <a:cs typeface="+mj-cs"/>
              </a:rPr>
            </a:br>
            <a:br>
              <a:rPr lang="en-US" sz="3500" kern="1200">
                <a:solidFill>
                  <a:schemeClr val="tx1"/>
                </a:solidFill>
                <a:latin typeface="+mj-lt"/>
                <a:ea typeface="+mj-ea"/>
                <a:cs typeface="+mj-cs"/>
              </a:rPr>
            </a:br>
            <a:endParaRPr lang="en-US" sz="3500" kern="1200">
              <a:solidFill>
                <a:schemeClr val="tx1"/>
              </a:solidFill>
              <a:latin typeface="+mj-lt"/>
              <a:ea typeface="+mj-ea"/>
              <a:cs typeface="+mj-cs"/>
            </a:endParaRPr>
          </a:p>
        </p:txBody>
      </p:sp>
      <p:sp>
        <p:nvSpPr>
          <p:cNvPr id="5" name="TextBox 4">
            <a:extLst>
              <a:ext uri="{FF2B5EF4-FFF2-40B4-BE49-F238E27FC236}">
                <a16:creationId xmlns:a16="http://schemas.microsoft.com/office/drawing/2014/main" id="{51EF112A-B33E-6A49-A6BA-57502B2293C0}"/>
              </a:ext>
            </a:extLst>
          </p:cNvPr>
          <p:cNvSpPr txBox="1"/>
          <p:nvPr/>
        </p:nvSpPr>
        <p:spPr>
          <a:xfrm>
            <a:off x="679268" y="350442"/>
            <a:ext cx="7733211" cy="5553969"/>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1700" dirty="0">
                <a:solidFill>
                  <a:schemeClr val="bg1"/>
                </a:solidFill>
              </a:rPr>
              <a:t>THE 7</a:t>
            </a:r>
            <a:r>
              <a:rPr lang="en-US" sz="1700" baseline="30000" dirty="0">
                <a:solidFill>
                  <a:schemeClr val="bg1"/>
                </a:solidFill>
              </a:rPr>
              <a:t>TH</a:t>
            </a:r>
            <a:r>
              <a:rPr lang="en-US" sz="1700" dirty="0">
                <a:solidFill>
                  <a:schemeClr val="bg1"/>
                </a:solidFill>
              </a:rPr>
              <a:t> ADVANCES IN MANAGEMENT AND INNOVATION CONFERENCE </a:t>
            </a:r>
          </a:p>
          <a:p>
            <a:pPr defTabSz="914400">
              <a:lnSpc>
                <a:spcPct val="90000"/>
              </a:lnSpc>
              <a:spcAft>
                <a:spcPts val="600"/>
              </a:spcAft>
            </a:pPr>
            <a:r>
              <a:rPr lang="en-US" sz="1700" dirty="0">
                <a:solidFill>
                  <a:schemeClr val="bg1"/>
                </a:solidFill>
              </a:rPr>
              <a:t> MANAGING THE NEXT NORMAL </a:t>
            </a:r>
          </a:p>
          <a:p>
            <a:pPr indent="-228600" defTabSz="914400">
              <a:lnSpc>
                <a:spcPct val="90000"/>
              </a:lnSpc>
              <a:spcAft>
                <a:spcPts val="600"/>
              </a:spcAft>
              <a:buFont typeface="Arial" panose="020B0604020202020204" pitchFamily="34" charset="0"/>
              <a:buChar char="•"/>
            </a:pPr>
            <a:r>
              <a:rPr lang="en-US" sz="1700" dirty="0">
                <a:solidFill>
                  <a:schemeClr val="bg1"/>
                </a:solidFill>
              </a:rPr>
              <a:t>16</a:t>
            </a:r>
            <a:r>
              <a:rPr lang="en-US" sz="1700" baseline="30000" dirty="0">
                <a:solidFill>
                  <a:schemeClr val="bg1"/>
                </a:solidFill>
              </a:rPr>
              <a:t>th</a:t>
            </a:r>
            <a:r>
              <a:rPr lang="en-US" sz="1700" dirty="0">
                <a:solidFill>
                  <a:schemeClr val="bg1"/>
                </a:solidFill>
              </a:rPr>
              <a:t> – 17</a:t>
            </a:r>
            <a:r>
              <a:rPr lang="en-US" sz="1700" baseline="30000" dirty="0">
                <a:solidFill>
                  <a:schemeClr val="bg1"/>
                </a:solidFill>
              </a:rPr>
              <a:t>th</a:t>
            </a:r>
            <a:r>
              <a:rPr lang="en-US" sz="1700" dirty="0">
                <a:solidFill>
                  <a:schemeClr val="bg1"/>
                </a:solidFill>
              </a:rPr>
              <a:t>  May 2023</a:t>
            </a:r>
          </a:p>
        </p:txBody>
      </p:sp>
      <p:sp>
        <p:nvSpPr>
          <p:cNvPr id="2" name="Slide Number Placeholder 1"/>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86E34CC6-692F-114C-BAD7-1B257DE05E65}" type="slidenum">
              <a:rPr lang="en-US" smtClean="0"/>
              <a:pPr defTabSz="914400">
                <a:spcAft>
                  <a:spcPts val="600"/>
                </a:spcAft>
              </a:pPr>
              <a:t>0</a:t>
            </a:fld>
            <a:endParaRPr lang="en-US"/>
          </a:p>
        </p:txBody>
      </p:sp>
      <p:sp>
        <p:nvSpPr>
          <p:cNvPr id="6" name="TextBox 5">
            <a:extLst>
              <a:ext uri="{FF2B5EF4-FFF2-40B4-BE49-F238E27FC236}">
                <a16:creationId xmlns:a16="http://schemas.microsoft.com/office/drawing/2014/main" id="{65002F06-2DCE-3743-B5FE-6E3EEA4B8C34}"/>
              </a:ext>
            </a:extLst>
          </p:cNvPr>
          <p:cNvSpPr txBox="1"/>
          <p:nvPr/>
        </p:nvSpPr>
        <p:spPr>
          <a:xfrm>
            <a:off x="1512753" y="1799584"/>
            <a:ext cx="5685531" cy="723275"/>
          </a:xfrm>
          <a:prstGeom prst="rect">
            <a:avLst/>
          </a:prstGeom>
          <a:noFill/>
        </p:spPr>
        <p:txBody>
          <a:bodyPr wrap="none" rtlCol="0">
            <a:spAutoFit/>
          </a:bodyPr>
          <a:lstStyle/>
          <a:p>
            <a:pPr>
              <a:spcAft>
                <a:spcPts val="600"/>
              </a:spcAft>
            </a:pPr>
            <a:r>
              <a:rPr lang="en-US"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Exploring Lean Six Sigma as Dynamic Capability to Enable </a:t>
            </a:r>
          </a:p>
          <a:p>
            <a:pPr>
              <a:spcAft>
                <a:spcPts val="600"/>
              </a:spcAft>
            </a:pPr>
            <a:r>
              <a:rPr lang="en-US"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Performance Optimization in Times of Uncertainty</a:t>
            </a:r>
            <a:endParaRPr lang="en-GB"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34" name="Picture 10" descr="Dynamic Capabilities as a Source of Competitive Advantage">
            <a:extLst>
              <a:ext uri="{FF2B5EF4-FFF2-40B4-BE49-F238E27FC236}">
                <a16:creationId xmlns:a16="http://schemas.microsoft.com/office/drawing/2014/main" id="{C1FA915B-5694-2E72-9970-ADB72BE9FD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71" y="1"/>
            <a:ext cx="9139425" cy="681243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0A190FC-7C82-B60F-E093-0BA17C018C6C}"/>
              </a:ext>
            </a:extLst>
          </p:cNvPr>
          <p:cNvSpPr txBox="1"/>
          <p:nvPr/>
        </p:nvSpPr>
        <p:spPr>
          <a:xfrm>
            <a:off x="-24983" y="0"/>
            <a:ext cx="9141712" cy="3200876"/>
          </a:xfrm>
          <a:prstGeom prst="rect">
            <a:avLst/>
          </a:prstGeom>
          <a:noFill/>
        </p:spPr>
        <p:txBody>
          <a:bodyPr wrap="square">
            <a:spAutoFit/>
          </a:bodyPr>
          <a:lstStyle/>
          <a:p>
            <a:pPr algn="ctr"/>
            <a:r>
              <a:rPr lang="en-US" sz="2800" b="1" dirty="0">
                <a:solidFill>
                  <a:schemeClr val="bg1"/>
                </a:solidFill>
                <a:effectLst/>
                <a:latin typeface="+mj-lt"/>
                <a:ea typeface="Times New Roman" panose="02020603050405020304" pitchFamily="18" charset="0"/>
                <a:cs typeface="Times New Roman" panose="02020603050405020304" pitchFamily="18" charset="0"/>
              </a:rPr>
              <a:t>7</a:t>
            </a:r>
            <a:r>
              <a:rPr lang="en-US" sz="2800" b="1" baseline="30000" dirty="0">
                <a:solidFill>
                  <a:schemeClr val="bg1"/>
                </a:solidFill>
                <a:effectLst/>
                <a:latin typeface="+mj-lt"/>
                <a:ea typeface="Times New Roman" panose="02020603050405020304" pitchFamily="18" charset="0"/>
                <a:cs typeface="Times New Roman" panose="02020603050405020304" pitchFamily="18" charset="0"/>
              </a:rPr>
              <a:t>th</a:t>
            </a:r>
            <a:r>
              <a:rPr lang="en-US" sz="2800" b="1" dirty="0">
                <a:solidFill>
                  <a:schemeClr val="bg1"/>
                </a:solidFill>
                <a:effectLst/>
                <a:latin typeface="+mj-lt"/>
                <a:ea typeface="Times New Roman" panose="02020603050405020304" pitchFamily="18" charset="0"/>
                <a:cs typeface="Times New Roman" panose="02020603050405020304" pitchFamily="18" charset="0"/>
              </a:rPr>
              <a:t> AMI Conference 2023 </a:t>
            </a:r>
          </a:p>
          <a:p>
            <a:pPr algn="ctr"/>
            <a:r>
              <a:rPr lang="en-US" sz="2800" b="1" dirty="0">
                <a:solidFill>
                  <a:schemeClr val="bg1"/>
                </a:solidFill>
                <a:latin typeface="+mj-lt"/>
                <a:ea typeface="Times New Roman" panose="02020603050405020304" pitchFamily="18" charset="0"/>
                <a:cs typeface="Times New Roman" panose="02020603050405020304" pitchFamily="18" charset="0"/>
              </a:rPr>
              <a:t> 16-17 May 2023 </a:t>
            </a:r>
          </a:p>
          <a:p>
            <a:endParaRPr lang="en-US"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endParaRPr lang="en-US"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endParaRPr lang="en-US"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ctr"/>
            <a:r>
              <a:rPr lang="en-GB" sz="2800" b="1" kern="0" dirty="0">
                <a:solidFill>
                  <a:schemeClr val="bg1"/>
                </a:solidFill>
                <a:effectLst/>
                <a:latin typeface="+mj-lt"/>
                <a:ea typeface="Times New Roman" panose="02020603050405020304" pitchFamily="18" charset="0"/>
                <a:cs typeface="Times New Roman" panose="02020603050405020304" pitchFamily="18" charset="0"/>
              </a:rPr>
              <a:t>Dynamic Capabilities Perspective for Strategic Public Procurement: Rethinking Procurement Strategic Proposition </a:t>
            </a:r>
          </a:p>
          <a:p>
            <a:endParaRPr lang="en-US" sz="18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Subtitle 2">
            <a:extLst>
              <a:ext uri="{FF2B5EF4-FFF2-40B4-BE49-F238E27FC236}">
                <a16:creationId xmlns:a16="http://schemas.microsoft.com/office/drawing/2014/main" id="{FC7BA177-4155-DDD9-71D0-259428EF9C07}"/>
              </a:ext>
            </a:extLst>
          </p:cNvPr>
          <p:cNvSpPr>
            <a:spLocks noGrp="1"/>
          </p:cNvSpPr>
          <p:nvPr>
            <p:ph type="subTitle" idx="1"/>
          </p:nvPr>
        </p:nvSpPr>
        <p:spPr>
          <a:xfrm>
            <a:off x="-24983" y="2962617"/>
            <a:ext cx="9191679" cy="3849818"/>
          </a:xfrm>
        </p:spPr>
        <p:txBody>
          <a:bodyPr>
            <a:normAutofit/>
          </a:bodyPr>
          <a:lstStyle/>
          <a:p>
            <a:r>
              <a:rPr lang="en-GB" sz="1600" dirty="0">
                <a:solidFill>
                  <a:schemeClr val="bg1"/>
                </a:solidFill>
                <a:effectLst/>
                <a:latin typeface="+mj-lt"/>
                <a:ea typeface="Times New Roman" panose="02020603050405020304" pitchFamily="18" charset="0"/>
                <a:cs typeface="Times New Roman" panose="02020603050405020304" pitchFamily="18" charset="0"/>
              </a:rPr>
              <a:t>Dr </a:t>
            </a:r>
            <a:r>
              <a:rPr lang="en-GB" sz="1600" dirty="0" err="1">
                <a:solidFill>
                  <a:schemeClr val="bg1"/>
                </a:solidFill>
                <a:effectLst/>
                <a:latin typeface="+mj-lt"/>
                <a:ea typeface="Times New Roman" panose="02020603050405020304" pitchFamily="18" charset="0"/>
                <a:cs typeface="Times New Roman" panose="02020603050405020304" pitchFamily="18" charset="0"/>
              </a:rPr>
              <a:t>Ndrecaj</a:t>
            </a:r>
            <a:r>
              <a:rPr lang="en-GB" sz="1600" dirty="0">
                <a:solidFill>
                  <a:schemeClr val="bg1"/>
                </a:solidFill>
                <a:effectLst/>
                <a:latin typeface="+mj-lt"/>
                <a:ea typeface="Times New Roman" panose="02020603050405020304" pitchFamily="18" charset="0"/>
                <a:cs typeface="Times New Roman" panose="02020603050405020304" pitchFamily="18" charset="0"/>
              </a:rPr>
              <a:t> Vera</a:t>
            </a:r>
          </a:p>
          <a:p>
            <a:r>
              <a:rPr lang="en-GB" sz="1600" dirty="0">
                <a:solidFill>
                  <a:schemeClr val="bg1"/>
                </a:solidFill>
                <a:effectLst/>
                <a:latin typeface="+mj-lt"/>
                <a:ea typeface="Times New Roman" panose="02020603050405020304" pitchFamily="18" charset="0"/>
                <a:cs typeface="Times New Roman" panose="02020603050405020304" pitchFamily="18" charset="0"/>
              </a:rPr>
              <a:t>Cardiff School of Management, Cardiff Metropolitan University, United Kingdom.</a:t>
            </a:r>
          </a:p>
          <a:p>
            <a:r>
              <a:rPr lang="en-GB" sz="1600" dirty="0">
                <a:solidFill>
                  <a:schemeClr val="bg1"/>
                </a:solidFill>
                <a:effectLst/>
                <a:latin typeface="+mj-lt"/>
                <a:ea typeface="Times New Roman" panose="02020603050405020304" pitchFamily="18" charset="0"/>
                <a:cs typeface="Times New Roman" panose="02020603050405020304" pitchFamily="18" charset="0"/>
              </a:rPr>
              <a:t>Dr Mohamed </a:t>
            </a:r>
            <a:r>
              <a:rPr lang="en-GB" sz="1600" dirty="0" err="1">
                <a:solidFill>
                  <a:schemeClr val="bg1"/>
                </a:solidFill>
                <a:effectLst/>
                <a:latin typeface="+mj-lt"/>
                <a:ea typeface="Times New Roman" panose="02020603050405020304" pitchFamily="18" charset="0"/>
                <a:cs typeface="Times New Roman" panose="02020603050405020304" pitchFamily="18" charset="0"/>
              </a:rPr>
              <a:t>Ashmel</a:t>
            </a:r>
            <a:r>
              <a:rPr lang="en-GB" sz="1600" dirty="0">
                <a:solidFill>
                  <a:schemeClr val="bg1"/>
                </a:solidFill>
                <a:effectLst/>
                <a:latin typeface="+mj-lt"/>
                <a:ea typeface="Times New Roman" panose="02020603050405020304" pitchFamily="18" charset="0"/>
                <a:cs typeface="Times New Roman" panose="02020603050405020304" pitchFamily="18" charset="0"/>
              </a:rPr>
              <a:t> Mohamed Hashim</a:t>
            </a:r>
          </a:p>
          <a:p>
            <a:r>
              <a:rPr lang="en-GB" sz="1600" dirty="0">
                <a:solidFill>
                  <a:schemeClr val="bg1"/>
                </a:solidFill>
                <a:effectLst/>
                <a:latin typeface="+mj-lt"/>
                <a:ea typeface="Times New Roman" panose="02020603050405020304" pitchFamily="18" charset="0"/>
                <a:cs typeface="Times New Roman" panose="02020603050405020304" pitchFamily="18" charset="0"/>
              </a:rPr>
              <a:t>Cardiff School of Management, Cardiff Metropolitan University, United Kingdom.</a:t>
            </a:r>
          </a:p>
          <a:p>
            <a:r>
              <a:rPr lang="en-GB" sz="1600" dirty="0">
                <a:solidFill>
                  <a:schemeClr val="bg1"/>
                </a:solidFill>
                <a:effectLst/>
                <a:latin typeface="+mj-lt"/>
                <a:ea typeface="Times New Roman" panose="02020603050405020304" pitchFamily="18" charset="0"/>
                <a:cs typeface="Times New Roman" panose="02020603050405020304" pitchFamily="18" charset="0"/>
              </a:rPr>
              <a:t>Dr Mason-Jones, Rachel</a:t>
            </a:r>
          </a:p>
          <a:p>
            <a:r>
              <a:rPr lang="en-GB" sz="1600" dirty="0">
                <a:solidFill>
                  <a:schemeClr val="bg1"/>
                </a:solidFill>
                <a:effectLst/>
                <a:latin typeface="+mj-lt"/>
                <a:ea typeface="Times New Roman" panose="02020603050405020304" pitchFamily="18" charset="0"/>
                <a:cs typeface="Times New Roman" panose="02020603050405020304" pitchFamily="18" charset="0"/>
              </a:rPr>
              <a:t>Cardiff School of Management, Cardiff Metropolitan University, United Kingdom.</a:t>
            </a:r>
          </a:p>
          <a:p>
            <a:r>
              <a:rPr lang="en-GB" sz="1600" dirty="0" err="1">
                <a:solidFill>
                  <a:schemeClr val="bg1"/>
                </a:solidFill>
                <a:latin typeface="+mj-lt"/>
                <a:ea typeface="Times New Roman" panose="02020603050405020304" pitchFamily="18" charset="0"/>
                <a:cs typeface="Times New Roman" panose="02020603050405020304" pitchFamily="18" charset="0"/>
              </a:rPr>
              <a:t>Issam</a:t>
            </a:r>
            <a:r>
              <a:rPr lang="en-GB" sz="1600" dirty="0">
                <a:solidFill>
                  <a:schemeClr val="bg1"/>
                </a:solidFill>
                <a:latin typeface="+mj-lt"/>
                <a:ea typeface="Times New Roman" panose="02020603050405020304" pitchFamily="18" charset="0"/>
                <a:cs typeface="Times New Roman" panose="02020603050405020304" pitchFamily="18" charset="0"/>
              </a:rPr>
              <a:t> </a:t>
            </a:r>
            <a:r>
              <a:rPr lang="en-GB" sz="1600" dirty="0" err="1">
                <a:solidFill>
                  <a:schemeClr val="bg1"/>
                </a:solidFill>
                <a:latin typeface="+mj-lt"/>
                <a:ea typeface="Times New Roman" panose="02020603050405020304" pitchFamily="18" charset="0"/>
                <a:cs typeface="Times New Roman" panose="02020603050405020304" pitchFamily="18" charset="0"/>
              </a:rPr>
              <a:t>Tlemsani</a:t>
            </a:r>
            <a:r>
              <a:rPr lang="en-GB" sz="1600" dirty="0">
                <a:solidFill>
                  <a:schemeClr val="bg1"/>
                </a:solidFill>
                <a:latin typeface="+mj-lt"/>
                <a:ea typeface="Times New Roman" panose="02020603050405020304" pitchFamily="18" charset="0"/>
                <a:cs typeface="Times New Roman" panose="02020603050405020304" pitchFamily="18" charset="0"/>
              </a:rPr>
              <a:t> </a:t>
            </a:r>
          </a:p>
          <a:p>
            <a:r>
              <a:rPr lang="en-GB" sz="1600" dirty="0">
                <a:solidFill>
                  <a:schemeClr val="bg1"/>
                </a:solidFill>
                <a:latin typeface="+mj-lt"/>
                <a:ea typeface="Times New Roman" panose="02020603050405020304" pitchFamily="18" charset="0"/>
                <a:cs typeface="Times New Roman" panose="02020603050405020304" pitchFamily="18" charset="0"/>
              </a:rPr>
              <a:t>The centre of International Business</a:t>
            </a:r>
          </a:p>
          <a:p>
            <a:r>
              <a:rPr lang="en-GB" sz="1600" dirty="0">
                <a:solidFill>
                  <a:schemeClr val="bg1"/>
                </a:solidFill>
                <a:latin typeface="+mj-lt"/>
                <a:ea typeface="Times New Roman" panose="02020603050405020304" pitchFamily="18" charset="0"/>
                <a:cs typeface="Times New Roman" panose="02020603050405020304" pitchFamily="18" charset="0"/>
              </a:rPr>
              <a:t>Dr Zaman, Asif</a:t>
            </a:r>
          </a:p>
          <a:p>
            <a:r>
              <a:rPr lang="en-GB" sz="1600" dirty="0">
                <a:solidFill>
                  <a:schemeClr val="bg1"/>
                </a:solidFill>
                <a:latin typeface="+mj-lt"/>
                <a:ea typeface="Times New Roman" panose="02020603050405020304" pitchFamily="18" charset="0"/>
                <a:cs typeface="Times New Roman" panose="02020603050405020304" pitchFamily="18" charset="0"/>
              </a:rPr>
              <a:t>Head of Department for Accounting, Economics and Finance </a:t>
            </a:r>
          </a:p>
          <a:p>
            <a:r>
              <a:rPr lang="en-GB" sz="1600" dirty="0">
                <a:solidFill>
                  <a:schemeClr val="bg1"/>
                </a:solidFill>
                <a:latin typeface="+mj-lt"/>
                <a:ea typeface="Times New Roman" panose="02020603050405020304" pitchFamily="18" charset="0"/>
                <a:cs typeface="Times New Roman" panose="02020603050405020304" pitchFamily="18" charset="0"/>
              </a:rPr>
              <a:t>Cardiff School of Management, UK</a:t>
            </a:r>
          </a:p>
          <a:p>
            <a:endParaRPr lang="en-GB" sz="18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24137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6D0177C-DA83-535F-0258-3476B51AF899}"/>
              </a:ext>
            </a:extLst>
          </p:cNvPr>
          <p:cNvPicPr>
            <a:picLocks noChangeAspect="1"/>
          </p:cNvPicPr>
          <p:nvPr/>
        </p:nvPicPr>
        <p:blipFill>
          <a:blip r:embed="rId2"/>
          <a:stretch>
            <a:fillRect/>
          </a:stretch>
        </p:blipFill>
        <p:spPr>
          <a:xfrm>
            <a:off x="482600" y="1128138"/>
            <a:ext cx="8178799" cy="4601724"/>
          </a:xfrm>
          <a:prstGeom prst="rect">
            <a:avLst/>
          </a:prstGeom>
        </p:spPr>
      </p:pic>
      <p:sp>
        <p:nvSpPr>
          <p:cNvPr id="2" name="Slide Number Placeholder 1">
            <a:extLst>
              <a:ext uri="{FF2B5EF4-FFF2-40B4-BE49-F238E27FC236}">
                <a16:creationId xmlns:a16="http://schemas.microsoft.com/office/drawing/2014/main" id="{6FEC0884-D681-F6B1-5E8B-7247E452A379}"/>
              </a:ext>
            </a:extLst>
          </p:cNvPr>
          <p:cNvSpPr>
            <a:spLocks noGrp="1"/>
          </p:cNvSpPr>
          <p:nvPr>
            <p:ph type="sldNum" sz="quarter" idx="12"/>
          </p:nvPr>
        </p:nvSpPr>
        <p:spPr>
          <a:xfrm>
            <a:off x="6457950" y="6356350"/>
            <a:ext cx="2057400" cy="365125"/>
          </a:xfrm>
        </p:spPr>
        <p:txBody>
          <a:bodyPr>
            <a:normAutofit/>
          </a:bodyPr>
          <a:lstStyle/>
          <a:p>
            <a:pPr>
              <a:spcAft>
                <a:spcPts val="600"/>
              </a:spcAft>
            </a:pPr>
            <a:fld id="{86E34CC6-692F-114C-BAD7-1B257DE05E65}" type="slidenum">
              <a:rPr lang="en-US">
                <a:solidFill>
                  <a:srgbClr val="FFFFFF"/>
                </a:solidFill>
              </a:rPr>
              <a:pPr>
                <a:spcAft>
                  <a:spcPts val="600"/>
                </a:spcAft>
              </a:pPr>
              <a:t>9</a:t>
            </a:fld>
            <a:endParaRPr lang="en-US">
              <a:solidFill>
                <a:srgbClr val="FFFFFF"/>
              </a:solidFill>
            </a:endParaRPr>
          </a:p>
        </p:txBody>
      </p:sp>
    </p:spTree>
    <p:extLst>
      <p:ext uri="{BB962C8B-B14F-4D97-AF65-F5344CB8AC3E}">
        <p14:creationId xmlns:p14="http://schemas.microsoft.com/office/powerpoint/2010/main" val="1094797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AFCD-BA21-B605-15FA-0D1BD68C91E4}"/>
              </a:ext>
            </a:extLst>
          </p:cNvPr>
          <p:cNvSpPr>
            <a:spLocks noGrp="1"/>
          </p:cNvSpPr>
          <p:nvPr>
            <p:ph type="title"/>
          </p:nvPr>
        </p:nvSpPr>
        <p:spPr>
          <a:xfrm>
            <a:off x="4813299" y="490537"/>
            <a:ext cx="3968748" cy="1628775"/>
          </a:xfrm>
        </p:spPr>
        <p:txBody>
          <a:bodyPr anchor="b">
            <a:normAutofit/>
          </a:bodyPr>
          <a:lstStyle/>
          <a:p>
            <a:r>
              <a:rPr lang="en-US" sz="3500"/>
              <a:t>Methodology </a:t>
            </a:r>
          </a:p>
        </p:txBody>
      </p:sp>
      <p:pic>
        <p:nvPicPr>
          <p:cNvPr id="6" name="Picture 5" descr="Digital financial graph">
            <a:extLst>
              <a:ext uri="{FF2B5EF4-FFF2-40B4-BE49-F238E27FC236}">
                <a16:creationId xmlns:a16="http://schemas.microsoft.com/office/drawing/2014/main" id="{56C1C2A3-02AD-C761-445A-120E5477C5C5}"/>
              </a:ext>
            </a:extLst>
          </p:cNvPr>
          <p:cNvPicPr>
            <a:picLocks noChangeAspect="1"/>
          </p:cNvPicPr>
          <p:nvPr/>
        </p:nvPicPr>
        <p:blipFill rotWithShape="1">
          <a:blip r:embed="rId2"/>
          <a:srcRect l="39140" r="23351"/>
          <a:stretch/>
        </p:blipFill>
        <p:spPr>
          <a:xfrm>
            <a:off x="1" y="1587"/>
            <a:ext cx="4571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4" name="Slide Number Placeholder 3">
            <a:extLst>
              <a:ext uri="{FF2B5EF4-FFF2-40B4-BE49-F238E27FC236}">
                <a16:creationId xmlns:a16="http://schemas.microsoft.com/office/drawing/2014/main" id="{6D5E92B0-99FA-515E-898F-58B9EDB8BBF6}"/>
              </a:ext>
            </a:extLst>
          </p:cNvPr>
          <p:cNvSpPr>
            <a:spLocks noGrp="1"/>
          </p:cNvSpPr>
          <p:nvPr>
            <p:ph type="sldNum" sz="quarter" idx="12"/>
          </p:nvPr>
        </p:nvSpPr>
        <p:spPr>
          <a:xfrm>
            <a:off x="360759" y="6356350"/>
            <a:ext cx="514350" cy="365125"/>
          </a:xfrm>
        </p:spPr>
        <p:txBody>
          <a:bodyPr>
            <a:normAutofit/>
          </a:bodyPr>
          <a:lstStyle/>
          <a:p>
            <a:pPr algn="l">
              <a:spcAft>
                <a:spcPts val="600"/>
              </a:spcAft>
            </a:pPr>
            <a:fld id="{86E34CC6-692F-114C-BAD7-1B257DE05E65}" type="slidenum">
              <a:rPr lang="en-US" sz="1000">
                <a:solidFill>
                  <a:srgbClr val="FFFFFF"/>
                </a:solidFill>
              </a:rPr>
              <a:pPr algn="l">
                <a:spcAft>
                  <a:spcPts val="600"/>
                </a:spcAft>
              </a:pPr>
              <a:t>10</a:t>
            </a:fld>
            <a:endParaRPr lang="en-US" sz="1000">
              <a:solidFill>
                <a:srgbClr val="FFFFFF"/>
              </a:solidFill>
            </a:endParaRPr>
          </a:p>
        </p:txBody>
      </p:sp>
      <p:sp>
        <p:nvSpPr>
          <p:cNvPr id="3" name="Content Placeholder 2">
            <a:extLst>
              <a:ext uri="{FF2B5EF4-FFF2-40B4-BE49-F238E27FC236}">
                <a16:creationId xmlns:a16="http://schemas.microsoft.com/office/drawing/2014/main" id="{76FE0E4E-301D-9F7B-8E21-D1B34612EE3F}"/>
              </a:ext>
            </a:extLst>
          </p:cNvPr>
          <p:cNvSpPr>
            <a:spLocks noGrp="1"/>
          </p:cNvSpPr>
          <p:nvPr>
            <p:ph idx="1"/>
          </p:nvPr>
        </p:nvSpPr>
        <p:spPr>
          <a:xfrm>
            <a:off x="4813300" y="2614612"/>
            <a:ext cx="3968747" cy="3752849"/>
          </a:xfrm>
        </p:spPr>
        <p:txBody>
          <a:bodyPr>
            <a:normAutofit/>
          </a:bodyPr>
          <a:lstStyle/>
          <a:p>
            <a:pPr>
              <a:lnSpc>
                <a:spcPct val="90000"/>
              </a:lnSpc>
            </a:pPr>
            <a:r>
              <a:rPr lang="en-GB" sz="1600" dirty="0">
                <a:effectLst/>
                <a:latin typeface="Times New Roman" panose="02020603050405020304" pitchFamily="18" charset="0"/>
                <a:ea typeface="Calibri" panose="020F0502020204030204" pitchFamily="34" charset="0"/>
              </a:rPr>
              <a:t>Philosophical stance: Interpretivism </a:t>
            </a:r>
          </a:p>
          <a:p>
            <a:pPr>
              <a:lnSpc>
                <a:spcPct val="90000"/>
              </a:lnSpc>
            </a:pPr>
            <a:r>
              <a:rPr lang="en-GB" sz="1600" dirty="0">
                <a:latin typeface="Times New Roman" panose="02020603050405020304" pitchFamily="18" charset="0"/>
                <a:ea typeface="Calibri" panose="020F0502020204030204" pitchFamily="34" charset="0"/>
              </a:rPr>
              <a:t>Research Approach: Inductive </a:t>
            </a:r>
          </a:p>
          <a:p>
            <a:pPr>
              <a:lnSpc>
                <a:spcPct val="90000"/>
              </a:lnSpc>
            </a:pPr>
            <a:r>
              <a:rPr lang="en-GB" sz="1600" dirty="0">
                <a:effectLst/>
                <a:latin typeface="Times New Roman" panose="02020603050405020304" pitchFamily="18" charset="0"/>
                <a:ea typeface="Calibri" panose="020F0502020204030204" pitchFamily="34" charset="0"/>
              </a:rPr>
              <a:t>Research Strategy</a:t>
            </a:r>
            <a:r>
              <a:rPr lang="en-GB" sz="1600" dirty="0">
                <a:latin typeface="Times New Roman" panose="02020603050405020304" pitchFamily="18" charset="0"/>
                <a:ea typeface="Calibri" panose="020F0502020204030204" pitchFamily="34" charset="0"/>
              </a:rPr>
              <a:t>: Case study focusing on six WLAs </a:t>
            </a:r>
          </a:p>
          <a:p>
            <a:pPr>
              <a:lnSpc>
                <a:spcPct val="90000"/>
              </a:lnSpc>
            </a:pPr>
            <a:r>
              <a:rPr lang="en-GB" sz="1600" dirty="0">
                <a:effectLst/>
                <a:latin typeface="Times New Roman" panose="02020603050405020304" pitchFamily="18" charset="0"/>
                <a:ea typeface="Calibri" panose="020F0502020204030204" pitchFamily="34" charset="0"/>
              </a:rPr>
              <a:t>Data collection methods: Semi-structured interviews - Welsh PSP experts providing insights on how they use DCs in strategic conversion. </a:t>
            </a:r>
          </a:p>
          <a:p>
            <a:pPr>
              <a:lnSpc>
                <a:spcPct val="90000"/>
              </a:lnSpc>
            </a:pPr>
            <a:r>
              <a:rPr lang="en-GB" sz="1600" dirty="0">
                <a:latin typeface="Times New Roman" panose="02020603050405020304" pitchFamily="18" charset="0"/>
                <a:ea typeface="Calibri" panose="020F0502020204030204" pitchFamily="34" charset="0"/>
              </a:rPr>
              <a:t>Analytical approach: T</a:t>
            </a:r>
            <a:r>
              <a:rPr lang="en-GB" sz="1600" dirty="0">
                <a:effectLst/>
                <a:latin typeface="Times New Roman" panose="02020603050405020304" pitchFamily="18" charset="0"/>
                <a:ea typeface="Calibri" panose="020F0502020204030204" pitchFamily="34" charset="0"/>
              </a:rPr>
              <a:t>hematic and content analysis. </a:t>
            </a:r>
          </a:p>
          <a:p>
            <a:pPr lvl="1">
              <a:lnSpc>
                <a:spcPct val="90000"/>
              </a:lnSpc>
            </a:pPr>
            <a:r>
              <a:rPr lang="en-GB" sz="1600" dirty="0">
                <a:effectLst/>
                <a:latin typeface="Times New Roman" panose="02020603050405020304" pitchFamily="18" charset="0"/>
                <a:ea typeface="Calibri" panose="020F0502020204030204" pitchFamily="34" charset="0"/>
              </a:rPr>
              <a:t>For an analytical purpose, this study disaggregates three core processes of the DCs: sensing, seizing, and transforming drawing upon Teece’s (2007) theoretical framework. </a:t>
            </a:r>
            <a:endParaRPr lang="en-US" sz="1600" dirty="0"/>
          </a:p>
        </p:txBody>
      </p:sp>
    </p:spTree>
    <p:extLst>
      <p:ext uri="{BB962C8B-B14F-4D97-AF65-F5344CB8AC3E}">
        <p14:creationId xmlns:p14="http://schemas.microsoft.com/office/powerpoint/2010/main" val="115295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Picture 5" descr="Magnifying glass showing decling performance">
            <a:extLst>
              <a:ext uri="{FF2B5EF4-FFF2-40B4-BE49-F238E27FC236}">
                <a16:creationId xmlns:a16="http://schemas.microsoft.com/office/drawing/2014/main" id="{6F69C582-3343-E830-B92A-0C0608BA6E82}"/>
              </a:ext>
            </a:extLst>
          </p:cNvPr>
          <p:cNvPicPr>
            <a:picLocks noChangeAspect="1"/>
          </p:cNvPicPr>
          <p:nvPr/>
        </p:nvPicPr>
        <p:blipFill rotWithShape="1">
          <a:blip r:embed="rId2"/>
          <a:srcRect l="16995" r="47559" b="-1"/>
          <a:stretch/>
        </p:blipFill>
        <p:spPr>
          <a:xfrm>
            <a:off x="-5524" y="10"/>
            <a:ext cx="3641692" cy="6857990"/>
          </a:xfrm>
          <a:custGeom>
            <a:avLst/>
            <a:gdLst/>
            <a:ahLst/>
            <a:cxnLst/>
            <a:rect l="l" t="t" r="r" b="b"/>
            <a:pathLst>
              <a:path w="4636517" h="6858000">
                <a:moveTo>
                  <a:pt x="0" y="0"/>
                </a:moveTo>
                <a:lnTo>
                  <a:pt x="4636517" y="0"/>
                </a:lnTo>
                <a:lnTo>
                  <a:pt x="4636517" y="6858000"/>
                </a:lnTo>
                <a:lnTo>
                  <a:pt x="0" y="6858000"/>
                </a:lnTo>
                <a:close/>
              </a:path>
            </a:pathLst>
          </a:custGeom>
        </p:spPr>
      </p:pic>
      <p:sp>
        <p:nvSpPr>
          <p:cNvPr id="12"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5148" y="407987"/>
            <a:ext cx="2240924"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31532C9-5194-2319-F13F-485ADC6B6242}"/>
              </a:ext>
            </a:extLst>
          </p:cNvPr>
          <p:cNvSpPr>
            <a:spLocks noGrp="1"/>
          </p:cNvSpPr>
          <p:nvPr>
            <p:ph type="title"/>
          </p:nvPr>
        </p:nvSpPr>
        <p:spPr>
          <a:xfrm>
            <a:off x="4023360" y="-12980"/>
            <a:ext cx="4291113" cy="1325563"/>
          </a:xfrm>
        </p:spPr>
        <p:txBody>
          <a:bodyPr>
            <a:normAutofit/>
          </a:bodyPr>
          <a:lstStyle/>
          <a:p>
            <a:r>
              <a:rPr lang="en-US" dirty="0"/>
              <a:t>Key Findings </a:t>
            </a:r>
          </a:p>
        </p:txBody>
      </p:sp>
      <p:graphicFrame>
        <p:nvGraphicFramePr>
          <p:cNvPr id="14" name="Content Placeholder 2">
            <a:extLst>
              <a:ext uri="{FF2B5EF4-FFF2-40B4-BE49-F238E27FC236}">
                <a16:creationId xmlns:a16="http://schemas.microsoft.com/office/drawing/2014/main" id="{34276EB2-6304-99A8-7CAF-2CA92398361C}"/>
              </a:ext>
            </a:extLst>
          </p:cNvPr>
          <p:cNvGraphicFramePr>
            <a:graphicFrameLocks noGrp="1"/>
          </p:cNvGraphicFramePr>
          <p:nvPr>
            <p:ph idx="1"/>
            <p:extLst>
              <p:ext uri="{D42A27DB-BD31-4B8C-83A1-F6EECF244321}">
                <p14:modId xmlns:p14="http://schemas.microsoft.com/office/powerpoint/2010/main" val="2258174326"/>
              </p:ext>
            </p:extLst>
          </p:nvPr>
        </p:nvGraphicFramePr>
        <p:xfrm>
          <a:off x="4244527" y="781172"/>
          <a:ext cx="4291113"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F434B9FF-C44C-F70D-0B37-D6C0EDE112E5}"/>
              </a:ext>
            </a:extLst>
          </p:cNvPr>
          <p:cNvSpPr>
            <a:spLocks noGrp="1"/>
          </p:cNvSpPr>
          <p:nvPr>
            <p:ph type="sldNum" sz="quarter" idx="12"/>
          </p:nvPr>
        </p:nvSpPr>
        <p:spPr>
          <a:xfrm>
            <a:off x="7535536" y="6356350"/>
            <a:ext cx="979813" cy="365125"/>
          </a:xfrm>
        </p:spPr>
        <p:txBody>
          <a:bodyPr>
            <a:normAutofit/>
          </a:bodyPr>
          <a:lstStyle/>
          <a:p>
            <a:pPr>
              <a:spcAft>
                <a:spcPts val="600"/>
              </a:spcAft>
            </a:pPr>
            <a:fld id="{86E34CC6-692F-114C-BAD7-1B257DE05E65}" type="slidenum">
              <a:rPr lang="en-US" smtClean="0"/>
              <a:pPr>
                <a:spcAft>
                  <a:spcPts val="600"/>
                </a:spcAft>
              </a:pPr>
              <a:t>11</a:t>
            </a:fld>
            <a:endParaRPr lang="en-US"/>
          </a:p>
        </p:txBody>
      </p:sp>
      <p:sp>
        <p:nvSpPr>
          <p:cNvPr id="5" name="TextBox 4">
            <a:extLst>
              <a:ext uri="{FF2B5EF4-FFF2-40B4-BE49-F238E27FC236}">
                <a16:creationId xmlns:a16="http://schemas.microsoft.com/office/drawing/2014/main" id="{3C1D0EA8-D342-70DC-CEEB-D90DD65C6331}"/>
              </a:ext>
            </a:extLst>
          </p:cNvPr>
          <p:cNvSpPr txBox="1"/>
          <p:nvPr/>
        </p:nvSpPr>
        <p:spPr>
          <a:xfrm>
            <a:off x="3636168" y="4742497"/>
            <a:ext cx="5666936" cy="1754326"/>
          </a:xfrm>
          <a:prstGeom prst="rect">
            <a:avLst/>
          </a:prstGeom>
          <a:noFill/>
        </p:spPr>
        <p:txBody>
          <a:bodyPr wrap="none" rtlCol="0">
            <a:spAutoFit/>
          </a:bodyPr>
          <a:lstStyle/>
          <a:p>
            <a:r>
              <a:rPr lang="en-GB" sz="1800" dirty="0">
                <a:effectLst/>
                <a:latin typeface="Times New Roman" panose="02020603050405020304" pitchFamily="18" charset="0"/>
                <a:ea typeface="Calibri" panose="020F0502020204030204" pitchFamily="34" charset="0"/>
              </a:rPr>
              <a:t>Findings indicate that the three clusters of DCs </a:t>
            </a:r>
          </a:p>
          <a:p>
            <a:r>
              <a:rPr lang="en-GB" sz="1800" dirty="0">
                <a:effectLst/>
                <a:latin typeface="Times New Roman" panose="02020603050405020304" pitchFamily="18" charset="0"/>
                <a:ea typeface="Calibri" panose="020F0502020204030204" pitchFamily="34" charset="0"/>
              </a:rPr>
              <a:t>(sensing, seizing, and transforming) can play a critical role </a:t>
            </a:r>
          </a:p>
          <a:p>
            <a:r>
              <a:rPr lang="en-GB" sz="1800" dirty="0">
                <a:effectLst/>
                <a:latin typeface="Times New Roman" panose="02020603050405020304" pitchFamily="18" charset="0"/>
                <a:ea typeface="Calibri" panose="020F0502020204030204" pitchFamily="34" charset="0"/>
              </a:rPr>
              <a:t>in shaping the effectiveness of public sector procurement </a:t>
            </a:r>
          </a:p>
          <a:p>
            <a:r>
              <a:rPr lang="en-GB" sz="1800" dirty="0">
                <a:effectLst/>
                <a:latin typeface="Times New Roman" panose="02020603050405020304" pitchFamily="18" charset="0"/>
                <a:ea typeface="Calibri" panose="020F0502020204030204" pitchFamily="34" charset="0"/>
              </a:rPr>
              <a:t>advancing it to the strategic level.  </a:t>
            </a:r>
          </a:p>
          <a:p>
            <a:r>
              <a:rPr lang="en-GB" sz="1800" dirty="0">
                <a:effectLst/>
                <a:latin typeface="Times New Roman" panose="02020603050405020304" pitchFamily="18" charset="0"/>
                <a:ea typeface="Calibri" panose="020F0502020204030204" pitchFamily="34" charset="0"/>
              </a:rPr>
              <a:t>Based on the key findings the conceptual framework has </a:t>
            </a:r>
          </a:p>
          <a:p>
            <a:r>
              <a:rPr lang="en-GB" sz="1800" dirty="0">
                <a:effectLst/>
                <a:latin typeface="Times New Roman" panose="02020603050405020304" pitchFamily="18" charset="0"/>
                <a:ea typeface="Calibri" panose="020F0502020204030204" pitchFamily="34" charset="0"/>
              </a:rPr>
              <a:t>been revised.  </a:t>
            </a:r>
            <a:endParaRPr lang="en-US" dirty="0"/>
          </a:p>
        </p:txBody>
      </p:sp>
    </p:spTree>
    <p:extLst>
      <p:ext uri="{BB962C8B-B14F-4D97-AF65-F5344CB8AC3E}">
        <p14:creationId xmlns:p14="http://schemas.microsoft.com/office/powerpoint/2010/main" val="1314202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6BEF7-1E4A-EB78-D698-36406F5B8A51}"/>
              </a:ext>
            </a:extLst>
          </p:cNvPr>
          <p:cNvSpPr>
            <a:spLocks noGrp="1"/>
          </p:cNvSpPr>
          <p:nvPr>
            <p:ph type="title"/>
          </p:nvPr>
        </p:nvSpPr>
        <p:spPr/>
        <p:txBody>
          <a:bodyPr>
            <a:normAutofit fontScale="90000"/>
          </a:bodyPr>
          <a:lstStyle/>
          <a:p>
            <a:r>
              <a:rPr lang="en-US" dirty="0"/>
              <a:t>Strategic Public Sector Procurement </a:t>
            </a:r>
          </a:p>
        </p:txBody>
      </p:sp>
      <p:sp>
        <p:nvSpPr>
          <p:cNvPr id="4" name="Slide Number Placeholder 3">
            <a:extLst>
              <a:ext uri="{FF2B5EF4-FFF2-40B4-BE49-F238E27FC236}">
                <a16:creationId xmlns:a16="http://schemas.microsoft.com/office/drawing/2014/main" id="{5D8BB44D-2DA3-C63F-36C9-08A18B1FFF00}"/>
              </a:ext>
            </a:extLst>
          </p:cNvPr>
          <p:cNvSpPr>
            <a:spLocks noGrp="1"/>
          </p:cNvSpPr>
          <p:nvPr>
            <p:ph type="sldNum" sz="quarter" idx="12"/>
          </p:nvPr>
        </p:nvSpPr>
        <p:spPr/>
        <p:txBody>
          <a:bodyPr/>
          <a:lstStyle/>
          <a:p>
            <a:fld id="{86E34CC6-692F-114C-BAD7-1B257DE05E65}" type="slidenum">
              <a:rPr lang="en-US" smtClean="0"/>
              <a:t>12</a:t>
            </a:fld>
            <a:endParaRPr lang="en-US"/>
          </a:p>
        </p:txBody>
      </p:sp>
      <p:pic>
        <p:nvPicPr>
          <p:cNvPr id="5" name="Content Placeholder 4" descr="Graphical user interface, table&#10;&#10;Description automatically generated">
            <a:extLst>
              <a:ext uri="{FF2B5EF4-FFF2-40B4-BE49-F238E27FC236}">
                <a16:creationId xmlns:a16="http://schemas.microsoft.com/office/drawing/2014/main" id="{9C6C8FD2-0854-E760-D3F9-148BFE77AEF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9865" t="12172" r="10507" b="33761"/>
          <a:stretch/>
        </p:blipFill>
        <p:spPr bwMode="auto">
          <a:xfrm>
            <a:off x="0" y="1110343"/>
            <a:ext cx="9248503" cy="561113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67291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F3E039-946C-C19D-B5B2-614A066EA244}"/>
              </a:ext>
            </a:extLst>
          </p:cNvPr>
          <p:cNvSpPr>
            <a:spLocks noGrp="1"/>
          </p:cNvSpPr>
          <p:nvPr>
            <p:ph type="title"/>
          </p:nvPr>
        </p:nvSpPr>
        <p:spPr>
          <a:xfrm>
            <a:off x="480060" y="325369"/>
            <a:ext cx="3276451" cy="1956841"/>
          </a:xfrm>
        </p:spPr>
        <p:txBody>
          <a:bodyPr anchor="b">
            <a:normAutofit/>
          </a:bodyPr>
          <a:lstStyle/>
          <a:p>
            <a:pPr>
              <a:lnSpc>
                <a:spcPct val="90000"/>
              </a:lnSpc>
            </a:pPr>
            <a:r>
              <a:rPr lang="en-US" sz="4300" kern="1200" dirty="0">
                <a:latin typeface="+mj-lt"/>
                <a:ea typeface="+mj-ea"/>
                <a:cs typeface="+mj-cs"/>
              </a:rPr>
              <a:t>Conclusion and Future Research</a:t>
            </a:r>
            <a:endParaRPr lang="en-US" sz="4300" dirty="0"/>
          </a:p>
        </p:txBody>
      </p:sp>
      <p:sp>
        <p:nvSpPr>
          <p:cNvPr id="2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56459C4-D8D1-8C45-EC3E-385FD9EEBEF5}"/>
              </a:ext>
            </a:extLst>
          </p:cNvPr>
          <p:cNvSpPr>
            <a:spLocks noGrp="1"/>
          </p:cNvSpPr>
          <p:nvPr>
            <p:ph idx="1"/>
          </p:nvPr>
        </p:nvSpPr>
        <p:spPr>
          <a:xfrm>
            <a:off x="480060" y="2605282"/>
            <a:ext cx="3182691" cy="3588285"/>
          </a:xfrm>
        </p:spPr>
        <p:txBody>
          <a:bodyPr>
            <a:normAutofit fontScale="92500" lnSpcReduction="10000"/>
          </a:bodyPr>
          <a:lstStyle/>
          <a:p>
            <a:pPr>
              <a:lnSpc>
                <a:spcPct val="90000"/>
              </a:lnSpc>
            </a:pPr>
            <a:r>
              <a:rPr lang="en-GB" sz="1600" dirty="0">
                <a:effectLst/>
                <a:ea typeface="Calibri" panose="020F0502020204030204" pitchFamily="34" charset="0"/>
              </a:rPr>
              <a:t>This study suggests that strategic procurement is only something that the public sector has recently embraced. The traditional approach to procurement management represents one end of the spectrum where organisational culture and leadership may be seen as lacking dynamism. </a:t>
            </a:r>
          </a:p>
          <a:p>
            <a:pPr>
              <a:lnSpc>
                <a:spcPct val="90000"/>
              </a:lnSpc>
            </a:pPr>
            <a:r>
              <a:rPr lang="en-GB" sz="1600" dirty="0"/>
              <a:t>By developing strong sensing, seizing, and transforming capabilities, WLAs can advance their procurement to a strategic level and respond effectively to the environment changes achieving sustainable growth and success </a:t>
            </a:r>
          </a:p>
          <a:p>
            <a:pPr>
              <a:lnSpc>
                <a:spcPct val="90000"/>
              </a:lnSpc>
            </a:pPr>
            <a:endParaRPr lang="en-US" sz="1300" dirty="0"/>
          </a:p>
        </p:txBody>
      </p:sp>
      <p:pic>
        <p:nvPicPr>
          <p:cNvPr id="6" name="Picture 5" descr="Digital financial graph">
            <a:extLst>
              <a:ext uri="{FF2B5EF4-FFF2-40B4-BE49-F238E27FC236}">
                <a16:creationId xmlns:a16="http://schemas.microsoft.com/office/drawing/2014/main" id="{7F383BA1-BA27-92FB-BCD5-4DD8F2EC05C1}"/>
              </a:ext>
            </a:extLst>
          </p:cNvPr>
          <p:cNvPicPr>
            <a:picLocks noChangeAspect="1"/>
          </p:cNvPicPr>
          <p:nvPr/>
        </p:nvPicPr>
        <p:blipFill rotWithShape="1">
          <a:blip r:embed="rId2"/>
          <a:srcRect l="36737" r="20948"/>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Slide Number Placeholder 3">
            <a:extLst>
              <a:ext uri="{FF2B5EF4-FFF2-40B4-BE49-F238E27FC236}">
                <a16:creationId xmlns:a16="http://schemas.microsoft.com/office/drawing/2014/main" id="{9D48D1EB-A72D-8DC3-8026-A7D4DB979A83}"/>
              </a:ext>
            </a:extLst>
          </p:cNvPr>
          <p:cNvSpPr>
            <a:spLocks noGrp="1"/>
          </p:cNvSpPr>
          <p:nvPr>
            <p:ph type="sldNum" sz="quarter" idx="12"/>
          </p:nvPr>
        </p:nvSpPr>
        <p:spPr>
          <a:xfrm>
            <a:off x="7829550" y="6356350"/>
            <a:ext cx="685800" cy="365125"/>
          </a:xfrm>
        </p:spPr>
        <p:txBody>
          <a:bodyPr>
            <a:normAutofit/>
          </a:bodyPr>
          <a:lstStyle/>
          <a:p>
            <a:pPr>
              <a:spcAft>
                <a:spcPts val="600"/>
              </a:spcAft>
            </a:pPr>
            <a:fld id="{86E34CC6-692F-114C-BAD7-1B257DE05E65}" type="slidenum">
              <a:rPr lang="en-US">
                <a:solidFill>
                  <a:srgbClr val="FFFFFF"/>
                </a:solidFill>
              </a:rPr>
              <a:pPr>
                <a:spcAft>
                  <a:spcPts val="600"/>
                </a:spcAft>
              </a:pPr>
              <a:t>13</a:t>
            </a:fld>
            <a:endParaRPr lang="en-US">
              <a:solidFill>
                <a:srgbClr val="FFFFFF"/>
              </a:solidFill>
            </a:endParaRPr>
          </a:p>
        </p:txBody>
      </p:sp>
    </p:spTree>
    <p:extLst>
      <p:ext uri="{BB962C8B-B14F-4D97-AF65-F5344CB8AC3E}">
        <p14:creationId xmlns:p14="http://schemas.microsoft.com/office/powerpoint/2010/main" val="1097116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Rectangle 3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F4575A-59C7-4040-AF2D-E37531AF0DE3}"/>
              </a:ext>
            </a:extLst>
          </p:cNvPr>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References </a:t>
            </a:r>
          </a:p>
        </p:txBody>
      </p:sp>
      <p:sp>
        <p:nvSpPr>
          <p:cNvPr id="3" name="Content Placeholder 2">
            <a:extLst>
              <a:ext uri="{FF2B5EF4-FFF2-40B4-BE49-F238E27FC236}">
                <a16:creationId xmlns:a16="http://schemas.microsoft.com/office/drawing/2014/main" id="{65BE5ED7-57AC-D349-9ED5-8CE2A4ECAE93}"/>
              </a:ext>
            </a:extLst>
          </p:cNvPr>
          <p:cNvSpPr>
            <a:spLocks noGrp="1"/>
          </p:cNvSpPr>
          <p:nvPr>
            <p:ph idx="1"/>
          </p:nvPr>
        </p:nvSpPr>
        <p:spPr>
          <a:xfrm>
            <a:off x="3436295" y="649480"/>
            <a:ext cx="5357664" cy="5546047"/>
          </a:xfrm>
        </p:spPr>
        <p:txBody>
          <a:bodyPr anchor="ctr">
            <a:normAutofit/>
          </a:bodyPr>
          <a:lstStyle/>
          <a:p>
            <a:pPr marL="0" indent="0">
              <a:lnSpc>
                <a:spcPct val="90000"/>
              </a:lnSpc>
              <a:buNone/>
            </a:pPr>
            <a:r>
              <a:rPr lang="en-GB" sz="1400" dirty="0" err="1">
                <a:effectLst/>
                <a:ea typeface="Calibri" panose="020F0502020204030204" pitchFamily="34" charset="0"/>
                <a:cs typeface="Times New Roman" panose="02020603050405020304" pitchFamily="18" charset="0"/>
              </a:rPr>
              <a:t>Ambrosini</a:t>
            </a:r>
            <a:r>
              <a:rPr lang="en-GB" sz="1400" dirty="0">
                <a:effectLst/>
                <a:ea typeface="Calibri" panose="020F0502020204030204" pitchFamily="34" charset="0"/>
                <a:cs typeface="Times New Roman" panose="02020603050405020304" pitchFamily="18" charset="0"/>
              </a:rPr>
              <a:t>. V., and Bowman. C., (2009) ‘What are dynamic capabilities and are they useful construct in strategic management’? </a:t>
            </a:r>
            <a:r>
              <a:rPr lang="en-GB" sz="1400" i="1" dirty="0">
                <a:effectLst/>
                <a:ea typeface="Calibri" panose="020F0502020204030204" pitchFamily="34" charset="0"/>
                <a:cs typeface="Times New Roman" panose="02020603050405020304" pitchFamily="18" charset="0"/>
              </a:rPr>
              <a:t>International Journal of Management Review</a:t>
            </a:r>
            <a:r>
              <a:rPr lang="en-GB" sz="1400" dirty="0">
                <a:effectLst/>
                <a:ea typeface="Calibri" panose="020F0502020204030204" pitchFamily="34" charset="0"/>
                <a:cs typeface="Times New Roman" panose="02020603050405020304" pitchFamily="18" charset="0"/>
              </a:rPr>
              <a:t>, 11(1), pp. 29-49. </a:t>
            </a:r>
          </a:p>
          <a:p>
            <a:pPr marL="0" indent="0">
              <a:lnSpc>
                <a:spcPct val="90000"/>
              </a:lnSpc>
              <a:buNone/>
            </a:pPr>
            <a:r>
              <a:rPr lang="en-GB" sz="1400" dirty="0">
                <a:effectLst/>
                <a:ea typeface="Calibri" panose="020F0502020204030204" pitchFamily="34" charset="0"/>
                <a:cs typeface="Times New Roman" panose="02020603050405020304" pitchFamily="18" charset="0"/>
              </a:rPr>
              <a:t>Collins, J. D., and Anand, N. B. (2019) ‘The Limitations of Dynamic Capabilities’, </a:t>
            </a:r>
            <a:r>
              <a:rPr lang="en-GB" sz="1400" i="1" dirty="0">
                <a:effectLst/>
                <a:ea typeface="Calibri" panose="020F0502020204030204" pitchFamily="34" charset="0"/>
                <a:cs typeface="Times New Roman" panose="02020603050405020304" pitchFamily="18" charset="0"/>
              </a:rPr>
              <a:t>Harvard Business School,</a:t>
            </a:r>
            <a:r>
              <a:rPr lang="en-GB" sz="1400" dirty="0">
                <a:effectLst/>
                <a:ea typeface="Calibri" panose="020F0502020204030204" pitchFamily="34" charset="0"/>
                <a:cs typeface="Times New Roman" panose="02020603050405020304" pitchFamily="18" charset="0"/>
              </a:rPr>
              <a:t> Working Paper. </a:t>
            </a:r>
            <a:endParaRPr lang="en-GB" sz="1400" dirty="0">
              <a:effectLst/>
              <a:highlight>
                <a:srgbClr val="FFFF00"/>
              </a:highlight>
              <a:ea typeface="Calibri" panose="020F0502020204030204" pitchFamily="34" charset="0"/>
              <a:cs typeface="Times New Roman" panose="02020603050405020304" pitchFamily="18" charset="0"/>
            </a:endParaRPr>
          </a:p>
          <a:p>
            <a:pPr marL="0" indent="0">
              <a:lnSpc>
                <a:spcPct val="90000"/>
              </a:lnSpc>
              <a:buNone/>
            </a:pPr>
            <a:r>
              <a:rPr lang="en-GB" sz="1400" dirty="0">
                <a:effectLst/>
                <a:ea typeface="Calibri" panose="020F0502020204030204" pitchFamily="34" charset="0"/>
                <a:cs typeface="Arial" panose="020B0604020202020204" pitchFamily="34" charset="0"/>
              </a:rPr>
              <a:t>Daniel, E. and Wilson, H. N. (2003) ‘The role of dynamic capabilities in business transformation’, European</a:t>
            </a:r>
            <a:r>
              <a:rPr lang="en-GB" sz="1400" i="1" dirty="0">
                <a:effectLst/>
                <a:ea typeface="Calibri" panose="020F0502020204030204" pitchFamily="34" charset="0"/>
                <a:cs typeface="Arial" panose="020B0604020202020204" pitchFamily="34" charset="0"/>
              </a:rPr>
              <a:t> Journal of Information Systems,</a:t>
            </a:r>
            <a:r>
              <a:rPr lang="en-GB" sz="1400" dirty="0">
                <a:effectLst/>
                <a:ea typeface="Calibri" panose="020F0502020204030204" pitchFamily="34" charset="0"/>
                <a:cs typeface="Arial" panose="020B0604020202020204" pitchFamily="34" charset="0"/>
              </a:rPr>
              <a:t> 12(4), pp.282-296.</a:t>
            </a:r>
            <a:endParaRPr lang="en-GB" sz="1400" dirty="0">
              <a:effectLst/>
              <a:ea typeface="Calibri" panose="020F0502020204030204" pitchFamily="34" charset="0"/>
              <a:cs typeface="Times New Roman" panose="02020603050405020304" pitchFamily="18" charset="0"/>
            </a:endParaRPr>
          </a:p>
          <a:p>
            <a:pPr marL="0" indent="0">
              <a:lnSpc>
                <a:spcPct val="90000"/>
              </a:lnSpc>
              <a:buNone/>
            </a:pPr>
            <a:r>
              <a:rPr lang="en-GB" sz="1400" dirty="0" err="1">
                <a:effectLst/>
                <a:ea typeface="Calibri" panose="020F0502020204030204" pitchFamily="34" charset="0"/>
                <a:cs typeface="Times New Roman" panose="02020603050405020304" pitchFamily="18" charset="0"/>
              </a:rPr>
              <a:t>Easterby</a:t>
            </a:r>
            <a:r>
              <a:rPr lang="en-GB" sz="1400" dirty="0">
                <a:effectLst/>
                <a:ea typeface="Calibri" panose="020F0502020204030204" pitchFamily="34" charset="0"/>
                <a:cs typeface="Times New Roman" panose="02020603050405020304" pitchFamily="18" charset="0"/>
              </a:rPr>
              <a:t>-Smith, M., Lyles. A. M., </a:t>
            </a:r>
            <a:r>
              <a:rPr lang="en-GB" sz="1400" dirty="0" err="1">
                <a:effectLst/>
                <a:ea typeface="Calibri" panose="020F0502020204030204" pitchFamily="34" charset="0"/>
                <a:cs typeface="Times New Roman" panose="02020603050405020304" pitchFamily="18" charset="0"/>
              </a:rPr>
              <a:t>Peteraf</a:t>
            </a:r>
            <a:r>
              <a:rPr lang="en-GB" sz="1400" dirty="0">
                <a:effectLst/>
                <a:ea typeface="Calibri" panose="020F0502020204030204" pitchFamily="34" charset="0"/>
                <a:cs typeface="Times New Roman" panose="02020603050405020304" pitchFamily="18" charset="0"/>
              </a:rPr>
              <a:t>. A. M. (2009) ‘Dynamic Capabilities:  Current Debates and Future Direction’, </a:t>
            </a:r>
            <a:r>
              <a:rPr lang="en-GB" sz="1400" i="1" dirty="0">
                <a:effectLst/>
                <a:ea typeface="Calibri" panose="020F0502020204030204" pitchFamily="34" charset="0"/>
                <a:cs typeface="Times New Roman" panose="02020603050405020304" pitchFamily="18" charset="0"/>
              </a:rPr>
              <a:t>British Journal of Management,</a:t>
            </a:r>
            <a:r>
              <a:rPr lang="en-GB" sz="1400" dirty="0">
                <a:effectLst/>
                <a:ea typeface="Calibri" panose="020F0502020204030204" pitchFamily="34" charset="0"/>
                <a:cs typeface="Times New Roman" panose="02020603050405020304" pitchFamily="18" charset="0"/>
              </a:rPr>
              <a:t> 20, pp. 1-8. </a:t>
            </a:r>
          </a:p>
          <a:p>
            <a:pPr marL="0" indent="0">
              <a:lnSpc>
                <a:spcPct val="90000"/>
              </a:lnSpc>
              <a:buNone/>
            </a:pPr>
            <a:r>
              <a:rPr lang="en-GB" sz="1400" dirty="0">
                <a:effectLst/>
                <a:ea typeface="Calibri" panose="020F0502020204030204" pitchFamily="34" charset="0"/>
                <a:cs typeface="Times New Roman" panose="02020603050405020304" pitchFamily="18" charset="0"/>
              </a:rPr>
              <a:t>Eisenhardt, K. M., Martin, J. (2000) ‘Dynamic Capabilities: What are they?’, </a:t>
            </a:r>
            <a:r>
              <a:rPr lang="en-GB" sz="1400" i="1" dirty="0">
                <a:effectLst/>
                <a:ea typeface="Calibri" panose="020F0502020204030204" pitchFamily="34" charset="0"/>
                <a:cs typeface="Times New Roman" panose="02020603050405020304" pitchFamily="18" charset="0"/>
              </a:rPr>
              <a:t>Strategic Management Journal</a:t>
            </a:r>
            <a:r>
              <a:rPr lang="en-GB" sz="1400" dirty="0">
                <a:effectLst/>
                <a:ea typeface="Calibri" panose="020F0502020204030204" pitchFamily="34" charset="0"/>
                <a:cs typeface="Times New Roman" panose="02020603050405020304" pitchFamily="18" charset="0"/>
              </a:rPr>
              <a:t>, 21(10–11), pp. 1105–1121.</a:t>
            </a:r>
          </a:p>
          <a:p>
            <a:pPr marL="0" indent="0">
              <a:lnSpc>
                <a:spcPct val="90000"/>
              </a:lnSpc>
              <a:buNone/>
            </a:pPr>
            <a:r>
              <a:rPr lang="en-GB" sz="1400" dirty="0">
                <a:effectLst/>
                <a:ea typeface="Calibri" panose="020F0502020204030204" pitchFamily="34" charset="0"/>
                <a:cs typeface="Times New Roman" panose="02020603050405020304" pitchFamily="18" charset="0"/>
              </a:rPr>
              <a:t>Heaton, S., Lewin, D., Teece. J, D (2020) “Managing campus entrepreneurship: Dynamic capabilities and university leadership”, Manage </a:t>
            </a:r>
            <a:r>
              <a:rPr lang="en-GB" sz="1400" dirty="0" err="1">
                <a:effectLst/>
                <a:ea typeface="Calibri" panose="020F0502020204030204" pitchFamily="34" charset="0"/>
                <a:cs typeface="Times New Roman" panose="02020603050405020304" pitchFamily="18" charset="0"/>
              </a:rPr>
              <a:t>Decis</a:t>
            </a:r>
            <a:r>
              <a:rPr lang="en-GB" sz="1400" dirty="0">
                <a:effectLst/>
                <a:ea typeface="Calibri" panose="020F0502020204030204" pitchFamily="34" charset="0"/>
                <a:cs typeface="Times New Roman" panose="02020603050405020304" pitchFamily="18" charset="0"/>
              </a:rPr>
              <a:t> Econ, 41, pp. 1126-1140. </a:t>
            </a:r>
          </a:p>
          <a:p>
            <a:pPr marL="0" indent="0">
              <a:lnSpc>
                <a:spcPct val="90000"/>
              </a:lnSpc>
              <a:buNone/>
            </a:pPr>
            <a:r>
              <a:rPr lang="en-GB" sz="1400" dirty="0" err="1">
                <a:effectLst/>
                <a:ea typeface="Calibri" panose="020F0502020204030204" pitchFamily="34" charset="0"/>
                <a:cs typeface="Times New Roman" panose="02020603050405020304" pitchFamily="18" charset="0"/>
              </a:rPr>
              <a:t>Helfat</a:t>
            </a:r>
            <a:r>
              <a:rPr lang="en-GB" sz="1400" dirty="0">
                <a:effectLst/>
                <a:ea typeface="Calibri" panose="020F0502020204030204" pitchFamily="34" charset="0"/>
                <a:cs typeface="Times New Roman" panose="02020603050405020304" pitchFamily="18" charset="0"/>
              </a:rPr>
              <a:t>, C. E., Finkelstein, S., Mitchell, W., </a:t>
            </a:r>
            <a:r>
              <a:rPr lang="en-GB" sz="1400" dirty="0" err="1">
                <a:effectLst/>
                <a:ea typeface="Calibri" panose="020F0502020204030204" pitchFamily="34" charset="0"/>
                <a:cs typeface="Times New Roman" panose="02020603050405020304" pitchFamily="18" charset="0"/>
              </a:rPr>
              <a:t>Peteraf</a:t>
            </a:r>
            <a:r>
              <a:rPr lang="en-GB" sz="1400" dirty="0">
                <a:effectLst/>
                <a:ea typeface="Calibri" panose="020F0502020204030204" pitchFamily="34" charset="0"/>
                <a:cs typeface="Times New Roman" panose="02020603050405020304" pitchFamily="18" charset="0"/>
              </a:rPr>
              <a:t>, M., Singh, H., Teece, D. and Winter, S. (2007) </a:t>
            </a:r>
            <a:r>
              <a:rPr lang="en-GB" sz="1400" i="1" dirty="0">
                <a:effectLst/>
                <a:ea typeface="Calibri" panose="020F0502020204030204" pitchFamily="34" charset="0"/>
                <a:cs typeface="Times New Roman" panose="02020603050405020304" pitchFamily="18" charset="0"/>
              </a:rPr>
              <a:t>Dynamic Capabilities: Understanding Strategic Change in Organisations</a:t>
            </a:r>
            <a:r>
              <a:rPr lang="en-GB" sz="1400" dirty="0">
                <a:effectLst/>
                <a:ea typeface="Calibri" panose="020F0502020204030204" pitchFamily="34" charset="0"/>
                <a:cs typeface="Times New Roman" panose="02020603050405020304" pitchFamily="18" charset="0"/>
              </a:rPr>
              <a:t>. Malden, MA: Blackwell.</a:t>
            </a:r>
          </a:p>
          <a:p>
            <a:pPr marL="0" indent="0">
              <a:lnSpc>
                <a:spcPct val="90000"/>
              </a:lnSpc>
              <a:buNone/>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90000"/>
              </a:lnSpc>
            </a:pPr>
            <a:endParaRPr lang="en-US" sz="900" dirty="0"/>
          </a:p>
        </p:txBody>
      </p:sp>
      <p:sp>
        <p:nvSpPr>
          <p:cNvPr id="4" name="Slide Number Placeholder 3">
            <a:extLst>
              <a:ext uri="{FF2B5EF4-FFF2-40B4-BE49-F238E27FC236}">
                <a16:creationId xmlns:a16="http://schemas.microsoft.com/office/drawing/2014/main" id="{1430DAFC-F1CC-244F-85E4-E59D198C44C3}"/>
              </a:ext>
            </a:extLst>
          </p:cNvPr>
          <p:cNvSpPr>
            <a:spLocks noGrp="1"/>
          </p:cNvSpPr>
          <p:nvPr>
            <p:ph type="sldNum" sz="quarter" idx="12"/>
          </p:nvPr>
        </p:nvSpPr>
        <p:spPr>
          <a:xfrm>
            <a:off x="8778240" y="6455664"/>
            <a:ext cx="336042" cy="365125"/>
          </a:xfrm>
        </p:spPr>
        <p:txBody>
          <a:bodyPr>
            <a:normAutofit/>
          </a:bodyPr>
          <a:lstStyle/>
          <a:p>
            <a:pPr>
              <a:spcAft>
                <a:spcPts val="600"/>
              </a:spcAft>
            </a:pPr>
            <a:fld id="{86E34CC6-692F-114C-BAD7-1B257DE05E65}" type="slidenum">
              <a:rPr lang="en-US" sz="1000">
                <a:solidFill>
                  <a:schemeClr val="tx1">
                    <a:lumMod val="50000"/>
                    <a:lumOff val="50000"/>
                  </a:schemeClr>
                </a:solidFill>
              </a:rPr>
              <a:pPr>
                <a:spcAft>
                  <a:spcPts val="600"/>
                </a:spcAft>
              </a:pPr>
              <a:t>14</a:t>
            </a:fld>
            <a:endParaRPr lang="en-US" sz="1000">
              <a:solidFill>
                <a:schemeClr val="tx1">
                  <a:lumMod val="50000"/>
                  <a:lumOff val="50000"/>
                </a:schemeClr>
              </a:solidFill>
            </a:endParaRPr>
          </a:p>
        </p:txBody>
      </p:sp>
    </p:spTree>
    <p:extLst>
      <p:ext uri="{BB962C8B-B14F-4D97-AF65-F5344CB8AC3E}">
        <p14:creationId xmlns:p14="http://schemas.microsoft.com/office/powerpoint/2010/main" val="1677496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16DC8B3-7641-3A45-8166-32E7C2768873}"/>
              </a:ext>
            </a:extLst>
          </p:cNvPr>
          <p:cNvSpPr>
            <a:spLocks noGrp="1"/>
          </p:cNvSpPr>
          <p:nvPr>
            <p:ph type="title"/>
          </p:nvPr>
        </p:nvSpPr>
        <p:spPr>
          <a:xfrm>
            <a:off x="1028697" y="348865"/>
            <a:ext cx="7533018" cy="877729"/>
          </a:xfrm>
        </p:spPr>
        <p:txBody>
          <a:bodyPr anchor="ctr">
            <a:normAutofit/>
          </a:bodyPr>
          <a:lstStyle/>
          <a:p>
            <a:r>
              <a:rPr lang="en-US" sz="3500">
                <a:solidFill>
                  <a:srgbClr val="FFFFFF"/>
                </a:solidFill>
              </a:rPr>
              <a:t>References</a:t>
            </a:r>
          </a:p>
        </p:txBody>
      </p:sp>
      <p:sp>
        <p:nvSpPr>
          <p:cNvPr id="3" name="Content Placeholder 2">
            <a:extLst>
              <a:ext uri="{FF2B5EF4-FFF2-40B4-BE49-F238E27FC236}">
                <a16:creationId xmlns:a16="http://schemas.microsoft.com/office/drawing/2014/main" id="{894A3D97-8BB0-694A-A124-ACF472FB5476}"/>
              </a:ext>
            </a:extLst>
          </p:cNvPr>
          <p:cNvSpPr>
            <a:spLocks noGrp="1"/>
          </p:cNvSpPr>
          <p:nvPr>
            <p:ph idx="1"/>
          </p:nvPr>
        </p:nvSpPr>
        <p:spPr>
          <a:xfrm>
            <a:off x="1980950" y="2687578"/>
            <a:ext cx="5312942" cy="2683314"/>
          </a:xfrm>
        </p:spPr>
        <p:txBody>
          <a:bodyPr anchor="ctr">
            <a:normAutofit/>
          </a:bodyPr>
          <a:lstStyle/>
          <a:p>
            <a:pPr marL="246888" indent="-246888" defTabSz="329184">
              <a:lnSpc>
                <a:spcPct val="90000"/>
              </a:lnSpc>
            </a:pPr>
            <a:endParaRPr lang="en-GB" sz="648" kern="1200">
              <a:solidFill>
                <a:schemeClr val="tx1"/>
              </a:solidFill>
              <a:latin typeface="+mn-lt"/>
              <a:ea typeface="+mn-ea"/>
              <a:cs typeface="+mn-cs"/>
            </a:endParaRPr>
          </a:p>
          <a:p>
            <a:pPr marL="0" indent="0" defTabSz="329184">
              <a:lnSpc>
                <a:spcPct val="90000"/>
              </a:lnSpc>
              <a:buNone/>
            </a:pPr>
            <a:endParaRPr lang="en-GB" sz="648" kern="1200">
              <a:solidFill>
                <a:schemeClr val="tx1"/>
              </a:solidFill>
              <a:latin typeface="+mn-lt"/>
              <a:ea typeface="+mn-ea"/>
              <a:cs typeface="+mn-cs"/>
            </a:endParaRPr>
          </a:p>
          <a:p>
            <a:pPr>
              <a:lnSpc>
                <a:spcPct val="90000"/>
              </a:lnSpc>
            </a:pPr>
            <a:endParaRPr lang="en-US" sz="900" dirty="0"/>
          </a:p>
        </p:txBody>
      </p:sp>
      <p:sp>
        <p:nvSpPr>
          <p:cNvPr id="4" name="Slide Number Placeholder 3">
            <a:extLst>
              <a:ext uri="{FF2B5EF4-FFF2-40B4-BE49-F238E27FC236}">
                <a16:creationId xmlns:a16="http://schemas.microsoft.com/office/drawing/2014/main" id="{36EEB120-3CFC-064E-9845-D4A23A10D81F}"/>
              </a:ext>
            </a:extLst>
          </p:cNvPr>
          <p:cNvSpPr>
            <a:spLocks noGrp="1"/>
          </p:cNvSpPr>
          <p:nvPr>
            <p:ph type="sldNum" sz="quarter" idx="12"/>
          </p:nvPr>
        </p:nvSpPr>
        <p:spPr>
          <a:xfrm>
            <a:off x="7626464" y="5701538"/>
            <a:ext cx="243634" cy="265992"/>
          </a:xfrm>
        </p:spPr>
        <p:txBody>
          <a:bodyPr>
            <a:normAutofit fontScale="92500" lnSpcReduction="20000"/>
          </a:bodyPr>
          <a:lstStyle/>
          <a:p>
            <a:pPr defTabSz="329184">
              <a:spcAft>
                <a:spcPts val="432"/>
              </a:spcAft>
            </a:pPr>
            <a:fld id="{86E34CC6-692F-114C-BAD7-1B257DE05E65}" type="slidenum">
              <a:rPr lang="en-US" sz="720" kern="1200">
                <a:solidFill>
                  <a:schemeClr val="tx1">
                    <a:lumMod val="50000"/>
                    <a:lumOff val="50000"/>
                  </a:schemeClr>
                </a:solidFill>
                <a:latin typeface="+mn-lt"/>
                <a:ea typeface="+mn-ea"/>
                <a:cs typeface="+mn-cs"/>
              </a:rPr>
              <a:pPr defTabSz="329184">
                <a:spcAft>
                  <a:spcPts val="432"/>
                </a:spcAft>
              </a:pPr>
              <a:t>15</a:t>
            </a:fld>
            <a:endParaRPr lang="en-US" sz="1000">
              <a:solidFill>
                <a:schemeClr val="tx1">
                  <a:lumMod val="50000"/>
                  <a:lumOff val="50000"/>
                </a:schemeClr>
              </a:solidFill>
            </a:endParaRPr>
          </a:p>
        </p:txBody>
      </p:sp>
      <p:sp>
        <p:nvSpPr>
          <p:cNvPr id="8" name="TextBox 7">
            <a:extLst>
              <a:ext uri="{FF2B5EF4-FFF2-40B4-BE49-F238E27FC236}">
                <a16:creationId xmlns:a16="http://schemas.microsoft.com/office/drawing/2014/main" id="{66502798-D1E4-A7E4-9F4D-FABA2C8DDDB5}"/>
              </a:ext>
            </a:extLst>
          </p:cNvPr>
          <p:cNvSpPr txBox="1"/>
          <p:nvPr/>
        </p:nvSpPr>
        <p:spPr>
          <a:xfrm>
            <a:off x="378930" y="1776993"/>
            <a:ext cx="8516982" cy="4941033"/>
          </a:xfrm>
          <a:prstGeom prst="rect">
            <a:avLst/>
          </a:prstGeom>
          <a:noFill/>
        </p:spPr>
        <p:txBody>
          <a:bodyPr wrap="square">
            <a:spAutoFit/>
          </a:bodyPr>
          <a:lstStyle/>
          <a:p>
            <a:pPr defTabSz="329184">
              <a:spcAft>
                <a:spcPts val="600"/>
              </a:spcAft>
            </a:pPr>
            <a:r>
              <a:rPr lang="en-GB" sz="1400" dirty="0">
                <a:effectLst/>
                <a:ea typeface="Calibri" panose="020F0502020204030204" pitchFamily="34" charset="0"/>
                <a:cs typeface="Arial" panose="020B0604020202020204" pitchFamily="34" charset="0"/>
              </a:rPr>
              <a:t>Manta, O., </a:t>
            </a:r>
            <a:r>
              <a:rPr lang="en-GB" sz="1400" dirty="0" err="1">
                <a:effectLst/>
                <a:ea typeface="Calibri" panose="020F0502020204030204" pitchFamily="34" charset="0"/>
                <a:cs typeface="Arial" panose="020B0604020202020204" pitchFamily="34" charset="0"/>
              </a:rPr>
              <a:t>Panait</a:t>
            </a:r>
            <a:r>
              <a:rPr lang="en-GB" sz="1400" dirty="0">
                <a:effectLst/>
                <a:ea typeface="Calibri" panose="020F0502020204030204" pitchFamily="34" charset="0"/>
                <a:cs typeface="Arial" panose="020B0604020202020204" pitchFamily="34" charset="0"/>
              </a:rPr>
              <a:t>, M., </a:t>
            </a:r>
            <a:r>
              <a:rPr lang="en-GB" sz="1400" dirty="0" err="1">
                <a:effectLst/>
                <a:ea typeface="Calibri" panose="020F0502020204030204" pitchFamily="34" charset="0"/>
                <a:cs typeface="Arial" panose="020B0604020202020204" pitchFamily="34" charset="0"/>
              </a:rPr>
              <a:t>Hysa</a:t>
            </a:r>
            <a:r>
              <a:rPr lang="en-GB" sz="1400" dirty="0">
                <a:effectLst/>
                <a:ea typeface="Calibri" panose="020F0502020204030204" pitchFamily="34" charset="0"/>
                <a:cs typeface="Arial" panose="020B0604020202020204" pitchFamily="34" charset="0"/>
              </a:rPr>
              <a:t>, E., </a:t>
            </a:r>
            <a:r>
              <a:rPr lang="en-GB" sz="1400" dirty="0" err="1">
                <a:effectLst/>
                <a:ea typeface="Calibri" panose="020F0502020204030204" pitchFamily="34" charset="0"/>
                <a:cs typeface="Arial" panose="020B0604020202020204" pitchFamily="34" charset="0"/>
              </a:rPr>
              <a:t>Rusu</a:t>
            </a:r>
            <a:r>
              <a:rPr lang="en-GB" sz="1400" dirty="0">
                <a:effectLst/>
                <a:ea typeface="Calibri" panose="020F0502020204030204" pitchFamily="34" charset="0"/>
                <a:cs typeface="Arial" panose="020B0604020202020204" pitchFamily="34" charset="0"/>
              </a:rPr>
              <a:t>, E. and </a:t>
            </a:r>
            <a:r>
              <a:rPr lang="en-GB" sz="1400" dirty="0" err="1">
                <a:effectLst/>
                <a:ea typeface="Calibri" panose="020F0502020204030204" pitchFamily="34" charset="0"/>
                <a:cs typeface="Arial" panose="020B0604020202020204" pitchFamily="34" charset="0"/>
              </a:rPr>
              <a:t>Cojocaru</a:t>
            </a:r>
            <a:r>
              <a:rPr lang="en-GB" sz="1400" dirty="0">
                <a:effectLst/>
                <a:ea typeface="Calibri" panose="020F0502020204030204" pitchFamily="34" charset="0"/>
                <a:cs typeface="Arial" panose="020B0604020202020204" pitchFamily="34" charset="0"/>
              </a:rPr>
              <a:t>, M., 2022. Public Procurement, a Tool for Achieving the Goals of Sustainable Development. </a:t>
            </a:r>
            <a:r>
              <a:rPr lang="en-GB" sz="1400" i="1" dirty="0" err="1">
                <a:effectLst/>
                <a:ea typeface="Calibri" panose="020F0502020204030204" pitchFamily="34" charset="0"/>
                <a:cs typeface="Arial" panose="020B0604020202020204" pitchFamily="34" charset="0"/>
              </a:rPr>
              <a:t>Amfiteatru</a:t>
            </a:r>
            <a:r>
              <a:rPr lang="en-GB" sz="1400" i="1" dirty="0">
                <a:effectLst/>
                <a:ea typeface="Calibri" panose="020F0502020204030204" pitchFamily="34" charset="0"/>
                <a:cs typeface="Arial" panose="020B0604020202020204" pitchFamily="34" charset="0"/>
              </a:rPr>
              <a:t> Economic</a:t>
            </a:r>
            <a:r>
              <a:rPr lang="en-GB" sz="1400" dirty="0">
                <a:effectLst/>
                <a:ea typeface="Calibri" panose="020F0502020204030204" pitchFamily="34" charset="0"/>
                <a:cs typeface="Arial" panose="020B0604020202020204" pitchFamily="34" charset="0"/>
              </a:rPr>
              <a:t>, 24(61), pp. 861-876. </a:t>
            </a:r>
          </a:p>
          <a:p>
            <a:pPr defTabSz="329184">
              <a:spcAft>
                <a:spcPts val="600"/>
              </a:spcAft>
            </a:pPr>
            <a:r>
              <a:rPr lang="en-GB" sz="1400" dirty="0" err="1">
                <a:effectLst/>
                <a:ea typeface="Calibri" panose="020F0502020204030204" pitchFamily="34" charset="0"/>
                <a:cs typeface="Arial" panose="020B0604020202020204" pitchFamily="34" charset="0"/>
              </a:rPr>
              <a:t>Ndrecaj</a:t>
            </a:r>
            <a:r>
              <a:rPr lang="en-GB" sz="1400" dirty="0">
                <a:effectLst/>
                <a:ea typeface="Calibri" panose="020F0502020204030204" pitchFamily="34" charset="0"/>
                <a:cs typeface="Arial" panose="020B0604020202020204" pitchFamily="34" charset="0"/>
              </a:rPr>
              <a:t>, V. (2018) A critical and analytical study of dynamic capabilities in strategic procurement: The Case of Six Welsh Local Authorities, PhD Thesis, University of South Wales, Wales. DOI: 10.13140/RG.2.2.30173.46561.</a:t>
            </a:r>
          </a:p>
          <a:p>
            <a:pPr defTabSz="329184">
              <a:spcAft>
                <a:spcPts val="600"/>
              </a:spcAft>
            </a:pPr>
            <a:r>
              <a:rPr lang="en-GB" sz="1400" dirty="0" err="1">
                <a:effectLst/>
                <a:ea typeface="Calibri" panose="020F0502020204030204" pitchFamily="34" charset="0"/>
                <a:cs typeface="Arial" panose="020B0604020202020204" pitchFamily="34" charset="0"/>
              </a:rPr>
              <a:t>Rowsell</a:t>
            </a:r>
            <a:r>
              <a:rPr lang="en-GB" sz="1400" dirty="0">
                <a:effectLst/>
                <a:ea typeface="Calibri" panose="020F0502020204030204" pitchFamily="34" charset="0"/>
                <a:cs typeface="Arial" panose="020B0604020202020204" pitchFamily="34" charset="0"/>
              </a:rPr>
              <a:t>. J (2023) Welsh bill could create separate procurement regime for NHS Wales. Available from: https://</a:t>
            </a:r>
            <a:r>
              <a:rPr lang="en-GB" sz="1400" dirty="0" err="1">
                <a:effectLst/>
                <a:ea typeface="Calibri" panose="020F0502020204030204" pitchFamily="34" charset="0"/>
                <a:cs typeface="Arial" panose="020B0604020202020204" pitchFamily="34" charset="0"/>
              </a:rPr>
              <a:t>www.cips.org</a:t>
            </a:r>
            <a:r>
              <a:rPr lang="en-GB" sz="1400" dirty="0">
                <a:effectLst/>
                <a:ea typeface="Calibri" panose="020F0502020204030204" pitchFamily="34" charset="0"/>
                <a:cs typeface="Arial" panose="020B0604020202020204" pitchFamily="34" charset="0"/>
              </a:rPr>
              <a:t>/supply-management/news/2023/march/welsh-bill-could-create-separate-procurement-regime-for-nhs-wales/ (Accessed, 16/04/2023).</a:t>
            </a:r>
          </a:p>
          <a:p>
            <a:pPr defTabSz="329184">
              <a:spcAft>
                <a:spcPts val="600"/>
              </a:spcAft>
            </a:pPr>
            <a:r>
              <a:rPr lang="en-GB" sz="1400" dirty="0">
                <a:effectLst/>
                <a:ea typeface="Calibri" panose="020F0502020204030204" pitchFamily="34" charset="0"/>
                <a:cs typeface="Arial" panose="020B0604020202020204" pitchFamily="34" charset="0"/>
              </a:rPr>
              <a:t>Ringwald, K. </a:t>
            </a:r>
            <a:r>
              <a:rPr lang="en-GB" sz="1400" dirty="0" err="1">
                <a:effectLst/>
                <a:ea typeface="Calibri" panose="020F0502020204030204" pitchFamily="34" charset="0"/>
                <a:cs typeface="Arial" panose="020B0604020202020204" pitchFamily="34" charset="0"/>
              </a:rPr>
              <a:t>Ndrecaj</a:t>
            </a:r>
            <a:r>
              <a:rPr lang="en-GB" sz="1400" dirty="0">
                <a:effectLst/>
                <a:ea typeface="Calibri" panose="020F0502020204030204" pitchFamily="34" charset="0"/>
                <a:cs typeface="Arial" panose="020B0604020202020204" pitchFamily="34" charset="0"/>
              </a:rPr>
              <a:t>, V. (2014) Driving economic development through public sector procurement. An introductory study to identify the common challenges facing public sector procurement in Sub-Saharan Africa. 23rd Annual Conference of the International Purchasing and Supply Education and Research Association (IPSERA). 13-16 April 2014, South Africa. Available from: https://</a:t>
            </a:r>
            <a:r>
              <a:rPr lang="en-GB" sz="1400" dirty="0" err="1">
                <a:effectLst/>
                <a:ea typeface="Calibri" panose="020F0502020204030204" pitchFamily="34" charset="0"/>
                <a:cs typeface="Arial" panose="020B0604020202020204" pitchFamily="34" charset="0"/>
              </a:rPr>
              <a:t>www.researchgate.net</a:t>
            </a:r>
            <a:r>
              <a:rPr lang="en-GB" sz="1400" dirty="0">
                <a:effectLst/>
                <a:ea typeface="Calibri" panose="020F0502020204030204" pitchFamily="34" charset="0"/>
                <a:cs typeface="Arial" panose="020B0604020202020204" pitchFamily="34" charset="0"/>
              </a:rPr>
              <a:t>/publication/282328003_Driving_economic_development_through_public_sector_procurement_An_introductory_study_to_identify_the_common_challenges_facing_public_sector_procurement_in_Sub-Saharan_Africa (Accessed, 23/03/2023.)</a:t>
            </a:r>
          </a:p>
          <a:p>
            <a:pPr defTabSz="329184">
              <a:spcAft>
                <a:spcPts val="600"/>
              </a:spcAft>
            </a:pPr>
            <a:r>
              <a:rPr lang="en-GB" sz="1400" kern="1200" dirty="0">
                <a:solidFill>
                  <a:schemeClr val="tx1"/>
                </a:solidFill>
                <a:latin typeface="Times New Roman" panose="02020603050405020304" pitchFamily="18" charset="0"/>
                <a:ea typeface="+mn-ea"/>
                <a:cs typeface="Times New Roman" panose="02020603050405020304" pitchFamily="18" charset="0"/>
              </a:rPr>
              <a:t> </a:t>
            </a:r>
            <a:r>
              <a:rPr lang="en-GB" sz="1400" kern="1200" dirty="0" err="1">
                <a:solidFill>
                  <a:schemeClr val="tx1"/>
                </a:solidFill>
                <a:latin typeface="+mn-lt"/>
                <a:ea typeface="+mn-ea"/>
                <a:cs typeface="Times New Roman" panose="02020603050405020304" pitchFamily="18" charset="0"/>
              </a:rPr>
              <a:t>Sönnichsen</a:t>
            </a:r>
            <a:r>
              <a:rPr lang="en-GB" sz="1400" kern="1200" dirty="0">
                <a:solidFill>
                  <a:schemeClr val="tx1"/>
                </a:solidFill>
                <a:latin typeface="+mn-lt"/>
                <a:ea typeface="+mn-ea"/>
                <a:cs typeface="Times New Roman" panose="02020603050405020304" pitchFamily="18" charset="0"/>
              </a:rPr>
              <a:t>. D, S.,  and Clement. J (2020) ‘Review of green and sustainable public procurement: Towards circular public procurement’, </a:t>
            </a:r>
            <a:r>
              <a:rPr lang="en-GB" sz="1400" i="1" kern="1200" dirty="0">
                <a:solidFill>
                  <a:schemeClr val="tx1"/>
                </a:solidFill>
                <a:latin typeface="+mn-lt"/>
                <a:ea typeface="+mn-ea"/>
                <a:cs typeface="Times New Roman" panose="02020603050405020304" pitchFamily="18" charset="0"/>
              </a:rPr>
              <a:t>Journal of Cleaner Production</a:t>
            </a:r>
            <a:r>
              <a:rPr lang="en-GB" sz="1400" kern="1200" dirty="0">
                <a:solidFill>
                  <a:schemeClr val="tx1"/>
                </a:solidFill>
                <a:latin typeface="+mn-lt"/>
                <a:ea typeface="+mn-ea"/>
                <a:cs typeface="Times New Roman" panose="02020603050405020304" pitchFamily="18" charset="0"/>
              </a:rPr>
              <a:t>, </a:t>
            </a:r>
            <a:r>
              <a:rPr lang="en-GB" sz="1400" u="sng" kern="1200" dirty="0">
                <a:solidFill>
                  <a:srgbClr val="0563C1"/>
                </a:solidFill>
                <a:latin typeface="+mn-lt"/>
                <a:ea typeface="+mn-ea"/>
                <a:cs typeface="Times New Roman" panose="02020603050405020304" pitchFamily="18" charset="0"/>
                <a:hlinkClick r:id="rId2"/>
              </a:rPr>
              <a:t>https://doi.org/10.1016/j.jclepro.2019.118901</a:t>
            </a:r>
            <a:r>
              <a:rPr lang="en-GB" sz="1400" kern="1200" dirty="0">
                <a:solidFill>
                  <a:schemeClr val="tx1"/>
                </a:solidFill>
                <a:latin typeface="+mn-lt"/>
                <a:ea typeface="+mn-ea"/>
                <a:cs typeface="Times New Roman" panose="02020603050405020304" pitchFamily="18" charset="0"/>
              </a:rPr>
              <a:t>. </a:t>
            </a:r>
          </a:p>
          <a:p>
            <a:pPr defTabSz="329184">
              <a:spcAft>
                <a:spcPts val="600"/>
              </a:spcAft>
            </a:pPr>
            <a:r>
              <a:rPr lang="en-GB" sz="1400" kern="1200" dirty="0">
                <a:solidFill>
                  <a:schemeClr val="tx1"/>
                </a:solidFill>
                <a:latin typeface="+mn-lt"/>
                <a:ea typeface="+mn-ea"/>
                <a:cs typeface="Times New Roman" panose="02020603050405020304" pitchFamily="18" charset="0"/>
              </a:rPr>
              <a:t> Teece, J. D. (2007). ‘Explicating Dynamic Capabilities: The Nature and </a:t>
            </a:r>
            <a:r>
              <a:rPr lang="en-GB" sz="1400" kern="1200" dirty="0" err="1">
                <a:solidFill>
                  <a:schemeClr val="tx1"/>
                </a:solidFill>
                <a:latin typeface="+mn-lt"/>
                <a:ea typeface="+mn-ea"/>
                <a:cs typeface="Times New Roman" panose="02020603050405020304" pitchFamily="18" charset="0"/>
              </a:rPr>
              <a:t>Microfoundations</a:t>
            </a:r>
            <a:r>
              <a:rPr lang="en-GB" sz="1400" kern="1200" dirty="0">
                <a:solidFill>
                  <a:schemeClr val="tx1"/>
                </a:solidFill>
                <a:latin typeface="+mn-lt"/>
                <a:ea typeface="+mn-ea"/>
                <a:cs typeface="Times New Roman" panose="02020603050405020304" pitchFamily="18" charset="0"/>
              </a:rPr>
              <a:t> of (Sustainable) Enterprise Performance,’ </a:t>
            </a:r>
            <a:r>
              <a:rPr lang="en-GB" sz="1400" i="1" kern="1200" dirty="0">
                <a:solidFill>
                  <a:schemeClr val="tx1"/>
                </a:solidFill>
                <a:latin typeface="+mn-lt"/>
                <a:ea typeface="+mn-ea"/>
                <a:cs typeface="Times New Roman" panose="02020603050405020304" pitchFamily="18" charset="0"/>
              </a:rPr>
              <a:t>Strategic Management Journal</a:t>
            </a:r>
            <a:r>
              <a:rPr lang="en-GB" sz="1400" kern="1200" dirty="0">
                <a:solidFill>
                  <a:schemeClr val="tx1"/>
                </a:solidFill>
                <a:latin typeface="+mn-lt"/>
                <a:ea typeface="+mn-ea"/>
                <a:cs typeface="Times New Roman" panose="02020603050405020304" pitchFamily="18" charset="0"/>
              </a:rPr>
              <a:t>, 28(13), pp. 1319-1350.</a:t>
            </a:r>
          </a:p>
          <a:p>
            <a:pPr defTabSz="329184">
              <a:spcAft>
                <a:spcPts val="600"/>
              </a:spcAft>
            </a:pPr>
            <a:endParaRPr lang="en-GB" sz="1008" kern="1200" dirty="0">
              <a:solidFill>
                <a:schemeClr val="tx1"/>
              </a:solidFill>
              <a:highlight>
                <a:srgbClr val="00FF00"/>
              </a:highlight>
              <a:latin typeface="+mn-lt"/>
              <a:ea typeface="+mn-ea"/>
              <a:cs typeface="Times New Roman" panose="02020603050405020304" pitchFamily="18" charset="0"/>
            </a:endParaRPr>
          </a:p>
          <a:p>
            <a:pPr>
              <a:spcAft>
                <a:spcPts val="6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8251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61E7EDE-CB4A-402F-B0FB-8640C35891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C2BBEB8-4077-499F-80FD-AA9827A8D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796" y="608243"/>
            <a:ext cx="2535154" cy="544507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A84600-960B-499D-08F0-39C8EED98FED}"/>
              </a:ext>
            </a:extLst>
          </p:cNvPr>
          <p:cNvSpPr>
            <a:spLocks noGrp="1"/>
          </p:cNvSpPr>
          <p:nvPr>
            <p:ph type="title"/>
          </p:nvPr>
        </p:nvSpPr>
        <p:spPr>
          <a:xfrm>
            <a:off x="987593" y="1005303"/>
            <a:ext cx="1524367" cy="4427309"/>
          </a:xfrm>
        </p:spPr>
        <p:txBody>
          <a:bodyPr vert="horz" lIns="91440" tIns="45720" rIns="91440" bIns="45720" rtlCol="0" anchor="ctr">
            <a:normAutofit/>
          </a:bodyPr>
          <a:lstStyle/>
          <a:p>
            <a:pPr algn="l" defTabSz="914400">
              <a:lnSpc>
                <a:spcPct val="90000"/>
              </a:lnSpc>
            </a:pPr>
            <a:r>
              <a:rPr lang="en-US" sz="2200" kern="1200">
                <a:solidFill>
                  <a:schemeClr val="bg1"/>
                </a:solidFill>
                <a:latin typeface="+mj-lt"/>
                <a:ea typeface="+mj-ea"/>
                <a:cs typeface="+mj-cs"/>
              </a:rPr>
              <a:t>References </a:t>
            </a:r>
          </a:p>
        </p:txBody>
      </p:sp>
      <p:sp>
        <p:nvSpPr>
          <p:cNvPr id="5" name="TextBox 4">
            <a:extLst>
              <a:ext uri="{FF2B5EF4-FFF2-40B4-BE49-F238E27FC236}">
                <a16:creationId xmlns:a16="http://schemas.microsoft.com/office/drawing/2014/main" id="{C1ED346B-6F51-B5FF-7614-F1610987DFA5}"/>
              </a:ext>
            </a:extLst>
          </p:cNvPr>
          <p:cNvSpPr txBox="1"/>
          <p:nvPr/>
        </p:nvSpPr>
        <p:spPr>
          <a:xfrm>
            <a:off x="3148148" y="544236"/>
            <a:ext cx="5993565" cy="5445074"/>
          </a:xfrm>
          <a:prstGeom prst="rect">
            <a:avLst/>
          </a:prstGeom>
        </p:spPr>
        <p:txBody>
          <a:bodyPr vert="horz" lIns="91440" tIns="45720" rIns="91440" bIns="45720" rtlCol="0" anchor="ctr">
            <a:normAutofit fontScale="92500"/>
          </a:bodyPr>
          <a:lstStyle/>
          <a:p>
            <a:pPr defTabSz="914400">
              <a:lnSpc>
                <a:spcPct val="90000"/>
              </a:lnSpc>
              <a:spcAft>
                <a:spcPts val="600"/>
              </a:spcAft>
            </a:pPr>
            <a:endParaRPr lang="en-US" sz="1200" dirty="0">
              <a:effectLst/>
            </a:endParaRPr>
          </a:p>
          <a:p>
            <a:pPr defTabSz="914400">
              <a:lnSpc>
                <a:spcPct val="90000"/>
              </a:lnSpc>
              <a:spcAft>
                <a:spcPts val="600"/>
              </a:spcAft>
            </a:pPr>
            <a:r>
              <a:rPr lang="en-US" sz="1400" dirty="0">
                <a:effectLst/>
              </a:rPr>
              <a:t>Teece, J. D. (2018) ‘Dynamic capabilities as (workable) management systems theory’, Journal of Management and </a:t>
            </a:r>
            <a:r>
              <a:rPr lang="en-US" sz="1400" dirty="0" err="1">
                <a:effectLst/>
              </a:rPr>
              <a:t>Organisation</a:t>
            </a:r>
            <a:r>
              <a:rPr lang="en-US" sz="1400" dirty="0">
                <a:effectLst/>
              </a:rPr>
              <a:t>, 24 (3), pp. 359-368. </a:t>
            </a:r>
          </a:p>
          <a:p>
            <a:pPr defTabSz="914400">
              <a:lnSpc>
                <a:spcPct val="90000"/>
              </a:lnSpc>
              <a:spcAft>
                <a:spcPts val="600"/>
              </a:spcAft>
            </a:pPr>
            <a:r>
              <a:rPr lang="en-US" sz="1400" dirty="0">
                <a:effectLst/>
              </a:rPr>
              <a:t>Teece, J. D. (2019), “China and the Reshaping of the Auto Industry: A Dynamic Capabilities Perspective”, Management and </a:t>
            </a:r>
            <a:r>
              <a:rPr lang="en-US" sz="1400" dirty="0" err="1">
                <a:effectLst/>
              </a:rPr>
              <a:t>Organisational</a:t>
            </a:r>
            <a:r>
              <a:rPr lang="en-US" sz="1400" dirty="0">
                <a:effectLst/>
              </a:rPr>
              <a:t> Review, 15(1), pp. 177-199. </a:t>
            </a:r>
          </a:p>
          <a:p>
            <a:pPr defTabSz="914400">
              <a:lnSpc>
                <a:spcPct val="90000"/>
              </a:lnSpc>
              <a:spcAft>
                <a:spcPts val="600"/>
              </a:spcAft>
            </a:pPr>
            <a:r>
              <a:rPr lang="en-US" sz="1400" dirty="0">
                <a:effectLst/>
              </a:rPr>
              <a:t>Teece, J. D., Pisano, G., and </a:t>
            </a:r>
            <a:r>
              <a:rPr lang="en-US" sz="1400" dirty="0" err="1">
                <a:effectLst/>
              </a:rPr>
              <a:t>Shuen</a:t>
            </a:r>
            <a:r>
              <a:rPr lang="en-US" sz="1400" dirty="0">
                <a:effectLst/>
              </a:rPr>
              <a:t>, A.  (1997). ‘Dynamic Capabilities and Strategic Management.’ Strategic Management Journal, 18, pp.  509-533.</a:t>
            </a:r>
          </a:p>
          <a:p>
            <a:pPr defTabSz="914400">
              <a:lnSpc>
                <a:spcPct val="90000"/>
              </a:lnSpc>
              <a:spcAft>
                <a:spcPts val="600"/>
              </a:spcAft>
            </a:pPr>
            <a:r>
              <a:rPr lang="en-US" sz="1400" dirty="0">
                <a:effectLst/>
              </a:rPr>
              <a:t>The Future Generation Report (2020) Let’s Create the Future Together. [Online]. Available at: https://</a:t>
            </a:r>
            <a:r>
              <a:rPr lang="en-US" sz="1400" dirty="0" err="1">
                <a:effectLst/>
              </a:rPr>
              <a:t>www.futuregenerations.wales</a:t>
            </a:r>
            <a:r>
              <a:rPr lang="en-US" sz="1400" dirty="0">
                <a:effectLst/>
              </a:rPr>
              <a:t>/wp-content/uploads/2020/06/Chap-2-Procurement.pdf [Accessed: 11th January 2023)</a:t>
            </a:r>
          </a:p>
          <a:p>
            <a:pPr defTabSz="914400">
              <a:lnSpc>
                <a:spcPct val="90000"/>
              </a:lnSpc>
              <a:spcAft>
                <a:spcPts val="600"/>
              </a:spcAft>
            </a:pPr>
            <a:r>
              <a:rPr lang="en-US" sz="1400" dirty="0" err="1">
                <a:effectLst/>
              </a:rPr>
              <a:t>Uyarra</a:t>
            </a:r>
            <a:r>
              <a:rPr lang="en-US" sz="1400" dirty="0">
                <a:effectLst/>
              </a:rPr>
              <a:t>, E. and Flanagan, K. (2010) ‘Understanding the Innovation Impacts of Public Procurement’, European Planning Studies, 18(2) pp.123-143.</a:t>
            </a:r>
          </a:p>
          <a:p>
            <a:pPr defTabSz="914400">
              <a:lnSpc>
                <a:spcPct val="90000"/>
              </a:lnSpc>
              <a:spcAft>
                <a:spcPts val="600"/>
              </a:spcAft>
            </a:pPr>
            <a:r>
              <a:rPr lang="en-US" sz="1400" dirty="0" err="1">
                <a:effectLst/>
              </a:rPr>
              <a:t>Uyarra</a:t>
            </a:r>
            <a:r>
              <a:rPr lang="en-US" sz="1400" dirty="0">
                <a:effectLst/>
              </a:rPr>
              <a:t>, E., (2010) ‘Opportunities for Innovation Through Local Government Procurement: A Case Study of Greater Manchester’, Research Report, NESTA, London. </a:t>
            </a:r>
          </a:p>
          <a:p>
            <a:pPr defTabSz="914400">
              <a:lnSpc>
                <a:spcPct val="90000"/>
              </a:lnSpc>
              <a:spcAft>
                <a:spcPts val="600"/>
              </a:spcAft>
            </a:pPr>
            <a:r>
              <a:rPr lang="en-US" sz="1400" dirty="0" err="1">
                <a:effectLst/>
              </a:rPr>
              <a:t>Uyarra</a:t>
            </a:r>
            <a:r>
              <a:rPr lang="en-US" sz="1400" dirty="0">
                <a:effectLst/>
              </a:rPr>
              <a:t>, E., </a:t>
            </a:r>
            <a:r>
              <a:rPr lang="en-US" sz="1400" dirty="0" err="1">
                <a:effectLst/>
              </a:rPr>
              <a:t>Zabala-Iturriagagoitia</a:t>
            </a:r>
            <a:r>
              <a:rPr lang="en-US" sz="1400" dirty="0">
                <a:effectLst/>
              </a:rPr>
              <a:t>. M. J., Flanagan, K., and </a:t>
            </a:r>
            <a:r>
              <a:rPr lang="en-US" sz="1400" dirty="0" err="1">
                <a:effectLst/>
              </a:rPr>
              <a:t>Magro</a:t>
            </a:r>
            <a:r>
              <a:rPr lang="en-US" sz="1400" dirty="0">
                <a:effectLst/>
              </a:rPr>
              <a:t>, E. (2020) Public procurement, innovation and industrial policy: Rational, role, capabilities and implementation, </a:t>
            </a:r>
            <a:r>
              <a:rPr lang="en-US" sz="1400" i="1" dirty="0">
                <a:effectLst/>
              </a:rPr>
              <a:t>Research Policy, 49(1).  </a:t>
            </a:r>
            <a:endParaRPr lang="en-US" sz="1400" i="1" dirty="0"/>
          </a:p>
          <a:p>
            <a:pPr defTabSz="914400">
              <a:lnSpc>
                <a:spcPct val="90000"/>
              </a:lnSpc>
              <a:spcAft>
                <a:spcPts val="600"/>
              </a:spcAft>
            </a:pPr>
            <a:r>
              <a:rPr lang="en-US" sz="1400" dirty="0" err="1">
                <a:effectLst/>
              </a:rPr>
              <a:t>Vecchi</a:t>
            </a:r>
            <a:r>
              <a:rPr lang="en-US" sz="1400" dirty="0">
                <a:effectLst/>
              </a:rPr>
              <a:t>, V., Cusumano., N., Boyer. J. E (2020) ‘Medical Supply Acquisition in Italy and United States in the Era of COVID19: The Case of Strategic Procurement and Public - Privat Partnership’, American Review of Public Administration, 50(6-7), pp. 642-649.</a:t>
            </a:r>
          </a:p>
          <a:p>
            <a:pPr defTabSz="914400">
              <a:lnSpc>
                <a:spcPct val="90000"/>
              </a:lnSpc>
              <a:spcAft>
                <a:spcPts val="600"/>
              </a:spcAft>
            </a:pPr>
            <a:r>
              <a:rPr lang="en-US" sz="1400" dirty="0">
                <a:effectLst/>
              </a:rPr>
              <a:t>Winter, S. G. (2003) ‘Understanding dynamic capabilities’,  </a:t>
            </a:r>
            <a:r>
              <a:rPr lang="en-US" sz="1400" i="1" dirty="0">
                <a:effectLst/>
              </a:rPr>
              <a:t>Strategic Management Journal</a:t>
            </a:r>
            <a:r>
              <a:rPr lang="en-US" sz="1400" dirty="0">
                <a:effectLst/>
              </a:rPr>
              <a:t>, 24, pp. 991-995.</a:t>
            </a:r>
          </a:p>
          <a:p>
            <a:pPr defTabSz="914400">
              <a:lnSpc>
                <a:spcPct val="90000"/>
              </a:lnSpc>
              <a:spcAft>
                <a:spcPts val="600"/>
              </a:spcAft>
            </a:pPr>
            <a:r>
              <a:rPr lang="en-US" sz="1400" dirty="0" err="1">
                <a:effectLst/>
              </a:rPr>
              <a:t>Zollo</a:t>
            </a:r>
            <a:r>
              <a:rPr lang="en-US" sz="1400" dirty="0">
                <a:effectLst/>
              </a:rPr>
              <a:t>, M. and Winter, S. G. (2002) ‘Deliberate Learning and the Evolution of Dynamic Capabilities’,  </a:t>
            </a:r>
            <a:r>
              <a:rPr lang="en-US" sz="1400" i="1" dirty="0" err="1">
                <a:effectLst/>
              </a:rPr>
              <a:t>Organisation</a:t>
            </a:r>
            <a:r>
              <a:rPr lang="en-US" sz="1400" i="1" dirty="0">
                <a:effectLst/>
              </a:rPr>
              <a:t> Science</a:t>
            </a:r>
            <a:r>
              <a:rPr lang="en-US" sz="1400" dirty="0">
                <a:effectLst/>
              </a:rPr>
              <a:t>, 13(3), pp. 339–51. </a:t>
            </a:r>
          </a:p>
          <a:p>
            <a:pPr defTabSz="914400">
              <a:lnSpc>
                <a:spcPct val="90000"/>
              </a:lnSpc>
              <a:spcAft>
                <a:spcPts val="600"/>
              </a:spcAft>
            </a:pPr>
            <a:r>
              <a:rPr lang="en-US" sz="1200" dirty="0">
                <a:effectLst/>
                <a:highlight>
                  <a:srgbClr val="00FF00"/>
                </a:highlight>
              </a:rPr>
              <a:t> </a:t>
            </a:r>
          </a:p>
        </p:txBody>
      </p:sp>
      <p:sp>
        <p:nvSpPr>
          <p:cNvPr id="14" name="Rectangle 13">
            <a:extLst>
              <a:ext uri="{FF2B5EF4-FFF2-40B4-BE49-F238E27FC236}">
                <a16:creationId xmlns:a16="http://schemas.microsoft.com/office/drawing/2014/main" id="{6F3B7728-0C26-4662-B285-85C64552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53319"/>
            <a:ext cx="9144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C367AD-9838-470A-87EF-678609CC8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35205" y="3404998"/>
            <a:ext cx="6858002" cy="4800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0CF1642-4E76-4223-A010-6334380A2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4236"/>
            <a:ext cx="9144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79B18465-51B7-F85B-8571-EECC0649F951}"/>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86E34CC6-692F-114C-BAD7-1B257DE05E65}" type="slidenum">
              <a:rPr lang="en-US" smtClean="0"/>
              <a:pPr defTabSz="914400">
                <a:spcAft>
                  <a:spcPts val="600"/>
                </a:spcAft>
              </a:pPr>
              <a:t>16</a:t>
            </a:fld>
            <a:endParaRPr lang="en-US"/>
          </a:p>
        </p:txBody>
      </p:sp>
    </p:spTree>
    <p:extLst>
      <p:ext uri="{BB962C8B-B14F-4D97-AF65-F5344CB8AC3E}">
        <p14:creationId xmlns:p14="http://schemas.microsoft.com/office/powerpoint/2010/main" val="718219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11449"/>
            <a:ext cx="3249230"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7212" y="742951"/>
            <a:ext cx="2607469" cy="4962524"/>
          </a:xfrm>
          <a:prstGeom prst="rect">
            <a:avLst/>
          </a:prstGeom>
        </p:spPr>
        <p:txBody>
          <a:bodyPr vert="horz" lIns="91440" tIns="45720" rIns="91440" bIns="45720" rtlCol="0" anchor="ctr">
            <a:normAutofit/>
          </a:bodyPr>
          <a:lstStyle/>
          <a:p>
            <a:pPr algn="ctr" defTabSz="914400">
              <a:lnSpc>
                <a:spcPct val="90000"/>
              </a:lnSpc>
              <a:spcBef>
                <a:spcPct val="0"/>
              </a:spcBef>
              <a:spcAft>
                <a:spcPts val="600"/>
              </a:spcAft>
            </a:pPr>
            <a:r>
              <a:rPr lang="en-US" sz="4200" kern="1200">
                <a:solidFill>
                  <a:srgbClr val="FFFFFF"/>
                </a:solidFill>
                <a:latin typeface="+mj-lt"/>
                <a:ea typeface="+mj-ea"/>
                <a:cs typeface="+mj-cs"/>
              </a:rPr>
              <a:t>Thank you for listening </a:t>
            </a:r>
          </a:p>
        </p:txBody>
      </p:sp>
      <p:pic>
        <p:nvPicPr>
          <p:cNvPr id="3" name="Picture 2">
            <a:extLst>
              <a:ext uri="{FF2B5EF4-FFF2-40B4-BE49-F238E27FC236}">
                <a16:creationId xmlns:a16="http://schemas.microsoft.com/office/drawing/2014/main" id="{BEB5F2E2-F74E-9640-ACEF-F5E8A8532849}"/>
              </a:ext>
            </a:extLst>
          </p:cNvPr>
          <p:cNvPicPr>
            <a:picLocks noChangeAspect="1"/>
          </p:cNvPicPr>
          <p:nvPr/>
        </p:nvPicPr>
        <p:blipFill>
          <a:blip r:embed="rId2"/>
          <a:stretch>
            <a:fillRect/>
          </a:stretch>
        </p:blipFill>
        <p:spPr>
          <a:xfrm>
            <a:off x="3469230" y="1"/>
            <a:ext cx="5779273" cy="6714308"/>
          </a:xfrm>
          <a:prstGeom prst="rect">
            <a:avLst/>
          </a:prstGeom>
        </p:spPr>
      </p:pic>
    </p:spTree>
    <p:extLst>
      <p:ext uri="{BB962C8B-B14F-4D97-AF65-F5344CB8AC3E}">
        <p14:creationId xmlns:p14="http://schemas.microsoft.com/office/powerpoint/2010/main" val="2740029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6724A3-DC25-0F0D-CF5C-70FDFCDEAF5F}"/>
              </a:ext>
            </a:extLst>
          </p:cNvPr>
          <p:cNvSpPr>
            <a:spLocks noGrp="1"/>
          </p:cNvSpPr>
          <p:nvPr>
            <p:ph type="title"/>
          </p:nvPr>
        </p:nvSpPr>
        <p:spPr>
          <a:xfrm>
            <a:off x="386300" y="-34280"/>
            <a:ext cx="3276451" cy="1956841"/>
          </a:xfrm>
        </p:spPr>
        <p:txBody>
          <a:bodyPr anchor="b">
            <a:normAutofit/>
          </a:bodyPr>
          <a:lstStyle/>
          <a:p>
            <a:r>
              <a:rPr lang="en-US" sz="4700" dirty="0">
                <a:ln w="22225">
                  <a:solidFill>
                    <a:srgbClr val="FFFFFF"/>
                  </a:solidFill>
                </a:ln>
              </a:rPr>
              <a:t>Synopsis  </a:t>
            </a:r>
          </a:p>
        </p:txBody>
      </p:sp>
      <p:sp>
        <p:nvSpPr>
          <p:cNvPr id="3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3C2D9A4-9AA7-155E-F60B-686395FDE387}"/>
              </a:ext>
            </a:extLst>
          </p:cNvPr>
          <p:cNvSpPr>
            <a:spLocks noGrp="1"/>
          </p:cNvSpPr>
          <p:nvPr>
            <p:ph idx="1"/>
          </p:nvPr>
        </p:nvSpPr>
        <p:spPr>
          <a:xfrm>
            <a:off x="480060" y="2639562"/>
            <a:ext cx="3182691" cy="3320668"/>
          </a:xfrm>
        </p:spPr>
        <p:txBody>
          <a:bodyPr>
            <a:noAutofit/>
          </a:bodyPr>
          <a:lstStyle/>
          <a:p>
            <a:pPr>
              <a:lnSpc>
                <a:spcPct val="90000"/>
              </a:lnSpc>
            </a:pPr>
            <a:r>
              <a:rPr lang="en-US" sz="1800" dirty="0"/>
              <a:t>Introduction and Background  </a:t>
            </a:r>
          </a:p>
          <a:p>
            <a:pPr lvl="1">
              <a:lnSpc>
                <a:spcPct val="90000"/>
              </a:lnSpc>
            </a:pPr>
            <a:r>
              <a:rPr lang="en-US" sz="1800" dirty="0"/>
              <a:t>Aims </a:t>
            </a:r>
          </a:p>
          <a:p>
            <a:pPr lvl="1">
              <a:lnSpc>
                <a:spcPct val="90000"/>
              </a:lnSpc>
            </a:pPr>
            <a:r>
              <a:rPr lang="en-US" sz="1800" dirty="0"/>
              <a:t>Objectives</a:t>
            </a:r>
          </a:p>
          <a:p>
            <a:pPr lvl="1">
              <a:lnSpc>
                <a:spcPct val="90000"/>
              </a:lnSpc>
            </a:pPr>
            <a:r>
              <a:rPr lang="en-US" sz="1800" dirty="0"/>
              <a:t>Central research question </a:t>
            </a:r>
          </a:p>
          <a:p>
            <a:pPr>
              <a:lnSpc>
                <a:spcPct val="90000"/>
              </a:lnSpc>
            </a:pPr>
            <a:r>
              <a:rPr lang="en-US" sz="1800" dirty="0" err="1"/>
              <a:t>Conceptualisation</a:t>
            </a:r>
            <a:r>
              <a:rPr lang="en-US" sz="1800" dirty="0"/>
              <a:t> of Dynamic Capabilities (DCs) and Strategic Public Sector Procurement </a:t>
            </a:r>
          </a:p>
          <a:p>
            <a:pPr>
              <a:lnSpc>
                <a:spcPct val="90000"/>
              </a:lnSpc>
            </a:pPr>
            <a:r>
              <a:rPr lang="en-US" sz="1800" dirty="0"/>
              <a:t>Methodology </a:t>
            </a:r>
          </a:p>
          <a:p>
            <a:pPr>
              <a:lnSpc>
                <a:spcPct val="90000"/>
              </a:lnSpc>
            </a:pPr>
            <a:r>
              <a:rPr lang="en-US" sz="1800" dirty="0"/>
              <a:t>Key Findings </a:t>
            </a:r>
          </a:p>
          <a:p>
            <a:pPr>
              <a:lnSpc>
                <a:spcPct val="90000"/>
              </a:lnSpc>
            </a:pPr>
            <a:r>
              <a:rPr lang="en-US" sz="1800" dirty="0"/>
              <a:t>Conclusion and Future Research</a:t>
            </a:r>
          </a:p>
          <a:p>
            <a:pPr>
              <a:lnSpc>
                <a:spcPct val="90000"/>
              </a:lnSpc>
            </a:pPr>
            <a:r>
              <a:rPr lang="en-US" sz="1800" dirty="0"/>
              <a:t>References  </a:t>
            </a:r>
          </a:p>
        </p:txBody>
      </p:sp>
      <p:pic>
        <p:nvPicPr>
          <p:cNvPr id="6" name="Picture 5" descr="Abstract background">
            <a:extLst>
              <a:ext uri="{FF2B5EF4-FFF2-40B4-BE49-F238E27FC236}">
                <a16:creationId xmlns:a16="http://schemas.microsoft.com/office/drawing/2014/main" id="{2F5D9035-DCF8-3D44-E8BF-231034D4FC07}"/>
              </a:ext>
            </a:extLst>
          </p:cNvPr>
          <p:cNvPicPr>
            <a:picLocks noChangeAspect="1"/>
          </p:cNvPicPr>
          <p:nvPr/>
        </p:nvPicPr>
        <p:blipFill rotWithShape="1">
          <a:blip r:embed="rId2"/>
          <a:srcRect l="37432" r="17432"/>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Slide Number Placeholder 3">
            <a:extLst>
              <a:ext uri="{FF2B5EF4-FFF2-40B4-BE49-F238E27FC236}">
                <a16:creationId xmlns:a16="http://schemas.microsoft.com/office/drawing/2014/main" id="{5A322BD8-7783-FDC1-825C-2E92EF3AC58E}"/>
              </a:ext>
            </a:extLst>
          </p:cNvPr>
          <p:cNvSpPr>
            <a:spLocks noGrp="1"/>
          </p:cNvSpPr>
          <p:nvPr>
            <p:ph type="sldNum" sz="quarter" idx="12"/>
          </p:nvPr>
        </p:nvSpPr>
        <p:spPr>
          <a:xfrm>
            <a:off x="7829550" y="6356350"/>
            <a:ext cx="685800" cy="365125"/>
          </a:xfrm>
        </p:spPr>
        <p:txBody>
          <a:bodyPr>
            <a:normAutofit/>
          </a:bodyPr>
          <a:lstStyle/>
          <a:p>
            <a:pPr>
              <a:spcAft>
                <a:spcPts val="600"/>
              </a:spcAft>
            </a:pPr>
            <a:fld id="{86E34CC6-692F-114C-BAD7-1B257DE05E65}" type="slidenum">
              <a:rPr lang="en-US" smtClean="0">
                <a:solidFill>
                  <a:srgbClr val="FFFFFF"/>
                </a:solidFill>
              </a:rPr>
              <a:pPr>
                <a:spcAft>
                  <a:spcPts val="600"/>
                </a:spcAft>
              </a:pPr>
              <a:t>1</a:t>
            </a:fld>
            <a:endParaRPr lang="en-US">
              <a:solidFill>
                <a:srgbClr val="FFFFFF"/>
              </a:solidFill>
            </a:endParaRPr>
          </a:p>
        </p:txBody>
      </p:sp>
    </p:spTree>
    <p:extLst>
      <p:ext uri="{BB962C8B-B14F-4D97-AF65-F5344CB8AC3E}">
        <p14:creationId xmlns:p14="http://schemas.microsoft.com/office/powerpoint/2010/main" val="3105025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D5FBB81-B61B-416A-8F5D-A8DDF62530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 y="0"/>
            <a:ext cx="914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6" name="Picture 5" descr="A group of multi coloured wooden stick figures">
            <a:extLst>
              <a:ext uri="{FF2B5EF4-FFF2-40B4-BE49-F238E27FC236}">
                <a16:creationId xmlns:a16="http://schemas.microsoft.com/office/drawing/2014/main" id="{A5CB11DC-61F5-A5BD-E3D2-2E9C2FC26022}"/>
              </a:ext>
            </a:extLst>
          </p:cNvPr>
          <p:cNvPicPr>
            <a:picLocks noChangeAspect="1"/>
          </p:cNvPicPr>
          <p:nvPr/>
        </p:nvPicPr>
        <p:blipFill rotWithShape="1">
          <a:blip r:embed="rId2"/>
          <a:srcRect l="14683" r="28510"/>
          <a:stretch/>
        </p:blipFill>
        <p:spPr>
          <a:xfrm>
            <a:off x="3518338" y="1"/>
            <a:ext cx="5625662" cy="6857999"/>
          </a:xfrm>
          <a:custGeom>
            <a:avLst/>
            <a:gdLst/>
            <a:ahLst/>
            <a:cxnLst/>
            <a:rect l="l" t="t" r="r" b="b"/>
            <a:pathLst>
              <a:path w="7500882" h="6857999">
                <a:moveTo>
                  <a:pt x="898230" y="0"/>
                </a:moveTo>
                <a:lnTo>
                  <a:pt x="7500882" y="0"/>
                </a:lnTo>
                <a:lnTo>
                  <a:pt x="7500882" y="6857999"/>
                </a:lnTo>
                <a:lnTo>
                  <a:pt x="0" y="6857999"/>
                </a:lnTo>
                <a:lnTo>
                  <a:pt x="114106" y="6780598"/>
                </a:lnTo>
                <a:cubicBezTo>
                  <a:pt x="291579" y="6653107"/>
                  <a:pt x="465794" y="6515396"/>
                  <a:pt x="641619" y="6374813"/>
                </a:cubicBezTo>
                <a:cubicBezTo>
                  <a:pt x="1607125" y="5602838"/>
                  <a:pt x="2555378" y="4969130"/>
                  <a:pt x="2555378" y="3621655"/>
                </a:cubicBezTo>
                <a:cubicBezTo>
                  <a:pt x="2555378" y="2093191"/>
                  <a:pt x="1969579" y="754640"/>
                  <a:pt x="920818" y="14996"/>
                </a:cubicBezTo>
                <a:close/>
              </a:path>
            </a:pathLst>
          </a:custGeom>
        </p:spPr>
      </p:pic>
      <p:sp>
        <p:nvSpPr>
          <p:cNvPr id="13" name="Freeform: Shape 12">
            <a:extLst>
              <a:ext uri="{FF2B5EF4-FFF2-40B4-BE49-F238E27FC236}">
                <a16:creationId xmlns:a16="http://schemas.microsoft.com/office/drawing/2014/main" id="{40C0D7D4-D83D-4C58-87D1-955F0A9173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07038" cy="6858000"/>
          </a:xfrm>
          <a:custGeom>
            <a:avLst/>
            <a:gdLst>
              <a:gd name="connsiteX0" fmla="*/ 0 w 7476051"/>
              <a:gd name="connsiteY0" fmla="*/ 0 h 6858000"/>
              <a:gd name="connsiteX1" fmla="*/ 5853028 w 7476051"/>
              <a:gd name="connsiteY1" fmla="*/ 0 h 6858000"/>
              <a:gd name="connsiteX2" fmla="*/ 5875152 w 7476051"/>
              <a:gd name="connsiteY2" fmla="*/ 14997 h 6858000"/>
              <a:gd name="connsiteX3" fmla="*/ 7476051 w 7476051"/>
              <a:gd name="connsiteY3" fmla="*/ 3621656 h 6858000"/>
              <a:gd name="connsiteX4" fmla="*/ 5601702 w 7476051"/>
              <a:gd name="connsiteY4" fmla="*/ 6374814 h 6858000"/>
              <a:gd name="connsiteX5" fmla="*/ 5085053 w 7476051"/>
              <a:gd name="connsiteY5" fmla="*/ 6780599 h 6858000"/>
              <a:gd name="connsiteX6" fmla="*/ 4973297 w 7476051"/>
              <a:gd name="connsiteY6" fmla="*/ 6858000 h 6858000"/>
              <a:gd name="connsiteX7" fmla="*/ 0 w 7476051"/>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6051" h="6858000">
                <a:moveTo>
                  <a:pt x="0" y="0"/>
                </a:moveTo>
                <a:lnTo>
                  <a:pt x="5853028" y="0"/>
                </a:lnTo>
                <a:lnTo>
                  <a:pt x="5875152" y="14997"/>
                </a:lnTo>
                <a:cubicBezTo>
                  <a:pt x="6902315" y="754641"/>
                  <a:pt x="7476051" y="2093192"/>
                  <a:pt x="7476051" y="3621656"/>
                </a:cubicBezTo>
                <a:cubicBezTo>
                  <a:pt x="7476051" y="4969131"/>
                  <a:pt x="6547326" y="5602839"/>
                  <a:pt x="5601702" y="6374814"/>
                </a:cubicBezTo>
                <a:cubicBezTo>
                  <a:pt x="5429499" y="6515397"/>
                  <a:pt x="5258871" y="6653108"/>
                  <a:pt x="5085053" y="6780599"/>
                </a:cubicBezTo>
                <a:lnTo>
                  <a:pt x="4973297"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useBgFill="1">
        <p:nvSpPr>
          <p:cNvPr id="15" name="Freeform: Shape 14">
            <a:extLst>
              <a:ext uri="{FF2B5EF4-FFF2-40B4-BE49-F238E27FC236}">
                <a16:creationId xmlns:a16="http://schemas.microsoft.com/office/drawing/2014/main" id="{CA35125A-A1A4-40EB-B5EE-4371BC4DD4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10253" cy="6858000"/>
          </a:xfrm>
          <a:custGeom>
            <a:avLst/>
            <a:gdLst>
              <a:gd name="connsiteX0" fmla="*/ 39602 w 7347004"/>
              <a:gd name="connsiteY0" fmla="*/ 0 h 6858000"/>
              <a:gd name="connsiteX1" fmla="*/ 5675927 w 7347004"/>
              <a:gd name="connsiteY1" fmla="*/ 0 h 6858000"/>
              <a:gd name="connsiteX2" fmla="*/ 5698706 w 7347004"/>
              <a:gd name="connsiteY2" fmla="*/ 14997 h 6858000"/>
              <a:gd name="connsiteX3" fmla="*/ 7347004 w 7347004"/>
              <a:gd name="connsiteY3" fmla="*/ 3621656 h 6858000"/>
              <a:gd name="connsiteX4" fmla="*/ 5417159 w 7347004"/>
              <a:gd name="connsiteY4" fmla="*/ 6374814 h 6858000"/>
              <a:gd name="connsiteX5" fmla="*/ 4885213 w 7347004"/>
              <a:gd name="connsiteY5" fmla="*/ 6780599 h 6858000"/>
              <a:gd name="connsiteX6" fmla="*/ 4770148 w 7347004"/>
              <a:gd name="connsiteY6" fmla="*/ 6858000 h 6858000"/>
              <a:gd name="connsiteX7" fmla="*/ 850790 w 7347004"/>
              <a:gd name="connsiteY7" fmla="*/ 6858000 h 6858000"/>
              <a:gd name="connsiteX8" fmla="*/ 39602 w 7347004"/>
              <a:gd name="connsiteY8" fmla="*/ 6858000 h 6858000"/>
              <a:gd name="connsiteX9" fmla="*/ 0 w 7347004"/>
              <a:gd name="connsiteY9" fmla="*/ 6858000 h 6858000"/>
              <a:gd name="connsiteX10" fmla="*/ 0 w 7347004"/>
              <a:gd name="connsiteY10" fmla="*/ 1 h 6858000"/>
              <a:gd name="connsiteX11" fmla="*/ 39602 w 7347004"/>
              <a:gd name="connsiteY11"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04" h="6858000">
                <a:moveTo>
                  <a:pt x="39602" y="0"/>
                </a:moveTo>
                <a:lnTo>
                  <a:pt x="5675927" y="0"/>
                </a:lnTo>
                <a:lnTo>
                  <a:pt x="5698706" y="14997"/>
                </a:lnTo>
                <a:cubicBezTo>
                  <a:pt x="6756281" y="754641"/>
                  <a:pt x="7347004" y="2093192"/>
                  <a:pt x="7347004" y="3621656"/>
                </a:cubicBezTo>
                <a:cubicBezTo>
                  <a:pt x="7347004" y="4969131"/>
                  <a:pt x="6390781" y="5602839"/>
                  <a:pt x="5417159" y="6374814"/>
                </a:cubicBezTo>
                <a:cubicBezTo>
                  <a:pt x="5239858" y="6515397"/>
                  <a:pt x="5064178" y="6653108"/>
                  <a:pt x="4885213" y="6780599"/>
                </a:cubicBezTo>
                <a:lnTo>
                  <a:pt x="4770148" y="6858000"/>
                </a:lnTo>
                <a:lnTo>
                  <a:pt x="850790" y="6858000"/>
                </a:lnTo>
                <a:lnTo>
                  <a:pt x="39602" y="6858000"/>
                </a:lnTo>
                <a:lnTo>
                  <a:pt x="0" y="6858000"/>
                </a:lnTo>
                <a:lnTo>
                  <a:pt x="0" y="1"/>
                </a:lnTo>
                <a:lnTo>
                  <a:pt x="39602" y="1"/>
                </a:ln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Meiryo"/>
            </a:endParaRPr>
          </a:p>
        </p:txBody>
      </p:sp>
      <p:sp>
        <p:nvSpPr>
          <p:cNvPr id="17" name="Freeform: Shape 16">
            <a:extLst>
              <a:ext uri="{FF2B5EF4-FFF2-40B4-BE49-F238E27FC236}">
                <a16:creationId xmlns:a16="http://schemas.microsoft.com/office/drawing/2014/main" id="{15F9A324-404E-4C5D-AFF0-C5D0D841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54275" y="-1"/>
            <a:ext cx="1901448" cy="6858001"/>
          </a:xfrm>
          <a:custGeom>
            <a:avLst/>
            <a:gdLst>
              <a:gd name="connsiteX0" fmla="*/ 1218585 w 2535264"/>
              <a:gd name="connsiteY0" fmla="*/ 0 h 6858001"/>
              <a:gd name="connsiteX1" fmla="*/ 1236561 w 2535264"/>
              <a:gd name="connsiteY1" fmla="*/ 0 h 6858001"/>
              <a:gd name="connsiteX2" fmla="*/ 1264452 w 2535264"/>
              <a:gd name="connsiteY2" fmla="*/ 24550 h 6858001"/>
              <a:gd name="connsiteX3" fmla="*/ 2528121 w 2535264"/>
              <a:gd name="connsiteY3" fmla="*/ 3710502 h 6858001"/>
              <a:gd name="connsiteX4" fmla="*/ 492890 w 2535264"/>
              <a:gd name="connsiteY4" fmla="*/ 6507511 h 6858001"/>
              <a:gd name="connsiteX5" fmla="*/ 221418 w 2535264"/>
              <a:gd name="connsiteY5" fmla="*/ 6713387 h 6858001"/>
              <a:gd name="connsiteX6" fmla="*/ 20100 w 2535264"/>
              <a:gd name="connsiteY6" fmla="*/ 6858001 h 6858001"/>
              <a:gd name="connsiteX7" fmla="*/ 0 w 2535264"/>
              <a:gd name="connsiteY7" fmla="*/ 6858001 h 6858001"/>
              <a:gd name="connsiteX8" fmla="*/ 202488 w 2535264"/>
              <a:gd name="connsiteY8" fmla="*/ 6712547 h 6858001"/>
              <a:gd name="connsiteX9" fmla="*/ 473961 w 2535264"/>
              <a:gd name="connsiteY9" fmla="*/ 6506670 h 6858001"/>
              <a:gd name="connsiteX10" fmla="*/ 2509192 w 2535264"/>
              <a:gd name="connsiteY10" fmla="*/ 3709662 h 6858001"/>
              <a:gd name="connsiteX11" fmla="*/ 1245521 w 2535264"/>
              <a:gd name="connsiteY11" fmla="*/ 23708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5264" h="6858001">
                <a:moveTo>
                  <a:pt x="1218585" y="0"/>
                </a:moveTo>
                <a:lnTo>
                  <a:pt x="1236561" y="0"/>
                </a:lnTo>
                <a:lnTo>
                  <a:pt x="1264452" y="24550"/>
                </a:lnTo>
                <a:cubicBezTo>
                  <a:pt x="2149109" y="863108"/>
                  <a:pt x="2598329" y="2210814"/>
                  <a:pt x="2528121" y="3710502"/>
                </a:cubicBezTo>
                <a:cubicBezTo>
                  <a:pt x="2462100" y="5120751"/>
                  <a:pt x="1489450" y="5742158"/>
                  <a:pt x="492890" y="6507511"/>
                </a:cubicBezTo>
                <a:cubicBezTo>
                  <a:pt x="402151" y="6577199"/>
                  <a:pt x="311847" y="6646154"/>
                  <a:pt x="221418" y="6713387"/>
                </a:cubicBezTo>
                <a:lnTo>
                  <a:pt x="20100" y="6858001"/>
                </a:lnTo>
                <a:lnTo>
                  <a:pt x="0" y="6858001"/>
                </a:lnTo>
                <a:lnTo>
                  <a:pt x="202488" y="6712547"/>
                </a:lnTo>
                <a:cubicBezTo>
                  <a:pt x="292917" y="6645314"/>
                  <a:pt x="383222" y="6576359"/>
                  <a:pt x="473961" y="6506670"/>
                </a:cubicBezTo>
                <a:cubicBezTo>
                  <a:pt x="1470520" y="5741317"/>
                  <a:pt x="2443170" y="5119911"/>
                  <a:pt x="2509192" y="3709662"/>
                </a:cubicBezTo>
                <a:cubicBezTo>
                  <a:pt x="2579400" y="2209973"/>
                  <a:pt x="2130178" y="862268"/>
                  <a:pt x="1245521" y="23708"/>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F68719F8-B463-EFC5-9C79-78F3FF67937B}"/>
              </a:ext>
            </a:extLst>
          </p:cNvPr>
          <p:cNvSpPr>
            <a:spLocks noGrp="1"/>
          </p:cNvSpPr>
          <p:nvPr>
            <p:ph type="title"/>
          </p:nvPr>
        </p:nvSpPr>
        <p:spPr>
          <a:xfrm>
            <a:off x="884682" y="-146844"/>
            <a:ext cx="3585096" cy="1639888"/>
          </a:xfrm>
        </p:spPr>
        <p:txBody>
          <a:bodyPr anchor="b">
            <a:normAutofit/>
          </a:bodyPr>
          <a:lstStyle/>
          <a:p>
            <a:r>
              <a:rPr lang="en-US" sz="3100" dirty="0"/>
              <a:t>Background and Context </a:t>
            </a:r>
          </a:p>
        </p:txBody>
      </p:sp>
      <p:sp>
        <p:nvSpPr>
          <p:cNvPr id="3" name="Content Placeholder 2">
            <a:extLst>
              <a:ext uri="{FF2B5EF4-FFF2-40B4-BE49-F238E27FC236}">
                <a16:creationId xmlns:a16="http://schemas.microsoft.com/office/drawing/2014/main" id="{DA4A6B07-F933-21A7-365D-FA8BA076B90C}"/>
              </a:ext>
            </a:extLst>
          </p:cNvPr>
          <p:cNvSpPr>
            <a:spLocks noGrp="1"/>
          </p:cNvSpPr>
          <p:nvPr>
            <p:ph idx="1"/>
          </p:nvPr>
        </p:nvSpPr>
        <p:spPr>
          <a:xfrm>
            <a:off x="0" y="1493044"/>
            <a:ext cx="4698242" cy="4471194"/>
          </a:xfrm>
        </p:spPr>
        <p:txBody>
          <a:bodyPr>
            <a:normAutofit lnSpcReduction="10000"/>
          </a:bodyPr>
          <a:lstStyle/>
          <a:p>
            <a:pPr>
              <a:lnSpc>
                <a:spcPct val="90000"/>
              </a:lnSpc>
            </a:pPr>
            <a:r>
              <a:rPr lang="en-GB" sz="1400" dirty="0">
                <a:effectLst/>
                <a:ea typeface="Calibri" panose="020F0502020204030204" pitchFamily="34" charset="0"/>
              </a:rPr>
              <a:t>Welsh Local Authorities (WLA) spend each year around £7 billion through public procurement in Wales (</a:t>
            </a:r>
            <a:r>
              <a:rPr lang="en-GB" sz="1400" dirty="0" err="1">
                <a:effectLst/>
                <a:ea typeface="Calibri" panose="020F0502020204030204" pitchFamily="34" charset="0"/>
              </a:rPr>
              <a:t>Rowsell</a:t>
            </a:r>
            <a:r>
              <a:rPr lang="en-GB" sz="1400" dirty="0">
                <a:effectLst/>
                <a:ea typeface="Calibri" panose="020F0502020204030204" pitchFamily="34" charset="0"/>
              </a:rPr>
              <a:t>, 2023). </a:t>
            </a:r>
          </a:p>
          <a:p>
            <a:pPr>
              <a:lnSpc>
                <a:spcPct val="90000"/>
              </a:lnSpc>
            </a:pPr>
            <a:r>
              <a:rPr lang="en-GB" sz="1400" dirty="0">
                <a:effectLst/>
                <a:ea typeface="Calibri" panose="020F0502020204030204" pitchFamily="34" charset="0"/>
              </a:rPr>
              <a:t>The complexity and dynamic environment have imposed additional pressures on public sector organisations (PSOs) to deliver more with less resources (UK Government Green Paper 2022; </a:t>
            </a:r>
            <a:r>
              <a:rPr lang="en-GB" sz="1400" dirty="0" err="1">
                <a:effectLst/>
                <a:ea typeface="Calibri" panose="020F0502020204030204" pitchFamily="34" charset="0"/>
              </a:rPr>
              <a:t>Uyarra</a:t>
            </a:r>
            <a:r>
              <a:rPr lang="en-GB" sz="1400" dirty="0">
                <a:effectLst/>
                <a:ea typeface="Calibri" panose="020F0502020204030204" pitchFamily="34" charset="0"/>
              </a:rPr>
              <a:t> and Flanagan, 2010 ; </a:t>
            </a:r>
            <a:r>
              <a:rPr lang="en-GB" sz="1400" dirty="0" err="1">
                <a:effectLst/>
                <a:ea typeface="Calibri" panose="020F0502020204030204" pitchFamily="34" charset="0"/>
              </a:rPr>
              <a:t>Uyarra</a:t>
            </a:r>
            <a:r>
              <a:rPr lang="en-GB" sz="1400" dirty="0">
                <a:effectLst/>
                <a:ea typeface="Calibri" panose="020F0502020204030204" pitchFamily="34" charset="0"/>
              </a:rPr>
              <a:t>, 2010; 2013; </a:t>
            </a:r>
            <a:r>
              <a:rPr lang="en-GB" sz="1400" dirty="0" err="1">
                <a:effectLst/>
                <a:ea typeface="Calibri" panose="020F0502020204030204" pitchFamily="34" charset="0"/>
              </a:rPr>
              <a:t>Sönnichsen</a:t>
            </a:r>
            <a:r>
              <a:rPr lang="en-GB" sz="1400" dirty="0">
                <a:effectLst/>
                <a:ea typeface="Calibri" panose="020F0502020204030204" pitchFamily="34" charset="0"/>
              </a:rPr>
              <a:t> and Clement, 2020; </a:t>
            </a:r>
            <a:r>
              <a:rPr lang="en-GB" sz="1400" dirty="0" err="1">
                <a:effectLst/>
                <a:ea typeface="Calibri" panose="020F0502020204030204" pitchFamily="34" charset="0"/>
              </a:rPr>
              <a:t>Vecchi</a:t>
            </a:r>
            <a:r>
              <a:rPr lang="en-GB" sz="1400" dirty="0">
                <a:effectLst/>
                <a:ea typeface="Calibri" panose="020F0502020204030204" pitchFamily="34" charset="0"/>
              </a:rPr>
              <a:t> et al., 2020). </a:t>
            </a:r>
          </a:p>
          <a:p>
            <a:pPr>
              <a:lnSpc>
                <a:spcPct val="90000"/>
              </a:lnSpc>
            </a:pPr>
            <a:r>
              <a:rPr lang="en-GB" sz="1400" dirty="0">
                <a:ea typeface="Calibri" panose="020F0502020204030204" pitchFamily="34" charset="0"/>
              </a:rPr>
              <a:t>S</a:t>
            </a:r>
            <a:r>
              <a:rPr lang="en-GB" sz="1400" dirty="0">
                <a:effectLst/>
                <a:ea typeface="Calibri" panose="020F0502020204030204" pitchFamily="34" charset="0"/>
              </a:rPr>
              <a:t>cholars have pointed out the demand for rethinking the public procurement strategic position, advancing it into a strategic tool to address changes (</a:t>
            </a:r>
            <a:r>
              <a:rPr lang="en-GB" sz="1400" dirty="0" err="1">
                <a:effectLst/>
                <a:ea typeface="Calibri" panose="020F0502020204030204" pitchFamily="34" charset="0"/>
              </a:rPr>
              <a:t>Uyarra</a:t>
            </a:r>
            <a:r>
              <a:rPr lang="en-GB" sz="1400" dirty="0">
                <a:effectLst/>
                <a:ea typeface="Calibri" panose="020F0502020204030204" pitchFamily="34" charset="0"/>
              </a:rPr>
              <a:t> et al., 2020; Manta et a., 2022). </a:t>
            </a:r>
          </a:p>
          <a:p>
            <a:pPr>
              <a:lnSpc>
                <a:spcPct val="90000"/>
              </a:lnSpc>
            </a:pPr>
            <a:r>
              <a:rPr lang="en-GB" sz="1400" dirty="0">
                <a:effectLst/>
                <a:ea typeface="Calibri" panose="020F0502020204030204" pitchFamily="34" charset="0"/>
              </a:rPr>
              <a:t>Despite the optimism about the transformative PSP, the uptake remains low, hampered by lack of procurement capabilities (</a:t>
            </a:r>
            <a:r>
              <a:rPr lang="en-GB" sz="1400" dirty="0" err="1">
                <a:effectLst/>
                <a:ea typeface="Calibri" panose="020F0502020204030204" pitchFamily="34" charset="0"/>
              </a:rPr>
              <a:t>Uyarra</a:t>
            </a:r>
            <a:r>
              <a:rPr lang="en-GB" sz="1400" dirty="0">
                <a:effectLst/>
                <a:ea typeface="Calibri" panose="020F0502020204030204" pitchFamily="34" charset="0"/>
              </a:rPr>
              <a:t> et al., 2020). </a:t>
            </a:r>
          </a:p>
          <a:p>
            <a:pPr>
              <a:lnSpc>
                <a:spcPct val="90000"/>
              </a:lnSpc>
            </a:pPr>
            <a:r>
              <a:rPr lang="en-GB" sz="1400" dirty="0">
                <a:effectLst/>
                <a:ea typeface="Calibri" panose="020F0502020204030204" pitchFamily="34" charset="0"/>
              </a:rPr>
              <a:t>Early studies by Beecham et al., 2006; McClelland, 2012; William, 2014; KPMG, 2014; Ringwald et al., 2014; and </a:t>
            </a:r>
            <a:r>
              <a:rPr lang="en-GB" sz="1400" dirty="0" err="1">
                <a:effectLst/>
                <a:ea typeface="Calibri" panose="020F0502020204030204" pitchFamily="34" charset="0"/>
              </a:rPr>
              <a:t>Ndrecaj</a:t>
            </a:r>
            <a:r>
              <a:rPr lang="en-GB" sz="1400" dirty="0">
                <a:effectLst/>
                <a:ea typeface="Calibri" panose="020F0502020204030204" pitchFamily="34" charset="0"/>
              </a:rPr>
              <a:t>, 2018) suggested that the complexity of the environment and lack of procurement  capability have slow down the advancement of the procurement in the strategic level. </a:t>
            </a:r>
          </a:p>
          <a:p>
            <a:pPr>
              <a:lnSpc>
                <a:spcPct val="90000"/>
              </a:lnSpc>
            </a:pPr>
            <a:endParaRPr lang="en-US" sz="1100" dirty="0"/>
          </a:p>
        </p:txBody>
      </p:sp>
      <p:sp>
        <p:nvSpPr>
          <p:cNvPr id="4" name="Slide Number Placeholder 3">
            <a:extLst>
              <a:ext uri="{FF2B5EF4-FFF2-40B4-BE49-F238E27FC236}">
                <a16:creationId xmlns:a16="http://schemas.microsoft.com/office/drawing/2014/main" id="{3A6943F2-64CF-CC00-AF1F-BC16C7249EFD}"/>
              </a:ext>
            </a:extLst>
          </p:cNvPr>
          <p:cNvSpPr>
            <a:spLocks noGrp="1"/>
          </p:cNvSpPr>
          <p:nvPr>
            <p:ph type="sldNum" sz="quarter" idx="12"/>
          </p:nvPr>
        </p:nvSpPr>
        <p:spPr>
          <a:xfrm>
            <a:off x="8140446" y="6355080"/>
            <a:ext cx="891540" cy="365760"/>
          </a:xfrm>
        </p:spPr>
        <p:txBody>
          <a:bodyPr>
            <a:normAutofit/>
          </a:bodyPr>
          <a:lstStyle/>
          <a:p>
            <a:pPr algn="l">
              <a:spcAft>
                <a:spcPts val="600"/>
              </a:spcAft>
            </a:pPr>
            <a:fld id="{86E34CC6-692F-114C-BAD7-1B257DE05E65}" type="slidenum">
              <a:rPr lang="en-US" sz="1400">
                <a:solidFill>
                  <a:srgbClr val="FFFFFF"/>
                </a:solidFill>
              </a:rPr>
              <a:pPr algn="l">
                <a:spcAft>
                  <a:spcPts val="600"/>
                </a:spcAft>
              </a:pPr>
              <a:t>2</a:t>
            </a:fld>
            <a:endParaRPr lang="en-US" sz="1400">
              <a:solidFill>
                <a:srgbClr val="FFFFFF"/>
              </a:solidFill>
            </a:endParaRPr>
          </a:p>
        </p:txBody>
      </p:sp>
    </p:spTree>
    <p:extLst>
      <p:ext uri="{BB962C8B-B14F-4D97-AF65-F5344CB8AC3E}">
        <p14:creationId xmlns:p14="http://schemas.microsoft.com/office/powerpoint/2010/main" val="4292487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5" descr="Light bulb on yellow background with sketched light beams and cord">
            <a:extLst>
              <a:ext uri="{FF2B5EF4-FFF2-40B4-BE49-F238E27FC236}">
                <a16:creationId xmlns:a16="http://schemas.microsoft.com/office/drawing/2014/main" id="{CD08C123-0539-30AD-C95C-0CC587AE1E8D}"/>
              </a:ext>
            </a:extLst>
          </p:cNvPr>
          <p:cNvPicPr>
            <a:picLocks noChangeAspect="1"/>
          </p:cNvPicPr>
          <p:nvPr/>
        </p:nvPicPr>
        <p:blipFill rotWithShape="1">
          <a:blip r:embed="rId2"/>
          <a:srcRect l="34965"/>
          <a:stretch/>
        </p:blipFill>
        <p:spPr>
          <a:xfrm>
            <a:off x="20" y="10"/>
            <a:ext cx="7252212" cy="6857990"/>
          </a:xfrm>
          <a:prstGeom prst="rect">
            <a:avLst/>
          </a:prstGeom>
        </p:spPr>
      </p:pic>
      <p:sp>
        <p:nvSpPr>
          <p:cNvPr id="44" name="Rectangle 4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5F9F1A5-1A62-5041-FA98-DB0B8E7F19E4}"/>
              </a:ext>
            </a:extLst>
          </p:cNvPr>
          <p:cNvSpPr>
            <a:spLocks noGrp="1"/>
          </p:cNvSpPr>
          <p:nvPr>
            <p:ph type="title"/>
          </p:nvPr>
        </p:nvSpPr>
        <p:spPr>
          <a:xfrm>
            <a:off x="5648707" y="365125"/>
            <a:ext cx="2866642" cy="1899912"/>
          </a:xfrm>
        </p:spPr>
        <p:txBody>
          <a:bodyPr>
            <a:normAutofit/>
          </a:bodyPr>
          <a:lstStyle/>
          <a:p>
            <a:r>
              <a:rPr lang="en-US" sz="3500"/>
              <a:t>Aims of the Study </a:t>
            </a:r>
          </a:p>
        </p:txBody>
      </p:sp>
      <p:sp>
        <p:nvSpPr>
          <p:cNvPr id="3" name="Content Placeholder 2">
            <a:extLst>
              <a:ext uri="{FF2B5EF4-FFF2-40B4-BE49-F238E27FC236}">
                <a16:creationId xmlns:a16="http://schemas.microsoft.com/office/drawing/2014/main" id="{55BF9C15-8D33-C6DF-BF00-B64A58D48E55}"/>
              </a:ext>
            </a:extLst>
          </p:cNvPr>
          <p:cNvSpPr>
            <a:spLocks noGrp="1"/>
          </p:cNvSpPr>
          <p:nvPr>
            <p:ph idx="1"/>
          </p:nvPr>
        </p:nvSpPr>
        <p:spPr>
          <a:xfrm>
            <a:off x="5648707" y="2434201"/>
            <a:ext cx="2866642" cy="3742762"/>
          </a:xfrm>
        </p:spPr>
        <p:txBody>
          <a:bodyPr>
            <a:normAutofit/>
          </a:bodyPr>
          <a:lstStyle/>
          <a:p>
            <a:r>
              <a:rPr lang="en-GB" sz="1800" dirty="0">
                <a:effectLst/>
                <a:ea typeface="Calibri" panose="020F0502020204030204" pitchFamily="34" charset="0"/>
              </a:rPr>
              <a:t>This study examines DCs of the six Welsh Local Authorities (WLA)  investigating how they create strategic value through public procurement in times of change. </a:t>
            </a:r>
          </a:p>
        </p:txBody>
      </p:sp>
      <p:sp>
        <p:nvSpPr>
          <p:cNvPr id="4" name="Slide Number Placeholder 3">
            <a:extLst>
              <a:ext uri="{FF2B5EF4-FFF2-40B4-BE49-F238E27FC236}">
                <a16:creationId xmlns:a16="http://schemas.microsoft.com/office/drawing/2014/main" id="{E98E634B-92E1-6F37-5F19-044788D2B1A6}"/>
              </a:ext>
            </a:extLst>
          </p:cNvPr>
          <p:cNvSpPr>
            <a:spLocks noGrp="1"/>
          </p:cNvSpPr>
          <p:nvPr>
            <p:ph type="sldNum" sz="quarter" idx="12"/>
          </p:nvPr>
        </p:nvSpPr>
        <p:spPr>
          <a:xfrm>
            <a:off x="6457950" y="6356350"/>
            <a:ext cx="2057400" cy="365125"/>
          </a:xfrm>
        </p:spPr>
        <p:txBody>
          <a:bodyPr>
            <a:normAutofit/>
          </a:bodyPr>
          <a:lstStyle/>
          <a:p>
            <a:pPr>
              <a:spcAft>
                <a:spcPts val="600"/>
              </a:spcAft>
            </a:pPr>
            <a:fld id="{86E34CC6-692F-114C-BAD7-1B257DE05E65}" type="slidenum">
              <a:rPr lang="en-US"/>
              <a:pPr>
                <a:spcAft>
                  <a:spcPts val="600"/>
                </a:spcAft>
              </a:pPr>
              <a:t>3</a:t>
            </a:fld>
            <a:endParaRPr lang="en-US"/>
          </a:p>
        </p:txBody>
      </p:sp>
    </p:spTree>
    <p:extLst>
      <p:ext uri="{BB962C8B-B14F-4D97-AF65-F5344CB8AC3E}">
        <p14:creationId xmlns:p14="http://schemas.microsoft.com/office/powerpoint/2010/main" val="1463828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8F90786E-B72D-4C32-BDCE-A170B0078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5E46F2E7-848F-4A6C-A098-4764FDEA77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6" name="Picture 5" descr="Three darts on bullseye">
            <a:extLst>
              <a:ext uri="{FF2B5EF4-FFF2-40B4-BE49-F238E27FC236}">
                <a16:creationId xmlns:a16="http://schemas.microsoft.com/office/drawing/2014/main" id="{517710CF-DCAA-4CB4-8C88-8AF7046A8374}"/>
              </a:ext>
            </a:extLst>
          </p:cNvPr>
          <p:cNvPicPr>
            <a:picLocks noChangeAspect="1"/>
          </p:cNvPicPr>
          <p:nvPr/>
        </p:nvPicPr>
        <p:blipFill rotWithShape="1">
          <a:blip r:embed="rId2">
            <a:alphaModFix amt="60000"/>
          </a:blip>
          <a:srcRect l="11333"/>
          <a:stretch/>
        </p:blipFill>
        <p:spPr>
          <a:xfrm>
            <a:off x="20" y="10"/>
            <a:ext cx="9143980" cy="6857990"/>
          </a:xfrm>
          <a:prstGeom prst="rect">
            <a:avLst/>
          </a:prstGeom>
        </p:spPr>
      </p:pic>
      <p:sp>
        <p:nvSpPr>
          <p:cNvPr id="2" name="Title 1">
            <a:extLst>
              <a:ext uri="{FF2B5EF4-FFF2-40B4-BE49-F238E27FC236}">
                <a16:creationId xmlns:a16="http://schemas.microsoft.com/office/drawing/2014/main" id="{D0B0F8AA-4694-AD4D-BB0A-77559917C9C5}"/>
              </a:ext>
            </a:extLst>
          </p:cNvPr>
          <p:cNvSpPr>
            <a:spLocks noGrp="1"/>
          </p:cNvSpPr>
          <p:nvPr>
            <p:ph type="title"/>
          </p:nvPr>
        </p:nvSpPr>
        <p:spPr>
          <a:xfrm>
            <a:off x="628649" y="1671570"/>
            <a:ext cx="3866446" cy="4072044"/>
          </a:xfrm>
        </p:spPr>
        <p:txBody>
          <a:bodyPr vert="horz" lIns="91440" tIns="45720" rIns="91440" bIns="45720" rtlCol="0" anchor="t">
            <a:normAutofit/>
          </a:bodyPr>
          <a:lstStyle/>
          <a:p>
            <a:pPr algn="l" defTabSz="914400">
              <a:lnSpc>
                <a:spcPct val="90000"/>
              </a:lnSpc>
            </a:pPr>
            <a:r>
              <a:rPr lang="en-US" dirty="0">
                <a:solidFill>
                  <a:srgbClr val="FFFFFF"/>
                </a:solidFill>
              </a:rPr>
              <a:t>Objectives </a:t>
            </a:r>
          </a:p>
        </p:txBody>
      </p:sp>
      <p:sp>
        <p:nvSpPr>
          <p:cNvPr id="5" name="Rectangle 4">
            <a:extLst>
              <a:ext uri="{FF2B5EF4-FFF2-40B4-BE49-F238E27FC236}">
                <a16:creationId xmlns:a16="http://schemas.microsoft.com/office/drawing/2014/main" id="{F5CA03C6-C6FB-E148-B790-04F59ABB1707}"/>
              </a:ext>
            </a:extLst>
          </p:cNvPr>
          <p:cNvSpPr/>
          <p:nvPr/>
        </p:nvSpPr>
        <p:spPr>
          <a:xfrm>
            <a:off x="4639489" y="1671566"/>
            <a:ext cx="3878146" cy="4072043"/>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dirty="0">
                <a:solidFill>
                  <a:srgbClr val="FFFFFF"/>
                </a:solidFill>
              </a:rPr>
              <a:t>T</a:t>
            </a:r>
            <a:r>
              <a:rPr lang="en-US" dirty="0">
                <a:solidFill>
                  <a:srgbClr val="FFFFFF"/>
                </a:solidFill>
                <a:effectLst/>
              </a:rPr>
              <a:t>o extend the existing work on DCs in the context of public sector procurement (PSP) adding to theoretical development. </a:t>
            </a:r>
          </a:p>
          <a:p>
            <a:pPr indent="-228600" defTabSz="914400">
              <a:lnSpc>
                <a:spcPct val="90000"/>
              </a:lnSpc>
              <a:spcAft>
                <a:spcPts val="600"/>
              </a:spcAft>
              <a:buFont typeface="Arial" panose="020B0604020202020204" pitchFamily="34" charset="0"/>
              <a:buChar char="•"/>
            </a:pPr>
            <a:r>
              <a:rPr lang="en-US" dirty="0">
                <a:solidFill>
                  <a:srgbClr val="FFFFFF"/>
                </a:solidFill>
              </a:rPr>
              <a:t>T</a:t>
            </a:r>
            <a:r>
              <a:rPr lang="en-US" dirty="0">
                <a:solidFill>
                  <a:srgbClr val="FFFFFF"/>
                </a:solidFill>
                <a:effectLst/>
              </a:rPr>
              <a:t>o develop an ecosystem framework that integrates two multidisciplinary concepts DCs and PSP.</a:t>
            </a:r>
            <a:r>
              <a:rPr lang="en-US" b="1" dirty="0">
                <a:solidFill>
                  <a:srgbClr val="FFFFFF"/>
                </a:solidFill>
                <a:effectLst/>
              </a:rPr>
              <a:t>  </a:t>
            </a:r>
            <a:r>
              <a:rPr lang="en-US" dirty="0">
                <a:solidFill>
                  <a:srgbClr val="FFFFFF"/>
                </a:solidFill>
                <a:effectLst/>
              </a:rPr>
              <a:t> </a:t>
            </a:r>
            <a:endParaRPr lang="en-US" dirty="0">
              <a:solidFill>
                <a:srgbClr val="FFFFFF"/>
              </a:solidFill>
            </a:endParaRPr>
          </a:p>
        </p:txBody>
      </p:sp>
      <p:sp>
        <p:nvSpPr>
          <p:cNvPr id="4" name="Slide Number Placeholder 3">
            <a:extLst>
              <a:ext uri="{FF2B5EF4-FFF2-40B4-BE49-F238E27FC236}">
                <a16:creationId xmlns:a16="http://schemas.microsoft.com/office/drawing/2014/main" id="{4C7633EA-B6C9-4C43-9E4E-5ED2C81E3CB9}"/>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defRPr/>
            </a:pPr>
            <a:fld id="{86E34CC6-692F-114C-BAD7-1B257DE05E65}" type="slidenum">
              <a:rPr lang="en-US" sz="1000">
                <a:solidFill>
                  <a:srgbClr val="FFFFFF"/>
                </a:solidFill>
                <a:latin typeface="Calibri" panose="020F0502020204030204"/>
              </a:rPr>
              <a:pPr defTabSz="914400">
                <a:spcAft>
                  <a:spcPts val="600"/>
                </a:spcAft>
                <a:defRPr/>
              </a:pPr>
              <a:t>4</a:t>
            </a:fld>
            <a:endParaRPr lang="en-US" sz="1000">
              <a:solidFill>
                <a:srgbClr val="FFFFFF"/>
              </a:solidFill>
              <a:latin typeface="Calibri" panose="020F0502020204030204"/>
            </a:endParaRPr>
          </a:p>
        </p:txBody>
      </p:sp>
    </p:spTree>
    <p:extLst>
      <p:ext uri="{BB962C8B-B14F-4D97-AF65-F5344CB8AC3E}">
        <p14:creationId xmlns:p14="http://schemas.microsoft.com/office/powerpoint/2010/main" val="2801429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F9154-481C-F3AD-18A7-F0D676F81164}"/>
              </a:ext>
            </a:extLst>
          </p:cNvPr>
          <p:cNvSpPr>
            <a:spLocks noGrp="1"/>
          </p:cNvSpPr>
          <p:nvPr>
            <p:ph type="title"/>
          </p:nvPr>
        </p:nvSpPr>
        <p:spPr>
          <a:xfrm>
            <a:off x="360759" y="3752849"/>
            <a:ext cx="2468166" cy="2452687"/>
          </a:xfrm>
        </p:spPr>
        <p:txBody>
          <a:bodyPr anchor="ctr">
            <a:normAutofit/>
          </a:bodyPr>
          <a:lstStyle/>
          <a:p>
            <a:r>
              <a:rPr lang="en-US" sz="3100" dirty="0"/>
              <a:t>Central Research Question </a:t>
            </a:r>
          </a:p>
        </p:txBody>
      </p:sp>
      <p:pic>
        <p:nvPicPr>
          <p:cNvPr id="6" name="Picture 5" descr="Scientist holding solution in glassware in laboratory with rainbow overlay">
            <a:extLst>
              <a:ext uri="{FF2B5EF4-FFF2-40B4-BE49-F238E27FC236}">
                <a16:creationId xmlns:a16="http://schemas.microsoft.com/office/drawing/2014/main" id="{0F615633-113E-84F6-ABE5-380ED0707FCC}"/>
              </a:ext>
            </a:extLst>
          </p:cNvPr>
          <p:cNvPicPr>
            <a:picLocks noChangeAspect="1"/>
          </p:cNvPicPr>
          <p:nvPr/>
        </p:nvPicPr>
        <p:blipFill rotWithShape="1">
          <a:blip r:embed="rId2"/>
          <a:srcRect t="34199" b="4548"/>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5FE88705-7330-FA75-E926-7448F5A3B159}"/>
              </a:ext>
            </a:extLst>
          </p:cNvPr>
          <p:cNvSpPr>
            <a:spLocks noGrp="1"/>
          </p:cNvSpPr>
          <p:nvPr>
            <p:ph idx="1"/>
          </p:nvPr>
        </p:nvSpPr>
        <p:spPr>
          <a:xfrm>
            <a:off x="3167986" y="3752850"/>
            <a:ext cx="5614060" cy="2452687"/>
          </a:xfrm>
        </p:spPr>
        <p:txBody>
          <a:bodyPr anchor="ctr">
            <a:normAutofit lnSpcReduction="10000"/>
          </a:bodyPr>
          <a:lstStyle/>
          <a:p>
            <a:pPr>
              <a:lnSpc>
                <a:spcPct val="90000"/>
              </a:lnSpc>
            </a:pPr>
            <a:r>
              <a:rPr lang="en-GB" sz="1600" b="1" dirty="0">
                <a:effectLst/>
                <a:ea typeface="Calibri" panose="020F0502020204030204" pitchFamily="34" charset="0"/>
                <a:cs typeface="Arial" panose="020B0604020202020204" pitchFamily="34" charset="0"/>
              </a:rPr>
              <a:t>How can public-sector organisations use DCs in strategic conversion processes?</a:t>
            </a:r>
          </a:p>
          <a:p>
            <a:pPr marL="0" indent="0">
              <a:lnSpc>
                <a:spcPct val="90000"/>
              </a:lnSpc>
              <a:buNone/>
            </a:pPr>
            <a:endParaRPr lang="en-GB" sz="1600" dirty="0">
              <a:effectLst/>
              <a:ea typeface="Calibri" panose="020F0502020204030204" pitchFamily="34" charset="0"/>
              <a:cs typeface="Arial" panose="020B0604020202020204" pitchFamily="34" charset="0"/>
            </a:endParaRPr>
          </a:p>
          <a:p>
            <a:pPr lvl="1">
              <a:lnSpc>
                <a:spcPct val="90000"/>
              </a:lnSpc>
            </a:pPr>
            <a:r>
              <a:rPr lang="en-GB" sz="1600" b="1" dirty="0">
                <a:effectLst/>
                <a:ea typeface="Calibri" panose="020F0502020204030204" pitchFamily="34" charset="0"/>
                <a:cs typeface="Arial" panose="020B0604020202020204" pitchFamily="34" charset="0"/>
              </a:rPr>
              <a:t>Supportive Research Questions (SRQ) </a:t>
            </a:r>
          </a:p>
          <a:p>
            <a:pPr lvl="1">
              <a:lnSpc>
                <a:spcPct val="90000"/>
              </a:lnSpc>
            </a:pPr>
            <a:r>
              <a:rPr lang="en-GB" sz="1600" dirty="0">
                <a:effectLst/>
                <a:ea typeface="Calibri" panose="020F0502020204030204" pitchFamily="34" charset="0"/>
                <a:cs typeface="Arial" panose="020B0604020202020204" pitchFamily="34" charset="0"/>
              </a:rPr>
              <a:t>SRQ1: What are the analytical systems and individual capabilities that will enable procurement teams to sense, filter, shape and calibrate opportunities? </a:t>
            </a:r>
          </a:p>
          <a:p>
            <a:pPr lvl="1">
              <a:lnSpc>
                <a:spcPct val="90000"/>
              </a:lnSpc>
            </a:pPr>
            <a:r>
              <a:rPr lang="en-GB" sz="1600" dirty="0">
                <a:effectLst/>
                <a:ea typeface="Calibri" panose="020F0502020204030204" pitchFamily="34" charset="0"/>
                <a:cs typeface="Arial" panose="020B0604020202020204" pitchFamily="34" charset="0"/>
              </a:rPr>
              <a:t>SRQ2: What are the current procurement structure, procedures, and incentives to seize opportunities? How does WLA procurement deliver more with less resources as service demand increases? </a:t>
            </a:r>
          </a:p>
          <a:p>
            <a:pPr marL="0" indent="0">
              <a:lnSpc>
                <a:spcPct val="90000"/>
              </a:lnSpc>
              <a:buNone/>
            </a:pPr>
            <a:endParaRPr lang="en-US" sz="1400" dirty="0"/>
          </a:p>
        </p:txBody>
      </p:sp>
      <p:sp>
        <p:nvSpPr>
          <p:cNvPr id="4" name="Slide Number Placeholder 3">
            <a:extLst>
              <a:ext uri="{FF2B5EF4-FFF2-40B4-BE49-F238E27FC236}">
                <a16:creationId xmlns:a16="http://schemas.microsoft.com/office/drawing/2014/main" id="{EB708CBB-2C89-3690-53BA-865F310368EC}"/>
              </a:ext>
            </a:extLst>
          </p:cNvPr>
          <p:cNvSpPr>
            <a:spLocks noGrp="1"/>
          </p:cNvSpPr>
          <p:nvPr>
            <p:ph type="sldNum" sz="quarter" idx="12"/>
          </p:nvPr>
        </p:nvSpPr>
        <p:spPr>
          <a:xfrm>
            <a:off x="6648450" y="6356350"/>
            <a:ext cx="2057400" cy="365125"/>
          </a:xfrm>
        </p:spPr>
        <p:txBody>
          <a:bodyPr>
            <a:normAutofit/>
          </a:bodyPr>
          <a:lstStyle/>
          <a:p>
            <a:pPr>
              <a:spcAft>
                <a:spcPts val="600"/>
              </a:spcAft>
            </a:pPr>
            <a:fld id="{86E34CC6-692F-114C-BAD7-1B257DE05E65}" type="slidenum">
              <a:rPr lang="en-US" sz="1000">
                <a:solidFill>
                  <a:schemeClr val="tx1">
                    <a:lumMod val="75000"/>
                    <a:lumOff val="25000"/>
                  </a:schemeClr>
                </a:solidFill>
              </a:rPr>
              <a:pPr>
                <a:spcAft>
                  <a:spcPts val="600"/>
                </a:spcAft>
              </a:pPr>
              <a:t>5</a:t>
            </a:fld>
            <a:endParaRPr lang="en-US" sz="1000">
              <a:solidFill>
                <a:schemeClr val="tx1">
                  <a:lumMod val="75000"/>
                  <a:lumOff val="25000"/>
                </a:schemeClr>
              </a:solidFill>
            </a:endParaRPr>
          </a:p>
        </p:txBody>
      </p:sp>
    </p:spTree>
    <p:extLst>
      <p:ext uri="{BB962C8B-B14F-4D97-AF65-F5344CB8AC3E}">
        <p14:creationId xmlns:p14="http://schemas.microsoft.com/office/powerpoint/2010/main" val="132383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5ECC45-48C7-2F62-F86E-1A2BAF0C2F77}"/>
              </a:ext>
            </a:extLst>
          </p:cNvPr>
          <p:cNvSpPr>
            <a:spLocks noGrp="1"/>
          </p:cNvSpPr>
          <p:nvPr>
            <p:ph type="title"/>
          </p:nvPr>
        </p:nvSpPr>
        <p:spPr>
          <a:xfrm>
            <a:off x="5169089" y="302817"/>
            <a:ext cx="3442120" cy="1578308"/>
          </a:xfrm>
        </p:spPr>
        <p:txBody>
          <a:bodyPr>
            <a:normAutofit/>
          </a:bodyPr>
          <a:lstStyle/>
          <a:p>
            <a:pPr>
              <a:lnSpc>
                <a:spcPct val="90000"/>
              </a:lnSpc>
            </a:pPr>
            <a:r>
              <a:rPr lang="en-US" sz="2700" b="1" dirty="0"/>
              <a:t>Literature Review - </a:t>
            </a:r>
            <a:r>
              <a:rPr lang="en-US" sz="2700" b="1" dirty="0" err="1"/>
              <a:t>Conceptualising</a:t>
            </a:r>
            <a:r>
              <a:rPr lang="en-US" sz="2700" b="1" dirty="0"/>
              <a:t> Dynamic Capabilities </a:t>
            </a:r>
            <a:endParaRPr lang="en-US" sz="2700" dirty="0"/>
          </a:p>
        </p:txBody>
      </p:sp>
      <p:pic>
        <p:nvPicPr>
          <p:cNvPr id="6" name="Picture 5" descr="Large skydiving group mid-air">
            <a:extLst>
              <a:ext uri="{FF2B5EF4-FFF2-40B4-BE49-F238E27FC236}">
                <a16:creationId xmlns:a16="http://schemas.microsoft.com/office/drawing/2014/main" id="{D5556914-8E19-6477-BBE3-47FF02690237}"/>
              </a:ext>
            </a:extLst>
          </p:cNvPr>
          <p:cNvPicPr>
            <a:picLocks noChangeAspect="1"/>
          </p:cNvPicPr>
          <p:nvPr/>
        </p:nvPicPr>
        <p:blipFill rotWithShape="1">
          <a:blip r:embed="rId2"/>
          <a:srcRect l="25739" r="24571"/>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id="{4E641BAD-5954-7C80-D556-72103BC7589E}"/>
              </a:ext>
            </a:extLst>
          </p:cNvPr>
          <p:cNvSpPr>
            <a:spLocks noGrp="1"/>
          </p:cNvSpPr>
          <p:nvPr>
            <p:ph idx="1"/>
          </p:nvPr>
        </p:nvSpPr>
        <p:spPr>
          <a:xfrm>
            <a:off x="5169089" y="1881125"/>
            <a:ext cx="3442118" cy="4081525"/>
          </a:xfrm>
        </p:spPr>
        <p:txBody>
          <a:bodyPr>
            <a:normAutofit lnSpcReduction="10000"/>
          </a:bodyPr>
          <a:lstStyle/>
          <a:p>
            <a:pPr>
              <a:lnSpc>
                <a:spcPct val="90000"/>
              </a:lnSpc>
            </a:pPr>
            <a:r>
              <a:rPr lang="en-GB" sz="1400" dirty="0">
                <a:effectLst/>
                <a:ea typeface="Calibri" panose="020F0502020204030204" pitchFamily="34" charset="0"/>
              </a:rPr>
              <a:t>DCs are depicted as</a:t>
            </a:r>
            <a:r>
              <a:rPr lang="en-GB" sz="1400" i="1" dirty="0">
                <a:effectLst/>
                <a:ea typeface="Calibri" panose="020F0502020204030204" pitchFamily="34" charset="0"/>
              </a:rPr>
              <a:t> “…the firms’ ability to integrate, build, and reconfigure internal and external competencies to address a rapidly changing environment”</a:t>
            </a:r>
            <a:r>
              <a:rPr lang="en-GB" sz="1400" dirty="0">
                <a:effectLst/>
                <a:ea typeface="Calibri" panose="020F0502020204030204" pitchFamily="34" charset="0"/>
              </a:rPr>
              <a:t> (Teece </a:t>
            </a:r>
            <a:r>
              <a:rPr lang="en-GB" sz="1400" i="1" dirty="0">
                <a:effectLst/>
                <a:ea typeface="Calibri" panose="020F0502020204030204" pitchFamily="34" charset="0"/>
              </a:rPr>
              <a:t>et al.,</a:t>
            </a:r>
            <a:r>
              <a:rPr lang="en-GB" sz="1400" dirty="0">
                <a:effectLst/>
                <a:ea typeface="Calibri" panose="020F0502020204030204" pitchFamily="34" charset="0"/>
              </a:rPr>
              <a:t> 1997, p. 516). </a:t>
            </a:r>
          </a:p>
          <a:p>
            <a:pPr>
              <a:lnSpc>
                <a:spcPct val="90000"/>
              </a:lnSpc>
            </a:pPr>
            <a:r>
              <a:rPr lang="en-GB" sz="1400" dirty="0">
                <a:effectLst/>
                <a:ea typeface="Calibri" panose="020F0502020204030204" pitchFamily="34" charset="0"/>
              </a:rPr>
              <a:t>DCs in terms of ‘</a:t>
            </a:r>
            <a:r>
              <a:rPr lang="en-GB" sz="1400" i="1" dirty="0">
                <a:effectLst/>
                <a:ea typeface="Calibri" panose="020F0502020204030204" pitchFamily="34" charset="0"/>
              </a:rPr>
              <a:t>processes’</a:t>
            </a:r>
            <a:r>
              <a:rPr lang="en-GB" sz="1400" dirty="0">
                <a:effectLst/>
                <a:ea typeface="Calibri" panose="020F0502020204030204" pitchFamily="34" charset="0"/>
              </a:rPr>
              <a:t> whose nature varies with the degree of market dynamics taking the form of simple rules or ‘</a:t>
            </a:r>
            <a:r>
              <a:rPr lang="en-GB" sz="1400" i="1" dirty="0">
                <a:effectLst/>
                <a:ea typeface="Calibri" panose="020F0502020204030204" pitchFamily="34" charset="0"/>
              </a:rPr>
              <a:t>best practice’</a:t>
            </a:r>
            <a:r>
              <a:rPr lang="en-GB" sz="1400" dirty="0">
                <a:effectLst/>
                <a:ea typeface="Calibri" panose="020F0502020204030204" pitchFamily="34" charset="0"/>
              </a:rPr>
              <a:t> in a  high-velocity environment (Eisenhardt and Martin, 2000, p. 1107). </a:t>
            </a:r>
          </a:p>
          <a:p>
            <a:pPr>
              <a:lnSpc>
                <a:spcPct val="90000"/>
              </a:lnSpc>
            </a:pPr>
            <a:r>
              <a:rPr lang="en-GB" sz="1400" dirty="0">
                <a:effectLst/>
              </a:rPr>
              <a:t> P</a:t>
            </a:r>
            <a:r>
              <a:rPr lang="en-GB" sz="1400" dirty="0"/>
              <a:t>rovide a systematic structure that offers business managers an approach that can enable effective performance in a dynamic and uncertain environment. (Teece </a:t>
            </a:r>
            <a:r>
              <a:rPr lang="en-GB" sz="1400" i="1" dirty="0"/>
              <a:t>et al.,</a:t>
            </a:r>
            <a:r>
              <a:rPr lang="en-GB" sz="1400" dirty="0"/>
              <a:t> 1997; Eisenhardt and Martin, 2000; </a:t>
            </a:r>
            <a:r>
              <a:rPr lang="en-GB" sz="1400" dirty="0" err="1"/>
              <a:t>Zollo</a:t>
            </a:r>
            <a:r>
              <a:rPr lang="en-GB" sz="1400" dirty="0"/>
              <a:t> and Winter, 2002, Zahra </a:t>
            </a:r>
            <a:r>
              <a:rPr lang="en-GB" sz="1400" i="1" dirty="0"/>
              <a:t>et al.,</a:t>
            </a:r>
            <a:r>
              <a:rPr lang="en-GB" sz="1400" dirty="0"/>
              <a:t> 2006; </a:t>
            </a:r>
            <a:r>
              <a:rPr lang="en-GB" sz="1400" dirty="0" err="1"/>
              <a:t>Ambrosini</a:t>
            </a:r>
            <a:r>
              <a:rPr lang="en-GB" sz="1400" dirty="0"/>
              <a:t> and Bowman, 2009; Teece, 2019; Heaton </a:t>
            </a:r>
            <a:r>
              <a:rPr lang="en-GB" sz="1400" i="1" dirty="0"/>
              <a:t>et al.,</a:t>
            </a:r>
            <a:r>
              <a:rPr lang="en-GB" sz="1400" dirty="0"/>
              <a:t> 2020).</a:t>
            </a:r>
          </a:p>
          <a:p>
            <a:pPr marL="0" indent="0">
              <a:lnSpc>
                <a:spcPct val="90000"/>
              </a:lnSpc>
              <a:buNone/>
            </a:pPr>
            <a:endParaRPr lang="en-US" sz="1200" dirty="0"/>
          </a:p>
        </p:txBody>
      </p:sp>
      <p:sp>
        <p:nvSpPr>
          <p:cNvPr id="4" name="Slide Number Placeholder 3">
            <a:extLst>
              <a:ext uri="{FF2B5EF4-FFF2-40B4-BE49-F238E27FC236}">
                <a16:creationId xmlns:a16="http://schemas.microsoft.com/office/drawing/2014/main" id="{55858AAB-8580-AB15-B3C1-F5D3782C1423}"/>
              </a:ext>
            </a:extLst>
          </p:cNvPr>
          <p:cNvSpPr>
            <a:spLocks noGrp="1"/>
          </p:cNvSpPr>
          <p:nvPr>
            <p:ph type="sldNum" sz="quarter" idx="12"/>
          </p:nvPr>
        </p:nvSpPr>
        <p:spPr>
          <a:xfrm>
            <a:off x="6457950" y="6356350"/>
            <a:ext cx="2057400" cy="365125"/>
          </a:xfrm>
        </p:spPr>
        <p:txBody>
          <a:bodyPr>
            <a:normAutofit/>
          </a:bodyPr>
          <a:lstStyle/>
          <a:p>
            <a:pPr>
              <a:spcAft>
                <a:spcPts val="600"/>
              </a:spcAft>
            </a:pPr>
            <a:fld id="{86E34CC6-692F-114C-BAD7-1B257DE05E65}" type="slidenum">
              <a:rPr lang="en-US" smtClean="0"/>
              <a:pPr>
                <a:spcAft>
                  <a:spcPts val="600"/>
                </a:spcAft>
              </a:pPr>
              <a:t>6</a:t>
            </a:fld>
            <a:endParaRPr lang="en-US"/>
          </a:p>
        </p:txBody>
      </p:sp>
    </p:spTree>
    <p:extLst>
      <p:ext uri="{BB962C8B-B14F-4D97-AF65-F5344CB8AC3E}">
        <p14:creationId xmlns:p14="http://schemas.microsoft.com/office/powerpoint/2010/main" val="758395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2F26E3-B79E-AF0A-1E56-0E456C5F15E9}"/>
              </a:ext>
            </a:extLst>
          </p:cNvPr>
          <p:cNvSpPr>
            <a:spLocks noGrp="1"/>
          </p:cNvSpPr>
          <p:nvPr>
            <p:ph type="title"/>
          </p:nvPr>
        </p:nvSpPr>
        <p:spPr>
          <a:xfrm>
            <a:off x="628650" y="365125"/>
            <a:ext cx="3938487" cy="1807305"/>
          </a:xfrm>
        </p:spPr>
        <p:txBody>
          <a:bodyPr>
            <a:normAutofit/>
          </a:bodyPr>
          <a:lstStyle/>
          <a:p>
            <a:r>
              <a:rPr lang="en-US"/>
              <a:t>Strategic Role of DCs </a:t>
            </a:r>
          </a:p>
        </p:txBody>
      </p:sp>
      <p:sp>
        <p:nvSpPr>
          <p:cNvPr id="3" name="Content Placeholder 2">
            <a:extLst>
              <a:ext uri="{FF2B5EF4-FFF2-40B4-BE49-F238E27FC236}">
                <a16:creationId xmlns:a16="http://schemas.microsoft.com/office/drawing/2014/main" id="{43DF0666-A1D6-CB20-707A-BC6C60213F24}"/>
              </a:ext>
            </a:extLst>
          </p:cNvPr>
          <p:cNvSpPr>
            <a:spLocks noGrp="1"/>
          </p:cNvSpPr>
          <p:nvPr>
            <p:ph idx="1"/>
          </p:nvPr>
        </p:nvSpPr>
        <p:spPr>
          <a:xfrm>
            <a:off x="628650" y="2333297"/>
            <a:ext cx="3464715" cy="3843666"/>
          </a:xfrm>
        </p:spPr>
        <p:txBody>
          <a:bodyPr>
            <a:normAutofit/>
          </a:bodyPr>
          <a:lstStyle/>
          <a:p>
            <a:pPr>
              <a:lnSpc>
                <a:spcPct val="90000"/>
              </a:lnSpc>
            </a:pPr>
            <a:r>
              <a:rPr lang="en-GB" sz="1400" dirty="0"/>
              <a:t>DCs contributes to performance improvement (</a:t>
            </a:r>
            <a:r>
              <a:rPr lang="en-GB" sz="1400" dirty="0" err="1"/>
              <a:t>Helfat</a:t>
            </a:r>
            <a:r>
              <a:rPr lang="en-GB" sz="1400" i="1" dirty="0"/>
              <a:t> et al.,</a:t>
            </a:r>
            <a:r>
              <a:rPr lang="en-GB" sz="1400" dirty="0"/>
              <a:t> 2007) </a:t>
            </a:r>
          </a:p>
          <a:p>
            <a:pPr>
              <a:lnSpc>
                <a:spcPct val="90000"/>
              </a:lnSpc>
            </a:pPr>
            <a:r>
              <a:rPr lang="en-GB" sz="1400" dirty="0"/>
              <a:t>DCs enhance organisational responsiveness in the wake of an unpredictable environment (Teece, 2019) </a:t>
            </a:r>
          </a:p>
          <a:p>
            <a:pPr>
              <a:lnSpc>
                <a:spcPct val="90000"/>
              </a:lnSpc>
            </a:pPr>
            <a:r>
              <a:rPr lang="en-GB" sz="1400" dirty="0"/>
              <a:t>The strategic role of DCs towards improvement within a dynamic environment has catapulted this issue to the forefront of the research agendas of many strategic management scholars (Daniel and Wilson, 2003; </a:t>
            </a:r>
            <a:r>
              <a:rPr lang="en-GB" sz="1400" dirty="0" err="1"/>
              <a:t>Lampel</a:t>
            </a:r>
            <a:r>
              <a:rPr lang="en-GB" sz="1400" dirty="0"/>
              <a:t> and </a:t>
            </a:r>
            <a:r>
              <a:rPr lang="en-GB" sz="1400" dirty="0" err="1"/>
              <a:t>Shamsie</a:t>
            </a:r>
            <a:r>
              <a:rPr lang="en-GB" sz="1400" dirty="0"/>
              <a:t>, 2003; Teece </a:t>
            </a:r>
            <a:r>
              <a:rPr lang="en-GB" sz="1400" i="1" dirty="0"/>
              <a:t>et al.,</a:t>
            </a:r>
            <a:r>
              <a:rPr lang="en-GB" sz="1400" dirty="0"/>
              <a:t> 1997; Teece, 2018; 2019; Collins and Anand, 2019; Sainsbury, 2020).</a:t>
            </a:r>
            <a:endParaRPr lang="en-US" sz="1400" dirty="0"/>
          </a:p>
          <a:p>
            <a:pPr>
              <a:lnSpc>
                <a:spcPct val="90000"/>
              </a:lnSpc>
            </a:pPr>
            <a:endParaRPr lang="en-US" sz="1400" dirty="0"/>
          </a:p>
        </p:txBody>
      </p:sp>
      <p:pic>
        <p:nvPicPr>
          <p:cNvPr id="15" name="Picture 5" descr="Digital financial graph">
            <a:extLst>
              <a:ext uri="{FF2B5EF4-FFF2-40B4-BE49-F238E27FC236}">
                <a16:creationId xmlns:a16="http://schemas.microsoft.com/office/drawing/2014/main" id="{50A854AA-CF3F-269B-1C6B-DB6F965CC413}"/>
              </a:ext>
            </a:extLst>
          </p:cNvPr>
          <p:cNvPicPr>
            <a:picLocks noChangeAspect="1"/>
          </p:cNvPicPr>
          <p:nvPr/>
        </p:nvPicPr>
        <p:blipFill rotWithShape="1">
          <a:blip r:embed="rId2"/>
          <a:srcRect l="39303" r="24017"/>
          <a:stretch/>
        </p:blipFill>
        <p:spPr>
          <a:xfrm>
            <a:off x="4671911" y="10"/>
            <a:ext cx="4472089"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4" name="Slide Number Placeholder 3">
            <a:extLst>
              <a:ext uri="{FF2B5EF4-FFF2-40B4-BE49-F238E27FC236}">
                <a16:creationId xmlns:a16="http://schemas.microsoft.com/office/drawing/2014/main" id="{1BCC3AA5-55E5-DBC4-6A15-5B2F21557A4A}"/>
              </a:ext>
            </a:extLst>
          </p:cNvPr>
          <p:cNvSpPr>
            <a:spLocks noGrp="1"/>
          </p:cNvSpPr>
          <p:nvPr>
            <p:ph type="sldNum" sz="quarter" idx="12"/>
          </p:nvPr>
        </p:nvSpPr>
        <p:spPr>
          <a:xfrm>
            <a:off x="6457950" y="6356350"/>
            <a:ext cx="2057400" cy="365125"/>
          </a:xfrm>
        </p:spPr>
        <p:txBody>
          <a:bodyPr>
            <a:normAutofit/>
          </a:bodyPr>
          <a:lstStyle/>
          <a:p>
            <a:pPr>
              <a:spcAft>
                <a:spcPts val="600"/>
              </a:spcAft>
            </a:pPr>
            <a:fld id="{86E34CC6-692F-114C-BAD7-1B257DE05E65}" type="slidenum">
              <a:rPr lang="en-US">
                <a:solidFill>
                  <a:srgbClr val="FFFFFF"/>
                </a:solidFill>
              </a:rPr>
              <a:pPr>
                <a:spcAft>
                  <a:spcPts val="600"/>
                </a:spcAft>
              </a:pPr>
              <a:t>7</a:t>
            </a:fld>
            <a:endParaRPr lang="en-US">
              <a:solidFill>
                <a:srgbClr val="FFFFFF"/>
              </a:solidFill>
            </a:endParaRPr>
          </a:p>
        </p:txBody>
      </p:sp>
    </p:spTree>
    <p:extLst>
      <p:ext uri="{BB962C8B-B14F-4D97-AF65-F5344CB8AC3E}">
        <p14:creationId xmlns:p14="http://schemas.microsoft.com/office/powerpoint/2010/main" val="479217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 y="0"/>
            <a:ext cx="9143772"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987875E6-DEC9-35EC-6064-AC1F1765FC94}"/>
              </a:ext>
            </a:extLst>
          </p:cNvPr>
          <p:cNvSpPr>
            <a:spLocks noGrp="1"/>
          </p:cNvSpPr>
          <p:nvPr>
            <p:ph type="title"/>
          </p:nvPr>
        </p:nvSpPr>
        <p:spPr>
          <a:xfrm>
            <a:off x="896448" y="0"/>
            <a:ext cx="3859620" cy="1639888"/>
          </a:xfrm>
        </p:spPr>
        <p:txBody>
          <a:bodyPr anchor="b">
            <a:normAutofit/>
          </a:bodyPr>
          <a:lstStyle/>
          <a:p>
            <a:r>
              <a:rPr lang="en-US" sz="3100" dirty="0"/>
              <a:t>Proposed set of DCs </a:t>
            </a:r>
          </a:p>
        </p:txBody>
      </p:sp>
      <p:sp>
        <p:nvSpPr>
          <p:cNvPr id="3" name="Content Placeholder 2">
            <a:extLst>
              <a:ext uri="{FF2B5EF4-FFF2-40B4-BE49-F238E27FC236}">
                <a16:creationId xmlns:a16="http://schemas.microsoft.com/office/drawing/2014/main" id="{C2F81DEA-6BF0-4668-D989-6B7650544F55}"/>
              </a:ext>
            </a:extLst>
          </p:cNvPr>
          <p:cNvSpPr>
            <a:spLocks noGrp="1"/>
          </p:cNvSpPr>
          <p:nvPr>
            <p:ph idx="1"/>
          </p:nvPr>
        </p:nvSpPr>
        <p:spPr>
          <a:xfrm>
            <a:off x="884682" y="2312988"/>
            <a:ext cx="3687318" cy="3651250"/>
          </a:xfrm>
        </p:spPr>
        <p:txBody>
          <a:bodyPr>
            <a:normAutofit/>
          </a:bodyPr>
          <a:lstStyle/>
          <a:p>
            <a:pPr>
              <a:lnSpc>
                <a:spcPct val="90000"/>
              </a:lnSpc>
            </a:pPr>
            <a:r>
              <a:rPr lang="en-GB" sz="1700" dirty="0">
                <a:effectLst/>
                <a:ea typeface="Calibri" panose="020F0502020204030204" pitchFamily="34" charset="0"/>
                <a:cs typeface="Arial" panose="020B0604020202020204" pitchFamily="34" charset="0"/>
              </a:rPr>
              <a:t>To conceptualise the proposed set of DCs, this study disaggregates </a:t>
            </a:r>
            <a:r>
              <a:rPr lang="en-GB" sz="1700" dirty="0">
                <a:ea typeface="Calibri" panose="020F0502020204030204" pitchFamily="34" charset="0"/>
                <a:cs typeface="Arial" panose="020B0604020202020204" pitchFamily="34" charset="0"/>
              </a:rPr>
              <a:t>three  clusters of dynamic capabilities </a:t>
            </a:r>
            <a:r>
              <a:rPr lang="en-GB" sz="1700" dirty="0">
                <a:effectLst/>
                <a:ea typeface="Calibri" panose="020F0502020204030204" pitchFamily="34" charset="0"/>
                <a:cs typeface="Arial" panose="020B0604020202020204" pitchFamily="34" charset="0"/>
              </a:rPr>
              <a:t>(Teece 2007)</a:t>
            </a:r>
            <a:endParaRPr lang="en-GB" sz="1700" dirty="0">
              <a:ea typeface="Calibri" panose="020F0502020204030204" pitchFamily="34" charset="0"/>
              <a:cs typeface="Arial" panose="020B0604020202020204" pitchFamily="34" charset="0"/>
            </a:endParaRPr>
          </a:p>
          <a:p>
            <a:pPr lvl="1">
              <a:lnSpc>
                <a:spcPct val="90000"/>
              </a:lnSpc>
            </a:pPr>
            <a:r>
              <a:rPr lang="en-GB" sz="1700" dirty="0">
                <a:ea typeface="Calibri" panose="020F0502020204030204" pitchFamily="34" charset="0"/>
                <a:cs typeface="Arial" panose="020B0604020202020204" pitchFamily="34" charset="0"/>
              </a:rPr>
              <a:t>sensing, </a:t>
            </a:r>
          </a:p>
          <a:p>
            <a:pPr lvl="1">
              <a:lnSpc>
                <a:spcPct val="90000"/>
              </a:lnSpc>
            </a:pPr>
            <a:r>
              <a:rPr lang="en-GB" sz="1700" dirty="0">
                <a:ea typeface="Calibri" panose="020F0502020204030204" pitchFamily="34" charset="0"/>
                <a:cs typeface="Arial" panose="020B0604020202020204" pitchFamily="34" charset="0"/>
              </a:rPr>
              <a:t>seizing, and </a:t>
            </a:r>
          </a:p>
          <a:p>
            <a:pPr lvl="1">
              <a:lnSpc>
                <a:spcPct val="90000"/>
              </a:lnSpc>
            </a:pPr>
            <a:r>
              <a:rPr lang="en-GB" sz="1700" dirty="0">
                <a:ea typeface="Calibri" panose="020F0502020204030204" pitchFamily="34" charset="0"/>
                <a:cs typeface="Arial" panose="020B0604020202020204" pitchFamily="34" charset="0"/>
              </a:rPr>
              <a:t>Transforming </a:t>
            </a:r>
          </a:p>
          <a:p>
            <a:pPr marL="457200" lvl="1" indent="0">
              <a:lnSpc>
                <a:spcPct val="90000"/>
              </a:lnSpc>
              <a:buNone/>
            </a:pPr>
            <a:endParaRPr lang="en-GB" sz="1700" dirty="0">
              <a:ea typeface="Calibri" panose="020F0502020204030204" pitchFamily="34" charset="0"/>
              <a:cs typeface="Arial" panose="020B0604020202020204" pitchFamily="34" charset="0"/>
            </a:endParaRPr>
          </a:p>
          <a:p>
            <a:pPr>
              <a:lnSpc>
                <a:spcPct val="90000"/>
              </a:lnSpc>
            </a:pPr>
            <a:r>
              <a:rPr lang="en-GB" sz="1700" dirty="0">
                <a:effectLst/>
                <a:ea typeface="Calibri" panose="020F0502020204030204" pitchFamily="34" charset="0"/>
                <a:cs typeface="Arial" panose="020B0604020202020204" pitchFamily="34" charset="0"/>
              </a:rPr>
              <a:t>Dynamic capability clusters refer to a set of interrelated and interdependent capabilities that organizations use to adapt to their environment and shape their future (Teece, 2007)</a:t>
            </a:r>
            <a:endParaRPr lang="en-GB" sz="1700" dirty="0">
              <a:ea typeface="Calibri" panose="020F0502020204030204" pitchFamily="34" charset="0"/>
              <a:cs typeface="Arial" panose="020B0604020202020204" pitchFamily="34" charset="0"/>
            </a:endParaRPr>
          </a:p>
          <a:p>
            <a:pPr>
              <a:lnSpc>
                <a:spcPct val="90000"/>
              </a:lnSpc>
            </a:pPr>
            <a:endParaRPr lang="en-US" sz="1700" dirty="0"/>
          </a:p>
        </p:txBody>
      </p:sp>
      <p:sp>
        <p:nvSpPr>
          <p:cNvPr id="19" name="Freeform: Shape 18">
            <a:extLst>
              <a:ext uri="{FF2B5EF4-FFF2-40B4-BE49-F238E27FC236}">
                <a16:creationId xmlns:a16="http://schemas.microsoft.com/office/drawing/2014/main" id="{7D0B7289-120F-44DC-9769-2E096993B1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15110" y="0"/>
            <a:ext cx="1897292"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1" name="Freeform: Shape 20">
            <a:extLst>
              <a:ext uri="{FF2B5EF4-FFF2-40B4-BE49-F238E27FC236}">
                <a16:creationId xmlns:a16="http://schemas.microsoft.com/office/drawing/2014/main" id="{158468AF-8ABA-4771-9770-C8C79C0E61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69118" y="0"/>
            <a:ext cx="1902326"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6" name="Picture 5">
            <a:extLst>
              <a:ext uri="{FF2B5EF4-FFF2-40B4-BE49-F238E27FC236}">
                <a16:creationId xmlns:a16="http://schemas.microsoft.com/office/drawing/2014/main" id="{A90A1538-D708-C6F2-FA1B-AB3283E1B475}"/>
              </a:ext>
            </a:extLst>
          </p:cNvPr>
          <p:cNvPicPr>
            <a:picLocks noChangeAspect="1"/>
          </p:cNvPicPr>
          <p:nvPr/>
        </p:nvPicPr>
        <p:blipFill rotWithShape="1">
          <a:blip r:embed="rId2"/>
          <a:srcRect l="15997" r="51978"/>
          <a:stretch/>
        </p:blipFill>
        <p:spPr>
          <a:xfrm>
            <a:off x="5239536" y="10"/>
            <a:ext cx="3904464" cy="6857990"/>
          </a:xfrm>
          <a:custGeom>
            <a:avLst/>
            <a:gdLst/>
            <a:ahLst/>
            <a:cxnLst/>
            <a:rect l="l" t="t" r="r" b="b"/>
            <a:pathLst>
              <a:path w="5205951" h="6858000">
                <a:moveTo>
                  <a:pt x="1623023" y="0"/>
                </a:moveTo>
                <a:lnTo>
                  <a:pt x="2716256" y="0"/>
                </a:lnTo>
                <a:lnTo>
                  <a:pt x="3496422" y="0"/>
                </a:lnTo>
                <a:lnTo>
                  <a:pt x="5205951" y="0"/>
                </a:lnTo>
                <a:lnTo>
                  <a:pt x="5205951"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sp>
        <p:nvSpPr>
          <p:cNvPr id="23" name="Freeform: Shape 22">
            <a:extLst>
              <a:ext uri="{FF2B5EF4-FFF2-40B4-BE49-F238E27FC236}">
                <a16:creationId xmlns:a16="http://schemas.microsoft.com/office/drawing/2014/main" id="{430FFA19-9577-4BA8-B103-A75613F3FA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39536" y="0"/>
            <a:ext cx="2010392" cy="6858000"/>
          </a:xfrm>
          <a:custGeom>
            <a:avLst/>
            <a:gdLst>
              <a:gd name="connsiteX0" fmla="*/ 1057499 w 2680522"/>
              <a:gd name="connsiteY0" fmla="*/ 0 h 6858000"/>
              <a:gd name="connsiteX1" fmla="*/ 879731 w 2680522"/>
              <a:gd name="connsiteY1" fmla="*/ 0 h 6858000"/>
              <a:gd name="connsiteX2" fmla="*/ 901855 w 2680522"/>
              <a:gd name="connsiteY2" fmla="*/ 14997 h 6858000"/>
              <a:gd name="connsiteX3" fmla="*/ 2502754 w 2680522"/>
              <a:gd name="connsiteY3" fmla="*/ 3621656 h 6858000"/>
              <a:gd name="connsiteX4" fmla="*/ 628404 w 2680522"/>
              <a:gd name="connsiteY4" fmla="*/ 6374814 h 6858000"/>
              <a:gd name="connsiteX5" fmla="*/ 111756 w 2680522"/>
              <a:gd name="connsiteY5" fmla="*/ 6780599 h 6858000"/>
              <a:gd name="connsiteX6" fmla="*/ 0 w 2680522"/>
              <a:gd name="connsiteY6" fmla="*/ 6858000 h 6858000"/>
              <a:gd name="connsiteX7" fmla="*/ 177768 w 2680522"/>
              <a:gd name="connsiteY7" fmla="*/ 6858000 h 6858000"/>
              <a:gd name="connsiteX8" fmla="*/ 289524 w 2680522"/>
              <a:gd name="connsiteY8" fmla="*/ 6780599 h 6858000"/>
              <a:gd name="connsiteX9" fmla="*/ 806172 w 2680522"/>
              <a:gd name="connsiteY9" fmla="*/ 6374814 h 6858000"/>
              <a:gd name="connsiteX10" fmla="*/ 2680522 w 2680522"/>
              <a:gd name="connsiteY10" fmla="*/ 3621656 h 6858000"/>
              <a:gd name="connsiteX11" fmla="*/ 1079623 w 2680522"/>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0522" h="6858000">
                <a:moveTo>
                  <a:pt x="1057499" y="0"/>
                </a:moveTo>
                <a:lnTo>
                  <a:pt x="879731" y="0"/>
                </a:lnTo>
                <a:lnTo>
                  <a:pt x="901855" y="14997"/>
                </a:lnTo>
                <a:cubicBezTo>
                  <a:pt x="1929018" y="754641"/>
                  <a:pt x="2502754" y="2093192"/>
                  <a:pt x="2502754" y="3621656"/>
                </a:cubicBezTo>
                <a:cubicBezTo>
                  <a:pt x="2502754" y="4969131"/>
                  <a:pt x="1574029" y="5602839"/>
                  <a:pt x="628404" y="6374814"/>
                </a:cubicBezTo>
                <a:cubicBezTo>
                  <a:pt x="456201" y="6515397"/>
                  <a:pt x="285574" y="6653108"/>
                  <a:pt x="111756" y="6780599"/>
                </a:cubicBezTo>
                <a:lnTo>
                  <a:pt x="0" y="6858000"/>
                </a:lnTo>
                <a:lnTo>
                  <a:pt x="177768" y="6858000"/>
                </a:lnTo>
                <a:lnTo>
                  <a:pt x="289524" y="6780599"/>
                </a:lnTo>
                <a:cubicBezTo>
                  <a:pt x="463342" y="6653108"/>
                  <a:pt x="633969" y="6515397"/>
                  <a:pt x="806172" y="6374814"/>
                </a:cubicBezTo>
                <a:cubicBezTo>
                  <a:pt x="1751797" y="5602839"/>
                  <a:pt x="2680522" y="4969131"/>
                  <a:pt x="2680522" y="3621656"/>
                </a:cubicBezTo>
                <a:cubicBezTo>
                  <a:pt x="2680522" y="2093192"/>
                  <a:pt x="2106786" y="754641"/>
                  <a:pt x="1079623"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Slide Number Placeholder 3">
            <a:extLst>
              <a:ext uri="{FF2B5EF4-FFF2-40B4-BE49-F238E27FC236}">
                <a16:creationId xmlns:a16="http://schemas.microsoft.com/office/drawing/2014/main" id="{4D734AD5-9E06-967A-3E5B-22DE3202C45B}"/>
              </a:ext>
            </a:extLst>
          </p:cNvPr>
          <p:cNvSpPr>
            <a:spLocks noGrp="1"/>
          </p:cNvSpPr>
          <p:nvPr>
            <p:ph type="sldNum" sz="quarter" idx="12"/>
          </p:nvPr>
        </p:nvSpPr>
        <p:spPr>
          <a:xfrm>
            <a:off x="8140446" y="6355080"/>
            <a:ext cx="891540" cy="365760"/>
          </a:xfrm>
        </p:spPr>
        <p:txBody>
          <a:bodyPr>
            <a:normAutofit/>
          </a:bodyPr>
          <a:lstStyle/>
          <a:p>
            <a:pPr algn="l">
              <a:spcAft>
                <a:spcPts val="600"/>
              </a:spcAft>
            </a:pPr>
            <a:fld id="{86E34CC6-692F-114C-BAD7-1B257DE05E65}" type="slidenum">
              <a:rPr lang="en-US" sz="1400">
                <a:solidFill>
                  <a:srgbClr val="FFFFFF"/>
                </a:solidFill>
              </a:rPr>
              <a:pPr algn="l">
                <a:spcAft>
                  <a:spcPts val="600"/>
                </a:spcAft>
              </a:pPr>
              <a:t>8</a:t>
            </a:fld>
            <a:endParaRPr lang="en-US" sz="1400">
              <a:solidFill>
                <a:srgbClr val="FFFFFF"/>
              </a:solidFill>
            </a:endParaRPr>
          </a:p>
        </p:txBody>
      </p:sp>
    </p:spTree>
    <p:extLst>
      <p:ext uri="{BB962C8B-B14F-4D97-AF65-F5344CB8AC3E}">
        <p14:creationId xmlns:p14="http://schemas.microsoft.com/office/powerpoint/2010/main" val="1205705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A67F10AEE57D41B5A4E2880DD073C5" ma:contentTypeVersion="2" ma:contentTypeDescription="Create a new document." ma:contentTypeScope="" ma:versionID="ac8650e43c33062da0d423189db738da">
  <xsd:schema xmlns:xsd="http://www.w3.org/2001/XMLSchema" xmlns:xs="http://www.w3.org/2001/XMLSchema" xmlns:p="http://schemas.microsoft.com/office/2006/metadata/properties" xmlns:ns1="http://schemas.microsoft.com/sharepoint/v3" targetNamespace="http://schemas.microsoft.com/office/2006/metadata/properties" ma:root="true" ma:fieldsID="f862f4348a3931035cadc8da2ff59b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AEF1C06-DA02-4CB4-937E-52D5E02309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EB5F68-AF70-447D-BEA1-84F862531DE5}">
  <ds:schemaRefs>
    <ds:schemaRef ds:uri="http://schemas.microsoft.com/sharepoint/v3/contenttype/forms"/>
  </ds:schemaRefs>
</ds:datastoreItem>
</file>

<file path=customXml/itemProps3.xml><?xml version="1.0" encoding="utf-8"?>
<ds:datastoreItem xmlns:ds="http://schemas.openxmlformats.org/officeDocument/2006/customXml" ds:itemID="{043F643E-CCD6-4357-B3BE-B68930B7C72D}">
  <ds:schemaRefs>
    <ds:schemaRef ds:uri="http://schemas.microsoft.com/office/infopath/2007/PartnerControls"/>
    <ds:schemaRef ds:uri="http://purl.org/dc/terms/"/>
    <ds:schemaRef ds:uri="http://schemas.microsoft.com/office/2006/documentManagement/types"/>
    <ds:schemaRef ds:uri="http://schemas.microsoft.com/sharepoint/v3"/>
    <ds:schemaRef ds:uri="http://purl.org/dc/elements/1.1/"/>
    <ds:schemaRef ds:uri="http://schemas.openxmlformats.org/package/2006/metadata/core-properties"/>
    <ds:schemaRef ds:uri="http://www.w3.org/XML/1998/namespace"/>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860</TotalTime>
  <Words>2101</Words>
  <Application>Microsoft Macintosh PowerPoint</Application>
  <PresentationFormat>On-screen Show (4:3)</PresentationFormat>
  <Paragraphs>146</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Meiryo</vt:lpstr>
      <vt:lpstr>Arial</vt:lpstr>
      <vt:lpstr>Calibri</vt:lpstr>
      <vt:lpstr>Times New Roman</vt:lpstr>
      <vt:lpstr>Office Theme</vt:lpstr>
      <vt:lpstr>  </vt:lpstr>
      <vt:lpstr>Synopsis  </vt:lpstr>
      <vt:lpstr>Background and Context </vt:lpstr>
      <vt:lpstr>Aims of the Study </vt:lpstr>
      <vt:lpstr>Objectives </vt:lpstr>
      <vt:lpstr>Central Research Question </vt:lpstr>
      <vt:lpstr>Literature Review - Conceptualising Dynamic Capabilities </vt:lpstr>
      <vt:lpstr>Strategic Role of DCs </vt:lpstr>
      <vt:lpstr>Proposed set of DCs </vt:lpstr>
      <vt:lpstr>PowerPoint Presentation</vt:lpstr>
      <vt:lpstr>Methodology </vt:lpstr>
      <vt:lpstr>Key Findings </vt:lpstr>
      <vt:lpstr>Strategic Public Sector Procurement </vt:lpstr>
      <vt:lpstr>Conclusion and Future Research</vt:lpstr>
      <vt:lpstr>References </vt:lpstr>
      <vt:lpstr>References</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Cardiff Met</dc:creator>
  <cp:lastModifiedBy>Vera Ndrecaj</cp:lastModifiedBy>
  <cp:revision>43</cp:revision>
  <dcterms:created xsi:type="dcterms:W3CDTF">2014-10-09T14:40:03Z</dcterms:created>
  <dcterms:modified xsi:type="dcterms:W3CDTF">2023-05-15T17:41:53Z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0x01010026A67F10AEE57D41B5A4E2880DD073C5</vt:lpwstr>
  </property>
</Properties>
</file>