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63" r:id="rId5"/>
    <p:sldId id="264" r:id="rId6"/>
    <p:sldId id="265" r:id="rId7"/>
    <p:sldId id="261" r:id="rId8"/>
    <p:sldId id="266" r:id="rId9"/>
    <p:sldId id="267" r:id="rId10"/>
    <p:sldId id="268" r:id="rId11"/>
  </p:sldIdLst>
  <p:sldSz cx="12192000" cy="6858000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nor, Kasha" initials="MK" lastIdx="1" clrIdx="0">
    <p:extLst>
      <p:ext uri="{19B8F6BF-5375-455C-9EA6-DF929625EA0E}">
        <p15:presenceInfo xmlns:p15="http://schemas.microsoft.com/office/powerpoint/2012/main" userId="S::sm20793@cardiffmet.ac.uk::23eae04f-257e-43c6-87a6-d3dd6d56d1a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5-16T12:05:26.012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65D420-090D-4F91-98B1-7414AE082B4F}" type="doc">
      <dgm:prSet loTypeId="urn:microsoft.com/office/officeart/2016/7/layout/ChevronBlock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00A62EE-A412-41CE-BE35-0681AD34A7E9}">
      <dgm:prSet/>
      <dgm:spPr/>
      <dgm:t>
        <a:bodyPr/>
        <a:lstStyle/>
        <a:p>
          <a:r>
            <a:rPr lang="en-GB"/>
            <a:t>The digitalisation of tourists routes accelerated by Covid </a:t>
          </a:r>
          <a:endParaRPr lang="en-US"/>
        </a:p>
      </dgm:t>
    </dgm:pt>
    <dgm:pt modelId="{DE8C0A29-F5BA-484E-A19B-C195557C6C95}" type="parTrans" cxnId="{4E255328-74AD-47FC-AFCB-12C605A7C5FF}">
      <dgm:prSet/>
      <dgm:spPr/>
      <dgm:t>
        <a:bodyPr/>
        <a:lstStyle/>
        <a:p>
          <a:endParaRPr lang="en-US"/>
        </a:p>
      </dgm:t>
    </dgm:pt>
    <dgm:pt modelId="{97F39889-D060-41E8-99BC-FE0C7E28122A}" type="sibTrans" cxnId="{4E255328-74AD-47FC-AFCB-12C605A7C5FF}">
      <dgm:prSet/>
      <dgm:spPr/>
      <dgm:t>
        <a:bodyPr/>
        <a:lstStyle/>
        <a:p>
          <a:endParaRPr lang="en-US"/>
        </a:p>
      </dgm:t>
    </dgm:pt>
    <dgm:pt modelId="{B1311A91-8F3C-4202-8B3F-678244403F64}">
      <dgm:prSet/>
      <dgm:spPr/>
      <dgm:t>
        <a:bodyPr/>
        <a:lstStyle/>
        <a:p>
          <a:r>
            <a:rPr lang="en-GB" dirty="0"/>
            <a:t>However, no current evidence as to benefits, as currently, the only evidence is existing with museums and other attractions</a:t>
          </a:r>
          <a:endParaRPr lang="en-US" dirty="0"/>
        </a:p>
      </dgm:t>
    </dgm:pt>
    <dgm:pt modelId="{20099551-390D-4766-91A8-C80654D2FB32}" type="parTrans" cxnId="{04491A65-BCBA-4BF9-A18A-BE6A0CB84BEB}">
      <dgm:prSet/>
      <dgm:spPr/>
      <dgm:t>
        <a:bodyPr/>
        <a:lstStyle/>
        <a:p>
          <a:endParaRPr lang="en-US"/>
        </a:p>
      </dgm:t>
    </dgm:pt>
    <dgm:pt modelId="{5FDCB209-B9F4-4676-BF95-09B07FFC7BF9}" type="sibTrans" cxnId="{04491A65-BCBA-4BF9-A18A-BE6A0CB84BEB}">
      <dgm:prSet/>
      <dgm:spPr/>
      <dgm:t>
        <a:bodyPr/>
        <a:lstStyle/>
        <a:p>
          <a:endParaRPr lang="en-US"/>
        </a:p>
      </dgm:t>
    </dgm:pt>
    <dgm:pt modelId="{FAA6C112-7A27-40F5-8F82-008917CE57FD}">
      <dgm:prSet/>
      <dgm:spPr/>
      <dgm:t>
        <a:bodyPr/>
        <a:lstStyle/>
        <a:p>
          <a:r>
            <a:rPr lang="en-GB"/>
            <a:t>Attempts to package UNESCO brand and routes in the private sector, with contrasting evidence  </a:t>
          </a:r>
          <a:endParaRPr lang="en-US"/>
        </a:p>
      </dgm:t>
    </dgm:pt>
    <dgm:pt modelId="{0B6F40CB-25A1-46C9-A88C-5F69AD48B5C5}" type="parTrans" cxnId="{6CC74F85-70C6-4CB0-BD7F-C606537996CF}">
      <dgm:prSet/>
      <dgm:spPr/>
      <dgm:t>
        <a:bodyPr/>
        <a:lstStyle/>
        <a:p>
          <a:endParaRPr lang="en-US"/>
        </a:p>
      </dgm:t>
    </dgm:pt>
    <dgm:pt modelId="{E5BF6874-1F8F-45DD-8A04-15906BA460EE}" type="sibTrans" cxnId="{6CC74F85-70C6-4CB0-BD7F-C606537996CF}">
      <dgm:prSet/>
      <dgm:spPr/>
      <dgm:t>
        <a:bodyPr/>
        <a:lstStyle/>
        <a:p>
          <a:endParaRPr lang="en-US"/>
        </a:p>
      </dgm:t>
    </dgm:pt>
    <dgm:pt modelId="{B3674F7D-C30E-4FDF-AEA8-F24989B1B568}">
      <dgm:prSet/>
      <dgm:spPr/>
      <dgm:t>
        <a:bodyPr/>
        <a:lstStyle/>
        <a:p>
          <a:r>
            <a:rPr lang="en-GB" dirty="0"/>
            <a:t>Does accreditation bring additional benefits? </a:t>
          </a:r>
          <a:endParaRPr lang="en-US" dirty="0"/>
        </a:p>
      </dgm:t>
    </dgm:pt>
    <dgm:pt modelId="{479246AB-D5AB-45C6-B49D-8CD552592026}" type="parTrans" cxnId="{47F2BD88-7EA8-4B34-AFF2-C0DFC56A3844}">
      <dgm:prSet/>
      <dgm:spPr/>
      <dgm:t>
        <a:bodyPr/>
        <a:lstStyle/>
        <a:p>
          <a:endParaRPr lang="en-US"/>
        </a:p>
      </dgm:t>
    </dgm:pt>
    <dgm:pt modelId="{EE37524E-8E39-49F3-B95D-8F7ACF2FFA9E}" type="sibTrans" cxnId="{47F2BD88-7EA8-4B34-AFF2-C0DFC56A3844}">
      <dgm:prSet/>
      <dgm:spPr/>
      <dgm:t>
        <a:bodyPr/>
        <a:lstStyle/>
        <a:p>
          <a:endParaRPr lang="en-US"/>
        </a:p>
      </dgm:t>
    </dgm:pt>
    <dgm:pt modelId="{D3299EB2-228F-4017-A816-F933853D9484}">
      <dgm:prSet/>
      <dgm:spPr/>
      <dgm:t>
        <a:bodyPr/>
        <a:lstStyle/>
        <a:p>
          <a:r>
            <a:rPr lang="en-GB" dirty="0"/>
            <a:t>Does the digital route differ from real life?</a:t>
          </a:r>
          <a:endParaRPr lang="en-US" dirty="0"/>
        </a:p>
      </dgm:t>
    </dgm:pt>
    <dgm:pt modelId="{67D86F3C-F40B-4B44-8CD6-A0EE4FDA9BE4}" type="parTrans" cxnId="{A87E8C59-DD81-444D-9A4E-71F4B813F396}">
      <dgm:prSet/>
      <dgm:spPr/>
      <dgm:t>
        <a:bodyPr/>
        <a:lstStyle/>
        <a:p>
          <a:endParaRPr lang="en-US"/>
        </a:p>
      </dgm:t>
    </dgm:pt>
    <dgm:pt modelId="{ADAA8A71-ADE4-4FC9-B267-1E950AC6E4AF}" type="sibTrans" cxnId="{A87E8C59-DD81-444D-9A4E-71F4B813F396}">
      <dgm:prSet/>
      <dgm:spPr/>
      <dgm:t>
        <a:bodyPr/>
        <a:lstStyle/>
        <a:p>
          <a:endParaRPr lang="en-US"/>
        </a:p>
      </dgm:t>
    </dgm:pt>
    <dgm:pt modelId="{5C66293E-E276-4DF8-AAFB-4CD944E96C20}" type="pres">
      <dgm:prSet presAssocID="{F865D420-090D-4F91-98B1-7414AE082B4F}" presName="Name0" presStyleCnt="0">
        <dgm:presLayoutVars>
          <dgm:dir/>
          <dgm:animLvl val="lvl"/>
          <dgm:resizeHandles val="exact"/>
        </dgm:presLayoutVars>
      </dgm:prSet>
      <dgm:spPr/>
    </dgm:pt>
    <dgm:pt modelId="{09068CF8-95CE-47C6-8341-A7F306311A74}" type="pres">
      <dgm:prSet presAssocID="{D00A62EE-A412-41CE-BE35-0681AD34A7E9}" presName="composite" presStyleCnt="0"/>
      <dgm:spPr/>
    </dgm:pt>
    <dgm:pt modelId="{14781C56-A86B-4BF2-9CCC-E2727EDE0FFD}" type="pres">
      <dgm:prSet presAssocID="{D00A62EE-A412-41CE-BE35-0681AD34A7E9}" presName="parTx" presStyleLbl="alignNode1" presStyleIdx="0" presStyleCnt="2">
        <dgm:presLayoutVars>
          <dgm:chMax val="0"/>
          <dgm:chPref val="0"/>
        </dgm:presLayoutVars>
      </dgm:prSet>
      <dgm:spPr/>
    </dgm:pt>
    <dgm:pt modelId="{693D9AF7-68A6-432D-8065-DA193166F168}" type="pres">
      <dgm:prSet presAssocID="{D00A62EE-A412-41CE-BE35-0681AD34A7E9}" presName="desTx" presStyleLbl="alignAccFollowNode1" presStyleIdx="0" presStyleCnt="2">
        <dgm:presLayoutVars/>
      </dgm:prSet>
      <dgm:spPr/>
    </dgm:pt>
    <dgm:pt modelId="{9D13E10E-1D8A-4952-8FA0-EC3AD0AA3932}" type="pres">
      <dgm:prSet presAssocID="{97F39889-D060-41E8-99BC-FE0C7E28122A}" presName="space" presStyleCnt="0"/>
      <dgm:spPr/>
    </dgm:pt>
    <dgm:pt modelId="{85FB5D8A-B141-4D4B-A86D-58EC3E7039B1}" type="pres">
      <dgm:prSet presAssocID="{FAA6C112-7A27-40F5-8F82-008917CE57FD}" presName="composite" presStyleCnt="0"/>
      <dgm:spPr/>
    </dgm:pt>
    <dgm:pt modelId="{4154DE61-87A9-44E6-9463-431D50B31CFC}" type="pres">
      <dgm:prSet presAssocID="{FAA6C112-7A27-40F5-8F82-008917CE57FD}" presName="parTx" presStyleLbl="alignNode1" presStyleIdx="1" presStyleCnt="2" custLinFactNeighborX="280" custLinFactNeighborY="1183">
        <dgm:presLayoutVars>
          <dgm:chMax val="0"/>
          <dgm:chPref val="0"/>
        </dgm:presLayoutVars>
      </dgm:prSet>
      <dgm:spPr/>
    </dgm:pt>
    <dgm:pt modelId="{4C5918C8-5BB1-455B-B026-BE0D295F96E1}" type="pres">
      <dgm:prSet presAssocID="{FAA6C112-7A27-40F5-8F82-008917CE57FD}" presName="desTx" presStyleLbl="alignAccFollowNode1" presStyleIdx="1" presStyleCnt="2">
        <dgm:presLayoutVars/>
      </dgm:prSet>
      <dgm:spPr/>
    </dgm:pt>
  </dgm:ptLst>
  <dgm:cxnLst>
    <dgm:cxn modelId="{122A2811-12D0-465E-950B-9E57C0DD6130}" type="presOf" srcId="{B3674F7D-C30E-4FDF-AEA8-F24989B1B568}" destId="{4C5918C8-5BB1-455B-B026-BE0D295F96E1}" srcOrd="0" destOrd="0" presId="urn:microsoft.com/office/officeart/2016/7/layout/ChevronBlockProcess"/>
    <dgm:cxn modelId="{4E255328-74AD-47FC-AFCB-12C605A7C5FF}" srcId="{F865D420-090D-4F91-98B1-7414AE082B4F}" destId="{D00A62EE-A412-41CE-BE35-0681AD34A7E9}" srcOrd="0" destOrd="0" parTransId="{DE8C0A29-F5BA-484E-A19B-C195557C6C95}" sibTransId="{97F39889-D060-41E8-99BC-FE0C7E28122A}"/>
    <dgm:cxn modelId="{04491A65-BCBA-4BF9-A18A-BE6A0CB84BEB}" srcId="{D00A62EE-A412-41CE-BE35-0681AD34A7E9}" destId="{B1311A91-8F3C-4202-8B3F-678244403F64}" srcOrd="0" destOrd="0" parTransId="{20099551-390D-4766-91A8-C80654D2FB32}" sibTransId="{5FDCB209-B9F4-4676-BF95-09B07FFC7BF9}"/>
    <dgm:cxn modelId="{A87E8C59-DD81-444D-9A4E-71F4B813F396}" srcId="{FAA6C112-7A27-40F5-8F82-008917CE57FD}" destId="{D3299EB2-228F-4017-A816-F933853D9484}" srcOrd="1" destOrd="0" parTransId="{67D86F3C-F40B-4B44-8CD6-A0EE4FDA9BE4}" sibTransId="{ADAA8A71-ADE4-4FC9-B267-1E950AC6E4AF}"/>
    <dgm:cxn modelId="{6CC74F85-70C6-4CB0-BD7F-C606537996CF}" srcId="{F865D420-090D-4F91-98B1-7414AE082B4F}" destId="{FAA6C112-7A27-40F5-8F82-008917CE57FD}" srcOrd="1" destOrd="0" parTransId="{0B6F40CB-25A1-46C9-A88C-5F69AD48B5C5}" sibTransId="{E5BF6874-1F8F-45DD-8A04-15906BA460EE}"/>
    <dgm:cxn modelId="{47F2BD88-7EA8-4B34-AFF2-C0DFC56A3844}" srcId="{FAA6C112-7A27-40F5-8F82-008917CE57FD}" destId="{B3674F7D-C30E-4FDF-AEA8-F24989B1B568}" srcOrd="0" destOrd="0" parTransId="{479246AB-D5AB-45C6-B49D-8CD552592026}" sibTransId="{EE37524E-8E39-49F3-B95D-8F7ACF2FFA9E}"/>
    <dgm:cxn modelId="{4EF6C8B1-F772-4BDF-A6CF-A51C29A6CC96}" type="presOf" srcId="{D00A62EE-A412-41CE-BE35-0681AD34A7E9}" destId="{14781C56-A86B-4BF2-9CCC-E2727EDE0FFD}" srcOrd="0" destOrd="0" presId="urn:microsoft.com/office/officeart/2016/7/layout/ChevronBlockProcess"/>
    <dgm:cxn modelId="{76296BB4-A3E5-478C-83C0-D6B340B9601E}" type="presOf" srcId="{D3299EB2-228F-4017-A816-F933853D9484}" destId="{4C5918C8-5BB1-455B-B026-BE0D295F96E1}" srcOrd="0" destOrd="1" presId="urn:microsoft.com/office/officeart/2016/7/layout/ChevronBlockProcess"/>
    <dgm:cxn modelId="{763267C8-0A0D-4B4D-B302-70518F5158DB}" type="presOf" srcId="{F865D420-090D-4F91-98B1-7414AE082B4F}" destId="{5C66293E-E276-4DF8-AAFB-4CD944E96C20}" srcOrd="0" destOrd="0" presId="urn:microsoft.com/office/officeart/2016/7/layout/ChevronBlockProcess"/>
    <dgm:cxn modelId="{E1F081F2-6E43-492C-9050-74DB28BDED76}" type="presOf" srcId="{B1311A91-8F3C-4202-8B3F-678244403F64}" destId="{693D9AF7-68A6-432D-8065-DA193166F168}" srcOrd="0" destOrd="0" presId="urn:microsoft.com/office/officeart/2016/7/layout/ChevronBlockProcess"/>
    <dgm:cxn modelId="{40F5DEF6-A568-4DED-A900-A9C9B9578AFD}" type="presOf" srcId="{FAA6C112-7A27-40F5-8F82-008917CE57FD}" destId="{4154DE61-87A9-44E6-9463-431D50B31CFC}" srcOrd="0" destOrd="0" presId="urn:microsoft.com/office/officeart/2016/7/layout/ChevronBlockProcess"/>
    <dgm:cxn modelId="{8BD3BAB2-A285-4566-90B9-C52919B36FB9}" type="presParOf" srcId="{5C66293E-E276-4DF8-AAFB-4CD944E96C20}" destId="{09068CF8-95CE-47C6-8341-A7F306311A74}" srcOrd="0" destOrd="0" presId="urn:microsoft.com/office/officeart/2016/7/layout/ChevronBlockProcess"/>
    <dgm:cxn modelId="{FE435ADF-B655-4F1F-B8C2-1519D6C89F2F}" type="presParOf" srcId="{09068CF8-95CE-47C6-8341-A7F306311A74}" destId="{14781C56-A86B-4BF2-9CCC-E2727EDE0FFD}" srcOrd="0" destOrd="0" presId="urn:microsoft.com/office/officeart/2016/7/layout/ChevronBlockProcess"/>
    <dgm:cxn modelId="{D454F924-332A-40FE-84BF-8DC7D0F9BC74}" type="presParOf" srcId="{09068CF8-95CE-47C6-8341-A7F306311A74}" destId="{693D9AF7-68A6-432D-8065-DA193166F168}" srcOrd="1" destOrd="0" presId="urn:microsoft.com/office/officeart/2016/7/layout/ChevronBlockProcess"/>
    <dgm:cxn modelId="{9DE5F69D-E7E7-4DDA-8321-E41DD54ACD9E}" type="presParOf" srcId="{5C66293E-E276-4DF8-AAFB-4CD944E96C20}" destId="{9D13E10E-1D8A-4952-8FA0-EC3AD0AA3932}" srcOrd="1" destOrd="0" presId="urn:microsoft.com/office/officeart/2016/7/layout/ChevronBlockProcess"/>
    <dgm:cxn modelId="{E69E89EE-C051-4CC6-B2BF-A4C545C2E1D6}" type="presParOf" srcId="{5C66293E-E276-4DF8-AAFB-4CD944E96C20}" destId="{85FB5D8A-B141-4D4B-A86D-58EC3E7039B1}" srcOrd="2" destOrd="0" presId="urn:microsoft.com/office/officeart/2016/7/layout/ChevronBlockProcess"/>
    <dgm:cxn modelId="{BEA9728A-47DF-4D62-9878-A7258C138ED8}" type="presParOf" srcId="{85FB5D8A-B141-4D4B-A86D-58EC3E7039B1}" destId="{4154DE61-87A9-44E6-9463-431D50B31CFC}" srcOrd="0" destOrd="0" presId="urn:microsoft.com/office/officeart/2016/7/layout/ChevronBlockProcess"/>
    <dgm:cxn modelId="{7C9F0FB4-14A3-4E38-A5CD-0231F56ACDCB}" type="presParOf" srcId="{85FB5D8A-B141-4D4B-A86D-58EC3E7039B1}" destId="{4C5918C8-5BB1-455B-B026-BE0D295F96E1}" srcOrd="1" destOrd="0" presId="urn:microsoft.com/office/officeart/2016/7/layout/ChevronBlock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3EEBD1-716C-4B82-8640-3E43287AD97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5D05E6D-FD81-48A9-BF04-E8DF372F5573}">
      <dgm:prSet/>
      <dgm:spPr/>
      <dgm:t>
        <a:bodyPr/>
        <a:lstStyle/>
        <a:p>
          <a:r>
            <a:rPr lang="en-GB" dirty="0"/>
            <a:t>Aim: critique theoretical approaches to address research questions </a:t>
          </a:r>
          <a:endParaRPr lang="en-US" dirty="0"/>
        </a:p>
      </dgm:t>
    </dgm:pt>
    <dgm:pt modelId="{D67749F7-3D65-4F7A-8C49-116B48F2EADB}" type="parTrans" cxnId="{C466B4FA-F29A-4C72-9A6A-7B0221959E06}">
      <dgm:prSet/>
      <dgm:spPr/>
      <dgm:t>
        <a:bodyPr/>
        <a:lstStyle/>
        <a:p>
          <a:endParaRPr lang="en-US"/>
        </a:p>
      </dgm:t>
    </dgm:pt>
    <dgm:pt modelId="{7F7191EA-BDE0-4669-A4B0-C673E6019205}" type="sibTrans" cxnId="{C466B4FA-F29A-4C72-9A6A-7B0221959E06}">
      <dgm:prSet/>
      <dgm:spPr/>
      <dgm:t>
        <a:bodyPr/>
        <a:lstStyle/>
        <a:p>
          <a:endParaRPr lang="en-US"/>
        </a:p>
      </dgm:t>
    </dgm:pt>
    <dgm:pt modelId="{6E8BE87E-FCF2-4281-A469-FEA16F1AA8FE}">
      <dgm:prSet/>
      <dgm:spPr/>
      <dgm:t>
        <a:bodyPr/>
        <a:lstStyle/>
        <a:p>
          <a:r>
            <a:rPr lang="en-GB" dirty="0"/>
            <a:t>Explain their limitations for the adaptation of the digital technology of focus (digital trails) </a:t>
          </a:r>
          <a:endParaRPr lang="en-US" dirty="0"/>
        </a:p>
      </dgm:t>
    </dgm:pt>
    <dgm:pt modelId="{A4E4D44C-C6B1-40A6-B8ED-1364BED8A1C2}" type="parTrans" cxnId="{2E537710-D072-4D68-AAE3-597BD7E18C97}">
      <dgm:prSet/>
      <dgm:spPr/>
      <dgm:t>
        <a:bodyPr/>
        <a:lstStyle/>
        <a:p>
          <a:endParaRPr lang="en-US"/>
        </a:p>
      </dgm:t>
    </dgm:pt>
    <dgm:pt modelId="{6DA7B561-2AA2-4031-AFA4-222E6E0033CB}" type="sibTrans" cxnId="{2E537710-D072-4D68-AAE3-597BD7E18C97}">
      <dgm:prSet/>
      <dgm:spPr/>
      <dgm:t>
        <a:bodyPr/>
        <a:lstStyle/>
        <a:p>
          <a:endParaRPr lang="en-US"/>
        </a:p>
      </dgm:t>
    </dgm:pt>
    <dgm:pt modelId="{761F826D-53AC-4915-B97A-98762E3747BF}">
      <dgm:prSet/>
      <dgm:spPr/>
      <dgm:t>
        <a:bodyPr/>
        <a:lstStyle/>
        <a:p>
          <a:r>
            <a:rPr lang="en-GB"/>
            <a:t>TAM</a:t>
          </a:r>
          <a:endParaRPr lang="en-US"/>
        </a:p>
      </dgm:t>
    </dgm:pt>
    <dgm:pt modelId="{1AF87603-7B6A-4D89-850B-C0C894B552B7}" type="parTrans" cxnId="{E1E6CAEA-C2F2-4CD6-B30C-3312D70088E9}">
      <dgm:prSet/>
      <dgm:spPr/>
      <dgm:t>
        <a:bodyPr/>
        <a:lstStyle/>
        <a:p>
          <a:endParaRPr lang="en-US"/>
        </a:p>
      </dgm:t>
    </dgm:pt>
    <dgm:pt modelId="{257F1A16-9D11-490B-A475-14ADBDEE33AB}" type="sibTrans" cxnId="{E1E6CAEA-C2F2-4CD6-B30C-3312D70088E9}">
      <dgm:prSet/>
      <dgm:spPr/>
      <dgm:t>
        <a:bodyPr/>
        <a:lstStyle/>
        <a:p>
          <a:endParaRPr lang="en-US"/>
        </a:p>
      </dgm:t>
    </dgm:pt>
    <dgm:pt modelId="{AF5DFA4A-D595-4C36-AF39-579DF332EA1A}">
      <dgm:prSet/>
      <dgm:spPr/>
      <dgm:t>
        <a:bodyPr/>
        <a:lstStyle/>
        <a:p>
          <a:r>
            <a:rPr lang="en-GB" dirty="0"/>
            <a:t>UTAUT</a:t>
          </a:r>
          <a:endParaRPr lang="en-US" dirty="0"/>
        </a:p>
      </dgm:t>
    </dgm:pt>
    <dgm:pt modelId="{D2472C39-0D29-4978-B227-3056B44EE718}" type="parTrans" cxnId="{50C96132-F891-4D34-BB22-EA089A845046}">
      <dgm:prSet/>
      <dgm:spPr/>
      <dgm:t>
        <a:bodyPr/>
        <a:lstStyle/>
        <a:p>
          <a:endParaRPr lang="en-US"/>
        </a:p>
      </dgm:t>
    </dgm:pt>
    <dgm:pt modelId="{CA85A357-59C5-4620-9151-2359E3D1F2D2}" type="sibTrans" cxnId="{50C96132-F891-4D34-BB22-EA089A845046}">
      <dgm:prSet/>
      <dgm:spPr/>
      <dgm:t>
        <a:bodyPr/>
        <a:lstStyle/>
        <a:p>
          <a:endParaRPr lang="en-US"/>
        </a:p>
      </dgm:t>
    </dgm:pt>
    <dgm:pt modelId="{92CC0129-098E-4CE5-88FC-9374E4EDB5A7}">
      <dgm:prSet/>
      <dgm:spPr/>
      <dgm:t>
        <a:bodyPr/>
        <a:lstStyle/>
        <a:p>
          <a:endParaRPr lang="en-US" dirty="0"/>
        </a:p>
      </dgm:t>
    </dgm:pt>
    <dgm:pt modelId="{33250C03-FCD0-49AD-8B1A-6012966D4E7C}" type="parTrans" cxnId="{18F26712-C55F-4A48-8507-2FC2F98A500D}">
      <dgm:prSet/>
      <dgm:spPr/>
      <dgm:t>
        <a:bodyPr/>
        <a:lstStyle/>
        <a:p>
          <a:endParaRPr lang="en-GB"/>
        </a:p>
      </dgm:t>
    </dgm:pt>
    <dgm:pt modelId="{3BAC6555-F495-4208-B525-B901794B74CB}" type="sibTrans" cxnId="{18F26712-C55F-4A48-8507-2FC2F98A500D}">
      <dgm:prSet/>
      <dgm:spPr/>
      <dgm:t>
        <a:bodyPr/>
        <a:lstStyle/>
        <a:p>
          <a:endParaRPr lang="en-GB"/>
        </a:p>
      </dgm:t>
    </dgm:pt>
    <dgm:pt modelId="{C5A30D9D-70F0-4412-96A0-FCBBE2EADD9B}" type="pres">
      <dgm:prSet presAssocID="{293EEBD1-716C-4B82-8640-3E43287AD971}" presName="linear" presStyleCnt="0">
        <dgm:presLayoutVars>
          <dgm:animLvl val="lvl"/>
          <dgm:resizeHandles val="exact"/>
        </dgm:presLayoutVars>
      </dgm:prSet>
      <dgm:spPr/>
    </dgm:pt>
    <dgm:pt modelId="{561040C3-2734-4953-8E85-183D9EBD6E52}" type="pres">
      <dgm:prSet presAssocID="{C5D05E6D-FD81-48A9-BF04-E8DF372F557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633F731-EA17-462E-8DB7-D6B6C9A21BC5}" type="pres">
      <dgm:prSet presAssocID="{7F7191EA-BDE0-4669-A4B0-C673E6019205}" presName="spacer" presStyleCnt="0"/>
      <dgm:spPr/>
    </dgm:pt>
    <dgm:pt modelId="{AE53C47F-0DE3-48F3-B5F5-DF0A7C20EB2F}" type="pres">
      <dgm:prSet presAssocID="{6E8BE87E-FCF2-4281-A469-FEA16F1AA8FE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5A8E7E8D-D346-473B-A36E-6C1281457D05}" type="pres">
      <dgm:prSet presAssocID="{6E8BE87E-FCF2-4281-A469-FEA16F1AA8FE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2E537710-D072-4D68-AAE3-597BD7E18C97}" srcId="{293EEBD1-716C-4B82-8640-3E43287AD971}" destId="{6E8BE87E-FCF2-4281-A469-FEA16F1AA8FE}" srcOrd="1" destOrd="0" parTransId="{A4E4D44C-C6B1-40A6-B8ED-1364BED8A1C2}" sibTransId="{6DA7B561-2AA2-4031-AFA4-222E6E0033CB}"/>
    <dgm:cxn modelId="{18F26712-C55F-4A48-8507-2FC2F98A500D}" srcId="{6E8BE87E-FCF2-4281-A469-FEA16F1AA8FE}" destId="{92CC0129-098E-4CE5-88FC-9374E4EDB5A7}" srcOrd="2" destOrd="0" parTransId="{33250C03-FCD0-49AD-8B1A-6012966D4E7C}" sibTransId="{3BAC6555-F495-4208-B525-B901794B74CB}"/>
    <dgm:cxn modelId="{F3A2C315-E97E-4DC5-9718-A37402B5BE33}" type="presOf" srcId="{293EEBD1-716C-4B82-8640-3E43287AD971}" destId="{C5A30D9D-70F0-4412-96A0-FCBBE2EADD9B}" srcOrd="0" destOrd="0" presId="urn:microsoft.com/office/officeart/2005/8/layout/vList2"/>
    <dgm:cxn modelId="{50C96132-F891-4D34-BB22-EA089A845046}" srcId="{6E8BE87E-FCF2-4281-A469-FEA16F1AA8FE}" destId="{AF5DFA4A-D595-4C36-AF39-579DF332EA1A}" srcOrd="1" destOrd="0" parTransId="{D2472C39-0D29-4978-B227-3056B44EE718}" sibTransId="{CA85A357-59C5-4620-9151-2359E3D1F2D2}"/>
    <dgm:cxn modelId="{6435764C-0513-4A11-A3AA-5FE53371D9AF}" type="presOf" srcId="{6E8BE87E-FCF2-4281-A469-FEA16F1AA8FE}" destId="{AE53C47F-0DE3-48F3-B5F5-DF0A7C20EB2F}" srcOrd="0" destOrd="0" presId="urn:microsoft.com/office/officeart/2005/8/layout/vList2"/>
    <dgm:cxn modelId="{C03E7E56-376B-4D4F-8356-D23A2A3C34BC}" type="presOf" srcId="{761F826D-53AC-4915-B97A-98762E3747BF}" destId="{5A8E7E8D-D346-473B-A36E-6C1281457D05}" srcOrd="0" destOrd="0" presId="urn:microsoft.com/office/officeart/2005/8/layout/vList2"/>
    <dgm:cxn modelId="{A4738C58-5D17-4C88-838C-1A726EBB2903}" type="presOf" srcId="{C5D05E6D-FD81-48A9-BF04-E8DF372F5573}" destId="{561040C3-2734-4953-8E85-183D9EBD6E52}" srcOrd="0" destOrd="0" presId="urn:microsoft.com/office/officeart/2005/8/layout/vList2"/>
    <dgm:cxn modelId="{A6CAE07B-E2CD-4E73-8D8A-D5B17AE25B03}" type="presOf" srcId="{AF5DFA4A-D595-4C36-AF39-579DF332EA1A}" destId="{5A8E7E8D-D346-473B-A36E-6C1281457D05}" srcOrd="0" destOrd="1" presId="urn:microsoft.com/office/officeart/2005/8/layout/vList2"/>
    <dgm:cxn modelId="{14B18FB2-C8F1-4654-96E9-0933A8959BB0}" type="presOf" srcId="{92CC0129-098E-4CE5-88FC-9374E4EDB5A7}" destId="{5A8E7E8D-D346-473B-A36E-6C1281457D05}" srcOrd="0" destOrd="2" presId="urn:microsoft.com/office/officeart/2005/8/layout/vList2"/>
    <dgm:cxn modelId="{E1E6CAEA-C2F2-4CD6-B30C-3312D70088E9}" srcId="{6E8BE87E-FCF2-4281-A469-FEA16F1AA8FE}" destId="{761F826D-53AC-4915-B97A-98762E3747BF}" srcOrd="0" destOrd="0" parTransId="{1AF87603-7B6A-4D89-850B-C0C894B552B7}" sibTransId="{257F1A16-9D11-490B-A475-14ADBDEE33AB}"/>
    <dgm:cxn modelId="{C466B4FA-F29A-4C72-9A6A-7B0221959E06}" srcId="{293EEBD1-716C-4B82-8640-3E43287AD971}" destId="{C5D05E6D-FD81-48A9-BF04-E8DF372F5573}" srcOrd="0" destOrd="0" parTransId="{D67749F7-3D65-4F7A-8C49-116B48F2EADB}" sibTransId="{7F7191EA-BDE0-4669-A4B0-C673E6019205}"/>
    <dgm:cxn modelId="{5D622B3E-6707-472A-A0BF-4D92557E9748}" type="presParOf" srcId="{C5A30D9D-70F0-4412-96A0-FCBBE2EADD9B}" destId="{561040C3-2734-4953-8E85-183D9EBD6E52}" srcOrd="0" destOrd="0" presId="urn:microsoft.com/office/officeart/2005/8/layout/vList2"/>
    <dgm:cxn modelId="{76CB365E-0D6A-4678-AA9C-48AC5F04D1EF}" type="presParOf" srcId="{C5A30D9D-70F0-4412-96A0-FCBBE2EADD9B}" destId="{A633F731-EA17-462E-8DB7-D6B6C9A21BC5}" srcOrd="1" destOrd="0" presId="urn:microsoft.com/office/officeart/2005/8/layout/vList2"/>
    <dgm:cxn modelId="{49A64C43-7F3B-4177-A86C-509FBA392602}" type="presParOf" srcId="{C5A30D9D-70F0-4412-96A0-FCBBE2EADD9B}" destId="{AE53C47F-0DE3-48F3-B5F5-DF0A7C20EB2F}" srcOrd="2" destOrd="0" presId="urn:microsoft.com/office/officeart/2005/8/layout/vList2"/>
    <dgm:cxn modelId="{4AD03F7D-70F2-4352-893A-A5EF0D44C85E}" type="presParOf" srcId="{C5A30D9D-70F0-4412-96A0-FCBBE2EADD9B}" destId="{5A8E7E8D-D346-473B-A36E-6C1281457D0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781C56-A86B-4BF2-9CCC-E2727EDE0FFD}">
      <dsp:nvSpPr>
        <dsp:cNvPr id="0" name=""/>
        <dsp:cNvSpPr/>
      </dsp:nvSpPr>
      <dsp:spPr>
        <a:xfrm>
          <a:off x="11306" y="293740"/>
          <a:ext cx="5479901" cy="1643970"/>
        </a:xfrm>
        <a:prstGeom prst="chevron">
          <a:avLst>
            <a:gd name="adj" fmla="val 3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2985" tIns="202985" rIns="202985" bIns="202985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The digitalisation of tourists routes accelerated by Covid </a:t>
          </a:r>
          <a:endParaRPr lang="en-US" sz="2400" kern="1200"/>
        </a:p>
      </dsp:txBody>
      <dsp:txXfrm>
        <a:off x="504497" y="293740"/>
        <a:ext cx="4493519" cy="1643970"/>
      </dsp:txXfrm>
    </dsp:sp>
    <dsp:sp modelId="{693D9AF7-68A6-432D-8065-DA193166F168}">
      <dsp:nvSpPr>
        <dsp:cNvPr id="0" name=""/>
        <dsp:cNvSpPr/>
      </dsp:nvSpPr>
      <dsp:spPr>
        <a:xfrm>
          <a:off x="11306" y="1937710"/>
          <a:ext cx="4986710" cy="196135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4061" tIns="394061" rIns="394061" bIns="788122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However, no current evidence as to benefits, as currently, the only evidence is existing with museums and other attractions</a:t>
          </a:r>
          <a:endParaRPr lang="en-US" sz="1800" kern="1200" dirty="0"/>
        </a:p>
      </dsp:txBody>
      <dsp:txXfrm>
        <a:off x="11306" y="1937710"/>
        <a:ext cx="4986710" cy="1961353"/>
      </dsp:txXfrm>
    </dsp:sp>
    <dsp:sp modelId="{4154DE61-87A9-44E6-9463-431D50B31CFC}">
      <dsp:nvSpPr>
        <dsp:cNvPr id="0" name=""/>
        <dsp:cNvSpPr/>
      </dsp:nvSpPr>
      <dsp:spPr>
        <a:xfrm>
          <a:off x="5447927" y="313188"/>
          <a:ext cx="5479901" cy="1643970"/>
        </a:xfrm>
        <a:prstGeom prst="chevron">
          <a:avLst>
            <a:gd name="adj" fmla="val 3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2985" tIns="202985" rIns="202985" bIns="202985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Attempts to package UNESCO brand and routes in the private sector, with contrasting evidence  </a:t>
          </a:r>
          <a:endParaRPr lang="en-US" sz="2400" kern="1200"/>
        </a:p>
      </dsp:txBody>
      <dsp:txXfrm>
        <a:off x="5941118" y="313188"/>
        <a:ext cx="4493519" cy="1643970"/>
      </dsp:txXfrm>
    </dsp:sp>
    <dsp:sp modelId="{4C5918C8-5BB1-455B-B026-BE0D295F96E1}">
      <dsp:nvSpPr>
        <dsp:cNvPr id="0" name=""/>
        <dsp:cNvSpPr/>
      </dsp:nvSpPr>
      <dsp:spPr>
        <a:xfrm>
          <a:off x="5436621" y="1937710"/>
          <a:ext cx="4986710" cy="196135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4061" tIns="394061" rIns="394061" bIns="788122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Does accreditation bring additional benefits? </a:t>
          </a:r>
          <a:endParaRPr lang="en-US" sz="18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Does the digital route differ from real life?</a:t>
          </a:r>
          <a:endParaRPr lang="en-US" sz="1800" kern="1200" dirty="0"/>
        </a:p>
      </dsp:txBody>
      <dsp:txXfrm>
        <a:off x="5436621" y="1937710"/>
        <a:ext cx="4986710" cy="19613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1040C3-2734-4953-8E85-183D9EBD6E52}">
      <dsp:nvSpPr>
        <dsp:cNvPr id="0" name=""/>
        <dsp:cNvSpPr/>
      </dsp:nvSpPr>
      <dsp:spPr>
        <a:xfrm>
          <a:off x="0" y="53042"/>
          <a:ext cx="10927829" cy="13127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Aim: critique theoretical approaches to address research questions </a:t>
          </a:r>
          <a:endParaRPr lang="en-US" sz="3300" kern="1200" dirty="0"/>
        </a:p>
      </dsp:txBody>
      <dsp:txXfrm>
        <a:off x="64083" y="117125"/>
        <a:ext cx="10799663" cy="1184574"/>
      </dsp:txXfrm>
    </dsp:sp>
    <dsp:sp modelId="{AE53C47F-0DE3-48F3-B5F5-DF0A7C20EB2F}">
      <dsp:nvSpPr>
        <dsp:cNvPr id="0" name=""/>
        <dsp:cNvSpPr/>
      </dsp:nvSpPr>
      <dsp:spPr>
        <a:xfrm>
          <a:off x="0" y="1460822"/>
          <a:ext cx="10927829" cy="131274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Explain their limitations for the adaptation of the digital technology of focus (digital trails) </a:t>
          </a:r>
          <a:endParaRPr lang="en-US" sz="3300" kern="1200" dirty="0"/>
        </a:p>
      </dsp:txBody>
      <dsp:txXfrm>
        <a:off x="64083" y="1524905"/>
        <a:ext cx="10799663" cy="1184574"/>
      </dsp:txXfrm>
    </dsp:sp>
    <dsp:sp modelId="{5A8E7E8D-D346-473B-A36E-6C1281457D05}">
      <dsp:nvSpPr>
        <dsp:cNvPr id="0" name=""/>
        <dsp:cNvSpPr/>
      </dsp:nvSpPr>
      <dsp:spPr>
        <a:xfrm>
          <a:off x="0" y="2773562"/>
          <a:ext cx="10927829" cy="1366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959" tIns="41910" rIns="234696" bIns="419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600" kern="1200"/>
            <a:t>TAM</a:t>
          </a:r>
          <a:endParaRPr lang="en-US" sz="2600" kern="120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600" kern="1200" dirty="0"/>
            <a:t>UTAUT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600" kern="1200" dirty="0"/>
        </a:p>
      </dsp:txBody>
      <dsp:txXfrm>
        <a:off x="0" y="2773562"/>
        <a:ext cx="10927829" cy="1366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ChevronBlockProcess">
  <dgm:title val="Chevron Block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 fact="0.6"/>
      <dgm:constr type="h" for="des" forName="composite" op="equ"/>
      <dgm:constr type="w" for="ch" forName="composite" refType="w"/>
      <dgm:constr type="w" for="des" forName="parTx"/>
      <dgm:constr type="h" for="des" forName="parTx" op="equ"/>
      <dgm:constr type="w" for="des" forName="desTx"/>
      <dgm:constr type="primFontSz" for="des" forName="parTx" val="28"/>
      <dgm:constr type="primFontSz" for="des" forName="desTx" refType="primFontSz" refFor="des" refForName="parTx" op="lte" fact="0.75"/>
      <dgm:constr type="h" for="des" forName="desTx" op="equ"/>
      <dgm:constr type="w" for="ch" forName="space" refType="w" op="equ" fact="-0.005"/>
    </dgm:constrLst>
    <dgm:ruleLst>
      <dgm:rule type="w" for="ch" forName="composite" val="0" fact="NaN" max="NaN"/>
    </dgm:ruleLst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7">
          <dgm:if name="Name8" func="var" arg="dir" op="equ" val="norm">
            <dgm:constrLst>
              <dgm:constr type="l" for="ch" forName="parTx"/>
              <dgm:constr type="w" for="ch" forName="parTx" refType="w"/>
              <dgm:constr type="t" for="ch" forName="parTx"/>
              <dgm:constr type="l" for="ch" forName="desTx"/>
              <dgm:constr type="w" for="ch" forName="desTx" refType="w" refFor="ch" refForName="parTx" fact="0.91"/>
              <dgm:constr type="t" for="ch" forName="desTx" refType="h" refFor="ch" refForName="parTx"/>
            </dgm:constrLst>
          </dgm:if>
          <dgm:else name="Name9">
            <dgm:constrLst>
              <dgm:constr type="l" for="ch" forName="parTx"/>
              <dgm:constr type="w" for="ch" forName="parTx" refType="w"/>
              <dgm:constr type="t" for="ch" forName="parTx"/>
              <dgm:constr type="l" for="ch" forName="desTx" refType="w" fact="0.09"/>
              <dgm:constr type="w" for="ch" forName="desTx" refType="w" refFor="ch" refForName="parTx" fact="0.91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 styleLbl="alignNode1">
          <dgm:varLst>
            <dgm:chMax val="0"/>
            <dgm:chPref val="0"/>
          </dgm:varLst>
          <dgm:alg type="tx"/>
          <dgm:choose name="Name10">
            <dgm:if name="Name11" func="var" arg="dir" op="equ" val="norm">
              <dgm:shape xmlns:r="http://schemas.openxmlformats.org/officeDocument/2006/relationships" type="chevron" r:blip="">
                <dgm:adjLst>
                  <dgm:adj idx="1" val="0.3"/>
                </dgm:adjLst>
              </dgm:shape>
            </dgm:if>
            <dgm:else name="Name12">
              <dgm:shape xmlns:r="http://schemas.openxmlformats.org/officeDocument/2006/relationships" rot="180" type="chevron" r:blip="">
                <dgm:adjLst/>
              </dgm:shape>
            </dgm:else>
          </dgm:choose>
          <dgm:presOf axis="self" ptType="node"/>
          <dgm:choose name="Name13">
            <dgm:if name="Name14" func="var" arg="dir" op="equ" val="norm">
              <dgm:constrLst>
                <dgm:constr type="h" refType="w" op="lte" fact="0.3"/>
                <dgm:constr type="h"/>
                <dgm:constr type="tMarg" refType="w" fact="0.105"/>
                <dgm:constr type="bMarg" refType="w" fact="0.105"/>
                <dgm:constr type="lMarg" refType="w" fact="0.105"/>
                <dgm:constr type="rMarg" refType="w" fact="0.105"/>
              </dgm:constrLst>
            </dgm:if>
            <dgm:else name="Name15">
              <dgm:constrLst>
                <dgm:constr type="h" refType="w" op="lte" fact="0.3"/>
                <dgm:constr type="h"/>
                <dgm:constr type="tMarg" refType="w" fact="0.105"/>
                <dgm:constr type="bMarg" refType="w" fact="0.105"/>
                <dgm:constr type="lMarg" refType="w" fact="0.105"/>
                <dgm:constr type="rMarg" refType="w" fact="0.105"/>
              </dgm:constrLst>
            </dgm:else>
          </dgm:choose>
          <dgm:ruleLst>
            <dgm:rule type="h" val="INF" fact="NaN" max="NaN"/>
            <dgm:rule type="primFontSz" val="14" fact="NaN" max="NaN"/>
          </dgm:ruleLst>
        </dgm:layoutNode>
        <dgm:layoutNode name="desTx" styleLbl="alignAccFollowNode1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20"/>
            <dgm:constr type="tMarg" refType="w" fact="0.224"/>
            <dgm:constr type="bMarg" refType="w" fact="0.448"/>
            <dgm:constr type="lMarg" refType="w" fact="0.224"/>
            <dgm:constr type="rMarg" refType="w" fact="0.224"/>
          </dgm:constrLst>
          <dgm:ruleLst>
            <dgm:rule type="h" val="INF" fact="NaN" max="NaN"/>
            <dgm:rule type="primFontSz" val="11" fact="NaN" max="NaN"/>
          </dgm:ruleLst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910C99D-48BA-45D5-B20F-37185F913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EF6B2FC2-B890-458F-9249-FDACE187BB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/>
              <a:t>Kliknite, če želite urediti slog podnaslova matrice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847C0B44-81F0-48AC-8D7E-C273CA164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7889-F339-4819-BF49-9D2905C39C7A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9BF5EC37-6BA7-42B0-BED8-54784EA9C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09D2EC33-543A-44D5-B5CF-A7470F91D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066F-2741-4436-A7C3-0AF5AC0D5CF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083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7EA4DFE-609B-4D53-A97F-9AA1F2C8D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navpičnega besedila 2">
            <a:extLst>
              <a:ext uri="{FF2B5EF4-FFF2-40B4-BE49-F238E27FC236}">
                <a16:creationId xmlns:a16="http://schemas.microsoft.com/office/drawing/2014/main" id="{180E0486-6E26-406A-BB8D-0AB42E4AB8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CB80EF06-9AA3-4E49-8E82-0197FE6E1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7889-F339-4819-BF49-9D2905C39C7A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48ADDC3C-E262-499D-B583-A41200E1B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86DA5F20-8AD6-4E3A-9C65-31B5B6EE6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066F-2741-4436-A7C3-0AF5AC0D5CF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93355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>
            <a:extLst>
              <a:ext uri="{FF2B5EF4-FFF2-40B4-BE49-F238E27FC236}">
                <a16:creationId xmlns:a16="http://schemas.microsoft.com/office/drawing/2014/main" id="{B416F571-CBD7-427D-B253-7854D406CB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navpičnega besedila 2">
            <a:extLst>
              <a:ext uri="{FF2B5EF4-FFF2-40B4-BE49-F238E27FC236}">
                <a16:creationId xmlns:a16="http://schemas.microsoft.com/office/drawing/2014/main" id="{85CFC066-8E45-459B-8F1F-87F8D0B19E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5CCC84F2-2300-49CE-9729-E31B45282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7889-F339-4819-BF49-9D2905C39C7A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E4780B6D-F104-4F99-8815-22F3DFB76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77AC39F8-37CE-40E2-ACA1-ACC2ECCEA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066F-2741-4436-A7C3-0AF5AC0D5CF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0298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C6A8BF5-1D29-4C24-A930-959698073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A967E3A9-52B3-439F-AD21-DFFFC300C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9D34A4FD-AF8E-430C-A6F1-30FB456AD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7889-F339-4819-BF49-9D2905C39C7A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F85F7B7F-001D-4210-A74C-B5F5673E9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B8983D10-B28B-4508-B780-A4D0D2B30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066F-2741-4436-A7C3-0AF5AC0D5CF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3266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D78A883-D9B3-48C3-9F65-BA096D8CB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33AA2297-4614-4721-A291-683A52B18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5B8F25F5-3BFB-4707-8087-8F2F5B2C5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7889-F339-4819-BF49-9D2905C39C7A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73179277-BA2C-4806-BDB0-EDC18C12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B2058100-7D9E-4649-A71B-8D7C567C4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066F-2741-4436-A7C3-0AF5AC0D5CF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13932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9836951-E8B5-4D42-8371-62519FFA4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61139C62-ACC1-4092-A58B-EAEBE5905F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vsebine 3">
            <a:extLst>
              <a:ext uri="{FF2B5EF4-FFF2-40B4-BE49-F238E27FC236}">
                <a16:creationId xmlns:a16="http://schemas.microsoft.com/office/drawing/2014/main" id="{A4CFBB10-2278-4212-801E-902E466F8A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5" name="Označba mesta datuma 4">
            <a:extLst>
              <a:ext uri="{FF2B5EF4-FFF2-40B4-BE49-F238E27FC236}">
                <a16:creationId xmlns:a16="http://schemas.microsoft.com/office/drawing/2014/main" id="{5A540AAD-7851-483C-9BB8-2935BB99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7889-F339-4819-BF49-9D2905C39C7A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6" name="Označba mesta noge 5">
            <a:extLst>
              <a:ext uri="{FF2B5EF4-FFF2-40B4-BE49-F238E27FC236}">
                <a16:creationId xmlns:a16="http://schemas.microsoft.com/office/drawing/2014/main" id="{A043AECB-643A-44D8-BC4C-4B6A13387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>
            <a:extLst>
              <a:ext uri="{FF2B5EF4-FFF2-40B4-BE49-F238E27FC236}">
                <a16:creationId xmlns:a16="http://schemas.microsoft.com/office/drawing/2014/main" id="{42B017BB-5150-4D7C-9261-6FF203225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066F-2741-4436-A7C3-0AF5AC0D5CF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7730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BD16A83-11AB-4FE2-9E39-4B0105690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F6E40841-2A64-4136-A2F2-562B238C0D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Označba mesta vsebine 3">
            <a:extLst>
              <a:ext uri="{FF2B5EF4-FFF2-40B4-BE49-F238E27FC236}">
                <a16:creationId xmlns:a16="http://schemas.microsoft.com/office/drawing/2014/main" id="{280F15F0-5BB8-41B6-B56F-DC2B26E03A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5" name="Označba mesta besedila 4">
            <a:extLst>
              <a:ext uri="{FF2B5EF4-FFF2-40B4-BE49-F238E27FC236}">
                <a16:creationId xmlns:a16="http://schemas.microsoft.com/office/drawing/2014/main" id="{93248D86-09E4-42F5-A3EE-D6A02AA117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6" name="Označba mesta vsebine 5">
            <a:extLst>
              <a:ext uri="{FF2B5EF4-FFF2-40B4-BE49-F238E27FC236}">
                <a16:creationId xmlns:a16="http://schemas.microsoft.com/office/drawing/2014/main" id="{BF4F58CC-69A2-43DD-8BCE-70306745A4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7" name="Označba mesta datuma 6">
            <a:extLst>
              <a:ext uri="{FF2B5EF4-FFF2-40B4-BE49-F238E27FC236}">
                <a16:creationId xmlns:a16="http://schemas.microsoft.com/office/drawing/2014/main" id="{786DAEAD-303B-4C10-B78F-5FCFC795B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7889-F339-4819-BF49-9D2905C39C7A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8" name="Označba mesta noge 7">
            <a:extLst>
              <a:ext uri="{FF2B5EF4-FFF2-40B4-BE49-F238E27FC236}">
                <a16:creationId xmlns:a16="http://schemas.microsoft.com/office/drawing/2014/main" id="{30C5C793-560E-4ABC-82EE-72B67F5E8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značba mesta številke diapozitiva 8">
            <a:extLst>
              <a:ext uri="{FF2B5EF4-FFF2-40B4-BE49-F238E27FC236}">
                <a16:creationId xmlns:a16="http://schemas.microsoft.com/office/drawing/2014/main" id="{880A761A-EC3D-4153-BC92-0A4039594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066F-2741-4436-A7C3-0AF5AC0D5CF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68269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6804863-40D7-4D56-99DE-53576ACEE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datuma 2">
            <a:extLst>
              <a:ext uri="{FF2B5EF4-FFF2-40B4-BE49-F238E27FC236}">
                <a16:creationId xmlns:a16="http://schemas.microsoft.com/office/drawing/2014/main" id="{D26DE9CA-F762-418B-80F8-900C8D9F1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7889-F339-4819-BF49-9D2905C39C7A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4" name="Označba mesta noge 3">
            <a:extLst>
              <a:ext uri="{FF2B5EF4-FFF2-40B4-BE49-F238E27FC236}">
                <a16:creationId xmlns:a16="http://schemas.microsoft.com/office/drawing/2014/main" id="{B2EC7348-86B8-4FA6-8B31-67E146817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značba mesta številke diapozitiva 4">
            <a:extLst>
              <a:ext uri="{FF2B5EF4-FFF2-40B4-BE49-F238E27FC236}">
                <a16:creationId xmlns:a16="http://schemas.microsoft.com/office/drawing/2014/main" id="{B47A22CB-913A-4AB6-BD71-2E8F0D4CE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066F-2741-4436-A7C3-0AF5AC0D5CF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35977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datuma 1">
            <a:extLst>
              <a:ext uri="{FF2B5EF4-FFF2-40B4-BE49-F238E27FC236}">
                <a16:creationId xmlns:a16="http://schemas.microsoft.com/office/drawing/2014/main" id="{01A718EF-B52E-4DE3-AF7A-043DAFEA7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7889-F339-4819-BF49-9D2905C39C7A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3" name="Označba mesta noge 2">
            <a:extLst>
              <a:ext uri="{FF2B5EF4-FFF2-40B4-BE49-F238E27FC236}">
                <a16:creationId xmlns:a16="http://schemas.microsoft.com/office/drawing/2014/main" id="{A7DD4D27-640E-474C-B0F3-31698D1D1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D8453CD6-5B14-49CF-847D-42B65E8AB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066F-2741-4436-A7C3-0AF5AC0D5CF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33216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21FA21-7CC7-43B6-A625-D14089265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65D6212D-B0B3-4DD8-9DB0-91EF3197C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EE90437A-CFB5-462C-A62F-6A7E4C8605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Označba mesta datuma 4">
            <a:extLst>
              <a:ext uri="{FF2B5EF4-FFF2-40B4-BE49-F238E27FC236}">
                <a16:creationId xmlns:a16="http://schemas.microsoft.com/office/drawing/2014/main" id="{C2C5A5E4-2A49-4559-8A91-14A764357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7889-F339-4819-BF49-9D2905C39C7A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6" name="Označba mesta noge 5">
            <a:extLst>
              <a:ext uri="{FF2B5EF4-FFF2-40B4-BE49-F238E27FC236}">
                <a16:creationId xmlns:a16="http://schemas.microsoft.com/office/drawing/2014/main" id="{7568635A-76BD-4DCF-85E8-2A41FA93F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>
            <a:extLst>
              <a:ext uri="{FF2B5EF4-FFF2-40B4-BE49-F238E27FC236}">
                <a16:creationId xmlns:a16="http://schemas.microsoft.com/office/drawing/2014/main" id="{E0D687A3-6E97-4133-9B0E-C5A630871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066F-2741-4436-A7C3-0AF5AC0D5CF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88119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4427937-9087-47E3-9E6D-9D29437AD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slike 2">
            <a:extLst>
              <a:ext uri="{FF2B5EF4-FFF2-40B4-BE49-F238E27FC236}">
                <a16:creationId xmlns:a16="http://schemas.microsoft.com/office/drawing/2014/main" id="{3E03C471-26E5-4D76-84CE-01AFD6735B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57C364D7-178B-4D1C-B2B9-11A282F461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Označba mesta datuma 4">
            <a:extLst>
              <a:ext uri="{FF2B5EF4-FFF2-40B4-BE49-F238E27FC236}">
                <a16:creationId xmlns:a16="http://schemas.microsoft.com/office/drawing/2014/main" id="{05119850-34E1-43B6-9D4E-E13EC9F8A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7889-F339-4819-BF49-9D2905C39C7A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6" name="Označba mesta noge 5">
            <a:extLst>
              <a:ext uri="{FF2B5EF4-FFF2-40B4-BE49-F238E27FC236}">
                <a16:creationId xmlns:a16="http://schemas.microsoft.com/office/drawing/2014/main" id="{216D6BE5-BCCD-48B0-85C0-B903D4E83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>
            <a:extLst>
              <a:ext uri="{FF2B5EF4-FFF2-40B4-BE49-F238E27FC236}">
                <a16:creationId xmlns:a16="http://schemas.microsoft.com/office/drawing/2014/main" id="{F31D43F5-1905-4177-A891-9F7C8AF2F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066F-2741-4436-A7C3-0AF5AC0D5CF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9175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naslova 1">
            <a:extLst>
              <a:ext uri="{FF2B5EF4-FFF2-40B4-BE49-F238E27FC236}">
                <a16:creationId xmlns:a16="http://schemas.microsoft.com/office/drawing/2014/main" id="{C0E4C55A-F62B-4F1B-B765-0B8959778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0FEC5252-F4C0-40BF-86A1-8F6EDDDD41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3151F488-5EF3-4FD3-9B21-A9ACEC3B0D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07889-F339-4819-BF49-9D2905C39C7A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E7507986-5053-44D1-BB0A-5899B90A02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C48C3BEE-B8B5-4D1F-9B46-57EF74027D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B066F-2741-4436-A7C3-0AF5AC0D5CF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47094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42C9A00D-7DB5-4D2B-8430-61365A30C2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7E72DBDE-5F31-42C8-A0FA-5D8789DA3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en-GB" sz="1900" dirty="0"/>
              <a:t>Defining The Conceptual Model For </a:t>
            </a:r>
            <a:r>
              <a:rPr lang="en-GB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UNESCO Digital Trail Development </a:t>
            </a:r>
            <a:r>
              <a:rPr lang="en-GB" sz="1900" dirty="0"/>
              <a:t>Based On Stakeholder Technology Acceptance:</a:t>
            </a:r>
            <a:br>
              <a:rPr lang="en-GB" sz="1900" dirty="0"/>
            </a:br>
            <a:br>
              <a:rPr lang="en-GB" sz="1900" dirty="0"/>
            </a:br>
            <a:r>
              <a:rPr lang="en-GB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Case Of Scottish National Trail</a:t>
            </a:r>
            <a:endParaRPr lang="sl-SI" sz="1900" dirty="0"/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A3BDAF6-3DE0-42B7-99FD-9CCB1AF03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>
            <a:normAutofit/>
          </a:bodyPr>
          <a:lstStyle/>
          <a:p>
            <a:r>
              <a:rPr lang="en-GB" sz="800" dirty="0"/>
              <a:t>Giancarlo Fedeli, </a:t>
            </a:r>
            <a:r>
              <a:rPr lang="en-GB" sz="800" dirty="0" err="1"/>
              <a:t>Krems</a:t>
            </a:r>
            <a:r>
              <a:rPr lang="en-GB" sz="800" dirty="0"/>
              <a:t> University </a:t>
            </a:r>
          </a:p>
          <a:p>
            <a:r>
              <a:rPr lang="en-GB" sz="800" dirty="0"/>
              <a:t>Miha Bratec, University of </a:t>
            </a:r>
            <a:r>
              <a:rPr lang="en-GB" sz="800" dirty="0" err="1"/>
              <a:t>Primorska</a:t>
            </a:r>
            <a:endParaRPr lang="en-GB" sz="800" dirty="0"/>
          </a:p>
          <a:p>
            <a:r>
              <a:rPr lang="en-GB" sz="800" dirty="0"/>
              <a:t>Katarzyna Minor, Cardiff Metropolitan University </a:t>
            </a:r>
            <a:endParaRPr lang="en-SI" sz="800" dirty="0"/>
          </a:p>
          <a:p>
            <a:endParaRPr lang="sl-SI" sz="8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281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C718E79-D338-4073-99BA-7AEFD58B4F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824" y="735106"/>
            <a:ext cx="10053763" cy="2928470"/>
          </a:xfrm>
        </p:spPr>
        <p:txBody>
          <a:bodyPr anchor="b">
            <a:normAutofit/>
          </a:bodyPr>
          <a:lstStyle/>
          <a:p>
            <a:pPr algn="l"/>
            <a:r>
              <a:rPr lang="en-GB" sz="4800"/>
              <a:t>Thank you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1F5DC4B-E944-4DCE-9606-E638FE45B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0682" y="4870824"/>
            <a:ext cx="10005951" cy="1458258"/>
          </a:xfrm>
        </p:spPr>
        <p:txBody>
          <a:bodyPr anchor="ctr">
            <a:normAutofit/>
          </a:bodyPr>
          <a:lstStyle/>
          <a:p>
            <a:pPr algn="l"/>
            <a:r>
              <a:rPr lang="en-GB" dirty="0"/>
              <a:t>Questions?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2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7EF7A-FD5E-444C-8C04-87857F2F7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Literature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C420E-363D-40F4-B214-7F5879314D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Routes are growing in importance as a factor to attract tourist to a destination, e.g.</a:t>
            </a:r>
          </a:p>
          <a:p>
            <a:pPr lvl="1"/>
            <a:r>
              <a:rPr lang="en-GB" sz="2000" dirty="0"/>
              <a:t>Route 66</a:t>
            </a:r>
          </a:p>
          <a:p>
            <a:pPr lvl="1"/>
            <a:r>
              <a:rPr lang="en-GB" sz="2000" dirty="0"/>
              <a:t>Ireland and Wales costal path</a:t>
            </a:r>
          </a:p>
          <a:p>
            <a:pPr lvl="1"/>
            <a:r>
              <a:rPr lang="en-GB" sz="2000" dirty="0"/>
              <a:t>Pilgrimages </a:t>
            </a:r>
          </a:p>
          <a:p>
            <a:pPr lvl="1"/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Virginia Creeper Rail Trail’s 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UNESCO accreditation is a way to gain international accreditation, quality and status recognition (Devon Trails)</a:t>
            </a:r>
          </a:p>
          <a:p>
            <a:endParaRPr lang="en-GB" sz="2000" dirty="0"/>
          </a:p>
          <a:p>
            <a:r>
              <a:rPr lang="en-GB" sz="2000" dirty="0"/>
              <a:t>C</a:t>
            </a:r>
            <a:r>
              <a:rPr lang="en-SI" sz="2000" dirty="0"/>
              <a:t>ontrasting evidence as to economic benefits of the accreditation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3836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D5D5783-4487-42C7-B329-13C7D1A37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Scottish UNESCO </a:t>
            </a:r>
            <a:r>
              <a:rPr lang="en-GB" sz="4400" i="1"/>
              <a:t>digital</a:t>
            </a:r>
            <a:r>
              <a:rPr lang="en-GB" sz="4400"/>
              <a:t> trail</a:t>
            </a:r>
            <a:endParaRPr lang="sl-SI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091128-CB24-4A14-AB43-2906FF9EBE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899" y="2002928"/>
            <a:ext cx="6148409" cy="4351338"/>
          </a:xfrm>
        </p:spPr>
        <p:txBody>
          <a:bodyPr/>
          <a:lstStyle/>
          <a:p>
            <a:pPr marL="0" indent="0" algn="r">
              <a:buNone/>
            </a:pPr>
            <a:r>
              <a:rPr lang="en-GB" sz="2800" dirty="0"/>
              <a:t>The first ever UNESCO endowed digital trail</a:t>
            </a:r>
          </a:p>
          <a:p>
            <a:pPr marL="0" indent="0" algn="r">
              <a:buNone/>
            </a:pPr>
            <a:r>
              <a:rPr lang="en-GB" sz="2800" dirty="0"/>
              <a:t>Launched in October 2021</a:t>
            </a:r>
          </a:p>
          <a:p>
            <a:pPr marL="0" indent="0" algn="r">
              <a:buNone/>
            </a:pPr>
            <a:r>
              <a:rPr lang="en-GB" sz="2800" b="0" i="0" dirty="0">
                <a:effectLst/>
                <a:latin typeface="Source Sans Pro" panose="020B0503030403020204" pitchFamily="34" charset="0"/>
              </a:rPr>
              <a:t>Brings together Scotland’s full range of UNESCO place-based designations</a:t>
            </a:r>
            <a:endParaRPr lang="en-SI" sz="2800" dirty="0"/>
          </a:p>
          <a:p>
            <a:endParaRPr lang="en-GB" dirty="0"/>
          </a:p>
        </p:txBody>
      </p:sp>
      <p:pic>
        <p:nvPicPr>
          <p:cNvPr id="6" name="Picture 2" descr="World's first UNESCO digital trail launches in Scotland | IHBC NewsBlogs">
            <a:extLst>
              <a:ext uri="{FF2B5EF4-FFF2-40B4-BE49-F238E27FC236}">
                <a16:creationId xmlns:a16="http://schemas.microsoft.com/office/drawing/2014/main" id="{2E150C85-3342-4D4C-A994-BA82F6CFB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53275" y="1504156"/>
            <a:ext cx="4830046" cy="518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3441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3B51D-D025-0449-C563-95C2E9179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GB" sz="4000" dirty="0"/>
              <a:t>R</a:t>
            </a:r>
            <a:r>
              <a:rPr lang="en-SI" sz="4000" dirty="0"/>
              <a:t>esearch gap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F47B814-777A-74D1-6B82-427889541E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1823407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50129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49BB2-D36D-153A-3969-82A0704AB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022" y="377440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GB" sz="4000" dirty="0"/>
              <a:t>T</a:t>
            </a:r>
            <a:r>
              <a:rPr lang="en-SI" sz="4000" dirty="0"/>
              <a:t>heoretical approaches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39BDAA3-3342-95A6-BCAB-A71EF93D63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5775226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64976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32A7E-3C51-6341-3A13-358404A9C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516804"/>
            <a:ext cx="6594189" cy="162521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kern="1200" dirty="0">
                <a:latin typeface="+mj-lt"/>
                <a:ea typeface="+mj-ea"/>
                <a:cs typeface="+mj-cs"/>
              </a:rPr>
              <a:t>TAM- Classic, most used adaptation model to date</a:t>
            </a:r>
          </a:p>
        </p:txBody>
      </p:sp>
      <p:pic>
        <p:nvPicPr>
          <p:cNvPr id="1026" name="Picture 2" descr="Diagram&#10;&#10;Description automatically generated">
            <a:extLst>
              <a:ext uri="{FF2B5EF4-FFF2-40B4-BE49-F238E27FC236}">
                <a16:creationId xmlns:a16="http://schemas.microsoft.com/office/drawing/2014/main" id="{D87E410E-2782-BF43-A6B0-383642995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3285" y="3087460"/>
            <a:ext cx="6579910" cy="162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0" name="Content Placeholder 1029">
            <a:extLst>
              <a:ext uri="{FF2B5EF4-FFF2-40B4-BE49-F238E27FC236}">
                <a16:creationId xmlns:a16="http://schemas.microsoft.com/office/drawing/2014/main" id="{5A4996CF-9F76-87F4-7290-A3CA64521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638425" cy="5111600"/>
          </a:xfrm>
        </p:spPr>
        <p:txBody>
          <a:bodyPr anchor="ctr">
            <a:normAutofit/>
          </a:bodyPr>
          <a:lstStyle/>
          <a:p>
            <a:r>
              <a:rPr lang="en-US" sz="2000" dirty="0">
                <a:ea typeface="+mj-ea"/>
                <a:cs typeface="+mj-cs"/>
              </a:rPr>
              <a:t>Ignores</a:t>
            </a:r>
            <a:r>
              <a:rPr lang="en-US" sz="2000" kern="1200" dirty="0">
                <a:ea typeface="+mj-ea"/>
                <a:cs typeface="+mj-cs"/>
              </a:rPr>
              <a:t> broader contextual </a:t>
            </a:r>
            <a:r>
              <a:rPr lang="en-US" sz="2000" dirty="0"/>
              <a:t>environment</a:t>
            </a:r>
          </a:p>
          <a:p>
            <a:r>
              <a:rPr lang="en-US" sz="2000" dirty="0"/>
              <a:t>Limited factors</a:t>
            </a:r>
          </a:p>
          <a:p>
            <a:r>
              <a:rPr lang="en-US" sz="2000" dirty="0"/>
              <a:t>Real life vs digital trail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1080AE-2301-4C4C-B95A-26BAABD601E5}"/>
              </a:ext>
            </a:extLst>
          </p:cNvPr>
          <p:cNvSpPr txBox="1"/>
          <p:nvPr/>
        </p:nvSpPr>
        <p:spPr>
          <a:xfrm>
            <a:off x="5886450" y="4638675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(Davies, 1989)</a:t>
            </a:r>
          </a:p>
        </p:txBody>
      </p:sp>
    </p:spTree>
    <p:extLst>
      <p:ext uri="{BB962C8B-B14F-4D97-AF65-F5344CB8AC3E}">
        <p14:creationId xmlns:p14="http://schemas.microsoft.com/office/powerpoint/2010/main" val="2863298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6A954-7F4A-DA78-D204-118E6DD3B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516804"/>
            <a:ext cx="6594189" cy="162521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GB" sz="2400" dirty="0"/>
              <a:t>UTAUT,  typically used in s</a:t>
            </a:r>
            <a:r>
              <a:rPr lang="en-US" sz="2400" kern="1200" dirty="0">
                <a:latin typeface="+mj-lt"/>
                <a:ea typeface="+mj-ea"/>
                <a:cs typeface="+mj-cs"/>
              </a:rPr>
              <a:t>ingle organization context </a:t>
            </a:r>
          </a:p>
        </p:txBody>
      </p:sp>
      <p:pic>
        <p:nvPicPr>
          <p:cNvPr id="2050" name="Picture 2" descr="Diagram&#10;&#10;Description automatically generated">
            <a:extLst>
              <a:ext uri="{FF2B5EF4-FFF2-40B4-BE49-F238E27FC236}">
                <a16:creationId xmlns:a16="http://schemas.microsoft.com/office/drawing/2014/main" id="{3709C6E8-E6B0-BF92-CF5C-46B47FDF3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4451" y="2022112"/>
            <a:ext cx="6233994" cy="364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4" name="Content Placeholder 2053">
            <a:extLst>
              <a:ext uri="{FF2B5EF4-FFF2-40B4-BE49-F238E27FC236}">
                <a16:creationId xmlns:a16="http://schemas.microsoft.com/office/drawing/2014/main" id="{65553B1B-A179-CAB6-F1FA-8FC94EF93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en-US" sz="2000" dirty="0">
                <a:latin typeface="+mj-lt"/>
                <a:ea typeface="+mj-ea"/>
                <a:cs typeface="+mj-cs"/>
              </a:rPr>
              <a:t>I</a:t>
            </a:r>
            <a:r>
              <a:rPr lang="en-US" sz="2000" kern="1200" dirty="0">
                <a:latin typeface="+mj-lt"/>
                <a:ea typeface="+mj-ea"/>
                <a:cs typeface="+mj-cs"/>
              </a:rPr>
              <a:t>gnores multiple uses and role  – routes are complex with multi stakeholders</a:t>
            </a:r>
          </a:p>
          <a:p>
            <a:r>
              <a:rPr lang="en-US" sz="2000" dirty="0">
                <a:latin typeface="+mj-lt"/>
                <a:ea typeface="+mj-ea"/>
                <a:cs typeface="+mj-cs"/>
              </a:rPr>
              <a:t>The digital trail bring together multiple UNESCO place-based designations</a:t>
            </a:r>
          </a:p>
          <a:p>
            <a:r>
              <a:rPr lang="en-US" sz="2000" dirty="0">
                <a:latin typeface="+mj-lt"/>
                <a:ea typeface="+mj-ea"/>
                <a:cs typeface="+mj-cs"/>
              </a:rPr>
              <a:t>Real-life vs digital </a:t>
            </a:r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684DDD-2EB2-421F-9D5E-7517D3EA3A33}"/>
              </a:ext>
            </a:extLst>
          </p:cNvPr>
          <p:cNvSpPr txBox="1"/>
          <p:nvPr/>
        </p:nvSpPr>
        <p:spPr>
          <a:xfrm>
            <a:off x="4498019" y="5891964"/>
            <a:ext cx="3195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</a:t>
            </a:r>
            <a:r>
              <a:rPr lang="en-GB" sz="1800" dirty="0"/>
              <a:t>Venkatesh, V., et al., 2003)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289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AB8A5-253D-F3CE-CE2A-5D6A0FADC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5" y="649480"/>
            <a:ext cx="4133912" cy="841117"/>
          </a:xfrm>
        </p:spPr>
        <p:txBody>
          <a:bodyPr anchor="b">
            <a:normAutofit/>
          </a:bodyPr>
          <a:lstStyle/>
          <a:p>
            <a:pPr algn="r"/>
            <a:r>
              <a:rPr lang="en-GB" sz="4000" dirty="0"/>
              <a:t>W</a:t>
            </a:r>
            <a:r>
              <a:rPr lang="en-SI" sz="4000" dirty="0"/>
              <a:t>ay forward 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9317D3-29B9-F8B4-F621-B1292BA27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2000" dirty="0"/>
              <a:t>Area of focus: end-u</a:t>
            </a:r>
            <a:r>
              <a:rPr lang="en-GB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ser perspectives</a:t>
            </a:r>
          </a:p>
          <a:p>
            <a:pPr marL="1200150" lvl="2" indent="-285750">
              <a:lnSpc>
                <a:spcPct val="107000"/>
              </a:lnSpc>
              <a:spcAft>
                <a:spcPts val="800"/>
              </a:spcAft>
              <a:tabLst>
                <a:tab pos="914400" algn="l"/>
              </a:tabLst>
            </a:pPr>
            <a:r>
              <a:rPr lang="en-GB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Does UNESCO bring any further value as a digital trail</a:t>
            </a:r>
          </a:p>
          <a:p>
            <a:pPr marL="1200150" lvl="2" indent="-285750">
              <a:lnSpc>
                <a:spcPct val="107000"/>
              </a:lnSpc>
              <a:spcAft>
                <a:spcPts val="800"/>
              </a:spcAft>
              <a:tabLst>
                <a:tab pos="914400" algn="l"/>
              </a:tabLst>
            </a:pPr>
            <a:r>
              <a:rPr lang="en-GB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If the trail brings value to UNESCO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Overall aim: creation of a unique, context specific model </a:t>
            </a:r>
          </a:p>
          <a:p>
            <a:endParaRPr lang="en-SI" sz="2000" dirty="0"/>
          </a:p>
        </p:txBody>
      </p:sp>
      <p:pic>
        <p:nvPicPr>
          <p:cNvPr id="4" name="Picture 2" descr="Diagram&#10;&#10;Description automatically generated">
            <a:extLst>
              <a:ext uri="{FF2B5EF4-FFF2-40B4-BE49-F238E27FC236}">
                <a16:creationId xmlns:a16="http://schemas.microsoft.com/office/drawing/2014/main" id="{FF94C4D1-47C4-4E45-A40B-5F9FC60605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7158" y="3138553"/>
            <a:ext cx="609600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8D10384-41F8-419E-8FF6-DB5CD3394129}"/>
              </a:ext>
            </a:extLst>
          </p:cNvPr>
          <p:cNvCxnSpPr/>
          <p:nvPr/>
        </p:nvCxnSpPr>
        <p:spPr>
          <a:xfrm>
            <a:off x="1009639" y="2628900"/>
            <a:ext cx="0" cy="4191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A346238-409D-4F42-A341-87DC9C7FC40B}"/>
              </a:ext>
            </a:extLst>
          </p:cNvPr>
          <p:cNvCxnSpPr>
            <a:cxnSpLocks/>
          </p:cNvCxnSpPr>
          <p:nvPr/>
        </p:nvCxnSpPr>
        <p:spPr>
          <a:xfrm flipV="1">
            <a:off x="2609850" y="4427020"/>
            <a:ext cx="0" cy="5259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9A81C6B-B5E8-41BD-A5DD-F4236F18D3BC}"/>
              </a:ext>
            </a:extLst>
          </p:cNvPr>
          <p:cNvSpPr txBox="1"/>
          <p:nvPr/>
        </p:nvSpPr>
        <p:spPr>
          <a:xfrm>
            <a:off x="514350" y="2088419"/>
            <a:ext cx="1009629" cy="40011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COVID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1A4084-C998-4032-BE33-94F9A4BCF2B5}"/>
              </a:ext>
            </a:extLst>
          </p:cNvPr>
          <p:cNvSpPr txBox="1"/>
          <p:nvPr/>
        </p:nvSpPr>
        <p:spPr>
          <a:xfrm>
            <a:off x="2105035" y="5102997"/>
            <a:ext cx="1009629" cy="95410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UNESCO brand </a:t>
            </a:r>
          </a:p>
          <a:p>
            <a:pPr algn="ctr"/>
            <a:r>
              <a:rPr lang="en-GB" sz="1400" dirty="0"/>
              <a:t>Physical vs real-world </a:t>
            </a:r>
          </a:p>
        </p:txBody>
      </p:sp>
    </p:spTree>
    <p:extLst>
      <p:ext uri="{BB962C8B-B14F-4D97-AF65-F5344CB8AC3E}">
        <p14:creationId xmlns:p14="http://schemas.microsoft.com/office/powerpoint/2010/main" val="48418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7F1ED-52BB-435D-B8D7-E1ACB3190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4000" dirty="0"/>
              <a:t>References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E17086-3377-4BA7-B576-2F0968FA7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r>
              <a:rPr lang="en-GB" sz="1000" dirty="0"/>
              <a:t>Baker, J., 2012. The Technology–Organization–Environment Framework. In: Information systems </a:t>
            </a:r>
            <a:r>
              <a:rPr lang="en-GB" sz="1000" dirty="0" err="1"/>
              <a:t>systems</a:t>
            </a:r>
            <a:r>
              <a:rPr lang="en-GB" sz="1000" dirty="0"/>
              <a:t> theory. Springer, pp. 231–245.</a:t>
            </a:r>
          </a:p>
          <a:p>
            <a:r>
              <a:rPr lang="en-GB" sz="1000" dirty="0"/>
              <a:t>Bowker, J., Bergstrom, J. C. &amp; Gill, J. 2007. Estimating the Economic Value and Impacts of Recreational Trails: A Case Study of the Virginia Creeper Rail Trail. Tourism Economics, 13(2), 241-260</a:t>
            </a:r>
          </a:p>
          <a:p>
            <a:r>
              <a:rPr lang="en-GB" sz="1000" dirty="0" err="1"/>
              <a:t>Cuccia</a:t>
            </a:r>
            <a:r>
              <a:rPr lang="en-GB" sz="1000" dirty="0"/>
              <a:t>, </a:t>
            </a:r>
            <a:r>
              <a:rPr lang="en-GB" sz="1000" dirty="0" err="1"/>
              <a:t>Tiziana</a:t>
            </a:r>
            <a:r>
              <a:rPr lang="en-GB" sz="1000" dirty="0"/>
              <a:t>, </a:t>
            </a:r>
            <a:r>
              <a:rPr lang="en-GB" sz="1000" dirty="0" err="1"/>
              <a:t>Calogero</a:t>
            </a:r>
            <a:r>
              <a:rPr lang="en-GB" sz="1000" dirty="0"/>
              <a:t> </a:t>
            </a:r>
            <a:r>
              <a:rPr lang="en-GB" sz="1000" dirty="0" err="1"/>
              <a:t>Guccio</a:t>
            </a:r>
            <a:r>
              <a:rPr lang="en-GB" sz="1000" dirty="0"/>
              <a:t>, and </a:t>
            </a:r>
            <a:r>
              <a:rPr lang="en-GB" sz="1000" dirty="0" err="1"/>
              <a:t>Ilde</a:t>
            </a:r>
            <a:r>
              <a:rPr lang="en-GB" sz="1000" dirty="0"/>
              <a:t> Rizzo., 2013. Does UNESCO Inscription Affect the Performance of Tourism Destinations? A Regional Perspective. </a:t>
            </a:r>
            <a:r>
              <a:rPr lang="en-GB" sz="1000" dirty="0" err="1"/>
              <a:t>Ssrn</a:t>
            </a:r>
            <a:r>
              <a:rPr lang="en-GB" sz="1000" dirty="0"/>
              <a:t>, no. February. doi:10.2139/ssrn.2225771</a:t>
            </a:r>
          </a:p>
          <a:p>
            <a:r>
              <a:rPr lang="en-GB" sz="1000" dirty="0"/>
              <a:t>Davis, F. 1989. Perceived usefulness, perceived ease of use, and user acceptance of information technology. MIS Quarterly. 319–340.</a:t>
            </a:r>
          </a:p>
          <a:p>
            <a:r>
              <a:rPr lang="en-GB" sz="1000" dirty="0" err="1"/>
              <a:t>Goussous</a:t>
            </a:r>
            <a:r>
              <a:rPr lang="en-GB" sz="1000" dirty="0"/>
              <a:t>, D. J. &amp; Haddad, L. G., 2014., Innovation of New Tourism Trails and its Effect on the </a:t>
            </a:r>
            <a:r>
              <a:rPr lang="en-GB" sz="1000" dirty="0" err="1"/>
              <a:t>Ajloun</a:t>
            </a:r>
            <a:r>
              <a:rPr lang="en-GB" sz="1000" dirty="0"/>
              <a:t> Touristic Process. Journal of American Science, 10(4), 50-60</a:t>
            </a:r>
          </a:p>
          <a:p>
            <a:r>
              <a:rPr lang="en-GB" sz="1000" dirty="0"/>
              <a:t>Muñoz, L. </a:t>
            </a:r>
            <a:r>
              <a:rPr lang="en-GB" sz="1000" dirty="0" err="1"/>
              <a:t>Hausner</a:t>
            </a:r>
            <a:r>
              <a:rPr lang="en-GB" sz="1000" dirty="0"/>
              <a:t>, V. and </a:t>
            </a:r>
            <a:r>
              <a:rPr lang="en-GB" sz="1000" dirty="0" err="1"/>
              <a:t>Monz</a:t>
            </a:r>
            <a:r>
              <a:rPr lang="en-GB" sz="1000" dirty="0"/>
              <a:t>, C.A. 2019. Advantages and Limitations of Using Mobile Apps for Protected Area Monitoring and Management, Society &amp; Natural Resources, 32:4, 473-488</a:t>
            </a:r>
          </a:p>
          <a:p>
            <a:r>
              <a:rPr lang="en-GB" sz="1000" dirty="0" err="1"/>
              <a:t>Patuelli</a:t>
            </a:r>
            <a:r>
              <a:rPr lang="en-GB" sz="1000" dirty="0"/>
              <a:t>, R., </a:t>
            </a:r>
            <a:r>
              <a:rPr lang="en-GB" sz="1000" dirty="0" err="1"/>
              <a:t>Mussoni</a:t>
            </a:r>
            <a:r>
              <a:rPr lang="en-GB" sz="1000" dirty="0"/>
              <a:t>, M. and Candela, G. 2013. The Effects of World Heritage Sites on Domestic Tourism: A Spatial Interaction Model for Italy, The Rimini Centre for Economic Analysis, Working Paper Series, http://www.rcea.org/RePEc/pdf/wp14_12.pdf</a:t>
            </a:r>
          </a:p>
          <a:p>
            <a:r>
              <a:rPr lang="en-GB" sz="1000" dirty="0"/>
              <a:t>SQW, 2015. Devon cycling and walking trails: Economic impact analysis for Devon County Council, </a:t>
            </a:r>
            <a:r>
              <a:rPr lang="en-GB" sz="1000" dirty="0" err="1"/>
              <a:t>s.l.</a:t>
            </a:r>
            <a:r>
              <a:rPr lang="en-GB" sz="1000" dirty="0"/>
              <a:t>: SQW.</a:t>
            </a:r>
          </a:p>
          <a:p>
            <a:r>
              <a:rPr lang="en-GB" sz="1000" dirty="0" err="1"/>
              <a:t>Tornatzky</a:t>
            </a:r>
            <a:r>
              <a:rPr lang="en-GB" sz="1000" dirty="0"/>
              <a:t>, L.G., Fleischer, M. 1990. The processes of technological innovation. Lexington, Mass., Lexington Books.</a:t>
            </a:r>
          </a:p>
          <a:p>
            <a:r>
              <a:rPr lang="en-GB" sz="1000" dirty="0"/>
              <a:t>UK National Commission for UNESCO, 2016. Wider Value of UNESCO to the UK: UNESCO in Scotland, London: </a:t>
            </a:r>
            <a:r>
              <a:rPr lang="en-GB" sz="1000" dirty="0" err="1"/>
              <a:t>s.n</a:t>
            </a:r>
            <a:r>
              <a:rPr lang="en-GB" sz="1000" dirty="0"/>
              <a:t>.</a:t>
            </a:r>
          </a:p>
          <a:p>
            <a:r>
              <a:rPr lang="en-GB" sz="1000" dirty="0"/>
              <a:t>Venkatesh, V., et al., 2003. User acceptance of information technology: Towards a unified view. MIS Quarterly, 27(3), 425-478. </a:t>
            </a:r>
          </a:p>
        </p:txBody>
      </p:sp>
    </p:spTree>
    <p:extLst>
      <p:ext uri="{BB962C8B-B14F-4D97-AF65-F5344CB8AC3E}">
        <p14:creationId xmlns:p14="http://schemas.microsoft.com/office/powerpoint/2010/main" val="3629018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isarn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706</Words>
  <Application>Microsoft Office PowerPoint</Application>
  <PresentationFormat>Widescreen</PresentationFormat>
  <Paragraphs>61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Source Sans Pro</vt:lpstr>
      <vt:lpstr>Officeova tema</vt:lpstr>
      <vt:lpstr>Defining The Conceptual Model For UNESCO Digital Trail Development Based On Stakeholder Technology Acceptance:  The Case Of Scottish National Trail</vt:lpstr>
      <vt:lpstr>Literature </vt:lpstr>
      <vt:lpstr>Scottish UNESCO digital trail</vt:lpstr>
      <vt:lpstr>Research gap</vt:lpstr>
      <vt:lpstr>Theoretical approaches</vt:lpstr>
      <vt:lpstr>TAM- Classic, most used adaptation model to date</vt:lpstr>
      <vt:lpstr>UTAUT,  typically used in single organization context </vt:lpstr>
      <vt:lpstr>Way forward  </vt:lpstr>
      <vt:lpstr>References 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Defining The Conceptual Model For UNESCO Digital Trail Development Based On Stakeholder Technology Acceptance:  The Case Of Scottish National Trail</dc:title>
  <dc:creator>Minor, Kasha</dc:creator>
  <cp:lastModifiedBy>Minor, Kasha</cp:lastModifiedBy>
  <cp:revision>3</cp:revision>
  <dcterms:created xsi:type="dcterms:W3CDTF">2022-05-16T10:32:04Z</dcterms:created>
  <dcterms:modified xsi:type="dcterms:W3CDTF">2022-05-16T11:06:37Z</dcterms:modified>
</cp:coreProperties>
</file>