
<file path=[Content_Types].xml><?xml version="1.0" encoding="utf-8"?>
<Types xmlns="http://schemas.openxmlformats.org/package/2006/content-types">
  <Default Extension="bin" ContentType="application/vnd.openxmlformats-officedocument.oleObject"/>
  <Default Extension="jpeg" ContentType="image/jpeg"/>
  <Default Extension="jp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notesSlides/notesSlide7.xml" ContentType="application/vnd.openxmlformats-officedocument.presentationml.notesSlid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charts/chart6.xml" ContentType="application/vnd.openxmlformats-officedocument.drawingml.chart+xml"/>
  <Override PartName="/ppt/charts/style6.xml" ContentType="application/vnd.ms-office.chartstyle+xml"/>
  <Override PartName="/ppt/charts/colors6.xml" ContentType="application/vnd.ms-office.chartcolorstyle+xml"/>
  <Override PartName="/ppt/notesSlides/notesSlide8.xml" ContentType="application/vnd.openxmlformats-officedocument.presentationml.notesSlide+xml"/>
  <Override PartName="/ppt/charts/chart7.xml" ContentType="application/vnd.openxmlformats-officedocument.drawingml.chart+xml"/>
  <Override PartName="/ppt/charts/style7.xml" ContentType="application/vnd.ms-office.chartstyle+xml"/>
  <Override PartName="/ppt/charts/colors7.xml" ContentType="application/vnd.ms-office.chartcolorstyle+xml"/>
  <Override PartName="/ppt/charts/chart8.xml" ContentType="application/vnd.openxmlformats-officedocument.drawingml.chart+xml"/>
  <Override PartName="/ppt/charts/style8.xml" ContentType="application/vnd.ms-office.chartstyle+xml"/>
  <Override PartName="/ppt/charts/colors8.xml" ContentType="application/vnd.ms-office.chartcolorstyl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 id="2147483650" r:id="rId2"/>
  </p:sldMasterIdLst>
  <p:notesMasterIdLst>
    <p:notesMasterId r:id="rId13"/>
  </p:notesMasterIdLst>
  <p:sldIdLst>
    <p:sldId id="256" r:id="rId3"/>
    <p:sldId id="257" r:id="rId4"/>
    <p:sldId id="258" r:id="rId5"/>
    <p:sldId id="259" r:id="rId6"/>
    <p:sldId id="260" r:id="rId7"/>
    <p:sldId id="263" r:id="rId8"/>
    <p:sldId id="266" r:id="rId9"/>
    <p:sldId id="267" r:id="rId10"/>
    <p:sldId id="264" r:id="rId11"/>
    <p:sldId id="265" r:id="rId12"/>
  </p:sldIdLst>
  <p:sldSz cx="12192000" cy="6858000"/>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17" roundtripDataSignature="AMtx7mhotjMjx1YMjtZayl/TY/diKvhiQw=="/>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FF933AAD-F19F-4E48-9191-B7E9462FED87}">
  <a:tblStyle styleId="{FF933AAD-F19F-4E48-9191-B7E9462FED87}" styleName="Table_0">
    <a:wholeTbl>
      <a:tcTxStyle>
        <a:font>
          <a:latin typeface="Arial"/>
          <a:ea typeface="Arial"/>
          <a:cs typeface="Arial"/>
        </a:font>
        <a:srgbClr val="000000"/>
      </a:tcTxStyle>
      <a:tcStyle>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72033" autoAdjust="0"/>
  </p:normalViewPr>
  <p:slideViewPr>
    <p:cSldViewPr snapToGrid="0">
      <p:cViewPr varScale="1">
        <p:scale>
          <a:sx n="82" d="100"/>
          <a:sy n="82" d="100"/>
        </p:scale>
        <p:origin x="1674" y="8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notesMaster" Target="notesMasters/notesMaster1.xml"/><Relationship Id="rId18" Type="http://schemas.openxmlformats.org/officeDocument/2006/relationships/presProps" Target="presProps.xml"/><Relationship Id="rId3" Type="http://schemas.openxmlformats.org/officeDocument/2006/relationships/slide" Target="slides/slide1.xml"/><Relationship Id="rId21"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customschemas.google.com/relationships/presentationmetadata" Target="metadata"/><Relationship Id="rId2" Type="http://schemas.openxmlformats.org/officeDocument/2006/relationships/slideMaster" Target="slideMasters/slideMaster2.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0" Type="http://schemas.openxmlformats.org/officeDocument/2006/relationships/slide" Target="slides/slide8.xml"/><Relationship Id="rId19"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s>
</file>

<file path=ppt/charts/_rels/chart1.xml.rels><?xml version="1.0" encoding="UTF-8" standalone="yes"?>
<Relationships xmlns="http://schemas.openxmlformats.org/package/2006/relationships"><Relationship Id="rId3" Type="http://schemas.openxmlformats.org/officeDocument/2006/relationships/oleObject" Target="Book1" TargetMode="External"/><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oleObject" Target="file:///C:\Users\sm20793\Google%20Drive\Research\NTG\NTG%20Paper%202\OCt%202021\skills%20changes.xlsx" TargetMode="External"/><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oleObject" Target="file:///C:\Users\sm20793\Google%20Drive\Research\NTG\NTG%20Paper%202\OCt%202021\skills%20changes.xlsx" TargetMode="External"/><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oleObject" Target="file:///C:\Users\sm20793\Google%20Drive\Research\NTG\NTG%20Paper%202\OCt%202021\skills%20changes.xlsx" TargetMode="External"/><Relationship Id="rId2" Type="http://schemas.microsoft.com/office/2011/relationships/chartColorStyle" Target="colors4.xml"/><Relationship Id="rId1" Type="http://schemas.microsoft.com/office/2011/relationships/chartStyle" Target="style4.xml"/></Relationships>
</file>

<file path=ppt/charts/_rels/chart5.xml.rels><?xml version="1.0" encoding="UTF-8" standalone="yes"?>
<Relationships xmlns="http://schemas.openxmlformats.org/package/2006/relationships"><Relationship Id="rId3" Type="http://schemas.openxmlformats.org/officeDocument/2006/relationships/oleObject" Target="../embeddings/oleObject1.bin"/><Relationship Id="rId2" Type="http://schemas.microsoft.com/office/2011/relationships/chartColorStyle" Target="colors5.xml"/><Relationship Id="rId1" Type="http://schemas.microsoft.com/office/2011/relationships/chartStyle" Target="style5.xml"/></Relationships>
</file>

<file path=ppt/charts/_rels/chart6.xml.rels><?xml version="1.0" encoding="UTF-8" standalone="yes"?>
<Relationships xmlns="http://schemas.openxmlformats.org/package/2006/relationships"><Relationship Id="rId3" Type="http://schemas.openxmlformats.org/officeDocument/2006/relationships/oleObject" Target="file:///C:\Users\sm20793\Google%20Drive\Research\NTG\NTG%20Paper%202\OCt%202021\skills%20changes.xlsx" TargetMode="External"/><Relationship Id="rId2" Type="http://schemas.microsoft.com/office/2011/relationships/chartColorStyle" Target="colors6.xml"/><Relationship Id="rId1" Type="http://schemas.microsoft.com/office/2011/relationships/chartStyle" Target="style6.xml"/></Relationships>
</file>

<file path=ppt/charts/_rels/chart7.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7.xml"/><Relationship Id="rId1" Type="http://schemas.microsoft.com/office/2011/relationships/chartStyle" Target="style7.xml"/></Relationships>
</file>

<file path=ppt/charts/_rels/chart8.xml.rels><?xml version="1.0" encoding="UTF-8" standalone="yes"?>
<Relationships xmlns="http://schemas.openxmlformats.org/package/2006/relationships"><Relationship Id="rId3" Type="http://schemas.openxmlformats.org/officeDocument/2006/relationships/oleObject" Target="file:///C:\Users\sm20793\Google%20Drive\Research\NTG\NTG%20Paper%202\OCt%202021\skills%20changes.xlsx" TargetMode="External"/><Relationship Id="rId2" Type="http://schemas.microsoft.com/office/2011/relationships/chartColorStyle" Target="colors8.xml"/><Relationship Id="rId1" Type="http://schemas.microsoft.com/office/2011/relationships/chartStyle" Target="style8.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GB"/>
              <a:t>AI and Robotics</a:t>
            </a: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lineChart>
        <c:grouping val="standard"/>
        <c:varyColors val="0"/>
        <c:ser>
          <c:idx val="0"/>
          <c:order val="0"/>
          <c:tx>
            <c:v>Current skills level</c:v>
          </c:tx>
          <c:spPr>
            <a:ln w="28575" cap="rnd">
              <a:solidFill>
                <a:schemeClr val="accent1"/>
              </a:solidFill>
              <a:round/>
            </a:ln>
            <a:effectLst/>
          </c:spPr>
          <c:marker>
            <c:symbol val="none"/>
          </c:marker>
          <c:cat>
            <c:strRef>
              <c:f>Sheet1!$B$2:$F$2</c:f>
              <c:strCache>
                <c:ptCount val="5"/>
                <c:pt idx="0">
                  <c:v>No skills </c:v>
                </c:pt>
                <c:pt idx="1">
                  <c:v>Low skills</c:v>
                </c:pt>
                <c:pt idx="2">
                  <c:v>Moderte skills </c:v>
                </c:pt>
                <c:pt idx="3">
                  <c:v>Good Skills</c:v>
                </c:pt>
                <c:pt idx="4">
                  <c:v>Expert skills </c:v>
                </c:pt>
              </c:strCache>
            </c:strRef>
          </c:cat>
          <c:val>
            <c:numRef>
              <c:f>Sheet1!$B$14:$F$14</c:f>
              <c:numCache>
                <c:formatCode>0.0000%</c:formatCode>
                <c:ptCount val="5"/>
                <c:pt idx="0">
                  <c:v>0.63247863247863245</c:v>
                </c:pt>
                <c:pt idx="1">
                  <c:v>0.17094017094017094</c:v>
                </c:pt>
                <c:pt idx="2">
                  <c:v>0.12820512820512819</c:v>
                </c:pt>
                <c:pt idx="3">
                  <c:v>4.7008547008547008E-2</c:v>
                </c:pt>
                <c:pt idx="4">
                  <c:v>2.1367521367521368E-2</c:v>
                </c:pt>
              </c:numCache>
            </c:numRef>
          </c:val>
          <c:smooth val="0"/>
          <c:extLst>
            <c:ext xmlns:c16="http://schemas.microsoft.com/office/drawing/2014/chart" uri="{C3380CC4-5D6E-409C-BE32-E72D297353CC}">
              <c16:uniqueId val="{00000000-B024-4FD7-B5F4-8DF904EC04B2}"/>
            </c:ext>
          </c:extLst>
        </c:ser>
        <c:ser>
          <c:idx val="1"/>
          <c:order val="1"/>
          <c:tx>
            <c:v>Future skills levels</c:v>
          </c:tx>
          <c:spPr>
            <a:ln w="28575" cap="rnd">
              <a:solidFill>
                <a:schemeClr val="accent2"/>
              </a:solidFill>
              <a:round/>
            </a:ln>
            <a:effectLst/>
          </c:spPr>
          <c:marker>
            <c:symbol val="none"/>
          </c:marker>
          <c:cat>
            <c:strRef>
              <c:f>Sheet1!$B$2:$F$2</c:f>
              <c:strCache>
                <c:ptCount val="5"/>
                <c:pt idx="0">
                  <c:v>No skills </c:v>
                </c:pt>
                <c:pt idx="1">
                  <c:v>Low skills</c:v>
                </c:pt>
                <c:pt idx="2">
                  <c:v>Moderte skills </c:v>
                </c:pt>
                <c:pt idx="3">
                  <c:v>Good Skills</c:v>
                </c:pt>
                <c:pt idx="4">
                  <c:v>Expert skills </c:v>
                </c:pt>
              </c:strCache>
            </c:strRef>
          </c:cat>
          <c:val>
            <c:numRef>
              <c:f>Sheet1!$B$30:$F$30</c:f>
              <c:numCache>
                <c:formatCode>0.0000%</c:formatCode>
                <c:ptCount val="5"/>
                <c:pt idx="0">
                  <c:v>0.25751072961373389</c:v>
                </c:pt>
                <c:pt idx="1">
                  <c:v>0.18884120171673821</c:v>
                </c:pt>
                <c:pt idx="2">
                  <c:v>0.20171673819742489</c:v>
                </c:pt>
                <c:pt idx="3">
                  <c:v>0.19313304721030042</c:v>
                </c:pt>
                <c:pt idx="4">
                  <c:v>0.15879828326180256</c:v>
                </c:pt>
              </c:numCache>
            </c:numRef>
          </c:val>
          <c:smooth val="0"/>
          <c:extLst>
            <c:ext xmlns:c16="http://schemas.microsoft.com/office/drawing/2014/chart" uri="{C3380CC4-5D6E-409C-BE32-E72D297353CC}">
              <c16:uniqueId val="{00000001-B024-4FD7-B5F4-8DF904EC04B2}"/>
            </c:ext>
          </c:extLst>
        </c:ser>
        <c:dLbls>
          <c:showLegendKey val="0"/>
          <c:showVal val="0"/>
          <c:showCatName val="0"/>
          <c:showSerName val="0"/>
          <c:showPercent val="0"/>
          <c:showBubbleSize val="0"/>
        </c:dLbls>
        <c:smooth val="0"/>
        <c:axId val="1750053807"/>
        <c:axId val="1741194751"/>
      </c:lineChart>
      <c:catAx>
        <c:axId val="1750053807"/>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741194751"/>
        <c:crosses val="autoZero"/>
        <c:auto val="1"/>
        <c:lblAlgn val="ctr"/>
        <c:lblOffset val="100"/>
        <c:noMultiLvlLbl val="0"/>
      </c:catAx>
      <c:valAx>
        <c:axId val="1741194751"/>
        <c:scaling>
          <c:orientation val="minMax"/>
        </c:scaling>
        <c:delete val="0"/>
        <c:axPos val="l"/>
        <c:majorGridlines>
          <c:spPr>
            <a:ln w="9525" cap="flat" cmpd="sng" algn="ctr">
              <a:solidFill>
                <a:schemeClr val="tx1">
                  <a:lumMod val="15000"/>
                  <a:lumOff val="85000"/>
                </a:schemeClr>
              </a:solidFill>
              <a:round/>
            </a:ln>
            <a:effectLst/>
          </c:spPr>
        </c:majorGridlines>
        <c:numFmt formatCode="0.000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750053807"/>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GB" sz="1400" b="0" i="0" u="none" strike="noStrike" baseline="0">
                <a:effectLst/>
              </a:rPr>
              <a:t>Data analytics, business intelligence, big data skills</a:t>
            </a:r>
            <a:r>
              <a:rPr lang="en-GB" sz="1400" b="0" i="0" u="none" strike="noStrike" baseline="0"/>
              <a:t> </a:t>
            </a:r>
            <a:endParaRPr lang="en-GB"/>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lineChart>
        <c:grouping val="standard"/>
        <c:varyColors val="0"/>
        <c:ser>
          <c:idx val="0"/>
          <c:order val="0"/>
          <c:tx>
            <c:v>Current skills</c:v>
          </c:tx>
          <c:spPr>
            <a:ln w="28575" cap="rnd">
              <a:solidFill>
                <a:schemeClr val="accent1"/>
              </a:solidFill>
              <a:round/>
            </a:ln>
            <a:effectLst/>
          </c:spPr>
          <c:marker>
            <c:symbol val="none"/>
          </c:marker>
          <c:val>
            <c:numRef>
              <c:f>Sheet1!$B$13:$F$13</c:f>
              <c:numCache>
                <c:formatCode>0.0000%</c:formatCode>
                <c:ptCount val="5"/>
                <c:pt idx="0">
                  <c:v>0.20171673819742489</c:v>
                </c:pt>
                <c:pt idx="1">
                  <c:v>0.19313304721030042</c:v>
                </c:pt>
                <c:pt idx="2">
                  <c:v>0.29613733905579398</c:v>
                </c:pt>
                <c:pt idx="3">
                  <c:v>0.21888412017167383</c:v>
                </c:pt>
                <c:pt idx="4">
                  <c:v>9.012875536480687E-2</c:v>
                </c:pt>
              </c:numCache>
            </c:numRef>
          </c:val>
          <c:smooth val="0"/>
          <c:extLst>
            <c:ext xmlns:c16="http://schemas.microsoft.com/office/drawing/2014/chart" uri="{C3380CC4-5D6E-409C-BE32-E72D297353CC}">
              <c16:uniqueId val="{00000000-6400-4DDF-9D6D-EAE47B11088E}"/>
            </c:ext>
          </c:extLst>
        </c:ser>
        <c:ser>
          <c:idx val="1"/>
          <c:order val="1"/>
          <c:tx>
            <c:v>Future skills</c:v>
          </c:tx>
          <c:spPr>
            <a:ln w="28575" cap="rnd">
              <a:solidFill>
                <a:schemeClr val="accent2"/>
              </a:solidFill>
              <a:round/>
            </a:ln>
            <a:effectLst/>
          </c:spPr>
          <c:marker>
            <c:symbol val="none"/>
          </c:marker>
          <c:val>
            <c:numRef>
              <c:f>Sheet1!$B$29:$F$29</c:f>
              <c:numCache>
                <c:formatCode>0.0000%</c:formatCode>
                <c:ptCount val="5"/>
                <c:pt idx="0">
                  <c:v>6.8669527896995694E-2</c:v>
                </c:pt>
                <c:pt idx="1">
                  <c:v>8.5836909871244635E-2</c:v>
                </c:pt>
                <c:pt idx="2">
                  <c:v>0.17596566523605151</c:v>
                </c:pt>
                <c:pt idx="3">
                  <c:v>0.34334763948497854</c:v>
                </c:pt>
                <c:pt idx="4">
                  <c:v>0.3261802575107296</c:v>
                </c:pt>
              </c:numCache>
            </c:numRef>
          </c:val>
          <c:smooth val="0"/>
          <c:extLst>
            <c:ext xmlns:c16="http://schemas.microsoft.com/office/drawing/2014/chart" uri="{C3380CC4-5D6E-409C-BE32-E72D297353CC}">
              <c16:uniqueId val="{00000001-6400-4DDF-9D6D-EAE47B11088E}"/>
            </c:ext>
          </c:extLst>
        </c:ser>
        <c:dLbls>
          <c:showLegendKey val="0"/>
          <c:showVal val="0"/>
          <c:showCatName val="0"/>
          <c:showSerName val="0"/>
          <c:showPercent val="0"/>
          <c:showBubbleSize val="0"/>
        </c:dLbls>
        <c:smooth val="0"/>
        <c:axId val="1627472960"/>
        <c:axId val="1973992800"/>
      </c:lineChart>
      <c:catAx>
        <c:axId val="1627472960"/>
        <c:scaling>
          <c:orientation val="minMax"/>
        </c:scaling>
        <c:delete val="0"/>
        <c:axPos val="b"/>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973992800"/>
        <c:crosses val="autoZero"/>
        <c:auto val="1"/>
        <c:lblAlgn val="ctr"/>
        <c:lblOffset val="100"/>
        <c:noMultiLvlLbl val="0"/>
      </c:catAx>
      <c:valAx>
        <c:axId val="1973992800"/>
        <c:scaling>
          <c:orientation val="minMax"/>
        </c:scaling>
        <c:delete val="0"/>
        <c:axPos val="l"/>
        <c:majorGridlines>
          <c:spPr>
            <a:ln w="9525" cap="flat" cmpd="sng" algn="ctr">
              <a:solidFill>
                <a:schemeClr val="tx1">
                  <a:lumMod val="15000"/>
                  <a:lumOff val="85000"/>
                </a:schemeClr>
              </a:solidFill>
              <a:round/>
            </a:ln>
            <a:effectLst/>
          </c:spPr>
        </c:majorGridlines>
        <c:numFmt formatCode="0.000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627472960"/>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GB" sz="1400" b="0" i="0" u="none" strike="noStrike" baseline="0">
                <a:effectLst/>
              </a:rPr>
              <a:t>Website development skills</a:t>
            </a:r>
            <a:r>
              <a:rPr lang="en-GB" sz="1400" b="0" i="0" u="none" strike="noStrike" baseline="0"/>
              <a:t> </a:t>
            </a:r>
            <a:endParaRPr lang="en-GB"/>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lineChart>
        <c:grouping val="standard"/>
        <c:varyColors val="0"/>
        <c:ser>
          <c:idx val="0"/>
          <c:order val="0"/>
          <c:tx>
            <c:v>Current skills</c:v>
          </c:tx>
          <c:spPr>
            <a:ln w="28575" cap="rnd">
              <a:solidFill>
                <a:schemeClr val="accent1"/>
              </a:solidFill>
              <a:round/>
            </a:ln>
            <a:effectLst/>
          </c:spPr>
          <c:marker>
            <c:symbol val="none"/>
          </c:marker>
          <c:val>
            <c:numRef>
              <c:f>Sheet1!$B$10:$F$10</c:f>
              <c:numCache>
                <c:formatCode>0.0000%</c:formatCode>
                <c:ptCount val="5"/>
                <c:pt idx="0">
                  <c:v>0.21030042918454936</c:v>
                </c:pt>
                <c:pt idx="1">
                  <c:v>0.23605150214592274</c:v>
                </c:pt>
                <c:pt idx="2">
                  <c:v>0.26609442060085836</c:v>
                </c:pt>
                <c:pt idx="3">
                  <c:v>0.17596566523605151</c:v>
                </c:pt>
                <c:pt idx="4">
                  <c:v>0.11158798283261803</c:v>
                </c:pt>
              </c:numCache>
            </c:numRef>
          </c:val>
          <c:smooth val="0"/>
          <c:extLst>
            <c:ext xmlns:c16="http://schemas.microsoft.com/office/drawing/2014/chart" uri="{C3380CC4-5D6E-409C-BE32-E72D297353CC}">
              <c16:uniqueId val="{00000000-C85A-4E4A-8A2D-4D5BF1CA0BA4}"/>
            </c:ext>
          </c:extLst>
        </c:ser>
        <c:ser>
          <c:idx val="1"/>
          <c:order val="1"/>
          <c:tx>
            <c:v>Future skils</c:v>
          </c:tx>
          <c:spPr>
            <a:ln w="28575" cap="rnd">
              <a:solidFill>
                <a:schemeClr val="accent2"/>
              </a:solidFill>
              <a:round/>
            </a:ln>
            <a:effectLst/>
          </c:spPr>
          <c:marker>
            <c:symbol val="none"/>
          </c:marker>
          <c:val>
            <c:numRef>
              <c:f>Sheet1!$B$26:$F$26</c:f>
              <c:numCache>
                <c:formatCode>0.0000%</c:formatCode>
                <c:ptCount val="5"/>
                <c:pt idx="0">
                  <c:v>6.0085836909871244E-2</c:v>
                </c:pt>
                <c:pt idx="1">
                  <c:v>0.11158798283261803</c:v>
                </c:pt>
                <c:pt idx="2">
                  <c:v>0.20600858369098712</c:v>
                </c:pt>
                <c:pt idx="3">
                  <c:v>0.28755364806866951</c:v>
                </c:pt>
                <c:pt idx="4">
                  <c:v>0.33476394849785407</c:v>
                </c:pt>
              </c:numCache>
            </c:numRef>
          </c:val>
          <c:smooth val="0"/>
          <c:extLst>
            <c:ext xmlns:c16="http://schemas.microsoft.com/office/drawing/2014/chart" uri="{C3380CC4-5D6E-409C-BE32-E72D297353CC}">
              <c16:uniqueId val="{00000001-C85A-4E4A-8A2D-4D5BF1CA0BA4}"/>
            </c:ext>
          </c:extLst>
        </c:ser>
        <c:dLbls>
          <c:showLegendKey val="0"/>
          <c:showVal val="0"/>
          <c:showCatName val="0"/>
          <c:showSerName val="0"/>
          <c:showPercent val="0"/>
          <c:showBubbleSize val="0"/>
        </c:dLbls>
        <c:smooth val="0"/>
        <c:axId val="1776302352"/>
        <c:axId val="1973953280"/>
      </c:lineChart>
      <c:catAx>
        <c:axId val="1776302352"/>
        <c:scaling>
          <c:orientation val="minMax"/>
        </c:scaling>
        <c:delete val="0"/>
        <c:axPos val="b"/>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973953280"/>
        <c:crosses val="autoZero"/>
        <c:auto val="1"/>
        <c:lblAlgn val="ctr"/>
        <c:lblOffset val="100"/>
        <c:noMultiLvlLbl val="0"/>
      </c:catAx>
      <c:valAx>
        <c:axId val="1973953280"/>
        <c:scaling>
          <c:orientation val="minMax"/>
        </c:scaling>
        <c:delete val="0"/>
        <c:axPos val="l"/>
        <c:majorGridlines>
          <c:spPr>
            <a:ln w="9525" cap="flat" cmpd="sng" algn="ctr">
              <a:solidFill>
                <a:schemeClr val="tx1">
                  <a:lumMod val="15000"/>
                  <a:lumOff val="85000"/>
                </a:schemeClr>
              </a:solidFill>
              <a:round/>
            </a:ln>
            <a:effectLst/>
          </c:spPr>
        </c:majorGridlines>
        <c:numFmt formatCode="0.000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776302352"/>
        <c:crosses val="autoZero"/>
        <c:crossBetween val="between"/>
      </c:valAx>
      <c:spPr>
        <a:noFill/>
        <a:ln>
          <a:noFill/>
        </a:ln>
        <a:effectLst/>
      </c:spPr>
    </c:plotArea>
    <c:legend>
      <c:legendPos val="b"/>
      <c:layout>
        <c:manualLayout>
          <c:xMode val="edge"/>
          <c:yMode val="edge"/>
          <c:x val="0.25664107611548559"/>
          <c:y val="0.9169003353747448"/>
          <c:w val="0.48671784776902888"/>
          <c:h val="7.3840405365995912E-2"/>
        </c:manualLayout>
      </c:layout>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GB" sz="1400" b="0" i="0" u="none" strike="noStrike" baseline="0">
                <a:effectLst/>
              </a:rPr>
              <a:t>Skills related to applying digital hardware technologies, such as Augmented and Virtual Reality</a:t>
            </a:r>
            <a:r>
              <a:rPr lang="en-GB" sz="1400" b="0" i="0" u="none" strike="noStrike" baseline="0"/>
              <a:t> </a:t>
            </a:r>
            <a:endParaRPr lang="en-GB"/>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lineChart>
        <c:grouping val="standard"/>
        <c:varyColors val="0"/>
        <c:ser>
          <c:idx val="0"/>
          <c:order val="0"/>
          <c:tx>
            <c:v>Current skills</c:v>
          </c:tx>
          <c:spPr>
            <a:ln w="28575" cap="rnd">
              <a:solidFill>
                <a:schemeClr val="accent1"/>
              </a:solidFill>
              <a:round/>
            </a:ln>
            <a:effectLst/>
          </c:spPr>
          <c:marker>
            <c:symbol val="none"/>
          </c:marker>
          <c:val>
            <c:numRef>
              <c:f>Sheet1!$B$15:$F$15</c:f>
              <c:numCache>
                <c:formatCode>0.0000%</c:formatCode>
                <c:ptCount val="5"/>
                <c:pt idx="0">
                  <c:v>0.57939914163090134</c:v>
                </c:pt>
                <c:pt idx="1">
                  <c:v>0.17167381974248927</c:v>
                </c:pt>
                <c:pt idx="2">
                  <c:v>0.16738197424892703</c:v>
                </c:pt>
                <c:pt idx="3">
                  <c:v>6.4377682403433473E-2</c:v>
                </c:pt>
                <c:pt idx="4">
                  <c:v>1.7167381974248927E-2</c:v>
                </c:pt>
              </c:numCache>
            </c:numRef>
          </c:val>
          <c:smooth val="0"/>
          <c:extLst>
            <c:ext xmlns:c16="http://schemas.microsoft.com/office/drawing/2014/chart" uri="{C3380CC4-5D6E-409C-BE32-E72D297353CC}">
              <c16:uniqueId val="{00000000-87FB-414B-89E8-44B5284D996F}"/>
            </c:ext>
          </c:extLst>
        </c:ser>
        <c:ser>
          <c:idx val="1"/>
          <c:order val="1"/>
          <c:tx>
            <c:v>Future skills</c:v>
          </c:tx>
          <c:spPr>
            <a:ln w="28575" cap="rnd">
              <a:solidFill>
                <a:schemeClr val="accent2"/>
              </a:solidFill>
              <a:round/>
            </a:ln>
            <a:effectLst/>
          </c:spPr>
          <c:marker>
            <c:symbol val="none"/>
          </c:marker>
          <c:val>
            <c:numRef>
              <c:f>Sheet1!$B$31:$F$31</c:f>
              <c:numCache>
                <c:formatCode>0.0000%</c:formatCode>
                <c:ptCount val="5"/>
                <c:pt idx="0">
                  <c:v>0.21459227467811159</c:v>
                </c:pt>
                <c:pt idx="1">
                  <c:v>0.15879828326180256</c:v>
                </c:pt>
                <c:pt idx="2">
                  <c:v>0.23175965665236051</c:v>
                </c:pt>
                <c:pt idx="3">
                  <c:v>0.23175965665236051</c:v>
                </c:pt>
                <c:pt idx="4">
                  <c:v>0.1630901287553648</c:v>
                </c:pt>
              </c:numCache>
            </c:numRef>
          </c:val>
          <c:smooth val="0"/>
          <c:extLst>
            <c:ext xmlns:c16="http://schemas.microsoft.com/office/drawing/2014/chart" uri="{C3380CC4-5D6E-409C-BE32-E72D297353CC}">
              <c16:uniqueId val="{00000001-87FB-414B-89E8-44B5284D996F}"/>
            </c:ext>
          </c:extLst>
        </c:ser>
        <c:dLbls>
          <c:showLegendKey val="0"/>
          <c:showVal val="0"/>
          <c:showCatName val="0"/>
          <c:showSerName val="0"/>
          <c:showPercent val="0"/>
          <c:showBubbleSize val="0"/>
        </c:dLbls>
        <c:smooth val="0"/>
        <c:axId val="2106025232"/>
        <c:axId val="1973960768"/>
      </c:lineChart>
      <c:catAx>
        <c:axId val="2106025232"/>
        <c:scaling>
          <c:orientation val="minMax"/>
        </c:scaling>
        <c:delete val="0"/>
        <c:axPos val="b"/>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973960768"/>
        <c:crosses val="autoZero"/>
        <c:auto val="1"/>
        <c:lblAlgn val="ctr"/>
        <c:lblOffset val="100"/>
        <c:noMultiLvlLbl val="0"/>
      </c:catAx>
      <c:valAx>
        <c:axId val="1973960768"/>
        <c:scaling>
          <c:orientation val="minMax"/>
        </c:scaling>
        <c:delete val="0"/>
        <c:axPos val="l"/>
        <c:majorGridlines>
          <c:spPr>
            <a:ln w="9525" cap="flat" cmpd="sng" algn="ctr">
              <a:solidFill>
                <a:schemeClr val="tx1">
                  <a:lumMod val="15000"/>
                  <a:lumOff val="85000"/>
                </a:schemeClr>
              </a:solidFill>
              <a:round/>
            </a:ln>
            <a:effectLst/>
          </c:spPr>
        </c:majorGridlines>
        <c:numFmt formatCode="0.000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2106025232"/>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GB"/>
              <a:t>AI and Robotics</a:t>
            </a: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lineChart>
        <c:grouping val="standard"/>
        <c:varyColors val="0"/>
        <c:ser>
          <c:idx val="0"/>
          <c:order val="0"/>
          <c:tx>
            <c:v>Current skills level</c:v>
          </c:tx>
          <c:spPr>
            <a:ln w="28575" cap="rnd">
              <a:solidFill>
                <a:schemeClr val="accent1"/>
              </a:solidFill>
              <a:round/>
            </a:ln>
            <a:effectLst/>
          </c:spPr>
          <c:marker>
            <c:symbol val="none"/>
          </c:marker>
          <c:cat>
            <c:strRef>
              <c:f>Sheet1!$B$2:$F$2</c:f>
              <c:strCache>
                <c:ptCount val="5"/>
                <c:pt idx="0">
                  <c:v>No skills </c:v>
                </c:pt>
                <c:pt idx="1">
                  <c:v>Low skills</c:v>
                </c:pt>
                <c:pt idx="2">
                  <c:v>Moderte skills </c:v>
                </c:pt>
                <c:pt idx="3">
                  <c:v>Good Skills</c:v>
                </c:pt>
                <c:pt idx="4">
                  <c:v>Expert skills </c:v>
                </c:pt>
              </c:strCache>
            </c:strRef>
          </c:cat>
          <c:val>
            <c:numRef>
              <c:f>Sheet1!$B$14:$F$14</c:f>
              <c:numCache>
                <c:formatCode>0.0000%</c:formatCode>
                <c:ptCount val="5"/>
                <c:pt idx="0">
                  <c:v>0.63247863247863245</c:v>
                </c:pt>
                <c:pt idx="1">
                  <c:v>0.17094017094017094</c:v>
                </c:pt>
                <c:pt idx="2">
                  <c:v>0.12820512820512819</c:v>
                </c:pt>
                <c:pt idx="3">
                  <c:v>4.7008547008547008E-2</c:v>
                </c:pt>
                <c:pt idx="4">
                  <c:v>2.1367521367521368E-2</c:v>
                </c:pt>
              </c:numCache>
            </c:numRef>
          </c:val>
          <c:smooth val="0"/>
          <c:extLst>
            <c:ext xmlns:c16="http://schemas.microsoft.com/office/drawing/2014/chart" uri="{C3380CC4-5D6E-409C-BE32-E72D297353CC}">
              <c16:uniqueId val="{00000000-CF2C-4854-8889-AF22FE46A503}"/>
            </c:ext>
          </c:extLst>
        </c:ser>
        <c:ser>
          <c:idx val="1"/>
          <c:order val="1"/>
          <c:tx>
            <c:v>Future skills levels</c:v>
          </c:tx>
          <c:spPr>
            <a:ln w="28575" cap="rnd">
              <a:solidFill>
                <a:schemeClr val="accent2"/>
              </a:solidFill>
              <a:round/>
            </a:ln>
            <a:effectLst/>
          </c:spPr>
          <c:marker>
            <c:symbol val="none"/>
          </c:marker>
          <c:cat>
            <c:strRef>
              <c:f>Sheet1!$B$2:$F$2</c:f>
              <c:strCache>
                <c:ptCount val="5"/>
                <c:pt idx="0">
                  <c:v>No skills </c:v>
                </c:pt>
                <c:pt idx="1">
                  <c:v>Low skills</c:v>
                </c:pt>
                <c:pt idx="2">
                  <c:v>Moderte skills </c:v>
                </c:pt>
                <c:pt idx="3">
                  <c:v>Good Skills</c:v>
                </c:pt>
                <c:pt idx="4">
                  <c:v>Expert skills </c:v>
                </c:pt>
              </c:strCache>
            </c:strRef>
          </c:cat>
          <c:val>
            <c:numRef>
              <c:f>Sheet1!$B$30:$F$30</c:f>
              <c:numCache>
                <c:formatCode>0.0000%</c:formatCode>
                <c:ptCount val="5"/>
                <c:pt idx="0">
                  <c:v>0.25751072961373389</c:v>
                </c:pt>
                <c:pt idx="1">
                  <c:v>0.18884120171673821</c:v>
                </c:pt>
                <c:pt idx="2">
                  <c:v>0.20171673819742489</c:v>
                </c:pt>
                <c:pt idx="3">
                  <c:v>0.19313304721030042</c:v>
                </c:pt>
                <c:pt idx="4">
                  <c:v>0.15879828326180256</c:v>
                </c:pt>
              </c:numCache>
            </c:numRef>
          </c:val>
          <c:smooth val="0"/>
          <c:extLst>
            <c:ext xmlns:c16="http://schemas.microsoft.com/office/drawing/2014/chart" uri="{C3380CC4-5D6E-409C-BE32-E72D297353CC}">
              <c16:uniqueId val="{00000001-CF2C-4854-8889-AF22FE46A503}"/>
            </c:ext>
          </c:extLst>
        </c:ser>
        <c:dLbls>
          <c:showLegendKey val="0"/>
          <c:showVal val="0"/>
          <c:showCatName val="0"/>
          <c:showSerName val="0"/>
          <c:showPercent val="0"/>
          <c:showBubbleSize val="0"/>
        </c:dLbls>
        <c:smooth val="0"/>
        <c:axId val="1750053807"/>
        <c:axId val="1741194751"/>
      </c:lineChart>
      <c:catAx>
        <c:axId val="1750053807"/>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741194751"/>
        <c:crosses val="autoZero"/>
        <c:auto val="1"/>
        <c:lblAlgn val="ctr"/>
        <c:lblOffset val="100"/>
        <c:noMultiLvlLbl val="0"/>
      </c:catAx>
      <c:valAx>
        <c:axId val="1741194751"/>
        <c:scaling>
          <c:orientation val="minMax"/>
        </c:scaling>
        <c:delete val="0"/>
        <c:axPos val="l"/>
        <c:majorGridlines>
          <c:spPr>
            <a:ln w="9525" cap="flat" cmpd="sng" algn="ctr">
              <a:solidFill>
                <a:schemeClr val="tx1">
                  <a:lumMod val="15000"/>
                  <a:lumOff val="85000"/>
                </a:schemeClr>
              </a:solidFill>
              <a:round/>
            </a:ln>
            <a:effectLst/>
          </c:spPr>
        </c:majorGridlines>
        <c:numFmt formatCode="0.000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750053807"/>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GB"/>
              <a:t>Social</a:t>
            </a:r>
            <a:r>
              <a:rPr lang="en-GB" baseline="0"/>
              <a:t> Media Skills </a:t>
            </a:r>
            <a:endParaRPr lang="en-GB"/>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lineChart>
        <c:grouping val="standard"/>
        <c:varyColors val="0"/>
        <c:ser>
          <c:idx val="0"/>
          <c:order val="0"/>
          <c:tx>
            <c:v>Current skills</c:v>
          </c:tx>
          <c:spPr>
            <a:ln w="28575" cap="rnd">
              <a:solidFill>
                <a:schemeClr val="accent1"/>
              </a:solidFill>
              <a:round/>
            </a:ln>
            <a:effectLst/>
          </c:spPr>
          <c:marker>
            <c:symbol val="none"/>
          </c:marker>
          <c:val>
            <c:numRef>
              <c:f>Sheet1!$B$11:$F$11</c:f>
              <c:numCache>
                <c:formatCode>0.0000%</c:formatCode>
                <c:ptCount val="5"/>
                <c:pt idx="0">
                  <c:v>4.2918454935622317E-2</c:v>
                </c:pt>
                <c:pt idx="1">
                  <c:v>0.1072961373390558</c:v>
                </c:pt>
                <c:pt idx="2">
                  <c:v>0.31330472103004292</c:v>
                </c:pt>
                <c:pt idx="3">
                  <c:v>0.37339055793991416</c:v>
                </c:pt>
                <c:pt idx="4">
                  <c:v>0.1630901287553648</c:v>
                </c:pt>
              </c:numCache>
            </c:numRef>
          </c:val>
          <c:smooth val="0"/>
          <c:extLst>
            <c:ext xmlns:c16="http://schemas.microsoft.com/office/drawing/2014/chart" uri="{C3380CC4-5D6E-409C-BE32-E72D297353CC}">
              <c16:uniqueId val="{00000000-96AA-4CFA-A342-E48FA3F3EC65}"/>
            </c:ext>
          </c:extLst>
        </c:ser>
        <c:ser>
          <c:idx val="1"/>
          <c:order val="1"/>
          <c:tx>
            <c:v>Future skills </c:v>
          </c:tx>
          <c:spPr>
            <a:ln w="28575" cap="rnd">
              <a:solidFill>
                <a:schemeClr val="accent2"/>
              </a:solidFill>
              <a:round/>
            </a:ln>
            <a:effectLst/>
          </c:spPr>
          <c:marker>
            <c:symbol val="none"/>
          </c:marker>
          <c:val>
            <c:numRef>
              <c:f>Sheet1!$B$27:$F$27</c:f>
              <c:numCache>
                <c:formatCode>0.0000%</c:formatCode>
                <c:ptCount val="5"/>
                <c:pt idx="0">
                  <c:v>2.575107296137339E-2</c:v>
                </c:pt>
                <c:pt idx="1">
                  <c:v>2.1459227467811159E-2</c:v>
                </c:pt>
                <c:pt idx="2">
                  <c:v>0.11158798283261803</c:v>
                </c:pt>
                <c:pt idx="3">
                  <c:v>0.29184549356223177</c:v>
                </c:pt>
                <c:pt idx="4">
                  <c:v>0.54935622317596566</c:v>
                </c:pt>
              </c:numCache>
            </c:numRef>
          </c:val>
          <c:smooth val="0"/>
          <c:extLst>
            <c:ext xmlns:c16="http://schemas.microsoft.com/office/drawing/2014/chart" uri="{C3380CC4-5D6E-409C-BE32-E72D297353CC}">
              <c16:uniqueId val="{00000001-96AA-4CFA-A342-E48FA3F3EC65}"/>
            </c:ext>
          </c:extLst>
        </c:ser>
        <c:dLbls>
          <c:showLegendKey val="0"/>
          <c:showVal val="0"/>
          <c:showCatName val="0"/>
          <c:showSerName val="0"/>
          <c:showPercent val="0"/>
          <c:showBubbleSize val="0"/>
        </c:dLbls>
        <c:smooth val="0"/>
        <c:axId val="75114688"/>
        <c:axId val="1973944128"/>
      </c:lineChart>
      <c:catAx>
        <c:axId val="75114688"/>
        <c:scaling>
          <c:orientation val="minMax"/>
        </c:scaling>
        <c:delete val="0"/>
        <c:axPos val="b"/>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973944128"/>
        <c:crosses val="autoZero"/>
        <c:auto val="1"/>
        <c:lblAlgn val="ctr"/>
        <c:lblOffset val="100"/>
        <c:noMultiLvlLbl val="0"/>
      </c:catAx>
      <c:valAx>
        <c:axId val="1973944128"/>
        <c:scaling>
          <c:orientation val="minMax"/>
        </c:scaling>
        <c:delete val="0"/>
        <c:axPos val="l"/>
        <c:majorGridlines>
          <c:spPr>
            <a:ln w="9525" cap="flat" cmpd="sng" algn="ctr">
              <a:solidFill>
                <a:schemeClr val="tx1">
                  <a:lumMod val="15000"/>
                  <a:lumOff val="85000"/>
                </a:schemeClr>
              </a:solidFill>
              <a:round/>
            </a:ln>
            <a:effectLst/>
          </c:spPr>
        </c:majorGridlines>
        <c:numFmt formatCode="0.000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75114688"/>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GB"/>
              <a:t>MS office (e.g. word, Excel, etc)</a:t>
            </a: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lineChart>
        <c:grouping val="standard"/>
        <c:varyColors val="0"/>
        <c:ser>
          <c:idx val="0"/>
          <c:order val="0"/>
          <c:tx>
            <c:v>Current skills</c:v>
          </c:tx>
          <c:spPr>
            <a:ln w="28575" cap="rnd">
              <a:solidFill>
                <a:schemeClr val="accent1"/>
              </a:solidFill>
              <a:round/>
            </a:ln>
            <a:effectLst/>
          </c:spPr>
          <c:marker>
            <c:symbol val="none"/>
          </c:marker>
          <c:val>
            <c:numRef>
              <c:f>Sheet1!$B$4:$F$4</c:f>
              <c:numCache>
                <c:formatCode>0.0000%</c:formatCode>
                <c:ptCount val="5"/>
                <c:pt idx="0">
                  <c:v>4.2918454935622317E-3</c:v>
                </c:pt>
                <c:pt idx="1">
                  <c:v>5.1502145922746781E-2</c:v>
                </c:pt>
                <c:pt idx="2">
                  <c:v>0.28755364806866951</c:v>
                </c:pt>
                <c:pt idx="3">
                  <c:v>0.48927038626609443</c:v>
                </c:pt>
                <c:pt idx="4">
                  <c:v>0.16738197424892703</c:v>
                </c:pt>
              </c:numCache>
            </c:numRef>
          </c:val>
          <c:smooth val="0"/>
          <c:extLst>
            <c:ext xmlns:c16="http://schemas.microsoft.com/office/drawing/2014/chart" uri="{C3380CC4-5D6E-409C-BE32-E72D297353CC}">
              <c16:uniqueId val="{00000000-8D3E-4994-B213-EF92B0736103}"/>
            </c:ext>
          </c:extLst>
        </c:ser>
        <c:ser>
          <c:idx val="1"/>
          <c:order val="1"/>
          <c:tx>
            <c:v>Future skills</c:v>
          </c:tx>
          <c:spPr>
            <a:ln w="28575" cap="rnd">
              <a:solidFill>
                <a:schemeClr val="accent2"/>
              </a:solidFill>
              <a:round/>
            </a:ln>
            <a:effectLst/>
          </c:spPr>
          <c:marker>
            <c:symbol val="none"/>
          </c:marker>
          <c:val>
            <c:numRef>
              <c:f>Sheet1!$B$20:$F$20</c:f>
              <c:numCache>
                <c:formatCode>0.0000%</c:formatCode>
                <c:ptCount val="5"/>
                <c:pt idx="0">
                  <c:v>1.2875536480686695E-2</c:v>
                </c:pt>
                <c:pt idx="1">
                  <c:v>2.1459227467811159E-2</c:v>
                </c:pt>
                <c:pt idx="2">
                  <c:v>0.12446351931330472</c:v>
                </c:pt>
                <c:pt idx="3">
                  <c:v>0.45064377682403434</c:v>
                </c:pt>
                <c:pt idx="4">
                  <c:v>0.3905579399141631</c:v>
                </c:pt>
              </c:numCache>
            </c:numRef>
          </c:val>
          <c:smooth val="0"/>
          <c:extLst>
            <c:ext xmlns:c16="http://schemas.microsoft.com/office/drawing/2014/chart" uri="{C3380CC4-5D6E-409C-BE32-E72D297353CC}">
              <c16:uniqueId val="{00000001-8D3E-4994-B213-EF92B0736103}"/>
            </c:ext>
          </c:extLst>
        </c:ser>
        <c:dLbls>
          <c:showLegendKey val="0"/>
          <c:showVal val="0"/>
          <c:showCatName val="0"/>
          <c:showSerName val="0"/>
          <c:showPercent val="0"/>
          <c:showBubbleSize val="0"/>
        </c:dLbls>
        <c:smooth val="0"/>
        <c:axId val="79432656"/>
        <c:axId val="1973951200"/>
      </c:lineChart>
      <c:catAx>
        <c:axId val="79432656"/>
        <c:scaling>
          <c:orientation val="minMax"/>
        </c:scaling>
        <c:delete val="0"/>
        <c:axPos val="b"/>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973951200"/>
        <c:crosses val="autoZero"/>
        <c:auto val="1"/>
        <c:lblAlgn val="ctr"/>
        <c:lblOffset val="100"/>
        <c:noMultiLvlLbl val="0"/>
      </c:catAx>
      <c:valAx>
        <c:axId val="1973951200"/>
        <c:scaling>
          <c:orientation val="minMax"/>
        </c:scaling>
        <c:delete val="0"/>
        <c:axPos val="l"/>
        <c:majorGridlines>
          <c:spPr>
            <a:ln w="9525" cap="flat" cmpd="sng" algn="ctr">
              <a:solidFill>
                <a:schemeClr val="tx1">
                  <a:lumMod val="15000"/>
                  <a:lumOff val="85000"/>
                </a:schemeClr>
              </a:solidFill>
              <a:round/>
            </a:ln>
            <a:effectLst/>
          </c:spPr>
        </c:majorGridlines>
        <c:numFmt formatCode="0.000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79432656"/>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GB"/>
              <a:t>Operating System use skills (e.g., Windows)</a:t>
            </a: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lineChart>
        <c:grouping val="standard"/>
        <c:varyColors val="0"/>
        <c:ser>
          <c:idx val="0"/>
          <c:order val="0"/>
          <c:tx>
            <c:v>Current Skills</c:v>
          </c:tx>
          <c:spPr>
            <a:ln w="28575" cap="rnd">
              <a:solidFill>
                <a:schemeClr val="accent1"/>
              </a:solidFill>
              <a:round/>
            </a:ln>
            <a:effectLst/>
          </c:spPr>
          <c:marker>
            <c:symbol val="none"/>
          </c:marker>
          <c:cat>
            <c:strRef>
              <c:f>Sheet1!$B$2:$F$2</c:f>
              <c:strCache>
                <c:ptCount val="5"/>
                <c:pt idx="0">
                  <c:v>No skills </c:v>
                </c:pt>
                <c:pt idx="1">
                  <c:v>Low skills</c:v>
                </c:pt>
                <c:pt idx="2">
                  <c:v>Moderte skills </c:v>
                </c:pt>
                <c:pt idx="3">
                  <c:v>Good Skills</c:v>
                </c:pt>
                <c:pt idx="4">
                  <c:v>Expert skills </c:v>
                </c:pt>
              </c:strCache>
            </c:strRef>
          </c:cat>
          <c:val>
            <c:numRef>
              <c:f>Sheet1!$B$3:$F$3</c:f>
              <c:numCache>
                <c:formatCode>0.0000%</c:formatCode>
                <c:ptCount val="5"/>
                <c:pt idx="0">
                  <c:v>8.5836909871244635E-3</c:v>
                </c:pt>
                <c:pt idx="1">
                  <c:v>3.4334763948497854E-2</c:v>
                </c:pt>
                <c:pt idx="2">
                  <c:v>0.29184549356223177</c:v>
                </c:pt>
                <c:pt idx="3">
                  <c:v>0.48068669527896996</c:v>
                </c:pt>
                <c:pt idx="4">
                  <c:v>0.18454935622317598</c:v>
                </c:pt>
              </c:numCache>
            </c:numRef>
          </c:val>
          <c:smooth val="0"/>
          <c:extLst>
            <c:ext xmlns:c16="http://schemas.microsoft.com/office/drawing/2014/chart" uri="{C3380CC4-5D6E-409C-BE32-E72D297353CC}">
              <c16:uniqueId val="{00000000-5A38-4DB8-ABF0-8E4BB3D9222A}"/>
            </c:ext>
          </c:extLst>
        </c:ser>
        <c:ser>
          <c:idx val="1"/>
          <c:order val="1"/>
          <c:tx>
            <c:v>Future Skills</c:v>
          </c:tx>
          <c:spPr>
            <a:ln w="28575" cap="rnd">
              <a:solidFill>
                <a:schemeClr val="accent2"/>
              </a:solidFill>
              <a:round/>
            </a:ln>
            <a:effectLst/>
          </c:spPr>
          <c:marker>
            <c:symbol val="none"/>
          </c:marker>
          <c:cat>
            <c:strRef>
              <c:f>Sheet1!$B$2:$F$2</c:f>
              <c:strCache>
                <c:ptCount val="5"/>
                <c:pt idx="0">
                  <c:v>No skills </c:v>
                </c:pt>
                <c:pt idx="1">
                  <c:v>Low skills</c:v>
                </c:pt>
                <c:pt idx="2">
                  <c:v>Moderte skills </c:v>
                </c:pt>
                <c:pt idx="3">
                  <c:v>Good Skills</c:v>
                </c:pt>
                <c:pt idx="4">
                  <c:v>Expert skills </c:v>
                </c:pt>
              </c:strCache>
            </c:strRef>
          </c:cat>
          <c:val>
            <c:numRef>
              <c:f>Sheet1!$B$19:$F$19</c:f>
              <c:numCache>
                <c:formatCode>0.0000%</c:formatCode>
                <c:ptCount val="5"/>
                <c:pt idx="0">
                  <c:v>2.1459227467811159E-2</c:v>
                </c:pt>
                <c:pt idx="1">
                  <c:v>1.2875536480686695E-2</c:v>
                </c:pt>
                <c:pt idx="2">
                  <c:v>0.15021459227467812</c:v>
                </c:pt>
                <c:pt idx="3">
                  <c:v>0.44206008583690987</c:v>
                </c:pt>
                <c:pt idx="4">
                  <c:v>0.37339055793991416</c:v>
                </c:pt>
              </c:numCache>
            </c:numRef>
          </c:val>
          <c:smooth val="0"/>
          <c:extLst>
            <c:ext xmlns:c16="http://schemas.microsoft.com/office/drawing/2014/chart" uri="{C3380CC4-5D6E-409C-BE32-E72D297353CC}">
              <c16:uniqueId val="{00000001-5A38-4DB8-ABF0-8E4BB3D9222A}"/>
            </c:ext>
          </c:extLst>
        </c:ser>
        <c:dLbls>
          <c:showLegendKey val="0"/>
          <c:showVal val="0"/>
          <c:showCatName val="0"/>
          <c:showSerName val="0"/>
          <c:showPercent val="0"/>
          <c:showBubbleSize val="0"/>
        </c:dLbls>
        <c:smooth val="0"/>
        <c:axId val="1662887039"/>
        <c:axId val="1748972559"/>
      </c:lineChart>
      <c:catAx>
        <c:axId val="1662887039"/>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748972559"/>
        <c:crosses val="autoZero"/>
        <c:auto val="1"/>
        <c:lblAlgn val="ctr"/>
        <c:lblOffset val="100"/>
        <c:noMultiLvlLbl val="0"/>
      </c:catAx>
      <c:valAx>
        <c:axId val="1748972559"/>
        <c:scaling>
          <c:orientation val="minMax"/>
        </c:scaling>
        <c:delete val="0"/>
        <c:axPos val="l"/>
        <c:majorGridlines>
          <c:spPr>
            <a:ln w="9525" cap="flat" cmpd="sng" algn="ctr">
              <a:solidFill>
                <a:schemeClr val="tx1">
                  <a:lumMod val="15000"/>
                  <a:lumOff val="85000"/>
                </a:schemeClr>
              </a:solidFill>
              <a:round/>
            </a:ln>
            <a:effectLst/>
          </c:spPr>
        </c:majorGridlines>
        <c:numFmt formatCode="0.000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662887039"/>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6.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7.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8.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2"/>
        <p:cNvGrpSpPr/>
        <p:nvPr/>
      </p:nvGrpSpPr>
      <p:grpSpPr>
        <a:xfrm>
          <a:off x="0" y="0"/>
          <a:ext cx="0" cy="0"/>
          <a:chOff x="0" y="0"/>
          <a:chExt cx="0" cy="0"/>
        </a:xfrm>
      </p:grpSpPr>
      <p:sp>
        <p:nvSpPr>
          <p:cNvPr id="93" name="Google Shape;93;p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94" name="Google Shape;94;p1: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4"/>
        <p:cNvGrpSpPr/>
        <p:nvPr/>
      </p:nvGrpSpPr>
      <p:grpSpPr>
        <a:xfrm>
          <a:off x="0" y="0"/>
          <a:ext cx="0" cy="0"/>
          <a:chOff x="0" y="0"/>
          <a:chExt cx="0" cy="0"/>
        </a:xfrm>
      </p:grpSpPr>
      <p:sp>
        <p:nvSpPr>
          <p:cNvPr id="185" name="Google Shape;185;p1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86" name="Google Shape;186;p10: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3"/>
        <p:cNvGrpSpPr/>
        <p:nvPr/>
      </p:nvGrpSpPr>
      <p:grpSpPr>
        <a:xfrm>
          <a:off x="0" y="0"/>
          <a:ext cx="0" cy="0"/>
          <a:chOff x="0" y="0"/>
          <a:chExt cx="0" cy="0"/>
        </a:xfrm>
      </p:grpSpPr>
      <p:sp>
        <p:nvSpPr>
          <p:cNvPr id="104" name="Google Shape;104;p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5" name="Google Shape;105;p2: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1"/>
        <p:cNvGrpSpPr/>
        <p:nvPr/>
      </p:nvGrpSpPr>
      <p:grpSpPr>
        <a:xfrm>
          <a:off x="0" y="0"/>
          <a:ext cx="0" cy="0"/>
          <a:chOff x="0" y="0"/>
          <a:chExt cx="0" cy="0"/>
        </a:xfrm>
      </p:grpSpPr>
      <p:sp>
        <p:nvSpPr>
          <p:cNvPr id="112" name="Google Shape;112;p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13" name="Google Shape;113;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9"/>
        <p:cNvGrpSpPr/>
        <p:nvPr/>
      </p:nvGrpSpPr>
      <p:grpSpPr>
        <a:xfrm>
          <a:off x="0" y="0"/>
          <a:ext cx="0" cy="0"/>
          <a:chOff x="0" y="0"/>
          <a:chExt cx="0" cy="0"/>
        </a:xfrm>
      </p:grpSpPr>
      <p:sp>
        <p:nvSpPr>
          <p:cNvPr id="120" name="Google Shape;120;p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r>
              <a:rPr lang="en-GB" sz="1800" dirty="0">
                <a:solidFill>
                  <a:srgbClr val="1A1A1A"/>
                </a:solidFill>
                <a:effectLst/>
                <a:highlight>
                  <a:srgbClr val="FFFF00"/>
                </a:highlight>
                <a:latin typeface="Calibri" panose="020F0502020204030204" pitchFamily="34" charset="0"/>
                <a:ea typeface="Calibri" panose="020F0502020204030204" pitchFamily="34" charset="0"/>
                <a:cs typeface="Calibri" panose="020F0502020204030204" pitchFamily="34" charset="0"/>
              </a:rPr>
              <a:t>Basic computer literacy skills and advanced IT or software skills were lacking in 69% tourism and 67% hospitality of Welsh businesses, yet in England  these ere reported to be  15% and 16 % respectively (GSR, 2011, 2015).</a:t>
            </a:r>
            <a:r>
              <a:rPr lang="en-GB" sz="1800" dirty="0">
                <a:solidFill>
                  <a:srgbClr val="1A1A1A"/>
                </a:solidFill>
                <a:effectLst/>
                <a:latin typeface="Calibri" panose="020F0502020204030204" pitchFamily="34" charset="0"/>
                <a:ea typeface="Calibri" panose="020F0502020204030204" pitchFamily="34" charset="0"/>
                <a:cs typeface="Calibri" panose="020F0502020204030204" pitchFamily="34" charset="0"/>
              </a:rPr>
              <a:t> </a:t>
            </a:r>
            <a:endParaRPr lang="en-GB" sz="1800" dirty="0">
              <a:effectLst/>
              <a:latin typeface="Calibri" panose="020F0502020204030204" pitchFamily="34" charset="0"/>
              <a:ea typeface="Calibri" panose="020F0502020204030204" pitchFamily="34" charset="0"/>
            </a:endParaRPr>
          </a:p>
          <a:p>
            <a:pPr marL="0" lvl="0" indent="0" algn="l" rtl="0">
              <a:spcBef>
                <a:spcPts val="0"/>
              </a:spcBef>
              <a:spcAft>
                <a:spcPts val="0"/>
              </a:spcAft>
              <a:buNone/>
            </a:pPr>
            <a:endParaRPr lang="en-GB" sz="1800" dirty="0">
              <a:effectLst/>
              <a:latin typeface="Calibri" panose="020F0502020204030204" pitchFamily="34" charset="0"/>
            </a:endParaRPr>
          </a:p>
          <a:p>
            <a:pPr marL="0" lvl="0" indent="0" algn="l" rtl="0">
              <a:spcBef>
                <a:spcPts val="0"/>
              </a:spcBef>
              <a:spcAft>
                <a:spcPts val="0"/>
              </a:spcAft>
              <a:buNone/>
            </a:pPr>
            <a:r>
              <a:rPr lang="en-GB" sz="1800" dirty="0">
                <a:effectLst/>
                <a:latin typeface="Calibri" panose="020F0502020204030204" pitchFamily="34" charset="0"/>
                <a:ea typeface="Calibri" panose="020F0502020204030204" pitchFamily="34" charset="0"/>
              </a:rPr>
              <a:t>Contributing factor – lack of qualifications, training and high labour turnover </a:t>
            </a:r>
          </a:p>
          <a:p>
            <a:pPr marL="0" lvl="0" indent="0" algn="l" rtl="0">
              <a:spcBef>
                <a:spcPts val="0"/>
              </a:spcBef>
              <a:spcAft>
                <a:spcPts val="0"/>
              </a:spcAft>
              <a:buNone/>
            </a:pPr>
            <a:endParaRPr lang="en-GB" sz="1800" dirty="0">
              <a:effectLst/>
              <a:latin typeface="Calibri" panose="020F0502020204030204" pitchFamily="34" charset="0"/>
              <a:ea typeface="Calibri" panose="020F0502020204030204" pitchFamily="34" charset="0"/>
            </a:endParaRPr>
          </a:p>
          <a:p>
            <a:pPr marL="0" lvl="0" indent="0" algn="l" rtl="0">
              <a:spcBef>
                <a:spcPts val="0"/>
              </a:spcBef>
              <a:spcAft>
                <a:spcPts val="0"/>
              </a:spcAft>
              <a:buNone/>
            </a:pPr>
            <a:endParaRPr lang="en-GB" sz="1800" dirty="0">
              <a:effectLst/>
              <a:latin typeface="Calibri" panose="020F0502020204030204" pitchFamily="34" charset="0"/>
            </a:endParaRPr>
          </a:p>
          <a:p>
            <a:pPr algn="just">
              <a:lnSpc>
                <a:spcPct val="200000"/>
              </a:lnSpc>
            </a:pPr>
            <a:r>
              <a:rPr lang="en-GB" sz="1800" dirty="0">
                <a:effectLst/>
                <a:latin typeface="Calibri" panose="020F0502020204030204" pitchFamily="34" charset="0"/>
                <a:ea typeface="Calibri" panose="020F0502020204030204" pitchFamily="34" charset="0"/>
              </a:rPr>
              <a:t>lack of skills found in rural and remote areas has a significant effect upon the populations' willingness to engage with digital solutions, even if access to the internet exists. For instance, Paves et al. (2015) note that people located in rural areas who lack basic digital skills, will feel unable or overwhelmed to learn them. Van </a:t>
            </a:r>
            <a:r>
              <a:rPr lang="en-GB" sz="1800" dirty="0" err="1">
                <a:effectLst/>
                <a:latin typeface="Calibri" panose="020F0502020204030204" pitchFamily="34" charset="0"/>
                <a:ea typeface="Calibri" panose="020F0502020204030204" pitchFamily="34" charset="0"/>
              </a:rPr>
              <a:t>Laar</a:t>
            </a:r>
            <a:r>
              <a:rPr lang="en-GB" sz="1800" dirty="0">
                <a:effectLst/>
                <a:latin typeface="Calibri" panose="020F0502020204030204" pitchFamily="34" charset="0"/>
                <a:ea typeface="Calibri" panose="020F0502020204030204" pitchFamily="34" charset="0"/>
              </a:rPr>
              <a:t> et al (2019) underline that lack of </a:t>
            </a:r>
            <a:r>
              <a:rPr lang="en-GB" sz="1800" i="1" dirty="0">
                <a:effectLst/>
                <a:latin typeface="Calibri" panose="020F0502020204030204" pitchFamily="34" charset="0"/>
                <a:ea typeface="Calibri" panose="020F0502020204030204" pitchFamily="34" charset="0"/>
              </a:rPr>
              <a:t>a</a:t>
            </a:r>
            <a:r>
              <a:rPr lang="en-GB" sz="1800" dirty="0">
                <a:effectLst/>
                <a:latin typeface="Calibri" panose="020F0502020204030204" pitchFamily="34" charset="0"/>
                <a:ea typeface="Calibri" panose="020F0502020204030204" pitchFamily="34" charset="0"/>
              </a:rPr>
              <a:t> digital skill rarely occurs in isolation, thus individuals who lack certain skills are likely to lack others.  </a:t>
            </a:r>
          </a:p>
          <a:p>
            <a:pPr marL="158750" indent="0" algn="just">
              <a:buNone/>
            </a:pPr>
            <a:endParaRPr lang="en-GB" dirty="0"/>
          </a:p>
          <a:p>
            <a:pPr marL="158750" indent="0" algn="just">
              <a:buNone/>
            </a:pPr>
            <a:r>
              <a:rPr lang="en-GB" sz="1800" dirty="0">
                <a:solidFill>
                  <a:srgbClr val="1A1A1A"/>
                </a:solidFill>
                <a:effectLst/>
                <a:latin typeface="Calibri" panose="020F0502020204030204" pitchFamily="34" charset="0"/>
                <a:ea typeface="Calibri" panose="020F0502020204030204" pitchFamily="34" charset="0"/>
              </a:rPr>
              <a:t>SMEs in general are slower in the adaptation of digital technologies, putting them at a greater disadvantage to larger companies from the outset. </a:t>
            </a:r>
            <a:endParaRPr dirty="0"/>
          </a:p>
        </p:txBody>
      </p:sp>
      <p:sp>
        <p:nvSpPr>
          <p:cNvPr id="121" name="Google Shape;121;p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29" name="Google Shape;12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2"/>
        <p:cNvGrpSpPr/>
        <p:nvPr/>
      </p:nvGrpSpPr>
      <p:grpSpPr>
        <a:xfrm>
          <a:off x="0" y="0"/>
          <a:ext cx="0" cy="0"/>
          <a:chOff x="0" y="0"/>
          <a:chExt cx="0" cy="0"/>
        </a:xfrm>
      </p:grpSpPr>
      <p:sp>
        <p:nvSpPr>
          <p:cNvPr id="153" name="Google Shape;153;p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54" name="Google Shape;154;p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457200" marR="0" lvl="0" indent="-298450" algn="l" defTabSz="914400" rtl="0" eaLnBrk="1" fontAlgn="auto" latinLnBrk="0" hangingPunct="1">
              <a:lnSpc>
                <a:spcPct val="100000"/>
              </a:lnSpc>
              <a:spcBef>
                <a:spcPts val="0"/>
              </a:spcBef>
              <a:spcAft>
                <a:spcPts val="0"/>
              </a:spcAft>
              <a:buClr>
                <a:srgbClr val="000000"/>
              </a:buClr>
              <a:buSzPts val="1100"/>
              <a:buFont typeface="Arial"/>
              <a:buChar char="●"/>
              <a:tabLst/>
              <a:defRPr/>
            </a:pPr>
            <a:r>
              <a:rPr lang="en-GB" dirty="0"/>
              <a:t>Reviews, desk publishing for brochure, leaflets online marketing and comms, online safety </a:t>
            </a:r>
          </a:p>
          <a:p>
            <a:endParaRPr lang="en-GB" dirty="0"/>
          </a:p>
        </p:txBody>
      </p:sp>
    </p:spTree>
    <p:extLst>
      <p:ext uri="{BB962C8B-B14F-4D97-AF65-F5344CB8AC3E}">
        <p14:creationId xmlns:p14="http://schemas.microsoft.com/office/powerpoint/2010/main" val="55874604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61091079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1"/>
        <p:cNvGrpSpPr/>
        <p:nvPr/>
      </p:nvGrpSpPr>
      <p:grpSpPr>
        <a:xfrm>
          <a:off x="0" y="0"/>
          <a:ext cx="0" cy="0"/>
          <a:chOff x="0" y="0"/>
          <a:chExt cx="0" cy="0"/>
        </a:xfrm>
      </p:grpSpPr>
      <p:sp>
        <p:nvSpPr>
          <p:cNvPr id="162" name="Google Shape;162;p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63" name="Google Shape;163;p9: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11"/>
        <p:cNvGrpSpPr/>
        <p:nvPr/>
      </p:nvGrpSpPr>
      <p:grpSpPr>
        <a:xfrm>
          <a:off x="0" y="0"/>
          <a:ext cx="0" cy="0"/>
          <a:chOff x="0" y="0"/>
          <a:chExt cx="0" cy="0"/>
        </a:xfrm>
      </p:grpSpPr>
      <p:sp>
        <p:nvSpPr>
          <p:cNvPr id="12" name="Google Shape;12;p14"/>
          <p:cNvSpPr txBox="1">
            <a:spLocks noGrp="1"/>
          </p:cNvSpPr>
          <p:nvPr>
            <p:ph type="ctrTitle"/>
          </p:nvPr>
        </p:nvSpPr>
        <p:spPr>
          <a:xfrm>
            <a:off x="1524000" y="1122363"/>
            <a:ext cx="9144000" cy="2387600"/>
          </a:xfrm>
          <a:prstGeom prst="rect">
            <a:avLst/>
          </a:prstGeom>
          <a:noFill/>
          <a:ln>
            <a:noFill/>
          </a:ln>
        </p:spPr>
        <p:txBody>
          <a:bodyPr spcFirstLastPara="1" wrap="square" lIns="91425" tIns="45700" rIns="91425" bIns="45700" anchor="b" anchorCtr="0">
            <a:normAutofit/>
          </a:bodyPr>
          <a:lstStyle>
            <a:lvl1pPr lvl="0" algn="ctr">
              <a:lnSpc>
                <a:spcPct val="90000"/>
              </a:lnSpc>
              <a:spcBef>
                <a:spcPts val="0"/>
              </a:spcBef>
              <a:spcAft>
                <a:spcPts val="0"/>
              </a:spcAft>
              <a:buClr>
                <a:schemeClr val="lt1"/>
              </a:buClr>
              <a:buSzPts val="6000"/>
              <a:buFont typeface="Calibri"/>
              <a:buNone/>
              <a:defRPr sz="6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3" name="Google Shape;13;p14"/>
          <p:cNvSpPr txBox="1">
            <a:spLocks noGrp="1"/>
          </p:cNvSpPr>
          <p:nvPr>
            <p:ph type="subTitle" idx="1"/>
          </p:nvPr>
        </p:nvSpPr>
        <p:spPr>
          <a:xfrm>
            <a:off x="1524000" y="3602038"/>
            <a:ext cx="9144000" cy="1655762"/>
          </a:xfrm>
          <a:prstGeom prst="rect">
            <a:avLst/>
          </a:prstGeom>
          <a:noFill/>
          <a:ln>
            <a:noFill/>
          </a:ln>
        </p:spPr>
        <p:txBody>
          <a:bodyPr spcFirstLastPara="1" wrap="square" lIns="91425" tIns="45700" rIns="91425" bIns="45700" anchor="t" anchorCtr="0">
            <a:normAutofit/>
          </a:bodyPr>
          <a:lstStyle>
            <a:lvl1pPr lvl="0" algn="ctr">
              <a:lnSpc>
                <a:spcPct val="90000"/>
              </a:lnSpc>
              <a:spcBef>
                <a:spcPts val="1000"/>
              </a:spcBef>
              <a:spcAft>
                <a:spcPts val="0"/>
              </a:spcAft>
              <a:buClr>
                <a:schemeClr val="lt1"/>
              </a:buClr>
              <a:buSzPts val="2400"/>
              <a:buNone/>
              <a:defRPr sz="2400"/>
            </a:lvl1pPr>
            <a:lvl2pPr lvl="1" algn="ctr">
              <a:lnSpc>
                <a:spcPct val="90000"/>
              </a:lnSpc>
              <a:spcBef>
                <a:spcPts val="500"/>
              </a:spcBef>
              <a:spcAft>
                <a:spcPts val="0"/>
              </a:spcAft>
              <a:buClr>
                <a:schemeClr val="lt1"/>
              </a:buClr>
              <a:buSzPts val="2000"/>
              <a:buNone/>
              <a:defRPr sz="2000"/>
            </a:lvl2pPr>
            <a:lvl3pPr lvl="2" algn="ctr">
              <a:lnSpc>
                <a:spcPct val="90000"/>
              </a:lnSpc>
              <a:spcBef>
                <a:spcPts val="500"/>
              </a:spcBef>
              <a:spcAft>
                <a:spcPts val="0"/>
              </a:spcAft>
              <a:buClr>
                <a:schemeClr val="lt1"/>
              </a:buClr>
              <a:buSzPts val="1800"/>
              <a:buNone/>
              <a:defRPr sz="1800"/>
            </a:lvl3pPr>
            <a:lvl4pPr lvl="3" algn="ctr">
              <a:lnSpc>
                <a:spcPct val="90000"/>
              </a:lnSpc>
              <a:spcBef>
                <a:spcPts val="500"/>
              </a:spcBef>
              <a:spcAft>
                <a:spcPts val="0"/>
              </a:spcAft>
              <a:buClr>
                <a:schemeClr val="lt1"/>
              </a:buClr>
              <a:buSzPts val="1600"/>
              <a:buNone/>
              <a:defRPr sz="1600"/>
            </a:lvl4pPr>
            <a:lvl5pPr lvl="4" algn="ctr">
              <a:lnSpc>
                <a:spcPct val="90000"/>
              </a:lnSpc>
              <a:spcBef>
                <a:spcPts val="500"/>
              </a:spcBef>
              <a:spcAft>
                <a:spcPts val="0"/>
              </a:spcAft>
              <a:buClr>
                <a:schemeClr val="lt1"/>
              </a:buClr>
              <a:buSzPts val="1600"/>
              <a:buNone/>
              <a:defRPr sz="1600"/>
            </a:lvl5pPr>
            <a:lvl6pPr lvl="5" algn="ctr">
              <a:lnSpc>
                <a:spcPct val="90000"/>
              </a:lnSpc>
              <a:spcBef>
                <a:spcPts val="500"/>
              </a:spcBef>
              <a:spcAft>
                <a:spcPts val="0"/>
              </a:spcAft>
              <a:buClr>
                <a:schemeClr val="lt1"/>
              </a:buClr>
              <a:buSzPts val="1600"/>
              <a:buNone/>
              <a:defRPr sz="1600"/>
            </a:lvl6pPr>
            <a:lvl7pPr lvl="6" algn="ctr">
              <a:lnSpc>
                <a:spcPct val="90000"/>
              </a:lnSpc>
              <a:spcBef>
                <a:spcPts val="500"/>
              </a:spcBef>
              <a:spcAft>
                <a:spcPts val="0"/>
              </a:spcAft>
              <a:buClr>
                <a:schemeClr val="lt1"/>
              </a:buClr>
              <a:buSzPts val="1600"/>
              <a:buNone/>
              <a:defRPr sz="1600"/>
            </a:lvl7pPr>
            <a:lvl8pPr lvl="7" algn="ctr">
              <a:lnSpc>
                <a:spcPct val="90000"/>
              </a:lnSpc>
              <a:spcBef>
                <a:spcPts val="500"/>
              </a:spcBef>
              <a:spcAft>
                <a:spcPts val="0"/>
              </a:spcAft>
              <a:buClr>
                <a:schemeClr val="lt1"/>
              </a:buClr>
              <a:buSzPts val="1600"/>
              <a:buNone/>
              <a:defRPr sz="1600"/>
            </a:lvl8pPr>
            <a:lvl9pPr lvl="8" algn="ctr">
              <a:lnSpc>
                <a:spcPct val="90000"/>
              </a:lnSpc>
              <a:spcBef>
                <a:spcPts val="500"/>
              </a:spcBef>
              <a:spcAft>
                <a:spcPts val="0"/>
              </a:spcAft>
              <a:buClr>
                <a:schemeClr val="lt1"/>
              </a:buClr>
              <a:buSzPts val="1600"/>
              <a:buNone/>
              <a:defRPr sz="1600"/>
            </a:lvl9pPr>
          </a:lstStyle>
          <a:p>
            <a:endParaRPr/>
          </a:p>
        </p:txBody>
      </p:sp>
      <p:sp>
        <p:nvSpPr>
          <p:cNvPr id="14" name="Google Shape;14;p14"/>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5" name="Google Shape;15;p14"/>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6" name="Google Shape;16;p14"/>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73"/>
        <p:cNvGrpSpPr/>
        <p:nvPr/>
      </p:nvGrpSpPr>
      <p:grpSpPr>
        <a:xfrm>
          <a:off x="0" y="0"/>
          <a:ext cx="0" cy="0"/>
          <a:chOff x="0" y="0"/>
          <a:chExt cx="0" cy="0"/>
        </a:xfrm>
      </p:grpSpPr>
      <p:sp>
        <p:nvSpPr>
          <p:cNvPr id="74" name="Google Shape;74;p22"/>
          <p:cNvSpPr txBox="1">
            <a:spLocks noGrp="1"/>
          </p:cNvSpPr>
          <p:nvPr>
            <p:ph type="title"/>
          </p:nvPr>
        </p:nvSpPr>
        <p:spPr>
          <a:xfrm>
            <a:off x="839788" y="457200"/>
            <a:ext cx="3932237" cy="16002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3200"/>
              <a:buFont typeface="Calibri"/>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5" name="Google Shape;75;p22"/>
          <p:cNvSpPr>
            <a:spLocks noGrp="1"/>
          </p:cNvSpPr>
          <p:nvPr>
            <p:ph type="pic" idx="2"/>
          </p:nvPr>
        </p:nvSpPr>
        <p:spPr>
          <a:xfrm>
            <a:off x="5183188" y="987425"/>
            <a:ext cx="6172200" cy="4873625"/>
          </a:xfrm>
          <a:prstGeom prst="rect">
            <a:avLst/>
          </a:prstGeom>
          <a:noFill/>
          <a:ln>
            <a:noFill/>
          </a:ln>
        </p:spPr>
      </p:sp>
      <p:sp>
        <p:nvSpPr>
          <p:cNvPr id="76" name="Google Shape;76;p22"/>
          <p:cNvSpPr txBox="1">
            <a:spLocks noGrp="1"/>
          </p:cNvSpPr>
          <p:nvPr>
            <p:ph type="body" idx="1"/>
          </p:nvPr>
        </p:nvSpPr>
        <p:spPr>
          <a:xfrm>
            <a:off x="839788" y="2057400"/>
            <a:ext cx="3932237"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77" name="Google Shape;77;p22"/>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8" name="Google Shape;78;p22"/>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9" name="Google Shape;79;p22"/>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80"/>
        <p:cNvGrpSpPr/>
        <p:nvPr/>
      </p:nvGrpSpPr>
      <p:grpSpPr>
        <a:xfrm>
          <a:off x="0" y="0"/>
          <a:ext cx="0" cy="0"/>
          <a:chOff x="0" y="0"/>
          <a:chExt cx="0" cy="0"/>
        </a:xfrm>
      </p:grpSpPr>
      <p:sp>
        <p:nvSpPr>
          <p:cNvPr id="81" name="Google Shape;81;p23"/>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82" name="Google Shape;82;p23"/>
          <p:cNvSpPr txBox="1">
            <a:spLocks noGrp="1"/>
          </p:cNvSpPr>
          <p:nvPr>
            <p:ph type="body" idx="1"/>
          </p:nvPr>
        </p:nvSpPr>
        <p:spPr>
          <a:xfrm rot="5400000">
            <a:off x="3920331" y="-1256506"/>
            <a:ext cx="4351338" cy="105156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83" name="Google Shape;83;p23"/>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4" name="Google Shape;84;p23"/>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5" name="Google Shape;85;p23"/>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86"/>
        <p:cNvGrpSpPr/>
        <p:nvPr/>
      </p:nvGrpSpPr>
      <p:grpSpPr>
        <a:xfrm>
          <a:off x="0" y="0"/>
          <a:ext cx="0" cy="0"/>
          <a:chOff x="0" y="0"/>
          <a:chExt cx="0" cy="0"/>
        </a:xfrm>
      </p:grpSpPr>
      <p:sp>
        <p:nvSpPr>
          <p:cNvPr id="87" name="Google Shape;87;p24"/>
          <p:cNvSpPr txBox="1">
            <a:spLocks noGrp="1"/>
          </p:cNvSpPr>
          <p:nvPr>
            <p:ph type="title"/>
          </p:nvPr>
        </p:nvSpPr>
        <p:spPr>
          <a:xfrm rot="5400000">
            <a:off x="7133431" y="1956594"/>
            <a:ext cx="5811838" cy="2628900"/>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88" name="Google Shape;88;p24"/>
          <p:cNvSpPr txBox="1">
            <a:spLocks noGrp="1"/>
          </p:cNvSpPr>
          <p:nvPr>
            <p:ph type="body" idx="1"/>
          </p:nvPr>
        </p:nvSpPr>
        <p:spPr>
          <a:xfrm rot="5400000">
            <a:off x="1799431" y="-596106"/>
            <a:ext cx="5811838" cy="77343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89" name="Google Shape;89;p24"/>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90" name="Google Shape;90;p24"/>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91" name="Google Shape;91;p24"/>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23"/>
        <p:cNvGrpSpPr/>
        <p:nvPr/>
      </p:nvGrpSpPr>
      <p:grpSpPr>
        <a:xfrm>
          <a:off x="0" y="0"/>
          <a:ext cx="0" cy="0"/>
          <a:chOff x="0" y="0"/>
          <a:chExt cx="0" cy="0"/>
        </a:xfrm>
      </p:grpSpPr>
      <p:sp>
        <p:nvSpPr>
          <p:cNvPr id="24" name="Google Shape;24;p15"/>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5" name="Google Shape;25;p15"/>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6" name="Google Shape;26;p15"/>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7" name="Google Shape;27;p15"/>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8" name="Google Shape;28;p15"/>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29"/>
        <p:cNvGrpSpPr/>
        <p:nvPr/>
      </p:nvGrpSpPr>
      <p:grpSpPr>
        <a:xfrm>
          <a:off x="0" y="0"/>
          <a:ext cx="0" cy="0"/>
          <a:chOff x="0" y="0"/>
          <a:chExt cx="0" cy="0"/>
        </a:xfrm>
      </p:grpSpPr>
      <p:sp>
        <p:nvSpPr>
          <p:cNvPr id="30" name="Google Shape;30;p16"/>
          <p:cNvSpPr txBox="1">
            <a:spLocks noGrp="1"/>
          </p:cNvSpPr>
          <p:nvPr>
            <p:ph type="title"/>
          </p:nvPr>
        </p:nvSpPr>
        <p:spPr>
          <a:xfrm>
            <a:off x="831850" y="1709738"/>
            <a:ext cx="10515600" cy="2852737"/>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6000"/>
              <a:buFont typeface="Calibri"/>
              <a:buNone/>
              <a:defRPr sz="6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1" name="Google Shape;31;p16"/>
          <p:cNvSpPr txBox="1">
            <a:spLocks noGrp="1"/>
          </p:cNvSpPr>
          <p:nvPr>
            <p:ph type="body" idx="1"/>
          </p:nvPr>
        </p:nvSpPr>
        <p:spPr>
          <a:xfrm>
            <a:off x="831850" y="4589463"/>
            <a:ext cx="10515600" cy="1500187"/>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rgbClr val="888888"/>
              </a:buClr>
              <a:buSzPts val="2400"/>
              <a:buNone/>
              <a:defRPr sz="2400">
                <a:solidFill>
                  <a:srgbClr val="888888"/>
                </a:solidFill>
              </a:defRPr>
            </a:lvl1pPr>
            <a:lvl2pPr marL="914400" lvl="1" indent="-228600" algn="l">
              <a:lnSpc>
                <a:spcPct val="90000"/>
              </a:lnSpc>
              <a:spcBef>
                <a:spcPts val="500"/>
              </a:spcBef>
              <a:spcAft>
                <a:spcPts val="0"/>
              </a:spcAft>
              <a:buClr>
                <a:srgbClr val="888888"/>
              </a:buClr>
              <a:buSzPts val="2000"/>
              <a:buNone/>
              <a:defRPr sz="2000">
                <a:solidFill>
                  <a:srgbClr val="888888"/>
                </a:solidFill>
              </a:defRPr>
            </a:lvl2pPr>
            <a:lvl3pPr marL="1371600" lvl="2" indent="-228600" algn="l">
              <a:lnSpc>
                <a:spcPct val="90000"/>
              </a:lnSpc>
              <a:spcBef>
                <a:spcPts val="500"/>
              </a:spcBef>
              <a:spcAft>
                <a:spcPts val="0"/>
              </a:spcAft>
              <a:buClr>
                <a:srgbClr val="888888"/>
              </a:buClr>
              <a:buSzPts val="1800"/>
              <a:buNone/>
              <a:defRPr sz="1800">
                <a:solidFill>
                  <a:srgbClr val="888888"/>
                </a:solidFill>
              </a:defRPr>
            </a:lvl3pPr>
            <a:lvl4pPr marL="1828800" lvl="3" indent="-228600" algn="l">
              <a:lnSpc>
                <a:spcPct val="90000"/>
              </a:lnSpc>
              <a:spcBef>
                <a:spcPts val="500"/>
              </a:spcBef>
              <a:spcAft>
                <a:spcPts val="0"/>
              </a:spcAft>
              <a:buClr>
                <a:srgbClr val="888888"/>
              </a:buClr>
              <a:buSzPts val="1600"/>
              <a:buNone/>
              <a:defRPr sz="1600">
                <a:solidFill>
                  <a:srgbClr val="888888"/>
                </a:solidFill>
              </a:defRPr>
            </a:lvl4pPr>
            <a:lvl5pPr marL="2286000" lvl="4" indent="-228600" algn="l">
              <a:lnSpc>
                <a:spcPct val="90000"/>
              </a:lnSpc>
              <a:spcBef>
                <a:spcPts val="500"/>
              </a:spcBef>
              <a:spcAft>
                <a:spcPts val="0"/>
              </a:spcAft>
              <a:buClr>
                <a:srgbClr val="888888"/>
              </a:buClr>
              <a:buSzPts val="1600"/>
              <a:buNone/>
              <a:defRPr sz="1600">
                <a:solidFill>
                  <a:srgbClr val="888888"/>
                </a:solidFill>
              </a:defRPr>
            </a:lvl5pPr>
            <a:lvl6pPr marL="2743200" lvl="5" indent="-228600" algn="l">
              <a:lnSpc>
                <a:spcPct val="90000"/>
              </a:lnSpc>
              <a:spcBef>
                <a:spcPts val="500"/>
              </a:spcBef>
              <a:spcAft>
                <a:spcPts val="0"/>
              </a:spcAft>
              <a:buClr>
                <a:srgbClr val="888888"/>
              </a:buClr>
              <a:buSzPts val="1600"/>
              <a:buNone/>
              <a:defRPr sz="1600">
                <a:solidFill>
                  <a:srgbClr val="888888"/>
                </a:solidFill>
              </a:defRPr>
            </a:lvl6pPr>
            <a:lvl7pPr marL="3200400" lvl="6" indent="-228600" algn="l">
              <a:lnSpc>
                <a:spcPct val="90000"/>
              </a:lnSpc>
              <a:spcBef>
                <a:spcPts val="500"/>
              </a:spcBef>
              <a:spcAft>
                <a:spcPts val="0"/>
              </a:spcAft>
              <a:buClr>
                <a:srgbClr val="888888"/>
              </a:buClr>
              <a:buSzPts val="1600"/>
              <a:buNone/>
              <a:defRPr sz="1600">
                <a:solidFill>
                  <a:srgbClr val="888888"/>
                </a:solidFill>
              </a:defRPr>
            </a:lvl7pPr>
            <a:lvl8pPr marL="3657600" lvl="7" indent="-228600" algn="l">
              <a:lnSpc>
                <a:spcPct val="90000"/>
              </a:lnSpc>
              <a:spcBef>
                <a:spcPts val="500"/>
              </a:spcBef>
              <a:spcAft>
                <a:spcPts val="0"/>
              </a:spcAft>
              <a:buClr>
                <a:srgbClr val="888888"/>
              </a:buClr>
              <a:buSzPts val="1600"/>
              <a:buNone/>
              <a:defRPr sz="1600">
                <a:solidFill>
                  <a:srgbClr val="888888"/>
                </a:solidFill>
              </a:defRPr>
            </a:lvl8pPr>
            <a:lvl9pPr marL="4114800" lvl="8" indent="-228600" algn="l">
              <a:lnSpc>
                <a:spcPct val="90000"/>
              </a:lnSpc>
              <a:spcBef>
                <a:spcPts val="500"/>
              </a:spcBef>
              <a:spcAft>
                <a:spcPts val="0"/>
              </a:spcAft>
              <a:buClr>
                <a:srgbClr val="888888"/>
              </a:buClr>
              <a:buSzPts val="1600"/>
              <a:buNone/>
              <a:defRPr sz="1600">
                <a:solidFill>
                  <a:srgbClr val="888888"/>
                </a:solidFill>
              </a:defRPr>
            </a:lvl9pPr>
          </a:lstStyle>
          <a:p>
            <a:endParaRPr/>
          </a:p>
        </p:txBody>
      </p:sp>
      <p:sp>
        <p:nvSpPr>
          <p:cNvPr id="32" name="Google Shape;32;p16"/>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3" name="Google Shape;33;p16"/>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4" name="Google Shape;34;p16"/>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35"/>
        <p:cNvGrpSpPr/>
        <p:nvPr/>
      </p:nvGrpSpPr>
      <p:grpSpPr>
        <a:xfrm>
          <a:off x="0" y="0"/>
          <a:ext cx="0" cy="0"/>
          <a:chOff x="0" y="0"/>
          <a:chExt cx="0" cy="0"/>
        </a:xfrm>
      </p:grpSpPr>
      <p:sp>
        <p:nvSpPr>
          <p:cNvPr id="36" name="Google Shape;36;p13"/>
          <p:cNvSpPr txBox="1">
            <a:spLocks noGrp="1"/>
          </p:cNvSpPr>
          <p:nvPr>
            <p:ph type="ctrTitle"/>
          </p:nvPr>
        </p:nvSpPr>
        <p:spPr>
          <a:xfrm>
            <a:off x="1524000" y="1122363"/>
            <a:ext cx="9144000" cy="2387600"/>
          </a:xfrm>
          <a:prstGeom prst="rect">
            <a:avLst/>
          </a:prstGeom>
          <a:noFill/>
          <a:ln>
            <a:noFill/>
          </a:ln>
        </p:spPr>
        <p:txBody>
          <a:bodyPr spcFirstLastPara="1" wrap="square" lIns="91425" tIns="45700" rIns="91425" bIns="45700" anchor="b" anchorCtr="0">
            <a:normAutofit/>
          </a:bodyPr>
          <a:lstStyle>
            <a:lvl1pPr lvl="0" algn="ctr">
              <a:lnSpc>
                <a:spcPct val="90000"/>
              </a:lnSpc>
              <a:spcBef>
                <a:spcPts val="0"/>
              </a:spcBef>
              <a:spcAft>
                <a:spcPts val="0"/>
              </a:spcAft>
              <a:buClr>
                <a:schemeClr val="dk1"/>
              </a:buClr>
              <a:buSzPts val="6000"/>
              <a:buFont typeface="Calibri"/>
              <a:buNone/>
              <a:defRPr sz="6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7" name="Google Shape;37;p13"/>
          <p:cNvSpPr txBox="1">
            <a:spLocks noGrp="1"/>
          </p:cNvSpPr>
          <p:nvPr>
            <p:ph type="subTitle" idx="1"/>
          </p:nvPr>
        </p:nvSpPr>
        <p:spPr>
          <a:xfrm>
            <a:off x="1524000" y="3602038"/>
            <a:ext cx="9144000" cy="1655762"/>
          </a:xfrm>
          <a:prstGeom prst="rect">
            <a:avLst/>
          </a:prstGeom>
          <a:noFill/>
          <a:ln>
            <a:noFill/>
          </a:ln>
        </p:spPr>
        <p:txBody>
          <a:bodyPr spcFirstLastPara="1" wrap="square" lIns="91425" tIns="45700" rIns="91425" bIns="45700" anchor="t" anchorCtr="0">
            <a:normAutofit/>
          </a:bodyPr>
          <a:lstStyle>
            <a:lvl1pPr lvl="0" algn="ctr">
              <a:lnSpc>
                <a:spcPct val="90000"/>
              </a:lnSpc>
              <a:spcBef>
                <a:spcPts val="1000"/>
              </a:spcBef>
              <a:spcAft>
                <a:spcPts val="0"/>
              </a:spcAft>
              <a:buClr>
                <a:schemeClr val="dk1"/>
              </a:buClr>
              <a:buSzPts val="2400"/>
              <a:buNone/>
              <a:defRPr sz="2400"/>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
        <p:nvSpPr>
          <p:cNvPr id="38" name="Google Shape;38;p13"/>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9" name="Google Shape;39;p13"/>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0" name="Google Shape;40;p13"/>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41"/>
        <p:cNvGrpSpPr/>
        <p:nvPr/>
      </p:nvGrpSpPr>
      <p:grpSpPr>
        <a:xfrm>
          <a:off x="0" y="0"/>
          <a:ext cx="0" cy="0"/>
          <a:chOff x="0" y="0"/>
          <a:chExt cx="0" cy="0"/>
        </a:xfrm>
      </p:grpSpPr>
      <p:sp>
        <p:nvSpPr>
          <p:cNvPr id="42" name="Google Shape;42;p17"/>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3" name="Google Shape;43;p17"/>
          <p:cNvSpPr txBox="1">
            <a:spLocks noGrp="1"/>
          </p:cNvSpPr>
          <p:nvPr>
            <p:ph type="body" idx="1"/>
          </p:nvPr>
        </p:nvSpPr>
        <p:spPr>
          <a:xfrm>
            <a:off x="838200" y="1825625"/>
            <a:ext cx="51816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4" name="Google Shape;44;p17"/>
          <p:cNvSpPr txBox="1">
            <a:spLocks noGrp="1"/>
          </p:cNvSpPr>
          <p:nvPr>
            <p:ph type="body" idx="2"/>
          </p:nvPr>
        </p:nvSpPr>
        <p:spPr>
          <a:xfrm>
            <a:off x="6172200" y="1825625"/>
            <a:ext cx="51816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5" name="Google Shape;45;p17"/>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6" name="Google Shape;46;p17"/>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7" name="Google Shape;47;p17"/>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48"/>
        <p:cNvGrpSpPr/>
        <p:nvPr/>
      </p:nvGrpSpPr>
      <p:grpSpPr>
        <a:xfrm>
          <a:off x="0" y="0"/>
          <a:ext cx="0" cy="0"/>
          <a:chOff x="0" y="0"/>
          <a:chExt cx="0" cy="0"/>
        </a:xfrm>
      </p:grpSpPr>
      <p:sp>
        <p:nvSpPr>
          <p:cNvPr id="49" name="Google Shape;49;p18"/>
          <p:cNvSpPr txBox="1">
            <a:spLocks noGrp="1"/>
          </p:cNvSpPr>
          <p:nvPr>
            <p:ph type="title"/>
          </p:nvPr>
        </p:nvSpPr>
        <p:spPr>
          <a:xfrm>
            <a:off x="839788"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50" name="Google Shape;50;p18"/>
          <p:cNvSpPr txBox="1">
            <a:spLocks noGrp="1"/>
          </p:cNvSpPr>
          <p:nvPr>
            <p:ph type="body" idx="1"/>
          </p:nvPr>
        </p:nvSpPr>
        <p:spPr>
          <a:xfrm>
            <a:off x="839788" y="1681163"/>
            <a:ext cx="5157787" cy="823912"/>
          </a:xfrm>
          <a:prstGeom prst="rect">
            <a:avLst/>
          </a:prstGeom>
          <a:noFill/>
          <a:ln>
            <a:noFill/>
          </a:ln>
        </p:spPr>
        <p:txBody>
          <a:bodyPr spcFirstLastPara="1" wrap="square" lIns="91425" tIns="45700" rIns="91425" bIns="45700" anchor="b" anchorCtr="0">
            <a:normAutofit/>
          </a:bodyPr>
          <a:lstStyle>
            <a:lvl1pPr marL="457200" lvl="0" indent="-228600" algn="l">
              <a:lnSpc>
                <a:spcPct val="90000"/>
              </a:lnSpc>
              <a:spcBef>
                <a:spcPts val="1000"/>
              </a:spcBef>
              <a:spcAft>
                <a:spcPts val="0"/>
              </a:spcAft>
              <a:buClr>
                <a:schemeClr val="dk1"/>
              </a:buClr>
              <a:buSzPts val="2400"/>
              <a:buNone/>
              <a:defRPr sz="2400" b="1"/>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51" name="Google Shape;51;p18"/>
          <p:cNvSpPr txBox="1">
            <a:spLocks noGrp="1"/>
          </p:cNvSpPr>
          <p:nvPr>
            <p:ph type="body" idx="2"/>
          </p:nvPr>
        </p:nvSpPr>
        <p:spPr>
          <a:xfrm>
            <a:off x="839788" y="2505075"/>
            <a:ext cx="5157787" cy="368458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52" name="Google Shape;52;p18"/>
          <p:cNvSpPr txBox="1">
            <a:spLocks noGrp="1"/>
          </p:cNvSpPr>
          <p:nvPr>
            <p:ph type="body" idx="3"/>
          </p:nvPr>
        </p:nvSpPr>
        <p:spPr>
          <a:xfrm>
            <a:off x="6172200" y="1681163"/>
            <a:ext cx="5183188" cy="823912"/>
          </a:xfrm>
          <a:prstGeom prst="rect">
            <a:avLst/>
          </a:prstGeom>
          <a:noFill/>
          <a:ln>
            <a:noFill/>
          </a:ln>
        </p:spPr>
        <p:txBody>
          <a:bodyPr spcFirstLastPara="1" wrap="square" lIns="91425" tIns="45700" rIns="91425" bIns="45700" anchor="b" anchorCtr="0">
            <a:normAutofit/>
          </a:bodyPr>
          <a:lstStyle>
            <a:lvl1pPr marL="457200" lvl="0" indent="-228600" algn="l">
              <a:lnSpc>
                <a:spcPct val="90000"/>
              </a:lnSpc>
              <a:spcBef>
                <a:spcPts val="1000"/>
              </a:spcBef>
              <a:spcAft>
                <a:spcPts val="0"/>
              </a:spcAft>
              <a:buClr>
                <a:schemeClr val="dk1"/>
              </a:buClr>
              <a:buSzPts val="2400"/>
              <a:buNone/>
              <a:defRPr sz="2400" b="1"/>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53" name="Google Shape;53;p18"/>
          <p:cNvSpPr txBox="1">
            <a:spLocks noGrp="1"/>
          </p:cNvSpPr>
          <p:nvPr>
            <p:ph type="body" idx="4"/>
          </p:nvPr>
        </p:nvSpPr>
        <p:spPr>
          <a:xfrm>
            <a:off x="6172200" y="2505075"/>
            <a:ext cx="5183188" cy="368458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54" name="Google Shape;54;p18"/>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5" name="Google Shape;55;p18"/>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6" name="Google Shape;56;p18"/>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57"/>
        <p:cNvGrpSpPr/>
        <p:nvPr/>
      </p:nvGrpSpPr>
      <p:grpSpPr>
        <a:xfrm>
          <a:off x="0" y="0"/>
          <a:ext cx="0" cy="0"/>
          <a:chOff x="0" y="0"/>
          <a:chExt cx="0" cy="0"/>
        </a:xfrm>
      </p:grpSpPr>
      <p:sp>
        <p:nvSpPr>
          <p:cNvPr id="58" name="Google Shape;58;p19"/>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59" name="Google Shape;59;p19"/>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0" name="Google Shape;60;p19"/>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1" name="Google Shape;61;p19"/>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62"/>
        <p:cNvGrpSpPr/>
        <p:nvPr/>
      </p:nvGrpSpPr>
      <p:grpSpPr>
        <a:xfrm>
          <a:off x="0" y="0"/>
          <a:ext cx="0" cy="0"/>
          <a:chOff x="0" y="0"/>
          <a:chExt cx="0" cy="0"/>
        </a:xfrm>
      </p:grpSpPr>
      <p:sp>
        <p:nvSpPr>
          <p:cNvPr id="63" name="Google Shape;63;p20"/>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4" name="Google Shape;64;p20"/>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5" name="Google Shape;65;p20"/>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66"/>
        <p:cNvGrpSpPr/>
        <p:nvPr/>
      </p:nvGrpSpPr>
      <p:grpSpPr>
        <a:xfrm>
          <a:off x="0" y="0"/>
          <a:ext cx="0" cy="0"/>
          <a:chOff x="0" y="0"/>
          <a:chExt cx="0" cy="0"/>
        </a:xfrm>
      </p:grpSpPr>
      <p:sp>
        <p:nvSpPr>
          <p:cNvPr id="67" name="Google Shape;67;p21"/>
          <p:cNvSpPr txBox="1">
            <a:spLocks noGrp="1"/>
          </p:cNvSpPr>
          <p:nvPr>
            <p:ph type="title"/>
          </p:nvPr>
        </p:nvSpPr>
        <p:spPr>
          <a:xfrm>
            <a:off x="839788" y="457200"/>
            <a:ext cx="3932237" cy="16002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3200"/>
              <a:buFont typeface="Calibri"/>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68" name="Google Shape;68;p21"/>
          <p:cNvSpPr txBox="1">
            <a:spLocks noGrp="1"/>
          </p:cNvSpPr>
          <p:nvPr>
            <p:ph type="body" idx="1"/>
          </p:nvPr>
        </p:nvSpPr>
        <p:spPr>
          <a:xfrm>
            <a:off x="5183188" y="987425"/>
            <a:ext cx="6172200" cy="4873625"/>
          </a:xfrm>
          <a:prstGeom prst="rect">
            <a:avLst/>
          </a:prstGeom>
          <a:noFill/>
          <a:ln>
            <a:noFill/>
          </a:ln>
        </p:spPr>
        <p:txBody>
          <a:bodyPr spcFirstLastPara="1" wrap="square" lIns="91425" tIns="45700" rIns="91425" bIns="45700" anchor="t" anchorCtr="0">
            <a:normAutofit/>
          </a:bodyPr>
          <a:lstStyle>
            <a:lvl1pPr marL="457200" lvl="0" indent="-431800" algn="l">
              <a:lnSpc>
                <a:spcPct val="90000"/>
              </a:lnSpc>
              <a:spcBef>
                <a:spcPts val="1000"/>
              </a:spcBef>
              <a:spcAft>
                <a:spcPts val="0"/>
              </a:spcAft>
              <a:buClr>
                <a:schemeClr val="dk1"/>
              </a:buClr>
              <a:buSzPts val="3200"/>
              <a:buChar char="•"/>
              <a:defRPr sz="3200"/>
            </a:lvl1pPr>
            <a:lvl2pPr marL="914400" lvl="1" indent="-406400" algn="l">
              <a:lnSpc>
                <a:spcPct val="90000"/>
              </a:lnSpc>
              <a:spcBef>
                <a:spcPts val="500"/>
              </a:spcBef>
              <a:spcAft>
                <a:spcPts val="0"/>
              </a:spcAft>
              <a:buClr>
                <a:schemeClr val="dk1"/>
              </a:buClr>
              <a:buSzPts val="2800"/>
              <a:buChar char="•"/>
              <a:defRPr sz="2800"/>
            </a:lvl2pPr>
            <a:lvl3pPr marL="1371600" lvl="2" indent="-381000" algn="l">
              <a:lnSpc>
                <a:spcPct val="90000"/>
              </a:lnSpc>
              <a:spcBef>
                <a:spcPts val="500"/>
              </a:spcBef>
              <a:spcAft>
                <a:spcPts val="0"/>
              </a:spcAft>
              <a:buClr>
                <a:schemeClr val="dk1"/>
              </a:buClr>
              <a:buSzPts val="2400"/>
              <a:buChar char="•"/>
              <a:defRPr sz="2400"/>
            </a:lvl3pPr>
            <a:lvl4pPr marL="1828800" lvl="3" indent="-355600" algn="l">
              <a:lnSpc>
                <a:spcPct val="90000"/>
              </a:lnSpc>
              <a:spcBef>
                <a:spcPts val="500"/>
              </a:spcBef>
              <a:spcAft>
                <a:spcPts val="0"/>
              </a:spcAft>
              <a:buClr>
                <a:schemeClr val="dk1"/>
              </a:buClr>
              <a:buSzPts val="2000"/>
              <a:buChar char="•"/>
              <a:defRPr sz="2000"/>
            </a:lvl4pPr>
            <a:lvl5pPr marL="2286000" lvl="4" indent="-355600" algn="l">
              <a:lnSpc>
                <a:spcPct val="90000"/>
              </a:lnSpc>
              <a:spcBef>
                <a:spcPts val="500"/>
              </a:spcBef>
              <a:spcAft>
                <a:spcPts val="0"/>
              </a:spcAft>
              <a:buClr>
                <a:schemeClr val="dk1"/>
              </a:buClr>
              <a:buSzPts val="2000"/>
              <a:buChar char="•"/>
              <a:defRPr sz="2000"/>
            </a:lvl5pPr>
            <a:lvl6pPr marL="2743200" lvl="5" indent="-355600" algn="l">
              <a:lnSpc>
                <a:spcPct val="90000"/>
              </a:lnSpc>
              <a:spcBef>
                <a:spcPts val="500"/>
              </a:spcBef>
              <a:spcAft>
                <a:spcPts val="0"/>
              </a:spcAft>
              <a:buClr>
                <a:schemeClr val="dk1"/>
              </a:buClr>
              <a:buSzPts val="2000"/>
              <a:buChar char="•"/>
              <a:defRPr sz="2000"/>
            </a:lvl6pPr>
            <a:lvl7pPr marL="3200400" lvl="6" indent="-355600" algn="l">
              <a:lnSpc>
                <a:spcPct val="90000"/>
              </a:lnSpc>
              <a:spcBef>
                <a:spcPts val="500"/>
              </a:spcBef>
              <a:spcAft>
                <a:spcPts val="0"/>
              </a:spcAft>
              <a:buClr>
                <a:schemeClr val="dk1"/>
              </a:buClr>
              <a:buSzPts val="2000"/>
              <a:buChar char="•"/>
              <a:defRPr sz="2000"/>
            </a:lvl7pPr>
            <a:lvl8pPr marL="3657600" lvl="7" indent="-355600" algn="l">
              <a:lnSpc>
                <a:spcPct val="90000"/>
              </a:lnSpc>
              <a:spcBef>
                <a:spcPts val="500"/>
              </a:spcBef>
              <a:spcAft>
                <a:spcPts val="0"/>
              </a:spcAft>
              <a:buClr>
                <a:schemeClr val="dk1"/>
              </a:buClr>
              <a:buSzPts val="2000"/>
              <a:buChar char="•"/>
              <a:defRPr sz="2000"/>
            </a:lvl8pPr>
            <a:lvl9pPr marL="4114800" lvl="8" indent="-355600" algn="l">
              <a:lnSpc>
                <a:spcPct val="90000"/>
              </a:lnSpc>
              <a:spcBef>
                <a:spcPts val="500"/>
              </a:spcBef>
              <a:spcAft>
                <a:spcPts val="0"/>
              </a:spcAft>
              <a:buClr>
                <a:schemeClr val="dk1"/>
              </a:buClr>
              <a:buSzPts val="2000"/>
              <a:buChar char="•"/>
              <a:defRPr sz="2000"/>
            </a:lvl9pPr>
          </a:lstStyle>
          <a:p>
            <a:endParaRPr/>
          </a:p>
        </p:txBody>
      </p:sp>
      <p:sp>
        <p:nvSpPr>
          <p:cNvPr id="69" name="Google Shape;69;p21"/>
          <p:cNvSpPr txBox="1">
            <a:spLocks noGrp="1"/>
          </p:cNvSpPr>
          <p:nvPr>
            <p:ph type="body" idx="2"/>
          </p:nvPr>
        </p:nvSpPr>
        <p:spPr>
          <a:xfrm>
            <a:off x="839788" y="2057400"/>
            <a:ext cx="3932237"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70" name="Google Shape;70;p21"/>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1" name="Google Shape;71;p21"/>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2" name="Google Shape;72;p21"/>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9.xml"/><Relationship Id="rId3" Type="http://schemas.openxmlformats.org/officeDocument/2006/relationships/slideLayout" Target="../slideLayouts/slideLayout4.xml"/><Relationship Id="rId7" Type="http://schemas.openxmlformats.org/officeDocument/2006/relationships/slideLayout" Target="../slideLayouts/slideLayout8.xml"/><Relationship Id="rId12" Type="http://schemas.openxmlformats.org/officeDocument/2006/relationships/theme" Target="../theme/theme2.xml"/><Relationship Id="rId2" Type="http://schemas.openxmlformats.org/officeDocument/2006/relationships/slideLayout" Target="../slideLayouts/slideLayout3.xml"/><Relationship Id="rId1" Type="http://schemas.openxmlformats.org/officeDocument/2006/relationships/slideLayout" Target="../slideLayouts/slideLayout2.xml"/><Relationship Id="rId6" Type="http://schemas.openxmlformats.org/officeDocument/2006/relationships/slideLayout" Target="../slideLayouts/slideLayout7.xml"/><Relationship Id="rId11" Type="http://schemas.openxmlformats.org/officeDocument/2006/relationships/slideLayout" Target="../slideLayouts/slideLayout12.xml"/><Relationship Id="rId5" Type="http://schemas.openxmlformats.org/officeDocument/2006/relationships/slideLayout" Target="../slideLayouts/slideLayout6.xml"/><Relationship Id="rId10" Type="http://schemas.openxmlformats.org/officeDocument/2006/relationships/slideLayout" Target="../slideLayouts/slideLayout11.xml"/><Relationship Id="rId4" Type="http://schemas.openxmlformats.org/officeDocument/2006/relationships/slideLayout" Target="../slideLayouts/slideLayout5.xml"/><Relationship Id="rId9"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dk1"/>
        </a:solidFill>
        <a:effectLst/>
      </p:bgPr>
    </p:bg>
    <p:spTree>
      <p:nvGrpSpPr>
        <p:cNvPr id="1" name="Shape 5"/>
        <p:cNvGrpSpPr/>
        <p:nvPr/>
      </p:nvGrpSpPr>
      <p:grpSpPr>
        <a:xfrm>
          <a:off x="0" y="0"/>
          <a:ext cx="0" cy="0"/>
          <a:chOff x="0" y="0"/>
          <a:chExt cx="0" cy="0"/>
        </a:xfrm>
      </p:grpSpPr>
      <p:sp>
        <p:nvSpPr>
          <p:cNvPr id="6" name="Google Shape;6;p12"/>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lt1"/>
              </a:buClr>
              <a:buSzPts val="4400"/>
              <a:buFont typeface="Calibri"/>
              <a:buNone/>
              <a:defRPr sz="4400" b="0" i="0" u="none" strike="noStrike" cap="none">
                <a:solidFill>
                  <a:schemeClr val="lt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7" name="Google Shape;7;p12"/>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lt1"/>
              </a:buClr>
              <a:buSzPts val="2800"/>
              <a:buFont typeface="Arial"/>
              <a:buChar char="•"/>
              <a:defRPr sz="2800" b="0" i="0" u="none" strike="noStrike" cap="none">
                <a:solidFill>
                  <a:schemeClr val="lt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lt1"/>
              </a:buClr>
              <a:buSzPts val="2400"/>
              <a:buFont typeface="Arial"/>
              <a:buChar char="•"/>
              <a:defRPr sz="2400" b="0" i="0" u="none" strike="noStrike" cap="none">
                <a:solidFill>
                  <a:schemeClr val="lt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lt1"/>
              </a:buClr>
              <a:buSzPts val="2000"/>
              <a:buFont typeface="Arial"/>
              <a:buChar char="•"/>
              <a:defRPr sz="2000" b="0" i="0" u="none" strike="noStrike" cap="none">
                <a:solidFill>
                  <a:schemeClr val="lt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lt1"/>
              </a:buClr>
              <a:buSzPts val="1800"/>
              <a:buFont typeface="Arial"/>
              <a:buChar char="•"/>
              <a:defRPr sz="1800" b="0" i="0" u="none" strike="noStrike" cap="none">
                <a:solidFill>
                  <a:schemeClr val="lt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lt1"/>
              </a:buClr>
              <a:buSzPts val="1800"/>
              <a:buFont typeface="Arial"/>
              <a:buChar char="•"/>
              <a:defRPr sz="1800" b="0" i="0" u="none" strike="noStrike" cap="none">
                <a:solidFill>
                  <a:schemeClr val="lt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lt1"/>
              </a:buClr>
              <a:buSzPts val="1800"/>
              <a:buFont typeface="Arial"/>
              <a:buChar char="•"/>
              <a:defRPr sz="1800" b="0" i="0" u="none" strike="noStrike" cap="none">
                <a:solidFill>
                  <a:schemeClr val="lt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lt1"/>
              </a:buClr>
              <a:buSzPts val="1800"/>
              <a:buFont typeface="Arial"/>
              <a:buChar char="•"/>
              <a:defRPr sz="1800" b="0" i="0" u="none" strike="noStrike" cap="none">
                <a:solidFill>
                  <a:schemeClr val="lt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lt1"/>
              </a:buClr>
              <a:buSzPts val="1800"/>
              <a:buFont typeface="Arial"/>
              <a:buChar char="•"/>
              <a:defRPr sz="1800" b="0" i="0" u="none" strike="noStrike" cap="none">
                <a:solidFill>
                  <a:schemeClr val="lt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lt1"/>
              </a:buClr>
              <a:buSzPts val="1800"/>
              <a:buFont typeface="Arial"/>
              <a:buChar char="•"/>
              <a:defRPr sz="1800" b="0" i="0" u="none" strike="noStrike" cap="none">
                <a:solidFill>
                  <a:schemeClr val="lt1"/>
                </a:solidFill>
                <a:latin typeface="Calibri"/>
                <a:ea typeface="Calibri"/>
                <a:cs typeface="Calibri"/>
                <a:sym typeface="Calibri"/>
              </a:defRPr>
            </a:lvl9pPr>
          </a:lstStyle>
          <a:p>
            <a:endParaRPr/>
          </a:p>
        </p:txBody>
      </p:sp>
      <p:sp>
        <p:nvSpPr>
          <p:cNvPr id="8" name="Google Shape;8;p12"/>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b="0" i="0" u="none" strike="noStrike" cap="none">
                <a:solidFill>
                  <a:schemeClr val="lt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lt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lt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lt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lt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lt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lt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lt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lt1"/>
                </a:solidFill>
                <a:latin typeface="Calibri"/>
                <a:ea typeface="Calibri"/>
                <a:cs typeface="Calibri"/>
                <a:sym typeface="Calibri"/>
              </a:defRPr>
            </a:lvl9pPr>
          </a:lstStyle>
          <a:p>
            <a:endParaRPr/>
          </a:p>
        </p:txBody>
      </p:sp>
      <p:sp>
        <p:nvSpPr>
          <p:cNvPr id="9" name="Google Shape;9;p12"/>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200" b="0" i="0" u="none" strike="noStrike" cap="none">
                <a:solidFill>
                  <a:schemeClr val="lt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lt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lt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lt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lt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lt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lt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lt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lt1"/>
                </a:solidFill>
                <a:latin typeface="Calibri"/>
                <a:ea typeface="Calibri"/>
                <a:cs typeface="Calibri"/>
                <a:sym typeface="Calibri"/>
              </a:defRPr>
            </a:lvl9pPr>
          </a:lstStyle>
          <a:p>
            <a:endParaRPr/>
          </a:p>
        </p:txBody>
      </p:sp>
      <p:sp>
        <p:nvSpPr>
          <p:cNvPr id="10" name="Google Shape;10;p12"/>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chemeClr val="lt1"/>
                </a:solidFill>
                <a:latin typeface="Calibri"/>
                <a:ea typeface="Calibri"/>
                <a:cs typeface="Calibri"/>
                <a:sym typeface="Calibri"/>
              </a:defRPr>
            </a:lvl1pPr>
            <a:lvl2pPr marL="0" marR="0" lvl="1" indent="0" algn="r" rtl="0">
              <a:spcBef>
                <a:spcPts val="0"/>
              </a:spcBef>
              <a:buNone/>
              <a:defRPr sz="1200" b="0" i="0" u="none" strike="noStrike" cap="none">
                <a:solidFill>
                  <a:schemeClr val="lt1"/>
                </a:solidFill>
                <a:latin typeface="Calibri"/>
                <a:ea typeface="Calibri"/>
                <a:cs typeface="Calibri"/>
                <a:sym typeface="Calibri"/>
              </a:defRPr>
            </a:lvl2pPr>
            <a:lvl3pPr marL="0" marR="0" lvl="2" indent="0" algn="r" rtl="0">
              <a:spcBef>
                <a:spcPts val="0"/>
              </a:spcBef>
              <a:buNone/>
              <a:defRPr sz="1200" b="0" i="0" u="none" strike="noStrike" cap="none">
                <a:solidFill>
                  <a:schemeClr val="lt1"/>
                </a:solidFill>
                <a:latin typeface="Calibri"/>
                <a:ea typeface="Calibri"/>
                <a:cs typeface="Calibri"/>
                <a:sym typeface="Calibri"/>
              </a:defRPr>
            </a:lvl3pPr>
            <a:lvl4pPr marL="0" marR="0" lvl="3" indent="0" algn="r" rtl="0">
              <a:spcBef>
                <a:spcPts val="0"/>
              </a:spcBef>
              <a:buNone/>
              <a:defRPr sz="1200" b="0" i="0" u="none" strike="noStrike" cap="none">
                <a:solidFill>
                  <a:schemeClr val="lt1"/>
                </a:solidFill>
                <a:latin typeface="Calibri"/>
                <a:ea typeface="Calibri"/>
                <a:cs typeface="Calibri"/>
                <a:sym typeface="Calibri"/>
              </a:defRPr>
            </a:lvl4pPr>
            <a:lvl5pPr marL="0" marR="0" lvl="4" indent="0" algn="r" rtl="0">
              <a:spcBef>
                <a:spcPts val="0"/>
              </a:spcBef>
              <a:buNone/>
              <a:defRPr sz="1200" b="0" i="0" u="none" strike="noStrike" cap="none">
                <a:solidFill>
                  <a:schemeClr val="lt1"/>
                </a:solidFill>
                <a:latin typeface="Calibri"/>
                <a:ea typeface="Calibri"/>
                <a:cs typeface="Calibri"/>
                <a:sym typeface="Calibri"/>
              </a:defRPr>
            </a:lvl5pPr>
            <a:lvl6pPr marL="0" marR="0" lvl="5" indent="0" algn="r" rtl="0">
              <a:spcBef>
                <a:spcPts val="0"/>
              </a:spcBef>
              <a:buNone/>
              <a:defRPr sz="1200" b="0" i="0" u="none" strike="noStrike" cap="none">
                <a:solidFill>
                  <a:schemeClr val="lt1"/>
                </a:solidFill>
                <a:latin typeface="Calibri"/>
                <a:ea typeface="Calibri"/>
                <a:cs typeface="Calibri"/>
                <a:sym typeface="Calibri"/>
              </a:defRPr>
            </a:lvl6pPr>
            <a:lvl7pPr marL="0" marR="0" lvl="6" indent="0" algn="r" rtl="0">
              <a:spcBef>
                <a:spcPts val="0"/>
              </a:spcBef>
              <a:buNone/>
              <a:defRPr sz="1200" b="0" i="0" u="none" strike="noStrike" cap="none">
                <a:solidFill>
                  <a:schemeClr val="lt1"/>
                </a:solidFill>
                <a:latin typeface="Calibri"/>
                <a:ea typeface="Calibri"/>
                <a:cs typeface="Calibri"/>
                <a:sym typeface="Calibri"/>
              </a:defRPr>
            </a:lvl7pPr>
            <a:lvl8pPr marL="0" marR="0" lvl="7" indent="0" algn="r" rtl="0">
              <a:spcBef>
                <a:spcPts val="0"/>
              </a:spcBef>
              <a:buNone/>
              <a:defRPr sz="1200" b="0" i="0" u="none" strike="noStrike" cap="none">
                <a:solidFill>
                  <a:schemeClr val="lt1"/>
                </a:solidFill>
                <a:latin typeface="Calibri"/>
                <a:ea typeface="Calibri"/>
                <a:cs typeface="Calibri"/>
                <a:sym typeface="Calibri"/>
              </a:defRPr>
            </a:lvl8pPr>
            <a:lvl9pPr marL="0" marR="0" lvl="8" indent="0" algn="r" rtl="0">
              <a:spcBef>
                <a:spcPts val="0"/>
              </a:spcBef>
              <a:buNone/>
              <a:defRPr sz="1200" b="0" i="0" u="none" strike="noStrike" cap="none">
                <a:solidFill>
                  <a:schemeClr val="lt1"/>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GB"/>
              <a:t>‹#›</a:t>
            </a:fld>
            <a:endParaRPr/>
          </a:p>
        </p:txBody>
      </p:sp>
    </p:spTree>
  </p:cSld>
  <p:clrMap bg1="lt1" tx1="dk1" bg2="dk2" tx2="lt2" accent1="accent1" accent2="accent2" accent3="accent3" accent4="accent4" accent5="accent5" accent6="accent6" hlink="hlink" folHlink="folHlink"/>
  <p:sldLayoutIdLst>
    <p:sldLayoutId id="2147483649" r:id="rId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7"/>
        <p:cNvGrpSpPr/>
        <p:nvPr/>
      </p:nvGrpSpPr>
      <p:grpSpPr>
        <a:xfrm>
          <a:off x="0" y="0"/>
          <a:ext cx="0" cy="0"/>
          <a:chOff x="0" y="0"/>
          <a:chExt cx="0" cy="0"/>
        </a:xfrm>
      </p:grpSpPr>
      <p:sp>
        <p:nvSpPr>
          <p:cNvPr id="18" name="Google Shape;18;p11"/>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9" name="Google Shape;19;p11"/>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20" name="Google Shape;20;p11"/>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21" name="Google Shape;21;p11"/>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22" name="Google Shape;22;p11"/>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Calibri"/>
                <a:ea typeface="Calibri"/>
                <a:cs typeface="Calibri"/>
                <a:sym typeface="Calibri"/>
              </a:defRPr>
            </a:lvl1pPr>
            <a:lvl2pPr marL="0" marR="0" lvl="1" indent="0" algn="r" rtl="0">
              <a:spcBef>
                <a:spcPts val="0"/>
              </a:spcBef>
              <a:buNone/>
              <a:defRPr sz="1200" b="0" i="0" u="none" strike="noStrike" cap="none">
                <a:solidFill>
                  <a:srgbClr val="888888"/>
                </a:solidFill>
                <a:latin typeface="Calibri"/>
                <a:ea typeface="Calibri"/>
                <a:cs typeface="Calibri"/>
                <a:sym typeface="Calibri"/>
              </a:defRPr>
            </a:lvl2pPr>
            <a:lvl3pPr marL="0" marR="0" lvl="2" indent="0" algn="r" rtl="0">
              <a:spcBef>
                <a:spcPts val="0"/>
              </a:spcBef>
              <a:buNone/>
              <a:defRPr sz="1200" b="0" i="0" u="none" strike="noStrike" cap="none">
                <a:solidFill>
                  <a:srgbClr val="888888"/>
                </a:solidFill>
                <a:latin typeface="Calibri"/>
                <a:ea typeface="Calibri"/>
                <a:cs typeface="Calibri"/>
                <a:sym typeface="Calibri"/>
              </a:defRPr>
            </a:lvl3pPr>
            <a:lvl4pPr marL="0" marR="0" lvl="3" indent="0" algn="r" rtl="0">
              <a:spcBef>
                <a:spcPts val="0"/>
              </a:spcBef>
              <a:buNone/>
              <a:defRPr sz="1200" b="0" i="0" u="none" strike="noStrike" cap="none">
                <a:solidFill>
                  <a:srgbClr val="888888"/>
                </a:solidFill>
                <a:latin typeface="Calibri"/>
                <a:ea typeface="Calibri"/>
                <a:cs typeface="Calibri"/>
                <a:sym typeface="Calibri"/>
              </a:defRPr>
            </a:lvl4pPr>
            <a:lvl5pPr marL="0" marR="0" lvl="4" indent="0" algn="r" rtl="0">
              <a:spcBef>
                <a:spcPts val="0"/>
              </a:spcBef>
              <a:buNone/>
              <a:defRPr sz="1200" b="0" i="0" u="none" strike="noStrike" cap="none">
                <a:solidFill>
                  <a:srgbClr val="888888"/>
                </a:solidFill>
                <a:latin typeface="Calibri"/>
                <a:ea typeface="Calibri"/>
                <a:cs typeface="Calibri"/>
                <a:sym typeface="Calibri"/>
              </a:defRPr>
            </a:lvl5pPr>
            <a:lvl6pPr marL="0" marR="0" lvl="5" indent="0" algn="r" rtl="0">
              <a:spcBef>
                <a:spcPts val="0"/>
              </a:spcBef>
              <a:buNone/>
              <a:defRPr sz="1200" b="0" i="0" u="none" strike="noStrike" cap="none">
                <a:solidFill>
                  <a:srgbClr val="888888"/>
                </a:solidFill>
                <a:latin typeface="Calibri"/>
                <a:ea typeface="Calibri"/>
                <a:cs typeface="Calibri"/>
                <a:sym typeface="Calibri"/>
              </a:defRPr>
            </a:lvl6pPr>
            <a:lvl7pPr marL="0" marR="0" lvl="6" indent="0" algn="r" rtl="0">
              <a:spcBef>
                <a:spcPts val="0"/>
              </a:spcBef>
              <a:buNone/>
              <a:defRPr sz="1200" b="0" i="0" u="none" strike="noStrike" cap="none">
                <a:solidFill>
                  <a:srgbClr val="888888"/>
                </a:solidFill>
                <a:latin typeface="Calibri"/>
                <a:ea typeface="Calibri"/>
                <a:cs typeface="Calibri"/>
                <a:sym typeface="Calibri"/>
              </a:defRPr>
            </a:lvl7pPr>
            <a:lvl8pPr marL="0" marR="0" lvl="7" indent="0" algn="r" rtl="0">
              <a:spcBef>
                <a:spcPts val="0"/>
              </a:spcBef>
              <a:buNone/>
              <a:defRPr sz="1200" b="0" i="0" u="none" strike="noStrike" cap="none">
                <a:solidFill>
                  <a:srgbClr val="888888"/>
                </a:solidFill>
                <a:latin typeface="Calibri"/>
                <a:ea typeface="Calibri"/>
                <a:cs typeface="Calibri"/>
                <a:sym typeface="Calibri"/>
              </a:defRPr>
            </a:lvl8pPr>
            <a:lvl9pPr marL="0" marR="0" lvl="8" indent="0" algn="r" rtl="0">
              <a:spcBef>
                <a:spcPts val="0"/>
              </a:spcBef>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GB"/>
              <a:t>‹#›</a:t>
            </a:fld>
            <a:endParaRPr/>
          </a:p>
        </p:txBody>
      </p:sp>
    </p:spTree>
  </p:cSld>
  <p:clrMap bg1="lt1" tx1="dk1" bg2="dk2" tx2="lt2" accent1="accent1" accent2="accent2" accent3="accent3" accent4="accent4" accent5="accent5" accent6="accent6" hlink="hlink" folHlink="folHlink"/>
  <p:sldLayoutIdLst>
    <p:sldLayoutId id="2147483651" r:id="rId1"/>
    <p:sldLayoutId id="2147483652" r:id="rId2"/>
    <p:sldLayoutId id="2147483653" r:id="rId3"/>
    <p:sldLayoutId id="2147483654" r:id="rId4"/>
    <p:sldLayoutId id="2147483655" r:id="rId5"/>
    <p:sldLayoutId id="2147483656" r:id="rId6"/>
    <p:sldLayoutId id="2147483657" r:id="rId7"/>
    <p:sldLayoutId id="2147483658" r:id="rId8"/>
    <p:sldLayoutId id="2147483659" r:id="rId9"/>
    <p:sldLayoutId id="2147483660" r:id="rId10"/>
    <p:sldLayoutId id="2147483661"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jpg"/></Relationships>
</file>

<file path=ppt/slides/_rels/slide1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chart" Target="../charts/chart4.xml"/><Relationship Id="rId5" Type="http://schemas.openxmlformats.org/officeDocument/2006/relationships/chart" Target="../charts/chart3.xml"/><Relationship Id="rId4" Type="http://schemas.openxmlformats.org/officeDocument/2006/relationships/chart" Target="../charts/chart2.xml"/></Relationships>
</file>

<file path=ppt/slides/_rels/slide7.xml.rels><?xml version="1.0" encoding="UTF-8" standalone="yes"?>
<Relationships xmlns="http://schemas.openxmlformats.org/package/2006/relationships"><Relationship Id="rId3" Type="http://schemas.openxmlformats.org/officeDocument/2006/relationships/chart" Target="../charts/chart5.xml"/><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chart" Target="../charts/chart6.xml"/></Relationships>
</file>

<file path=ppt/slides/_rels/slide8.xml.rels><?xml version="1.0" encoding="UTF-8" standalone="yes"?>
<Relationships xmlns="http://schemas.openxmlformats.org/package/2006/relationships"><Relationship Id="rId3" Type="http://schemas.openxmlformats.org/officeDocument/2006/relationships/chart" Target="../charts/chart7.xml"/><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chart" Target="../charts/chart8.xml"/></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dk1"/>
        </a:solidFill>
        <a:effectLst/>
      </p:bgPr>
    </p:bg>
    <p:spTree>
      <p:nvGrpSpPr>
        <p:cNvPr id="1" name="Shape 95"/>
        <p:cNvGrpSpPr/>
        <p:nvPr/>
      </p:nvGrpSpPr>
      <p:grpSpPr>
        <a:xfrm>
          <a:off x="0" y="0"/>
          <a:ext cx="0" cy="0"/>
          <a:chOff x="0" y="0"/>
          <a:chExt cx="0" cy="0"/>
        </a:xfrm>
      </p:grpSpPr>
      <p:sp>
        <p:nvSpPr>
          <p:cNvPr id="96" name="Google Shape;96;p1"/>
          <p:cNvSpPr/>
          <p:nvPr/>
        </p:nvSpPr>
        <p:spPr>
          <a:xfrm>
            <a:off x="0" y="0"/>
            <a:ext cx="12192000" cy="6858000"/>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97" name="Google Shape;97;p1"/>
          <p:cNvSpPr/>
          <p:nvPr/>
        </p:nvSpPr>
        <p:spPr>
          <a:xfrm rot="10800000" flipH="1">
            <a:off x="0" y="-478"/>
            <a:ext cx="6754318" cy="6858478"/>
          </a:xfrm>
          <a:custGeom>
            <a:avLst/>
            <a:gdLst/>
            <a:ahLst/>
            <a:cxnLst/>
            <a:rect l="l" t="t" r="r" b="b"/>
            <a:pathLst>
              <a:path w="6754318" h="6858478" extrusionOk="0">
                <a:moveTo>
                  <a:pt x="0" y="6858478"/>
                </a:moveTo>
                <a:lnTo>
                  <a:pt x="6754318" y="6858478"/>
                </a:lnTo>
                <a:lnTo>
                  <a:pt x="3577943" y="0"/>
                </a:lnTo>
                <a:lnTo>
                  <a:pt x="3572366" y="0"/>
                </a:lnTo>
                <a:lnTo>
                  <a:pt x="2506138" y="0"/>
                </a:lnTo>
                <a:lnTo>
                  <a:pt x="0" y="0"/>
                </a:lnTo>
                <a:close/>
              </a:path>
            </a:pathLst>
          </a:custGeom>
          <a:solidFill>
            <a:srgbClr val="262626">
              <a:alpha val="69803"/>
            </a:srgb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800"/>
              <a:buFont typeface="Calibri"/>
              <a:buNone/>
            </a:pPr>
            <a:endParaRPr sz="1800" b="0" i="0" u="none" strike="noStrike" cap="none">
              <a:solidFill>
                <a:srgbClr val="FFFFFF"/>
              </a:solidFill>
              <a:latin typeface="Calibri"/>
              <a:ea typeface="Calibri"/>
              <a:cs typeface="Calibri"/>
              <a:sym typeface="Calibri"/>
            </a:endParaRPr>
          </a:p>
        </p:txBody>
      </p:sp>
      <p:sp>
        <p:nvSpPr>
          <p:cNvPr id="98" name="Google Shape;98;p1"/>
          <p:cNvSpPr/>
          <p:nvPr/>
        </p:nvSpPr>
        <p:spPr>
          <a:xfrm rot="10800000" flipH="1">
            <a:off x="1" y="-478"/>
            <a:ext cx="5953780" cy="6858478"/>
          </a:xfrm>
          <a:custGeom>
            <a:avLst/>
            <a:gdLst/>
            <a:ahLst/>
            <a:cxnLst/>
            <a:rect l="l" t="t" r="r" b="b"/>
            <a:pathLst>
              <a:path w="5953780" h="6858478" extrusionOk="0">
                <a:moveTo>
                  <a:pt x="0" y="6858478"/>
                </a:moveTo>
                <a:lnTo>
                  <a:pt x="5953780" y="6858478"/>
                </a:lnTo>
                <a:lnTo>
                  <a:pt x="2777405" y="0"/>
                </a:lnTo>
                <a:lnTo>
                  <a:pt x="2771828" y="0"/>
                </a:lnTo>
                <a:lnTo>
                  <a:pt x="1705600" y="0"/>
                </a:lnTo>
                <a:lnTo>
                  <a:pt x="0" y="0"/>
                </a:lnTo>
                <a:close/>
              </a:path>
            </a:pathLst>
          </a:custGeom>
          <a:solidFill>
            <a:srgbClr val="262626"/>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800"/>
              <a:buFont typeface="Calibri"/>
              <a:buNone/>
            </a:pPr>
            <a:endParaRPr sz="1800" b="0" i="0" u="none" strike="noStrike" cap="none">
              <a:solidFill>
                <a:srgbClr val="FFFFFF"/>
              </a:solidFill>
              <a:latin typeface="Calibri"/>
              <a:ea typeface="Calibri"/>
              <a:cs typeface="Calibri"/>
              <a:sym typeface="Calibri"/>
            </a:endParaRPr>
          </a:p>
        </p:txBody>
      </p:sp>
      <p:sp>
        <p:nvSpPr>
          <p:cNvPr id="99" name="Google Shape;99;p1"/>
          <p:cNvSpPr txBox="1">
            <a:spLocks noGrp="1"/>
          </p:cNvSpPr>
          <p:nvPr>
            <p:ph type="ctrTitle"/>
          </p:nvPr>
        </p:nvSpPr>
        <p:spPr>
          <a:xfrm>
            <a:off x="804672" y="338328"/>
            <a:ext cx="3877056" cy="2249424"/>
          </a:xfrm>
          <a:prstGeom prst="rect">
            <a:avLst/>
          </a:prstGeom>
          <a:noFill/>
          <a:ln>
            <a:noFill/>
          </a:ln>
        </p:spPr>
        <p:txBody>
          <a:bodyPr spcFirstLastPara="1" wrap="square" lIns="91425" tIns="45700" rIns="91425" bIns="45700" anchor="b" anchorCtr="0">
            <a:normAutofit/>
          </a:bodyPr>
          <a:lstStyle/>
          <a:p>
            <a:pPr marL="0" lvl="0" indent="0" algn="l" rtl="0">
              <a:lnSpc>
                <a:spcPct val="90000"/>
              </a:lnSpc>
              <a:spcBef>
                <a:spcPts val="0"/>
              </a:spcBef>
              <a:spcAft>
                <a:spcPts val="0"/>
              </a:spcAft>
              <a:buClr>
                <a:schemeClr val="lt1"/>
              </a:buClr>
              <a:buSzPts val="3800"/>
              <a:buFont typeface="Calibri"/>
              <a:buNone/>
            </a:pPr>
            <a:r>
              <a:rPr lang="en-GB" sz="3800"/>
              <a:t>Digital skills gap of tourism-related business in the UK </a:t>
            </a:r>
            <a:endParaRPr/>
          </a:p>
        </p:txBody>
      </p:sp>
      <p:sp>
        <p:nvSpPr>
          <p:cNvPr id="100" name="Google Shape;100;p1"/>
          <p:cNvSpPr txBox="1">
            <a:spLocks noGrp="1"/>
          </p:cNvSpPr>
          <p:nvPr>
            <p:ph type="subTitle" idx="1"/>
          </p:nvPr>
        </p:nvSpPr>
        <p:spPr>
          <a:xfrm>
            <a:off x="804672" y="2724912"/>
            <a:ext cx="3209544" cy="1155525"/>
          </a:xfrm>
          <a:prstGeom prst="rect">
            <a:avLst/>
          </a:prstGeom>
          <a:noFill/>
          <a:ln>
            <a:noFill/>
          </a:ln>
        </p:spPr>
        <p:txBody>
          <a:bodyPr spcFirstLastPara="1" wrap="square" lIns="91425" tIns="45700" rIns="91425" bIns="45700" anchor="t" anchorCtr="0">
            <a:normAutofit/>
          </a:bodyPr>
          <a:lstStyle/>
          <a:p>
            <a:pPr marL="0" lvl="0" indent="0" algn="l" rtl="0">
              <a:lnSpc>
                <a:spcPct val="90000"/>
              </a:lnSpc>
              <a:spcBef>
                <a:spcPts val="0"/>
              </a:spcBef>
              <a:spcAft>
                <a:spcPts val="0"/>
              </a:spcAft>
              <a:buClr>
                <a:schemeClr val="lt1"/>
              </a:buClr>
              <a:buSzPts val="1700"/>
              <a:buNone/>
            </a:pPr>
            <a:r>
              <a:rPr lang="en-GB" sz="1700"/>
              <a:t>Dr K Minor and Dr E McLoughlin</a:t>
            </a:r>
            <a:endParaRPr/>
          </a:p>
          <a:p>
            <a:pPr marL="0" lvl="0" indent="0" algn="l" rtl="0">
              <a:lnSpc>
                <a:spcPct val="90000"/>
              </a:lnSpc>
              <a:spcBef>
                <a:spcPts val="1000"/>
              </a:spcBef>
              <a:spcAft>
                <a:spcPts val="0"/>
              </a:spcAft>
              <a:buClr>
                <a:schemeClr val="lt1"/>
              </a:buClr>
              <a:buSzPts val="1700"/>
              <a:buNone/>
            </a:pPr>
            <a:r>
              <a:rPr lang="en-GB" sz="1700"/>
              <a:t>kminor@cardiffmet.ac.uk</a:t>
            </a:r>
            <a:endParaRPr/>
          </a:p>
          <a:p>
            <a:pPr marL="0" lvl="0" indent="0" algn="l" rtl="0">
              <a:lnSpc>
                <a:spcPct val="90000"/>
              </a:lnSpc>
              <a:spcBef>
                <a:spcPts val="1000"/>
              </a:spcBef>
              <a:spcAft>
                <a:spcPts val="0"/>
              </a:spcAft>
              <a:buClr>
                <a:schemeClr val="lt1"/>
              </a:buClr>
              <a:buSzPts val="1700"/>
              <a:buNone/>
            </a:pPr>
            <a:r>
              <a:rPr lang="en-GB" sz="1700"/>
              <a:t>emcloughlin@cardiffmet.ac.uk</a:t>
            </a:r>
            <a:endParaRPr/>
          </a:p>
        </p:txBody>
      </p:sp>
      <p:pic>
        <p:nvPicPr>
          <p:cNvPr id="101" name="Google Shape;101;p1"/>
          <p:cNvPicPr preferRelativeResize="0"/>
          <p:nvPr/>
        </p:nvPicPr>
        <p:blipFill rotWithShape="1">
          <a:blip r:embed="rId3">
            <a:alphaModFix/>
          </a:blip>
          <a:srcRect/>
          <a:stretch/>
        </p:blipFill>
        <p:spPr>
          <a:xfrm>
            <a:off x="8201262" y="329822"/>
            <a:ext cx="3454632" cy="2257930"/>
          </a:xfrm>
          <a:prstGeom prst="rect">
            <a:avLst/>
          </a:prstGeom>
          <a:noFill/>
          <a:ln>
            <a:noFill/>
          </a:ln>
        </p:spPr>
      </p:pic>
      <p:pic>
        <p:nvPicPr>
          <p:cNvPr id="102" name="Google Shape;102;p1" descr="A picture containing application&#10;&#10;Description automatically generated"/>
          <p:cNvPicPr preferRelativeResize="0"/>
          <p:nvPr/>
        </p:nvPicPr>
        <p:blipFill rotWithShape="1">
          <a:blip r:embed="rId4">
            <a:alphaModFix/>
          </a:blip>
          <a:srcRect/>
          <a:stretch/>
        </p:blipFill>
        <p:spPr>
          <a:xfrm>
            <a:off x="4981575" y="3888300"/>
            <a:ext cx="6674319" cy="1968924"/>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87"/>
        <p:cNvGrpSpPr/>
        <p:nvPr/>
      </p:nvGrpSpPr>
      <p:grpSpPr>
        <a:xfrm>
          <a:off x="0" y="0"/>
          <a:ext cx="0" cy="0"/>
          <a:chOff x="0" y="0"/>
          <a:chExt cx="0" cy="0"/>
        </a:xfrm>
      </p:grpSpPr>
      <p:sp>
        <p:nvSpPr>
          <p:cNvPr id="188" name="Google Shape;188;p10"/>
          <p:cNvSpPr/>
          <p:nvPr/>
        </p:nvSpPr>
        <p:spPr>
          <a:xfrm>
            <a:off x="0" y="0"/>
            <a:ext cx="12192000" cy="685800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189" name="Google Shape;189;p10"/>
          <p:cNvSpPr/>
          <p:nvPr/>
        </p:nvSpPr>
        <p:spPr>
          <a:xfrm>
            <a:off x="0" y="0"/>
            <a:ext cx="12192000" cy="2615184"/>
          </a:xfrm>
          <a:prstGeom prst="rect">
            <a:avLst/>
          </a:prstGeom>
          <a:solidFill>
            <a:srgbClr val="404040"/>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190" name="Google Shape;190;p10"/>
          <p:cNvSpPr txBox="1">
            <a:spLocks noGrp="1"/>
          </p:cNvSpPr>
          <p:nvPr>
            <p:ph type="title"/>
          </p:nvPr>
        </p:nvSpPr>
        <p:spPr>
          <a:xfrm>
            <a:off x="707011" y="365760"/>
            <a:ext cx="10765410" cy="1207269"/>
          </a:xfrm>
          <a:prstGeom prst="rect">
            <a:avLst/>
          </a:prstGeom>
          <a:noFill/>
          <a:ln>
            <a:noFill/>
          </a:ln>
        </p:spPr>
        <p:txBody>
          <a:bodyPr spcFirstLastPara="1" wrap="square" lIns="91425" tIns="45700" rIns="91425" bIns="45700" anchor="b" anchorCtr="0">
            <a:normAutofit/>
          </a:bodyPr>
          <a:lstStyle/>
          <a:p>
            <a:pPr marL="0" lvl="0" indent="0" algn="ctr" rtl="0">
              <a:lnSpc>
                <a:spcPct val="90000"/>
              </a:lnSpc>
              <a:spcBef>
                <a:spcPts val="0"/>
              </a:spcBef>
              <a:spcAft>
                <a:spcPts val="0"/>
              </a:spcAft>
              <a:buClr>
                <a:srgbClr val="FFFFFF"/>
              </a:buClr>
              <a:buSzPts val="6000"/>
              <a:buFont typeface="Calibri"/>
              <a:buNone/>
            </a:pPr>
            <a:r>
              <a:rPr lang="en-GB">
                <a:solidFill>
                  <a:srgbClr val="FFFFFF"/>
                </a:solidFill>
                <a:latin typeface="Calibri"/>
                <a:ea typeface="Calibri"/>
                <a:cs typeface="Calibri"/>
                <a:sym typeface="Calibri"/>
              </a:rPr>
              <a:t>Thank you </a:t>
            </a:r>
            <a:endParaRPr/>
          </a:p>
        </p:txBody>
      </p:sp>
      <p:sp>
        <p:nvSpPr>
          <p:cNvPr id="191" name="Google Shape;191;p10"/>
          <p:cNvSpPr txBox="1">
            <a:spLocks noGrp="1"/>
          </p:cNvSpPr>
          <p:nvPr>
            <p:ph type="body" idx="1"/>
          </p:nvPr>
        </p:nvSpPr>
        <p:spPr>
          <a:xfrm>
            <a:off x="1376313" y="1554480"/>
            <a:ext cx="9426806" cy="719122"/>
          </a:xfrm>
          <a:prstGeom prst="rect">
            <a:avLst/>
          </a:prstGeom>
          <a:noFill/>
          <a:ln>
            <a:noFill/>
          </a:ln>
        </p:spPr>
        <p:txBody>
          <a:bodyPr spcFirstLastPara="1" wrap="square" lIns="91425" tIns="45700" rIns="91425" bIns="45700" anchor="t" anchorCtr="0">
            <a:normAutofit/>
          </a:bodyPr>
          <a:lstStyle/>
          <a:p>
            <a:pPr marL="0" lvl="0" indent="0" algn="ctr" rtl="0">
              <a:lnSpc>
                <a:spcPct val="90000"/>
              </a:lnSpc>
              <a:spcBef>
                <a:spcPts val="0"/>
              </a:spcBef>
              <a:spcAft>
                <a:spcPts val="0"/>
              </a:spcAft>
              <a:buClr>
                <a:srgbClr val="E7E6E6"/>
              </a:buClr>
              <a:buSzPts val="1700"/>
              <a:buNone/>
            </a:pPr>
            <a:r>
              <a:rPr lang="en-GB" sz="1700">
                <a:solidFill>
                  <a:srgbClr val="E7E6E6"/>
                </a:solidFill>
                <a:latin typeface="Calibri"/>
                <a:ea typeface="Calibri"/>
                <a:cs typeface="Calibri"/>
                <a:sym typeface="Calibri"/>
              </a:rPr>
              <a:t>Kasha Minor kminor@cardiffmet.ac.uk</a:t>
            </a:r>
            <a:endParaRPr/>
          </a:p>
          <a:p>
            <a:pPr marL="0" lvl="0" indent="0" algn="ctr" rtl="0">
              <a:lnSpc>
                <a:spcPct val="90000"/>
              </a:lnSpc>
              <a:spcBef>
                <a:spcPts val="1000"/>
              </a:spcBef>
              <a:spcAft>
                <a:spcPts val="0"/>
              </a:spcAft>
              <a:buClr>
                <a:srgbClr val="E7E6E6"/>
              </a:buClr>
              <a:buSzPts val="1700"/>
              <a:buNone/>
            </a:pPr>
            <a:r>
              <a:rPr lang="en-GB" sz="1700">
                <a:solidFill>
                  <a:srgbClr val="E7E6E6"/>
                </a:solidFill>
                <a:latin typeface="Calibri"/>
                <a:ea typeface="Calibri"/>
                <a:cs typeface="Calibri"/>
                <a:sym typeface="Calibri"/>
              </a:rPr>
              <a:t>Emme</a:t>
            </a:r>
            <a:r>
              <a:rPr lang="en-GB" sz="1700">
                <a:solidFill>
                  <a:srgbClr val="E7E6E6"/>
                </a:solidFill>
              </a:rPr>
              <a:t>t</a:t>
            </a:r>
            <a:r>
              <a:rPr lang="en-GB" sz="1700">
                <a:solidFill>
                  <a:srgbClr val="E7E6E6"/>
                </a:solidFill>
                <a:latin typeface="Calibri"/>
                <a:ea typeface="Calibri"/>
                <a:cs typeface="Calibri"/>
                <a:sym typeface="Calibri"/>
              </a:rPr>
              <a:t> McL</a:t>
            </a:r>
            <a:r>
              <a:rPr lang="en-GB" sz="1700">
                <a:solidFill>
                  <a:srgbClr val="E7E6E6"/>
                </a:solidFill>
              </a:rPr>
              <a:t>o</a:t>
            </a:r>
            <a:r>
              <a:rPr lang="en-GB" sz="1700">
                <a:solidFill>
                  <a:srgbClr val="E7E6E6"/>
                </a:solidFill>
                <a:latin typeface="Calibri"/>
                <a:ea typeface="Calibri"/>
                <a:cs typeface="Calibri"/>
                <a:sym typeface="Calibri"/>
              </a:rPr>
              <a:t>ughlin emcl</a:t>
            </a:r>
            <a:r>
              <a:rPr lang="en-GB" sz="1700">
                <a:solidFill>
                  <a:srgbClr val="E7E6E6"/>
                </a:solidFill>
              </a:rPr>
              <a:t>o</a:t>
            </a:r>
            <a:r>
              <a:rPr lang="en-GB" sz="1700">
                <a:solidFill>
                  <a:srgbClr val="E7E6E6"/>
                </a:solidFill>
                <a:latin typeface="Calibri"/>
                <a:ea typeface="Calibri"/>
                <a:cs typeface="Calibri"/>
                <a:sym typeface="Calibri"/>
              </a:rPr>
              <a:t>ughlin@cardiffmet.ac.uk</a:t>
            </a:r>
            <a:endParaRPr/>
          </a:p>
        </p:txBody>
      </p:sp>
      <p:pic>
        <p:nvPicPr>
          <p:cNvPr id="192" name="Google Shape;192;p10"/>
          <p:cNvPicPr preferRelativeResize="0"/>
          <p:nvPr/>
        </p:nvPicPr>
        <p:blipFill rotWithShape="1">
          <a:blip r:embed="rId3">
            <a:alphaModFix/>
          </a:blip>
          <a:srcRect/>
          <a:stretch/>
        </p:blipFill>
        <p:spPr>
          <a:xfrm>
            <a:off x="2266803" y="3803904"/>
            <a:ext cx="7645826" cy="2255517"/>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06"/>
        <p:cNvGrpSpPr/>
        <p:nvPr/>
      </p:nvGrpSpPr>
      <p:grpSpPr>
        <a:xfrm>
          <a:off x="0" y="0"/>
          <a:ext cx="0" cy="0"/>
          <a:chOff x="0" y="0"/>
          <a:chExt cx="0" cy="0"/>
        </a:xfrm>
      </p:grpSpPr>
      <p:sp>
        <p:nvSpPr>
          <p:cNvPr id="107" name="Google Shape;107;p2"/>
          <p:cNvSpPr txBox="1">
            <a:spLocks noGrp="1"/>
          </p:cNvSpPr>
          <p:nvPr>
            <p:ph type="title"/>
          </p:nvPr>
        </p:nvSpPr>
        <p:spPr>
          <a:xfrm>
            <a:off x="4965430" y="629268"/>
            <a:ext cx="6586491" cy="1286160"/>
          </a:xfrm>
          <a:prstGeom prst="rect">
            <a:avLst/>
          </a:prstGeom>
          <a:noFill/>
          <a:ln>
            <a:noFill/>
          </a:ln>
        </p:spPr>
        <p:txBody>
          <a:bodyPr spcFirstLastPara="1" wrap="square" lIns="91425" tIns="45700" rIns="91425" bIns="45700" anchor="b" anchorCtr="0">
            <a:normAutofit/>
          </a:bodyPr>
          <a:lstStyle/>
          <a:p>
            <a:pPr marL="0" lvl="0" indent="0" algn="l" rtl="0">
              <a:lnSpc>
                <a:spcPct val="90000"/>
              </a:lnSpc>
              <a:spcBef>
                <a:spcPts val="0"/>
              </a:spcBef>
              <a:spcAft>
                <a:spcPts val="0"/>
              </a:spcAft>
              <a:buClr>
                <a:schemeClr val="dk1"/>
              </a:buClr>
              <a:buSzPts val="4100"/>
              <a:buFont typeface="Calibri"/>
              <a:buNone/>
            </a:pPr>
            <a:r>
              <a:rPr lang="en-GB" sz="4100"/>
              <a:t>The  growing importance of digital technologies</a:t>
            </a:r>
            <a:endParaRPr/>
          </a:p>
        </p:txBody>
      </p:sp>
      <p:sp>
        <p:nvSpPr>
          <p:cNvPr id="108" name="Google Shape;108;p2"/>
          <p:cNvSpPr txBox="1">
            <a:spLocks noGrp="1"/>
          </p:cNvSpPr>
          <p:nvPr>
            <p:ph type="body" idx="1"/>
          </p:nvPr>
        </p:nvSpPr>
        <p:spPr>
          <a:xfrm>
            <a:off x="4965431" y="2438400"/>
            <a:ext cx="6586489" cy="3785419"/>
          </a:xfrm>
          <a:prstGeom prst="rect">
            <a:avLst/>
          </a:prstGeom>
          <a:noFill/>
          <a:ln>
            <a:noFill/>
          </a:ln>
        </p:spPr>
        <p:txBody>
          <a:bodyPr spcFirstLastPara="1" wrap="square" lIns="91425" tIns="45700" rIns="91425" bIns="45700" anchor="t" anchorCtr="0">
            <a:normAutofit/>
          </a:bodyPr>
          <a:lstStyle/>
          <a:p>
            <a:pPr marL="228600" lvl="0" indent="-228600" algn="l" rtl="0">
              <a:lnSpc>
                <a:spcPct val="90000"/>
              </a:lnSpc>
              <a:spcBef>
                <a:spcPts val="0"/>
              </a:spcBef>
              <a:spcAft>
                <a:spcPts val="0"/>
              </a:spcAft>
              <a:buClr>
                <a:schemeClr val="dk1"/>
              </a:buClr>
              <a:buSzPts val="1400"/>
              <a:buChar char="•"/>
            </a:pPr>
            <a:r>
              <a:rPr lang="en-GB" sz="1400"/>
              <a:t>By 2022 aviation, tourism and hospitality will increase the usage of</a:t>
            </a:r>
            <a:endParaRPr/>
          </a:p>
          <a:p>
            <a:pPr marL="685800" lvl="1" indent="-228600" algn="l" rtl="0">
              <a:lnSpc>
                <a:spcPct val="90000"/>
              </a:lnSpc>
              <a:spcBef>
                <a:spcPts val="500"/>
              </a:spcBef>
              <a:spcAft>
                <a:spcPts val="0"/>
              </a:spcAft>
              <a:buClr>
                <a:schemeClr val="dk1"/>
              </a:buClr>
              <a:buSzPts val="1400"/>
              <a:buChar char="•"/>
            </a:pPr>
            <a:r>
              <a:rPr lang="en-GB" sz="1400"/>
              <a:t>AR 68%</a:t>
            </a:r>
            <a:endParaRPr/>
          </a:p>
          <a:p>
            <a:pPr marL="685800" lvl="1" indent="-228600" algn="l" rtl="0">
              <a:lnSpc>
                <a:spcPct val="90000"/>
              </a:lnSpc>
              <a:spcBef>
                <a:spcPts val="500"/>
              </a:spcBef>
              <a:spcAft>
                <a:spcPts val="0"/>
              </a:spcAft>
              <a:buClr>
                <a:schemeClr val="dk1"/>
              </a:buClr>
              <a:buSzPts val="1400"/>
              <a:buChar char="•"/>
            </a:pPr>
            <a:r>
              <a:rPr lang="en-GB" sz="1400"/>
              <a:t>VR 37%</a:t>
            </a:r>
            <a:endParaRPr/>
          </a:p>
          <a:p>
            <a:pPr marL="685800" lvl="1" indent="-228600" algn="l" rtl="0">
              <a:lnSpc>
                <a:spcPct val="90000"/>
              </a:lnSpc>
              <a:spcBef>
                <a:spcPts val="500"/>
              </a:spcBef>
              <a:spcAft>
                <a:spcPts val="0"/>
              </a:spcAft>
              <a:buClr>
                <a:schemeClr val="dk1"/>
              </a:buClr>
              <a:buSzPts val="1400"/>
              <a:buChar char="•"/>
            </a:pPr>
            <a:r>
              <a:rPr lang="en-GB" sz="1400"/>
              <a:t>AI 79%</a:t>
            </a:r>
            <a:endParaRPr/>
          </a:p>
          <a:p>
            <a:pPr marL="685800" lvl="1" indent="-228600" algn="l" rtl="0">
              <a:lnSpc>
                <a:spcPct val="90000"/>
              </a:lnSpc>
              <a:spcBef>
                <a:spcPts val="500"/>
              </a:spcBef>
              <a:spcAft>
                <a:spcPts val="0"/>
              </a:spcAft>
              <a:buClr>
                <a:schemeClr val="dk1"/>
              </a:buClr>
              <a:buSzPts val="1400"/>
              <a:buChar char="•"/>
            </a:pPr>
            <a:r>
              <a:rPr lang="en-GB" sz="1400"/>
              <a:t>IoT 95%</a:t>
            </a:r>
            <a:endParaRPr/>
          </a:p>
          <a:p>
            <a:pPr marL="685800" lvl="1" indent="-228600" algn="l" rtl="0">
              <a:lnSpc>
                <a:spcPct val="90000"/>
              </a:lnSpc>
              <a:spcBef>
                <a:spcPts val="500"/>
              </a:spcBef>
              <a:spcAft>
                <a:spcPts val="0"/>
              </a:spcAft>
              <a:buClr>
                <a:schemeClr val="dk1"/>
              </a:buClr>
              <a:buSzPts val="1400"/>
              <a:buChar char="•"/>
            </a:pPr>
            <a:r>
              <a:rPr lang="en-GB" sz="1400"/>
              <a:t>Big Data 89%  </a:t>
            </a:r>
            <a:endParaRPr/>
          </a:p>
          <a:p>
            <a:pPr marL="228600" lvl="0" indent="-139700" algn="l" rtl="0">
              <a:lnSpc>
                <a:spcPct val="90000"/>
              </a:lnSpc>
              <a:spcBef>
                <a:spcPts val="1000"/>
              </a:spcBef>
              <a:spcAft>
                <a:spcPts val="0"/>
              </a:spcAft>
              <a:buClr>
                <a:schemeClr val="dk1"/>
              </a:buClr>
              <a:buSzPts val="1400"/>
              <a:buNone/>
            </a:pPr>
            <a:endParaRPr sz="1400"/>
          </a:p>
          <a:p>
            <a:pPr marL="228600" lvl="0" indent="-228600" algn="l" rtl="0">
              <a:lnSpc>
                <a:spcPct val="90000"/>
              </a:lnSpc>
              <a:spcBef>
                <a:spcPts val="1000"/>
              </a:spcBef>
              <a:spcAft>
                <a:spcPts val="0"/>
              </a:spcAft>
              <a:buClr>
                <a:schemeClr val="dk1"/>
              </a:buClr>
              <a:buSzPts val="1400"/>
              <a:buChar char="•"/>
            </a:pPr>
            <a:r>
              <a:rPr lang="en-GB" sz="1400"/>
              <a:t>Major obstacles to the adoption of technologies worldwide:</a:t>
            </a:r>
            <a:endParaRPr/>
          </a:p>
          <a:p>
            <a:pPr marL="685800" lvl="1" indent="-228600" algn="l" rtl="0">
              <a:lnSpc>
                <a:spcPct val="90000"/>
              </a:lnSpc>
              <a:spcBef>
                <a:spcPts val="500"/>
              </a:spcBef>
              <a:spcAft>
                <a:spcPts val="0"/>
              </a:spcAft>
              <a:buClr>
                <a:schemeClr val="dk1"/>
              </a:buClr>
              <a:buSzPts val="1400"/>
              <a:buChar char="•"/>
            </a:pPr>
            <a:r>
              <a:rPr lang="en-GB" sz="1400"/>
              <a:t>skills gaps in local labour markets (89%) </a:t>
            </a:r>
            <a:endParaRPr/>
          </a:p>
          <a:p>
            <a:pPr marL="685800" lvl="1" indent="-228600" algn="l" rtl="0">
              <a:lnSpc>
                <a:spcPct val="90000"/>
              </a:lnSpc>
              <a:spcBef>
                <a:spcPts val="500"/>
              </a:spcBef>
              <a:spcAft>
                <a:spcPts val="0"/>
              </a:spcAft>
              <a:buClr>
                <a:schemeClr val="dk1"/>
              </a:buClr>
              <a:buSzPts val="1400"/>
              <a:buChar char="•"/>
            </a:pPr>
            <a:r>
              <a:rPr lang="en-GB" sz="1400"/>
              <a:t>a shortage of capital investments (39%)</a:t>
            </a:r>
            <a:endParaRPr/>
          </a:p>
          <a:p>
            <a:pPr marL="685800" lvl="1" indent="-139700" algn="l" rtl="0">
              <a:lnSpc>
                <a:spcPct val="90000"/>
              </a:lnSpc>
              <a:spcBef>
                <a:spcPts val="500"/>
              </a:spcBef>
              <a:spcAft>
                <a:spcPts val="0"/>
              </a:spcAft>
              <a:buClr>
                <a:schemeClr val="dk1"/>
              </a:buClr>
              <a:buSzPts val="1400"/>
              <a:buNone/>
            </a:pPr>
            <a:endParaRPr sz="1400"/>
          </a:p>
          <a:p>
            <a:pPr marL="685800" lvl="1" indent="-139700" algn="l" rtl="0">
              <a:lnSpc>
                <a:spcPct val="90000"/>
              </a:lnSpc>
              <a:spcBef>
                <a:spcPts val="500"/>
              </a:spcBef>
              <a:spcAft>
                <a:spcPts val="0"/>
              </a:spcAft>
              <a:buClr>
                <a:schemeClr val="dk1"/>
              </a:buClr>
              <a:buSzPts val="1400"/>
              <a:buNone/>
            </a:pPr>
            <a:endParaRPr sz="1400"/>
          </a:p>
          <a:p>
            <a:pPr marL="457200" lvl="1" indent="0" algn="l" rtl="0">
              <a:lnSpc>
                <a:spcPct val="90000"/>
              </a:lnSpc>
              <a:spcBef>
                <a:spcPts val="500"/>
              </a:spcBef>
              <a:spcAft>
                <a:spcPts val="0"/>
              </a:spcAft>
              <a:buClr>
                <a:schemeClr val="dk1"/>
              </a:buClr>
              <a:buSzPts val="1400"/>
              <a:buNone/>
            </a:pPr>
            <a:r>
              <a:rPr lang="en-GB" sz="1400"/>
              <a:t>(Mintel, 2018, World Economic Forum, 2018)</a:t>
            </a:r>
            <a:endParaRPr/>
          </a:p>
        </p:txBody>
      </p:sp>
      <p:pic>
        <p:nvPicPr>
          <p:cNvPr id="109" name="Google Shape;109;p2"/>
          <p:cNvPicPr preferRelativeResize="0"/>
          <p:nvPr/>
        </p:nvPicPr>
        <p:blipFill rotWithShape="1">
          <a:blip r:embed="rId3">
            <a:alphaModFix/>
          </a:blip>
          <a:srcRect l="12511" r="19894"/>
          <a:stretch/>
        </p:blipFill>
        <p:spPr>
          <a:xfrm>
            <a:off x="20" y="10"/>
            <a:ext cx="4635571" cy="6857990"/>
          </a:xfrm>
          <a:prstGeom prst="rect">
            <a:avLst/>
          </a:prstGeom>
          <a:noFill/>
          <a:ln>
            <a:noFill/>
          </a:ln>
        </p:spPr>
      </p:pic>
      <p:cxnSp>
        <p:nvCxnSpPr>
          <p:cNvPr id="110" name="Google Shape;110;p2"/>
          <p:cNvCxnSpPr/>
          <p:nvPr/>
        </p:nvCxnSpPr>
        <p:spPr>
          <a:xfrm>
            <a:off x="5080934" y="2115117"/>
            <a:ext cx="6309360" cy="0"/>
          </a:xfrm>
          <a:prstGeom prst="straightConnector1">
            <a:avLst/>
          </a:prstGeom>
          <a:noFill/>
          <a:ln w="19050" cap="flat" cmpd="sng">
            <a:solidFill>
              <a:srgbClr val="009DFF"/>
            </a:solidFill>
            <a:prstDash val="solid"/>
            <a:miter lim="800000"/>
            <a:headEnd type="none" w="sm" len="sm"/>
            <a:tailEnd type="none" w="sm" len="sm"/>
          </a:ln>
        </p:spPr>
      </p:cxn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14"/>
        <p:cNvGrpSpPr/>
        <p:nvPr/>
      </p:nvGrpSpPr>
      <p:grpSpPr>
        <a:xfrm>
          <a:off x="0" y="0"/>
          <a:ext cx="0" cy="0"/>
          <a:chOff x="0" y="0"/>
          <a:chExt cx="0" cy="0"/>
        </a:xfrm>
      </p:grpSpPr>
      <p:sp>
        <p:nvSpPr>
          <p:cNvPr id="115" name="Google Shape;115;p3"/>
          <p:cNvSpPr/>
          <p:nvPr/>
        </p:nvSpPr>
        <p:spPr>
          <a:xfrm>
            <a:off x="-1" y="0"/>
            <a:ext cx="12188952" cy="6858000"/>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116" name="Google Shape;116;p3"/>
          <p:cNvSpPr txBox="1">
            <a:spLocks noGrp="1"/>
          </p:cNvSpPr>
          <p:nvPr>
            <p:ph type="title"/>
          </p:nvPr>
        </p:nvSpPr>
        <p:spPr>
          <a:xfrm>
            <a:off x="838200" y="365125"/>
            <a:ext cx="10515600" cy="130644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4000"/>
              <a:buFont typeface="Calibri"/>
              <a:buNone/>
            </a:pPr>
            <a:r>
              <a:rPr lang="en-GB" sz="4000"/>
              <a:t>Study context - Digital divide</a:t>
            </a:r>
            <a:endParaRPr/>
          </a:p>
        </p:txBody>
      </p:sp>
      <p:sp>
        <p:nvSpPr>
          <p:cNvPr id="117" name="Google Shape;117;p3"/>
          <p:cNvSpPr txBox="1">
            <a:spLocks noGrp="1"/>
          </p:cNvSpPr>
          <p:nvPr>
            <p:ph type="body" idx="1"/>
          </p:nvPr>
        </p:nvSpPr>
        <p:spPr>
          <a:xfrm>
            <a:off x="-1" y="1825625"/>
            <a:ext cx="5183501" cy="4667250"/>
          </a:xfrm>
          <a:prstGeom prst="rect">
            <a:avLst/>
          </a:prstGeom>
          <a:noFill/>
          <a:ln>
            <a:noFill/>
          </a:ln>
        </p:spPr>
        <p:txBody>
          <a:bodyPr spcFirstLastPara="1" wrap="square" lIns="91425" tIns="45700" rIns="91425" bIns="45700" anchor="t" anchorCtr="0">
            <a:noAutofit/>
          </a:bodyPr>
          <a:lstStyle/>
          <a:p>
            <a:pPr marL="685800" lvl="1" indent="-228600" algn="l" rtl="0">
              <a:lnSpc>
                <a:spcPct val="90000"/>
              </a:lnSpc>
              <a:spcBef>
                <a:spcPts val="0"/>
              </a:spcBef>
              <a:spcAft>
                <a:spcPts val="0"/>
              </a:spcAft>
              <a:buClr>
                <a:schemeClr val="dk1"/>
              </a:buClr>
              <a:buSzPts val="1400"/>
              <a:buChar char="•"/>
            </a:pPr>
            <a:r>
              <a:rPr lang="en-GB" sz="1400" dirty="0">
                <a:latin typeface="Calibri"/>
                <a:ea typeface="Calibri"/>
                <a:cs typeface="Calibri"/>
                <a:sym typeface="Calibri"/>
              </a:rPr>
              <a:t>Digital skills are not equally distributed amongst society, internet access does not equal digital skills </a:t>
            </a:r>
            <a:endParaRPr dirty="0"/>
          </a:p>
          <a:p>
            <a:pPr marL="685800" lvl="1" indent="-228600" algn="l" rtl="0">
              <a:lnSpc>
                <a:spcPct val="90000"/>
              </a:lnSpc>
              <a:spcBef>
                <a:spcPts val="500"/>
              </a:spcBef>
              <a:spcAft>
                <a:spcPts val="0"/>
              </a:spcAft>
              <a:buClr>
                <a:schemeClr val="dk1"/>
              </a:buClr>
              <a:buSzPts val="1400"/>
              <a:buChar char="•"/>
            </a:pPr>
            <a:r>
              <a:rPr lang="en-GB" sz="1400" dirty="0">
                <a:latin typeface="Calibri"/>
                <a:ea typeface="Calibri"/>
                <a:cs typeface="Calibri"/>
                <a:sym typeface="Calibri"/>
              </a:rPr>
              <a:t>16 % of UK population are unable to undertake any digital activities without the help of others</a:t>
            </a:r>
            <a:endParaRPr dirty="0"/>
          </a:p>
          <a:p>
            <a:pPr marL="685800" lvl="1" indent="-228600" algn="l" rtl="0">
              <a:lnSpc>
                <a:spcPct val="90000"/>
              </a:lnSpc>
              <a:spcBef>
                <a:spcPts val="500"/>
              </a:spcBef>
              <a:spcAft>
                <a:spcPts val="0"/>
              </a:spcAft>
              <a:buClr>
                <a:schemeClr val="dk1"/>
              </a:buClr>
              <a:buSzPts val="1400"/>
              <a:buChar char="•"/>
            </a:pPr>
            <a:r>
              <a:rPr lang="en-GB" sz="1400" dirty="0">
                <a:latin typeface="Calibri"/>
                <a:ea typeface="Calibri"/>
                <a:cs typeface="Calibri"/>
                <a:sym typeface="Calibri"/>
              </a:rPr>
              <a:t>7% living totally offline </a:t>
            </a:r>
            <a:endParaRPr sz="1400" dirty="0">
              <a:latin typeface="Calibri"/>
              <a:ea typeface="Calibri"/>
              <a:cs typeface="Calibri"/>
              <a:sym typeface="Calibri"/>
            </a:endParaRPr>
          </a:p>
          <a:p>
            <a:pPr marL="685800" lvl="1" indent="-228600" algn="l" rtl="0">
              <a:lnSpc>
                <a:spcPct val="90000"/>
              </a:lnSpc>
              <a:spcBef>
                <a:spcPts val="500"/>
              </a:spcBef>
              <a:spcAft>
                <a:spcPts val="0"/>
              </a:spcAft>
              <a:buClr>
                <a:schemeClr val="dk1"/>
              </a:buClr>
              <a:buSzPts val="1400"/>
              <a:buChar char="•"/>
            </a:pPr>
            <a:r>
              <a:rPr lang="en-GB" sz="1400" dirty="0">
                <a:latin typeface="Calibri"/>
                <a:ea typeface="Calibri"/>
                <a:cs typeface="Calibri"/>
                <a:sym typeface="Calibri"/>
              </a:rPr>
              <a:t>22% lives without basic skills needed for everyday life as a result of the digitalisation of various aspects of life</a:t>
            </a:r>
            <a:endParaRPr dirty="0"/>
          </a:p>
          <a:p>
            <a:pPr marL="685800" lvl="1" indent="-139700" algn="l" rtl="0">
              <a:lnSpc>
                <a:spcPct val="90000"/>
              </a:lnSpc>
              <a:spcBef>
                <a:spcPts val="500"/>
              </a:spcBef>
              <a:spcAft>
                <a:spcPts val="0"/>
              </a:spcAft>
              <a:buClr>
                <a:schemeClr val="dk1"/>
              </a:buClr>
              <a:buSzPts val="1400"/>
              <a:buNone/>
            </a:pPr>
            <a:endParaRPr sz="1400" dirty="0">
              <a:latin typeface="Calibri"/>
              <a:ea typeface="Calibri"/>
              <a:cs typeface="Calibri"/>
              <a:sym typeface="Calibri"/>
            </a:endParaRPr>
          </a:p>
          <a:p>
            <a:pPr marL="685800" lvl="1" indent="-228600" algn="l" rtl="0">
              <a:lnSpc>
                <a:spcPct val="90000"/>
              </a:lnSpc>
              <a:spcBef>
                <a:spcPts val="500"/>
              </a:spcBef>
              <a:spcAft>
                <a:spcPts val="0"/>
              </a:spcAft>
              <a:buClr>
                <a:schemeClr val="dk1"/>
              </a:buClr>
              <a:buSzPts val="1400"/>
              <a:buChar char="•"/>
            </a:pPr>
            <a:r>
              <a:rPr lang="en-GB" sz="1400" dirty="0">
                <a:latin typeface="Calibri"/>
                <a:ea typeface="Calibri"/>
                <a:cs typeface="Calibri"/>
                <a:sym typeface="Calibri"/>
              </a:rPr>
              <a:t>Proportion of people with low digital skills rises sharply when employment and socio-economic status are taken into consideration. </a:t>
            </a:r>
            <a:endParaRPr dirty="0"/>
          </a:p>
          <a:p>
            <a:pPr marL="685800" lvl="1" indent="-139700" algn="l" rtl="0">
              <a:lnSpc>
                <a:spcPct val="90000"/>
              </a:lnSpc>
              <a:spcBef>
                <a:spcPts val="500"/>
              </a:spcBef>
              <a:spcAft>
                <a:spcPts val="0"/>
              </a:spcAft>
              <a:buClr>
                <a:schemeClr val="dk1"/>
              </a:buClr>
              <a:buSzPts val="1400"/>
              <a:buNone/>
            </a:pPr>
            <a:endParaRPr sz="1400" dirty="0">
              <a:latin typeface="Calibri"/>
              <a:ea typeface="Calibri"/>
              <a:cs typeface="Calibri"/>
              <a:sym typeface="Calibri"/>
            </a:endParaRPr>
          </a:p>
          <a:p>
            <a:pPr marL="685800" lvl="1" indent="-228600" algn="l" rtl="0">
              <a:lnSpc>
                <a:spcPct val="90000"/>
              </a:lnSpc>
              <a:spcBef>
                <a:spcPts val="500"/>
              </a:spcBef>
              <a:spcAft>
                <a:spcPts val="0"/>
              </a:spcAft>
              <a:buClr>
                <a:schemeClr val="dk1"/>
              </a:buClr>
              <a:buSzPts val="1400"/>
              <a:buChar char="•"/>
            </a:pPr>
            <a:r>
              <a:rPr lang="en-GB" sz="1400" i="1" dirty="0">
                <a:latin typeface="Calibri"/>
                <a:ea typeface="Calibri"/>
                <a:cs typeface="Calibri"/>
                <a:sym typeface="Calibri"/>
              </a:rPr>
              <a:t>Digital gap exists depending on the economic, educational, and geographical situations of people</a:t>
            </a:r>
            <a:endParaRPr dirty="0"/>
          </a:p>
          <a:p>
            <a:pPr marL="685800" lvl="1" indent="-139700" algn="l" rtl="0">
              <a:lnSpc>
                <a:spcPct val="90000"/>
              </a:lnSpc>
              <a:spcBef>
                <a:spcPts val="500"/>
              </a:spcBef>
              <a:spcAft>
                <a:spcPts val="0"/>
              </a:spcAft>
              <a:buClr>
                <a:schemeClr val="dk1"/>
              </a:buClr>
              <a:buSzPts val="1400"/>
              <a:buNone/>
            </a:pPr>
            <a:endParaRPr sz="1400" i="1" dirty="0">
              <a:latin typeface="Calibri"/>
              <a:ea typeface="Calibri"/>
              <a:cs typeface="Calibri"/>
              <a:sym typeface="Calibri"/>
            </a:endParaRPr>
          </a:p>
          <a:p>
            <a:pPr marL="685800" lvl="1" indent="-228600" algn="l" rtl="0">
              <a:lnSpc>
                <a:spcPct val="90000"/>
              </a:lnSpc>
              <a:spcBef>
                <a:spcPts val="500"/>
              </a:spcBef>
              <a:spcAft>
                <a:spcPts val="0"/>
              </a:spcAft>
              <a:buClr>
                <a:schemeClr val="dk1"/>
              </a:buClr>
              <a:buSzPts val="1400"/>
              <a:buChar char="•"/>
            </a:pPr>
            <a:r>
              <a:rPr lang="en-GB" sz="1400" i="1" dirty="0">
                <a:latin typeface="Calibri"/>
                <a:ea typeface="Calibri"/>
                <a:cs typeface="Calibri"/>
                <a:sym typeface="Calibri"/>
              </a:rPr>
              <a:t>Digital exclusion is most still most prominent in the areas that are socially excluded, rural and/or economically challenged</a:t>
            </a:r>
            <a:endParaRPr sz="1400" i="1" dirty="0">
              <a:latin typeface="Calibri"/>
              <a:ea typeface="Calibri"/>
              <a:cs typeface="Calibri"/>
              <a:sym typeface="Calibri"/>
            </a:endParaRPr>
          </a:p>
          <a:p>
            <a:pPr marL="685800" lvl="1" indent="-152400" algn="l" rtl="0">
              <a:lnSpc>
                <a:spcPct val="90000"/>
              </a:lnSpc>
              <a:spcBef>
                <a:spcPts val="500"/>
              </a:spcBef>
              <a:spcAft>
                <a:spcPts val="0"/>
              </a:spcAft>
              <a:buClr>
                <a:schemeClr val="dk1"/>
              </a:buClr>
              <a:buSzPts val="1200"/>
              <a:buNone/>
            </a:pPr>
            <a:endParaRPr sz="1200" dirty="0">
              <a:latin typeface="Calibri"/>
              <a:ea typeface="Calibri"/>
              <a:cs typeface="Calibri"/>
              <a:sym typeface="Calibri"/>
            </a:endParaRPr>
          </a:p>
          <a:p>
            <a:pPr marL="685800" lvl="1" indent="-228600" algn="l" rtl="0">
              <a:lnSpc>
                <a:spcPct val="90000"/>
              </a:lnSpc>
              <a:spcBef>
                <a:spcPts val="500"/>
              </a:spcBef>
              <a:spcAft>
                <a:spcPts val="0"/>
              </a:spcAft>
              <a:buClr>
                <a:schemeClr val="dk1"/>
              </a:buClr>
              <a:buSzPts val="800"/>
              <a:buChar char="•"/>
            </a:pPr>
            <a:r>
              <a:rPr lang="en-GB" sz="800" dirty="0">
                <a:latin typeface="Calibri"/>
                <a:ea typeface="Calibri"/>
                <a:cs typeface="Calibri"/>
                <a:sym typeface="Calibri"/>
              </a:rPr>
              <a:t>(OECD, 2007; </a:t>
            </a:r>
            <a:r>
              <a:rPr lang="en-GB" sz="800" dirty="0" err="1">
                <a:latin typeface="Calibri"/>
                <a:ea typeface="Calibri"/>
                <a:cs typeface="Calibri"/>
                <a:sym typeface="Calibri"/>
              </a:rPr>
              <a:t>Bentivegna</a:t>
            </a:r>
            <a:r>
              <a:rPr lang="en-GB" sz="800" dirty="0">
                <a:latin typeface="Calibri"/>
                <a:ea typeface="Calibri"/>
                <a:cs typeface="Calibri"/>
                <a:sym typeface="Calibri"/>
              </a:rPr>
              <a:t>, 2009; </a:t>
            </a:r>
            <a:r>
              <a:rPr lang="en-GB" sz="800" dirty="0" err="1">
                <a:latin typeface="Calibri"/>
                <a:ea typeface="Calibri"/>
                <a:cs typeface="Calibri"/>
                <a:sym typeface="Calibri"/>
              </a:rPr>
              <a:t>Gui</a:t>
            </a:r>
            <a:r>
              <a:rPr lang="en-GB" sz="800" dirty="0">
                <a:latin typeface="Calibri"/>
                <a:ea typeface="Calibri"/>
                <a:cs typeface="Calibri"/>
                <a:sym typeface="Calibri"/>
              </a:rPr>
              <a:t>, 2007; van </a:t>
            </a:r>
            <a:r>
              <a:rPr lang="en-GB" sz="800" dirty="0" err="1">
                <a:latin typeface="Calibri"/>
                <a:ea typeface="Calibri"/>
                <a:cs typeface="Calibri"/>
                <a:sym typeface="Calibri"/>
              </a:rPr>
              <a:t>Deursen</a:t>
            </a:r>
            <a:r>
              <a:rPr lang="en-GB" sz="800" dirty="0">
                <a:latin typeface="Calibri"/>
                <a:ea typeface="Calibri"/>
                <a:cs typeface="Calibri"/>
                <a:sym typeface="Calibri"/>
              </a:rPr>
              <a:t> &amp; van Dijk, 2008; Van </a:t>
            </a:r>
            <a:r>
              <a:rPr lang="en-GB" sz="800" dirty="0" err="1">
                <a:latin typeface="Calibri"/>
                <a:ea typeface="Calibri"/>
                <a:cs typeface="Calibri"/>
                <a:sym typeface="Calibri"/>
              </a:rPr>
              <a:t>Deursen</a:t>
            </a:r>
            <a:r>
              <a:rPr lang="en-GB" sz="800" dirty="0">
                <a:latin typeface="Calibri"/>
                <a:ea typeface="Calibri"/>
                <a:cs typeface="Calibri"/>
                <a:sym typeface="Calibri"/>
              </a:rPr>
              <a:t> and van Dijk, 2010; Lloyds bank, 2020; </a:t>
            </a:r>
            <a:r>
              <a:rPr lang="en-GB" sz="800" dirty="0"/>
              <a:t>Department for Environment, Food &amp; Rural Affairs, 2021</a:t>
            </a:r>
            <a:r>
              <a:rPr lang="en-GB" sz="800" dirty="0">
                <a:latin typeface="Calibri"/>
                <a:ea typeface="Calibri"/>
                <a:cs typeface="Calibri"/>
                <a:sym typeface="Calibri"/>
              </a:rPr>
              <a:t>) </a:t>
            </a:r>
            <a:endParaRPr sz="800" dirty="0"/>
          </a:p>
        </p:txBody>
      </p:sp>
      <p:pic>
        <p:nvPicPr>
          <p:cNvPr id="118" name="Google Shape;118;p3"/>
          <p:cNvPicPr preferRelativeResize="0"/>
          <p:nvPr/>
        </p:nvPicPr>
        <p:blipFill rotWithShape="1">
          <a:blip r:embed="rId3">
            <a:alphaModFix/>
          </a:blip>
          <a:srcRect r="2" b="770"/>
          <a:stretch/>
        </p:blipFill>
        <p:spPr>
          <a:xfrm>
            <a:off x="5183500" y="1904282"/>
            <a:ext cx="6170299" cy="4224808"/>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22"/>
        <p:cNvGrpSpPr/>
        <p:nvPr/>
      </p:nvGrpSpPr>
      <p:grpSpPr>
        <a:xfrm>
          <a:off x="0" y="0"/>
          <a:ext cx="0" cy="0"/>
          <a:chOff x="0" y="0"/>
          <a:chExt cx="0" cy="0"/>
        </a:xfrm>
      </p:grpSpPr>
      <p:sp>
        <p:nvSpPr>
          <p:cNvPr id="123" name="Google Shape;123;p4"/>
          <p:cNvSpPr/>
          <p:nvPr/>
        </p:nvSpPr>
        <p:spPr>
          <a:xfrm>
            <a:off x="-1" y="0"/>
            <a:ext cx="12188952" cy="6858000"/>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124" name="Google Shape;124;p4"/>
          <p:cNvSpPr txBox="1">
            <a:spLocks noGrp="1"/>
          </p:cNvSpPr>
          <p:nvPr>
            <p:ph type="title"/>
          </p:nvPr>
        </p:nvSpPr>
        <p:spPr>
          <a:xfrm>
            <a:off x="838200" y="365125"/>
            <a:ext cx="10515600" cy="130644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4000"/>
              <a:buFont typeface="Calibri"/>
              <a:buNone/>
            </a:pPr>
            <a:r>
              <a:rPr lang="en-GB" sz="4000"/>
              <a:t>Study context – contrasted industry </a:t>
            </a:r>
            <a:endParaRPr/>
          </a:p>
        </p:txBody>
      </p:sp>
      <p:sp>
        <p:nvSpPr>
          <p:cNvPr id="125" name="Google Shape;125;p4"/>
          <p:cNvSpPr txBox="1">
            <a:spLocks noGrp="1"/>
          </p:cNvSpPr>
          <p:nvPr>
            <p:ph type="body" idx="1"/>
          </p:nvPr>
        </p:nvSpPr>
        <p:spPr>
          <a:xfrm>
            <a:off x="333375" y="1825625"/>
            <a:ext cx="4657599" cy="4667250"/>
          </a:xfrm>
          <a:prstGeom prst="rect">
            <a:avLst/>
          </a:prstGeom>
          <a:noFill/>
          <a:ln>
            <a:noFill/>
          </a:ln>
        </p:spPr>
        <p:txBody>
          <a:bodyPr spcFirstLastPara="1" wrap="square" lIns="91425" tIns="45700" rIns="91425" bIns="45700" anchor="t" anchorCtr="0">
            <a:normAutofit lnSpcReduction="10000"/>
          </a:bodyPr>
          <a:lstStyle/>
          <a:p>
            <a:pPr marL="228600" lvl="0" indent="-228600" algn="l" rtl="0">
              <a:lnSpc>
                <a:spcPct val="90000"/>
              </a:lnSpc>
              <a:spcBef>
                <a:spcPts val="0"/>
              </a:spcBef>
              <a:spcAft>
                <a:spcPts val="0"/>
              </a:spcAft>
              <a:buClr>
                <a:schemeClr val="dk1"/>
              </a:buClr>
              <a:buSzPts val="1700"/>
              <a:buChar char="•"/>
            </a:pPr>
            <a:r>
              <a:rPr lang="en-GB" sz="1700"/>
              <a:t>Historically high number of hard to fill vacancies</a:t>
            </a:r>
            <a:endParaRPr/>
          </a:p>
          <a:p>
            <a:pPr marL="228600" lvl="0" indent="-228600" algn="l" rtl="0">
              <a:lnSpc>
                <a:spcPct val="90000"/>
              </a:lnSpc>
              <a:spcBef>
                <a:spcPts val="1000"/>
              </a:spcBef>
              <a:spcAft>
                <a:spcPts val="0"/>
              </a:spcAft>
              <a:buClr>
                <a:schemeClr val="dk1"/>
              </a:buClr>
              <a:buSzPts val="1700"/>
              <a:buChar char="•"/>
            </a:pPr>
            <a:r>
              <a:rPr lang="en-GB" sz="1700"/>
              <a:t>High proportion of skills gaps</a:t>
            </a:r>
            <a:endParaRPr/>
          </a:p>
          <a:p>
            <a:pPr marL="228600" lvl="0" indent="-228600" algn="l" rtl="0">
              <a:lnSpc>
                <a:spcPct val="90000"/>
              </a:lnSpc>
              <a:spcBef>
                <a:spcPts val="1000"/>
              </a:spcBef>
              <a:spcAft>
                <a:spcPts val="0"/>
              </a:spcAft>
              <a:buClr>
                <a:schemeClr val="dk1"/>
              </a:buClr>
              <a:buSzPts val="1700"/>
              <a:buChar char="•"/>
            </a:pPr>
            <a:r>
              <a:rPr lang="en-GB" sz="1700"/>
              <a:t>Hospitality more difficult than before to recruit </a:t>
            </a:r>
            <a:endParaRPr/>
          </a:p>
          <a:p>
            <a:pPr marL="228600" lvl="0" indent="-228600" algn="l" rtl="0">
              <a:lnSpc>
                <a:spcPct val="90000"/>
              </a:lnSpc>
              <a:spcBef>
                <a:spcPts val="1000"/>
              </a:spcBef>
              <a:spcAft>
                <a:spcPts val="0"/>
              </a:spcAft>
              <a:buClr>
                <a:schemeClr val="dk1"/>
              </a:buClr>
              <a:buSzPts val="1700"/>
              <a:buChar char="•"/>
            </a:pPr>
            <a:r>
              <a:rPr lang="en-GB" sz="1700"/>
              <a:t>Rurality of the industry </a:t>
            </a:r>
            <a:endParaRPr/>
          </a:p>
          <a:p>
            <a:pPr marL="685800" lvl="1" indent="-228600" algn="l" rtl="0">
              <a:lnSpc>
                <a:spcPct val="90000"/>
              </a:lnSpc>
              <a:spcBef>
                <a:spcPts val="500"/>
              </a:spcBef>
              <a:spcAft>
                <a:spcPts val="0"/>
              </a:spcAft>
              <a:buClr>
                <a:schemeClr val="dk1"/>
              </a:buClr>
              <a:buSzPts val="1700"/>
              <a:buChar char="•"/>
            </a:pPr>
            <a:r>
              <a:rPr lang="en-GB" sz="1700"/>
              <a:t>urbanised areas tends to have better digital skills levels </a:t>
            </a:r>
            <a:endParaRPr/>
          </a:p>
          <a:p>
            <a:pPr marL="685800" lvl="1" indent="-228600" algn="l" rtl="0">
              <a:lnSpc>
                <a:spcPct val="90000"/>
              </a:lnSpc>
              <a:spcBef>
                <a:spcPts val="500"/>
              </a:spcBef>
              <a:spcAft>
                <a:spcPts val="0"/>
              </a:spcAft>
              <a:buClr>
                <a:schemeClr val="dk1"/>
              </a:buClr>
              <a:buSzPts val="1700"/>
              <a:buChar char="•"/>
            </a:pPr>
            <a:r>
              <a:rPr lang="en-GB" sz="1700">
                <a:latin typeface="Calibri"/>
                <a:ea typeface="Calibri"/>
                <a:cs typeface="Calibri"/>
                <a:sym typeface="Calibri"/>
              </a:rPr>
              <a:t>rural and remote areas has a significant effect upon the populations' willingness to engage with digital solutions</a:t>
            </a:r>
            <a:endParaRPr/>
          </a:p>
          <a:p>
            <a:pPr marL="685800" lvl="1" indent="-228600" algn="l" rtl="0">
              <a:lnSpc>
                <a:spcPct val="90000"/>
              </a:lnSpc>
              <a:spcBef>
                <a:spcPts val="500"/>
              </a:spcBef>
              <a:spcAft>
                <a:spcPts val="0"/>
              </a:spcAft>
              <a:buClr>
                <a:schemeClr val="dk1"/>
              </a:buClr>
              <a:buSzPts val="1700"/>
              <a:buChar char="•"/>
            </a:pPr>
            <a:r>
              <a:rPr lang="en-GB" sz="1700"/>
              <a:t>age structure affects digital attainment </a:t>
            </a:r>
            <a:endParaRPr/>
          </a:p>
          <a:p>
            <a:pPr marL="228600" lvl="0" indent="-228600" algn="l" rtl="0">
              <a:lnSpc>
                <a:spcPct val="90000"/>
              </a:lnSpc>
              <a:spcBef>
                <a:spcPts val="1000"/>
              </a:spcBef>
              <a:spcAft>
                <a:spcPts val="0"/>
              </a:spcAft>
              <a:buClr>
                <a:schemeClr val="dk1"/>
              </a:buClr>
              <a:buSzPts val="1700"/>
              <a:buChar char="•"/>
            </a:pPr>
            <a:r>
              <a:rPr lang="en-GB" sz="1700"/>
              <a:t>SME make up of the industry</a:t>
            </a:r>
            <a:endParaRPr/>
          </a:p>
          <a:p>
            <a:pPr marL="685800" lvl="1" indent="-228600" algn="l" rtl="0">
              <a:lnSpc>
                <a:spcPct val="90000"/>
              </a:lnSpc>
              <a:spcBef>
                <a:spcPts val="500"/>
              </a:spcBef>
              <a:spcAft>
                <a:spcPts val="0"/>
              </a:spcAft>
              <a:buClr>
                <a:schemeClr val="dk1"/>
              </a:buClr>
              <a:buSzPts val="1700"/>
              <a:buChar char="•"/>
            </a:pPr>
            <a:r>
              <a:rPr lang="en-GB" sz="1700"/>
              <a:t>44 % stating they do not see digital technology as essential to their business </a:t>
            </a:r>
            <a:endParaRPr/>
          </a:p>
          <a:p>
            <a:pPr marL="685800" lvl="1" indent="-146050" algn="l" rtl="0">
              <a:lnSpc>
                <a:spcPct val="90000"/>
              </a:lnSpc>
              <a:spcBef>
                <a:spcPts val="500"/>
              </a:spcBef>
              <a:spcAft>
                <a:spcPts val="0"/>
              </a:spcAft>
              <a:buClr>
                <a:schemeClr val="dk1"/>
              </a:buClr>
              <a:buSzPts val="1300"/>
              <a:buNone/>
            </a:pPr>
            <a:endParaRPr sz="1300"/>
          </a:p>
          <a:p>
            <a:pPr marL="228600" lvl="0" indent="-146050" algn="l" rtl="0">
              <a:lnSpc>
                <a:spcPct val="90000"/>
              </a:lnSpc>
              <a:spcBef>
                <a:spcPts val="1000"/>
              </a:spcBef>
              <a:spcAft>
                <a:spcPts val="0"/>
              </a:spcAft>
              <a:buClr>
                <a:schemeClr val="dk1"/>
              </a:buClr>
              <a:buSzPts val="1300"/>
              <a:buNone/>
            </a:pPr>
            <a:endParaRPr sz="1300"/>
          </a:p>
          <a:p>
            <a:pPr marL="228600" lvl="0" indent="-228600" algn="l" rtl="0">
              <a:lnSpc>
                <a:spcPct val="90000"/>
              </a:lnSpc>
              <a:spcBef>
                <a:spcPts val="1000"/>
              </a:spcBef>
              <a:spcAft>
                <a:spcPts val="0"/>
              </a:spcAft>
              <a:buClr>
                <a:schemeClr val="dk1"/>
              </a:buClr>
              <a:buSzPts val="1000"/>
              <a:buChar char="•"/>
            </a:pPr>
            <a:r>
              <a:rPr lang="en-GB" sz="1000"/>
              <a:t>(Phillip et al., 2017; UK Employer Skills Survey 2017; Lloyds Bank, 2019; ONS, 2021; Department for Environment, Food &amp; Rural Affairs, 2021)</a:t>
            </a:r>
            <a:endParaRPr/>
          </a:p>
        </p:txBody>
      </p:sp>
      <p:pic>
        <p:nvPicPr>
          <p:cNvPr id="126" name="Google Shape;126;p4" descr="Chart, bar chart&#10;&#10;Description automatically generated"/>
          <p:cNvPicPr preferRelativeResize="0"/>
          <p:nvPr/>
        </p:nvPicPr>
        <p:blipFill rotWithShape="1">
          <a:blip r:embed="rId3">
            <a:alphaModFix/>
          </a:blip>
          <a:srcRect l="321" r="-3" b="-3"/>
          <a:stretch/>
        </p:blipFill>
        <p:spPr>
          <a:xfrm>
            <a:off x="5183500" y="1904282"/>
            <a:ext cx="6170299" cy="4224808"/>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30"/>
        <p:cNvGrpSpPr/>
        <p:nvPr/>
      </p:nvGrpSpPr>
      <p:grpSpPr>
        <a:xfrm>
          <a:off x="0" y="0"/>
          <a:ext cx="0" cy="0"/>
          <a:chOff x="0" y="0"/>
          <a:chExt cx="0" cy="0"/>
        </a:xfrm>
      </p:grpSpPr>
      <p:sp>
        <p:nvSpPr>
          <p:cNvPr id="131" name="Google Shape;131;p5"/>
          <p:cNvSpPr/>
          <p:nvPr/>
        </p:nvSpPr>
        <p:spPr>
          <a:xfrm>
            <a:off x="0" y="0"/>
            <a:ext cx="12192000" cy="6858000"/>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132" name="Google Shape;132;p5"/>
          <p:cNvSpPr/>
          <p:nvPr/>
        </p:nvSpPr>
        <p:spPr>
          <a:xfrm>
            <a:off x="554416" y="365125"/>
            <a:ext cx="11167447" cy="2089317"/>
          </a:xfrm>
          <a:prstGeom prst="rect">
            <a:avLst/>
          </a:prstGeom>
          <a:solidFill>
            <a:schemeClr val="lt1"/>
          </a:solidFill>
          <a:ln w="12700" cap="flat" cmpd="sng">
            <a:solidFill>
              <a:srgbClr val="DEDEDE"/>
            </a:solidFill>
            <a:prstDash val="solid"/>
            <a:miter lim="800000"/>
            <a:headEnd type="none" w="sm" len="sm"/>
            <a:tailEnd type="none" w="sm" len="sm"/>
          </a:ln>
          <a:effectLst>
            <a:outerShdw blurRad="50800" dist="38100" dir="2700000" algn="tl" rotWithShape="0">
              <a:srgbClr val="C5C2C2">
                <a:alpha val="49803"/>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800"/>
              <a:buFont typeface="Calibri"/>
              <a:buNone/>
            </a:pPr>
            <a:endParaRPr sz="1800" b="0" i="0" u="none" strike="noStrike" cap="none">
              <a:solidFill>
                <a:srgbClr val="FFFFFF"/>
              </a:solidFill>
              <a:latin typeface="Calibri"/>
              <a:ea typeface="Calibri"/>
              <a:cs typeface="Calibri"/>
              <a:sym typeface="Calibri"/>
            </a:endParaRPr>
          </a:p>
        </p:txBody>
      </p:sp>
      <p:sp>
        <p:nvSpPr>
          <p:cNvPr id="133" name="Google Shape;133;p5"/>
          <p:cNvSpPr txBox="1">
            <a:spLocks noGrp="1"/>
          </p:cNvSpPr>
          <p:nvPr>
            <p:ph type="title"/>
          </p:nvPr>
        </p:nvSpPr>
        <p:spPr>
          <a:xfrm>
            <a:off x="1046746" y="586822"/>
            <a:ext cx="3560252" cy="164592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3200"/>
              <a:buFont typeface="Calibri"/>
              <a:buNone/>
            </a:pPr>
            <a:r>
              <a:rPr lang="en-GB" sz="3200"/>
              <a:t>Methodology </a:t>
            </a:r>
            <a:endParaRPr/>
          </a:p>
        </p:txBody>
      </p:sp>
      <p:sp>
        <p:nvSpPr>
          <p:cNvPr id="134" name="Google Shape;134;p5"/>
          <p:cNvSpPr/>
          <p:nvPr/>
        </p:nvSpPr>
        <p:spPr>
          <a:xfrm>
            <a:off x="490408" y="1057739"/>
            <a:ext cx="128016" cy="704088"/>
          </a:xfrm>
          <a:prstGeom prst="rect">
            <a:avLst/>
          </a:prstGeom>
          <a:solidFill>
            <a:schemeClr val="accen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rgbClr val="FFFFFF"/>
              </a:solidFill>
              <a:latin typeface="Calibri"/>
              <a:ea typeface="Calibri"/>
              <a:cs typeface="Calibri"/>
              <a:sym typeface="Calibri"/>
            </a:endParaRPr>
          </a:p>
        </p:txBody>
      </p:sp>
      <p:sp>
        <p:nvSpPr>
          <p:cNvPr id="135" name="Google Shape;135;p5"/>
          <p:cNvSpPr/>
          <p:nvPr/>
        </p:nvSpPr>
        <p:spPr>
          <a:xfrm rot="5400000">
            <a:off x="4243541" y="1400638"/>
            <a:ext cx="1463040" cy="18288"/>
          </a:xfrm>
          <a:prstGeom prst="rect">
            <a:avLst/>
          </a:prstGeom>
          <a:solidFill>
            <a:srgbClr val="D5D5D5"/>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rgbClr val="FFFFFF"/>
              </a:solidFill>
              <a:latin typeface="Calibri"/>
              <a:ea typeface="Calibri"/>
              <a:cs typeface="Calibri"/>
              <a:sym typeface="Calibri"/>
            </a:endParaRPr>
          </a:p>
        </p:txBody>
      </p:sp>
      <p:sp>
        <p:nvSpPr>
          <p:cNvPr id="136" name="Google Shape;136;p5"/>
          <p:cNvSpPr txBox="1">
            <a:spLocks noGrp="1"/>
          </p:cNvSpPr>
          <p:nvPr>
            <p:ph type="body" idx="1"/>
          </p:nvPr>
        </p:nvSpPr>
        <p:spPr>
          <a:xfrm>
            <a:off x="5351164" y="586822"/>
            <a:ext cx="6002636" cy="1645920"/>
          </a:xfrm>
          <a:prstGeom prst="rect">
            <a:avLst/>
          </a:prstGeom>
          <a:noFill/>
          <a:ln>
            <a:noFill/>
          </a:ln>
        </p:spPr>
        <p:txBody>
          <a:bodyPr spcFirstLastPara="1" wrap="square" lIns="91425" tIns="45700" rIns="91425" bIns="45700" anchor="ctr" anchorCtr="0">
            <a:normAutofit/>
          </a:bodyPr>
          <a:lstStyle/>
          <a:p>
            <a:pPr marL="228600" lvl="0" indent="-228600" algn="l" rtl="0">
              <a:lnSpc>
                <a:spcPct val="90000"/>
              </a:lnSpc>
              <a:spcBef>
                <a:spcPts val="0"/>
              </a:spcBef>
              <a:spcAft>
                <a:spcPts val="0"/>
              </a:spcAft>
              <a:buClr>
                <a:schemeClr val="dk1"/>
              </a:buClr>
              <a:buSzPts val="1800"/>
              <a:buChar char="•"/>
            </a:pPr>
            <a:r>
              <a:rPr lang="en-GB" sz="1800" dirty="0"/>
              <a:t>Part of a bigger, EU project </a:t>
            </a:r>
            <a:endParaRPr dirty="0"/>
          </a:p>
          <a:p>
            <a:pPr marL="228600" lvl="0" indent="-228600" algn="l" rtl="0">
              <a:lnSpc>
                <a:spcPct val="90000"/>
              </a:lnSpc>
              <a:spcBef>
                <a:spcPts val="1000"/>
              </a:spcBef>
              <a:spcAft>
                <a:spcPts val="0"/>
              </a:spcAft>
              <a:buClr>
                <a:schemeClr val="dk1"/>
              </a:buClr>
              <a:buSzPts val="1800"/>
              <a:buChar char="•"/>
            </a:pPr>
            <a:r>
              <a:rPr lang="en-GB" sz="1800" dirty="0"/>
              <a:t>Sustainability, digital and social skills mapped</a:t>
            </a:r>
            <a:endParaRPr dirty="0"/>
          </a:p>
          <a:p>
            <a:pPr marL="228600" lvl="0" indent="-228600" algn="l" rtl="0">
              <a:lnSpc>
                <a:spcPct val="90000"/>
              </a:lnSpc>
              <a:spcBef>
                <a:spcPts val="1000"/>
              </a:spcBef>
              <a:spcAft>
                <a:spcPts val="0"/>
              </a:spcAft>
              <a:buClr>
                <a:schemeClr val="dk1"/>
              </a:buClr>
              <a:buSzPts val="1800"/>
              <a:buChar char="•"/>
            </a:pPr>
            <a:r>
              <a:rPr lang="en-GB" sz="1800" dirty="0"/>
              <a:t>233 out of 1404</a:t>
            </a:r>
            <a:r>
              <a:rPr lang="en-GB" sz="1800" dirty="0">
                <a:latin typeface="Calibri" panose="020F0502020204030204" pitchFamily="34" charset="0"/>
                <a:cs typeface="Calibri" panose="020F0502020204030204" pitchFamily="34" charset="0"/>
              </a:rPr>
              <a:t>, </a:t>
            </a:r>
            <a:r>
              <a:rPr lang="en-GB" sz="1800" b="0" i="0" u="none" strike="noStrike" dirty="0">
                <a:latin typeface="Calibri" panose="020F0502020204030204" pitchFamily="34" charset="0"/>
                <a:ea typeface="Arial"/>
                <a:cs typeface="Calibri" panose="020F0502020204030204" pitchFamily="34" charset="0"/>
                <a:sym typeface="Arial"/>
              </a:rPr>
              <a:t>14th January and 28th February 2019</a:t>
            </a:r>
            <a:endParaRPr sz="1800" dirty="0">
              <a:latin typeface="Calibri" panose="020F0502020204030204" pitchFamily="34" charset="0"/>
              <a:cs typeface="Calibri" panose="020F0502020204030204" pitchFamily="34" charset="0"/>
            </a:endParaRPr>
          </a:p>
        </p:txBody>
      </p:sp>
      <p:graphicFrame>
        <p:nvGraphicFramePr>
          <p:cNvPr id="137" name="Google Shape;137;p5"/>
          <p:cNvGraphicFramePr/>
          <p:nvPr>
            <p:extLst>
              <p:ext uri="{D42A27DB-BD31-4B8C-83A1-F6EECF244321}">
                <p14:modId xmlns:p14="http://schemas.microsoft.com/office/powerpoint/2010/main" val="633781804"/>
              </p:ext>
            </p:extLst>
          </p:nvPr>
        </p:nvGraphicFramePr>
        <p:xfrm>
          <a:off x="557783" y="2958230"/>
          <a:ext cx="7272321" cy="3273884"/>
        </p:xfrm>
        <a:graphic>
          <a:graphicData uri="http://schemas.openxmlformats.org/drawingml/2006/table">
            <a:tbl>
              <a:tblPr>
                <a:noFill/>
                <a:tableStyleId>{FF933AAD-F19F-4E48-9191-B7E9462FED87}</a:tableStyleId>
              </a:tblPr>
              <a:tblGrid>
                <a:gridCol w="2356404">
                  <a:extLst>
                    <a:ext uri="{9D8B030D-6E8A-4147-A177-3AD203B41FA5}">
                      <a16:colId xmlns:a16="http://schemas.microsoft.com/office/drawing/2014/main" val="20000"/>
                    </a:ext>
                  </a:extLst>
                </a:gridCol>
                <a:gridCol w="828512">
                  <a:extLst>
                    <a:ext uri="{9D8B030D-6E8A-4147-A177-3AD203B41FA5}">
                      <a16:colId xmlns:a16="http://schemas.microsoft.com/office/drawing/2014/main" val="20001"/>
                    </a:ext>
                  </a:extLst>
                </a:gridCol>
                <a:gridCol w="862969">
                  <a:extLst>
                    <a:ext uri="{9D8B030D-6E8A-4147-A177-3AD203B41FA5}">
                      <a16:colId xmlns:a16="http://schemas.microsoft.com/office/drawing/2014/main" val="20002"/>
                    </a:ext>
                  </a:extLst>
                </a:gridCol>
                <a:gridCol w="853784">
                  <a:extLst>
                    <a:ext uri="{9D8B030D-6E8A-4147-A177-3AD203B41FA5}">
                      <a16:colId xmlns:a16="http://schemas.microsoft.com/office/drawing/2014/main" val="20003"/>
                    </a:ext>
                  </a:extLst>
                </a:gridCol>
                <a:gridCol w="704445">
                  <a:extLst>
                    <a:ext uri="{9D8B030D-6E8A-4147-A177-3AD203B41FA5}">
                      <a16:colId xmlns:a16="http://schemas.microsoft.com/office/drawing/2014/main" val="20004"/>
                    </a:ext>
                  </a:extLst>
                </a:gridCol>
                <a:gridCol w="644698">
                  <a:extLst>
                    <a:ext uri="{9D8B030D-6E8A-4147-A177-3AD203B41FA5}">
                      <a16:colId xmlns:a16="http://schemas.microsoft.com/office/drawing/2014/main" val="20005"/>
                    </a:ext>
                  </a:extLst>
                </a:gridCol>
                <a:gridCol w="1021509">
                  <a:extLst>
                    <a:ext uri="{9D8B030D-6E8A-4147-A177-3AD203B41FA5}">
                      <a16:colId xmlns:a16="http://schemas.microsoft.com/office/drawing/2014/main" val="20006"/>
                    </a:ext>
                  </a:extLst>
                </a:gridCol>
              </a:tblGrid>
              <a:tr h="539572">
                <a:tc>
                  <a:txBody>
                    <a:bodyPr/>
                    <a:lstStyle/>
                    <a:p>
                      <a:pPr marL="0" marR="0" lvl="0" indent="0" algn="l" rtl="0">
                        <a:lnSpc>
                          <a:spcPct val="107000"/>
                        </a:lnSpc>
                        <a:spcBef>
                          <a:spcPts val="0"/>
                        </a:spcBef>
                        <a:spcAft>
                          <a:spcPts val="0"/>
                        </a:spcAft>
                        <a:buNone/>
                      </a:pPr>
                      <a:r>
                        <a:rPr lang="en-GB" sz="1600" b="0" i="0" u="none" strike="noStrike" cap="none" dirty="0">
                          <a:latin typeface="Calibri"/>
                          <a:ea typeface="Calibri"/>
                          <a:cs typeface="Calibri"/>
                          <a:sym typeface="Calibri"/>
                        </a:rPr>
                        <a:t> </a:t>
                      </a:r>
                      <a:endParaRPr sz="2800" b="0" i="0" u="none" strike="noStrike" cap="none" dirty="0">
                        <a:latin typeface="Arial"/>
                        <a:ea typeface="Arial"/>
                        <a:cs typeface="Arial"/>
                        <a:sym typeface="Arial"/>
                      </a:endParaRPr>
                    </a:p>
                  </a:txBody>
                  <a:tcPr marL="152375" marR="152375" marT="21175"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07000"/>
                        </a:lnSpc>
                        <a:spcBef>
                          <a:spcPts val="0"/>
                        </a:spcBef>
                        <a:spcAft>
                          <a:spcPts val="0"/>
                        </a:spcAft>
                        <a:buNone/>
                      </a:pPr>
                      <a:r>
                        <a:rPr lang="en-GB" sz="1200" b="0" i="0" u="none" strike="noStrike" cap="none" dirty="0">
                          <a:solidFill>
                            <a:srgbClr val="000000"/>
                          </a:solidFill>
                          <a:latin typeface="Times New Roman"/>
                          <a:ea typeface="Times New Roman"/>
                          <a:cs typeface="Times New Roman"/>
                          <a:sym typeface="Times New Roman"/>
                        </a:rPr>
                        <a:t>England</a:t>
                      </a:r>
                      <a:endParaRPr sz="2800" b="0" i="0" u="none" strike="noStrike" cap="none" dirty="0">
                        <a:latin typeface="Arial"/>
                        <a:ea typeface="Arial"/>
                        <a:cs typeface="Arial"/>
                        <a:sym typeface="Arial"/>
                      </a:endParaRPr>
                    </a:p>
                  </a:txBody>
                  <a:tcPr marL="152375" marR="152375" marT="21175"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BFBFBF"/>
                    </a:solidFill>
                  </a:tcPr>
                </a:tc>
                <a:tc>
                  <a:txBody>
                    <a:bodyPr/>
                    <a:lstStyle/>
                    <a:p>
                      <a:pPr marL="0" marR="0" lvl="0" indent="0" algn="ctr" rtl="0">
                        <a:lnSpc>
                          <a:spcPct val="107000"/>
                        </a:lnSpc>
                        <a:spcBef>
                          <a:spcPts val="0"/>
                        </a:spcBef>
                        <a:spcAft>
                          <a:spcPts val="0"/>
                        </a:spcAft>
                        <a:buNone/>
                      </a:pPr>
                      <a:r>
                        <a:rPr lang="en-GB" sz="1200" b="0" i="0" u="none" strike="noStrike" cap="none" dirty="0">
                          <a:solidFill>
                            <a:srgbClr val="000000"/>
                          </a:solidFill>
                          <a:latin typeface="Times New Roman"/>
                          <a:ea typeface="Times New Roman"/>
                          <a:cs typeface="Times New Roman"/>
                          <a:sym typeface="Times New Roman"/>
                        </a:rPr>
                        <a:t>Northern Ireland</a:t>
                      </a:r>
                      <a:endParaRPr sz="2800" b="0" i="0" u="none" strike="noStrike" cap="none" dirty="0">
                        <a:latin typeface="Arial"/>
                        <a:ea typeface="Arial"/>
                        <a:cs typeface="Arial"/>
                        <a:sym typeface="Arial"/>
                      </a:endParaRPr>
                    </a:p>
                  </a:txBody>
                  <a:tcPr marL="152375" marR="152375" marT="21175"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BFBFBF"/>
                    </a:solidFill>
                  </a:tcPr>
                </a:tc>
                <a:tc>
                  <a:txBody>
                    <a:bodyPr/>
                    <a:lstStyle/>
                    <a:p>
                      <a:pPr marL="0" marR="0" lvl="0" indent="0" algn="ctr" rtl="0">
                        <a:lnSpc>
                          <a:spcPct val="107000"/>
                        </a:lnSpc>
                        <a:spcBef>
                          <a:spcPts val="0"/>
                        </a:spcBef>
                        <a:spcAft>
                          <a:spcPts val="0"/>
                        </a:spcAft>
                        <a:buNone/>
                      </a:pPr>
                      <a:r>
                        <a:rPr lang="en-GB" sz="1200" b="0" i="0" u="none" strike="noStrike" cap="none" dirty="0">
                          <a:solidFill>
                            <a:srgbClr val="000000"/>
                          </a:solidFill>
                          <a:latin typeface="Times New Roman"/>
                          <a:ea typeface="Times New Roman"/>
                          <a:cs typeface="Times New Roman"/>
                          <a:sym typeface="Times New Roman"/>
                        </a:rPr>
                        <a:t>Scotland</a:t>
                      </a:r>
                      <a:endParaRPr sz="2800" b="0" i="0" u="none" strike="noStrike" cap="none" dirty="0">
                        <a:latin typeface="Arial"/>
                        <a:ea typeface="Arial"/>
                        <a:cs typeface="Arial"/>
                        <a:sym typeface="Arial"/>
                      </a:endParaRPr>
                    </a:p>
                  </a:txBody>
                  <a:tcPr marL="152375" marR="152375" marT="21175"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BFBFBF"/>
                    </a:solidFill>
                  </a:tcPr>
                </a:tc>
                <a:tc>
                  <a:txBody>
                    <a:bodyPr/>
                    <a:lstStyle/>
                    <a:p>
                      <a:pPr marL="0" marR="0" lvl="0" indent="0" algn="ctr" rtl="0">
                        <a:lnSpc>
                          <a:spcPct val="107000"/>
                        </a:lnSpc>
                        <a:spcBef>
                          <a:spcPts val="0"/>
                        </a:spcBef>
                        <a:spcAft>
                          <a:spcPts val="0"/>
                        </a:spcAft>
                        <a:buNone/>
                      </a:pPr>
                      <a:r>
                        <a:rPr lang="en-GB" sz="1200" b="0" i="0" u="none" strike="noStrike" cap="none" dirty="0">
                          <a:solidFill>
                            <a:srgbClr val="000000"/>
                          </a:solidFill>
                          <a:latin typeface="Times New Roman"/>
                          <a:ea typeface="Times New Roman"/>
                          <a:cs typeface="Times New Roman"/>
                          <a:sym typeface="Times New Roman"/>
                        </a:rPr>
                        <a:t>Wales</a:t>
                      </a:r>
                      <a:endParaRPr sz="2800" b="0" i="0" u="none" strike="noStrike" cap="none" dirty="0">
                        <a:latin typeface="Arial"/>
                        <a:ea typeface="Arial"/>
                        <a:cs typeface="Arial"/>
                        <a:sym typeface="Arial"/>
                      </a:endParaRPr>
                    </a:p>
                  </a:txBody>
                  <a:tcPr marL="152375" marR="152375" marT="21175"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BFBFBF"/>
                    </a:solidFill>
                  </a:tcPr>
                </a:tc>
                <a:tc>
                  <a:txBody>
                    <a:bodyPr/>
                    <a:lstStyle/>
                    <a:p>
                      <a:pPr marL="0" marR="0" lvl="0" indent="0" algn="ctr" rtl="0">
                        <a:lnSpc>
                          <a:spcPct val="107000"/>
                        </a:lnSpc>
                        <a:spcBef>
                          <a:spcPts val="0"/>
                        </a:spcBef>
                        <a:spcAft>
                          <a:spcPts val="0"/>
                        </a:spcAft>
                        <a:buNone/>
                      </a:pPr>
                      <a:r>
                        <a:rPr lang="en-GB" sz="1200" b="0" i="0" u="none" strike="noStrike" cap="none" dirty="0">
                          <a:solidFill>
                            <a:srgbClr val="000000"/>
                          </a:solidFill>
                          <a:latin typeface="Times New Roman"/>
                          <a:ea typeface="Times New Roman"/>
                          <a:cs typeface="Times New Roman"/>
                          <a:sym typeface="Times New Roman"/>
                        </a:rPr>
                        <a:t>Total (n)</a:t>
                      </a:r>
                      <a:endParaRPr sz="2800" b="0" i="0" u="none" strike="noStrike" cap="none" dirty="0">
                        <a:latin typeface="Arial"/>
                        <a:ea typeface="Arial"/>
                        <a:cs typeface="Arial"/>
                        <a:sym typeface="Arial"/>
                      </a:endParaRPr>
                    </a:p>
                  </a:txBody>
                  <a:tcPr marL="152375" marR="152375" marT="21175"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BFBFBF"/>
                    </a:solidFill>
                  </a:tcPr>
                </a:tc>
                <a:tc>
                  <a:txBody>
                    <a:bodyPr/>
                    <a:lstStyle/>
                    <a:p>
                      <a:pPr marL="0" marR="0" lvl="0" indent="0" algn="ctr" rtl="0">
                        <a:lnSpc>
                          <a:spcPct val="107000"/>
                        </a:lnSpc>
                        <a:spcBef>
                          <a:spcPts val="0"/>
                        </a:spcBef>
                        <a:spcAft>
                          <a:spcPts val="0"/>
                        </a:spcAft>
                        <a:buNone/>
                      </a:pPr>
                      <a:r>
                        <a:rPr lang="en-GB" sz="1200" b="0" i="0" u="none" strike="noStrike" cap="none" dirty="0">
                          <a:solidFill>
                            <a:srgbClr val="000000"/>
                          </a:solidFill>
                          <a:latin typeface="Times New Roman"/>
                          <a:ea typeface="Times New Roman"/>
                          <a:cs typeface="Times New Roman"/>
                          <a:sym typeface="Times New Roman"/>
                        </a:rPr>
                        <a:t>Cumulative Percentage</a:t>
                      </a:r>
                      <a:endParaRPr sz="2800" b="0" i="0" u="none" strike="noStrike" cap="none" dirty="0">
                        <a:latin typeface="Arial"/>
                        <a:ea typeface="Arial"/>
                        <a:cs typeface="Arial"/>
                        <a:sym typeface="Arial"/>
                      </a:endParaRPr>
                    </a:p>
                  </a:txBody>
                  <a:tcPr marL="152375" marR="152375" marT="21175"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BFBFBF"/>
                    </a:solidFill>
                  </a:tcPr>
                </a:tc>
                <a:extLst>
                  <a:ext uri="{0D108BD9-81ED-4DB2-BD59-A6C34878D82A}">
                    <a16:rowId xmlns:a16="http://schemas.microsoft.com/office/drawing/2014/main" val="10000"/>
                  </a:ext>
                </a:extLst>
              </a:tr>
              <a:tr h="414707">
                <a:tc>
                  <a:txBody>
                    <a:bodyPr/>
                    <a:lstStyle/>
                    <a:p>
                      <a:pPr marL="0" marR="0" lvl="0" indent="0" algn="just" rtl="0">
                        <a:lnSpc>
                          <a:spcPct val="107000"/>
                        </a:lnSpc>
                        <a:spcBef>
                          <a:spcPts val="0"/>
                        </a:spcBef>
                        <a:spcAft>
                          <a:spcPts val="0"/>
                        </a:spcAft>
                        <a:buNone/>
                      </a:pPr>
                      <a:r>
                        <a:rPr lang="en-GB" sz="1200" b="0" i="0" u="none" strike="noStrike" cap="none">
                          <a:solidFill>
                            <a:srgbClr val="000000"/>
                          </a:solidFill>
                          <a:latin typeface="Times New Roman"/>
                          <a:ea typeface="Times New Roman"/>
                          <a:cs typeface="Times New Roman"/>
                          <a:sym typeface="Times New Roman"/>
                        </a:rPr>
                        <a:t>Destination Management</a:t>
                      </a:r>
                      <a:endParaRPr sz="2800" b="0" i="0" u="none" strike="noStrike" cap="none">
                        <a:latin typeface="Arial"/>
                        <a:ea typeface="Arial"/>
                        <a:cs typeface="Arial"/>
                        <a:sym typeface="Arial"/>
                      </a:endParaRPr>
                    </a:p>
                  </a:txBody>
                  <a:tcPr marL="152375" marR="152375" marT="21175" marB="0" anchor="b">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BFBFBF"/>
                    </a:solidFill>
                  </a:tcPr>
                </a:tc>
                <a:tc>
                  <a:txBody>
                    <a:bodyPr/>
                    <a:lstStyle/>
                    <a:p>
                      <a:pPr marL="0" marR="0" lvl="0" indent="0" algn="ctr" rtl="0">
                        <a:lnSpc>
                          <a:spcPct val="107000"/>
                        </a:lnSpc>
                        <a:spcBef>
                          <a:spcPts val="0"/>
                        </a:spcBef>
                        <a:spcAft>
                          <a:spcPts val="0"/>
                        </a:spcAft>
                        <a:buNone/>
                      </a:pPr>
                      <a:r>
                        <a:rPr lang="en-GB" sz="1200" b="0" i="0" u="none" strike="noStrike" cap="none">
                          <a:latin typeface="Times New Roman"/>
                          <a:ea typeface="Times New Roman"/>
                          <a:cs typeface="Times New Roman"/>
                          <a:sym typeface="Times New Roman"/>
                        </a:rPr>
                        <a:t>4</a:t>
                      </a:r>
                      <a:endParaRPr sz="2800" b="0" i="0" u="none" strike="noStrike" cap="none">
                        <a:latin typeface="Arial"/>
                        <a:ea typeface="Arial"/>
                        <a:cs typeface="Arial"/>
                        <a:sym typeface="Arial"/>
                      </a:endParaRPr>
                    </a:p>
                  </a:txBody>
                  <a:tcPr marL="152375" marR="152375" marT="21175"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07000"/>
                        </a:lnSpc>
                        <a:spcBef>
                          <a:spcPts val="0"/>
                        </a:spcBef>
                        <a:spcAft>
                          <a:spcPts val="0"/>
                        </a:spcAft>
                        <a:buNone/>
                      </a:pPr>
                      <a:r>
                        <a:rPr lang="en-GB" sz="1200" b="0" i="0" u="none" strike="noStrike" cap="none">
                          <a:latin typeface="Times New Roman"/>
                          <a:ea typeface="Times New Roman"/>
                          <a:cs typeface="Times New Roman"/>
                          <a:sym typeface="Times New Roman"/>
                        </a:rPr>
                        <a:t>4</a:t>
                      </a:r>
                      <a:endParaRPr sz="2800" b="0" i="0" u="none" strike="noStrike" cap="none">
                        <a:latin typeface="Arial"/>
                        <a:ea typeface="Arial"/>
                        <a:cs typeface="Arial"/>
                        <a:sym typeface="Arial"/>
                      </a:endParaRPr>
                    </a:p>
                  </a:txBody>
                  <a:tcPr marL="152375" marR="152375" marT="21175"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07000"/>
                        </a:lnSpc>
                        <a:spcBef>
                          <a:spcPts val="0"/>
                        </a:spcBef>
                        <a:spcAft>
                          <a:spcPts val="0"/>
                        </a:spcAft>
                        <a:buNone/>
                      </a:pPr>
                      <a:r>
                        <a:rPr lang="en-GB" sz="1200" b="0" i="0" u="none" strike="noStrike" cap="none">
                          <a:latin typeface="Times New Roman"/>
                          <a:ea typeface="Times New Roman"/>
                          <a:cs typeface="Times New Roman"/>
                          <a:sym typeface="Times New Roman"/>
                        </a:rPr>
                        <a:t>1</a:t>
                      </a:r>
                      <a:endParaRPr sz="2800" b="0" i="0" u="none" strike="noStrike" cap="none">
                        <a:latin typeface="Arial"/>
                        <a:ea typeface="Arial"/>
                        <a:cs typeface="Arial"/>
                        <a:sym typeface="Arial"/>
                      </a:endParaRPr>
                    </a:p>
                  </a:txBody>
                  <a:tcPr marL="152375" marR="152375" marT="21175"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07000"/>
                        </a:lnSpc>
                        <a:spcBef>
                          <a:spcPts val="0"/>
                        </a:spcBef>
                        <a:spcAft>
                          <a:spcPts val="0"/>
                        </a:spcAft>
                        <a:buNone/>
                      </a:pPr>
                      <a:r>
                        <a:rPr lang="en-GB" sz="1200" b="0" i="0" u="none" strike="noStrike" cap="none">
                          <a:latin typeface="Times New Roman"/>
                          <a:ea typeface="Times New Roman"/>
                          <a:cs typeface="Times New Roman"/>
                          <a:sym typeface="Times New Roman"/>
                        </a:rPr>
                        <a:t>17</a:t>
                      </a:r>
                      <a:endParaRPr sz="2800" b="0" i="0" u="none" strike="noStrike" cap="none">
                        <a:latin typeface="Arial"/>
                        <a:ea typeface="Arial"/>
                        <a:cs typeface="Arial"/>
                        <a:sym typeface="Arial"/>
                      </a:endParaRPr>
                    </a:p>
                  </a:txBody>
                  <a:tcPr marL="152375" marR="152375" marT="21175"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07000"/>
                        </a:lnSpc>
                        <a:spcBef>
                          <a:spcPts val="0"/>
                        </a:spcBef>
                        <a:spcAft>
                          <a:spcPts val="0"/>
                        </a:spcAft>
                        <a:buNone/>
                      </a:pPr>
                      <a:r>
                        <a:rPr lang="en-GB" sz="1200" b="0" i="0" u="none" strike="noStrike" cap="none">
                          <a:latin typeface="Times New Roman"/>
                          <a:ea typeface="Times New Roman"/>
                          <a:cs typeface="Times New Roman"/>
                          <a:sym typeface="Times New Roman"/>
                        </a:rPr>
                        <a:t>26</a:t>
                      </a:r>
                      <a:endParaRPr sz="2800" b="0" i="0" u="none" strike="noStrike" cap="none">
                        <a:latin typeface="Arial"/>
                        <a:ea typeface="Arial"/>
                        <a:cs typeface="Arial"/>
                        <a:sym typeface="Arial"/>
                      </a:endParaRPr>
                    </a:p>
                  </a:txBody>
                  <a:tcPr marL="152375" marR="152375" marT="21175"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07000"/>
                        </a:lnSpc>
                        <a:spcBef>
                          <a:spcPts val="0"/>
                        </a:spcBef>
                        <a:spcAft>
                          <a:spcPts val="0"/>
                        </a:spcAft>
                        <a:buNone/>
                      </a:pPr>
                      <a:r>
                        <a:rPr lang="en-GB" sz="1200" b="0" i="0" u="none" strike="noStrike" cap="none">
                          <a:latin typeface="Times New Roman"/>
                          <a:ea typeface="Times New Roman"/>
                          <a:cs typeface="Times New Roman"/>
                          <a:sym typeface="Times New Roman"/>
                        </a:rPr>
                        <a:t>11%</a:t>
                      </a:r>
                      <a:endParaRPr sz="2800" b="0" i="0" u="none" strike="noStrike" cap="none">
                        <a:latin typeface="Arial"/>
                        <a:ea typeface="Arial"/>
                        <a:cs typeface="Arial"/>
                        <a:sym typeface="Arial"/>
                      </a:endParaRPr>
                    </a:p>
                  </a:txBody>
                  <a:tcPr marL="152375" marR="152375" marT="21175"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1"/>
                  </a:ext>
                </a:extLst>
              </a:tr>
              <a:tr h="386723">
                <a:tc>
                  <a:txBody>
                    <a:bodyPr/>
                    <a:lstStyle/>
                    <a:p>
                      <a:pPr marL="0" marR="0" lvl="0" indent="0" algn="just" rtl="0">
                        <a:lnSpc>
                          <a:spcPct val="107000"/>
                        </a:lnSpc>
                        <a:spcBef>
                          <a:spcPts val="0"/>
                        </a:spcBef>
                        <a:spcAft>
                          <a:spcPts val="0"/>
                        </a:spcAft>
                        <a:buNone/>
                      </a:pPr>
                      <a:r>
                        <a:rPr lang="en-GB" sz="1200" b="0" i="0" u="none" strike="noStrike" cap="none">
                          <a:solidFill>
                            <a:srgbClr val="000000"/>
                          </a:solidFill>
                          <a:latin typeface="Times New Roman"/>
                          <a:ea typeface="Times New Roman"/>
                          <a:cs typeface="Times New Roman"/>
                          <a:sym typeface="Times New Roman"/>
                        </a:rPr>
                        <a:t>Food and Beverage</a:t>
                      </a:r>
                      <a:endParaRPr sz="2800" b="0" i="0" u="none" strike="noStrike" cap="none">
                        <a:latin typeface="Arial"/>
                        <a:ea typeface="Arial"/>
                        <a:cs typeface="Arial"/>
                        <a:sym typeface="Arial"/>
                      </a:endParaRPr>
                    </a:p>
                  </a:txBody>
                  <a:tcPr marL="152375" marR="152375" marT="21175" marB="0" anchor="b">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BFBFBF"/>
                    </a:solidFill>
                  </a:tcPr>
                </a:tc>
                <a:tc>
                  <a:txBody>
                    <a:bodyPr/>
                    <a:lstStyle/>
                    <a:p>
                      <a:pPr marL="0" marR="0" lvl="0" indent="0" algn="ctr" rtl="0">
                        <a:lnSpc>
                          <a:spcPct val="107000"/>
                        </a:lnSpc>
                        <a:spcBef>
                          <a:spcPts val="0"/>
                        </a:spcBef>
                        <a:spcAft>
                          <a:spcPts val="0"/>
                        </a:spcAft>
                        <a:buNone/>
                      </a:pPr>
                      <a:r>
                        <a:rPr lang="en-GB" sz="1200" b="0" i="0" u="none" strike="noStrike" cap="none">
                          <a:latin typeface="Times New Roman"/>
                          <a:ea typeface="Times New Roman"/>
                          <a:cs typeface="Times New Roman"/>
                          <a:sym typeface="Times New Roman"/>
                        </a:rPr>
                        <a:t>26</a:t>
                      </a:r>
                      <a:endParaRPr sz="2800" b="0" i="0" u="none" strike="noStrike" cap="none">
                        <a:latin typeface="Arial"/>
                        <a:ea typeface="Arial"/>
                        <a:cs typeface="Arial"/>
                        <a:sym typeface="Arial"/>
                      </a:endParaRPr>
                    </a:p>
                  </a:txBody>
                  <a:tcPr marL="152375" marR="152375" marT="21175"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07000"/>
                        </a:lnSpc>
                        <a:spcBef>
                          <a:spcPts val="0"/>
                        </a:spcBef>
                        <a:spcAft>
                          <a:spcPts val="0"/>
                        </a:spcAft>
                        <a:buNone/>
                      </a:pPr>
                      <a:r>
                        <a:rPr lang="en-GB" sz="1200" b="0" i="0" u="none" strike="noStrike" cap="none">
                          <a:latin typeface="Times New Roman"/>
                          <a:ea typeface="Times New Roman"/>
                          <a:cs typeface="Times New Roman"/>
                          <a:sym typeface="Times New Roman"/>
                        </a:rPr>
                        <a:t>5</a:t>
                      </a:r>
                      <a:endParaRPr sz="2800" b="0" i="0" u="none" strike="noStrike" cap="none">
                        <a:latin typeface="Arial"/>
                        <a:ea typeface="Arial"/>
                        <a:cs typeface="Arial"/>
                        <a:sym typeface="Arial"/>
                      </a:endParaRPr>
                    </a:p>
                  </a:txBody>
                  <a:tcPr marL="152375" marR="152375" marT="21175"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07000"/>
                        </a:lnSpc>
                        <a:spcBef>
                          <a:spcPts val="0"/>
                        </a:spcBef>
                        <a:spcAft>
                          <a:spcPts val="0"/>
                        </a:spcAft>
                        <a:buNone/>
                      </a:pPr>
                      <a:r>
                        <a:rPr lang="en-GB" sz="1200" b="0" i="0" u="none" strike="noStrike" cap="none">
                          <a:latin typeface="Times New Roman"/>
                          <a:ea typeface="Times New Roman"/>
                          <a:cs typeface="Times New Roman"/>
                          <a:sym typeface="Times New Roman"/>
                        </a:rPr>
                        <a:t>3</a:t>
                      </a:r>
                      <a:endParaRPr sz="2800" b="0" i="0" u="none" strike="noStrike" cap="none">
                        <a:latin typeface="Arial"/>
                        <a:ea typeface="Arial"/>
                        <a:cs typeface="Arial"/>
                        <a:sym typeface="Arial"/>
                      </a:endParaRPr>
                    </a:p>
                  </a:txBody>
                  <a:tcPr marL="152375" marR="152375" marT="21175"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07000"/>
                        </a:lnSpc>
                        <a:spcBef>
                          <a:spcPts val="0"/>
                        </a:spcBef>
                        <a:spcAft>
                          <a:spcPts val="0"/>
                        </a:spcAft>
                        <a:buNone/>
                      </a:pPr>
                      <a:r>
                        <a:rPr lang="en-GB" sz="1200" b="0" i="0" u="none" strike="noStrike" cap="none">
                          <a:latin typeface="Times New Roman"/>
                          <a:ea typeface="Times New Roman"/>
                          <a:cs typeface="Times New Roman"/>
                          <a:sym typeface="Times New Roman"/>
                        </a:rPr>
                        <a:t>12</a:t>
                      </a:r>
                      <a:endParaRPr sz="2800" b="0" i="0" u="none" strike="noStrike" cap="none">
                        <a:latin typeface="Arial"/>
                        <a:ea typeface="Arial"/>
                        <a:cs typeface="Arial"/>
                        <a:sym typeface="Arial"/>
                      </a:endParaRPr>
                    </a:p>
                  </a:txBody>
                  <a:tcPr marL="152375" marR="152375" marT="21175"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07000"/>
                        </a:lnSpc>
                        <a:spcBef>
                          <a:spcPts val="0"/>
                        </a:spcBef>
                        <a:spcAft>
                          <a:spcPts val="0"/>
                        </a:spcAft>
                        <a:buNone/>
                      </a:pPr>
                      <a:r>
                        <a:rPr lang="en-GB" sz="1200" b="0" i="0" u="none" strike="noStrike" cap="none">
                          <a:latin typeface="Times New Roman"/>
                          <a:ea typeface="Times New Roman"/>
                          <a:cs typeface="Times New Roman"/>
                          <a:sym typeface="Times New Roman"/>
                        </a:rPr>
                        <a:t>46</a:t>
                      </a:r>
                      <a:endParaRPr sz="2800" b="0" i="0" u="none" strike="noStrike" cap="none">
                        <a:latin typeface="Arial"/>
                        <a:ea typeface="Arial"/>
                        <a:cs typeface="Arial"/>
                        <a:sym typeface="Arial"/>
                      </a:endParaRPr>
                    </a:p>
                  </a:txBody>
                  <a:tcPr marL="152375" marR="152375" marT="21175"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07000"/>
                        </a:lnSpc>
                        <a:spcBef>
                          <a:spcPts val="0"/>
                        </a:spcBef>
                        <a:spcAft>
                          <a:spcPts val="0"/>
                        </a:spcAft>
                        <a:buNone/>
                      </a:pPr>
                      <a:r>
                        <a:rPr lang="en-GB" sz="1200" b="0" i="0" u="none" strike="noStrike" cap="none">
                          <a:latin typeface="Times New Roman"/>
                          <a:ea typeface="Times New Roman"/>
                          <a:cs typeface="Times New Roman"/>
                          <a:sym typeface="Times New Roman"/>
                        </a:rPr>
                        <a:t>20%</a:t>
                      </a:r>
                      <a:endParaRPr sz="2800" b="0" i="0" u="none" strike="noStrike" cap="none">
                        <a:latin typeface="Arial"/>
                        <a:ea typeface="Arial"/>
                        <a:cs typeface="Arial"/>
                        <a:sym typeface="Arial"/>
                      </a:endParaRPr>
                    </a:p>
                  </a:txBody>
                  <a:tcPr marL="152375" marR="152375" marT="21175"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2"/>
                  </a:ext>
                </a:extLst>
              </a:tr>
              <a:tr h="386723">
                <a:tc>
                  <a:txBody>
                    <a:bodyPr/>
                    <a:lstStyle/>
                    <a:p>
                      <a:pPr marL="0" marR="0" lvl="0" indent="0" algn="just" rtl="0">
                        <a:lnSpc>
                          <a:spcPct val="107000"/>
                        </a:lnSpc>
                        <a:spcBef>
                          <a:spcPts val="0"/>
                        </a:spcBef>
                        <a:spcAft>
                          <a:spcPts val="0"/>
                        </a:spcAft>
                        <a:buNone/>
                      </a:pPr>
                      <a:r>
                        <a:rPr lang="en-GB" sz="1200" b="0" i="0" u="none" strike="noStrike" cap="none">
                          <a:solidFill>
                            <a:srgbClr val="000000"/>
                          </a:solidFill>
                          <a:latin typeface="Times New Roman"/>
                          <a:ea typeface="Times New Roman"/>
                          <a:cs typeface="Times New Roman"/>
                          <a:sym typeface="Times New Roman"/>
                        </a:rPr>
                        <a:t>Visitor Attraction</a:t>
                      </a:r>
                      <a:endParaRPr sz="2800" b="0" i="0" u="none" strike="noStrike" cap="none">
                        <a:latin typeface="Arial"/>
                        <a:ea typeface="Arial"/>
                        <a:cs typeface="Arial"/>
                        <a:sym typeface="Arial"/>
                      </a:endParaRPr>
                    </a:p>
                  </a:txBody>
                  <a:tcPr marL="152375" marR="152375" marT="21175" marB="0" anchor="b">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BFBFBF"/>
                    </a:solidFill>
                  </a:tcPr>
                </a:tc>
                <a:tc>
                  <a:txBody>
                    <a:bodyPr/>
                    <a:lstStyle/>
                    <a:p>
                      <a:pPr marL="0" marR="0" lvl="0" indent="0" algn="ctr" rtl="0">
                        <a:lnSpc>
                          <a:spcPct val="107000"/>
                        </a:lnSpc>
                        <a:spcBef>
                          <a:spcPts val="0"/>
                        </a:spcBef>
                        <a:spcAft>
                          <a:spcPts val="0"/>
                        </a:spcAft>
                        <a:buNone/>
                      </a:pPr>
                      <a:r>
                        <a:rPr lang="en-GB" sz="1200" b="0" i="0" u="none" strike="noStrike" cap="none">
                          <a:latin typeface="Times New Roman"/>
                          <a:ea typeface="Times New Roman"/>
                          <a:cs typeface="Times New Roman"/>
                          <a:sym typeface="Times New Roman"/>
                        </a:rPr>
                        <a:t>4</a:t>
                      </a:r>
                      <a:endParaRPr sz="2800" b="0" i="0" u="none" strike="noStrike" cap="none">
                        <a:latin typeface="Arial"/>
                        <a:ea typeface="Arial"/>
                        <a:cs typeface="Arial"/>
                        <a:sym typeface="Arial"/>
                      </a:endParaRPr>
                    </a:p>
                  </a:txBody>
                  <a:tcPr marL="152375" marR="152375" marT="21175"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07000"/>
                        </a:lnSpc>
                        <a:spcBef>
                          <a:spcPts val="0"/>
                        </a:spcBef>
                        <a:spcAft>
                          <a:spcPts val="0"/>
                        </a:spcAft>
                        <a:buNone/>
                      </a:pPr>
                      <a:r>
                        <a:rPr lang="en-GB" sz="1200" b="0" i="0" u="none" strike="noStrike" cap="none">
                          <a:latin typeface="Times New Roman"/>
                          <a:ea typeface="Times New Roman"/>
                          <a:cs typeface="Times New Roman"/>
                          <a:sym typeface="Times New Roman"/>
                        </a:rPr>
                        <a:t>5</a:t>
                      </a:r>
                      <a:endParaRPr sz="2800" b="0" i="0" u="none" strike="noStrike" cap="none">
                        <a:latin typeface="Arial"/>
                        <a:ea typeface="Arial"/>
                        <a:cs typeface="Arial"/>
                        <a:sym typeface="Arial"/>
                      </a:endParaRPr>
                    </a:p>
                  </a:txBody>
                  <a:tcPr marL="152375" marR="152375" marT="21175"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07000"/>
                        </a:lnSpc>
                        <a:spcBef>
                          <a:spcPts val="0"/>
                        </a:spcBef>
                        <a:spcAft>
                          <a:spcPts val="0"/>
                        </a:spcAft>
                        <a:buNone/>
                      </a:pPr>
                      <a:r>
                        <a:rPr lang="en-GB" sz="1200" b="0" i="0" u="none" strike="noStrike" cap="none">
                          <a:latin typeface="Times New Roman"/>
                          <a:ea typeface="Times New Roman"/>
                          <a:cs typeface="Times New Roman"/>
                          <a:sym typeface="Times New Roman"/>
                        </a:rPr>
                        <a:t>0</a:t>
                      </a:r>
                      <a:endParaRPr sz="2800" b="0" i="0" u="none" strike="noStrike" cap="none">
                        <a:latin typeface="Arial"/>
                        <a:ea typeface="Arial"/>
                        <a:cs typeface="Arial"/>
                        <a:sym typeface="Arial"/>
                      </a:endParaRPr>
                    </a:p>
                  </a:txBody>
                  <a:tcPr marL="152375" marR="152375" marT="21175"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07000"/>
                        </a:lnSpc>
                        <a:spcBef>
                          <a:spcPts val="0"/>
                        </a:spcBef>
                        <a:spcAft>
                          <a:spcPts val="0"/>
                        </a:spcAft>
                        <a:buNone/>
                      </a:pPr>
                      <a:r>
                        <a:rPr lang="en-GB" sz="1200" b="0" i="0" u="none" strike="noStrike" cap="none">
                          <a:latin typeface="Times New Roman"/>
                          <a:ea typeface="Times New Roman"/>
                          <a:cs typeface="Times New Roman"/>
                          <a:sym typeface="Times New Roman"/>
                        </a:rPr>
                        <a:t>36</a:t>
                      </a:r>
                      <a:endParaRPr sz="2800" b="0" i="0" u="none" strike="noStrike" cap="none">
                        <a:latin typeface="Arial"/>
                        <a:ea typeface="Arial"/>
                        <a:cs typeface="Arial"/>
                        <a:sym typeface="Arial"/>
                      </a:endParaRPr>
                    </a:p>
                  </a:txBody>
                  <a:tcPr marL="152375" marR="152375" marT="21175"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07000"/>
                        </a:lnSpc>
                        <a:spcBef>
                          <a:spcPts val="0"/>
                        </a:spcBef>
                        <a:spcAft>
                          <a:spcPts val="0"/>
                        </a:spcAft>
                        <a:buNone/>
                      </a:pPr>
                      <a:r>
                        <a:rPr lang="en-GB" sz="1200" b="0" i="0" u="none" strike="noStrike" cap="none">
                          <a:latin typeface="Times New Roman"/>
                          <a:ea typeface="Times New Roman"/>
                          <a:cs typeface="Times New Roman"/>
                          <a:sym typeface="Times New Roman"/>
                        </a:rPr>
                        <a:t>45</a:t>
                      </a:r>
                      <a:endParaRPr sz="2800" b="0" i="0" u="none" strike="noStrike" cap="none">
                        <a:latin typeface="Arial"/>
                        <a:ea typeface="Arial"/>
                        <a:cs typeface="Arial"/>
                        <a:sym typeface="Arial"/>
                      </a:endParaRPr>
                    </a:p>
                  </a:txBody>
                  <a:tcPr marL="152375" marR="152375" marT="21175"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07000"/>
                        </a:lnSpc>
                        <a:spcBef>
                          <a:spcPts val="0"/>
                        </a:spcBef>
                        <a:spcAft>
                          <a:spcPts val="0"/>
                        </a:spcAft>
                        <a:buNone/>
                      </a:pPr>
                      <a:r>
                        <a:rPr lang="en-GB" sz="1200" b="0" i="0" u="none" strike="noStrike" cap="none">
                          <a:latin typeface="Times New Roman"/>
                          <a:ea typeface="Times New Roman"/>
                          <a:cs typeface="Times New Roman"/>
                          <a:sym typeface="Times New Roman"/>
                        </a:rPr>
                        <a:t>19%</a:t>
                      </a:r>
                      <a:endParaRPr sz="2800" b="0" i="0" u="none" strike="noStrike" cap="none">
                        <a:latin typeface="Arial"/>
                        <a:ea typeface="Arial"/>
                        <a:cs typeface="Arial"/>
                        <a:sym typeface="Arial"/>
                      </a:endParaRPr>
                    </a:p>
                  </a:txBody>
                  <a:tcPr marL="152375" marR="152375" marT="21175"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3"/>
                  </a:ext>
                </a:extLst>
              </a:tr>
              <a:tr h="579718">
                <a:tc>
                  <a:txBody>
                    <a:bodyPr/>
                    <a:lstStyle/>
                    <a:p>
                      <a:pPr marL="0" marR="0" lvl="0" indent="0" algn="just" rtl="0">
                        <a:lnSpc>
                          <a:spcPct val="107000"/>
                        </a:lnSpc>
                        <a:spcBef>
                          <a:spcPts val="0"/>
                        </a:spcBef>
                        <a:spcAft>
                          <a:spcPts val="0"/>
                        </a:spcAft>
                        <a:buNone/>
                      </a:pPr>
                      <a:r>
                        <a:rPr lang="en-GB" sz="1200" b="0" i="0" u="none" strike="noStrike" cap="none">
                          <a:solidFill>
                            <a:srgbClr val="000000"/>
                          </a:solidFill>
                          <a:latin typeface="Times New Roman"/>
                          <a:ea typeface="Times New Roman"/>
                          <a:cs typeface="Times New Roman"/>
                          <a:sym typeface="Times New Roman"/>
                        </a:rPr>
                        <a:t>Travel Agents and Tour Operators</a:t>
                      </a:r>
                      <a:endParaRPr sz="2800" b="0" i="0" u="none" strike="noStrike" cap="none">
                        <a:latin typeface="Arial"/>
                        <a:ea typeface="Arial"/>
                        <a:cs typeface="Arial"/>
                        <a:sym typeface="Arial"/>
                      </a:endParaRPr>
                    </a:p>
                  </a:txBody>
                  <a:tcPr marL="152375" marR="152375" marT="21175" marB="0" anchor="b">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BFBFBF"/>
                    </a:solidFill>
                  </a:tcPr>
                </a:tc>
                <a:tc>
                  <a:txBody>
                    <a:bodyPr/>
                    <a:lstStyle/>
                    <a:p>
                      <a:pPr marL="0" marR="0" lvl="0" indent="0" algn="ctr" rtl="0">
                        <a:lnSpc>
                          <a:spcPct val="107000"/>
                        </a:lnSpc>
                        <a:spcBef>
                          <a:spcPts val="0"/>
                        </a:spcBef>
                        <a:spcAft>
                          <a:spcPts val="0"/>
                        </a:spcAft>
                        <a:buNone/>
                      </a:pPr>
                      <a:r>
                        <a:rPr lang="en-GB" sz="1200" b="0" i="0" u="none" strike="noStrike" cap="none">
                          <a:latin typeface="Times New Roman"/>
                          <a:ea typeface="Times New Roman"/>
                          <a:cs typeface="Times New Roman"/>
                          <a:sym typeface="Times New Roman"/>
                        </a:rPr>
                        <a:t>5</a:t>
                      </a:r>
                      <a:endParaRPr sz="2800" b="0" i="0" u="none" strike="noStrike" cap="none">
                        <a:latin typeface="Arial"/>
                        <a:ea typeface="Arial"/>
                        <a:cs typeface="Arial"/>
                        <a:sym typeface="Arial"/>
                      </a:endParaRPr>
                    </a:p>
                  </a:txBody>
                  <a:tcPr marL="152375" marR="152375" marT="21175"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07000"/>
                        </a:lnSpc>
                        <a:spcBef>
                          <a:spcPts val="0"/>
                        </a:spcBef>
                        <a:spcAft>
                          <a:spcPts val="0"/>
                        </a:spcAft>
                        <a:buNone/>
                      </a:pPr>
                      <a:r>
                        <a:rPr lang="en-GB" sz="1200" b="0" i="0" u="none" strike="noStrike" cap="none">
                          <a:latin typeface="Times New Roman"/>
                          <a:ea typeface="Times New Roman"/>
                          <a:cs typeface="Times New Roman"/>
                          <a:sym typeface="Times New Roman"/>
                        </a:rPr>
                        <a:t>1</a:t>
                      </a:r>
                      <a:endParaRPr sz="2800" b="0" i="0" u="none" strike="noStrike" cap="none">
                        <a:latin typeface="Arial"/>
                        <a:ea typeface="Arial"/>
                        <a:cs typeface="Arial"/>
                        <a:sym typeface="Arial"/>
                      </a:endParaRPr>
                    </a:p>
                  </a:txBody>
                  <a:tcPr marL="152375" marR="152375" marT="21175"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07000"/>
                        </a:lnSpc>
                        <a:spcBef>
                          <a:spcPts val="0"/>
                        </a:spcBef>
                        <a:spcAft>
                          <a:spcPts val="0"/>
                        </a:spcAft>
                        <a:buNone/>
                      </a:pPr>
                      <a:r>
                        <a:rPr lang="en-GB" sz="1200" b="0" i="0" u="none" strike="noStrike" cap="none">
                          <a:latin typeface="Times New Roman"/>
                          <a:ea typeface="Times New Roman"/>
                          <a:cs typeface="Times New Roman"/>
                          <a:sym typeface="Times New Roman"/>
                        </a:rPr>
                        <a:t>0</a:t>
                      </a:r>
                      <a:endParaRPr sz="2800" b="0" i="0" u="none" strike="noStrike" cap="none">
                        <a:latin typeface="Arial"/>
                        <a:ea typeface="Arial"/>
                        <a:cs typeface="Arial"/>
                        <a:sym typeface="Arial"/>
                      </a:endParaRPr>
                    </a:p>
                  </a:txBody>
                  <a:tcPr marL="152375" marR="152375" marT="21175"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07000"/>
                        </a:lnSpc>
                        <a:spcBef>
                          <a:spcPts val="0"/>
                        </a:spcBef>
                        <a:spcAft>
                          <a:spcPts val="0"/>
                        </a:spcAft>
                        <a:buNone/>
                      </a:pPr>
                      <a:r>
                        <a:rPr lang="en-GB" sz="1200" b="0" i="0" u="none" strike="noStrike" cap="none">
                          <a:latin typeface="Times New Roman"/>
                          <a:ea typeface="Times New Roman"/>
                          <a:cs typeface="Times New Roman"/>
                          <a:sym typeface="Times New Roman"/>
                        </a:rPr>
                        <a:t>23</a:t>
                      </a:r>
                      <a:endParaRPr sz="2800" b="0" i="0" u="none" strike="noStrike" cap="none">
                        <a:latin typeface="Arial"/>
                        <a:ea typeface="Arial"/>
                        <a:cs typeface="Arial"/>
                        <a:sym typeface="Arial"/>
                      </a:endParaRPr>
                    </a:p>
                  </a:txBody>
                  <a:tcPr marL="152375" marR="152375" marT="21175"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07000"/>
                        </a:lnSpc>
                        <a:spcBef>
                          <a:spcPts val="0"/>
                        </a:spcBef>
                        <a:spcAft>
                          <a:spcPts val="0"/>
                        </a:spcAft>
                        <a:buNone/>
                      </a:pPr>
                      <a:r>
                        <a:rPr lang="en-GB" sz="1200" b="0" i="0" u="none" strike="noStrike" cap="none">
                          <a:latin typeface="Times New Roman"/>
                          <a:ea typeface="Times New Roman"/>
                          <a:cs typeface="Times New Roman"/>
                          <a:sym typeface="Times New Roman"/>
                        </a:rPr>
                        <a:t>29</a:t>
                      </a:r>
                      <a:endParaRPr sz="2800" b="0" i="0" u="none" strike="noStrike" cap="none">
                        <a:latin typeface="Arial"/>
                        <a:ea typeface="Arial"/>
                        <a:cs typeface="Arial"/>
                        <a:sym typeface="Arial"/>
                      </a:endParaRPr>
                    </a:p>
                  </a:txBody>
                  <a:tcPr marL="152375" marR="152375" marT="21175"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07000"/>
                        </a:lnSpc>
                        <a:spcBef>
                          <a:spcPts val="0"/>
                        </a:spcBef>
                        <a:spcAft>
                          <a:spcPts val="0"/>
                        </a:spcAft>
                        <a:buNone/>
                      </a:pPr>
                      <a:r>
                        <a:rPr lang="en-GB" sz="1200" b="0" i="0" u="none" strike="noStrike" cap="none">
                          <a:latin typeface="Times New Roman"/>
                          <a:ea typeface="Times New Roman"/>
                          <a:cs typeface="Times New Roman"/>
                          <a:sym typeface="Times New Roman"/>
                        </a:rPr>
                        <a:t>12%</a:t>
                      </a:r>
                      <a:endParaRPr sz="2800" b="0" i="0" u="none" strike="noStrike" cap="none">
                        <a:latin typeface="Arial"/>
                        <a:ea typeface="Arial"/>
                        <a:cs typeface="Arial"/>
                        <a:sym typeface="Arial"/>
                      </a:endParaRPr>
                    </a:p>
                  </a:txBody>
                  <a:tcPr marL="152375" marR="152375" marT="21175"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4"/>
                  </a:ext>
                </a:extLst>
              </a:tr>
              <a:tr h="386723">
                <a:tc>
                  <a:txBody>
                    <a:bodyPr/>
                    <a:lstStyle/>
                    <a:p>
                      <a:pPr marL="0" marR="0" lvl="0" indent="0" algn="just" rtl="0">
                        <a:lnSpc>
                          <a:spcPct val="107000"/>
                        </a:lnSpc>
                        <a:spcBef>
                          <a:spcPts val="0"/>
                        </a:spcBef>
                        <a:spcAft>
                          <a:spcPts val="0"/>
                        </a:spcAft>
                        <a:buNone/>
                      </a:pPr>
                      <a:r>
                        <a:rPr lang="en-GB" sz="1200" b="0" i="0" u="none" strike="noStrike" cap="none">
                          <a:solidFill>
                            <a:srgbClr val="000000"/>
                          </a:solidFill>
                          <a:latin typeface="Times New Roman"/>
                          <a:ea typeface="Times New Roman"/>
                          <a:cs typeface="Times New Roman"/>
                          <a:sym typeface="Times New Roman"/>
                        </a:rPr>
                        <a:t>Accommodation</a:t>
                      </a:r>
                      <a:endParaRPr sz="2800" b="0" i="0" u="none" strike="noStrike" cap="none">
                        <a:latin typeface="Arial"/>
                        <a:ea typeface="Arial"/>
                        <a:cs typeface="Arial"/>
                        <a:sym typeface="Arial"/>
                      </a:endParaRPr>
                    </a:p>
                  </a:txBody>
                  <a:tcPr marL="152375" marR="152375" marT="21175" marB="0" anchor="b">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BFBFBF"/>
                    </a:solidFill>
                  </a:tcPr>
                </a:tc>
                <a:tc>
                  <a:txBody>
                    <a:bodyPr/>
                    <a:lstStyle/>
                    <a:p>
                      <a:pPr marL="0" marR="0" lvl="0" indent="0" algn="ctr" rtl="0">
                        <a:lnSpc>
                          <a:spcPct val="107000"/>
                        </a:lnSpc>
                        <a:spcBef>
                          <a:spcPts val="0"/>
                        </a:spcBef>
                        <a:spcAft>
                          <a:spcPts val="0"/>
                        </a:spcAft>
                        <a:buNone/>
                      </a:pPr>
                      <a:r>
                        <a:rPr lang="en-GB" sz="1200" b="0" i="0" u="none" strike="noStrike" cap="none">
                          <a:latin typeface="Times New Roman"/>
                          <a:ea typeface="Times New Roman"/>
                          <a:cs typeface="Times New Roman"/>
                          <a:sym typeface="Times New Roman"/>
                        </a:rPr>
                        <a:t>25</a:t>
                      </a:r>
                      <a:endParaRPr sz="2800" b="0" i="0" u="none" strike="noStrike" cap="none">
                        <a:latin typeface="Arial"/>
                        <a:ea typeface="Arial"/>
                        <a:cs typeface="Arial"/>
                        <a:sym typeface="Arial"/>
                      </a:endParaRPr>
                    </a:p>
                  </a:txBody>
                  <a:tcPr marL="152375" marR="152375" marT="21175"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07000"/>
                        </a:lnSpc>
                        <a:spcBef>
                          <a:spcPts val="0"/>
                        </a:spcBef>
                        <a:spcAft>
                          <a:spcPts val="0"/>
                        </a:spcAft>
                        <a:buNone/>
                      </a:pPr>
                      <a:r>
                        <a:rPr lang="en-GB" sz="1200" b="0" i="0" u="none" strike="noStrike" cap="none">
                          <a:latin typeface="Times New Roman"/>
                          <a:ea typeface="Times New Roman"/>
                          <a:cs typeface="Times New Roman"/>
                          <a:sym typeface="Times New Roman"/>
                        </a:rPr>
                        <a:t>4</a:t>
                      </a:r>
                      <a:endParaRPr sz="2800" b="0" i="0" u="none" strike="noStrike" cap="none">
                        <a:latin typeface="Arial"/>
                        <a:ea typeface="Arial"/>
                        <a:cs typeface="Arial"/>
                        <a:sym typeface="Arial"/>
                      </a:endParaRPr>
                    </a:p>
                  </a:txBody>
                  <a:tcPr marL="152375" marR="152375" marT="21175"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07000"/>
                        </a:lnSpc>
                        <a:spcBef>
                          <a:spcPts val="0"/>
                        </a:spcBef>
                        <a:spcAft>
                          <a:spcPts val="0"/>
                        </a:spcAft>
                        <a:buNone/>
                      </a:pPr>
                      <a:r>
                        <a:rPr lang="en-GB" sz="1200" b="0" i="0" u="none" strike="noStrike" cap="none">
                          <a:latin typeface="Times New Roman"/>
                          <a:ea typeface="Times New Roman"/>
                          <a:cs typeface="Times New Roman"/>
                          <a:sym typeface="Times New Roman"/>
                        </a:rPr>
                        <a:t>4</a:t>
                      </a:r>
                      <a:endParaRPr sz="2800" b="0" i="0" u="none" strike="noStrike" cap="none">
                        <a:latin typeface="Arial"/>
                        <a:ea typeface="Arial"/>
                        <a:cs typeface="Arial"/>
                        <a:sym typeface="Arial"/>
                      </a:endParaRPr>
                    </a:p>
                  </a:txBody>
                  <a:tcPr marL="152375" marR="152375" marT="21175"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07000"/>
                        </a:lnSpc>
                        <a:spcBef>
                          <a:spcPts val="0"/>
                        </a:spcBef>
                        <a:spcAft>
                          <a:spcPts val="0"/>
                        </a:spcAft>
                        <a:buNone/>
                      </a:pPr>
                      <a:r>
                        <a:rPr lang="en-GB" sz="1200" b="0" i="0" u="none" strike="noStrike" cap="none">
                          <a:latin typeface="Times New Roman"/>
                          <a:ea typeface="Times New Roman"/>
                          <a:cs typeface="Times New Roman"/>
                          <a:sym typeface="Times New Roman"/>
                        </a:rPr>
                        <a:t>54</a:t>
                      </a:r>
                      <a:endParaRPr sz="2800" b="0" i="0" u="none" strike="noStrike" cap="none">
                        <a:latin typeface="Arial"/>
                        <a:ea typeface="Arial"/>
                        <a:cs typeface="Arial"/>
                        <a:sym typeface="Arial"/>
                      </a:endParaRPr>
                    </a:p>
                  </a:txBody>
                  <a:tcPr marL="152375" marR="152375" marT="21175"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07000"/>
                        </a:lnSpc>
                        <a:spcBef>
                          <a:spcPts val="0"/>
                        </a:spcBef>
                        <a:spcAft>
                          <a:spcPts val="0"/>
                        </a:spcAft>
                        <a:buNone/>
                      </a:pPr>
                      <a:r>
                        <a:rPr lang="en-GB" sz="1200" b="0" i="0" u="none" strike="noStrike" cap="none">
                          <a:latin typeface="Times New Roman"/>
                          <a:ea typeface="Times New Roman"/>
                          <a:cs typeface="Times New Roman"/>
                          <a:sym typeface="Times New Roman"/>
                        </a:rPr>
                        <a:t>87</a:t>
                      </a:r>
                      <a:endParaRPr sz="2800" b="0" i="0" u="none" strike="noStrike" cap="none">
                        <a:latin typeface="Arial"/>
                        <a:ea typeface="Arial"/>
                        <a:cs typeface="Arial"/>
                        <a:sym typeface="Arial"/>
                      </a:endParaRPr>
                    </a:p>
                  </a:txBody>
                  <a:tcPr marL="152375" marR="152375" marT="21175"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07000"/>
                        </a:lnSpc>
                        <a:spcBef>
                          <a:spcPts val="0"/>
                        </a:spcBef>
                        <a:spcAft>
                          <a:spcPts val="0"/>
                        </a:spcAft>
                        <a:buNone/>
                      </a:pPr>
                      <a:r>
                        <a:rPr lang="en-GB" sz="1200" b="0" i="0" u="none" strike="noStrike" cap="none" dirty="0">
                          <a:latin typeface="Times New Roman"/>
                          <a:ea typeface="Times New Roman"/>
                          <a:cs typeface="Times New Roman"/>
                          <a:sym typeface="Times New Roman"/>
                        </a:rPr>
                        <a:t>37%</a:t>
                      </a:r>
                      <a:endParaRPr sz="2800" b="0" i="0" u="none" strike="noStrike" cap="none" dirty="0">
                        <a:latin typeface="Arial"/>
                        <a:ea typeface="Arial"/>
                        <a:cs typeface="Arial"/>
                        <a:sym typeface="Arial"/>
                      </a:endParaRPr>
                    </a:p>
                  </a:txBody>
                  <a:tcPr marL="152375" marR="152375" marT="21175"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5"/>
                  </a:ext>
                </a:extLst>
              </a:tr>
              <a:tr h="579718">
                <a:tc>
                  <a:txBody>
                    <a:bodyPr/>
                    <a:lstStyle/>
                    <a:p>
                      <a:pPr marL="457200" marR="0" lvl="0" indent="-457200" algn="just" rtl="0">
                        <a:lnSpc>
                          <a:spcPct val="107000"/>
                        </a:lnSpc>
                        <a:spcBef>
                          <a:spcPts val="0"/>
                        </a:spcBef>
                        <a:spcAft>
                          <a:spcPts val="0"/>
                        </a:spcAft>
                        <a:buNone/>
                      </a:pPr>
                      <a:r>
                        <a:rPr lang="en-GB" sz="1200" b="0" i="0" u="none" strike="noStrike" cap="none">
                          <a:solidFill>
                            <a:srgbClr val="000000"/>
                          </a:solidFill>
                          <a:latin typeface="Times New Roman"/>
                          <a:ea typeface="Times New Roman"/>
                          <a:cs typeface="Times New Roman"/>
                          <a:sym typeface="Times New Roman"/>
                        </a:rPr>
                        <a:t>Totals</a:t>
                      </a:r>
                      <a:endParaRPr sz="2800" b="0" i="0" u="none" strike="noStrike" cap="none">
                        <a:latin typeface="Arial"/>
                        <a:ea typeface="Arial"/>
                        <a:cs typeface="Arial"/>
                        <a:sym typeface="Arial"/>
                      </a:endParaRPr>
                    </a:p>
                  </a:txBody>
                  <a:tcPr marL="152375" marR="152375" marT="21175" marB="0" anchor="b">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BFBFBF"/>
                    </a:solidFill>
                  </a:tcPr>
                </a:tc>
                <a:tc>
                  <a:txBody>
                    <a:bodyPr/>
                    <a:lstStyle/>
                    <a:p>
                      <a:pPr marL="0" marR="0" lvl="0" indent="0" algn="ctr" rtl="0">
                        <a:lnSpc>
                          <a:spcPct val="107000"/>
                        </a:lnSpc>
                        <a:spcBef>
                          <a:spcPts val="0"/>
                        </a:spcBef>
                        <a:spcAft>
                          <a:spcPts val="0"/>
                        </a:spcAft>
                        <a:buNone/>
                      </a:pPr>
                      <a:r>
                        <a:rPr lang="en-GB" sz="1200" b="0" i="0" u="none" strike="noStrike" cap="none">
                          <a:solidFill>
                            <a:srgbClr val="000000"/>
                          </a:solidFill>
                          <a:latin typeface="Times New Roman"/>
                          <a:ea typeface="Times New Roman"/>
                          <a:cs typeface="Times New Roman"/>
                          <a:sym typeface="Times New Roman"/>
                        </a:rPr>
                        <a:t>64</a:t>
                      </a:r>
                      <a:endParaRPr sz="2800" b="0" i="0" u="none" strike="noStrike" cap="none">
                        <a:latin typeface="Arial"/>
                        <a:ea typeface="Arial"/>
                        <a:cs typeface="Arial"/>
                        <a:sym typeface="Arial"/>
                      </a:endParaRPr>
                    </a:p>
                  </a:txBody>
                  <a:tcPr marL="152375" marR="152375" marT="21175"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BFBFBF"/>
                    </a:solidFill>
                  </a:tcPr>
                </a:tc>
                <a:tc>
                  <a:txBody>
                    <a:bodyPr/>
                    <a:lstStyle/>
                    <a:p>
                      <a:pPr marL="0" marR="0" lvl="0" indent="0" algn="ctr" rtl="0">
                        <a:lnSpc>
                          <a:spcPct val="107000"/>
                        </a:lnSpc>
                        <a:spcBef>
                          <a:spcPts val="0"/>
                        </a:spcBef>
                        <a:spcAft>
                          <a:spcPts val="0"/>
                        </a:spcAft>
                        <a:buNone/>
                      </a:pPr>
                      <a:r>
                        <a:rPr lang="en-GB" sz="1200" b="0" i="0" u="none" strike="noStrike" cap="none">
                          <a:solidFill>
                            <a:srgbClr val="000000"/>
                          </a:solidFill>
                          <a:latin typeface="Times New Roman"/>
                          <a:ea typeface="Times New Roman"/>
                          <a:cs typeface="Times New Roman"/>
                          <a:sym typeface="Times New Roman"/>
                        </a:rPr>
                        <a:t>19</a:t>
                      </a:r>
                      <a:endParaRPr sz="2800" b="0" i="0" u="none" strike="noStrike" cap="none">
                        <a:latin typeface="Arial"/>
                        <a:ea typeface="Arial"/>
                        <a:cs typeface="Arial"/>
                        <a:sym typeface="Arial"/>
                      </a:endParaRPr>
                    </a:p>
                  </a:txBody>
                  <a:tcPr marL="152375" marR="152375" marT="21175"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BFBFBF"/>
                    </a:solidFill>
                  </a:tcPr>
                </a:tc>
                <a:tc>
                  <a:txBody>
                    <a:bodyPr/>
                    <a:lstStyle/>
                    <a:p>
                      <a:pPr marL="0" marR="0" lvl="0" indent="0" algn="ctr" rtl="0">
                        <a:lnSpc>
                          <a:spcPct val="107000"/>
                        </a:lnSpc>
                        <a:spcBef>
                          <a:spcPts val="0"/>
                        </a:spcBef>
                        <a:spcAft>
                          <a:spcPts val="0"/>
                        </a:spcAft>
                        <a:buNone/>
                      </a:pPr>
                      <a:r>
                        <a:rPr lang="en-GB" sz="1200" b="0" i="0" u="none" strike="noStrike" cap="none">
                          <a:solidFill>
                            <a:srgbClr val="000000"/>
                          </a:solidFill>
                          <a:latin typeface="Times New Roman"/>
                          <a:ea typeface="Times New Roman"/>
                          <a:cs typeface="Times New Roman"/>
                          <a:sym typeface="Times New Roman"/>
                        </a:rPr>
                        <a:t>8</a:t>
                      </a:r>
                      <a:endParaRPr sz="2800" b="0" i="0" u="none" strike="noStrike" cap="none">
                        <a:latin typeface="Arial"/>
                        <a:ea typeface="Arial"/>
                        <a:cs typeface="Arial"/>
                        <a:sym typeface="Arial"/>
                      </a:endParaRPr>
                    </a:p>
                  </a:txBody>
                  <a:tcPr marL="152375" marR="152375" marT="21175"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BFBFBF"/>
                    </a:solidFill>
                  </a:tcPr>
                </a:tc>
                <a:tc>
                  <a:txBody>
                    <a:bodyPr/>
                    <a:lstStyle/>
                    <a:p>
                      <a:pPr marL="0" marR="0" lvl="0" indent="0" algn="ctr" rtl="0">
                        <a:lnSpc>
                          <a:spcPct val="107000"/>
                        </a:lnSpc>
                        <a:spcBef>
                          <a:spcPts val="0"/>
                        </a:spcBef>
                        <a:spcAft>
                          <a:spcPts val="0"/>
                        </a:spcAft>
                        <a:buNone/>
                      </a:pPr>
                      <a:r>
                        <a:rPr lang="en-GB" sz="1200" b="0" i="0" u="none" strike="noStrike" cap="none">
                          <a:solidFill>
                            <a:srgbClr val="000000"/>
                          </a:solidFill>
                          <a:latin typeface="Times New Roman"/>
                          <a:ea typeface="Times New Roman"/>
                          <a:cs typeface="Times New Roman"/>
                          <a:sym typeface="Times New Roman"/>
                        </a:rPr>
                        <a:t>142</a:t>
                      </a:r>
                      <a:endParaRPr sz="2800" b="0" i="0" u="none" strike="noStrike" cap="none">
                        <a:latin typeface="Arial"/>
                        <a:ea typeface="Arial"/>
                        <a:cs typeface="Arial"/>
                        <a:sym typeface="Arial"/>
                      </a:endParaRPr>
                    </a:p>
                  </a:txBody>
                  <a:tcPr marL="152375" marR="152375" marT="21175"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BFBFBF"/>
                    </a:solidFill>
                  </a:tcPr>
                </a:tc>
                <a:tc>
                  <a:txBody>
                    <a:bodyPr/>
                    <a:lstStyle/>
                    <a:p>
                      <a:pPr marL="0" marR="0" lvl="0" indent="0" algn="ctr" rtl="0">
                        <a:lnSpc>
                          <a:spcPct val="107000"/>
                        </a:lnSpc>
                        <a:spcBef>
                          <a:spcPts val="0"/>
                        </a:spcBef>
                        <a:spcAft>
                          <a:spcPts val="0"/>
                        </a:spcAft>
                        <a:buNone/>
                      </a:pPr>
                      <a:r>
                        <a:rPr lang="en-GB" sz="1200" b="0" i="0" u="none" strike="noStrike" cap="none">
                          <a:solidFill>
                            <a:srgbClr val="000000"/>
                          </a:solidFill>
                          <a:latin typeface="Times New Roman"/>
                          <a:ea typeface="Times New Roman"/>
                          <a:cs typeface="Times New Roman"/>
                          <a:sym typeface="Times New Roman"/>
                        </a:rPr>
                        <a:t>233</a:t>
                      </a:r>
                      <a:endParaRPr sz="2800" b="0" i="0" u="none" strike="noStrike" cap="none">
                        <a:latin typeface="Arial"/>
                        <a:ea typeface="Arial"/>
                        <a:cs typeface="Arial"/>
                        <a:sym typeface="Arial"/>
                      </a:endParaRPr>
                    </a:p>
                  </a:txBody>
                  <a:tcPr marL="152375" marR="152375" marT="21175"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BFBFBF"/>
                    </a:solidFill>
                  </a:tcPr>
                </a:tc>
                <a:tc>
                  <a:txBody>
                    <a:bodyPr/>
                    <a:lstStyle/>
                    <a:p>
                      <a:pPr marL="0" marR="0" lvl="0" indent="0" algn="ctr" rtl="0">
                        <a:lnSpc>
                          <a:spcPct val="107000"/>
                        </a:lnSpc>
                        <a:spcBef>
                          <a:spcPts val="0"/>
                        </a:spcBef>
                        <a:spcAft>
                          <a:spcPts val="0"/>
                        </a:spcAft>
                        <a:buNone/>
                      </a:pPr>
                      <a:r>
                        <a:rPr lang="en-GB" sz="1200" b="0" i="0" u="none" strike="noStrike" cap="none" dirty="0">
                          <a:solidFill>
                            <a:srgbClr val="000000"/>
                          </a:solidFill>
                          <a:latin typeface="Times New Roman"/>
                          <a:ea typeface="Times New Roman"/>
                          <a:cs typeface="Times New Roman"/>
                          <a:sym typeface="Times New Roman"/>
                        </a:rPr>
                        <a:t>100%</a:t>
                      </a:r>
                      <a:endParaRPr sz="2800" b="0" i="0" u="none" strike="noStrike" cap="none" dirty="0">
                        <a:latin typeface="Arial"/>
                        <a:ea typeface="Arial"/>
                        <a:cs typeface="Arial"/>
                        <a:sym typeface="Arial"/>
                      </a:endParaRPr>
                    </a:p>
                  </a:txBody>
                  <a:tcPr marL="152375" marR="152375" marT="21175"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BFBFBF"/>
                    </a:solidFill>
                  </a:tcPr>
                </a:tc>
                <a:extLst>
                  <a:ext uri="{0D108BD9-81ED-4DB2-BD59-A6C34878D82A}">
                    <a16:rowId xmlns:a16="http://schemas.microsoft.com/office/drawing/2014/main" val="10006"/>
                  </a:ext>
                </a:extLst>
              </a:tr>
            </a:tbl>
          </a:graphicData>
        </a:graphic>
      </p:graphicFrame>
      <p:graphicFrame>
        <p:nvGraphicFramePr>
          <p:cNvPr id="2" name="Table 1">
            <a:extLst>
              <a:ext uri="{FF2B5EF4-FFF2-40B4-BE49-F238E27FC236}">
                <a16:creationId xmlns:a16="http://schemas.microsoft.com/office/drawing/2014/main" id="{4F753463-1618-4B88-8134-1803407234A2}"/>
              </a:ext>
            </a:extLst>
          </p:cNvPr>
          <p:cNvGraphicFramePr>
            <a:graphicFrameLocks noGrp="1"/>
          </p:cNvGraphicFramePr>
          <p:nvPr>
            <p:extLst>
              <p:ext uri="{D42A27DB-BD31-4B8C-83A1-F6EECF244321}">
                <p14:modId xmlns:p14="http://schemas.microsoft.com/office/powerpoint/2010/main" val="1917171421"/>
              </p:ext>
            </p:extLst>
          </p:nvPr>
        </p:nvGraphicFramePr>
        <p:xfrm>
          <a:off x="8318376" y="2902620"/>
          <a:ext cx="3577269" cy="3446662"/>
        </p:xfrm>
        <a:graphic>
          <a:graphicData uri="http://schemas.openxmlformats.org/drawingml/2006/table">
            <a:tbl>
              <a:tblPr>
                <a:tableStyleId>{FF933AAD-F19F-4E48-9191-B7E9462FED87}</a:tableStyleId>
              </a:tblPr>
              <a:tblGrid>
                <a:gridCol w="3577269">
                  <a:extLst>
                    <a:ext uri="{9D8B030D-6E8A-4147-A177-3AD203B41FA5}">
                      <a16:colId xmlns:a16="http://schemas.microsoft.com/office/drawing/2014/main" val="2473041152"/>
                    </a:ext>
                  </a:extLst>
                </a:gridCol>
              </a:tblGrid>
              <a:tr h="225728">
                <a:tc>
                  <a:txBody>
                    <a:bodyPr/>
                    <a:lstStyle/>
                    <a:p>
                      <a:pPr algn="l" fontAlgn="b"/>
                      <a:r>
                        <a:rPr lang="en-GB" sz="1100" u="none" strike="noStrike">
                          <a:effectLst/>
                        </a:rPr>
                        <a:t>Operating System use skills (e.g., Windows)</a:t>
                      </a:r>
                      <a:endParaRPr lang="en-GB" sz="1100" b="0" i="0" u="none" strike="noStrike">
                        <a:solidFill>
                          <a:srgbClr val="000000"/>
                        </a:solidFill>
                        <a:effectLst/>
                        <a:latin typeface="Calibri" panose="020F0502020204030204" pitchFamily="34" charset="0"/>
                      </a:endParaRPr>
                    </a:p>
                  </a:txBody>
                  <a:tcPr marL="7620" marR="7620" marT="7620" marB="0" anchor="b"/>
                </a:tc>
                <a:extLst>
                  <a:ext uri="{0D108BD9-81ED-4DB2-BD59-A6C34878D82A}">
                    <a16:rowId xmlns:a16="http://schemas.microsoft.com/office/drawing/2014/main" val="1429378460"/>
                  </a:ext>
                </a:extLst>
              </a:tr>
              <a:tr h="225728">
                <a:tc>
                  <a:txBody>
                    <a:bodyPr/>
                    <a:lstStyle/>
                    <a:p>
                      <a:pPr algn="l" fontAlgn="b"/>
                      <a:r>
                        <a:rPr lang="en-GB" sz="1100" u="none" strike="noStrike">
                          <a:effectLst/>
                        </a:rPr>
                        <a:t>Microsoft Office skills (e.g., Word, Excel, PowerPoint)</a:t>
                      </a:r>
                      <a:endParaRPr lang="en-GB" sz="1100" b="0" i="0" u="none" strike="noStrike">
                        <a:solidFill>
                          <a:srgbClr val="000000"/>
                        </a:solidFill>
                        <a:effectLst/>
                        <a:latin typeface="Calibri" panose="020F0502020204030204" pitchFamily="34" charset="0"/>
                      </a:endParaRPr>
                    </a:p>
                  </a:txBody>
                  <a:tcPr marL="7620" marR="7620" marT="7620" marB="0" anchor="b"/>
                </a:tc>
                <a:extLst>
                  <a:ext uri="{0D108BD9-81ED-4DB2-BD59-A6C34878D82A}">
                    <a16:rowId xmlns:a16="http://schemas.microsoft.com/office/drawing/2014/main" val="3864565153"/>
                  </a:ext>
                </a:extLst>
              </a:tr>
              <a:tr h="225728">
                <a:tc>
                  <a:txBody>
                    <a:bodyPr/>
                    <a:lstStyle/>
                    <a:p>
                      <a:pPr algn="l" fontAlgn="b"/>
                      <a:r>
                        <a:rPr lang="en-GB" sz="1100" u="none" strike="noStrike">
                          <a:effectLst/>
                        </a:rPr>
                        <a:t>Skills for implementing online safety procedures</a:t>
                      </a:r>
                      <a:endParaRPr lang="en-GB" sz="1100" b="0" i="0" u="none" strike="noStrike">
                        <a:solidFill>
                          <a:srgbClr val="000000"/>
                        </a:solidFill>
                        <a:effectLst/>
                        <a:latin typeface="Calibri" panose="020F0502020204030204" pitchFamily="34" charset="0"/>
                      </a:endParaRPr>
                    </a:p>
                  </a:txBody>
                  <a:tcPr marL="7620" marR="7620" marT="7620" marB="0" anchor="b"/>
                </a:tc>
                <a:extLst>
                  <a:ext uri="{0D108BD9-81ED-4DB2-BD59-A6C34878D82A}">
                    <a16:rowId xmlns:a16="http://schemas.microsoft.com/office/drawing/2014/main" val="1547002397"/>
                  </a:ext>
                </a:extLst>
              </a:tr>
              <a:tr h="225728">
                <a:tc>
                  <a:txBody>
                    <a:bodyPr/>
                    <a:lstStyle/>
                    <a:p>
                      <a:pPr algn="l" fontAlgn="b"/>
                      <a:r>
                        <a:rPr lang="en-GB" sz="1100" u="none" strike="noStrike">
                          <a:effectLst/>
                        </a:rPr>
                        <a:t>Online marketing and communication skills</a:t>
                      </a:r>
                      <a:endParaRPr lang="en-GB" sz="1100" b="0" i="0" u="none" strike="noStrike">
                        <a:solidFill>
                          <a:srgbClr val="000000"/>
                        </a:solidFill>
                        <a:effectLst/>
                        <a:latin typeface="Calibri" panose="020F0502020204030204" pitchFamily="34" charset="0"/>
                      </a:endParaRPr>
                    </a:p>
                  </a:txBody>
                  <a:tcPr marL="7620" marR="7620" marT="7620" marB="0" anchor="b"/>
                </a:tc>
                <a:extLst>
                  <a:ext uri="{0D108BD9-81ED-4DB2-BD59-A6C34878D82A}">
                    <a16:rowId xmlns:a16="http://schemas.microsoft.com/office/drawing/2014/main" val="1657766552"/>
                  </a:ext>
                </a:extLst>
              </a:tr>
              <a:tr h="423241">
                <a:tc>
                  <a:txBody>
                    <a:bodyPr/>
                    <a:lstStyle/>
                    <a:p>
                      <a:pPr algn="l" fontAlgn="b"/>
                      <a:r>
                        <a:rPr lang="en-GB" sz="1100" u="none" strike="noStrike">
                          <a:effectLst/>
                        </a:rPr>
                        <a:t>Skills to adjust digital equipment such as Wi-Fi connectivity, sound systems and video projectors</a:t>
                      </a:r>
                      <a:endParaRPr lang="en-GB" sz="1100" b="0" i="0" u="none" strike="noStrike">
                        <a:solidFill>
                          <a:srgbClr val="000000"/>
                        </a:solidFill>
                        <a:effectLst/>
                        <a:latin typeface="Calibri" panose="020F0502020204030204" pitchFamily="34" charset="0"/>
                      </a:endParaRPr>
                    </a:p>
                  </a:txBody>
                  <a:tcPr marL="7620" marR="7620" marT="7620" marB="0" anchor="b"/>
                </a:tc>
                <a:extLst>
                  <a:ext uri="{0D108BD9-81ED-4DB2-BD59-A6C34878D82A}">
                    <a16:rowId xmlns:a16="http://schemas.microsoft.com/office/drawing/2014/main" val="1303639463"/>
                  </a:ext>
                </a:extLst>
              </a:tr>
              <a:tr h="225728">
                <a:tc>
                  <a:txBody>
                    <a:bodyPr/>
                    <a:lstStyle/>
                    <a:p>
                      <a:pPr algn="l" fontAlgn="b"/>
                      <a:r>
                        <a:rPr lang="en-GB" sz="1100" u="none" strike="noStrike">
                          <a:effectLst/>
                        </a:rPr>
                        <a:t>Desk top publishing skills (for designing brochures, catalogues, etc.)</a:t>
                      </a:r>
                      <a:endParaRPr lang="en-GB" sz="1100" b="0" i="0" u="none" strike="noStrike">
                        <a:solidFill>
                          <a:srgbClr val="000000"/>
                        </a:solidFill>
                        <a:effectLst/>
                        <a:latin typeface="Calibri" panose="020F0502020204030204" pitchFamily="34" charset="0"/>
                      </a:endParaRPr>
                    </a:p>
                  </a:txBody>
                  <a:tcPr marL="7620" marR="7620" marT="7620" marB="0" anchor="b"/>
                </a:tc>
                <a:extLst>
                  <a:ext uri="{0D108BD9-81ED-4DB2-BD59-A6C34878D82A}">
                    <a16:rowId xmlns:a16="http://schemas.microsoft.com/office/drawing/2014/main" val="3331466215"/>
                  </a:ext>
                </a:extLst>
              </a:tr>
              <a:tr h="225728">
                <a:tc>
                  <a:txBody>
                    <a:bodyPr/>
                    <a:lstStyle/>
                    <a:p>
                      <a:pPr algn="l" fontAlgn="b"/>
                      <a:r>
                        <a:rPr lang="en-GB" sz="1100" u="none" strike="noStrike">
                          <a:effectLst/>
                        </a:rPr>
                        <a:t>Computer programming skills</a:t>
                      </a:r>
                      <a:endParaRPr lang="en-GB" sz="1100" b="0" i="0" u="none" strike="noStrike">
                        <a:solidFill>
                          <a:srgbClr val="000000"/>
                        </a:solidFill>
                        <a:effectLst/>
                        <a:latin typeface="Calibri" panose="020F0502020204030204" pitchFamily="34" charset="0"/>
                      </a:endParaRPr>
                    </a:p>
                  </a:txBody>
                  <a:tcPr marL="7620" marR="7620" marT="7620" marB="0" anchor="b"/>
                </a:tc>
                <a:extLst>
                  <a:ext uri="{0D108BD9-81ED-4DB2-BD59-A6C34878D82A}">
                    <a16:rowId xmlns:a16="http://schemas.microsoft.com/office/drawing/2014/main" val="1447392176"/>
                  </a:ext>
                </a:extLst>
              </a:tr>
              <a:tr h="225728">
                <a:tc>
                  <a:txBody>
                    <a:bodyPr/>
                    <a:lstStyle/>
                    <a:p>
                      <a:pPr algn="l" fontAlgn="b"/>
                      <a:r>
                        <a:rPr lang="en-GB" sz="1100" u="none" strike="noStrike">
                          <a:effectLst/>
                        </a:rPr>
                        <a:t>Website development skills</a:t>
                      </a:r>
                      <a:endParaRPr lang="en-GB" sz="1100" b="0" i="0" u="none" strike="noStrike">
                        <a:solidFill>
                          <a:srgbClr val="000000"/>
                        </a:solidFill>
                        <a:effectLst/>
                        <a:latin typeface="Calibri" panose="020F0502020204030204" pitchFamily="34" charset="0"/>
                      </a:endParaRPr>
                    </a:p>
                  </a:txBody>
                  <a:tcPr marL="7620" marR="7620" marT="7620" marB="0" anchor="b"/>
                </a:tc>
                <a:extLst>
                  <a:ext uri="{0D108BD9-81ED-4DB2-BD59-A6C34878D82A}">
                    <a16:rowId xmlns:a16="http://schemas.microsoft.com/office/drawing/2014/main" val="3423726013"/>
                  </a:ext>
                </a:extLst>
              </a:tr>
              <a:tr h="225728">
                <a:tc>
                  <a:txBody>
                    <a:bodyPr/>
                    <a:lstStyle/>
                    <a:p>
                      <a:pPr algn="l" fontAlgn="b"/>
                      <a:r>
                        <a:rPr lang="en-GB" sz="1100" u="none" strike="noStrike">
                          <a:effectLst/>
                        </a:rPr>
                        <a:t>Social media skills</a:t>
                      </a:r>
                      <a:endParaRPr lang="en-GB" sz="1100" b="0" i="0" u="none" strike="noStrike">
                        <a:solidFill>
                          <a:srgbClr val="000000"/>
                        </a:solidFill>
                        <a:effectLst/>
                        <a:latin typeface="Calibri" panose="020F0502020204030204" pitchFamily="34" charset="0"/>
                      </a:endParaRPr>
                    </a:p>
                  </a:txBody>
                  <a:tcPr marL="7620" marR="7620" marT="7620" marB="0" anchor="b"/>
                </a:tc>
                <a:extLst>
                  <a:ext uri="{0D108BD9-81ED-4DB2-BD59-A6C34878D82A}">
                    <a16:rowId xmlns:a16="http://schemas.microsoft.com/office/drawing/2014/main" val="2462178859"/>
                  </a:ext>
                </a:extLst>
              </a:tr>
              <a:tr h="225728">
                <a:tc>
                  <a:txBody>
                    <a:bodyPr/>
                    <a:lstStyle/>
                    <a:p>
                      <a:pPr algn="l" fontAlgn="b"/>
                      <a:r>
                        <a:rPr lang="en-GB" sz="1100" u="none" strike="noStrike">
                          <a:effectLst/>
                        </a:rPr>
                        <a:t>Skills to monitor online reviews</a:t>
                      </a:r>
                      <a:endParaRPr lang="en-GB" sz="1100" b="0" i="0" u="none" strike="noStrike">
                        <a:solidFill>
                          <a:srgbClr val="000000"/>
                        </a:solidFill>
                        <a:effectLst/>
                        <a:latin typeface="Calibri" panose="020F0502020204030204" pitchFamily="34" charset="0"/>
                      </a:endParaRPr>
                    </a:p>
                  </a:txBody>
                  <a:tcPr marL="7620" marR="7620" marT="7620" marB="0" anchor="b"/>
                </a:tc>
                <a:extLst>
                  <a:ext uri="{0D108BD9-81ED-4DB2-BD59-A6C34878D82A}">
                    <a16:rowId xmlns:a16="http://schemas.microsoft.com/office/drawing/2014/main" val="4277120896"/>
                  </a:ext>
                </a:extLst>
              </a:tr>
              <a:tr h="225728">
                <a:tc>
                  <a:txBody>
                    <a:bodyPr/>
                    <a:lstStyle/>
                    <a:p>
                      <a:pPr algn="l" fontAlgn="b"/>
                      <a:r>
                        <a:rPr lang="en-GB" sz="1100" u="none" strike="noStrike">
                          <a:effectLst/>
                        </a:rPr>
                        <a:t>Data analytics, business intelligence, big data skills</a:t>
                      </a:r>
                      <a:endParaRPr lang="en-GB" sz="1100" b="0" i="0" u="none" strike="noStrike">
                        <a:solidFill>
                          <a:srgbClr val="000000"/>
                        </a:solidFill>
                        <a:effectLst/>
                        <a:latin typeface="Calibri" panose="020F0502020204030204" pitchFamily="34" charset="0"/>
                      </a:endParaRPr>
                    </a:p>
                  </a:txBody>
                  <a:tcPr marL="7620" marR="7620" marT="7620" marB="0" anchor="b"/>
                </a:tc>
                <a:extLst>
                  <a:ext uri="{0D108BD9-81ED-4DB2-BD59-A6C34878D82A}">
                    <a16:rowId xmlns:a16="http://schemas.microsoft.com/office/drawing/2014/main" val="2349711284"/>
                  </a:ext>
                </a:extLst>
              </a:tr>
              <a:tr h="225728">
                <a:tc>
                  <a:txBody>
                    <a:bodyPr/>
                    <a:lstStyle/>
                    <a:p>
                      <a:pPr algn="l" fontAlgn="b"/>
                      <a:r>
                        <a:rPr lang="en-GB" sz="1100" u="none" strike="noStrike">
                          <a:effectLst/>
                        </a:rPr>
                        <a:t>Artificial Intelligence (AI) and robotics skills</a:t>
                      </a:r>
                      <a:endParaRPr lang="en-GB" sz="1100" b="0" i="0" u="none" strike="noStrike">
                        <a:solidFill>
                          <a:srgbClr val="000000"/>
                        </a:solidFill>
                        <a:effectLst/>
                        <a:latin typeface="Calibri" panose="020F0502020204030204" pitchFamily="34" charset="0"/>
                      </a:endParaRPr>
                    </a:p>
                  </a:txBody>
                  <a:tcPr marL="7620" marR="7620" marT="7620" marB="0" anchor="b"/>
                </a:tc>
                <a:extLst>
                  <a:ext uri="{0D108BD9-81ED-4DB2-BD59-A6C34878D82A}">
                    <a16:rowId xmlns:a16="http://schemas.microsoft.com/office/drawing/2014/main" val="470924930"/>
                  </a:ext>
                </a:extLst>
              </a:tr>
              <a:tr h="423241">
                <a:tc>
                  <a:txBody>
                    <a:bodyPr/>
                    <a:lstStyle/>
                    <a:p>
                      <a:pPr algn="l" fontAlgn="b"/>
                      <a:r>
                        <a:rPr lang="en-GB" sz="1100" u="none" strike="noStrike" dirty="0">
                          <a:effectLst/>
                        </a:rPr>
                        <a:t>Skills related to applying digital hardware technologies, such as Augmented and Virtual Reality</a:t>
                      </a:r>
                      <a:endParaRPr lang="en-GB" sz="1100" b="0" i="0" u="none" strike="noStrike" dirty="0">
                        <a:solidFill>
                          <a:srgbClr val="000000"/>
                        </a:solidFill>
                        <a:effectLst/>
                        <a:latin typeface="Calibri" panose="020F0502020204030204" pitchFamily="34" charset="0"/>
                      </a:endParaRPr>
                    </a:p>
                  </a:txBody>
                  <a:tcPr marL="7620" marR="7620" marT="7620" marB="0" anchor="b"/>
                </a:tc>
                <a:extLst>
                  <a:ext uri="{0D108BD9-81ED-4DB2-BD59-A6C34878D82A}">
                    <a16:rowId xmlns:a16="http://schemas.microsoft.com/office/drawing/2014/main" val="3976639546"/>
                  </a:ext>
                </a:extLst>
              </a:tr>
            </a:tbl>
          </a:graphicData>
        </a:graphic>
      </p:graphicFrame>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55"/>
        <p:cNvGrpSpPr/>
        <p:nvPr/>
      </p:nvGrpSpPr>
      <p:grpSpPr>
        <a:xfrm>
          <a:off x="0" y="0"/>
          <a:ext cx="0" cy="0"/>
          <a:chOff x="0" y="0"/>
          <a:chExt cx="0" cy="0"/>
        </a:xfrm>
      </p:grpSpPr>
      <p:sp>
        <p:nvSpPr>
          <p:cNvPr id="156" name="Google Shape;156;p8"/>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a:buSzPts val="4400"/>
            </a:pPr>
            <a:r>
              <a:rPr lang="en-GB" dirty="0"/>
              <a:t>Results- ‘Biggest gap’</a:t>
            </a:r>
            <a:br>
              <a:rPr lang="en-GB" dirty="0"/>
            </a:br>
            <a:endParaRPr dirty="0"/>
          </a:p>
        </p:txBody>
      </p:sp>
      <p:graphicFrame>
        <p:nvGraphicFramePr>
          <p:cNvPr id="158" name="Google Shape;158;p8"/>
          <p:cNvGraphicFramePr/>
          <p:nvPr>
            <p:extLst>
              <p:ext uri="{D42A27DB-BD31-4B8C-83A1-F6EECF244321}">
                <p14:modId xmlns:p14="http://schemas.microsoft.com/office/powerpoint/2010/main" val="3155757908"/>
              </p:ext>
            </p:extLst>
          </p:nvPr>
        </p:nvGraphicFramePr>
        <p:xfrm>
          <a:off x="6418555" y="3771106"/>
          <a:ext cx="4683214" cy="2882136"/>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9" name="Chart 8">
            <a:extLst>
              <a:ext uri="{FF2B5EF4-FFF2-40B4-BE49-F238E27FC236}">
                <a16:creationId xmlns:a16="http://schemas.microsoft.com/office/drawing/2014/main" id="{9E41FFFC-A454-4238-88E1-FB786C84E599}"/>
              </a:ext>
            </a:extLst>
          </p:cNvPr>
          <p:cNvGraphicFramePr>
            <a:graphicFrameLocks/>
          </p:cNvGraphicFramePr>
          <p:nvPr>
            <p:extLst>
              <p:ext uri="{D42A27DB-BD31-4B8C-83A1-F6EECF244321}">
                <p14:modId xmlns:p14="http://schemas.microsoft.com/office/powerpoint/2010/main" val="2590359871"/>
              </p:ext>
            </p:extLst>
          </p:nvPr>
        </p:nvGraphicFramePr>
        <p:xfrm>
          <a:off x="704295" y="1027906"/>
          <a:ext cx="4572000" cy="2743200"/>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10" name="Chart 9">
            <a:extLst>
              <a:ext uri="{FF2B5EF4-FFF2-40B4-BE49-F238E27FC236}">
                <a16:creationId xmlns:a16="http://schemas.microsoft.com/office/drawing/2014/main" id="{61847FDD-2E91-445D-954F-78F92F5492DB}"/>
              </a:ext>
            </a:extLst>
          </p:cNvPr>
          <p:cNvGraphicFramePr>
            <a:graphicFrameLocks/>
          </p:cNvGraphicFramePr>
          <p:nvPr>
            <p:extLst>
              <p:ext uri="{D42A27DB-BD31-4B8C-83A1-F6EECF244321}">
                <p14:modId xmlns:p14="http://schemas.microsoft.com/office/powerpoint/2010/main" val="2943503629"/>
              </p:ext>
            </p:extLst>
          </p:nvPr>
        </p:nvGraphicFramePr>
        <p:xfrm>
          <a:off x="6529769" y="1052512"/>
          <a:ext cx="4572000" cy="2743200"/>
        </p:xfrm>
        <a:graphic>
          <a:graphicData uri="http://schemas.openxmlformats.org/drawingml/2006/chart">
            <c:chart xmlns:c="http://schemas.openxmlformats.org/drawingml/2006/chart" xmlns:r="http://schemas.openxmlformats.org/officeDocument/2006/relationships" r:id="rId5"/>
          </a:graphicData>
        </a:graphic>
      </p:graphicFrame>
      <p:graphicFrame>
        <p:nvGraphicFramePr>
          <p:cNvPr id="11" name="Chart 10">
            <a:extLst>
              <a:ext uri="{FF2B5EF4-FFF2-40B4-BE49-F238E27FC236}">
                <a16:creationId xmlns:a16="http://schemas.microsoft.com/office/drawing/2014/main" id="{3A8EAA7A-770F-4683-8397-2B28251ED18C}"/>
              </a:ext>
            </a:extLst>
          </p:cNvPr>
          <p:cNvGraphicFramePr>
            <a:graphicFrameLocks/>
          </p:cNvGraphicFramePr>
          <p:nvPr>
            <p:extLst>
              <p:ext uri="{D42A27DB-BD31-4B8C-83A1-F6EECF244321}">
                <p14:modId xmlns:p14="http://schemas.microsoft.com/office/powerpoint/2010/main" val="1330896789"/>
              </p:ext>
            </p:extLst>
          </p:nvPr>
        </p:nvGraphicFramePr>
        <p:xfrm>
          <a:off x="704295" y="3795712"/>
          <a:ext cx="4572000" cy="2743200"/>
        </p:xfrm>
        <a:graphic>
          <a:graphicData uri="http://schemas.openxmlformats.org/drawingml/2006/chart">
            <c:chart xmlns:c="http://schemas.openxmlformats.org/drawingml/2006/chart" xmlns:r="http://schemas.openxmlformats.org/officeDocument/2006/relationships" r:id="rId6"/>
          </a:graphicData>
        </a:graphic>
      </p:graphicFrame>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A4AC5506-6312-4701-8D3C-40187889A94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651752"/>
            <a:ext cx="12192000" cy="736551"/>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8" name="Google Shape;158;p8">
            <a:extLst>
              <a:ext uri="{FF2B5EF4-FFF2-40B4-BE49-F238E27FC236}">
                <a16:creationId xmlns:a16="http://schemas.microsoft.com/office/drawing/2014/main" id="{41DF8BE9-A4AC-492F-9943-795854A99984}"/>
              </a:ext>
            </a:extLst>
          </p:cNvPr>
          <p:cNvGraphicFramePr/>
          <p:nvPr>
            <p:extLst>
              <p:ext uri="{D42A27DB-BD31-4B8C-83A1-F6EECF244321}">
                <p14:modId xmlns:p14="http://schemas.microsoft.com/office/powerpoint/2010/main" val="2084901578"/>
              </p:ext>
            </p:extLst>
          </p:nvPr>
        </p:nvGraphicFramePr>
        <p:xfrm>
          <a:off x="642938" y="1674813"/>
          <a:ext cx="5414963" cy="4392613"/>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9" name="Chart 8">
            <a:extLst>
              <a:ext uri="{FF2B5EF4-FFF2-40B4-BE49-F238E27FC236}">
                <a16:creationId xmlns:a16="http://schemas.microsoft.com/office/drawing/2014/main" id="{F8BFAB02-FB0D-4654-982B-67BD2696DD7D}"/>
              </a:ext>
            </a:extLst>
          </p:cNvPr>
          <p:cNvGraphicFramePr>
            <a:graphicFrameLocks/>
          </p:cNvGraphicFramePr>
          <p:nvPr>
            <p:extLst>
              <p:ext uri="{D42A27DB-BD31-4B8C-83A1-F6EECF244321}">
                <p14:modId xmlns:p14="http://schemas.microsoft.com/office/powerpoint/2010/main" val="1168948986"/>
              </p:ext>
            </p:extLst>
          </p:nvPr>
        </p:nvGraphicFramePr>
        <p:xfrm>
          <a:off x="6132513" y="1674813"/>
          <a:ext cx="5414963" cy="4392613"/>
        </p:xfrm>
        <a:graphic>
          <a:graphicData uri="http://schemas.openxmlformats.org/drawingml/2006/chart">
            <c:chart xmlns:c="http://schemas.openxmlformats.org/drawingml/2006/chart" xmlns:r="http://schemas.openxmlformats.org/officeDocument/2006/relationships" r:id="rId4"/>
          </a:graphicData>
        </a:graphic>
      </p:graphicFrame>
      <p:sp>
        <p:nvSpPr>
          <p:cNvPr id="4" name="Title 3">
            <a:extLst>
              <a:ext uri="{FF2B5EF4-FFF2-40B4-BE49-F238E27FC236}">
                <a16:creationId xmlns:a16="http://schemas.microsoft.com/office/drawing/2014/main" id="{E29AE63F-44E4-4DE4-807F-D2C4A23A3C98}"/>
              </a:ext>
            </a:extLst>
          </p:cNvPr>
          <p:cNvSpPr>
            <a:spLocks noGrp="1"/>
          </p:cNvSpPr>
          <p:nvPr>
            <p:ph type="title"/>
          </p:nvPr>
        </p:nvSpPr>
        <p:spPr>
          <a:xfrm>
            <a:off x="556532" y="643467"/>
            <a:ext cx="11210925" cy="744836"/>
          </a:xfrm>
        </p:spPr>
        <p:txBody>
          <a:bodyPr vert="horz" lIns="91440" tIns="45720" rIns="91440" bIns="45720" rtlCol="0" anchor="ctr">
            <a:normAutofit/>
          </a:bodyPr>
          <a:lstStyle/>
          <a:p>
            <a:pPr algn="ctr">
              <a:spcBef>
                <a:spcPct val="0"/>
              </a:spcBef>
            </a:pPr>
            <a:r>
              <a:rPr lang="en-US" sz="3200" kern="1200">
                <a:solidFill>
                  <a:schemeClr val="bg1"/>
                </a:solidFill>
                <a:latin typeface="+mj-lt"/>
                <a:ea typeface="+mj-ea"/>
                <a:cs typeface="+mj-cs"/>
              </a:rPr>
              <a:t>Results- ‘biggest gap’ ≠ ‘biggest needs’ </a:t>
            </a:r>
          </a:p>
        </p:txBody>
      </p:sp>
    </p:spTree>
    <p:extLst>
      <p:ext uri="{BB962C8B-B14F-4D97-AF65-F5344CB8AC3E}">
        <p14:creationId xmlns:p14="http://schemas.microsoft.com/office/powerpoint/2010/main" val="74455166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ECEF6C2F-9906-4F89-9B4F-598E9F344B0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4242816"/>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91E12CD6-A76F-439F-9C98-C0211D8FD81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4242816"/>
            <a:ext cx="12192000" cy="2615184"/>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8" name="Chart 7">
            <a:extLst>
              <a:ext uri="{FF2B5EF4-FFF2-40B4-BE49-F238E27FC236}">
                <a16:creationId xmlns:a16="http://schemas.microsoft.com/office/drawing/2014/main" id="{32508CA2-294F-45D4-B404-1E077FCFD3A2}"/>
              </a:ext>
            </a:extLst>
          </p:cNvPr>
          <p:cNvGraphicFramePr>
            <a:graphicFrameLocks/>
          </p:cNvGraphicFramePr>
          <p:nvPr>
            <p:extLst>
              <p:ext uri="{D42A27DB-BD31-4B8C-83A1-F6EECF244321}">
                <p14:modId xmlns:p14="http://schemas.microsoft.com/office/powerpoint/2010/main" val="2564054310"/>
              </p:ext>
            </p:extLst>
          </p:nvPr>
        </p:nvGraphicFramePr>
        <p:xfrm>
          <a:off x="649288" y="642938"/>
          <a:ext cx="5413375" cy="3275013"/>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7" name="Chart 6">
            <a:extLst>
              <a:ext uri="{FF2B5EF4-FFF2-40B4-BE49-F238E27FC236}">
                <a16:creationId xmlns:a16="http://schemas.microsoft.com/office/drawing/2014/main" id="{31BF5B4E-AA89-428D-9D93-24B7CAEAE6D1}"/>
              </a:ext>
            </a:extLst>
          </p:cNvPr>
          <p:cNvGraphicFramePr>
            <a:graphicFrameLocks/>
          </p:cNvGraphicFramePr>
          <p:nvPr>
            <p:extLst>
              <p:ext uri="{D42A27DB-BD31-4B8C-83A1-F6EECF244321}">
                <p14:modId xmlns:p14="http://schemas.microsoft.com/office/powerpoint/2010/main" val="814742189"/>
              </p:ext>
            </p:extLst>
          </p:nvPr>
        </p:nvGraphicFramePr>
        <p:xfrm>
          <a:off x="6137275" y="642938"/>
          <a:ext cx="5413375" cy="3275013"/>
        </p:xfrm>
        <a:graphic>
          <a:graphicData uri="http://schemas.openxmlformats.org/drawingml/2006/chart">
            <c:chart xmlns:c="http://schemas.openxmlformats.org/drawingml/2006/chart" xmlns:r="http://schemas.openxmlformats.org/officeDocument/2006/relationships" r:id="rId4"/>
          </a:graphicData>
        </a:graphic>
      </p:graphicFrame>
      <p:sp>
        <p:nvSpPr>
          <p:cNvPr id="4" name="Title 3">
            <a:extLst>
              <a:ext uri="{FF2B5EF4-FFF2-40B4-BE49-F238E27FC236}">
                <a16:creationId xmlns:a16="http://schemas.microsoft.com/office/drawing/2014/main" id="{14D004B8-791C-4D46-BD6E-9801104A5CCC}"/>
              </a:ext>
            </a:extLst>
          </p:cNvPr>
          <p:cNvSpPr>
            <a:spLocks noGrp="1"/>
          </p:cNvSpPr>
          <p:nvPr>
            <p:ph type="title"/>
          </p:nvPr>
        </p:nvSpPr>
        <p:spPr>
          <a:xfrm>
            <a:off x="838200" y="4636802"/>
            <a:ext cx="10515600" cy="1325563"/>
          </a:xfrm>
        </p:spPr>
        <p:txBody>
          <a:bodyPr vert="horz" lIns="91440" tIns="45720" rIns="91440" bIns="45720" rtlCol="0" anchor="ctr">
            <a:normAutofit/>
          </a:bodyPr>
          <a:lstStyle/>
          <a:p>
            <a:pPr algn="ctr">
              <a:spcBef>
                <a:spcPct val="0"/>
              </a:spcBef>
            </a:pPr>
            <a:r>
              <a:rPr lang="en-US" kern="1200">
                <a:solidFill>
                  <a:schemeClr val="tx1"/>
                </a:solidFill>
                <a:latin typeface="+mj-lt"/>
                <a:ea typeface="+mj-ea"/>
                <a:cs typeface="+mj-cs"/>
              </a:rPr>
              <a:t>Results- ‘worrying trends’ </a:t>
            </a:r>
          </a:p>
        </p:txBody>
      </p:sp>
    </p:spTree>
    <p:extLst>
      <p:ext uri="{BB962C8B-B14F-4D97-AF65-F5344CB8AC3E}">
        <p14:creationId xmlns:p14="http://schemas.microsoft.com/office/powerpoint/2010/main" val="296211644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64"/>
        <p:cNvGrpSpPr/>
        <p:nvPr/>
      </p:nvGrpSpPr>
      <p:grpSpPr>
        <a:xfrm>
          <a:off x="0" y="0"/>
          <a:ext cx="0" cy="0"/>
          <a:chOff x="0" y="0"/>
          <a:chExt cx="0" cy="0"/>
        </a:xfrm>
      </p:grpSpPr>
      <p:sp>
        <p:nvSpPr>
          <p:cNvPr id="165" name="Google Shape;165;p9"/>
          <p:cNvSpPr/>
          <p:nvPr/>
        </p:nvSpPr>
        <p:spPr>
          <a:xfrm>
            <a:off x="-1" y="0"/>
            <a:ext cx="5093209" cy="6858000"/>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166" name="Google Shape;166;p9"/>
          <p:cNvSpPr txBox="1">
            <a:spLocks noGrp="1"/>
          </p:cNvSpPr>
          <p:nvPr>
            <p:ph type="title"/>
          </p:nvPr>
        </p:nvSpPr>
        <p:spPr>
          <a:xfrm>
            <a:off x="524741" y="620392"/>
            <a:ext cx="3808268" cy="5504688"/>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lt1"/>
              </a:buClr>
              <a:buSzPts val="5600"/>
              <a:buFont typeface="Calibri"/>
              <a:buNone/>
            </a:pPr>
            <a:r>
              <a:rPr lang="en-GB" sz="5600">
                <a:solidFill>
                  <a:schemeClr val="lt1"/>
                </a:solidFill>
              </a:rPr>
              <a:t>Possible implications </a:t>
            </a:r>
            <a:endParaRPr/>
          </a:p>
        </p:txBody>
      </p:sp>
      <p:grpSp>
        <p:nvGrpSpPr>
          <p:cNvPr id="167" name="Google Shape;167;p9"/>
          <p:cNvGrpSpPr/>
          <p:nvPr/>
        </p:nvGrpSpPr>
        <p:grpSpPr>
          <a:xfrm>
            <a:off x="5468389" y="622676"/>
            <a:ext cx="6263640" cy="5500118"/>
            <a:chOff x="0" y="2284"/>
            <a:chExt cx="6263640" cy="5500118"/>
          </a:xfrm>
        </p:grpSpPr>
        <p:sp>
          <p:nvSpPr>
            <p:cNvPr id="168" name="Google Shape;168;p9"/>
            <p:cNvSpPr/>
            <p:nvPr/>
          </p:nvSpPr>
          <p:spPr>
            <a:xfrm>
              <a:off x="0" y="2284"/>
              <a:ext cx="6263640" cy="1157919"/>
            </a:xfrm>
            <a:prstGeom prst="roundRect">
              <a:avLst>
                <a:gd name="adj" fmla="val 10000"/>
              </a:avLst>
            </a:prstGeom>
            <a:solidFill>
              <a:srgbClr val="F2F2F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 name="Google Shape;169;p9"/>
            <p:cNvSpPr/>
            <p:nvPr/>
          </p:nvSpPr>
          <p:spPr>
            <a:xfrm>
              <a:off x="350270" y="262816"/>
              <a:ext cx="636855" cy="636855"/>
            </a:xfrm>
            <a:prstGeom prst="rect">
              <a:avLst/>
            </a:prstGeom>
            <a:blipFill rotWithShape="1">
              <a:blip r:embed="rId3">
                <a:alphaModFix/>
              </a:blip>
              <a:stretch>
                <a:fillRect/>
              </a:stretch>
            </a:bli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0" name="Google Shape;170;p9"/>
            <p:cNvSpPr/>
            <p:nvPr/>
          </p:nvSpPr>
          <p:spPr>
            <a:xfrm>
              <a:off x="1337397" y="2284"/>
              <a:ext cx="4926242" cy="1157919"/>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 name="Google Shape;171;p9"/>
            <p:cNvSpPr txBox="1"/>
            <p:nvPr/>
          </p:nvSpPr>
          <p:spPr>
            <a:xfrm>
              <a:off x="1337397" y="2284"/>
              <a:ext cx="4926242" cy="1157919"/>
            </a:xfrm>
            <a:prstGeom prst="rect">
              <a:avLst/>
            </a:prstGeom>
            <a:noFill/>
            <a:ln>
              <a:noFill/>
            </a:ln>
          </p:spPr>
          <p:txBody>
            <a:bodyPr spcFirstLastPara="1" wrap="square" lIns="122525" tIns="122525" rIns="122525" bIns="122525" anchor="ctr" anchorCtr="0">
              <a:noAutofit/>
            </a:bodyPr>
            <a:lstStyle/>
            <a:p>
              <a:pPr marL="0" marR="0" lvl="0" indent="0" algn="l" rtl="0">
                <a:lnSpc>
                  <a:spcPct val="90000"/>
                </a:lnSpc>
                <a:spcBef>
                  <a:spcPts val="0"/>
                </a:spcBef>
                <a:spcAft>
                  <a:spcPts val="0"/>
                </a:spcAft>
                <a:buClr>
                  <a:schemeClr val="dk1"/>
                </a:buClr>
                <a:buSzPts val="2200"/>
                <a:buFont typeface="Calibri"/>
                <a:buNone/>
              </a:pPr>
              <a:r>
                <a:rPr lang="en-GB" sz="2200" b="0" i="0" u="none" strike="noStrike" cap="none">
                  <a:solidFill>
                    <a:schemeClr val="dk1"/>
                  </a:solidFill>
                  <a:latin typeface="Calibri"/>
                  <a:ea typeface="Calibri"/>
                  <a:cs typeface="Calibri"/>
                  <a:sym typeface="Calibri"/>
                </a:rPr>
                <a:t>On how we train &amp; educate </a:t>
              </a:r>
              <a:endParaRPr sz="2200" b="0" i="0" u="none" strike="noStrike" cap="none">
                <a:solidFill>
                  <a:schemeClr val="dk1"/>
                </a:solidFill>
                <a:latin typeface="Calibri"/>
                <a:ea typeface="Calibri"/>
                <a:cs typeface="Calibri"/>
                <a:sym typeface="Calibri"/>
              </a:endParaRPr>
            </a:p>
          </p:txBody>
        </p:sp>
        <p:sp>
          <p:nvSpPr>
            <p:cNvPr id="172" name="Google Shape;172;p9"/>
            <p:cNvSpPr/>
            <p:nvPr/>
          </p:nvSpPr>
          <p:spPr>
            <a:xfrm>
              <a:off x="0" y="1449684"/>
              <a:ext cx="6263640" cy="1157919"/>
            </a:xfrm>
            <a:prstGeom prst="roundRect">
              <a:avLst>
                <a:gd name="adj" fmla="val 10000"/>
              </a:avLst>
            </a:prstGeom>
            <a:solidFill>
              <a:srgbClr val="F2F2F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3" name="Google Shape;173;p9"/>
            <p:cNvSpPr/>
            <p:nvPr/>
          </p:nvSpPr>
          <p:spPr>
            <a:xfrm>
              <a:off x="350270" y="1710216"/>
              <a:ext cx="636855" cy="636855"/>
            </a:xfrm>
            <a:prstGeom prst="rect">
              <a:avLst/>
            </a:prstGeom>
            <a:blipFill rotWithShape="1">
              <a:blip r:embed="rId4">
                <a:alphaModFix/>
              </a:blip>
              <a:stretch>
                <a:fillRect/>
              </a:stretch>
            </a:bli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4" name="Google Shape;174;p9"/>
            <p:cNvSpPr/>
            <p:nvPr/>
          </p:nvSpPr>
          <p:spPr>
            <a:xfrm>
              <a:off x="1337397" y="1449684"/>
              <a:ext cx="4926242" cy="1157919"/>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5" name="Google Shape;175;p9"/>
            <p:cNvSpPr txBox="1"/>
            <p:nvPr/>
          </p:nvSpPr>
          <p:spPr>
            <a:xfrm>
              <a:off x="1337397" y="1449684"/>
              <a:ext cx="4926242" cy="1157919"/>
            </a:xfrm>
            <a:prstGeom prst="rect">
              <a:avLst/>
            </a:prstGeom>
            <a:noFill/>
            <a:ln>
              <a:noFill/>
            </a:ln>
          </p:spPr>
          <p:txBody>
            <a:bodyPr spcFirstLastPara="1" wrap="square" lIns="122525" tIns="122525" rIns="122525" bIns="122525" anchor="ctr" anchorCtr="0">
              <a:noAutofit/>
            </a:bodyPr>
            <a:lstStyle/>
            <a:p>
              <a:pPr marL="0" marR="0" lvl="0" indent="0" algn="l" rtl="0">
                <a:lnSpc>
                  <a:spcPct val="90000"/>
                </a:lnSpc>
                <a:spcBef>
                  <a:spcPts val="0"/>
                </a:spcBef>
                <a:spcAft>
                  <a:spcPts val="0"/>
                </a:spcAft>
                <a:buClr>
                  <a:schemeClr val="dk1"/>
                </a:buClr>
                <a:buSzPts val="2200"/>
                <a:buFont typeface="Calibri"/>
                <a:buNone/>
              </a:pPr>
              <a:r>
                <a:rPr lang="en-GB" sz="2200" b="0" i="0" u="none" strike="noStrike" cap="none">
                  <a:solidFill>
                    <a:schemeClr val="dk1"/>
                  </a:solidFill>
                  <a:latin typeface="Calibri"/>
                  <a:ea typeface="Calibri"/>
                  <a:cs typeface="Calibri"/>
                  <a:sym typeface="Calibri"/>
                </a:rPr>
                <a:t>What we train /curriculum design</a:t>
              </a:r>
              <a:endParaRPr sz="2200" b="0" i="0" u="none" strike="noStrike" cap="none">
                <a:solidFill>
                  <a:schemeClr val="dk1"/>
                </a:solidFill>
                <a:latin typeface="Calibri"/>
                <a:ea typeface="Calibri"/>
                <a:cs typeface="Calibri"/>
                <a:sym typeface="Calibri"/>
              </a:endParaRPr>
            </a:p>
          </p:txBody>
        </p:sp>
        <p:sp>
          <p:nvSpPr>
            <p:cNvPr id="176" name="Google Shape;176;p9"/>
            <p:cNvSpPr/>
            <p:nvPr/>
          </p:nvSpPr>
          <p:spPr>
            <a:xfrm>
              <a:off x="0" y="2897083"/>
              <a:ext cx="6263640" cy="1157919"/>
            </a:xfrm>
            <a:prstGeom prst="roundRect">
              <a:avLst>
                <a:gd name="adj" fmla="val 10000"/>
              </a:avLst>
            </a:prstGeom>
            <a:solidFill>
              <a:srgbClr val="F2F2F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 name="Google Shape;177;p9"/>
            <p:cNvSpPr/>
            <p:nvPr/>
          </p:nvSpPr>
          <p:spPr>
            <a:xfrm>
              <a:off x="350270" y="3157615"/>
              <a:ext cx="636855" cy="636855"/>
            </a:xfrm>
            <a:prstGeom prst="rect">
              <a:avLst/>
            </a:prstGeom>
            <a:blipFill rotWithShape="1">
              <a:blip r:embed="rId5">
                <a:alphaModFix/>
              </a:blip>
              <a:stretch>
                <a:fillRect/>
              </a:stretch>
            </a:bli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 name="Google Shape;178;p9"/>
            <p:cNvSpPr/>
            <p:nvPr/>
          </p:nvSpPr>
          <p:spPr>
            <a:xfrm>
              <a:off x="1337397" y="2897083"/>
              <a:ext cx="4926242" cy="1157919"/>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 name="Google Shape;179;p9"/>
            <p:cNvSpPr txBox="1"/>
            <p:nvPr/>
          </p:nvSpPr>
          <p:spPr>
            <a:xfrm>
              <a:off x="1337397" y="2897083"/>
              <a:ext cx="4926242" cy="1157919"/>
            </a:xfrm>
            <a:prstGeom prst="rect">
              <a:avLst/>
            </a:prstGeom>
            <a:noFill/>
            <a:ln>
              <a:noFill/>
            </a:ln>
          </p:spPr>
          <p:txBody>
            <a:bodyPr spcFirstLastPara="1" wrap="square" lIns="122525" tIns="122525" rIns="122525" bIns="122525" anchor="ctr" anchorCtr="0">
              <a:noAutofit/>
            </a:bodyPr>
            <a:lstStyle/>
            <a:p>
              <a:pPr marL="0" marR="0" lvl="0" indent="0" algn="l" rtl="0">
                <a:lnSpc>
                  <a:spcPct val="90000"/>
                </a:lnSpc>
                <a:spcBef>
                  <a:spcPts val="0"/>
                </a:spcBef>
                <a:spcAft>
                  <a:spcPts val="0"/>
                </a:spcAft>
                <a:buClr>
                  <a:schemeClr val="dk1"/>
                </a:buClr>
                <a:buSzPts val="2200"/>
                <a:buFont typeface="Calibri"/>
                <a:buNone/>
              </a:pPr>
              <a:r>
                <a:rPr lang="en-GB" sz="2200" b="0" i="0" u="none" strike="noStrike" cap="none">
                  <a:solidFill>
                    <a:schemeClr val="dk1"/>
                  </a:solidFill>
                  <a:latin typeface="Calibri"/>
                  <a:ea typeface="Calibri"/>
                  <a:cs typeface="Calibri"/>
                  <a:sym typeface="Calibri"/>
                </a:rPr>
                <a:t>How we hire &amp; who we hire</a:t>
              </a:r>
              <a:endParaRPr sz="2200" b="0" i="0" u="none" strike="noStrike" cap="none">
                <a:solidFill>
                  <a:schemeClr val="dk1"/>
                </a:solidFill>
                <a:latin typeface="Calibri"/>
                <a:ea typeface="Calibri"/>
                <a:cs typeface="Calibri"/>
                <a:sym typeface="Calibri"/>
              </a:endParaRPr>
            </a:p>
          </p:txBody>
        </p:sp>
        <p:sp>
          <p:nvSpPr>
            <p:cNvPr id="180" name="Google Shape;180;p9"/>
            <p:cNvSpPr/>
            <p:nvPr/>
          </p:nvSpPr>
          <p:spPr>
            <a:xfrm>
              <a:off x="0" y="4344483"/>
              <a:ext cx="6263640" cy="1157919"/>
            </a:xfrm>
            <a:prstGeom prst="roundRect">
              <a:avLst>
                <a:gd name="adj" fmla="val 10000"/>
              </a:avLst>
            </a:prstGeom>
            <a:solidFill>
              <a:srgbClr val="F2F2F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 name="Google Shape;181;p9"/>
            <p:cNvSpPr/>
            <p:nvPr/>
          </p:nvSpPr>
          <p:spPr>
            <a:xfrm>
              <a:off x="350270" y="4605015"/>
              <a:ext cx="636855" cy="636855"/>
            </a:xfrm>
            <a:prstGeom prst="rect">
              <a:avLst/>
            </a:prstGeom>
            <a:blipFill rotWithShape="1">
              <a:blip r:embed="rId6">
                <a:alphaModFix/>
              </a:blip>
              <a:stretch>
                <a:fillRect/>
              </a:stretch>
            </a:bli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 name="Google Shape;182;p9"/>
            <p:cNvSpPr/>
            <p:nvPr/>
          </p:nvSpPr>
          <p:spPr>
            <a:xfrm>
              <a:off x="1337397" y="4344483"/>
              <a:ext cx="4926242" cy="1157919"/>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 name="Google Shape;183;p9"/>
            <p:cNvSpPr txBox="1"/>
            <p:nvPr/>
          </p:nvSpPr>
          <p:spPr>
            <a:xfrm>
              <a:off x="1337397" y="4344483"/>
              <a:ext cx="4926242" cy="1157919"/>
            </a:xfrm>
            <a:prstGeom prst="rect">
              <a:avLst/>
            </a:prstGeom>
            <a:noFill/>
            <a:ln>
              <a:noFill/>
            </a:ln>
          </p:spPr>
          <p:txBody>
            <a:bodyPr spcFirstLastPara="1" wrap="square" lIns="122525" tIns="122525" rIns="122525" bIns="122525" anchor="ctr" anchorCtr="0">
              <a:noAutofit/>
            </a:bodyPr>
            <a:lstStyle/>
            <a:p>
              <a:pPr marL="0" marR="0" lvl="0" indent="0" algn="l" rtl="0">
                <a:lnSpc>
                  <a:spcPct val="90000"/>
                </a:lnSpc>
                <a:spcBef>
                  <a:spcPts val="0"/>
                </a:spcBef>
                <a:spcAft>
                  <a:spcPts val="0"/>
                </a:spcAft>
                <a:buClr>
                  <a:schemeClr val="dk1"/>
                </a:buClr>
                <a:buSzPts val="2200"/>
                <a:buFont typeface="Calibri"/>
                <a:buNone/>
              </a:pPr>
              <a:r>
                <a:rPr lang="en-GB" sz="2200" b="0" i="0" u="none" strike="noStrike" cap="none">
                  <a:solidFill>
                    <a:schemeClr val="dk1"/>
                  </a:solidFill>
                  <a:latin typeface="Calibri"/>
                  <a:ea typeface="Calibri"/>
                  <a:cs typeface="Calibri"/>
                  <a:sym typeface="Calibri"/>
                </a:rPr>
                <a:t>SME- large organisations divide </a:t>
              </a:r>
              <a:endParaRPr sz="2200" b="0" i="0" u="none" strike="noStrike" cap="none">
                <a:solidFill>
                  <a:schemeClr val="dk1"/>
                </a:solidFill>
                <a:latin typeface="Calibri"/>
                <a:ea typeface="Calibri"/>
                <a:cs typeface="Calibri"/>
                <a:sym typeface="Calibri"/>
              </a:endParaRPr>
            </a:p>
          </p:txBody>
        </p:sp>
      </p:grpSp>
    </p:spTree>
  </p:cSld>
  <p:clrMapOvr>
    <a:masterClrMapping/>
  </p:clrMapOvr>
</p:sld>
</file>

<file path=ppt/theme/theme1.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117</TotalTime>
  <Words>899</Words>
  <Application>Microsoft Office PowerPoint</Application>
  <PresentationFormat>Widescreen</PresentationFormat>
  <Paragraphs>138</Paragraphs>
  <Slides>10</Slides>
  <Notes>10</Notes>
  <HiddenSlides>0</HiddenSlides>
  <MMClips>0</MMClips>
  <ScaleCrop>false</ScaleCrop>
  <HeadingPairs>
    <vt:vector size="6" baseType="variant">
      <vt:variant>
        <vt:lpstr>Fonts Used</vt:lpstr>
      </vt:variant>
      <vt:variant>
        <vt:i4>3</vt:i4>
      </vt:variant>
      <vt:variant>
        <vt:lpstr>Theme</vt:lpstr>
      </vt:variant>
      <vt:variant>
        <vt:i4>2</vt:i4>
      </vt:variant>
      <vt:variant>
        <vt:lpstr>Slide Titles</vt:lpstr>
      </vt:variant>
      <vt:variant>
        <vt:i4>10</vt:i4>
      </vt:variant>
    </vt:vector>
  </HeadingPairs>
  <TitlesOfParts>
    <vt:vector size="15" baseType="lpstr">
      <vt:lpstr>Arial</vt:lpstr>
      <vt:lpstr>Calibri</vt:lpstr>
      <vt:lpstr>Times New Roman</vt:lpstr>
      <vt:lpstr>Office Theme</vt:lpstr>
      <vt:lpstr>Office Theme</vt:lpstr>
      <vt:lpstr>Digital skills gap of tourism-related business in the UK </vt:lpstr>
      <vt:lpstr>The  growing importance of digital technologies</vt:lpstr>
      <vt:lpstr>Study context - Digital divide</vt:lpstr>
      <vt:lpstr>Study context – contrasted industry </vt:lpstr>
      <vt:lpstr>Methodology </vt:lpstr>
      <vt:lpstr>Results- ‘Biggest gap’ </vt:lpstr>
      <vt:lpstr>Results- ‘biggest gap’ ≠ ‘biggest needs’ </vt:lpstr>
      <vt:lpstr>Results- ‘worrying trends’ </vt:lpstr>
      <vt:lpstr>Possible implications </vt:lpstr>
      <vt:lpstr>Thank you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Digital skills gap of tourism-related business in the UK </dc:title>
  <dc:creator>Minor, Kasha</dc:creator>
  <cp:lastModifiedBy>Minor, Kasha</cp:lastModifiedBy>
  <cp:revision>2</cp:revision>
  <dcterms:created xsi:type="dcterms:W3CDTF">2021-11-26T11:49:50Z</dcterms:created>
  <dcterms:modified xsi:type="dcterms:W3CDTF">2021-12-10T10:29:53Z</dcterms:modified>
</cp:coreProperties>
</file>