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7.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8.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50" r:id="rId2"/>
  </p:sldMasterIdLst>
  <p:notesMasterIdLst>
    <p:notesMasterId r:id="rId18"/>
  </p:notesMasterIdLst>
  <p:sldIdLst>
    <p:sldId id="256" r:id="rId3"/>
    <p:sldId id="257" r:id="rId4"/>
    <p:sldId id="258" r:id="rId5"/>
    <p:sldId id="259" r:id="rId6"/>
    <p:sldId id="260" r:id="rId7"/>
    <p:sldId id="263" r:id="rId8"/>
    <p:sldId id="266" r:id="rId9"/>
    <p:sldId id="267" r:id="rId10"/>
    <p:sldId id="268" r:id="rId11"/>
    <p:sldId id="269" r:id="rId12"/>
    <p:sldId id="270" r:id="rId13"/>
    <p:sldId id="272" r:id="rId14"/>
    <p:sldId id="271" r:id="rId15"/>
    <p:sldId id="264" r:id="rId16"/>
    <p:sldId id="265" r:id="rId17"/>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9" roundtripDataSignature="AMtx7mhotjMjx1YMjtZayl/TY/diKvhiQ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F933AAD-F19F-4E48-9191-B7E9462FED87}">
  <a:tblStyle styleId="{FF933AAD-F19F-4E48-9191-B7E9462FED87}"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033" autoAdjust="0"/>
  </p:normalViewPr>
  <p:slideViewPr>
    <p:cSldViewPr snapToGrid="0">
      <p:cViewPr varScale="1">
        <p:scale>
          <a:sx n="62" d="100"/>
          <a:sy n="62" d="100"/>
        </p:scale>
        <p:origin x="1459"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customschemas.google.com/relationships/presentationmetadata" Target="meta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m20793\Google%20Drive\Research\NTG\NTG%20Paper%202\OCt%202021\skills%20change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sm20793\Google%20Drive\Research\NTG\NTG%20Paper%202\OCt%202021\skills%20change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sm20793\Google%20Drive\Research\NTG\NTG%20Paper%202\OCt%202021\skills%20change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sm20793\Google%20Drive\Research\NTG\NTG%20Paper%202\OCt%202021\skills%20change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sm20793\Google%20Drive\Research\NTG\NTG%20Paper%202\OCt%202021\skills%20changes.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AI and Robotics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Current skills level</c:v>
          </c:tx>
          <c:spPr>
            <a:ln w="28575" cap="rnd">
              <a:solidFill>
                <a:schemeClr val="accent1"/>
              </a:solidFill>
              <a:round/>
            </a:ln>
            <a:effectLst/>
          </c:spPr>
          <c:marker>
            <c:symbol val="none"/>
          </c:marker>
          <c:cat>
            <c:strRef>
              <c:f>Sheet1!$B$2:$F$2</c:f>
              <c:strCache>
                <c:ptCount val="5"/>
                <c:pt idx="0">
                  <c:v>No skills </c:v>
                </c:pt>
                <c:pt idx="1">
                  <c:v>Low skills</c:v>
                </c:pt>
                <c:pt idx="2">
                  <c:v>Moderte skills </c:v>
                </c:pt>
                <c:pt idx="3">
                  <c:v>Good Skills</c:v>
                </c:pt>
                <c:pt idx="4">
                  <c:v>Expert skills </c:v>
                </c:pt>
              </c:strCache>
            </c:strRef>
          </c:cat>
          <c:val>
            <c:numRef>
              <c:f>Sheet1!$B$14:$F$14</c:f>
              <c:numCache>
                <c:formatCode>0.0000%</c:formatCode>
                <c:ptCount val="5"/>
                <c:pt idx="0">
                  <c:v>0.63247863247863245</c:v>
                </c:pt>
                <c:pt idx="1">
                  <c:v>0.17094017094017094</c:v>
                </c:pt>
                <c:pt idx="2">
                  <c:v>0.12820512820512819</c:v>
                </c:pt>
                <c:pt idx="3">
                  <c:v>4.7008547008547008E-2</c:v>
                </c:pt>
                <c:pt idx="4">
                  <c:v>2.1367521367521368E-2</c:v>
                </c:pt>
              </c:numCache>
            </c:numRef>
          </c:val>
          <c:smooth val="0"/>
          <c:extLst>
            <c:ext xmlns:c16="http://schemas.microsoft.com/office/drawing/2014/chart" uri="{C3380CC4-5D6E-409C-BE32-E72D297353CC}">
              <c16:uniqueId val="{00000000-B024-4FD7-B5F4-8DF904EC04B2}"/>
            </c:ext>
          </c:extLst>
        </c:ser>
        <c:ser>
          <c:idx val="1"/>
          <c:order val="1"/>
          <c:tx>
            <c:v>Future skills levels</c:v>
          </c:tx>
          <c:spPr>
            <a:ln w="28575" cap="rnd">
              <a:solidFill>
                <a:schemeClr val="accent2"/>
              </a:solidFill>
              <a:round/>
            </a:ln>
            <a:effectLst/>
          </c:spPr>
          <c:marker>
            <c:symbol val="none"/>
          </c:marker>
          <c:cat>
            <c:strRef>
              <c:f>Sheet1!$B$2:$F$2</c:f>
              <c:strCache>
                <c:ptCount val="5"/>
                <c:pt idx="0">
                  <c:v>No skills </c:v>
                </c:pt>
                <c:pt idx="1">
                  <c:v>Low skills</c:v>
                </c:pt>
                <c:pt idx="2">
                  <c:v>Moderte skills </c:v>
                </c:pt>
                <c:pt idx="3">
                  <c:v>Good Skills</c:v>
                </c:pt>
                <c:pt idx="4">
                  <c:v>Expert skills </c:v>
                </c:pt>
              </c:strCache>
            </c:strRef>
          </c:cat>
          <c:val>
            <c:numRef>
              <c:f>Sheet1!$B$30:$F$30</c:f>
              <c:numCache>
                <c:formatCode>0.0000%</c:formatCode>
                <c:ptCount val="5"/>
                <c:pt idx="0">
                  <c:v>0.25751072961373389</c:v>
                </c:pt>
                <c:pt idx="1">
                  <c:v>0.18884120171673821</c:v>
                </c:pt>
                <c:pt idx="2">
                  <c:v>0.20171673819742489</c:v>
                </c:pt>
                <c:pt idx="3">
                  <c:v>0.19313304721030042</c:v>
                </c:pt>
                <c:pt idx="4">
                  <c:v>0.15879828326180256</c:v>
                </c:pt>
              </c:numCache>
            </c:numRef>
          </c:val>
          <c:smooth val="0"/>
          <c:extLst>
            <c:ext xmlns:c16="http://schemas.microsoft.com/office/drawing/2014/chart" uri="{C3380CC4-5D6E-409C-BE32-E72D297353CC}">
              <c16:uniqueId val="{00000001-B024-4FD7-B5F4-8DF904EC04B2}"/>
            </c:ext>
          </c:extLst>
        </c:ser>
        <c:dLbls>
          <c:showLegendKey val="0"/>
          <c:showVal val="0"/>
          <c:showCatName val="0"/>
          <c:showSerName val="0"/>
          <c:showPercent val="0"/>
          <c:showBubbleSize val="0"/>
        </c:dLbls>
        <c:smooth val="0"/>
        <c:axId val="1750053807"/>
        <c:axId val="1741194751"/>
      </c:lineChart>
      <c:catAx>
        <c:axId val="17500538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41194751"/>
        <c:crosses val="autoZero"/>
        <c:auto val="1"/>
        <c:lblAlgn val="ctr"/>
        <c:lblOffset val="100"/>
        <c:noMultiLvlLbl val="0"/>
      </c:catAx>
      <c:valAx>
        <c:axId val="1741194751"/>
        <c:scaling>
          <c:orientation val="minMax"/>
        </c:scaling>
        <c:delete val="0"/>
        <c:axPos val="l"/>
        <c:majorGridlines>
          <c:spPr>
            <a:ln w="9525" cap="flat" cmpd="sng" algn="ctr">
              <a:solidFill>
                <a:schemeClr val="tx1">
                  <a:lumMod val="15000"/>
                  <a:lumOff val="85000"/>
                </a:schemeClr>
              </a:solidFill>
              <a:round/>
            </a:ln>
            <a:effectLst/>
          </c:spPr>
        </c:majorGridlines>
        <c:numFmt formatCode="0.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5005380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400" b="0" i="0" u="none" strike="noStrike" baseline="0">
                <a:effectLst/>
              </a:rPr>
              <a:t>Data analytics, business intelligence, big data skills</a:t>
            </a:r>
            <a:r>
              <a:rPr lang="en-GB" sz="1400" b="0" i="0" u="none" strike="noStrike" baseline="0"/>
              <a:t> </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Current skills</c:v>
          </c:tx>
          <c:spPr>
            <a:ln w="28575" cap="rnd">
              <a:solidFill>
                <a:schemeClr val="accent1"/>
              </a:solidFill>
              <a:round/>
            </a:ln>
            <a:effectLst/>
          </c:spPr>
          <c:marker>
            <c:symbol val="none"/>
          </c:marker>
          <c:val>
            <c:numRef>
              <c:f>Sheet1!$B$13:$F$13</c:f>
              <c:numCache>
                <c:formatCode>0.0000%</c:formatCode>
                <c:ptCount val="5"/>
                <c:pt idx="0">
                  <c:v>0.20171673819742489</c:v>
                </c:pt>
                <c:pt idx="1">
                  <c:v>0.19313304721030042</c:v>
                </c:pt>
                <c:pt idx="2">
                  <c:v>0.29613733905579398</c:v>
                </c:pt>
                <c:pt idx="3">
                  <c:v>0.21888412017167383</c:v>
                </c:pt>
                <c:pt idx="4">
                  <c:v>9.012875536480687E-2</c:v>
                </c:pt>
              </c:numCache>
            </c:numRef>
          </c:val>
          <c:smooth val="0"/>
          <c:extLst>
            <c:ext xmlns:c16="http://schemas.microsoft.com/office/drawing/2014/chart" uri="{C3380CC4-5D6E-409C-BE32-E72D297353CC}">
              <c16:uniqueId val="{00000000-6400-4DDF-9D6D-EAE47B11088E}"/>
            </c:ext>
          </c:extLst>
        </c:ser>
        <c:ser>
          <c:idx val="1"/>
          <c:order val="1"/>
          <c:tx>
            <c:v>Future skills</c:v>
          </c:tx>
          <c:spPr>
            <a:ln w="28575" cap="rnd">
              <a:solidFill>
                <a:schemeClr val="accent2"/>
              </a:solidFill>
              <a:round/>
            </a:ln>
            <a:effectLst/>
          </c:spPr>
          <c:marker>
            <c:symbol val="none"/>
          </c:marker>
          <c:val>
            <c:numRef>
              <c:f>Sheet1!$B$29:$F$29</c:f>
              <c:numCache>
                <c:formatCode>0.0000%</c:formatCode>
                <c:ptCount val="5"/>
                <c:pt idx="0">
                  <c:v>6.8669527896995694E-2</c:v>
                </c:pt>
                <c:pt idx="1">
                  <c:v>8.5836909871244635E-2</c:v>
                </c:pt>
                <c:pt idx="2">
                  <c:v>0.17596566523605151</c:v>
                </c:pt>
                <c:pt idx="3">
                  <c:v>0.34334763948497854</c:v>
                </c:pt>
                <c:pt idx="4">
                  <c:v>0.3261802575107296</c:v>
                </c:pt>
              </c:numCache>
            </c:numRef>
          </c:val>
          <c:smooth val="0"/>
          <c:extLst>
            <c:ext xmlns:c16="http://schemas.microsoft.com/office/drawing/2014/chart" uri="{C3380CC4-5D6E-409C-BE32-E72D297353CC}">
              <c16:uniqueId val="{00000001-6400-4DDF-9D6D-EAE47B11088E}"/>
            </c:ext>
          </c:extLst>
        </c:ser>
        <c:dLbls>
          <c:showLegendKey val="0"/>
          <c:showVal val="0"/>
          <c:showCatName val="0"/>
          <c:showSerName val="0"/>
          <c:showPercent val="0"/>
          <c:showBubbleSize val="0"/>
        </c:dLbls>
        <c:smooth val="0"/>
        <c:axId val="1627472960"/>
        <c:axId val="1973992800"/>
      </c:lineChart>
      <c:catAx>
        <c:axId val="1627472960"/>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73992800"/>
        <c:crosses val="autoZero"/>
        <c:auto val="1"/>
        <c:lblAlgn val="ctr"/>
        <c:lblOffset val="100"/>
        <c:noMultiLvlLbl val="0"/>
      </c:catAx>
      <c:valAx>
        <c:axId val="1973992800"/>
        <c:scaling>
          <c:orientation val="minMax"/>
        </c:scaling>
        <c:delete val="0"/>
        <c:axPos val="l"/>
        <c:majorGridlines>
          <c:spPr>
            <a:ln w="9525" cap="flat" cmpd="sng" algn="ctr">
              <a:solidFill>
                <a:schemeClr val="tx1">
                  <a:lumMod val="15000"/>
                  <a:lumOff val="85000"/>
                </a:schemeClr>
              </a:solidFill>
              <a:round/>
            </a:ln>
            <a:effectLst/>
          </c:spPr>
        </c:majorGridlines>
        <c:numFmt formatCode="0.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274729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400" b="0" i="0" u="none" strike="noStrike" baseline="0">
                <a:effectLst/>
              </a:rPr>
              <a:t>Website development skills</a:t>
            </a:r>
            <a:r>
              <a:rPr lang="en-GB" sz="1400" b="0" i="0" u="none" strike="noStrike" baseline="0"/>
              <a:t> </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Current skills</c:v>
          </c:tx>
          <c:spPr>
            <a:ln w="28575" cap="rnd">
              <a:solidFill>
                <a:schemeClr val="accent1"/>
              </a:solidFill>
              <a:round/>
            </a:ln>
            <a:effectLst/>
          </c:spPr>
          <c:marker>
            <c:symbol val="none"/>
          </c:marker>
          <c:val>
            <c:numRef>
              <c:f>Sheet1!$B$10:$F$10</c:f>
              <c:numCache>
                <c:formatCode>0.0000%</c:formatCode>
                <c:ptCount val="5"/>
                <c:pt idx="0">
                  <c:v>0.21030042918454936</c:v>
                </c:pt>
                <c:pt idx="1">
                  <c:v>0.23605150214592274</c:v>
                </c:pt>
                <c:pt idx="2">
                  <c:v>0.26609442060085836</c:v>
                </c:pt>
                <c:pt idx="3">
                  <c:v>0.17596566523605151</c:v>
                </c:pt>
                <c:pt idx="4">
                  <c:v>0.11158798283261803</c:v>
                </c:pt>
              </c:numCache>
            </c:numRef>
          </c:val>
          <c:smooth val="0"/>
          <c:extLst>
            <c:ext xmlns:c16="http://schemas.microsoft.com/office/drawing/2014/chart" uri="{C3380CC4-5D6E-409C-BE32-E72D297353CC}">
              <c16:uniqueId val="{00000000-C85A-4E4A-8A2D-4D5BF1CA0BA4}"/>
            </c:ext>
          </c:extLst>
        </c:ser>
        <c:ser>
          <c:idx val="1"/>
          <c:order val="1"/>
          <c:tx>
            <c:v>Future skils</c:v>
          </c:tx>
          <c:spPr>
            <a:ln w="28575" cap="rnd">
              <a:solidFill>
                <a:schemeClr val="accent2"/>
              </a:solidFill>
              <a:round/>
            </a:ln>
            <a:effectLst/>
          </c:spPr>
          <c:marker>
            <c:symbol val="none"/>
          </c:marker>
          <c:val>
            <c:numRef>
              <c:f>Sheet1!$B$26:$F$26</c:f>
              <c:numCache>
                <c:formatCode>0.0000%</c:formatCode>
                <c:ptCount val="5"/>
                <c:pt idx="0">
                  <c:v>6.0085836909871244E-2</c:v>
                </c:pt>
                <c:pt idx="1">
                  <c:v>0.11158798283261803</c:v>
                </c:pt>
                <c:pt idx="2">
                  <c:v>0.20600858369098712</c:v>
                </c:pt>
                <c:pt idx="3">
                  <c:v>0.28755364806866951</c:v>
                </c:pt>
                <c:pt idx="4">
                  <c:v>0.33476394849785407</c:v>
                </c:pt>
              </c:numCache>
            </c:numRef>
          </c:val>
          <c:smooth val="0"/>
          <c:extLst>
            <c:ext xmlns:c16="http://schemas.microsoft.com/office/drawing/2014/chart" uri="{C3380CC4-5D6E-409C-BE32-E72D297353CC}">
              <c16:uniqueId val="{00000001-C85A-4E4A-8A2D-4D5BF1CA0BA4}"/>
            </c:ext>
          </c:extLst>
        </c:ser>
        <c:dLbls>
          <c:showLegendKey val="0"/>
          <c:showVal val="0"/>
          <c:showCatName val="0"/>
          <c:showSerName val="0"/>
          <c:showPercent val="0"/>
          <c:showBubbleSize val="0"/>
        </c:dLbls>
        <c:smooth val="0"/>
        <c:axId val="1776302352"/>
        <c:axId val="1973953280"/>
      </c:lineChart>
      <c:catAx>
        <c:axId val="1776302352"/>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73953280"/>
        <c:crosses val="autoZero"/>
        <c:auto val="1"/>
        <c:lblAlgn val="ctr"/>
        <c:lblOffset val="100"/>
        <c:noMultiLvlLbl val="0"/>
      </c:catAx>
      <c:valAx>
        <c:axId val="1973953280"/>
        <c:scaling>
          <c:orientation val="minMax"/>
        </c:scaling>
        <c:delete val="0"/>
        <c:axPos val="l"/>
        <c:majorGridlines>
          <c:spPr>
            <a:ln w="9525" cap="flat" cmpd="sng" algn="ctr">
              <a:solidFill>
                <a:schemeClr val="tx1">
                  <a:lumMod val="15000"/>
                  <a:lumOff val="85000"/>
                </a:schemeClr>
              </a:solidFill>
              <a:round/>
            </a:ln>
            <a:effectLst/>
          </c:spPr>
        </c:majorGridlines>
        <c:numFmt formatCode="0.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76302352"/>
        <c:crosses val="autoZero"/>
        <c:crossBetween val="between"/>
      </c:valAx>
      <c:spPr>
        <a:noFill/>
        <a:ln>
          <a:noFill/>
        </a:ln>
        <a:effectLst/>
      </c:spPr>
    </c:plotArea>
    <c:legend>
      <c:legendPos val="b"/>
      <c:layout>
        <c:manualLayout>
          <c:xMode val="edge"/>
          <c:yMode val="edge"/>
          <c:x val="0.25664107611548559"/>
          <c:y val="0.9169003353747448"/>
          <c:w val="0.48671784776902888"/>
          <c:h val="7.3840405365995912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400" b="0" i="0" u="none" strike="noStrike" baseline="0">
                <a:effectLst/>
              </a:rPr>
              <a:t>Skills related to applying digital hardware technologies, such as Augmented and Virtual Reality</a:t>
            </a:r>
            <a:r>
              <a:rPr lang="en-GB" sz="1400" b="0" i="0" u="none" strike="noStrike" baseline="0"/>
              <a:t> </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Current skills</c:v>
          </c:tx>
          <c:spPr>
            <a:ln w="28575" cap="rnd">
              <a:solidFill>
                <a:schemeClr val="accent1"/>
              </a:solidFill>
              <a:round/>
            </a:ln>
            <a:effectLst/>
          </c:spPr>
          <c:marker>
            <c:symbol val="none"/>
          </c:marker>
          <c:val>
            <c:numRef>
              <c:f>Sheet1!$B$15:$F$15</c:f>
              <c:numCache>
                <c:formatCode>0.0000%</c:formatCode>
                <c:ptCount val="5"/>
                <c:pt idx="0">
                  <c:v>0.57939914163090134</c:v>
                </c:pt>
                <c:pt idx="1">
                  <c:v>0.17167381974248927</c:v>
                </c:pt>
                <c:pt idx="2">
                  <c:v>0.16738197424892703</c:v>
                </c:pt>
                <c:pt idx="3">
                  <c:v>6.4377682403433473E-2</c:v>
                </c:pt>
                <c:pt idx="4">
                  <c:v>1.7167381974248927E-2</c:v>
                </c:pt>
              </c:numCache>
            </c:numRef>
          </c:val>
          <c:smooth val="0"/>
          <c:extLst>
            <c:ext xmlns:c16="http://schemas.microsoft.com/office/drawing/2014/chart" uri="{C3380CC4-5D6E-409C-BE32-E72D297353CC}">
              <c16:uniqueId val="{00000000-87FB-414B-89E8-44B5284D996F}"/>
            </c:ext>
          </c:extLst>
        </c:ser>
        <c:ser>
          <c:idx val="1"/>
          <c:order val="1"/>
          <c:tx>
            <c:v>Future skills</c:v>
          </c:tx>
          <c:spPr>
            <a:ln w="28575" cap="rnd">
              <a:solidFill>
                <a:schemeClr val="accent2"/>
              </a:solidFill>
              <a:round/>
            </a:ln>
            <a:effectLst/>
          </c:spPr>
          <c:marker>
            <c:symbol val="none"/>
          </c:marker>
          <c:val>
            <c:numRef>
              <c:f>Sheet1!$B$31:$F$31</c:f>
              <c:numCache>
                <c:formatCode>0.0000%</c:formatCode>
                <c:ptCount val="5"/>
                <c:pt idx="0">
                  <c:v>0.21459227467811159</c:v>
                </c:pt>
                <c:pt idx="1">
                  <c:v>0.15879828326180256</c:v>
                </c:pt>
                <c:pt idx="2">
                  <c:v>0.23175965665236051</c:v>
                </c:pt>
                <c:pt idx="3">
                  <c:v>0.23175965665236051</c:v>
                </c:pt>
                <c:pt idx="4">
                  <c:v>0.1630901287553648</c:v>
                </c:pt>
              </c:numCache>
            </c:numRef>
          </c:val>
          <c:smooth val="0"/>
          <c:extLst>
            <c:ext xmlns:c16="http://schemas.microsoft.com/office/drawing/2014/chart" uri="{C3380CC4-5D6E-409C-BE32-E72D297353CC}">
              <c16:uniqueId val="{00000001-87FB-414B-89E8-44B5284D996F}"/>
            </c:ext>
          </c:extLst>
        </c:ser>
        <c:dLbls>
          <c:showLegendKey val="0"/>
          <c:showVal val="0"/>
          <c:showCatName val="0"/>
          <c:showSerName val="0"/>
          <c:showPercent val="0"/>
          <c:showBubbleSize val="0"/>
        </c:dLbls>
        <c:smooth val="0"/>
        <c:axId val="2106025232"/>
        <c:axId val="1973960768"/>
      </c:lineChart>
      <c:catAx>
        <c:axId val="2106025232"/>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73960768"/>
        <c:crosses val="autoZero"/>
        <c:auto val="1"/>
        <c:lblAlgn val="ctr"/>
        <c:lblOffset val="100"/>
        <c:noMultiLvlLbl val="0"/>
      </c:catAx>
      <c:valAx>
        <c:axId val="1973960768"/>
        <c:scaling>
          <c:orientation val="minMax"/>
        </c:scaling>
        <c:delete val="0"/>
        <c:axPos val="l"/>
        <c:majorGridlines>
          <c:spPr>
            <a:ln w="9525" cap="flat" cmpd="sng" algn="ctr">
              <a:solidFill>
                <a:schemeClr val="tx1">
                  <a:lumMod val="15000"/>
                  <a:lumOff val="85000"/>
                </a:schemeClr>
              </a:solidFill>
              <a:round/>
            </a:ln>
            <a:effectLst/>
          </c:spPr>
        </c:majorGridlines>
        <c:numFmt formatCode="0.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0602523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AI and Robotics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Current skills level</c:v>
          </c:tx>
          <c:spPr>
            <a:ln w="28575" cap="rnd">
              <a:solidFill>
                <a:schemeClr val="accent1"/>
              </a:solidFill>
              <a:round/>
            </a:ln>
            <a:effectLst/>
          </c:spPr>
          <c:marker>
            <c:symbol val="none"/>
          </c:marker>
          <c:cat>
            <c:strRef>
              <c:f>Sheet1!$B$2:$F$2</c:f>
              <c:strCache>
                <c:ptCount val="5"/>
                <c:pt idx="0">
                  <c:v>No skills </c:v>
                </c:pt>
                <c:pt idx="1">
                  <c:v>Low skills</c:v>
                </c:pt>
                <c:pt idx="2">
                  <c:v>Moderte skills </c:v>
                </c:pt>
                <c:pt idx="3">
                  <c:v>Good Skills</c:v>
                </c:pt>
                <c:pt idx="4">
                  <c:v>Expert skills </c:v>
                </c:pt>
              </c:strCache>
            </c:strRef>
          </c:cat>
          <c:val>
            <c:numRef>
              <c:f>Sheet1!$B$14:$F$14</c:f>
              <c:numCache>
                <c:formatCode>0.0000%</c:formatCode>
                <c:ptCount val="5"/>
                <c:pt idx="0">
                  <c:v>0.63247863247863245</c:v>
                </c:pt>
                <c:pt idx="1">
                  <c:v>0.17094017094017094</c:v>
                </c:pt>
                <c:pt idx="2">
                  <c:v>0.12820512820512819</c:v>
                </c:pt>
                <c:pt idx="3">
                  <c:v>4.7008547008547008E-2</c:v>
                </c:pt>
                <c:pt idx="4">
                  <c:v>2.1367521367521368E-2</c:v>
                </c:pt>
              </c:numCache>
            </c:numRef>
          </c:val>
          <c:smooth val="0"/>
          <c:extLst>
            <c:ext xmlns:c16="http://schemas.microsoft.com/office/drawing/2014/chart" uri="{C3380CC4-5D6E-409C-BE32-E72D297353CC}">
              <c16:uniqueId val="{00000000-CF2C-4854-8889-AF22FE46A503}"/>
            </c:ext>
          </c:extLst>
        </c:ser>
        <c:ser>
          <c:idx val="1"/>
          <c:order val="1"/>
          <c:tx>
            <c:v>Future skills levels</c:v>
          </c:tx>
          <c:spPr>
            <a:ln w="28575" cap="rnd">
              <a:solidFill>
                <a:schemeClr val="accent2"/>
              </a:solidFill>
              <a:round/>
            </a:ln>
            <a:effectLst/>
          </c:spPr>
          <c:marker>
            <c:symbol val="none"/>
          </c:marker>
          <c:cat>
            <c:strRef>
              <c:f>Sheet1!$B$2:$F$2</c:f>
              <c:strCache>
                <c:ptCount val="5"/>
                <c:pt idx="0">
                  <c:v>No skills </c:v>
                </c:pt>
                <c:pt idx="1">
                  <c:v>Low skills</c:v>
                </c:pt>
                <c:pt idx="2">
                  <c:v>Moderte skills </c:v>
                </c:pt>
                <c:pt idx="3">
                  <c:v>Good Skills</c:v>
                </c:pt>
                <c:pt idx="4">
                  <c:v>Expert skills </c:v>
                </c:pt>
              </c:strCache>
            </c:strRef>
          </c:cat>
          <c:val>
            <c:numRef>
              <c:f>Sheet1!$B$30:$F$30</c:f>
              <c:numCache>
                <c:formatCode>0.0000%</c:formatCode>
                <c:ptCount val="5"/>
                <c:pt idx="0">
                  <c:v>0.25751072961373389</c:v>
                </c:pt>
                <c:pt idx="1">
                  <c:v>0.18884120171673821</c:v>
                </c:pt>
                <c:pt idx="2">
                  <c:v>0.20171673819742489</c:v>
                </c:pt>
                <c:pt idx="3">
                  <c:v>0.19313304721030042</c:v>
                </c:pt>
                <c:pt idx="4">
                  <c:v>0.15879828326180256</c:v>
                </c:pt>
              </c:numCache>
            </c:numRef>
          </c:val>
          <c:smooth val="0"/>
          <c:extLst>
            <c:ext xmlns:c16="http://schemas.microsoft.com/office/drawing/2014/chart" uri="{C3380CC4-5D6E-409C-BE32-E72D297353CC}">
              <c16:uniqueId val="{00000001-CF2C-4854-8889-AF22FE46A503}"/>
            </c:ext>
          </c:extLst>
        </c:ser>
        <c:dLbls>
          <c:showLegendKey val="0"/>
          <c:showVal val="0"/>
          <c:showCatName val="0"/>
          <c:showSerName val="0"/>
          <c:showPercent val="0"/>
          <c:showBubbleSize val="0"/>
        </c:dLbls>
        <c:smooth val="0"/>
        <c:axId val="1750053807"/>
        <c:axId val="1741194751"/>
      </c:lineChart>
      <c:catAx>
        <c:axId val="17500538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41194751"/>
        <c:crosses val="autoZero"/>
        <c:auto val="1"/>
        <c:lblAlgn val="ctr"/>
        <c:lblOffset val="100"/>
        <c:noMultiLvlLbl val="0"/>
      </c:catAx>
      <c:valAx>
        <c:axId val="1741194751"/>
        <c:scaling>
          <c:orientation val="minMax"/>
        </c:scaling>
        <c:delete val="0"/>
        <c:axPos val="l"/>
        <c:majorGridlines>
          <c:spPr>
            <a:ln w="9525" cap="flat" cmpd="sng" algn="ctr">
              <a:solidFill>
                <a:schemeClr val="tx1">
                  <a:lumMod val="15000"/>
                  <a:lumOff val="85000"/>
                </a:schemeClr>
              </a:solidFill>
              <a:round/>
            </a:ln>
            <a:effectLst/>
          </c:spPr>
        </c:majorGridlines>
        <c:numFmt formatCode="0.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5005380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Social</a:t>
            </a:r>
            <a:r>
              <a:rPr lang="en-GB" baseline="0"/>
              <a:t> Media Skills </a:t>
            </a:r>
            <a:endParaRPr lang="en-GB"/>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Current skills</c:v>
          </c:tx>
          <c:spPr>
            <a:ln w="28575" cap="rnd">
              <a:solidFill>
                <a:schemeClr val="accent1"/>
              </a:solidFill>
              <a:round/>
            </a:ln>
            <a:effectLst/>
          </c:spPr>
          <c:marker>
            <c:symbol val="none"/>
          </c:marker>
          <c:val>
            <c:numRef>
              <c:f>Sheet1!$B$11:$F$11</c:f>
              <c:numCache>
                <c:formatCode>0.0000%</c:formatCode>
                <c:ptCount val="5"/>
                <c:pt idx="0">
                  <c:v>4.2918454935622317E-2</c:v>
                </c:pt>
                <c:pt idx="1">
                  <c:v>0.1072961373390558</c:v>
                </c:pt>
                <c:pt idx="2">
                  <c:v>0.31330472103004292</c:v>
                </c:pt>
                <c:pt idx="3">
                  <c:v>0.37339055793991416</c:v>
                </c:pt>
                <c:pt idx="4">
                  <c:v>0.1630901287553648</c:v>
                </c:pt>
              </c:numCache>
            </c:numRef>
          </c:val>
          <c:smooth val="0"/>
          <c:extLst>
            <c:ext xmlns:c16="http://schemas.microsoft.com/office/drawing/2014/chart" uri="{C3380CC4-5D6E-409C-BE32-E72D297353CC}">
              <c16:uniqueId val="{00000000-96AA-4CFA-A342-E48FA3F3EC65}"/>
            </c:ext>
          </c:extLst>
        </c:ser>
        <c:ser>
          <c:idx val="1"/>
          <c:order val="1"/>
          <c:tx>
            <c:v>Future skills </c:v>
          </c:tx>
          <c:spPr>
            <a:ln w="28575" cap="rnd">
              <a:solidFill>
                <a:schemeClr val="accent2"/>
              </a:solidFill>
              <a:round/>
            </a:ln>
            <a:effectLst/>
          </c:spPr>
          <c:marker>
            <c:symbol val="none"/>
          </c:marker>
          <c:val>
            <c:numRef>
              <c:f>Sheet1!$B$27:$F$27</c:f>
              <c:numCache>
                <c:formatCode>0.0000%</c:formatCode>
                <c:ptCount val="5"/>
                <c:pt idx="0">
                  <c:v>2.575107296137339E-2</c:v>
                </c:pt>
                <c:pt idx="1">
                  <c:v>2.1459227467811159E-2</c:v>
                </c:pt>
                <c:pt idx="2">
                  <c:v>0.11158798283261803</c:v>
                </c:pt>
                <c:pt idx="3">
                  <c:v>0.29184549356223177</c:v>
                </c:pt>
                <c:pt idx="4">
                  <c:v>0.54935622317596566</c:v>
                </c:pt>
              </c:numCache>
            </c:numRef>
          </c:val>
          <c:smooth val="0"/>
          <c:extLst>
            <c:ext xmlns:c16="http://schemas.microsoft.com/office/drawing/2014/chart" uri="{C3380CC4-5D6E-409C-BE32-E72D297353CC}">
              <c16:uniqueId val="{00000001-96AA-4CFA-A342-E48FA3F3EC65}"/>
            </c:ext>
          </c:extLst>
        </c:ser>
        <c:dLbls>
          <c:showLegendKey val="0"/>
          <c:showVal val="0"/>
          <c:showCatName val="0"/>
          <c:showSerName val="0"/>
          <c:showPercent val="0"/>
          <c:showBubbleSize val="0"/>
        </c:dLbls>
        <c:smooth val="0"/>
        <c:axId val="75114688"/>
        <c:axId val="1973944128"/>
      </c:lineChart>
      <c:catAx>
        <c:axId val="75114688"/>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73944128"/>
        <c:crosses val="autoZero"/>
        <c:auto val="1"/>
        <c:lblAlgn val="ctr"/>
        <c:lblOffset val="100"/>
        <c:noMultiLvlLbl val="0"/>
      </c:catAx>
      <c:valAx>
        <c:axId val="1973944128"/>
        <c:scaling>
          <c:orientation val="minMax"/>
        </c:scaling>
        <c:delete val="0"/>
        <c:axPos val="l"/>
        <c:majorGridlines>
          <c:spPr>
            <a:ln w="9525" cap="flat" cmpd="sng" algn="ctr">
              <a:solidFill>
                <a:schemeClr val="tx1">
                  <a:lumMod val="15000"/>
                  <a:lumOff val="85000"/>
                </a:schemeClr>
              </a:solidFill>
              <a:round/>
            </a:ln>
            <a:effectLst/>
          </c:spPr>
        </c:majorGridlines>
        <c:numFmt formatCode="0.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51146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MS office (e.g. word, Excel, etc)</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Current skills</c:v>
          </c:tx>
          <c:spPr>
            <a:ln w="28575" cap="rnd">
              <a:solidFill>
                <a:schemeClr val="accent1"/>
              </a:solidFill>
              <a:round/>
            </a:ln>
            <a:effectLst/>
          </c:spPr>
          <c:marker>
            <c:symbol val="none"/>
          </c:marker>
          <c:val>
            <c:numRef>
              <c:f>Sheet1!$B$4:$F$4</c:f>
              <c:numCache>
                <c:formatCode>0.0000%</c:formatCode>
                <c:ptCount val="5"/>
                <c:pt idx="0">
                  <c:v>4.2918454935622317E-3</c:v>
                </c:pt>
                <c:pt idx="1">
                  <c:v>5.1502145922746781E-2</c:v>
                </c:pt>
                <c:pt idx="2">
                  <c:v>0.28755364806866951</c:v>
                </c:pt>
                <c:pt idx="3">
                  <c:v>0.48927038626609443</c:v>
                </c:pt>
                <c:pt idx="4">
                  <c:v>0.16738197424892703</c:v>
                </c:pt>
              </c:numCache>
            </c:numRef>
          </c:val>
          <c:smooth val="0"/>
          <c:extLst>
            <c:ext xmlns:c16="http://schemas.microsoft.com/office/drawing/2014/chart" uri="{C3380CC4-5D6E-409C-BE32-E72D297353CC}">
              <c16:uniqueId val="{00000000-8D3E-4994-B213-EF92B0736103}"/>
            </c:ext>
          </c:extLst>
        </c:ser>
        <c:ser>
          <c:idx val="1"/>
          <c:order val="1"/>
          <c:tx>
            <c:v>Future skills</c:v>
          </c:tx>
          <c:spPr>
            <a:ln w="28575" cap="rnd">
              <a:solidFill>
                <a:schemeClr val="accent2"/>
              </a:solidFill>
              <a:round/>
            </a:ln>
            <a:effectLst/>
          </c:spPr>
          <c:marker>
            <c:symbol val="none"/>
          </c:marker>
          <c:val>
            <c:numRef>
              <c:f>Sheet1!$B$20:$F$20</c:f>
              <c:numCache>
                <c:formatCode>0.0000%</c:formatCode>
                <c:ptCount val="5"/>
                <c:pt idx="0">
                  <c:v>1.2875536480686695E-2</c:v>
                </c:pt>
                <c:pt idx="1">
                  <c:v>2.1459227467811159E-2</c:v>
                </c:pt>
                <c:pt idx="2">
                  <c:v>0.12446351931330472</c:v>
                </c:pt>
                <c:pt idx="3">
                  <c:v>0.45064377682403434</c:v>
                </c:pt>
                <c:pt idx="4">
                  <c:v>0.3905579399141631</c:v>
                </c:pt>
              </c:numCache>
            </c:numRef>
          </c:val>
          <c:smooth val="0"/>
          <c:extLst>
            <c:ext xmlns:c16="http://schemas.microsoft.com/office/drawing/2014/chart" uri="{C3380CC4-5D6E-409C-BE32-E72D297353CC}">
              <c16:uniqueId val="{00000001-8D3E-4994-B213-EF92B0736103}"/>
            </c:ext>
          </c:extLst>
        </c:ser>
        <c:dLbls>
          <c:showLegendKey val="0"/>
          <c:showVal val="0"/>
          <c:showCatName val="0"/>
          <c:showSerName val="0"/>
          <c:showPercent val="0"/>
          <c:showBubbleSize val="0"/>
        </c:dLbls>
        <c:smooth val="0"/>
        <c:axId val="79432656"/>
        <c:axId val="1973951200"/>
      </c:lineChart>
      <c:catAx>
        <c:axId val="79432656"/>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73951200"/>
        <c:crosses val="autoZero"/>
        <c:auto val="1"/>
        <c:lblAlgn val="ctr"/>
        <c:lblOffset val="100"/>
        <c:noMultiLvlLbl val="0"/>
      </c:catAx>
      <c:valAx>
        <c:axId val="1973951200"/>
        <c:scaling>
          <c:orientation val="minMax"/>
        </c:scaling>
        <c:delete val="0"/>
        <c:axPos val="l"/>
        <c:majorGridlines>
          <c:spPr>
            <a:ln w="9525" cap="flat" cmpd="sng" algn="ctr">
              <a:solidFill>
                <a:schemeClr val="tx1">
                  <a:lumMod val="15000"/>
                  <a:lumOff val="85000"/>
                </a:schemeClr>
              </a:solidFill>
              <a:round/>
            </a:ln>
            <a:effectLst/>
          </c:spPr>
        </c:majorGridlines>
        <c:numFmt formatCode="0.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943265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Operating System use skills (e.g., Windows)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Current Skills</c:v>
          </c:tx>
          <c:spPr>
            <a:ln w="28575" cap="rnd">
              <a:solidFill>
                <a:schemeClr val="accent1"/>
              </a:solidFill>
              <a:round/>
            </a:ln>
            <a:effectLst/>
          </c:spPr>
          <c:marker>
            <c:symbol val="none"/>
          </c:marker>
          <c:cat>
            <c:strRef>
              <c:f>Sheet1!$B$2:$F$2</c:f>
              <c:strCache>
                <c:ptCount val="5"/>
                <c:pt idx="0">
                  <c:v>No skills </c:v>
                </c:pt>
                <c:pt idx="1">
                  <c:v>Low skills</c:v>
                </c:pt>
                <c:pt idx="2">
                  <c:v>Moderte skills </c:v>
                </c:pt>
                <c:pt idx="3">
                  <c:v>Good Skills</c:v>
                </c:pt>
                <c:pt idx="4">
                  <c:v>Expert skills </c:v>
                </c:pt>
              </c:strCache>
            </c:strRef>
          </c:cat>
          <c:val>
            <c:numRef>
              <c:f>Sheet1!$B$3:$F$3</c:f>
              <c:numCache>
                <c:formatCode>0.0000%</c:formatCode>
                <c:ptCount val="5"/>
                <c:pt idx="0">
                  <c:v>8.5836909871244635E-3</c:v>
                </c:pt>
                <c:pt idx="1">
                  <c:v>3.4334763948497854E-2</c:v>
                </c:pt>
                <c:pt idx="2">
                  <c:v>0.29184549356223177</c:v>
                </c:pt>
                <c:pt idx="3">
                  <c:v>0.48068669527896996</c:v>
                </c:pt>
                <c:pt idx="4">
                  <c:v>0.18454935622317598</c:v>
                </c:pt>
              </c:numCache>
            </c:numRef>
          </c:val>
          <c:smooth val="0"/>
          <c:extLst>
            <c:ext xmlns:c16="http://schemas.microsoft.com/office/drawing/2014/chart" uri="{C3380CC4-5D6E-409C-BE32-E72D297353CC}">
              <c16:uniqueId val="{00000000-5A38-4DB8-ABF0-8E4BB3D9222A}"/>
            </c:ext>
          </c:extLst>
        </c:ser>
        <c:ser>
          <c:idx val="1"/>
          <c:order val="1"/>
          <c:tx>
            <c:v>Future Skills</c:v>
          </c:tx>
          <c:spPr>
            <a:ln w="28575" cap="rnd">
              <a:solidFill>
                <a:schemeClr val="accent2"/>
              </a:solidFill>
              <a:round/>
            </a:ln>
            <a:effectLst/>
          </c:spPr>
          <c:marker>
            <c:symbol val="none"/>
          </c:marker>
          <c:cat>
            <c:strRef>
              <c:f>Sheet1!$B$2:$F$2</c:f>
              <c:strCache>
                <c:ptCount val="5"/>
                <c:pt idx="0">
                  <c:v>No skills </c:v>
                </c:pt>
                <c:pt idx="1">
                  <c:v>Low skills</c:v>
                </c:pt>
                <c:pt idx="2">
                  <c:v>Moderte skills </c:v>
                </c:pt>
                <c:pt idx="3">
                  <c:v>Good Skills</c:v>
                </c:pt>
                <c:pt idx="4">
                  <c:v>Expert skills </c:v>
                </c:pt>
              </c:strCache>
            </c:strRef>
          </c:cat>
          <c:val>
            <c:numRef>
              <c:f>Sheet1!$B$19:$F$19</c:f>
              <c:numCache>
                <c:formatCode>0.0000%</c:formatCode>
                <c:ptCount val="5"/>
                <c:pt idx="0">
                  <c:v>2.1459227467811159E-2</c:v>
                </c:pt>
                <c:pt idx="1">
                  <c:v>1.2875536480686695E-2</c:v>
                </c:pt>
                <c:pt idx="2">
                  <c:v>0.15021459227467812</c:v>
                </c:pt>
                <c:pt idx="3">
                  <c:v>0.44206008583690987</c:v>
                </c:pt>
                <c:pt idx="4">
                  <c:v>0.37339055793991416</c:v>
                </c:pt>
              </c:numCache>
            </c:numRef>
          </c:val>
          <c:smooth val="0"/>
          <c:extLst>
            <c:ext xmlns:c16="http://schemas.microsoft.com/office/drawing/2014/chart" uri="{C3380CC4-5D6E-409C-BE32-E72D297353CC}">
              <c16:uniqueId val="{00000001-5A38-4DB8-ABF0-8E4BB3D9222A}"/>
            </c:ext>
          </c:extLst>
        </c:ser>
        <c:dLbls>
          <c:showLegendKey val="0"/>
          <c:showVal val="0"/>
          <c:showCatName val="0"/>
          <c:showSerName val="0"/>
          <c:showPercent val="0"/>
          <c:showBubbleSize val="0"/>
        </c:dLbls>
        <c:smooth val="0"/>
        <c:axId val="1662887039"/>
        <c:axId val="1748972559"/>
      </c:lineChart>
      <c:catAx>
        <c:axId val="16628870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48972559"/>
        <c:crosses val="autoZero"/>
        <c:auto val="1"/>
        <c:lblAlgn val="ctr"/>
        <c:lblOffset val="100"/>
        <c:noMultiLvlLbl val="0"/>
      </c:catAx>
      <c:valAx>
        <c:axId val="1748972559"/>
        <c:scaling>
          <c:orientation val="minMax"/>
        </c:scaling>
        <c:delete val="0"/>
        <c:axPos val="l"/>
        <c:majorGridlines>
          <c:spPr>
            <a:ln w="9525" cap="flat" cmpd="sng" algn="ctr">
              <a:solidFill>
                <a:schemeClr val="tx1">
                  <a:lumMod val="15000"/>
                  <a:lumOff val="85000"/>
                </a:schemeClr>
              </a:solidFill>
              <a:round/>
            </a:ln>
            <a:effectLst/>
          </c:spPr>
        </c:majorGridlines>
        <c:numFmt formatCode="0.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6288703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9.svg"/></Relationships>
</file>

<file path=ppt/diagrams/_rels/drawing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9.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08F0A5-12D8-4133-802B-8ADF2C680B6E}" type="doc">
      <dgm:prSet loTypeId="urn:microsoft.com/office/officeart/2018/2/layout/IconLabelDescriptionList" loCatId="icon" qsTypeId="urn:microsoft.com/office/officeart/2005/8/quickstyle/simple1" qsCatId="simple" csTypeId="urn:microsoft.com/office/officeart/2018/5/colors/Iconchunking_neutralbg_colorful2" csCatId="colorful" phldr="1"/>
      <dgm:spPr/>
      <dgm:t>
        <a:bodyPr/>
        <a:lstStyle/>
        <a:p>
          <a:endParaRPr lang="en-US"/>
        </a:p>
      </dgm:t>
    </dgm:pt>
    <dgm:pt modelId="{4892FF42-4197-45BA-910F-6FC53D8E08F9}">
      <dgm:prSet/>
      <dgm:spPr/>
      <dgm:t>
        <a:bodyPr/>
        <a:lstStyle/>
        <a:p>
          <a:pPr>
            <a:lnSpc>
              <a:spcPct val="100000"/>
            </a:lnSpc>
            <a:defRPr b="1"/>
          </a:pPr>
          <a:r>
            <a:rPr lang="en-GB"/>
            <a:t>Failure to recognise </a:t>
          </a:r>
          <a:endParaRPr lang="en-US"/>
        </a:p>
      </dgm:t>
    </dgm:pt>
    <dgm:pt modelId="{0FA0F49C-086D-4253-86DF-C294A9EAF672}" type="parTrans" cxnId="{ED4470B1-59ED-4841-B341-A98A3C6105CD}">
      <dgm:prSet/>
      <dgm:spPr/>
      <dgm:t>
        <a:bodyPr/>
        <a:lstStyle/>
        <a:p>
          <a:endParaRPr lang="en-US"/>
        </a:p>
      </dgm:t>
    </dgm:pt>
    <dgm:pt modelId="{698A2EDE-ED5E-4934-946F-C67D05280108}" type="sibTrans" cxnId="{ED4470B1-59ED-4841-B341-A98A3C6105CD}">
      <dgm:prSet/>
      <dgm:spPr/>
      <dgm:t>
        <a:bodyPr/>
        <a:lstStyle/>
        <a:p>
          <a:endParaRPr lang="en-US"/>
        </a:p>
      </dgm:t>
    </dgm:pt>
    <dgm:pt modelId="{42D3C348-1BD5-46E5-9347-52F3380A8619}">
      <dgm:prSet/>
      <dgm:spPr/>
      <dgm:t>
        <a:bodyPr/>
        <a:lstStyle/>
        <a:p>
          <a:pPr>
            <a:lnSpc>
              <a:spcPct val="100000"/>
            </a:lnSpc>
          </a:pPr>
          <a:r>
            <a:rPr lang="en-GB"/>
            <a:t>Lower productivity </a:t>
          </a:r>
          <a:endParaRPr lang="en-US"/>
        </a:p>
      </dgm:t>
    </dgm:pt>
    <dgm:pt modelId="{EA34896B-C93D-4612-A90D-D8C0B89FEB27}" type="parTrans" cxnId="{FEE24E17-8361-4EBC-9BCE-63591EAB5F12}">
      <dgm:prSet/>
      <dgm:spPr/>
      <dgm:t>
        <a:bodyPr/>
        <a:lstStyle/>
        <a:p>
          <a:endParaRPr lang="en-US"/>
        </a:p>
      </dgm:t>
    </dgm:pt>
    <dgm:pt modelId="{9A2E6EBB-4091-4BB5-8CB4-11ED5CB2DCBB}" type="sibTrans" cxnId="{FEE24E17-8361-4EBC-9BCE-63591EAB5F12}">
      <dgm:prSet/>
      <dgm:spPr/>
      <dgm:t>
        <a:bodyPr/>
        <a:lstStyle/>
        <a:p>
          <a:endParaRPr lang="en-US"/>
        </a:p>
      </dgm:t>
    </dgm:pt>
    <dgm:pt modelId="{980917D0-6260-432E-AFBF-E26F31EFA08E}">
      <dgm:prSet/>
      <dgm:spPr/>
      <dgm:t>
        <a:bodyPr/>
        <a:lstStyle/>
        <a:p>
          <a:pPr>
            <a:lnSpc>
              <a:spcPct val="100000"/>
            </a:lnSpc>
          </a:pPr>
          <a:r>
            <a:rPr lang="en-GB"/>
            <a:t>Agility towards customer needs </a:t>
          </a:r>
          <a:endParaRPr lang="en-US"/>
        </a:p>
      </dgm:t>
    </dgm:pt>
    <dgm:pt modelId="{0F5ED332-5464-4386-84DD-C3741C947D06}" type="parTrans" cxnId="{57534D20-A512-4DBF-8126-003A8DF353A3}">
      <dgm:prSet/>
      <dgm:spPr/>
      <dgm:t>
        <a:bodyPr/>
        <a:lstStyle/>
        <a:p>
          <a:endParaRPr lang="en-US"/>
        </a:p>
      </dgm:t>
    </dgm:pt>
    <dgm:pt modelId="{C174308E-8A61-4ADA-89D8-28ABC6529668}" type="sibTrans" cxnId="{57534D20-A512-4DBF-8126-003A8DF353A3}">
      <dgm:prSet/>
      <dgm:spPr/>
      <dgm:t>
        <a:bodyPr/>
        <a:lstStyle/>
        <a:p>
          <a:endParaRPr lang="en-US"/>
        </a:p>
      </dgm:t>
    </dgm:pt>
    <dgm:pt modelId="{3CA09232-D5A1-4AB4-90AC-7F011EDC2624}">
      <dgm:prSet/>
      <dgm:spPr/>
      <dgm:t>
        <a:bodyPr/>
        <a:lstStyle/>
        <a:p>
          <a:pPr>
            <a:lnSpc>
              <a:spcPct val="100000"/>
            </a:lnSpc>
            <a:defRPr b="1"/>
          </a:pPr>
          <a:r>
            <a:rPr lang="en-GB"/>
            <a:t>Digital resistance </a:t>
          </a:r>
          <a:endParaRPr lang="en-US"/>
        </a:p>
      </dgm:t>
    </dgm:pt>
    <dgm:pt modelId="{783BBE16-94AF-4510-8D6B-0C8B3772CF5A}" type="parTrans" cxnId="{C681FBED-71F3-406F-B98E-9A8822541EC8}">
      <dgm:prSet/>
      <dgm:spPr/>
      <dgm:t>
        <a:bodyPr/>
        <a:lstStyle/>
        <a:p>
          <a:endParaRPr lang="en-US"/>
        </a:p>
      </dgm:t>
    </dgm:pt>
    <dgm:pt modelId="{17A66F0B-3A05-4655-B563-5FB415378693}" type="sibTrans" cxnId="{C681FBED-71F3-406F-B98E-9A8822541EC8}">
      <dgm:prSet/>
      <dgm:spPr/>
      <dgm:t>
        <a:bodyPr/>
        <a:lstStyle/>
        <a:p>
          <a:endParaRPr lang="en-US"/>
        </a:p>
      </dgm:t>
    </dgm:pt>
    <dgm:pt modelId="{9DA89D4F-24B9-48F6-ABDA-F84713E6EF4A}">
      <dgm:prSet/>
      <dgm:spPr/>
      <dgm:t>
        <a:bodyPr/>
        <a:lstStyle/>
        <a:p>
          <a:pPr>
            <a:lnSpc>
              <a:spcPct val="100000"/>
            </a:lnSpc>
          </a:pPr>
          <a:r>
            <a:rPr lang="en-GB"/>
            <a:t>Lack of digital opportunities</a:t>
          </a:r>
          <a:endParaRPr lang="en-US"/>
        </a:p>
      </dgm:t>
    </dgm:pt>
    <dgm:pt modelId="{8A6D421A-7FF2-412B-91B6-0A5B18DB908F}" type="parTrans" cxnId="{C39ED239-2DDA-420D-B1EF-47FA04F5D09D}">
      <dgm:prSet/>
      <dgm:spPr/>
      <dgm:t>
        <a:bodyPr/>
        <a:lstStyle/>
        <a:p>
          <a:endParaRPr lang="en-US"/>
        </a:p>
      </dgm:t>
    </dgm:pt>
    <dgm:pt modelId="{604290D4-317F-419A-A8A3-83010EE2B16B}" type="sibTrans" cxnId="{C39ED239-2DDA-420D-B1EF-47FA04F5D09D}">
      <dgm:prSet/>
      <dgm:spPr/>
      <dgm:t>
        <a:bodyPr/>
        <a:lstStyle/>
        <a:p>
          <a:endParaRPr lang="en-US"/>
        </a:p>
      </dgm:t>
    </dgm:pt>
    <dgm:pt modelId="{4780CEE7-AF2F-4C1B-9739-88FE63604F29}">
      <dgm:prSet/>
      <dgm:spPr/>
      <dgm:t>
        <a:bodyPr/>
        <a:lstStyle/>
        <a:p>
          <a:pPr>
            <a:lnSpc>
              <a:spcPct val="100000"/>
            </a:lnSpc>
          </a:pPr>
          <a:r>
            <a:rPr lang="en-GB"/>
            <a:t>Lower level of development of communities</a:t>
          </a:r>
          <a:endParaRPr lang="en-US"/>
        </a:p>
      </dgm:t>
    </dgm:pt>
    <dgm:pt modelId="{2F4DABF2-542F-4B02-8583-5EC169DEF0C1}" type="parTrans" cxnId="{E34754AF-6A11-4A18-8894-E469932ED92A}">
      <dgm:prSet/>
      <dgm:spPr/>
      <dgm:t>
        <a:bodyPr/>
        <a:lstStyle/>
        <a:p>
          <a:endParaRPr lang="en-US"/>
        </a:p>
      </dgm:t>
    </dgm:pt>
    <dgm:pt modelId="{8022BA00-74B9-4317-A2FE-E97BD543BA18}" type="sibTrans" cxnId="{E34754AF-6A11-4A18-8894-E469932ED92A}">
      <dgm:prSet/>
      <dgm:spPr/>
      <dgm:t>
        <a:bodyPr/>
        <a:lstStyle/>
        <a:p>
          <a:endParaRPr lang="en-US"/>
        </a:p>
      </dgm:t>
    </dgm:pt>
    <dgm:pt modelId="{D2CC9CD2-F474-468F-97E9-9EC9775E5553}">
      <dgm:prSet/>
      <dgm:spPr/>
      <dgm:t>
        <a:bodyPr/>
        <a:lstStyle/>
        <a:p>
          <a:pPr>
            <a:lnSpc>
              <a:spcPct val="100000"/>
            </a:lnSpc>
          </a:pPr>
          <a:r>
            <a:rPr lang="en-GB"/>
            <a:t>Fewer job creations </a:t>
          </a:r>
          <a:endParaRPr lang="en-US"/>
        </a:p>
      </dgm:t>
    </dgm:pt>
    <dgm:pt modelId="{F745264F-EA0E-4D66-BF89-3517A9203BBF}" type="parTrans" cxnId="{0487B9A5-D08C-4A7B-82CA-11E5F403EDA8}">
      <dgm:prSet/>
      <dgm:spPr/>
      <dgm:t>
        <a:bodyPr/>
        <a:lstStyle/>
        <a:p>
          <a:endParaRPr lang="en-US"/>
        </a:p>
      </dgm:t>
    </dgm:pt>
    <dgm:pt modelId="{FEE20BAD-661D-41B2-ADB8-D061A29A24A2}" type="sibTrans" cxnId="{0487B9A5-D08C-4A7B-82CA-11E5F403EDA8}">
      <dgm:prSet/>
      <dgm:spPr/>
      <dgm:t>
        <a:bodyPr/>
        <a:lstStyle/>
        <a:p>
          <a:endParaRPr lang="en-US"/>
        </a:p>
      </dgm:t>
    </dgm:pt>
    <dgm:pt modelId="{12CE265D-FCDA-42CF-8169-F4B8E65B67D1}" type="pres">
      <dgm:prSet presAssocID="{6008F0A5-12D8-4133-802B-8ADF2C680B6E}" presName="root" presStyleCnt="0">
        <dgm:presLayoutVars>
          <dgm:dir/>
          <dgm:resizeHandles val="exact"/>
        </dgm:presLayoutVars>
      </dgm:prSet>
      <dgm:spPr/>
    </dgm:pt>
    <dgm:pt modelId="{B32B010B-9858-4A97-BD36-07BF6308B290}" type="pres">
      <dgm:prSet presAssocID="{4892FF42-4197-45BA-910F-6FC53D8E08F9}" presName="compNode" presStyleCnt="0"/>
      <dgm:spPr/>
    </dgm:pt>
    <dgm:pt modelId="{04F6CD9C-5DA4-4B49-A77B-E5BA074F4E2D}" type="pres">
      <dgm:prSet presAssocID="{4892FF42-4197-45BA-910F-6FC53D8E08F9}"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ad with Gears"/>
        </a:ext>
      </dgm:extLst>
    </dgm:pt>
    <dgm:pt modelId="{E30A75B2-3511-4842-8903-C019910D3DCA}" type="pres">
      <dgm:prSet presAssocID="{4892FF42-4197-45BA-910F-6FC53D8E08F9}" presName="iconSpace" presStyleCnt="0"/>
      <dgm:spPr/>
    </dgm:pt>
    <dgm:pt modelId="{E6FEB367-B537-4ADF-88BD-3457B604FC70}" type="pres">
      <dgm:prSet presAssocID="{4892FF42-4197-45BA-910F-6FC53D8E08F9}" presName="parTx" presStyleLbl="revTx" presStyleIdx="0" presStyleCnt="4">
        <dgm:presLayoutVars>
          <dgm:chMax val="0"/>
          <dgm:chPref val="0"/>
        </dgm:presLayoutVars>
      </dgm:prSet>
      <dgm:spPr/>
    </dgm:pt>
    <dgm:pt modelId="{DC4541B8-FE51-4A23-B613-328E9DC12A70}" type="pres">
      <dgm:prSet presAssocID="{4892FF42-4197-45BA-910F-6FC53D8E08F9}" presName="txSpace" presStyleCnt="0"/>
      <dgm:spPr/>
    </dgm:pt>
    <dgm:pt modelId="{4896F340-429F-42B8-9180-9A83B160E8D6}" type="pres">
      <dgm:prSet presAssocID="{4892FF42-4197-45BA-910F-6FC53D8E08F9}" presName="desTx" presStyleLbl="revTx" presStyleIdx="1" presStyleCnt="4">
        <dgm:presLayoutVars/>
      </dgm:prSet>
      <dgm:spPr/>
    </dgm:pt>
    <dgm:pt modelId="{2ECA52F1-9002-4A6B-93A3-30FFA91FD80C}" type="pres">
      <dgm:prSet presAssocID="{698A2EDE-ED5E-4934-946F-C67D05280108}" presName="sibTrans" presStyleCnt="0"/>
      <dgm:spPr/>
    </dgm:pt>
    <dgm:pt modelId="{A0CA0E0F-75BA-4CED-97D5-8ED862DCC7B0}" type="pres">
      <dgm:prSet presAssocID="{3CA09232-D5A1-4AB4-90AC-7F011EDC2624}" presName="compNode" presStyleCnt="0"/>
      <dgm:spPr/>
    </dgm:pt>
    <dgm:pt modelId="{760107B1-06FB-415B-9856-EF0AC3B97D24}" type="pres">
      <dgm:prSet presAssocID="{3CA09232-D5A1-4AB4-90AC-7F011EDC2624}"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oney"/>
        </a:ext>
      </dgm:extLst>
    </dgm:pt>
    <dgm:pt modelId="{523DDF2E-65C5-4753-BF69-7F9928C8031A}" type="pres">
      <dgm:prSet presAssocID="{3CA09232-D5A1-4AB4-90AC-7F011EDC2624}" presName="iconSpace" presStyleCnt="0"/>
      <dgm:spPr/>
    </dgm:pt>
    <dgm:pt modelId="{5820F831-8CC6-41EA-A80A-4443126191C3}" type="pres">
      <dgm:prSet presAssocID="{3CA09232-D5A1-4AB4-90AC-7F011EDC2624}" presName="parTx" presStyleLbl="revTx" presStyleIdx="2" presStyleCnt="4">
        <dgm:presLayoutVars>
          <dgm:chMax val="0"/>
          <dgm:chPref val="0"/>
        </dgm:presLayoutVars>
      </dgm:prSet>
      <dgm:spPr/>
    </dgm:pt>
    <dgm:pt modelId="{54B27AD8-A34B-4167-94F5-017EC3F7E9D7}" type="pres">
      <dgm:prSet presAssocID="{3CA09232-D5A1-4AB4-90AC-7F011EDC2624}" presName="txSpace" presStyleCnt="0"/>
      <dgm:spPr/>
    </dgm:pt>
    <dgm:pt modelId="{ECBEC55A-4B31-495E-AB88-A63D96267438}" type="pres">
      <dgm:prSet presAssocID="{3CA09232-D5A1-4AB4-90AC-7F011EDC2624}" presName="desTx" presStyleLbl="revTx" presStyleIdx="3" presStyleCnt="4">
        <dgm:presLayoutVars/>
      </dgm:prSet>
      <dgm:spPr/>
    </dgm:pt>
  </dgm:ptLst>
  <dgm:cxnLst>
    <dgm:cxn modelId="{6590B009-881C-47B3-9445-0BC5FABAAF9D}" type="presOf" srcId="{6008F0A5-12D8-4133-802B-8ADF2C680B6E}" destId="{12CE265D-FCDA-42CF-8169-F4B8E65B67D1}" srcOrd="0" destOrd="0" presId="urn:microsoft.com/office/officeart/2018/2/layout/IconLabelDescriptionList"/>
    <dgm:cxn modelId="{FEE24E17-8361-4EBC-9BCE-63591EAB5F12}" srcId="{4892FF42-4197-45BA-910F-6FC53D8E08F9}" destId="{42D3C348-1BD5-46E5-9347-52F3380A8619}" srcOrd="0" destOrd="0" parTransId="{EA34896B-C93D-4612-A90D-D8C0B89FEB27}" sibTransId="{9A2E6EBB-4091-4BB5-8CB4-11ED5CB2DCBB}"/>
    <dgm:cxn modelId="{57534D20-A512-4DBF-8126-003A8DF353A3}" srcId="{4892FF42-4197-45BA-910F-6FC53D8E08F9}" destId="{980917D0-6260-432E-AFBF-E26F31EFA08E}" srcOrd="1" destOrd="0" parTransId="{0F5ED332-5464-4386-84DD-C3741C947D06}" sibTransId="{C174308E-8A61-4ADA-89D8-28ABC6529668}"/>
    <dgm:cxn modelId="{C39ED239-2DDA-420D-B1EF-47FA04F5D09D}" srcId="{3CA09232-D5A1-4AB4-90AC-7F011EDC2624}" destId="{9DA89D4F-24B9-48F6-ABDA-F84713E6EF4A}" srcOrd="0" destOrd="0" parTransId="{8A6D421A-7FF2-412B-91B6-0A5B18DB908F}" sibTransId="{604290D4-317F-419A-A8A3-83010EE2B16B}"/>
    <dgm:cxn modelId="{6ADEFF42-E940-49DA-B212-367F3200051E}" type="presOf" srcId="{980917D0-6260-432E-AFBF-E26F31EFA08E}" destId="{4896F340-429F-42B8-9180-9A83B160E8D6}" srcOrd="0" destOrd="1" presId="urn:microsoft.com/office/officeart/2018/2/layout/IconLabelDescriptionList"/>
    <dgm:cxn modelId="{10DBB843-858B-4657-9676-BF5B1090706D}" type="presOf" srcId="{3CA09232-D5A1-4AB4-90AC-7F011EDC2624}" destId="{5820F831-8CC6-41EA-A80A-4443126191C3}" srcOrd="0" destOrd="0" presId="urn:microsoft.com/office/officeart/2018/2/layout/IconLabelDescriptionList"/>
    <dgm:cxn modelId="{C3A03A6B-0EB4-4B54-B11D-F87856BDCB74}" type="presOf" srcId="{4780CEE7-AF2F-4C1B-9739-88FE63604F29}" destId="{ECBEC55A-4B31-495E-AB88-A63D96267438}" srcOrd="0" destOrd="1" presId="urn:microsoft.com/office/officeart/2018/2/layout/IconLabelDescriptionList"/>
    <dgm:cxn modelId="{47C7447F-5D8A-45BD-ADE7-7EF7D422DB1D}" type="presOf" srcId="{D2CC9CD2-F474-468F-97E9-9EC9775E5553}" destId="{ECBEC55A-4B31-495E-AB88-A63D96267438}" srcOrd="0" destOrd="2" presId="urn:microsoft.com/office/officeart/2018/2/layout/IconLabelDescriptionList"/>
    <dgm:cxn modelId="{7E63679C-6F72-4750-977E-7686C74A9A59}" type="presOf" srcId="{4892FF42-4197-45BA-910F-6FC53D8E08F9}" destId="{E6FEB367-B537-4ADF-88BD-3457B604FC70}" srcOrd="0" destOrd="0" presId="urn:microsoft.com/office/officeart/2018/2/layout/IconLabelDescriptionList"/>
    <dgm:cxn modelId="{0487B9A5-D08C-4A7B-82CA-11E5F403EDA8}" srcId="{3CA09232-D5A1-4AB4-90AC-7F011EDC2624}" destId="{D2CC9CD2-F474-468F-97E9-9EC9775E5553}" srcOrd="2" destOrd="0" parTransId="{F745264F-EA0E-4D66-BF89-3517A9203BBF}" sibTransId="{FEE20BAD-661D-41B2-ADB8-D061A29A24A2}"/>
    <dgm:cxn modelId="{734924A8-DE30-4C11-9025-DCF942F263BC}" type="presOf" srcId="{9DA89D4F-24B9-48F6-ABDA-F84713E6EF4A}" destId="{ECBEC55A-4B31-495E-AB88-A63D96267438}" srcOrd="0" destOrd="0" presId="urn:microsoft.com/office/officeart/2018/2/layout/IconLabelDescriptionList"/>
    <dgm:cxn modelId="{E34754AF-6A11-4A18-8894-E469932ED92A}" srcId="{3CA09232-D5A1-4AB4-90AC-7F011EDC2624}" destId="{4780CEE7-AF2F-4C1B-9739-88FE63604F29}" srcOrd="1" destOrd="0" parTransId="{2F4DABF2-542F-4B02-8583-5EC169DEF0C1}" sibTransId="{8022BA00-74B9-4317-A2FE-E97BD543BA18}"/>
    <dgm:cxn modelId="{ED4470B1-59ED-4841-B341-A98A3C6105CD}" srcId="{6008F0A5-12D8-4133-802B-8ADF2C680B6E}" destId="{4892FF42-4197-45BA-910F-6FC53D8E08F9}" srcOrd="0" destOrd="0" parTransId="{0FA0F49C-086D-4253-86DF-C294A9EAF672}" sibTransId="{698A2EDE-ED5E-4934-946F-C67D05280108}"/>
    <dgm:cxn modelId="{9B9403C8-CC34-4B70-BA3F-8E2F542D00D2}" type="presOf" srcId="{42D3C348-1BD5-46E5-9347-52F3380A8619}" destId="{4896F340-429F-42B8-9180-9A83B160E8D6}" srcOrd="0" destOrd="0" presId="urn:microsoft.com/office/officeart/2018/2/layout/IconLabelDescriptionList"/>
    <dgm:cxn modelId="{C681FBED-71F3-406F-B98E-9A8822541EC8}" srcId="{6008F0A5-12D8-4133-802B-8ADF2C680B6E}" destId="{3CA09232-D5A1-4AB4-90AC-7F011EDC2624}" srcOrd="1" destOrd="0" parTransId="{783BBE16-94AF-4510-8D6B-0C8B3772CF5A}" sibTransId="{17A66F0B-3A05-4655-B563-5FB415378693}"/>
    <dgm:cxn modelId="{8CF856C0-0F3D-471F-B912-AAF89D9B257F}" type="presParOf" srcId="{12CE265D-FCDA-42CF-8169-F4B8E65B67D1}" destId="{B32B010B-9858-4A97-BD36-07BF6308B290}" srcOrd="0" destOrd="0" presId="urn:microsoft.com/office/officeart/2018/2/layout/IconLabelDescriptionList"/>
    <dgm:cxn modelId="{F30FF363-7888-4757-B767-8950B8B376AF}" type="presParOf" srcId="{B32B010B-9858-4A97-BD36-07BF6308B290}" destId="{04F6CD9C-5DA4-4B49-A77B-E5BA074F4E2D}" srcOrd="0" destOrd="0" presId="urn:microsoft.com/office/officeart/2018/2/layout/IconLabelDescriptionList"/>
    <dgm:cxn modelId="{7CEFFB37-FCAB-4800-A5A5-D2CB0DCC7A86}" type="presParOf" srcId="{B32B010B-9858-4A97-BD36-07BF6308B290}" destId="{E30A75B2-3511-4842-8903-C019910D3DCA}" srcOrd="1" destOrd="0" presId="urn:microsoft.com/office/officeart/2018/2/layout/IconLabelDescriptionList"/>
    <dgm:cxn modelId="{FD801D3C-D3A1-4F90-9F39-D7B0BF7FC4D7}" type="presParOf" srcId="{B32B010B-9858-4A97-BD36-07BF6308B290}" destId="{E6FEB367-B537-4ADF-88BD-3457B604FC70}" srcOrd="2" destOrd="0" presId="urn:microsoft.com/office/officeart/2018/2/layout/IconLabelDescriptionList"/>
    <dgm:cxn modelId="{516AA1C9-BBC7-4A30-A6D3-CCE8D3C9AC16}" type="presParOf" srcId="{B32B010B-9858-4A97-BD36-07BF6308B290}" destId="{DC4541B8-FE51-4A23-B613-328E9DC12A70}" srcOrd="3" destOrd="0" presId="urn:microsoft.com/office/officeart/2018/2/layout/IconLabelDescriptionList"/>
    <dgm:cxn modelId="{BF7573C9-77B7-4DAF-A44B-BAFE2808E48A}" type="presParOf" srcId="{B32B010B-9858-4A97-BD36-07BF6308B290}" destId="{4896F340-429F-42B8-9180-9A83B160E8D6}" srcOrd="4" destOrd="0" presId="urn:microsoft.com/office/officeart/2018/2/layout/IconLabelDescriptionList"/>
    <dgm:cxn modelId="{B0C8426C-EA8B-4A60-B199-ACC56A0CF227}" type="presParOf" srcId="{12CE265D-FCDA-42CF-8169-F4B8E65B67D1}" destId="{2ECA52F1-9002-4A6B-93A3-30FFA91FD80C}" srcOrd="1" destOrd="0" presId="urn:microsoft.com/office/officeart/2018/2/layout/IconLabelDescriptionList"/>
    <dgm:cxn modelId="{D0DD6F23-0D07-4313-A961-D4B99A9D3C6D}" type="presParOf" srcId="{12CE265D-FCDA-42CF-8169-F4B8E65B67D1}" destId="{A0CA0E0F-75BA-4CED-97D5-8ED862DCC7B0}" srcOrd="2" destOrd="0" presId="urn:microsoft.com/office/officeart/2018/2/layout/IconLabelDescriptionList"/>
    <dgm:cxn modelId="{786433A0-ADDA-4A17-9458-F286D4E05CAA}" type="presParOf" srcId="{A0CA0E0F-75BA-4CED-97D5-8ED862DCC7B0}" destId="{760107B1-06FB-415B-9856-EF0AC3B97D24}" srcOrd="0" destOrd="0" presId="urn:microsoft.com/office/officeart/2018/2/layout/IconLabelDescriptionList"/>
    <dgm:cxn modelId="{47737396-252E-4CC9-90B2-D94312F5D549}" type="presParOf" srcId="{A0CA0E0F-75BA-4CED-97D5-8ED862DCC7B0}" destId="{523DDF2E-65C5-4753-BF69-7F9928C8031A}" srcOrd="1" destOrd="0" presId="urn:microsoft.com/office/officeart/2018/2/layout/IconLabelDescriptionList"/>
    <dgm:cxn modelId="{D607C449-9F99-4A03-B4DA-D4093D52E90F}" type="presParOf" srcId="{A0CA0E0F-75BA-4CED-97D5-8ED862DCC7B0}" destId="{5820F831-8CC6-41EA-A80A-4443126191C3}" srcOrd="2" destOrd="0" presId="urn:microsoft.com/office/officeart/2018/2/layout/IconLabelDescriptionList"/>
    <dgm:cxn modelId="{27616685-F748-44E5-93CE-9F828E7E5C7E}" type="presParOf" srcId="{A0CA0E0F-75BA-4CED-97D5-8ED862DCC7B0}" destId="{54B27AD8-A34B-4167-94F5-017EC3F7E9D7}" srcOrd="3" destOrd="0" presId="urn:microsoft.com/office/officeart/2018/2/layout/IconLabelDescriptionList"/>
    <dgm:cxn modelId="{5D59385C-8B2A-44DF-B433-D0D7802011AF}" type="presParOf" srcId="{A0CA0E0F-75BA-4CED-97D5-8ED862DCC7B0}" destId="{ECBEC55A-4B31-495E-AB88-A63D96267438}" srcOrd="4" destOrd="0" presId="urn:microsoft.com/office/officeart/2018/2/layout/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F6D6863-9AB6-4D5F-BA51-CB04E31A06F8}"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47AC9BEF-1219-4B29-84ED-9DCA12B3C48B}">
      <dgm:prSet/>
      <dgm:spPr/>
      <dgm:t>
        <a:bodyPr/>
        <a:lstStyle/>
        <a:p>
          <a:r>
            <a:rPr lang="en-GB" dirty="0"/>
            <a:t>Pre-pandemic training within tourism and hospitality seems to be lagging behind the need for skills development across the UK. </a:t>
          </a:r>
          <a:endParaRPr lang="en-US" dirty="0"/>
        </a:p>
      </dgm:t>
    </dgm:pt>
    <dgm:pt modelId="{90E28196-D5AF-45B8-8F3A-1A1EEE055C3A}" type="parTrans" cxnId="{A2981AB5-9822-4542-AA18-56E67BB0B40C}">
      <dgm:prSet/>
      <dgm:spPr/>
      <dgm:t>
        <a:bodyPr/>
        <a:lstStyle/>
        <a:p>
          <a:endParaRPr lang="en-US"/>
        </a:p>
      </dgm:t>
    </dgm:pt>
    <dgm:pt modelId="{9E868454-BB49-475A-BACD-7D3CCF7984AF}" type="sibTrans" cxnId="{A2981AB5-9822-4542-AA18-56E67BB0B40C}">
      <dgm:prSet/>
      <dgm:spPr/>
      <dgm:t>
        <a:bodyPr/>
        <a:lstStyle/>
        <a:p>
          <a:endParaRPr lang="en-US"/>
        </a:p>
      </dgm:t>
    </dgm:pt>
    <dgm:pt modelId="{44F124D3-282B-44C3-A90F-1E85F5F9EA0B}">
      <dgm:prSet/>
      <dgm:spPr/>
      <dgm:t>
        <a:bodyPr/>
        <a:lstStyle/>
        <a:p>
          <a:r>
            <a:rPr lang="en-GB"/>
            <a:t>The training provision, if utilised, does not provide any real opportunities to provide a targeted and flexible response to the business needs.</a:t>
          </a:r>
          <a:endParaRPr lang="en-US"/>
        </a:p>
      </dgm:t>
    </dgm:pt>
    <dgm:pt modelId="{44A2197D-7A36-4568-AE27-6ECAF10480E6}" type="parTrans" cxnId="{F0E1194C-A0E8-46BA-86FE-33B10709E1F3}">
      <dgm:prSet/>
      <dgm:spPr/>
      <dgm:t>
        <a:bodyPr/>
        <a:lstStyle/>
        <a:p>
          <a:endParaRPr lang="en-US"/>
        </a:p>
      </dgm:t>
    </dgm:pt>
    <dgm:pt modelId="{7B5E61FC-622A-4D2A-97DF-F5671383714B}" type="sibTrans" cxnId="{F0E1194C-A0E8-46BA-86FE-33B10709E1F3}">
      <dgm:prSet/>
      <dgm:spPr/>
      <dgm:t>
        <a:bodyPr/>
        <a:lstStyle/>
        <a:p>
          <a:endParaRPr lang="en-US"/>
        </a:p>
      </dgm:t>
    </dgm:pt>
    <dgm:pt modelId="{874D38CA-B063-4721-8C53-AA02D1304332}">
      <dgm:prSet/>
      <dgm:spPr/>
      <dgm:t>
        <a:bodyPr/>
        <a:lstStyle/>
        <a:p>
          <a:r>
            <a:rPr lang="en-GB" dirty="0"/>
            <a:t>Need for flexible industry-specific courses to meet the needs of the current workforce</a:t>
          </a:r>
          <a:endParaRPr lang="en-US" dirty="0"/>
        </a:p>
      </dgm:t>
    </dgm:pt>
    <dgm:pt modelId="{114155EC-D56A-4BA6-BF4A-1FF1BC426FB7}" type="parTrans" cxnId="{8B59174A-6C91-4765-B26A-709914926F2E}">
      <dgm:prSet/>
      <dgm:spPr/>
      <dgm:t>
        <a:bodyPr/>
        <a:lstStyle/>
        <a:p>
          <a:endParaRPr lang="en-US"/>
        </a:p>
      </dgm:t>
    </dgm:pt>
    <dgm:pt modelId="{1784B22D-5719-4ED7-9686-7CBAB8EFAFB8}" type="sibTrans" cxnId="{8B59174A-6C91-4765-B26A-709914926F2E}">
      <dgm:prSet/>
      <dgm:spPr/>
      <dgm:t>
        <a:bodyPr/>
        <a:lstStyle/>
        <a:p>
          <a:endParaRPr lang="en-US"/>
        </a:p>
      </dgm:t>
    </dgm:pt>
    <dgm:pt modelId="{FE5BEC22-FD31-4039-A967-459DFD0952EE}" type="pres">
      <dgm:prSet presAssocID="{FF6D6863-9AB6-4D5F-BA51-CB04E31A06F8}" presName="vert0" presStyleCnt="0">
        <dgm:presLayoutVars>
          <dgm:dir/>
          <dgm:animOne val="branch"/>
          <dgm:animLvl val="lvl"/>
        </dgm:presLayoutVars>
      </dgm:prSet>
      <dgm:spPr/>
    </dgm:pt>
    <dgm:pt modelId="{53F2388F-1857-4343-9FA5-3E4A6DE6E106}" type="pres">
      <dgm:prSet presAssocID="{47AC9BEF-1219-4B29-84ED-9DCA12B3C48B}" presName="thickLine" presStyleLbl="alignNode1" presStyleIdx="0" presStyleCnt="3"/>
      <dgm:spPr/>
    </dgm:pt>
    <dgm:pt modelId="{D2574185-B469-4B94-AD29-0465BA9B6F2A}" type="pres">
      <dgm:prSet presAssocID="{47AC9BEF-1219-4B29-84ED-9DCA12B3C48B}" presName="horz1" presStyleCnt="0"/>
      <dgm:spPr/>
    </dgm:pt>
    <dgm:pt modelId="{5AE11308-E5FB-4A11-ACCA-FB784ED1E05C}" type="pres">
      <dgm:prSet presAssocID="{47AC9BEF-1219-4B29-84ED-9DCA12B3C48B}" presName="tx1" presStyleLbl="revTx" presStyleIdx="0" presStyleCnt="3"/>
      <dgm:spPr/>
    </dgm:pt>
    <dgm:pt modelId="{694D8944-99E1-4A88-82F6-2B4E93CD62A9}" type="pres">
      <dgm:prSet presAssocID="{47AC9BEF-1219-4B29-84ED-9DCA12B3C48B}" presName="vert1" presStyleCnt="0"/>
      <dgm:spPr/>
    </dgm:pt>
    <dgm:pt modelId="{CBCB2BA2-E66A-449E-BA17-836E7D4A32C8}" type="pres">
      <dgm:prSet presAssocID="{44F124D3-282B-44C3-A90F-1E85F5F9EA0B}" presName="thickLine" presStyleLbl="alignNode1" presStyleIdx="1" presStyleCnt="3"/>
      <dgm:spPr/>
    </dgm:pt>
    <dgm:pt modelId="{5D234853-20E0-4409-BCB6-C075C21EA318}" type="pres">
      <dgm:prSet presAssocID="{44F124D3-282B-44C3-A90F-1E85F5F9EA0B}" presName="horz1" presStyleCnt="0"/>
      <dgm:spPr/>
    </dgm:pt>
    <dgm:pt modelId="{1AFE68ED-8626-4BBB-A35E-2A9201FFC073}" type="pres">
      <dgm:prSet presAssocID="{44F124D3-282B-44C3-A90F-1E85F5F9EA0B}" presName="tx1" presStyleLbl="revTx" presStyleIdx="1" presStyleCnt="3"/>
      <dgm:spPr/>
    </dgm:pt>
    <dgm:pt modelId="{28205636-9D57-42B6-9C41-8E579632DE1E}" type="pres">
      <dgm:prSet presAssocID="{44F124D3-282B-44C3-A90F-1E85F5F9EA0B}" presName="vert1" presStyleCnt="0"/>
      <dgm:spPr/>
    </dgm:pt>
    <dgm:pt modelId="{21E5183C-6F4B-44A3-87EE-108BB20852A7}" type="pres">
      <dgm:prSet presAssocID="{874D38CA-B063-4721-8C53-AA02D1304332}" presName="thickLine" presStyleLbl="alignNode1" presStyleIdx="2" presStyleCnt="3"/>
      <dgm:spPr/>
    </dgm:pt>
    <dgm:pt modelId="{E1307B65-EE48-49E5-A6C0-845E0D367438}" type="pres">
      <dgm:prSet presAssocID="{874D38CA-B063-4721-8C53-AA02D1304332}" presName="horz1" presStyleCnt="0"/>
      <dgm:spPr/>
    </dgm:pt>
    <dgm:pt modelId="{B09BF76C-7DF5-43F9-8E76-9B56CCB5D1B0}" type="pres">
      <dgm:prSet presAssocID="{874D38CA-B063-4721-8C53-AA02D1304332}" presName="tx1" presStyleLbl="revTx" presStyleIdx="2" presStyleCnt="3"/>
      <dgm:spPr/>
    </dgm:pt>
    <dgm:pt modelId="{DA79CE2D-DF9D-4D19-B5AD-33F542E48300}" type="pres">
      <dgm:prSet presAssocID="{874D38CA-B063-4721-8C53-AA02D1304332}" presName="vert1" presStyleCnt="0"/>
      <dgm:spPr/>
    </dgm:pt>
  </dgm:ptLst>
  <dgm:cxnLst>
    <dgm:cxn modelId="{8B59174A-6C91-4765-B26A-709914926F2E}" srcId="{FF6D6863-9AB6-4D5F-BA51-CB04E31A06F8}" destId="{874D38CA-B063-4721-8C53-AA02D1304332}" srcOrd="2" destOrd="0" parTransId="{114155EC-D56A-4BA6-BF4A-1FF1BC426FB7}" sibTransId="{1784B22D-5719-4ED7-9686-7CBAB8EFAFB8}"/>
    <dgm:cxn modelId="{F0E1194C-A0E8-46BA-86FE-33B10709E1F3}" srcId="{FF6D6863-9AB6-4D5F-BA51-CB04E31A06F8}" destId="{44F124D3-282B-44C3-A90F-1E85F5F9EA0B}" srcOrd="1" destOrd="0" parTransId="{44A2197D-7A36-4568-AE27-6ECAF10480E6}" sibTransId="{7B5E61FC-622A-4D2A-97DF-F5671383714B}"/>
    <dgm:cxn modelId="{F960D47A-A7CE-4ECB-965A-E9EEA55F4501}" type="presOf" srcId="{44F124D3-282B-44C3-A90F-1E85F5F9EA0B}" destId="{1AFE68ED-8626-4BBB-A35E-2A9201FFC073}" srcOrd="0" destOrd="0" presId="urn:microsoft.com/office/officeart/2008/layout/LinedList"/>
    <dgm:cxn modelId="{90E8CFB4-FE1F-4CDA-A1DD-58B2431F55A4}" type="presOf" srcId="{47AC9BEF-1219-4B29-84ED-9DCA12B3C48B}" destId="{5AE11308-E5FB-4A11-ACCA-FB784ED1E05C}" srcOrd="0" destOrd="0" presId="urn:microsoft.com/office/officeart/2008/layout/LinedList"/>
    <dgm:cxn modelId="{A2981AB5-9822-4542-AA18-56E67BB0B40C}" srcId="{FF6D6863-9AB6-4D5F-BA51-CB04E31A06F8}" destId="{47AC9BEF-1219-4B29-84ED-9DCA12B3C48B}" srcOrd="0" destOrd="0" parTransId="{90E28196-D5AF-45B8-8F3A-1A1EEE055C3A}" sibTransId="{9E868454-BB49-475A-BACD-7D3CCF7984AF}"/>
    <dgm:cxn modelId="{763CBBD1-4A82-4D9F-8D97-27EECD776A03}" type="presOf" srcId="{874D38CA-B063-4721-8C53-AA02D1304332}" destId="{B09BF76C-7DF5-43F9-8E76-9B56CCB5D1B0}" srcOrd="0" destOrd="0" presId="urn:microsoft.com/office/officeart/2008/layout/LinedList"/>
    <dgm:cxn modelId="{F9CEB3F6-E9FA-43E6-A89E-35D7BCF9FAC5}" type="presOf" srcId="{FF6D6863-9AB6-4D5F-BA51-CB04E31A06F8}" destId="{FE5BEC22-FD31-4039-A967-459DFD0952EE}" srcOrd="0" destOrd="0" presId="urn:microsoft.com/office/officeart/2008/layout/LinedList"/>
    <dgm:cxn modelId="{F64B1DCE-E701-4F31-8E3E-92CC4CB8CEE1}" type="presParOf" srcId="{FE5BEC22-FD31-4039-A967-459DFD0952EE}" destId="{53F2388F-1857-4343-9FA5-3E4A6DE6E106}" srcOrd="0" destOrd="0" presId="urn:microsoft.com/office/officeart/2008/layout/LinedList"/>
    <dgm:cxn modelId="{E9974B19-AB08-4AEC-AB33-6851B13B1BF0}" type="presParOf" srcId="{FE5BEC22-FD31-4039-A967-459DFD0952EE}" destId="{D2574185-B469-4B94-AD29-0465BA9B6F2A}" srcOrd="1" destOrd="0" presId="urn:microsoft.com/office/officeart/2008/layout/LinedList"/>
    <dgm:cxn modelId="{21E5EE91-3415-498E-BC55-37247306C0F7}" type="presParOf" srcId="{D2574185-B469-4B94-AD29-0465BA9B6F2A}" destId="{5AE11308-E5FB-4A11-ACCA-FB784ED1E05C}" srcOrd="0" destOrd="0" presId="urn:microsoft.com/office/officeart/2008/layout/LinedList"/>
    <dgm:cxn modelId="{3A7C7ADB-B40A-4076-8A09-DCBE11CCE788}" type="presParOf" srcId="{D2574185-B469-4B94-AD29-0465BA9B6F2A}" destId="{694D8944-99E1-4A88-82F6-2B4E93CD62A9}" srcOrd="1" destOrd="0" presId="urn:microsoft.com/office/officeart/2008/layout/LinedList"/>
    <dgm:cxn modelId="{7D8A50FF-28E8-4042-85BC-B74EB653E30D}" type="presParOf" srcId="{FE5BEC22-FD31-4039-A967-459DFD0952EE}" destId="{CBCB2BA2-E66A-449E-BA17-836E7D4A32C8}" srcOrd="2" destOrd="0" presId="urn:microsoft.com/office/officeart/2008/layout/LinedList"/>
    <dgm:cxn modelId="{94603751-01B7-4969-82D1-2A7FCC55FB49}" type="presParOf" srcId="{FE5BEC22-FD31-4039-A967-459DFD0952EE}" destId="{5D234853-20E0-4409-BCB6-C075C21EA318}" srcOrd="3" destOrd="0" presId="urn:microsoft.com/office/officeart/2008/layout/LinedList"/>
    <dgm:cxn modelId="{3665D579-9AC3-47BE-9DE9-413EEF5677A6}" type="presParOf" srcId="{5D234853-20E0-4409-BCB6-C075C21EA318}" destId="{1AFE68ED-8626-4BBB-A35E-2A9201FFC073}" srcOrd="0" destOrd="0" presId="urn:microsoft.com/office/officeart/2008/layout/LinedList"/>
    <dgm:cxn modelId="{FBD33343-4245-4B71-845A-1F3A1A70355E}" type="presParOf" srcId="{5D234853-20E0-4409-BCB6-C075C21EA318}" destId="{28205636-9D57-42B6-9C41-8E579632DE1E}" srcOrd="1" destOrd="0" presId="urn:microsoft.com/office/officeart/2008/layout/LinedList"/>
    <dgm:cxn modelId="{D5208DA6-8555-4271-82EE-B2B54379794B}" type="presParOf" srcId="{FE5BEC22-FD31-4039-A967-459DFD0952EE}" destId="{21E5183C-6F4B-44A3-87EE-108BB20852A7}" srcOrd="4" destOrd="0" presId="urn:microsoft.com/office/officeart/2008/layout/LinedList"/>
    <dgm:cxn modelId="{FD8478A2-BD55-4ED5-BC22-85976F25A31F}" type="presParOf" srcId="{FE5BEC22-FD31-4039-A967-459DFD0952EE}" destId="{E1307B65-EE48-49E5-A6C0-845E0D367438}" srcOrd="5" destOrd="0" presId="urn:microsoft.com/office/officeart/2008/layout/LinedList"/>
    <dgm:cxn modelId="{9147F0EC-4267-4D0E-977A-9C6C7D59755B}" type="presParOf" srcId="{E1307B65-EE48-49E5-A6C0-845E0D367438}" destId="{B09BF76C-7DF5-43F9-8E76-9B56CCB5D1B0}" srcOrd="0" destOrd="0" presId="urn:microsoft.com/office/officeart/2008/layout/LinedList"/>
    <dgm:cxn modelId="{35DEDFF5-1DEE-4EE0-98FC-4663DADEA954}" type="presParOf" srcId="{E1307B65-EE48-49E5-A6C0-845E0D367438}" destId="{DA79CE2D-DF9D-4D19-B5AD-33F542E48300}"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F6CD9C-5DA4-4B49-A77B-E5BA074F4E2D}">
      <dsp:nvSpPr>
        <dsp:cNvPr id="0" name=""/>
        <dsp:cNvSpPr/>
      </dsp:nvSpPr>
      <dsp:spPr>
        <a:xfrm>
          <a:off x="559800" y="531548"/>
          <a:ext cx="1512000" cy="1512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6FEB367-B537-4ADF-88BD-3457B604FC70}">
      <dsp:nvSpPr>
        <dsp:cNvPr id="0" name=""/>
        <dsp:cNvSpPr/>
      </dsp:nvSpPr>
      <dsp:spPr>
        <a:xfrm>
          <a:off x="559800" y="2184994"/>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555750">
            <a:lnSpc>
              <a:spcPct val="100000"/>
            </a:lnSpc>
            <a:spcBef>
              <a:spcPct val="0"/>
            </a:spcBef>
            <a:spcAft>
              <a:spcPct val="35000"/>
            </a:spcAft>
            <a:buNone/>
            <a:defRPr b="1"/>
          </a:pPr>
          <a:r>
            <a:rPr lang="en-GB" sz="3500" kern="1200"/>
            <a:t>Failure to recognise </a:t>
          </a:r>
          <a:endParaRPr lang="en-US" sz="3500" kern="1200"/>
        </a:p>
      </dsp:txBody>
      <dsp:txXfrm>
        <a:off x="559800" y="2184994"/>
        <a:ext cx="4320000" cy="648000"/>
      </dsp:txXfrm>
    </dsp:sp>
    <dsp:sp modelId="{4896F340-429F-42B8-9180-9A83B160E8D6}">
      <dsp:nvSpPr>
        <dsp:cNvPr id="0" name=""/>
        <dsp:cNvSpPr/>
      </dsp:nvSpPr>
      <dsp:spPr>
        <a:xfrm>
          <a:off x="559800" y="2898783"/>
          <a:ext cx="4320000" cy="922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100000"/>
            </a:lnSpc>
            <a:spcBef>
              <a:spcPct val="0"/>
            </a:spcBef>
            <a:spcAft>
              <a:spcPct val="35000"/>
            </a:spcAft>
            <a:buNone/>
          </a:pPr>
          <a:r>
            <a:rPr lang="en-GB" sz="1700" kern="1200"/>
            <a:t>Lower productivity </a:t>
          </a:r>
          <a:endParaRPr lang="en-US" sz="1700" kern="1200"/>
        </a:p>
        <a:p>
          <a:pPr marL="0" lvl="0" indent="0" algn="l" defTabSz="755650">
            <a:lnSpc>
              <a:spcPct val="100000"/>
            </a:lnSpc>
            <a:spcBef>
              <a:spcPct val="0"/>
            </a:spcBef>
            <a:spcAft>
              <a:spcPct val="35000"/>
            </a:spcAft>
            <a:buNone/>
          </a:pPr>
          <a:r>
            <a:rPr lang="en-GB" sz="1700" kern="1200"/>
            <a:t>Agility towards customer needs </a:t>
          </a:r>
          <a:endParaRPr lang="en-US" sz="1700" kern="1200"/>
        </a:p>
      </dsp:txBody>
      <dsp:txXfrm>
        <a:off x="559800" y="2898783"/>
        <a:ext cx="4320000" cy="922212"/>
      </dsp:txXfrm>
    </dsp:sp>
    <dsp:sp modelId="{760107B1-06FB-415B-9856-EF0AC3B97D24}">
      <dsp:nvSpPr>
        <dsp:cNvPr id="0" name=""/>
        <dsp:cNvSpPr/>
      </dsp:nvSpPr>
      <dsp:spPr>
        <a:xfrm>
          <a:off x="5635800" y="531548"/>
          <a:ext cx="1512000" cy="1512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820F831-8CC6-41EA-A80A-4443126191C3}">
      <dsp:nvSpPr>
        <dsp:cNvPr id="0" name=""/>
        <dsp:cNvSpPr/>
      </dsp:nvSpPr>
      <dsp:spPr>
        <a:xfrm>
          <a:off x="5635800" y="2184994"/>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555750">
            <a:lnSpc>
              <a:spcPct val="100000"/>
            </a:lnSpc>
            <a:spcBef>
              <a:spcPct val="0"/>
            </a:spcBef>
            <a:spcAft>
              <a:spcPct val="35000"/>
            </a:spcAft>
            <a:buNone/>
            <a:defRPr b="1"/>
          </a:pPr>
          <a:r>
            <a:rPr lang="en-GB" sz="3500" kern="1200"/>
            <a:t>Digital resistance </a:t>
          </a:r>
          <a:endParaRPr lang="en-US" sz="3500" kern="1200"/>
        </a:p>
      </dsp:txBody>
      <dsp:txXfrm>
        <a:off x="5635800" y="2184994"/>
        <a:ext cx="4320000" cy="648000"/>
      </dsp:txXfrm>
    </dsp:sp>
    <dsp:sp modelId="{ECBEC55A-4B31-495E-AB88-A63D96267438}">
      <dsp:nvSpPr>
        <dsp:cNvPr id="0" name=""/>
        <dsp:cNvSpPr/>
      </dsp:nvSpPr>
      <dsp:spPr>
        <a:xfrm>
          <a:off x="5635800" y="2898783"/>
          <a:ext cx="4320000" cy="9222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100000"/>
            </a:lnSpc>
            <a:spcBef>
              <a:spcPct val="0"/>
            </a:spcBef>
            <a:spcAft>
              <a:spcPct val="35000"/>
            </a:spcAft>
            <a:buNone/>
          </a:pPr>
          <a:r>
            <a:rPr lang="en-GB" sz="1700" kern="1200"/>
            <a:t>Lack of digital opportunities</a:t>
          </a:r>
          <a:endParaRPr lang="en-US" sz="1700" kern="1200"/>
        </a:p>
        <a:p>
          <a:pPr marL="0" lvl="0" indent="0" algn="l" defTabSz="755650">
            <a:lnSpc>
              <a:spcPct val="100000"/>
            </a:lnSpc>
            <a:spcBef>
              <a:spcPct val="0"/>
            </a:spcBef>
            <a:spcAft>
              <a:spcPct val="35000"/>
            </a:spcAft>
            <a:buNone/>
          </a:pPr>
          <a:r>
            <a:rPr lang="en-GB" sz="1700" kern="1200"/>
            <a:t>Lower level of development of communities</a:t>
          </a:r>
          <a:endParaRPr lang="en-US" sz="1700" kern="1200"/>
        </a:p>
        <a:p>
          <a:pPr marL="0" lvl="0" indent="0" algn="l" defTabSz="755650">
            <a:lnSpc>
              <a:spcPct val="100000"/>
            </a:lnSpc>
            <a:spcBef>
              <a:spcPct val="0"/>
            </a:spcBef>
            <a:spcAft>
              <a:spcPct val="35000"/>
            </a:spcAft>
            <a:buNone/>
          </a:pPr>
          <a:r>
            <a:rPr lang="en-GB" sz="1700" kern="1200"/>
            <a:t>Fewer job creations </a:t>
          </a:r>
          <a:endParaRPr lang="en-US" sz="1700" kern="1200"/>
        </a:p>
      </dsp:txBody>
      <dsp:txXfrm>
        <a:off x="5635800" y="2898783"/>
        <a:ext cx="4320000" cy="9222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F2388F-1857-4343-9FA5-3E4A6DE6E106}">
      <dsp:nvSpPr>
        <dsp:cNvPr id="0" name=""/>
        <dsp:cNvSpPr/>
      </dsp:nvSpPr>
      <dsp:spPr>
        <a:xfrm>
          <a:off x="0" y="2145"/>
          <a:ext cx="6891187"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E11308-E5FB-4A11-ACCA-FB784ED1E05C}">
      <dsp:nvSpPr>
        <dsp:cNvPr id="0" name=""/>
        <dsp:cNvSpPr/>
      </dsp:nvSpPr>
      <dsp:spPr>
        <a:xfrm>
          <a:off x="0" y="2145"/>
          <a:ext cx="6891187" cy="14632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GB" sz="2400" kern="1200" dirty="0"/>
            <a:t>Pre-pandemic training within tourism and hospitality seems to be lagging behind the need for skills development across the UK. </a:t>
          </a:r>
          <a:endParaRPr lang="en-US" sz="2400" kern="1200" dirty="0"/>
        </a:p>
      </dsp:txBody>
      <dsp:txXfrm>
        <a:off x="0" y="2145"/>
        <a:ext cx="6891187" cy="1463230"/>
      </dsp:txXfrm>
    </dsp:sp>
    <dsp:sp modelId="{CBCB2BA2-E66A-449E-BA17-836E7D4A32C8}">
      <dsp:nvSpPr>
        <dsp:cNvPr id="0" name=""/>
        <dsp:cNvSpPr/>
      </dsp:nvSpPr>
      <dsp:spPr>
        <a:xfrm>
          <a:off x="0" y="1465375"/>
          <a:ext cx="6891187"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AFE68ED-8626-4BBB-A35E-2A9201FFC073}">
      <dsp:nvSpPr>
        <dsp:cNvPr id="0" name=""/>
        <dsp:cNvSpPr/>
      </dsp:nvSpPr>
      <dsp:spPr>
        <a:xfrm>
          <a:off x="0" y="1465375"/>
          <a:ext cx="6891187" cy="14632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GB" sz="2400" kern="1200"/>
            <a:t>The training provision, if utilised, does not provide any real opportunities to provide a targeted and flexible response to the business needs.</a:t>
          </a:r>
          <a:endParaRPr lang="en-US" sz="2400" kern="1200"/>
        </a:p>
      </dsp:txBody>
      <dsp:txXfrm>
        <a:off x="0" y="1465375"/>
        <a:ext cx="6891187" cy="1463230"/>
      </dsp:txXfrm>
    </dsp:sp>
    <dsp:sp modelId="{21E5183C-6F4B-44A3-87EE-108BB20852A7}">
      <dsp:nvSpPr>
        <dsp:cNvPr id="0" name=""/>
        <dsp:cNvSpPr/>
      </dsp:nvSpPr>
      <dsp:spPr>
        <a:xfrm>
          <a:off x="0" y="2928606"/>
          <a:ext cx="6891187"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9BF76C-7DF5-43F9-8E76-9B56CCB5D1B0}">
      <dsp:nvSpPr>
        <dsp:cNvPr id="0" name=""/>
        <dsp:cNvSpPr/>
      </dsp:nvSpPr>
      <dsp:spPr>
        <a:xfrm>
          <a:off x="0" y="2928606"/>
          <a:ext cx="6891187" cy="14632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GB" sz="2400" kern="1200" dirty="0"/>
            <a:t>Need for flexible industry-specific courses to meet the needs of the current workforce</a:t>
          </a:r>
          <a:endParaRPr lang="en-US" sz="2400" kern="1200" dirty="0"/>
        </a:p>
      </dsp:txBody>
      <dsp:txXfrm>
        <a:off x="0" y="2928606"/>
        <a:ext cx="6891187" cy="1463230"/>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4" name="Google Shape;94;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6" name="Google Shape;186;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3" name="Google Shape;11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sz="1800" dirty="0">
                <a:solidFill>
                  <a:srgbClr val="1A1A1A"/>
                </a:solidFill>
                <a:effectLst/>
                <a:highlight>
                  <a:srgbClr val="FFFF00"/>
                </a:highlight>
                <a:latin typeface="Calibri" panose="020F0502020204030204" pitchFamily="34" charset="0"/>
                <a:ea typeface="Calibri" panose="020F0502020204030204" pitchFamily="34" charset="0"/>
                <a:cs typeface="Calibri" panose="020F0502020204030204" pitchFamily="34" charset="0"/>
              </a:rPr>
              <a:t>Basic computer literacy skills and advanced IT or software skills were lacking in 69% tourism and 67% hospitality of Welsh businesses, yet in England  these ere reported to be  15% and 16 % respectively (GSR, 2011, 2015).</a:t>
            </a:r>
            <a:r>
              <a:rPr lang="en-GB" sz="1800" dirty="0">
                <a:solidFill>
                  <a:srgbClr val="1A1A1A"/>
                </a:solidFill>
                <a:effectLst/>
                <a:latin typeface="Calibri" panose="020F0502020204030204" pitchFamily="34" charset="0"/>
                <a:ea typeface="Calibri" panose="020F0502020204030204" pitchFamily="34" charset="0"/>
                <a:cs typeface="Calibri" panose="020F0502020204030204" pitchFamily="34" charset="0"/>
              </a:rPr>
              <a:t> </a:t>
            </a:r>
            <a:endParaRPr lang="en-GB" sz="1800" dirty="0">
              <a:effectLst/>
              <a:latin typeface="Calibri" panose="020F0502020204030204" pitchFamily="34" charset="0"/>
              <a:ea typeface="Calibri" panose="020F0502020204030204" pitchFamily="34" charset="0"/>
            </a:endParaRPr>
          </a:p>
          <a:p>
            <a:pPr marL="0" lvl="0" indent="0" algn="l" rtl="0">
              <a:spcBef>
                <a:spcPts val="0"/>
              </a:spcBef>
              <a:spcAft>
                <a:spcPts val="0"/>
              </a:spcAft>
              <a:buNone/>
            </a:pPr>
            <a:endParaRPr lang="en-GB" sz="1800" dirty="0">
              <a:effectLst/>
              <a:latin typeface="Calibri" panose="020F0502020204030204" pitchFamily="34" charset="0"/>
            </a:endParaRPr>
          </a:p>
          <a:p>
            <a:pPr marL="0" lvl="0" indent="0" algn="l" rtl="0">
              <a:spcBef>
                <a:spcPts val="0"/>
              </a:spcBef>
              <a:spcAft>
                <a:spcPts val="0"/>
              </a:spcAft>
              <a:buNone/>
            </a:pPr>
            <a:r>
              <a:rPr lang="en-GB" sz="1800" dirty="0">
                <a:effectLst/>
                <a:latin typeface="Calibri" panose="020F0502020204030204" pitchFamily="34" charset="0"/>
                <a:ea typeface="Calibri" panose="020F0502020204030204" pitchFamily="34" charset="0"/>
              </a:rPr>
              <a:t>Contributing factor – lack of qualifications, training and high labour turnover </a:t>
            </a:r>
          </a:p>
          <a:p>
            <a:pPr marL="0" lvl="0" indent="0" algn="l" rtl="0">
              <a:spcBef>
                <a:spcPts val="0"/>
              </a:spcBef>
              <a:spcAft>
                <a:spcPts val="0"/>
              </a:spcAft>
              <a:buNone/>
            </a:pPr>
            <a:endParaRPr lang="en-GB" sz="1800" dirty="0">
              <a:effectLst/>
              <a:latin typeface="Calibri" panose="020F0502020204030204" pitchFamily="34" charset="0"/>
              <a:ea typeface="Calibri" panose="020F0502020204030204" pitchFamily="34" charset="0"/>
            </a:endParaRPr>
          </a:p>
          <a:p>
            <a:pPr marL="0" lvl="0" indent="0" algn="l" rtl="0">
              <a:spcBef>
                <a:spcPts val="0"/>
              </a:spcBef>
              <a:spcAft>
                <a:spcPts val="0"/>
              </a:spcAft>
              <a:buNone/>
            </a:pPr>
            <a:endParaRPr lang="en-GB" sz="1800" dirty="0">
              <a:effectLst/>
              <a:latin typeface="Calibri" panose="020F0502020204030204" pitchFamily="34" charset="0"/>
            </a:endParaRPr>
          </a:p>
          <a:p>
            <a:pPr algn="just">
              <a:lnSpc>
                <a:spcPct val="200000"/>
              </a:lnSpc>
            </a:pPr>
            <a:r>
              <a:rPr lang="en-GB" sz="1800" dirty="0">
                <a:effectLst/>
                <a:latin typeface="Calibri" panose="020F0502020204030204" pitchFamily="34" charset="0"/>
                <a:ea typeface="Calibri" panose="020F0502020204030204" pitchFamily="34" charset="0"/>
              </a:rPr>
              <a:t>lack of skills found in rural and remote areas has a significant effect upon the populations' willingness to engage with digital solutions, even if access to the internet exists. For instance, Paves et al. (2015) note that people located in rural areas who lack basic digital skills, will feel unable or overwhelmed to learn them. Van </a:t>
            </a:r>
            <a:r>
              <a:rPr lang="en-GB" sz="1800" dirty="0" err="1">
                <a:effectLst/>
                <a:latin typeface="Calibri" panose="020F0502020204030204" pitchFamily="34" charset="0"/>
                <a:ea typeface="Calibri" panose="020F0502020204030204" pitchFamily="34" charset="0"/>
              </a:rPr>
              <a:t>Laar</a:t>
            </a:r>
            <a:r>
              <a:rPr lang="en-GB" sz="1800" dirty="0">
                <a:effectLst/>
                <a:latin typeface="Calibri" panose="020F0502020204030204" pitchFamily="34" charset="0"/>
                <a:ea typeface="Calibri" panose="020F0502020204030204" pitchFamily="34" charset="0"/>
              </a:rPr>
              <a:t> et al (2019) underline that lack of </a:t>
            </a:r>
            <a:r>
              <a:rPr lang="en-GB" sz="1800" i="1" dirty="0">
                <a:effectLst/>
                <a:latin typeface="Calibri" panose="020F0502020204030204" pitchFamily="34" charset="0"/>
                <a:ea typeface="Calibri" panose="020F0502020204030204" pitchFamily="34" charset="0"/>
              </a:rPr>
              <a:t>a</a:t>
            </a:r>
            <a:r>
              <a:rPr lang="en-GB" sz="1800" dirty="0">
                <a:effectLst/>
                <a:latin typeface="Calibri" panose="020F0502020204030204" pitchFamily="34" charset="0"/>
                <a:ea typeface="Calibri" panose="020F0502020204030204" pitchFamily="34" charset="0"/>
              </a:rPr>
              <a:t> digital skill rarely occurs in isolation, thus individuals who lack certain skills are likely to lack others.  </a:t>
            </a:r>
          </a:p>
          <a:p>
            <a:pPr marL="158750" indent="0" algn="just">
              <a:buNone/>
            </a:pPr>
            <a:endParaRPr lang="en-GB" dirty="0"/>
          </a:p>
          <a:p>
            <a:pPr marL="158750" indent="0" algn="just">
              <a:buNone/>
            </a:pPr>
            <a:r>
              <a:rPr lang="en-GB" sz="1800" dirty="0">
                <a:solidFill>
                  <a:srgbClr val="1A1A1A"/>
                </a:solidFill>
                <a:effectLst/>
                <a:latin typeface="Calibri" panose="020F0502020204030204" pitchFamily="34" charset="0"/>
                <a:ea typeface="Calibri" panose="020F0502020204030204" pitchFamily="34" charset="0"/>
              </a:rPr>
              <a:t>SMEs in general are slower in the adaptation of digital technologies, putting them at a greater disadvantage to larger companies from the outset. </a:t>
            </a:r>
            <a:endParaRPr dirty="0"/>
          </a:p>
        </p:txBody>
      </p:sp>
      <p:sp>
        <p:nvSpPr>
          <p:cNvPr id="121" name="Google Shape;12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4" name="Google Shape;15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a:t>Reviews, desk publishing for brochure, leaflets online marketing and comms, online safety </a:t>
            </a:r>
          </a:p>
          <a:p>
            <a:endParaRPr lang="en-GB" dirty="0"/>
          </a:p>
        </p:txBody>
      </p:sp>
    </p:spTree>
    <p:extLst>
      <p:ext uri="{BB962C8B-B14F-4D97-AF65-F5344CB8AC3E}">
        <p14:creationId xmlns:p14="http://schemas.microsoft.com/office/powerpoint/2010/main" val="5587460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10910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3" name="Google Shape;163;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1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1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lt1"/>
              </a:buClr>
              <a:buSzPts val="2400"/>
              <a:buNone/>
              <a:defRPr sz="2400"/>
            </a:lvl1pPr>
            <a:lvl2pPr lvl="1" algn="ctr">
              <a:lnSpc>
                <a:spcPct val="90000"/>
              </a:lnSpc>
              <a:spcBef>
                <a:spcPts val="500"/>
              </a:spcBef>
              <a:spcAft>
                <a:spcPts val="0"/>
              </a:spcAft>
              <a:buClr>
                <a:schemeClr val="lt1"/>
              </a:buClr>
              <a:buSzPts val="2000"/>
              <a:buNone/>
              <a:defRPr sz="2000"/>
            </a:lvl2pPr>
            <a:lvl3pPr lvl="2" algn="ctr">
              <a:lnSpc>
                <a:spcPct val="90000"/>
              </a:lnSpc>
              <a:spcBef>
                <a:spcPts val="500"/>
              </a:spcBef>
              <a:spcAft>
                <a:spcPts val="0"/>
              </a:spcAft>
              <a:buClr>
                <a:schemeClr val="lt1"/>
              </a:buClr>
              <a:buSzPts val="1800"/>
              <a:buNone/>
              <a:defRPr sz="1800"/>
            </a:lvl3pPr>
            <a:lvl4pPr lvl="3" algn="ctr">
              <a:lnSpc>
                <a:spcPct val="90000"/>
              </a:lnSpc>
              <a:spcBef>
                <a:spcPts val="500"/>
              </a:spcBef>
              <a:spcAft>
                <a:spcPts val="0"/>
              </a:spcAft>
              <a:buClr>
                <a:schemeClr val="lt1"/>
              </a:buClr>
              <a:buSzPts val="1600"/>
              <a:buNone/>
              <a:defRPr sz="1600"/>
            </a:lvl4pPr>
            <a:lvl5pPr lvl="4" algn="ctr">
              <a:lnSpc>
                <a:spcPct val="90000"/>
              </a:lnSpc>
              <a:spcBef>
                <a:spcPts val="500"/>
              </a:spcBef>
              <a:spcAft>
                <a:spcPts val="0"/>
              </a:spcAft>
              <a:buClr>
                <a:schemeClr val="lt1"/>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a:endParaRPr/>
          </a:p>
        </p:txBody>
      </p:sp>
      <p:sp>
        <p:nvSpPr>
          <p:cNvPr id="14" name="Google Shape;14;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3"/>
        <p:cNvGrpSpPr/>
        <p:nvPr/>
      </p:nvGrpSpPr>
      <p:grpSpPr>
        <a:xfrm>
          <a:off x="0" y="0"/>
          <a:ext cx="0" cy="0"/>
          <a:chOff x="0" y="0"/>
          <a:chExt cx="0" cy="0"/>
        </a:xfrm>
      </p:grpSpPr>
      <p:sp>
        <p:nvSpPr>
          <p:cNvPr id="74" name="Google Shape;74;p2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5" name="Google Shape;75;p22"/>
          <p:cNvSpPr>
            <a:spLocks noGrp="1"/>
          </p:cNvSpPr>
          <p:nvPr>
            <p:ph type="pic" idx="2"/>
          </p:nvPr>
        </p:nvSpPr>
        <p:spPr>
          <a:xfrm>
            <a:off x="5183188" y="987425"/>
            <a:ext cx="6172200" cy="4873625"/>
          </a:xfrm>
          <a:prstGeom prst="rect">
            <a:avLst/>
          </a:prstGeom>
          <a:noFill/>
          <a:ln>
            <a:noFill/>
          </a:ln>
        </p:spPr>
      </p:sp>
      <p:sp>
        <p:nvSpPr>
          <p:cNvPr id="76" name="Google Shape;76;p2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7" name="Google Shape;77;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0"/>
        <p:cNvGrpSpPr/>
        <p:nvPr/>
      </p:nvGrpSpPr>
      <p:grpSpPr>
        <a:xfrm>
          <a:off x="0" y="0"/>
          <a:ext cx="0" cy="0"/>
          <a:chOff x="0" y="0"/>
          <a:chExt cx="0" cy="0"/>
        </a:xfrm>
      </p:grpSpPr>
      <p:sp>
        <p:nvSpPr>
          <p:cNvPr id="81" name="Google Shape;81;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2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3" name="Google Shape;83;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6"/>
        <p:cNvGrpSpPr/>
        <p:nvPr/>
      </p:nvGrpSpPr>
      <p:grpSpPr>
        <a:xfrm>
          <a:off x="0" y="0"/>
          <a:ext cx="0" cy="0"/>
          <a:chOff x="0" y="0"/>
          <a:chExt cx="0" cy="0"/>
        </a:xfrm>
      </p:grpSpPr>
      <p:sp>
        <p:nvSpPr>
          <p:cNvPr id="87" name="Google Shape;87;p2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8" name="Google Shape;88;p2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9" name="Google Shape;89;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3"/>
        <p:cNvGrpSpPr/>
        <p:nvPr/>
      </p:nvGrpSpPr>
      <p:grpSpPr>
        <a:xfrm>
          <a:off x="0" y="0"/>
          <a:ext cx="0" cy="0"/>
          <a:chOff x="0" y="0"/>
          <a:chExt cx="0" cy="0"/>
        </a:xfrm>
      </p:grpSpPr>
      <p:sp>
        <p:nvSpPr>
          <p:cNvPr id="24" name="Google Shape;24;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
        <p:cNvGrpSpPr/>
        <p:nvPr/>
      </p:nvGrpSpPr>
      <p:grpSpPr>
        <a:xfrm>
          <a:off x="0" y="0"/>
          <a:ext cx="0" cy="0"/>
          <a:chOff x="0" y="0"/>
          <a:chExt cx="0" cy="0"/>
        </a:xfrm>
      </p:grpSpPr>
      <p:sp>
        <p:nvSpPr>
          <p:cNvPr id="30" name="Google Shape;30;p1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1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2" name="Google Shape;32;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5"/>
        <p:cNvGrpSpPr/>
        <p:nvPr/>
      </p:nvGrpSpPr>
      <p:grpSpPr>
        <a:xfrm>
          <a:off x="0" y="0"/>
          <a:ext cx="0" cy="0"/>
          <a:chOff x="0" y="0"/>
          <a:chExt cx="0" cy="0"/>
        </a:xfrm>
      </p:grpSpPr>
      <p:sp>
        <p:nvSpPr>
          <p:cNvPr id="36" name="Google Shape;36;p13"/>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13"/>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8" name="Google Shape;38;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1"/>
        <p:cNvGrpSpPr/>
        <p:nvPr/>
      </p:nvGrpSpPr>
      <p:grpSpPr>
        <a:xfrm>
          <a:off x="0" y="0"/>
          <a:ext cx="0" cy="0"/>
          <a:chOff x="0" y="0"/>
          <a:chExt cx="0" cy="0"/>
        </a:xfrm>
      </p:grpSpPr>
      <p:sp>
        <p:nvSpPr>
          <p:cNvPr id="42" name="Google Shape;42;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1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1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5" name="Google Shape;45;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8"/>
        <p:cNvGrpSpPr/>
        <p:nvPr/>
      </p:nvGrpSpPr>
      <p:grpSpPr>
        <a:xfrm>
          <a:off x="0" y="0"/>
          <a:ext cx="0" cy="0"/>
          <a:chOff x="0" y="0"/>
          <a:chExt cx="0" cy="0"/>
        </a:xfrm>
      </p:grpSpPr>
      <p:sp>
        <p:nvSpPr>
          <p:cNvPr id="49" name="Google Shape;49;p1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0" name="Google Shape;50;p1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1" name="Google Shape;51;p1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2" name="Google Shape;52;p1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3" name="Google Shape;53;p1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7"/>
        <p:cNvGrpSpPr/>
        <p:nvPr/>
      </p:nvGrpSpPr>
      <p:grpSpPr>
        <a:xfrm>
          <a:off x="0" y="0"/>
          <a:ext cx="0" cy="0"/>
          <a:chOff x="0" y="0"/>
          <a:chExt cx="0" cy="0"/>
        </a:xfrm>
      </p:grpSpPr>
      <p:sp>
        <p:nvSpPr>
          <p:cNvPr id="58" name="Google Shape;58;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9" name="Google Shape;59;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2"/>
        <p:cNvGrpSpPr/>
        <p:nvPr/>
      </p:nvGrpSpPr>
      <p:grpSpPr>
        <a:xfrm>
          <a:off x="0" y="0"/>
          <a:ext cx="0" cy="0"/>
          <a:chOff x="0" y="0"/>
          <a:chExt cx="0" cy="0"/>
        </a:xfrm>
      </p:grpSpPr>
      <p:sp>
        <p:nvSpPr>
          <p:cNvPr id="63" name="Google Shape;63;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6"/>
        <p:cNvGrpSpPr/>
        <p:nvPr/>
      </p:nvGrpSpPr>
      <p:grpSpPr>
        <a:xfrm>
          <a:off x="0" y="0"/>
          <a:ext cx="0" cy="0"/>
          <a:chOff x="0" y="0"/>
          <a:chExt cx="0" cy="0"/>
        </a:xfrm>
      </p:grpSpPr>
      <p:sp>
        <p:nvSpPr>
          <p:cNvPr id="67" name="Google Shape;67;p2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2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9" name="Google Shape;69;p2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0" name="Google Shape;70;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
        <p:cNvGrpSpPr/>
        <p:nvPr/>
      </p:nvGrpSpPr>
      <p:grpSpPr>
        <a:xfrm>
          <a:off x="0" y="0"/>
          <a:ext cx="0" cy="0"/>
          <a:chOff x="0" y="0"/>
          <a:chExt cx="0" cy="0"/>
        </a:xfrm>
      </p:grpSpPr>
      <p:sp>
        <p:nvSpPr>
          <p:cNvPr id="6" name="Google Shape;6;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lt1"/>
              </a:buClr>
              <a:buSzPts val="4400"/>
              <a:buFont typeface="Calibri"/>
              <a:buNone/>
              <a:defRPr sz="4400" b="0" i="0" u="none" strike="noStrike" cap="non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Calibri"/>
                <a:ea typeface="Calibri"/>
                <a:cs typeface="Calibri"/>
                <a:sym typeface="Calibri"/>
              </a:defRPr>
            </a:lvl9pPr>
          </a:lstStyle>
          <a:p>
            <a:endParaRPr/>
          </a:p>
        </p:txBody>
      </p:sp>
      <p:sp>
        <p:nvSpPr>
          <p:cNvPr id="8" name="Google Shape;8;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chemeClr val="lt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9pPr>
          </a:lstStyle>
          <a:p>
            <a:endParaRPr/>
          </a:p>
        </p:txBody>
      </p:sp>
      <p:sp>
        <p:nvSpPr>
          <p:cNvPr id="9" name="Google Shape;9;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chemeClr val="lt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lt1"/>
                </a:solidFill>
                <a:latin typeface="Calibri"/>
                <a:ea typeface="Calibri"/>
                <a:cs typeface="Calibri"/>
                <a:sym typeface="Calibri"/>
              </a:defRPr>
            </a:lvl9pPr>
          </a:lstStyle>
          <a:p>
            <a:endParaRPr/>
          </a:p>
        </p:txBody>
      </p:sp>
      <p:sp>
        <p:nvSpPr>
          <p:cNvPr id="10" name="Google Shape;10;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chemeClr val="lt1"/>
                </a:solidFill>
                <a:latin typeface="Calibri"/>
                <a:ea typeface="Calibri"/>
                <a:cs typeface="Calibri"/>
                <a:sym typeface="Calibri"/>
              </a:defRPr>
            </a:lvl1pPr>
            <a:lvl2pPr marL="0" marR="0" lvl="1" indent="0" algn="r" rtl="0">
              <a:spcBef>
                <a:spcPts val="0"/>
              </a:spcBef>
              <a:buNone/>
              <a:defRPr sz="1200" b="0" i="0" u="none" strike="noStrike" cap="none">
                <a:solidFill>
                  <a:schemeClr val="lt1"/>
                </a:solidFill>
                <a:latin typeface="Calibri"/>
                <a:ea typeface="Calibri"/>
                <a:cs typeface="Calibri"/>
                <a:sym typeface="Calibri"/>
              </a:defRPr>
            </a:lvl2pPr>
            <a:lvl3pPr marL="0" marR="0" lvl="2" indent="0" algn="r" rtl="0">
              <a:spcBef>
                <a:spcPts val="0"/>
              </a:spcBef>
              <a:buNone/>
              <a:defRPr sz="1200" b="0" i="0" u="none" strike="noStrike" cap="none">
                <a:solidFill>
                  <a:schemeClr val="lt1"/>
                </a:solidFill>
                <a:latin typeface="Calibri"/>
                <a:ea typeface="Calibri"/>
                <a:cs typeface="Calibri"/>
                <a:sym typeface="Calibri"/>
              </a:defRPr>
            </a:lvl3pPr>
            <a:lvl4pPr marL="0" marR="0" lvl="3" indent="0" algn="r" rtl="0">
              <a:spcBef>
                <a:spcPts val="0"/>
              </a:spcBef>
              <a:buNone/>
              <a:defRPr sz="1200" b="0" i="0" u="none" strike="noStrike" cap="none">
                <a:solidFill>
                  <a:schemeClr val="lt1"/>
                </a:solidFill>
                <a:latin typeface="Calibri"/>
                <a:ea typeface="Calibri"/>
                <a:cs typeface="Calibri"/>
                <a:sym typeface="Calibri"/>
              </a:defRPr>
            </a:lvl4pPr>
            <a:lvl5pPr marL="0" marR="0" lvl="4" indent="0" algn="r" rtl="0">
              <a:spcBef>
                <a:spcPts val="0"/>
              </a:spcBef>
              <a:buNone/>
              <a:defRPr sz="1200" b="0" i="0" u="none" strike="noStrike" cap="none">
                <a:solidFill>
                  <a:schemeClr val="lt1"/>
                </a:solidFill>
                <a:latin typeface="Calibri"/>
                <a:ea typeface="Calibri"/>
                <a:cs typeface="Calibri"/>
                <a:sym typeface="Calibri"/>
              </a:defRPr>
            </a:lvl5pPr>
            <a:lvl6pPr marL="0" marR="0" lvl="5" indent="0" algn="r" rtl="0">
              <a:spcBef>
                <a:spcPts val="0"/>
              </a:spcBef>
              <a:buNone/>
              <a:defRPr sz="1200" b="0" i="0" u="none" strike="noStrike" cap="none">
                <a:solidFill>
                  <a:schemeClr val="lt1"/>
                </a:solidFill>
                <a:latin typeface="Calibri"/>
                <a:ea typeface="Calibri"/>
                <a:cs typeface="Calibri"/>
                <a:sym typeface="Calibri"/>
              </a:defRPr>
            </a:lvl6pPr>
            <a:lvl7pPr marL="0" marR="0" lvl="6" indent="0" algn="r" rtl="0">
              <a:spcBef>
                <a:spcPts val="0"/>
              </a:spcBef>
              <a:buNone/>
              <a:defRPr sz="1200" b="0" i="0" u="none" strike="noStrike" cap="none">
                <a:solidFill>
                  <a:schemeClr val="lt1"/>
                </a:solidFill>
                <a:latin typeface="Calibri"/>
                <a:ea typeface="Calibri"/>
                <a:cs typeface="Calibri"/>
                <a:sym typeface="Calibri"/>
              </a:defRPr>
            </a:lvl7pPr>
            <a:lvl8pPr marL="0" marR="0" lvl="7" indent="0" algn="r" rtl="0">
              <a:spcBef>
                <a:spcPts val="0"/>
              </a:spcBef>
              <a:buNone/>
              <a:defRPr sz="1200" b="0" i="0" u="none" strike="noStrike" cap="none">
                <a:solidFill>
                  <a:schemeClr val="lt1"/>
                </a:solidFill>
                <a:latin typeface="Calibri"/>
                <a:ea typeface="Calibri"/>
                <a:cs typeface="Calibri"/>
                <a:sym typeface="Calibri"/>
              </a:defRPr>
            </a:lvl8pPr>
            <a:lvl9pPr marL="0" marR="0" lvl="8" indent="0" algn="r" rtl="0">
              <a:spcBef>
                <a:spcPts val="0"/>
              </a:spcBef>
              <a:buNone/>
              <a:defRPr sz="1200" b="0" i="0" u="none" strike="noStrike" cap="none">
                <a:solidFill>
                  <a:schemeClr val="lt1"/>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
        <p:cNvGrpSpPr/>
        <p:nvPr/>
      </p:nvGrpSpPr>
      <p:grpSpPr>
        <a:xfrm>
          <a:off x="0" y="0"/>
          <a:ext cx="0" cy="0"/>
          <a:chOff x="0" y="0"/>
          <a:chExt cx="0" cy="0"/>
        </a:xfrm>
      </p:grpSpPr>
      <p:sp>
        <p:nvSpPr>
          <p:cNvPr id="18" name="Google Shape;18;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 name="Google Shape;19;p1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 name="Google Shape;20;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1" name="Google Shape;21;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2" name="Google Shape;22;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95"/>
        <p:cNvGrpSpPr/>
        <p:nvPr/>
      </p:nvGrpSpPr>
      <p:grpSpPr>
        <a:xfrm>
          <a:off x="0" y="0"/>
          <a:ext cx="0" cy="0"/>
          <a:chOff x="0" y="0"/>
          <a:chExt cx="0" cy="0"/>
        </a:xfrm>
      </p:grpSpPr>
      <p:sp>
        <p:nvSpPr>
          <p:cNvPr id="96" name="Google Shape;96;p1"/>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7" name="Google Shape;97;p1"/>
          <p:cNvSpPr/>
          <p:nvPr/>
        </p:nvSpPr>
        <p:spPr>
          <a:xfrm rot="10800000" flipH="1">
            <a:off x="0" y="0"/>
            <a:ext cx="6754318" cy="6858478"/>
          </a:xfrm>
          <a:custGeom>
            <a:avLst/>
            <a:gdLst/>
            <a:ahLst/>
            <a:cxnLst/>
            <a:rect l="l" t="t" r="r" b="b"/>
            <a:pathLst>
              <a:path w="6754318" h="6858478" extrusionOk="0">
                <a:moveTo>
                  <a:pt x="0" y="6858478"/>
                </a:moveTo>
                <a:lnTo>
                  <a:pt x="6754318" y="6858478"/>
                </a:lnTo>
                <a:lnTo>
                  <a:pt x="3577943" y="0"/>
                </a:lnTo>
                <a:lnTo>
                  <a:pt x="3572366" y="0"/>
                </a:lnTo>
                <a:lnTo>
                  <a:pt x="2506138" y="0"/>
                </a:lnTo>
                <a:lnTo>
                  <a:pt x="0" y="0"/>
                </a:lnTo>
                <a:close/>
              </a:path>
            </a:pathLst>
          </a:custGeom>
          <a:solidFill>
            <a:srgbClr val="262626">
              <a:alpha val="69803"/>
            </a:srgbClr>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98" name="Google Shape;98;p1"/>
          <p:cNvSpPr/>
          <p:nvPr/>
        </p:nvSpPr>
        <p:spPr>
          <a:xfrm rot="10800000" flipH="1">
            <a:off x="1" y="-478"/>
            <a:ext cx="5953780" cy="6858478"/>
          </a:xfrm>
          <a:custGeom>
            <a:avLst/>
            <a:gdLst/>
            <a:ahLst/>
            <a:cxnLst/>
            <a:rect l="l" t="t" r="r" b="b"/>
            <a:pathLst>
              <a:path w="5953780" h="6858478" extrusionOk="0">
                <a:moveTo>
                  <a:pt x="0" y="6858478"/>
                </a:moveTo>
                <a:lnTo>
                  <a:pt x="5953780" y="6858478"/>
                </a:lnTo>
                <a:lnTo>
                  <a:pt x="2777405" y="0"/>
                </a:lnTo>
                <a:lnTo>
                  <a:pt x="2771828" y="0"/>
                </a:lnTo>
                <a:lnTo>
                  <a:pt x="1705600" y="0"/>
                </a:lnTo>
                <a:lnTo>
                  <a:pt x="0" y="0"/>
                </a:lnTo>
                <a:close/>
              </a:path>
            </a:pathLst>
          </a:custGeom>
          <a:solidFill>
            <a:srgbClr val="26262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99" name="Google Shape;99;p1"/>
          <p:cNvSpPr txBox="1">
            <a:spLocks noGrp="1"/>
          </p:cNvSpPr>
          <p:nvPr>
            <p:ph type="ctrTitle"/>
          </p:nvPr>
        </p:nvSpPr>
        <p:spPr>
          <a:xfrm>
            <a:off x="804672" y="338328"/>
            <a:ext cx="3877056" cy="2249424"/>
          </a:xfrm>
          <a:prstGeom prst="rect">
            <a:avLst/>
          </a:prstGeom>
          <a:noFill/>
          <a:ln>
            <a:noFill/>
          </a:ln>
        </p:spPr>
        <p:txBody>
          <a:bodyPr spcFirstLastPara="1" wrap="square" lIns="91425" tIns="45700" rIns="91425" bIns="45700" anchor="b" anchorCtr="0">
            <a:noAutofit/>
          </a:bodyPr>
          <a:lstStyle/>
          <a:p>
            <a:pPr algn="ctr">
              <a:lnSpc>
                <a:spcPct val="200000"/>
              </a:lnSpc>
            </a:pPr>
            <a:r>
              <a:rPr lang="en-GB" sz="2400" dirty="0">
                <a:effectLst/>
                <a:latin typeface="Calibri" panose="020F0502020204030204" pitchFamily="34" charset="0"/>
                <a:ea typeface="Calibri" panose="020F0502020204030204" pitchFamily="34" charset="0"/>
              </a:rPr>
              <a:t>UK digital skills- what training do tourism-related SME organisations provide?</a:t>
            </a:r>
          </a:p>
        </p:txBody>
      </p:sp>
      <p:sp>
        <p:nvSpPr>
          <p:cNvPr id="100" name="Google Shape;100;p1"/>
          <p:cNvSpPr txBox="1">
            <a:spLocks noGrp="1"/>
          </p:cNvSpPr>
          <p:nvPr>
            <p:ph type="subTitle" idx="1"/>
          </p:nvPr>
        </p:nvSpPr>
        <p:spPr>
          <a:xfrm>
            <a:off x="167257" y="4961485"/>
            <a:ext cx="4278211" cy="1155525"/>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lt1"/>
              </a:buClr>
              <a:buSzPts val="1700"/>
              <a:buNone/>
            </a:pPr>
            <a:r>
              <a:rPr lang="en-GB" sz="1800" dirty="0"/>
              <a:t>Dr K Minor, Dr E McLoughlin, Dr S Carlisle </a:t>
            </a:r>
            <a:endParaRPr sz="1800" dirty="0"/>
          </a:p>
          <a:p>
            <a:pPr marL="0" lvl="0" indent="0" algn="l" rtl="0">
              <a:lnSpc>
                <a:spcPct val="90000"/>
              </a:lnSpc>
              <a:spcBef>
                <a:spcPts val="1000"/>
              </a:spcBef>
              <a:spcAft>
                <a:spcPts val="0"/>
              </a:spcAft>
              <a:buClr>
                <a:schemeClr val="lt1"/>
              </a:buClr>
              <a:buSzPts val="1700"/>
              <a:buNone/>
            </a:pPr>
            <a:r>
              <a:rPr lang="en-GB" sz="1800" dirty="0"/>
              <a:t>kminor@cardiffmet.ac.uk</a:t>
            </a:r>
            <a:endParaRPr sz="1800" dirty="0"/>
          </a:p>
          <a:p>
            <a:pPr marL="0" lvl="0" indent="0" algn="l" rtl="0">
              <a:lnSpc>
                <a:spcPct val="90000"/>
              </a:lnSpc>
              <a:spcBef>
                <a:spcPts val="1000"/>
              </a:spcBef>
              <a:spcAft>
                <a:spcPts val="0"/>
              </a:spcAft>
              <a:buClr>
                <a:schemeClr val="lt1"/>
              </a:buClr>
              <a:buSzPts val="1700"/>
              <a:buNone/>
            </a:pPr>
            <a:r>
              <a:rPr lang="en-GB" sz="1800" dirty="0"/>
              <a:t>emcloughlin@cardiffmet.ac.uk</a:t>
            </a:r>
          </a:p>
          <a:p>
            <a:pPr marL="0" lvl="0" indent="0" algn="l" rtl="0">
              <a:lnSpc>
                <a:spcPct val="90000"/>
              </a:lnSpc>
              <a:spcBef>
                <a:spcPts val="1000"/>
              </a:spcBef>
              <a:spcAft>
                <a:spcPts val="0"/>
              </a:spcAft>
              <a:buClr>
                <a:schemeClr val="lt1"/>
              </a:buClr>
              <a:buSzPts val="1700"/>
              <a:buNone/>
            </a:pPr>
            <a:r>
              <a:rPr lang="en-GB" sz="1800" dirty="0"/>
              <a:t>scarlisle@cardiffmet.ac.uk</a:t>
            </a:r>
            <a:endParaRPr sz="1800" dirty="0"/>
          </a:p>
        </p:txBody>
      </p:sp>
      <p:pic>
        <p:nvPicPr>
          <p:cNvPr id="101" name="Google Shape;101;p1"/>
          <p:cNvPicPr preferRelativeResize="0"/>
          <p:nvPr/>
        </p:nvPicPr>
        <p:blipFill rotWithShape="1">
          <a:blip r:embed="rId3">
            <a:alphaModFix/>
          </a:blip>
          <a:srcRect/>
          <a:stretch/>
        </p:blipFill>
        <p:spPr>
          <a:xfrm>
            <a:off x="8201262" y="329822"/>
            <a:ext cx="3454632" cy="2257930"/>
          </a:xfrm>
          <a:prstGeom prst="rect">
            <a:avLst/>
          </a:prstGeom>
          <a:noFill/>
          <a:ln>
            <a:noFill/>
          </a:ln>
        </p:spPr>
      </p:pic>
      <p:pic>
        <p:nvPicPr>
          <p:cNvPr id="102" name="Google Shape;102;p1" descr="A picture containing application&#10;&#10;Description automatically generated"/>
          <p:cNvPicPr preferRelativeResize="0"/>
          <p:nvPr/>
        </p:nvPicPr>
        <p:blipFill rotWithShape="1">
          <a:blip r:embed="rId4">
            <a:alphaModFix/>
          </a:blip>
          <a:srcRect/>
          <a:stretch/>
        </p:blipFill>
        <p:spPr>
          <a:xfrm>
            <a:off x="4981575" y="3888300"/>
            <a:ext cx="6674319" cy="196892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EB41C5C-0F34-4DDA-9D7C-5E717F35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384" y="303591"/>
            <a:ext cx="5735590"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BC4C8995-C81D-46E9-BDAA-0106299B0140}"/>
              </a:ext>
            </a:extLst>
          </p:cNvPr>
          <p:cNvSpPr>
            <a:spLocks noGrp="1"/>
          </p:cNvSpPr>
          <p:nvPr>
            <p:ph type="title"/>
          </p:nvPr>
        </p:nvSpPr>
        <p:spPr>
          <a:xfrm>
            <a:off x="594360" y="640263"/>
            <a:ext cx="5239512" cy="1344975"/>
          </a:xfrm>
        </p:spPr>
        <p:txBody>
          <a:bodyPr>
            <a:normAutofit/>
          </a:bodyPr>
          <a:lstStyle/>
          <a:p>
            <a:r>
              <a:rPr lang="en-GB" sz="4000" dirty="0">
                <a:solidFill>
                  <a:schemeClr val="bg1"/>
                </a:solidFill>
              </a:rPr>
              <a:t>Results-</a:t>
            </a:r>
            <a:br>
              <a:rPr lang="en-GB" sz="4000" dirty="0">
                <a:solidFill>
                  <a:schemeClr val="bg1"/>
                </a:solidFill>
              </a:rPr>
            </a:br>
            <a:r>
              <a:rPr lang="en-GB" sz="4000" dirty="0">
                <a:solidFill>
                  <a:schemeClr val="bg1"/>
                </a:solidFill>
              </a:rPr>
              <a:t>Training provided </a:t>
            </a:r>
          </a:p>
        </p:txBody>
      </p:sp>
      <p:cxnSp>
        <p:nvCxnSpPr>
          <p:cNvPr id="13" name="Straight Connector 12">
            <a:extLst>
              <a:ext uri="{FF2B5EF4-FFF2-40B4-BE49-F238E27FC236}">
                <a16:creationId xmlns:a16="http://schemas.microsoft.com/office/drawing/2014/main" id="{57E1E5E6-F385-4E9C-B201-BA5BDE5CAD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07023" y="2050687"/>
            <a:ext cx="4562441" cy="0"/>
          </a:xfrm>
          <a:prstGeom prst="line">
            <a:avLst/>
          </a:prstGeom>
          <a:ln w="22225">
            <a:solidFill>
              <a:srgbClr val="E7E6E6"/>
            </a:solidFill>
          </a:ln>
        </p:spPr>
        <p:style>
          <a:lnRef idx="1">
            <a:schemeClr val="accent1"/>
          </a:lnRef>
          <a:fillRef idx="0">
            <a:schemeClr val="accent1"/>
          </a:fillRef>
          <a:effectRef idx="0">
            <a:schemeClr val="accent1"/>
          </a:effectRef>
          <a:fontRef idx="minor">
            <a:schemeClr val="tx1"/>
          </a:fontRef>
        </p:style>
      </p:cxnSp>
      <p:sp>
        <p:nvSpPr>
          <p:cNvPr id="5" name="Text Placeholder 4">
            <a:extLst>
              <a:ext uri="{FF2B5EF4-FFF2-40B4-BE49-F238E27FC236}">
                <a16:creationId xmlns:a16="http://schemas.microsoft.com/office/drawing/2014/main" id="{DBC33BE9-0B10-4336-A0D5-8E8CC0E11A8D}"/>
              </a:ext>
            </a:extLst>
          </p:cNvPr>
          <p:cNvSpPr>
            <a:spLocks noGrp="1"/>
          </p:cNvSpPr>
          <p:nvPr>
            <p:ph type="body" idx="1"/>
          </p:nvPr>
        </p:nvSpPr>
        <p:spPr>
          <a:xfrm>
            <a:off x="593610" y="2121763"/>
            <a:ext cx="5235490" cy="3773010"/>
          </a:xfrm>
        </p:spPr>
        <p:txBody>
          <a:bodyPr>
            <a:normAutofit/>
          </a:bodyPr>
          <a:lstStyle/>
          <a:p>
            <a:r>
              <a:rPr lang="en-GB" sz="2000" dirty="0">
                <a:solidFill>
                  <a:schemeClr val="bg1"/>
                </a:solidFill>
              </a:rPr>
              <a:t>Prevalence of ‘on the job training’  contrasted with low digitals skills present </a:t>
            </a:r>
          </a:p>
          <a:p>
            <a:r>
              <a:rPr lang="en-GB" sz="2000" dirty="0">
                <a:solidFill>
                  <a:schemeClr val="bg1"/>
                </a:solidFill>
              </a:rPr>
              <a:t>Online courses = generic content </a:t>
            </a:r>
          </a:p>
          <a:p>
            <a:r>
              <a:rPr lang="en-GB" sz="2000" dirty="0">
                <a:solidFill>
                  <a:schemeClr val="bg1"/>
                </a:solidFill>
              </a:rPr>
              <a:t>One day courses – questionable effectiveness &amp; hospitality/tourism focus</a:t>
            </a:r>
          </a:p>
        </p:txBody>
      </p:sp>
      <p:graphicFrame>
        <p:nvGraphicFramePr>
          <p:cNvPr id="6" name="Table 5">
            <a:extLst>
              <a:ext uri="{FF2B5EF4-FFF2-40B4-BE49-F238E27FC236}">
                <a16:creationId xmlns:a16="http://schemas.microsoft.com/office/drawing/2014/main" id="{0A558095-3B7C-4BA6-B62C-D8CCD725578F}"/>
              </a:ext>
            </a:extLst>
          </p:cNvPr>
          <p:cNvGraphicFramePr>
            <a:graphicFrameLocks noGrp="1"/>
          </p:cNvGraphicFramePr>
          <p:nvPr>
            <p:extLst>
              <p:ext uri="{D42A27DB-BD31-4B8C-83A1-F6EECF244321}">
                <p14:modId xmlns:p14="http://schemas.microsoft.com/office/powerpoint/2010/main" val="2268086260"/>
              </p:ext>
            </p:extLst>
          </p:nvPr>
        </p:nvGraphicFramePr>
        <p:xfrm>
          <a:off x="6580632" y="1148363"/>
          <a:ext cx="5126738" cy="4405836"/>
        </p:xfrm>
        <a:graphic>
          <a:graphicData uri="http://schemas.openxmlformats.org/drawingml/2006/table">
            <a:tbl>
              <a:tblPr firstRow="1" firstCol="1" bandRow="1"/>
              <a:tblGrid>
                <a:gridCol w="1736165">
                  <a:extLst>
                    <a:ext uri="{9D8B030D-6E8A-4147-A177-3AD203B41FA5}">
                      <a16:colId xmlns:a16="http://schemas.microsoft.com/office/drawing/2014/main" val="3835259069"/>
                    </a:ext>
                  </a:extLst>
                </a:gridCol>
                <a:gridCol w="568754">
                  <a:extLst>
                    <a:ext uri="{9D8B030D-6E8A-4147-A177-3AD203B41FA5}">
                      <a16:colId xmlns:a16="http://schemas.microsoft.com/office/drawing/2014/main" val="3411886782"/>
                    </a:ext>
                  </a:extLst>
                </a:gridCol>
                <a:gridCol w="603049">
                  <a:extLst>
                    <a:ext uri="{9D8B030D-6E8A-4147-A177-3AD203B41FA5}">
                      <a16:colId xmlns:a16="http://schemas.microsoft.com/office/drawing/2014/main" val="3973020470"/>
                    </a:ext>
                  </a:extLst>
                </a:gridCol>
                <a:gridCol w="586587">
                  <a:extLst>
                    <a:ext uri="{9D8B030D-6E8A-4147-A177-3AD203B41FA5}">
                      <a16:colId xmlns:a16="http://schemas.microsoft.com/office/drawing/2014/main" val="3543892059"/>
                    </a:ext>
                  </a:extLst>
                </a:gridCol>
                <a:gridCol w="478214">
                  <a:extLst>
                    <a:ext uri="{9D8B030D-6E8A-4147-A177-3AD203B41FA5}">
                      <a16:colId xmlns:a16="http://schemas.microsoft.com/office/drawing/2014/main" val="1390760762"/>
                    </a:ext>
                  </a:extLst>
                </a:gridCol>
                <a:gridCol w="437059">
                  <a:extLst>
                    <a:ext uri="{9D8B030D-6E8A-4147-A177-3AD203B41FA5}">
                      <a16:colId xmlns:a16="http://schemas.microsoft.com/office/drawing/2014/main" val="1937271542"/>
                    </a:ext>
                  </a:extLst>
                </a:gridCol>
                <a:gridCol w="716910">
                  <a:extLst>
                    <a:ext uri="{9D8B030D-6E8A-4147-A177-3AD203B41FA5}">
                      <a16:colId xmlns:a16="http://schemas.microsoft.com/office/drawing/2014/main" val="3075399953"/>
                    </a:ext>
                  </a:extLst>
                </a:gridCol>
              </a:tblGrid>
              <a:tr h="520796">
                <a:tc>
                  <a:txBody>
                    <a:bodyPr/>
                    <a:lstStyle/>
                    <a:p>
                      <a:pPr algn="l">
                        <a:lnSpc>
                          <a:spcPct val="200000"/>
                        </a:lnSpc>
                      </a:pPr>
                      <a:r>
                        <a:rPr lang="en-GB" sz="1200">
                          <a:effectLst/>
                          <a:latin typeface="Calibri" panose="020F0502020204030204" pitchFamily="34" charset="0"/>
                          <a:ea typeface="Calibri" panose="020F0502020204030204" pitchFamily="34" charset="0"/>
                          <a:cs typeface="Times New Roman" panose="02020603050405020304" pitchFamily="18" charset="0"/>
                        </a:rPr>
                        <a:t> </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England</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Northern Ireland</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Scotland</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Wales</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Total (n)</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Cumulative Percentage</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3204933068"/>
                  </a:ext>
                </a:extLst>
              </a:tr>
              <a:tr h="257408">
                <a:tc>
                  <a:txBody>
                    <a:bodyPr/>
                    <a:lstStyle/>
                    <a:p>
                      <a:pPr algn="just">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On the Job</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27</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9</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4</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58</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544</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33%</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8406015"/>
                  </a:ext>
                </a:extLst>
              </a:tr>
              <a:tr h="257408">
                <a:tc>
                  <a:txBody>
                    <a:bodyPr/>
                    <a:lstStyle/>
                    <a:p>
                      <a:pPr algn="just">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Online Course</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12</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8</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2</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31</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357</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18%</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6403084"/>
                  </a:ext>
                </a:extLst>
              </a:tr>
              <a:tr h="520796">
                <a:tc>
                  <a:txBody>
                    <a:bodyPr/>
                    <a:lstStyle/>
                    <a:p>
                      <a:pPr algn="just">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One Day on Site - Training by External Provider</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7</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6</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1</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21</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212</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12%</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4292271"/>
                  </a:ext>
                </a:extLst>
              </a:tr>
              <a:tr h="520796">
                <a:tc>
                  <a:txBody>
                    <a:bodyPr/>
                    <a:lstStyle/>
                    <a:p>
                      <a:pPr algn="just">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Several Days on Site - Training by External Provider</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4</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4</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2</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10</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161</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7%</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58553497"/>
                  </a:ext>
                </a:extLst>
              </a:tr>
              <a:tr h="520796">
                <a:tc>
                  <a:txBody>
                    <a:bodyPr/>
                    <a:lstStyle/>
                    <a:p>
                      <a:pPr algn="just">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One Day off Site - Training by External Provider</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8</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4</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3</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23</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242</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13%</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52287442"/>
                  </a:ext>
                </a:extLst>
              </a:tr>
              <a:tr h="520796">
                <a:tc>
                  <a:txBody>
                    <a:bodyPr/>
                    <a:lstStyle/>
                    <a:p>
                      <a:pPr algn="just">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Several Days off Site - Training by External Provider</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1</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4</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1</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8</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166</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5%</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8475721"/>
                  </a:ext>
                </a:extLst>
              </a:tr>
              <a:tr h="257408">
                <a:tc>
                  <a:txBody>
                    <a:bodyPr/>
                    <a:lstStyle/>
                    <a:p>
                      <a:pPr algn="just">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Apprenticeship</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5</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0</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0</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5</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65</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3%</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2803102"/>
                  </a:ext>
                </a:extLst>
              </a:tr>
              <a:tr h="257408">
                <a:tc>
                  <a:txBody>
                    <a:bodyPr/>
                    <a:lstStyle/>
                    <a:p>
                      <a:pPr algn="just">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Vocational Training</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5</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3</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0</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5</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84</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4%</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534736"/>
                  </a:ext>
                </a:extLst>
              </a:tr>
              <a:tr h="257408">
                <a:tc>
                  <a:txBody>
                    <a:bodyPr/>
                    <a:lstStyle/>
                    <a:p>
                      <a:pPr algn="just">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Higher Education</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4</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3</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0</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3</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63</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3%</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6882953"/>
                  </a:ext>
                </a:extLst>
              </a:tr>
              <a:tr h="257408">
                <a:tc>
                  <a:txBody>
                    <a:bodyPr/>
                    <a:lstStyle/>
                    <a:p>
                      <a:pPr algn="just">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Other</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1</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1</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0</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4</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28</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pPr>
                      <a:r>
                        <a:rPr lang="en-GB" sz="900">
                          <a:effectLst/>
                          <a:latin typeface="Times New Roman" panose="02020603050405020304" pitchFamily="18" charset="0"/>
                          <a:ea typeface="Calibri" panose="020F0502020204030204" pitchFamily="34" charset="0"/>
                          <a:cs typeface="Times New Roman" panose="02020603050405020304" pitchFamily="18" charset="0"/>
                        </a:rPr>
                        <a:t>2%</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656220"/>
                  </a:ext>
                </a:extLst>
              </a:tr>
              <a:tr h="257408">
                <a:tc>
                  <a:txBody>
                    <a:bodyPr/>
                    <a:lstStyle/>
                    <a:p>
                      <a:pPr marL="457200" indent="-457200" algn="just">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Totals</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74</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42</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13</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168</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297</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algn="ctr">
                        <a:lnSpc>
                          <a:spcPct val="200000"/>
                        </a:lnSpc>
                      </a:pPr>
                      <a:r>
                        <a:rPr lang="en-GB" sz="9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100%</a:t>
                      </a:r>
                      <a:endParaRPr lang="en-GB" sz="1300">
                        <a:effectLst/>
                        <a:latin typeface="Calibri" panose="020F0502020204030204" pitchFamily="34" charset="0"/>
                        <a:ea typeface="Calibri" panose="020F0502020204030204" pitchFamily="34" charset="0"/>
                        <a:cs typeface="Times New Roman" panose="02020603050405020304" pitchFamily="18" charset="0"/>
                      </a:endParaRPr>
                    </a:p>
                  </a:txBody>
                  <a:tcPr marL="59262" marR="5926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729186457"/>
                  </a:ext>
                </a:extLst>
              </a:tr>
            </a:tbl>
          </a:graphicData>
        </a:graphic>
      </p:graphicFrame>
    </p:spTree>
    <p:extLst>
      <p:ext uri="{BB962C8B-B14F-4D97-AF65-F5344CB8AC3E}">
        <p14:creationId xmlns:p14="http://schemas.microsoft.com/office/powerpoint/2010/main" val="412101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0">
            <a:extLst>
              <a:ext uri="{FF2B5EF4-FFF2-40B4-BE49-F238E27FC236}">
                <a16:creationId xmlns:a16="http://schemas.microsoft.com/office/drawing/2014/main" id="{CEB41C5C-0F34-4DDA-9D7C-5E717F35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384" y="303591"/>
            <a:ext cx="5735590"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FCF71ECD-893D-42DA-BA74-220C982930CE}"/>
              </a:ext>
            </a:extLst>
          </p:cNvPr>
          <p:cNvSpPr>
            <a:spLocks noGrp="1"/>
          </p:cNvSpPr>
          <p:nvPr>
            <p:ph type="title"/>
          </p:nvPr>
        </p:nvSpPr>
        <p:spPr>
          <a:xfrm>
            <a:off x="594360" y="640263"/>
            <a:ext cx="5239512" cy="1344975"/>
          </a:xfrm>
        </p:spPr>
        <p:txBody>
          <a:bodyPr>
            <a:normAutofit/>
          </a:bodyPr>
          <a:lstStyle/>
          <a:p>
            <a:r>
              <a:rPr lang="en-GB" sz="4000">
                <a:solidFill>
                  <a:schemeClr val="bg1"/>
                </a:solidFill>
              </a:rPr>
              <a:t>Reasons for not providing training </a:t>
            </a:r>
          </a:p>
        </p:txBody>
      </p:sp>
      <p:cxnSp>
        <p:nvCxnSpPr>
          <p:cNvPr id="16" name="Straight Connector 12">
            <a:extLst>
              <a:ext uri="{FF2B5EF4-FFF2-40B4-BE49-F238E27FC236}">
                <a16:creationId xmlns:a16="http://schemas.microsoft.com/office/drawing/2014/main" id="{57E1E5E6-F385-4E9C-B201-BA5BDE5CAD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07023" y="2050687"/>
            <a:ext cx="4562441" cy="0"/>
          </a:xfrm>
          <a:prstGeom prst="line">
            <a:avLst/>
          </a:prstGeom>
          <a:ln w="22225">
            <a:solidFill>
              <a:srgbClr val="E7E6E6"/>
            </a:solidFill>
          </a:ln>
        </p:spPr>
        <p:style>
          <a:lnRef idx="1">
            <a:schemeClr val="accent1"/>
          </a:lnRef>
          <a:fillRef idx="0">
            <a:schemeClr val="accent1"/>
          </a:fillRef>
          <a:effectRef idx="0">
            <a:schemeClr val="accent1"/>
          </a:effectRef>
          <a:fontRef idx="minor">
            <a:schemeClr val="tx1"/>
          </a:fontRef>
        </p:style>
      </p:cxnSp>
      <p:sp>
        <p:nvSpPr>
          <p:cNvPr id="5" name="Text Placeholder 4">
            <a:extLst>
              <a:ext uri="{FF2B5EF4-FFF2-40B4-BE49-F238E27FC236}">
                <a16:creationId xmlns:a16="http://schemas.microsoft.com/office/drawing/2014/main" id="{1EF5EDC0-E80F-4629-AE44-25E8D0EF4DEF}"/>
              </a:ext>
            </a:extLst>
          </p:cNvPr>
          <p:cNvSpPr>
            <a:spLocks noGrp="1"/>
          </p:cNvSpPr>
          <p:nvPr>
            <p:ph type="body" idx="1"/>
          </p:nvPr>
        </p:nvSpPr>
        <p:spPr>
          <a:xfrm>
            <a:off x="593610" y="2121763"/>
            <a:ext cx="5235490" cy="3773010"/>
          </a:xfrm>
        </p:spPr>
        <p:txBody>
          <a:bodyPr>
            <a:normAutofit/>
          </a:bodyPr>
          <a:lstStyle/>
          <a:p>
            <a:r>
              <a:rPr lang="en-GB" sz="2000" dirty="0">
                <a:solidFill>
                  <a:schemeClr val="bg1"/>
                </a:solidFill>
              </a:rPr>
              <a:t>Training = high cost </a:t>
            </a:r>
          </a:p>
          <a:p>
            <a:r>
              <a:rPr lang="en-GB" sz="2000" dirty="0">
                <a:solidFill>
                  <a:schemeClr val="bg1"/>
                </a:solidFill>
              </a:rPr>
              <a:t>Training focussed only on the management</a:t>
            </a:r>
          </a:p>
          <a:p>
            <a:r>
              <a:rPr lang="en-GB" sz="2000" dirty="0">
                <a:solidFill>
                  <a:schemeClr val="bg1"/>
                </a:solidFill>
              </a:rPr>
              <a:t>No need to have digital skills  </a:t>
            </a:r>
          </a:p>
        </p:txBody>
      </p:sp>
      <p:graphicFrame>
        <p:nvGraphicFramePr>
          <p:cNvPr id="6" name="Table 5">
            <a:extLst>
              <a:ext uri="{FF2B5EF4-FFF2-40B4-BE49-F238E27FC236}">
                <a16:creationId xmlns:a16="http://schemas.microsoft.com/office/drawing/2014/main" id="{4B8F6B78-297F-407C-8E6A-F44BC372F1E8}"/>
              </a:ext>
            </a:extLst>
          </p:cNvPr>
          <p:cNvGraphicFramePr>
            <a:graphicFrameLocks noGrp="1"/>
          </p:cNvGraphicFramePr>
          <p:nvPr>
            <p:extLst>
              <p:ext uri="{D42A27DB-BD31-4B8C-83A1-F6EECF244321}">
                <p14:modId xmlns:p14="http://schemas.microsoft.com/office/powerpoint/2010/main" val="905692334"/>
              </p:ext>
            </p:extLst>
          </p:nvPr>
        </p:nvGraphicFramePr>
        <p:xfrm>
          <a:off x="6580632" y="927799"/>
          <a:ext cx="5126737" cy="4846961"/>
        </p:xfrm>
        <a:graphic>
          <a:graphicData uri="http://schemas.openxmlformats.org/drawingml/2006/table">
            <a:tbl>
              <a:tblPr firstRow="1" firstCol="1" bandRow="1"/>
              <a:tblGrid>
                <a:gridCol w="4599294">
                  <a:extLst>
                    <a:ext uri="{9D8B030D-6E8A-4147-A177-3AD203B41FA5}">
                      <a16:colId xmlns:a16="http://schemas.microsoft.com/office/drawing/2014/main" val="4242195851"/>
                    </a:ext>
                  </a:extLst>
                </a:gridCol>
                <a:gridCol w="527443">
                  <a:extLst>
                    <a:ext uri="{9D8B030D-6E8A-4147-A177-3AD203B41FA5}">
                      <a16:colId xmlns:a16="http://schemas.microsoft.com/office/drawing/2014/main" val="2777296025"/>
                    </a:ext>
                  </a:extLst>
                </a:gridCol>
              </a:tblGrid>
              <a:tr h="439817">
                <a:tc>
                  <a:txBody>
                    <a:bodyPr/>
                    <a:lstStyle/>
                    <a:p>
                      <a:pPr algn="l">
                        <a:lnSpc>
                          <a:spcPct val="200000"/>
                        </a:lnSpc>
                      </a:pPr>
                      <a:r>
                        <a:rPr lang="en-GB" sz="15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Use of digital media not encouraged by the company</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6359" marR="96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pPr>
                      <a:r>
                        <a:rPr lang="en-GB" sz="15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6359" marR="96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7346489"/>
                  </a:ext>
                </a:extLst>
              </a:tr>
              <a:tr h="439817">
                <a:tc>
                  <a:txBody>
                    <a:bodyPr/>
                    <a:lstStyle/>
                    <a:p>
                      <a:pPr algn="l">
                        <a:lnSpc>
                          <a:spcPct val="200000"/>
                        </a:lnSpc>
                      </a:pPr>
                      <a:r>
                        <a:rPr lang="en-GB" sz="15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 infrastructure (internet or computers)</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6359" marR="96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pPr>
                      <a:r>
                        <a:rPr lang="en-GB" sz="15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6359" marR="96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334677"/>
                  </a:ext>
                </a:extLst>
              </a:tr>
              <a:tr h="439817">
                <a:tc>
                  <a:txBody>
                    <a:bodyPr/>
                    <a:lstStyle/>
                    <a:p>
                      <a:pPr algn="l">
                        <a:lnSpc>
                          <a:spcPct val="200000"/>
                        </a:lnSpc>
                      </a:pPr>
                      <a:r>
                        <a:rPr lang="en-GB" sz="15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Don’t know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6359" marR="96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pPr>
                      <a:r>
                        <a:rPr lang="en-GB" sz="15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6359" marR="96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9464019"/>
                  </a:ext>
                </a:extLst>
              </a:tr>
              <a:tr h="439817">
                <a:tc>
                  <a:txBody>
                    <a:bodyPr/>
                    <a:lstStyle/>
                    <a:p>
                      <a:pPr algn="l">
                        <a:lnSpc>
                          <a:spcPct val="200000"/>
                        </a:lnSpc>
                      </a:pPr>
                      <a:r>
                        <a:rPr lang="en-GB" sz="15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 training opportunities are available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6359" marR="96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pPr>
                      <a:r>
                        <a:rPr lang="en-GB" sz="15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6</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6359" marR="96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5958341"/>
                  </a:ext>
                </a:extLst>
              </a:tr>
              <a:tr h="439817">
                <a:tc>
                  <a:txBody>
                    <a:bodyPr/>
                    <a:lstStyle/>
                    <a:p>
                      <a:pPr algn="l">
                        <a:lnSpc>
                          <a:spcPct val="200000"/>
                        </a:lnSpc>
                      </a:pPr>
                      <a:r>
                        <a:rPr lang="en-GB" sz="15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Lack of time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6359" marR="96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pPr>
                      <a:r>
                        <a:rPr lang="en-GB" sz="15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7</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6359" marR="96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3756302"/>
                  </a:ext>
                </a:extLst>
              </a:tr>
              <a:tr h="888608">
                <a:tc>
                  <a:txBody>
                    <a:bodyPr/>
                    <a:lstStyle/>
                    <a:p>
                      <a:pPr algn="l">
                        <a:lnSpc>
                          <a:spcPct val="200000"/>
                        </a:lnSpc>
                      </a:pPr>
                      <a:r>
                        <a:rPr lang="en-GB" sz="15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Already have skills needed/employ in line with digital proficiencies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6359" marR="96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pPr>
                      <a:r>
                        <a:rPr lang="en-GB" sz="15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10</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6359" marR="96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9395974"/>
                  </a:ext>
                </a:extLst>
              </a:tr>
              <a:tr h="439817">
                <a:tc>
                  <a:txBody>
                    <a:bodyPr/>
                    <a:lstStyle/>
                    <a:p>
                      <a:pPr algn="l">
                        <a:lnSpc>
                          <a:spcPct val="200000"/>
                        </a:lnSpc>
                      </a:pPr>
                      <a:r>
                        <a:rPr lang="en-GB" sz="15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Outsourcing all digital needs</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6359" marR="96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pPr>
                      <a:r>
                        <a:rPr lang="en-GB" sz="15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13</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6359" marR="96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40241702"/>
                  </a:ext>
                </a:extLst>
              </a:tr>
              <a:tr h="439817">
                <a:tc>
                  <a:txBody>
                    <a:bodyPr/>
                    <a:lstStyle/>
                    <a:p>
                      <a:pPr algn="l">
                        <a:lnSpc>
                          <a:spcPct val="200000"/>
                        </a:lnSpc>
                      </a:pPr>
                      <a:r>
                        <a:rPr lang="en-GB" sz="15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Budget constraints/lack of funds </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6359" marR="96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pPr>
                      <a:r>
                        <a:rPr lang="en-GB" sz="15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14</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6359" marR="96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0277319"/>
                  </a:ext>
                </a:extLst>
              </a:tr>
              <a:tr h="439817">
                <a:tc>
                  <a:txBody>
                    <a:bodyPr/>
                    <a:lstStyle/>
                    <a:p>
                      <a:pPr algn="l">
                        <a:lnSpc>
                          <a:spcPct val="200000"/>
                        </a:lnSpc>
                      </a:pPr>
                      <a:r>
                        <a:rPr lang="en-GB" sz="15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No need to have digital skills/ managers only get trained</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6359" marR="96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pPr>
                      <a:r>
                        <a:rPr lang="en-GB" sz="15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21</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6359" marR="96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7346648"/>
                  </a:ext>
                </a:extLst>
              </a:tr>
              <a:tr h="439817">
                <a:tc>
                  <a:txBody>
                    <a:bodyPr/>
                    <a:lstStyle/>
                    <a:p>
                      <a:pPr algn="l">
                        <a:lnSpc>
                          <a:spcPct val="200000"/>
                        </a:lnSpc>
                      </a:pPr>
                      <a:r>
                        <a:rPr lang="en-GB" sz="15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Sole owner/no employees</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6359" marR="96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200000"/>
                        </a:lnSpc>
                      </a:pPr>
                      <a:r>
                        <a:rPr lang="en-GB" sz="15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21</a:t>
                      </a:r>
                      <a:endParaRPr lang="en-GB" sz="1600">
                        <a:effectLst/>
                        <a:latin typeface="Calibri" panose="020F0502020204030204" pitchFamily="34" charset="0"/>
                        <a:ea typeface="Calibri" panose="020F0502020204030204" pitchFamily="34" charset="0"/>
                        <a:cs typeface="Times New Roman" panose="02020603050405020304" pitchFamily="18" charset="0"/>
                      </a:endParaRPr>
                    </a:p>
                  </a:txBody>
                  <a:tcPr marL="96359" marR="9635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80239617"/>
                  </a:ext>
                </a:extLst>
              </a:tr>
            </a:tbl>
          </a:graphicData>
        </a:graphic>
      </p:graphicFrame>
    </p:spTree>
    <p:extLst>
      <p:ext uri="{BB962C8B-B14F-4D97-AF65-F5344CB8AC3E}">
        <p14:creationId xmlns:p14="http://schemas.microsoft.com/office/powerpoint/2010/main" val="2857692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955A2079-FA98-4876-80F0-72364A7D2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D71043B7-0DC6-48A3-9B10-04CCE17CD285}"/>
              </a:ext>
            </a:extLst>
          </p:cNvPr>
          <p:cNvSpPr>
            <a:spLocks noGrp="1"/>
          </p:cNvSpPr>
          <p:nvPr>
            <p:ph type="title"/>
          </p:nvPr>
        </p:nvSpPr>
        <p:spPr>
          <a:xfrm>
            <a:off x="838200" y="557188"/>
            <a:ext cx="10515600" cy="1133499"/>
          </a:xfrm>
        </p:spPr>
        <p:txBody>
          <a:bodyPr>
            <a:normAutofit/>
          </a:bodyPr>
          <a:lstStyle/>
          <a:p>
            <a:pPr algn="ctr"/>
            <a:r>
              <a:rPr lang="en-GB" sz="5200"/>
              <a:t>Consequently </a:t>
            </a:r>
          </a:p>
        </p:txBody>
      </p:sp>
      <p:graphicFrame>
        <p:nvGraphicFramePr>
          <p:cNvPr id="9" name="Text Placeholder 6">
            <a:extLst>
              <a:ext uri="{FF2B5EF4-FFF2-40B4-BE49-F238E27FC236}">
                <a16:creationId xmlns:a16="http://schemas.microsoft.com/office/drawing/2014/main" id="{1234617F-2856-3F3F-AA0C-CA0E1C8D0B9D}"/>
              </a:ext>
            </a:extLst>
          </p:cNvPr>
          <p:cNvGraphicFramePr/>
          <p:nvPr>
            <p:extLst>
              <p:ext uri="{D42A27DB-BD31-4B8C-83A1-F6EECF244321}">
                <p14:modId xmlns:p14="http://schemas.microsoft.com/office/powerpoint/2010/main" val="613360349"/>
              </p:ext>
            </p:extLst>
          </p:nvPr>
        </p:nvGraphicFramePr>
        <p:xfrm>
          <a:off x="838200" y="1828800"/>
          <a:ext cx="10515600" cy="4352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32705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a:extLst>
              <a:ext uri="{FF2B5EF4-FFF2-40B4-BE49-F238E27FC236}">
                <a16:creationId xmlns:a16="http://schemas.microsoft.com/office/drawing/2014/main" id="{F365E86A-41F6-410B-AAE1-50350CFD33CC}"/>
              </a:ext>
            </a:extLst>
          </p:cNvPr>
          <p:cNvSpPr>
            <a:spLocks noGrp="1"/>
          </p:cNvSpPr>
          <p:nvPr>
            <p:ph type="title"/>
          </p:nvPr>
        </p:nvSpPr>
        <p:spPr>
          <a:xfrm>
            <a:off x="643466" y="321734"/>
            <a:ext cx="6891187" cy="1135737"/>
          </a:xfrm>
        </p:spPr>
        <p:txBody>
          <a:bodyPr>
            <a:normAutofit/>
          </a:bodyPr>
          <a:lstStyle/>
          <a:p>
            <a:r>
              <a:rPr lang="en-GB" sz="3600"/>
              <a:t>Summary  </a:t>
            </a:r>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65AFD892-64A7-D29F-7C1B-5BE1894216D6}"/>
              </a:ext>
            </a:extLst>
          </p:cNvPr>
          <p:cNvPicPr>
            <a:picLocks noChangeAspect="1"/>
          </p:cNvPicPr>
          <p:nvPr/>
        </p:nvPicPr>
        <p:blipFill rotWithShape="1">
          <a:blip r:embed="rId2"/>
          <a:srcRect l="31167" r="29295" b="-1"/>
          <a:stretch/>
        </p:blipFill>
        <p:spPr>
          <a:xfrm>
            <a:off x="8129873" y="10"/>
            <a:ext cx="4062128" cy="6857990"/>
          </a:xfrm>
          <a:prstGeom prst="rect">
            <a:avLst/>
          </a:prstGeom>
        </p:spPr>
      </p:pic>
      <p:grpSp>
        <p:nvGrpSpPr>
          <p:cNvPr id="18" name="Group 17">
            <a:extLst>
              <a:ext uri="{FF2B5EF4-FFF2-40B4-BE49-F238E27FC236}">
                <a16:creationId xmlns:a16="http://schemas.microsoft.com/office/drawing/2014/main" id="{07EAA094-9CF6-4695-958A-33D9BCAA947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123132" y="713128"/>
            <a:ext cx="1068867" cy="2126625"/>
            <a:chOff x="10918968" y="713127"/>
            <a:chExt cx="1273032" cy="2532832"/>
          </a:xfrm>
        </p:grpSpPr>
        <p:sp>
          <p:nvSpPr>
            <p:cNvPr id="19" name="Rectangle 18">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9">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aphicFrame>
        <p:nvGraphicFramePr>
          <p:cNvPr id="9" name="Text Placeholder 4">
            <a:extLst>
              <a:ext uri="{FF2B5EF4-FFF2-40B4-BE49-F238E27FC236}">
                <a16:creationId xmlns:a16="http://schemas.microsoft.com/office/drawing/2014/main" id="{842193E3-E8A7-1CE4-F068-C158E61CB602}"/>
              </a:ext>
            </a:extLst>
          </p:cNvPr>
          <p:cNvGraphicFramePr/>
          <p:nvPr>
            <p:extLst>
              <p:ext uri="{D42A27DB-BD31-4B8C-83A1-F6EECF244321}">
                <p14:modId xmlns:p14="http://schemas.microsoft.com/office/powerpoint/2010/main" val="25317970"/>
              </p:ext>
            </p:extLst>
          </p:nvPr>
        </p:nvGraphicFramePr>
        <p:xfrm>
          <a:off x="643467" y="1782981"/>
          <a:ext cx="6891187" cy="43939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08864347"/>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4"/>
        <p:cNvGrpSpPr/>
        <p:nvPr/>
      </p:nvGrpSpPr>
      <p:grpSpPr>
        <a:xfrm>
          <a:off x="0" y="0"/>
          <a:ext cx="0" cy="0"/>
          <a:chOff x="0" y="0"/>
          <a:chExt cx="0" cy="0"/>
        </a:xfrm>
      </p:grpSpPr>
      <p:sp>
        <p:nvSpPr>
          <p:cNvPr id="165" name="Google Shape;165;p9"/>
          <p:cNvSpPr/>
          <p:nvPr/>
        </p:nvSpPr>
        <p:spPr>
          <a:xfrm>
            <a:off x="-1" y="0"/>
            <a:ext cx="5093209" cy="685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66" name="Google Shape;166;p9"/>
          <p:cNvSpPr txBox="1">
            <a:spLocks noGrp="1"/>
          </p:cNvSpPr>
          <p:nvPr>
            <p:ph type="title"/>
          </p:nvPr>
        </p:nvSpPr>
        <p:spPr>
          <a:xfrm>
            <a:off x="524741" y="620392"/>
            <a:ext cx="3808268" cy="5504688"/>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lt1"/>
              </a:buClr>
              <a:buSzPts val="5600"/>
              <a:buFont typeface="Calibri"/>
              <a:buNone/>
            </a:pPr>
            <a:r>
              <a:rPr lang="en-GB" sz="5600">
                <a:solidFill>
                  <a:schemeClr val="lt1"/>
                </a:solidFill>
              </a:rPr>
              <a:t>Possible implications </a:t>
            </a:r>
            <a:endParaRPr/>
          </a:p>
        </p:txBody>
      </p:sp>
      <p:grpSp>
        <p:nvGrpSpPr>
          <p:cNvPr id="167" name="Google Shape;167;p9"/>
          <p:cNvGrpSpPr/>
          <p:nvPr/>
        </p:nvGrpSpPr>
        <p:grpSpPr>
          <a:xfrm>
            <a:off x="5468389" y="622676"/>
            <a:ext cx="6263640" cy="5500118"/>
            <a:chOff x="0" y="2284"/>
            <a:chExt cx="6263640" cy="5500118"/>
          </a:xfrm>
        </p:grpSpPr>
        <p:sp>
          <p:nvSpPr>
            <p:cNvPr id="168" name="Google Shape;168;p9"/>
            <p:cNvSpPr/>
            <p:nvPr/>
          </p:nvSpPr>
          <p:spPr>
            <a:xfrm>
              <a:off x="0" y="2284"/>
              <a:ext cx="6263640" cy="1157919"/>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9"/>
            <p:cNvSpPr/>
            <p:nvPr/>
          </p:nvSpPr>
          <p:spPr>
            <a:xfrm>
              <a:off x="350270" y="262816"/>
              <a:ext cx="636855" cy="636855"/>
            </a:xfrm>
            <a:prstGeom prst="rect">
              <a:avLst/>
            </a:prstGeom>
            <a:blipFill rotWithShape="1">
              <a:blip r:embed="rId3">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9"/>
            <p:cNvSpPr/>
            <p:nvPr/>
          </p:nvSpPr>
          <p:spPr>
            <a:xfrm>
              <a:off x="1337397" y="2284"/>
              <a:ext cx="4926242" cy="115791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9"/>
            <p:cNvSpPr txBox="1"/>
            <p:nvPr/>
          </p:nvSpPr>
          <p:spPr>
            <a:xfrm>
              <a:off x="1337397" y="2284"/>
              <a:ext cx="4926242" cy="1157919"/>
            </a:xfrm>
            <a:prstGeom prst="rect">
              <a:avLst/>
            </a:prstGeom>
            <a:noFill/>
            <a:ln>
              <a:noFill/>
            </a:ln>
          </p:spPr>
          <p:txBody>
            <a:bodyPr spcFirstLastPara="1" wrap="square" lIns="122525" tIns="122525" rIns="122525" bIns="122525" anchor="ctr" anchorCtr="0">
              <a:noAutofit/>
            </a:bodyPr>
            <a:lstStyle/>
            <a:p>
              <a:pPr marL="0" marR="0" lvl="0" indent="0" algn="l" rtl="0">
                <a:lnSpc>
                  <a:spcPct val="90000"/>
                </a:lnSpc>
                <a:spcBef>
                  <a:spcPts val="0"/>
                </a:spcBef>
                <a:spcAft>
                  <a:spcPts val="0"/>
                </a:spcAft>
                <a:buClr>
                  <a:schemeClr val="dk1"/>
                </a:buClr>
                <a:buSzPts val="2200"/>
                <a:buFont typeface="Calibri"/>
                <a:buNone/>
              </a:pPr>
              <a:r>
                <a:rPr lang="en-GB" sz="2200" b="0" i="0" u="none" strike="noStrike" cap="none">
                  <a:solidFill>
                    <a:schemeClr val="dk1"/>
                  </a:solidFill>
                  <a:latin typeface="Calibri"/>
                  <a:ea typeface="Calibri"/>
                  <a:cs typeface="Calibri"/>
                  <a:sym typeface="Calibri"/>
                </a:rPr>
                <a:t>On how we train &amp; educate </a:t>
              </a:r>
              <a:endParaRPr sz="2200" b="0" i="0" u="none" strike="noStrike" cap="none">
                <a:solidFill>
                  <a:schemeClr val="dk1"/>
                </a:solidFill>
                <a:latin typeface="Calibri"/>
                <a:ea typeface="Calibri"/>
                <a:cs typeface="Calibri"/>
                <a:sym typeface="Calibri"/>
              </a:endParaRPr>
            </a:p>
          </p:txBody>
        </p:sp>
        <p:sp>
          <p:nvSpPr>
            <p:cNvPr id="172" name="Google Shape;172;p9"/>
            <p:cNvSpPr/>
            <p:nvPr/>
          </p:nvSpPr>
          <p:spPr>
            <a:xfrm>
              <a:off x="0" y="1449684"/>
              <a:ext cx="6263640" cy="1157919"/>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9"/>
            <p:cNvSpPr/>
            <p:nvPr/>
          </p:nvSpPr>
          <p:spPr>
            <a:xfrm>
              <a:off x="350270" y="1710216"/>
              <a:ext cx="636855" cy="636855"/>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9"/>
            <p:cNvSpPr/>
            <p:nvPr/>
          </p:nvSpPr>
          <p:spPr>
            <a:xfrm>
              <a:off x="1337397" y="1449684"/>
              <a:ext cx="4926242" cy="115791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9"/>
            <p:cNvSpPr txBox="1"/>
            <p:nvPr/>
          </p:nvSpPr>
          <p:spPr>
            <a:xfrm>
              <a:off x="1337397" y="1449684"/>
              <a:ext cx="4926242" cy="1157919"/>
            </a:xfrm>
            <a:prstGeom prst="rect">
              <a:avLst/>
            </a:prstGeom>
            <a:noFill/>
            <a:ln>
              <a:noFill/>
            </a:ln>
          </p:spPr>
          <p:txBody>
            <a:bodyPr spcFirstLastPara="1" wrap="square" lIns="122525" tIns="122525" rIns="122525" bIns="122525" anchor="ctr" anchorCtr="0">
              <a:noAutofit/>
            </a:bodyPr>
            <a:lstStyle/>
            <a:p>
              <a:pPr marL="0" marR="0" lvl="0" indent="0" algn="l" rtl="0">
                <a:lnSpc>
                  <a:spcPct val="90000"/>
                </a:lnSpc>
                <a:spcBef>
                  <a:spcPts val="0"/>
                </a:spcBef>
                <a:spcAft>
                  <a:spcPts val="0"/>
                </a:spcAft>
                <a:buClr>
                  <a:schemeClr val="dk1"/>
                </a:buClr>
                <a:buSzPts val="2200"/>
                <a:buFont typeface="Calibri"/>
                <a:buNone/>
              </a:pPr>
              <a:r>
                <a:rPr lang="en-GB" sz="2200" b="0" i="0" u="none" strike="noStrike" cap="none">
                  <a:solidFill>
                    <a:schemeClr val="dk1"/>
                  </a:solidFill>
                  <a:latin typeface="Calibri"/>
                  <a:ea typeface="Calibri"/>
                  <a:cs typeface="Calibri"/>
                  <a:sym typeface="Calibri"/>
                </a:rPr>
                <a:t>What we train /curriculum design</a:t>
              </a:r>
              <a:endParaRPr sz="2200" b="0" i="0" u="none" strike="noStrike" cap="none">
                <a:solidFill>
                  <a:schemeClr val="dk1"/>
                </a:solidFill>
                <a:latin typeface="Calibri"/>
                <a:ea typeface="Calibri"/>
                <a:cs typeface="Calibri"/>
                <a:sym typeface="Calibri"/>
              </a:endParaRPr>
            </a:p>
          </p:txBody>
        </p:sp>
        <p:sp>
          <p:nvSpPr>
            <p:cNvPr id="176" name="Google Shape;176;p9"/>
            <p:cNvSpPr/>
            <p:nvPr/>
          </p:nvSpPr>
          <p:spPr>
            <a:xfrm>
              <a:off x="0" y="2897083"/>
              <a:ext cx="6263640" cy="1157919"/>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9"/>
            <p:cNvSpPr/>
            <p:nvPr/>
          </p:nvSpPr>
          <p:spPr>
            <a:xfrm>
              <a:off x="350270" y="3157615"/>
              <a:ext cx="636855" cy="636855"/>
            </a:xfrm>
            <a:prstGeom prst="rect">
              <a:avLst/>
            </a:prstGeom>
            <a:blipFill rotWithShape="1">
              <a:blip r:embed="rId5">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9"/>
            <p:cNvSpPr/>
            <p:nvPr/>
          </p:nvSpPr>
          <p:spPr>
            <a:xfrm>
              <a:off x="1337397" y="2897083"/>
              <a:ext cx="4926242" cy="115791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9"/>
            <p:cNvSpPr txBox="1"/>
            <p:nvPr/>
          </p:nvSpPr>
          <p:spPr>
            <a:xfrm>
              <a:off x="1337397" y="2897083"/>
              <a:ext cx="4926242" cy="1157919"/>
            </a:xfrm>
            <a:prstGeom prst="rect">
              <a:avLst/>
            </a:prstGeom>
            <a:noFill/>
            <a:ln>
              <a:noFill/>
            </a:ln>
          </p:spPr>
          <p:txBody>
            <a:bodyPr spcFirstLastPara="1" wrap="square" lIns="122525" tIns="122525" rIns="122525" bIns="122525" anchor="ctr" anchorCtr="0">
              <a:noAutofit/>
            </a:bodyPr>
            <a:lstStyle/>
            <a:p>
              <a:pPr marL="0" marR="0" lvl="0" indent="0" algn="l" rtl="0">
                <a:lnSpc>
                  <a:spcPct val="90000"/>
                </a:lnSpc>
                <a:spcBef>
                  <a:spcPts val="0"/>
                </a:spcBef>
                <a:spcAft>
                  <a:spcPts val="0"/>
                </a:spcAft>
                <a:buClr>
                  <a:schemeClr val="dk1"/>
                </a:buClr>
                <a:buSzPts val="2200"/>
                <a:buFont typeface="Calibri"/>
                <a:buNone/>
              </a:pPr>
              <a:r>
                <a:rPr lang="en-GB" sz="2200" b="0" i="0" u="none" strike="noStrike" cap="none">
                  <a:solidFill>
                    <a:schemeClr val="dk1"/>
                  </a:solidFill>
                  <a:latin typeface="Calibri"/>
                  <a:ea typeface="Calibri"/>
                  <a:cs typeface="Calibri"/>
                  <a:sym typeface="Calibri"/>
                </a:rPr>
                <a:t>How we hire &amp; who we hire</a:t>
              </a:r>
              <a:endParaRPr sz="2200" b="0" i="0" u="none" strike="noStrike" cap="none">
                <a:solidFill>
                  <a:schemeClr val="dk1"/>
                </a:solidFill>
                <a:latin typeface="Calibri"/>
                <a:ea typeface="Calibri"/>
                <a:cs typeface="Calibri"/>
                <a:sym typeface="Calibri"/>
              </a:endParaRPr>
            </a:p>
          </p:txBody>
        </p:sp>
        <p:sp>
          <p:nvSpPr>
            <p:cNvPr id="180" name="Google Shape;180;p9"/>
            <p:cNvSpPr/>
            <p:nvPr/>
          </p:nvSpPr>
          <p:spPr>
            <a:xfrm>
              <a:off x="0" y="4344483"/>
              <a:ext cx="6263640" cy="1157919"/>
            </a:xfrm>
            <a:prstGeom prst="roundRect">
              <a:avLst>
                <a:gd name="adj" fmla="val 10000"/>
              </a:avLst>
            </a:prstGeom>
            <a:solidFill>
              <a:srgbClr val="F2F2F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9"/>
            <p:cNvSpPr/>
            <p:nvPr/>
          </p:nvSpPr>
          <p:spPr>
            <a:xfrm>
              <a:off x="350270" y="4605015"/>
              <a:ext cx="636855" cy="636855"/>
            </a:xfrm>
            <a:prstGeom prst="rect">
              <a:avLst/>
            </a:prstGeom>
            <a:blipFill rotWithShape="1">
              <a:blip r:embed="rId6">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9"/>
            <p:cNvSpPr/>
            <p:nvPr/>
          </p:nvSpPr>
          <p:spPr>
            <a:xfrm>
              <a:off x="1337397" y="4344483"/>
              <a:ext cx="4926242" cy="115791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9"/>
            <p:cNvSpPr txBox="1"/>
            <p:nvPr/>
          </p:nvSpPr>
          <p:spPr>
            <a:xfrm>
              <a:off x="1337397" y="4344483"/>
              <a:ext cx="4926242" cy="1157919"/>
            </a:xfrm>
            <a:prstGeom prst="rect">
              <a:avLst/>
            </a:prstGeom>
            <a:noFill/>
            <a:ln>
              <a:noFill/>
            </a:ln>
          </p:spPr>
          <p:txBody>
            <a:bodyPr spcFirstLastPara="1" wrap="square" lIns="122525" tIns="122525" rIns="122525" bIns="122525" anchor="ctr" anchorCtr="0">
              <a:noAutofit/>
            </a:bodyPr>
            <a:lstStyle/>
            <a:p>
              <a:pPr marL="0" marR="0" lvl="0" indent="0" algn="l" rtl="0">
                <a:lnSpc>
                  <a:spcPct val="90000"/>
                </a:lnSpc>
                <a:spcBef>
                  <a:spcPts val="0"/>
                </a:spcBef>
                <a:spcAft>
                  <a:spcPts val="0"/>
                </a:spcAft>
                <a:buClr>
                  <a:schemeClr val="dk1"/>
                </a:buClr>
                <a:buSzPts val="2200"/>
                <a:buFont typeface="Calibri"/>
                <a:buNone/>
              </a:pPr>
              <a:r>
                <a:rPr lang="en-GB" sz="2200" b="0" i="0" u="none" strike="noStrike" cap="none">
                  <a:solidFill>
                    <a:schemeClr val="dk1"/>
                  </a:solidFill>
                  <a:latin typeface="Calibri"/>
                  <a:ea typeface="Calibri"/>
                  <a:cs typeface="Calibri"/>
                  <a:sym typeface="Calibri"/>
                </a:rPr>
                <a:t>SME- large organisations divide </a:t>
              </a:r>
              <a:endParaRPr sz="22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7"/>
        <p:cNvGrpSpPr/>
        <p:nvPr/>
      </p:nvGrpSpPr>
      <p:grpSpPr>
        <a:xfrm>
          <a:off x="0" y="0"/>
          <a:ext cx="0" cy="0"/>
          <a:chOff x="0" y="0"/>
          <a:chExt cx="0" cy="0"/>
        </a:xfrm>
      </p:grpSpPr>
      <p:sp>
        <p:nvSpPr>
          <p:cNvPr id="188" name="Google Shape;188;p10"/>
          <p:cNvSpPr/>
          <p:nvPr/>
        </p:nvSpPr>
        <p:spPr>
          <a:xfrm>
            <a:off x="0" y="0"/>
            <a:ext cx="12192000" cy="68580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9" name="Google Shape;189;p10"/>
          <p:cNvSpPr/>
          <p:nvPr/>
        </p:nvSpPr>
        <p:spPr>
          <a:xfrm>
            <a:off x="0" y="0"/>
            <a:ext cx="12192000" cy="2615184"/>
          </a:xfrm>
          <a:prstGeom prst="rect">
            <a:avLst/>
          </a:prstGeom>
          <a:solidFill>
            <a:srgbClr val="40404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90" name="Google Shape;190;p10"/>
          <p:cNvSpPr txBox="1">
            <a:spLocks noGrp="1"/>
          </p:cNvSpPr>
          <p:nvPr>
            <p:ph type="title"/>
          </p:nvPr>
        </p:nvSpPr>
        <p:spPr>
          <a:xfrm>
            <a:off x="707011" y="365760"/>
            <a:ext cx="10765410" cy="1207269"/>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FFFFFF"/>
              </a:buClr>
              <a:buSzPts val="6000"/>
              <a:buFont typeface="Calibri"/>
              <a:buNone/>
            </a:pPr>
            <a:r>
              <a:rPr lang="en-GB">
                <a:solidFill>
                  <a:srgbClr val="FFFFFF"/>
                </a:solidFill>
                <a:latin typeface="Calibri"/>
                <a:ea typeface="Calibri"/>
                <a:cs typeface="Calibri"/>
                <a:sym typeface="Calibri"/>
              </a:rPr>
              <a:t>Thank you </a:t>
            </a:r>
            <a:endParaRPr/>
          </a:p>
        </p:txBody>
      </p:sp>
      <p:sp>
        <p:nvSpPr>
          <p:cNvPr id="191" name="Google Shape;191;p10"/>
          <p:cNvSpPr txBox="1">
            <a:spLocks noGrp="1"/>
          </p:cNvSpPr>
          <p:nvPr>
            <p:ph type="body" idx="1"/>
          </p:nvPr>
        </p:nvSpPr>
        <p:spPr>
          <a:xfrm>
            <a:off x="1376313" y="1554480"/>
            <a:ext cx="9426806" cy="71912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rgbClr val="E7E6E6"/>
              </a:buClr>
              <a:buSzPts val="1700"/>
              <a:buNone/>
            </a:pPr>
            <a:r>
              <a:rPr lang="en-GB" sz="1700">
                <a:solidFill>
                  <a:srgbClr val="E7E6E6"/>
                </a:solidFill>
                <a:latin typeface="Calibri"/>
                <a:ea typeface="Calibri"/>
                <a:cs typeface="Calibri"/>
                <a:sym typeface="Calibri"/>
              </a:rPr>
              <a:t>Kasha Minor kminor@cardiffmet.ac.uk</a:t>
            </a:r>
            <a:endParaRPr/>
          </a:p>
          <a:p>
            <a:pPr marL="0" lvl="0" indent="0" algn="ctr" rtl="0">
              <a:lnSpc>
                <a:spcPct val="90000"/>
              </a:lnSpc>
              <a:spcBef>
                <a:spcPts val="1000"/>
              </a:spcBef>
              <a:spcAft>
                <a:spcPts val="0"/>
              </a:spcAft>
              <a:buClr>
                <a:srgbClr val="E7E6E6"/>
              </a:buClr>
              <a:buSzPts val="1700"/>
              <a:buNone/>
            </a:pPr>
            <a:r>
              <a:rPr lang="en-GB" sz="1700">
                <a:solidFill>
                  <a:srgbClr val="E7E6E6"/>
                </a:solidFill>
                <a:latin typeface="Calibri"/>
                <a:ea typeface="Calibri"/>
                <a:cs typeface="Calibri"/>
                <a:sym typeface="Calibri"/>
              </a:rPr>
              <a:t>Emme</a:t>
            </a:r>
            <a:r>
              <a:rPr lang="en-GB" sz="1700">
                <a:solidFill>
                  <a:srgbClr val="E7E6E6"/>
                </a:solidFill>
              </a:rPr>
              <a:t>t</a:t>
            </a:r>
            <a:r>
              <a:rPr lang="en-GB" sz="1700">
                <a:solidFill>
                  <a:srgbClr val="E7E6E6"/>
                </a:solidFill>
                <a:latin typeface="Calibri"/>
                <a:ea typeface="Calibri"/>
                <a:cs typeface="Calibri"/>
                <a:sym typeface="Calibri"/>
              </a:rPr>
              <a:t> McL</a:t>
            </a:r>
            <a:r>
              <a:rPr lang="en-GB" sz="1700">
                <a:solidFill>
                  <a:srgbClr val="E7E6E6"/>
                </a:solidFill>
              </a:rPr>
              <a:t>o</a:t>
            </a:r>
            <a:r>
              <a:rPr lang="en-GB" sz="1700">
                <a:solidFill>
                  <a:srgbClr val="E7E6E6"/>
                </a:solidFill>
                <a:latin typeface="Calibri"/>
                <a:ea typeface="Calibri"/>
                <a:cs typeface="Calibri"/>
                <a:sym typeface="Calibri"/>
              </a:rPr>
              <a:t>ughlin emcl</a:t>
            </a:r>
            <a:r>
              <a:rPr lang="en-GB" sz="1700">
                <a:solidFill>
                  <a:srgbClr val="E7E6E6"/>
                </a:solidFill>
              </a:rPr>
              <a:t>o</a:t>
            </a:r>
            <a:r>
              <a:rPr lang="en-GB" sz="1700">
                <a:solidFill>
                  <a:srgbClr val="E7E6E6"/>
                </a:solidFill>
                <a:latin typeface="Calibri"/>
                <a:ea typeface="Calibri"/>
                <a:cs typeface="Calibri"/>
                <a:sym typeface="Calibri"/>
              </a:rPr>
              <a:t>ughlin@cardiffmet.ac.uk</a:t>
            </a:r>
            <a:endParaRPr/>
          </a:p>
        </p:txBody>
      </p:sp>
      <p:pic>
        <p:nvPicPr>
          <p:cNvPr id="192" name="Google Shape;192;p10"/>
          <p:cNvPicPr preferRelativeResize="0"/>
          <p:nvPr/>
        </p:nvPicPr>
        <p:blipFill rotWithShape="1">
          <a:blip r:embed="rId3">
            <a:alphaModFix/>
          </a:blip>
          <a:srcRect/>
          <a:stretch/>
        </p:blipFill>
        <p:spPr>
          <a:xfrm>
            <a:off x="2266803" y="3803904"/>
            <a:ext cx="7645826" cy="225551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6"/>
        <p:cNvGrpSpPr/>
        <p:nvPr/>
      </p:nvGrpSpPr>
      <p:grpSpPr>
        <a:xfrm>
          <a:off x="0" y="0"/>
          <a:ext cx="0" cy="0"/>
          <a:chOff x="0" y="0"/>
          <a:chExt cx="0" cy="0"/>
        </a:xfrm>
      </p:grpSpPr>
      <p:sp>
        <p:nvSpPr>
          <p:cNvPr id="107" name="Google Shape;107;p2"/>
          <p:cNvSpPr txBox="1">
            <a:spLocks noGrp="1"/>
          </p:cNvSpPr>
          <p:nvPr>
            <p:ph type="title"/>
          </p:nvPr>
        </p:nvSpPr>
        <p:spPr>
          <a:xfrm>
            <a:off x="4965430" y="629268"/>
            <a:ext cx="6586491" cy="128616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dk1"/>
              </a:buClr>
              <a:buSzPts val="4100"/>
              <a:buFont typeface="Calibri"/>
              <a:buNone/>
            </a:pPr>
            <a:r>
              <a:rPr lang="en-GB" sz="4100"/>
              <a:t>The  growing importance of digital technologies</a:t>
            </a:r>
            <a:endParaRPr/>
          </a:p>
        </p:txBody>
      </p:sp>
      <p:sp>
        <p:nvSpPr>
          <p:cNvPr id="108" name="Google Shape;108;p2"/>
          <p:cNvSpPr txBox="1">
            <a:spLocks noGrp="1"/>
          </p:cNvSpPr>
          <p:nvPr>
            <p:ph type="body" idx="1"/>
          </p:nvPr>
        </p:nvSpPr>
        <p:spPr>
          <a:xfrm>
            <a:off x="4965431" y="2438400"/>
            <a:ext cx="6586489" cy="3785419"/>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1400"/>
              <a:buChar char="•"/>
            </a:pPr>
            <a:r>
              <a:rPr lang="en-GB" sz="1400"/>
              <a:t>By 2022 aviation, tourism and hospitality will increase the usage of</a:t>
            </a:r>
            <a:endParaRPr/>
          </a:p>
          <a:p>
            <a:pPr marL="685800" lvl="1" indent="-228600" algn="l" rtl="0">
              <a:lnSpc>
                <a:spcPct val="90000"/>
              </a:lnSpc>
              <a:spcBef>
                <a:spcPts val="500"/>
              </a:spcBef>
              <a:spcAft>
                <a:spcPts val="0"/>
              </a:spcAft>
              <a:buClr>
                <a:schemeClr val="dk1"/>
              </a:buClr>
              <a:buSzPts val="1400"/>
              <a:buChar char="•"/>
            </a:pPr>
            <a:r>
              <a:rPr lang="en-GB" sz="1400"/>
              <a:t>AR 68%</a:t>
            </a:r>
            <a:endParaRPr/>
          </a:p>
          <a:p>
            <a:pPr marL="685800" lvl="1" indent="-228600" algn="l" rtl="0">
              <a:lnSpc>
                <a:spcPct val="90000"/>
              </a:lnSpc>
              <a:spcBef>
                <a:spcPts val="500"/>
              </a:spcBef>
              <a:spcAft>
                <a:spcPts val="0"/>
              </a:spcAft>
              <a:buClr>
                <a:schemeClr val="dk1"/>
              </a:buClr>
              <a:buSzPts val="1400"/>
              <a:buChar char="•"/>
            </a:pPr>
            <a:r>
              <a:rPr lang="en-GB" sz="1400"/>
              <a:t>VR 37%</a:t>
            </a:r>
            <a:endParaRPr/>
          </a:p>
          <a:p>
            <a:pPr marL="685800" lvl="1" indent="-228600" algn="l" rtl="0">
              <a:lnSpc>
                <a:spcPct val="90000"/>
              </a:lnSpc>
              <a:spcBef>
                <a:spcPts val="500"/>
              </a:spcBef>
              <a:spcAft>
                <a:spcPts val="0"/>
              </a:spcAft>
              <a:buClr>
                <a:schemeClr val="dk1"/>
              </a:buClr>
              <a:buSzPts val="1400"/>
              <a:buChar char="•"/>
            </a:pPr>
            <a:r>
              <a:rPr lang="en-GB" sz="1400"/>
              <a:t>AI 79%</a:t>
            </a:r>
            <a:endParaRPr/>
          </a:p>
          <a:p>
            <a:pPr marL="685800" lvl="1" indent="-228600" algn="l" rtl="0">
              <a:lnSpc>
                <a:spcPct val="90000"/>
              </a:lnSpc>
              <a:spcBef>
                <a:spcPts val="500"/>
              </a:spcBef>
              <a:spcAft>
                <a:spcPts val="0"/>
              </a:spcAft>
              <a:buClr>
                <a:schemeClr val="dk1"/>
              </a:buClr>
              <a:buSzPts val="1400"/>
              <a:buChar char="•"/>
            </a:pPr>
            <a:r>
              <a:rPr lang="en-GB" sz="1400"/>
              <a:t>IoT 95%</a:t>
            </a:r>
            <a:endParaRPr/>
          </a:p>
          <a:p>
            <a:pPr marL="685800" lvl="1" indent="-228600" algn="l" rtl="0">
              <a:lnSpc>
                <a:spcPct val="90000"/>
              </a:lnSpc>
              <a:spcBef>
                <a:spcPts val="500"/>
              </a:spcBef>
              <a:spcAft>
                <a:spcPts val="0"/>
              </a:spcAft>
              <a:buClr>
                <a:schemeClr val="dk1"/>
              </a:buClr>
              <a:buSzPts val="1400"/>
              <a:buChar char="•"/>
            </a:pPr>
            <a:r>
              <a:rPr lang="en-GB" sz="1400"/>
              <a:t>Big Data 89%  </a:t>
            </a:r>
            <a:endParaRPr/>
          </a:p>
          <a:p>
            <a:pPr marL="228600" lvl="0" indent="-139700" algn="l" rtl="0">
              <a:lnSpc>
                <a:spcPct val="90000"/>
              </a:lnSpc>
              <a:spcBef>
                <a:spcPts val="1000"/>
              </a:spcBef>
              <a:spcAft>
                <a:spcPts val="0"/>
              </a:spcAft>
              <a:buClr>
                <a:schemeClr val="dk1"/>
              </a:buClr>
              <a:buSzPts val="1400"/>
              <a:buNone/>
            </a:pPr>
            <a:endParaRPr sz="1400"/>
          </a:p>
          <a:p>
            <a:pPr marL="228600" lvl="0" indent="-228600" algn="l" rtl="0">
              <a:lnSpc>
                <a:spcPct val="90000"/>
              </a:lnSpc>
              <a:spcBef>
                <a:spcPts val="1000"/>
              </a:spcBef>
              <a:spcAft>
                <a:spcPts val="0"/>
              </a:spcAft>
              <a:buClr>
                <a:schemeClr val="dk1"/>
              </a:buClr>
              <a:buSzPts val="1400"/>
              <a:buChar char="•"/>
            </a:pPr>
            <a:r>
              <a:rPr lang="en-GB" sz="1400"/>
              <a:t>Major obstacles to the adoption of technologies worldwide:</a:t>
            </a:r>
            <a:endParaRPr/>
          </a:p>
          <a:p>
            <a:pPr marL="685800" lvl="1" indent="-228600" algn="l" rtl="0">
              <a:lnSpc>
                <a:spcPct val="90000"/>
              </a:lnSpc>
              <a:spcBef>
                <a:spcPts val="500"/>
              </a:spcBef>
              <a:spcAft>
                <a:spcPts val="0"/>
              </a:spcAft>
              <a:buClr>
                <a:schemeClr val="dk1"/>
              </a:buClr>
              <a:buSzPts val="1400"/>
              <a:buChar char="•"/>
            </a:pPr>
            <a:r>
              <a:rPr lang="en-GB" sz="1400"/>
              <a:t>skills gaps in local labour markets (89%) </a:t>
            </a:r>
            <a:endParaRPr/>
          </a:p>
          <a:p>
            <a:pPr marL="685800" lvl="1" indent="-228600" algn="l" rtl="0">
              <a:lnSpc>
                <a:spcPct val="90000"/>
              </a:lnSpc>
              <a:spcBef>
                <a:spcPts val="500"/>
              </a:spcBef>
              <a:spcAft>
                <a:spcPts val="0"/>
              </a:spcAft>
              <a:buClr>
                <a:schemeClr val="dk1"/>
              </a:buClr>
              <a:buSzPts val="1400"/>
              <a:buChar char="•"/>
            </a:pPr>
            <a:r>
              <a:rPr lang="en-GB" sz="1400"/>
              <a:t>a shortage of capital investments (39%)</a:t>
            </a:r>
            <a:endParaRPr/>
          </a:p>
          <a:p>
            <a:pPr marL="685800" lvl="1" indent="-139700" algn="l" rtl="0">
              <a:lnSpc>
                <a:spcPct val="90000"/>
              </a:lnSpc>
              <a:spcBef>
                <a:spcPts val="500"/>
              </a:spcBef>
              <a:spcAft>
                <a:spcPts val="0"/>
              </a:spcAft>
              <a:buClr>
                <a:schemeClr val="dk1"/>
              </a:buClr>
              <a:buSzPts val="1400"/>
              <a:buNone/>
            </a:pPr>
            <a:endParaRPr sz="1400"/>
          </a:p>
          <a:p>
            <a:pPr marL="685800" lvl="1" indent="-139700" algn="l" rtl="0">
              <a:lnSpc>
                <a:spcPct val="90000"/>
              </a:lnSpc>
              <a:spcBef>
                <a:spcPts val="500"/>
              </a:spcBef>
              <a:spcAft>
                <a:spcPts val="0"/>
              </a:spcAft>
              <a:buClr>
                <a:schemeClr val="dk1"/>
              </a:buClr>
              <a:buSzPts val="1400"/>
              <a:buNone/>
            </a:pPr>
            <a:endParaRPr sz="1400"/>
          </a:p>
          <a:p>
            <a:pPr marL="457200" lvl="1" indent="0" algn="l" rtl="0">
              <a:lnSpc>
                <a:spcPct val="90000"/>
              </a:lnSpc>
              <a:spcBef>
                <a:spcPts val="500"/>
              </a:spcBef>
              <a:spcAft>
                <a:spcPts val="0"/>
              </a:spcAft>
              <a:buClr>
                <a:schemeClr val="dk1"/>
              </a:buClr>
              <a:buSzPts val="1400"/>
              <a:buNone/>
            </a:pPr>
            <a:r>
              <a:rPr lang="en-GB" sz="1400"/>
              <a:t>(Mintel, 2018, World Economic Forum, 2018)</a:t>
            </a:r>
            <a:endParaRPr/>
          </a:p>
        </p:txBody>
      </p:sp>
      <p:pic>
        <p:nvPicPr>
          <p:cNvPr id="109" name="Google Shape;109;p2"/>
          <p:cNvPicPr preferRelativeResize="0"/>
          <p:nvPr/>
        </p:nvPicPr>
        <p:blipFill rotWithShape="1">
          <a:blip r:embed="rId3">
            <a:alphaModFix/>
          </a:blip>
          <a:srcRect l="12511" r="19894"/>
          <a:stretch/>
        </p:blipFill>
        <p:spPr>
          <a:xfrm>
            <a:off x="20" y="10"/>
            <a:ext cx="4635571" cy="6857990"/>
          </a:xfrm>
          <a:prstGeom prst="rect">
            <a:avLst/>
          </a:prstGeom>
          <a:noFill/>
          <a:ln>
            <a:noFill/>
          </a:ln>
        </p:spPr>
      </p:pic>
      <p:cxnSp>
        <p:nvCxnSpPr>
          <p:cNvPr id="110" name="Google Shape;110;p2"/>
          <p:cNvCxnSpPr/>
          <p:nvPr/>
        </p:nvCxnSpPr>
        <p:spPr>
          <a:xfrm>
            <a:off x="5080934" y="2115117"/>
            <a:ext cx="6309360" cy="0"/>
          </a:xfrm>
          <a:prstGeom prst="straightConnector1">
            <a:avLst/>
          </a:prstGeom>
          <a:noFill/>
          <a:ln w="19050" cap="flat" cmpd="sng">
            <a:solidFill>
              <a:srgbClr val="009DFF"/>
            </a:solidFill>
            <a:prstDash val="solid"/>
            <a:miter lim="800000"/>
            <a:headEnd type="none" w="sm" len="sm"/>
            <a:tailEnd type="none" w="sm" len="sm"/>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4"/>
        <p:cNvGrpSpPr/>
        <p:nvPr/>
      </p:nvGrpSpPr>
      <p:grpSpPr>
        <a:xfrm>
          <a:off x="0" y="0"/>
          <a:ext cx="0" cy="0"/>
          <a:chOff x="0" y="0"/>
          <a:chExt cx="0" cy="0"/>
        </a:xfrm>
      </p:grpSpPr>
      <p:sp>
        <p:nvSpPr>
          <p:cNvPr id="115" name="Google Shape;115;p3"/>
          <p:cNvSpPr/>
          <p:nvPr/>
        </p:nvSpPr>
        <p:spPr>
          <a:xfrm>
            <a:off x="-1"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6" name="Google Shape;116;p3"/>
          <p:cNvSpPr txBox="1">
            <a:spLocks noGrp="1"/>
          </p:cNvSpPr>
          <p:nvPr>
            <p:ph type="title"/>
          </p:nvPr>
        </p:nvSpPr>
        <p:spPr>
          <a:xfrm>
            <a:off x="838200" y="365125"/>
            <a:ext cx="10515600" cy="130644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Calibri"/>
              <a:buNone/>
            </a:pPr>
            <a:r>
              <a:rPr lang="en-GB" sz="4000"/>
              <a:t>Study context - Digital divide</a:t>
            </a:r>
            <a:endParaRPr/>
          </a:p>
        </p:txBody>
      </p:sp>
      <p:sp>
        <p:nvSpPr>
          <p:cNvPr id="117" name="Google Shape;117;p3"/>
          <p:cNvSpPr txBox="1">
            <a:spLocks noGrp="1"/>
          </p:cNvSpPr>
          <p:nvPr>
            <p:ph type="body" idx="1"/>
          </p:nvPr>
        </p:nvSpPr>
        <p:spPr>
          <a:xfrm>
            <a:off x="-1" y="1825625"/>
            <a:ext cx="5183501" cy="4667250"/>
          </a:xfrm>
          <a:prstGeom prst="rect">
            <a:avLst/>
          </a:prstGeom>
          <a:noFill/>
          <a:ln>
            <a:noFill/>
          </a:ln>
        </p:spPr>
        <p:txBody>
          <a:bodyPr spcFirstLastPara="1" wrap="square" lIns="91425" tIns="45700" rIns="91425" bIns="45700" anchor="t" anchorCtr="0">
            <a:noAutofit/>
          </a:bodyPr>
          <a:lstStyle/>
          <a:p>
            <a:pPr marL="685800" lvl="1" indent="-228600" algn="l" rtl="0">
              <a:lnSpc>
                <a:spcPct val="90000"/>
              </a:lnSpc>
              <a:spcBef>
                <a:spcPts val="0"/>
              </a:spcBef>
              <a:spcAft>
                <a:spcPts val="0"/>
              </a:spcAft>
              <a:buClr>
                <a:schemeClr val="dk1"/>
              </a:buClr>
              <a:buSzPts val="1400"/>
              <a:buChar char="•"/>
            </a:pPr>
            <a:r>
              <a:rPr lang="en-GB" sz="1400" dirty="0">
                <a:latin typeface="Calibri"/>
                <a:ea typeface="Calibri"/>
                <a:cs typeface="Calibri"/>
                <a:sym typeface="Calibri"/>
              </a:rPr>
              <a:t>Digital skills are not equally distributed amongst society, internet access does not equal digital skills </a:t>
            </a:r>
            <a:endParaRPr dirty="0"/>
          </a:p>
          <a:p>
            <a:pPr marL="685800" lvl="1" indent="-228600" algn="l" rtl="0">
              <a:lnSpc>
                <a:spcPct val="90000"/>
              </a:lnSpc>
              <a:spcBef>
                <a:spcPts val="500"/>
              </a:spcBef>
              <a:spcAft>
                <a:spcPts val="0"/>
              </a:spcAft>
              <a:buClr>
                <a:schemeClr val="dk1"/>
              </a:buClr>
              <a:buSzPts val="1400"/>
              <a:buChar char="•"/>
            </a:pPr>
            <a:r>
              <a:rPr lang="en-GB" sz="1400" dirty="0">
                <a:latin typeface="Calibri"/>
                <a:ea typeface="Calibri"/>
                <a:cs typeface="Calibri"/>
                <a:sym typeface="Calibri"/>
              </a:rPr>
              <a:t>16 % of UK population are unable to undertake any digital activities without the help of others</a:t>
            </a:r>
            <a:endParaRPr dirty="0"/>
          </a:p>
          <a:p>
            <a:pPr marL="685800" lvl="1" indent="-228600" algn="l" rtl="0">
              <a:lnSpc>
                <a:spcPct val="90000"/>
              </a:lnSpc>
              <a:spcBef>
                <a:spcPts val="500"/>
              </a:spcBef>
              <a:spcAft>
                <a:spcPts val="0"/>
              </a:spcAft>
              <a:buClr>
                <a:schemeClr val="dk1"/>
              </a:buClr>
              <a:buSzPts val="1400"/>
              <a:buChar char="•"/>
            </a:pPr>
            <a:r>
              <a:rPr lang="en-GB" sz="1400" dirty="0">
                <a:latin typeface="Calibri"/>
                <a:ea typeface="Calibri"/>
                <a:cs typeface="Calibri"/>
                <a:sym typeface="Calibri"/>
              </a:rPr>
              <a:t>7% living totally offline </a:t>
            </a:r>
            <a:endParaRPr sz="1400" dirty="0">
              <a:latin typeface="Calibri"/>
              <a:ea typeface="Calibri"/>
              <a:cs typeface="Calibri"/>
              <a:sym typeface="Calibri"/>
            </a:endParaRPr>
          </a:p>
          <a:p>
            <a:pPr marL="685800" lvl="1" indent="-228600" algn="l" rtl="0">
              <a:lnSpc>
                <a:spcPct val="90000"/>
              </a:lnSpc>
              <a:spcBef>
                <a:spcPts val="500"/>
              </a:spcBef>
              <a:spcAft>
                <a:spcPts val="0"/>
              </a:spcAft>
              <a:buClr>
                <a:schemeClr val="dk1"/>
              </a:buClr>
              <a:buSzPts val="1400"/>
              <a:buChar char="•"/>
            </a:pPr>
            <a:r>
              <a:rPr lang="en-GB" sz="1400" dirty="0">
                <a:latin typeface="Calibri"/>
                <a:ea typeface="Calibri"/>
                <a:cs typeface="Calibri"/>
                <a:sym typeface="Calibri"/>
              </a:rPr>
              <a:t>22% lives without basic skills needed for everyday life as a result of the digitalisation of various aspects of life</a:t>
            </a:r>
            <a:endParaRPr dirty="0"/>
          </a:p>
          <a:p>
            <a:pPr marL="685800" lvl="1" indent="-139700" algn="l" rtl="0">
              <a:lnSpc>
                <a:spcPct val="90000"/>
              </a:lnSpc>
              <a:spcBef>
                <a:spcPts val="500"/>
              </a:spcBef>
              <a:spcAft>
                <a:spcPts val="0"/>
              </a:spcAft>
              <a:buClr>
                <a:schemeClr val="dk1"/>
              </a:buClr>
              <a:buSzPts val="1400"/>
              <a:buNone/>
            </a:pPr>
            <a:endParaRPr sz="1400" dirty="0">
              <a:latin typeface="Calibri"/>
              <a:ea typeface="Calibri"/>
              <a:cs typeface="Calibri"/>
              <a:sym typeface="Calibri"/>
            </a:endParaRPr>
          </a:p>
          <a:p>
            <a:pPr marL="685800" lvl="1" indent="-228600" algn="l" rtl="0">
              <a:lnSpc>
                <a:spcPct val="90000"/>
              </a:lnSpc>
              <a:spcBef>
                <a:spcPts val="500"/>
              </a:spcBef>
              <a:spcAft>
                <a:spcPts val="0"/>
              </a:spcAft>
              <a:buClr>
                <a:schemeClr val="dk1"/>
              </a:buClr>
              <a:buSzPts val="1400"/>
              <a:buChar char="•"/>
            </a:pPr>
            <a:r>
              <a:rPr lang="en-GB" sz="1400" dirty="0">
                <a:latin typeface="Calibri"/>
                <a:ea typeface="Calibri"/>
                <a:cs typeface="Calibri"/>
                <a:sym typeface="Calibri"/>
              </a:rPr>
              <a:t>Proportion of people with low digital skills rises sharply when employment and socio-economic status are taken into consideration. </a:t>
            </a:r>
            <a:endParaRPr dirty="0"/>
          </a:p>
          <a:p>
            <a:pPr marL="685800" lvl="1" indent="-139700" algn="l" rtl="0">
              <a:lnSpc>
                <a:spcPct val="90000"/>
              </a:lnSpc>
              <a:spcBef>
                <a:spcPts val="500"/>
              </a:spcBef>
              <a:spcAft>
                <a:spcPts val="0"/>
              </a:spcAft>
              <a:buClr>
                <a:schemeClr val="dk1"/>
              </a:buClr>
              <a:buSzPts val="1400"/>
              <a:buNone/>
            </a:pPr>
            <a:endParaRPr sz="1400" dirty="0">
              <a:latin typeface="Calibri"/>
              <a:ea typeface="Calibri"/>
              <a:cs typeface="Calibri"/>
              <a:sym typeface="Calibri"/>
            </a:endParaRPr>
          </a:p>
          <a:p>
            <a:pPr marL="685800" lvl="1" indent="-228600" algn="l" rtl="0">
              <a:lnSpc>
                <a:spcPct val="90000"/>
              </a:lnSpc>
              <a:spcBef>
                <a:spcPts val="500"/>
              </a:spcBef>
              <a:spcAft>
                <a:spcPts val="0"/>
              </a:spcAft>
              <a:buClr>
                <a:schemeClr val="dk1"/>
              </a:buClr>
              <a:buSzPts val="1400"/>
              <a:buChar char="•"/>
            </a:pPr>
            <a:r>
              <a:rPr lang="en-GB" sz="1400" i="1" dirty="0">
                <a:latin typeface="Calibri"/>
                <a:ea typeface="Calibri"/>
                <a:cs typeface="Calibri"/>
                <a:sym typeface="Calibri"/>
              </a:rPr>
              <a:t>Digital gap exists depending on the economic, educational, and geographical situations of people</a:t>
            </a:r>
            <a:endParaRPr dirty="0"/>
          </a:p>
          <a:p>
            <a:pPr marL="685800" lvl="1" indent="-139700" algn="l" rtl="0">
              <a:lnSpc>
                <a:spcPct val="90000"/>
              </a:lnSpc>
              <a:spcBef>
                <a:spcPts val="500"/>
              </a:spcBef>
              <a:spcAft>
                <a:spcPts val="0"/>
              </a:spcAft>
              <a:buClr>
                <a:schemeClr val="dk1"/>
              </a:buClr>
              <a:buSzPts val="1400"/>
              <a:buNone/>
            </a:pPr>
            <a:endParaRPr sz="1400" i="1" dirty="0">
              <a:latin typeface="Calibri"/>
              <a:ea typeface="Calibri"/>
              <a:cs typeface="Calibri"/>
              <a:sym typeface="Calibri"/>
            </a:endParaRPr>
          </a:p>
          <a:p>
            <a:pPr marL="685800" lvl="1" indent="-228600" algn="l" rtl="0">
              <a:lnSpc>
                <a:spcPct val="90000"/>
              </a:lnSpc>
              <a:spcBef>
                <a:spcPts val="500"/>
              </a:spcBef>
              <a:spcAft>
                <a:spcPts val="0"/>
              </a:spcAft>
              <a:buClr>
                <a:schemeClr val="dk1"/>
              </a:buClr>
              <a:buSzPts val="1400"/>
              <a:buChar char="•"/>
            </a:pPr>
            <a:r>
              <a:rPr lang="en-GB" sz="1400" i="1" dirty="0">
                <a:latin typeface="Calibri"/>
                <a:ea typeface="Calibri"/>
                <a:cs typeface="Calibri"/>
                <a:sym typeface="Calibri"/>
              </a:rPr>
              <a:t>Digital exclusion is most still most prominent in the areas that are socially excluded, rural and/or economically challenged</a:t>
            </a:r>
            <a:endParaRPr sz="1400" i="1" dirty="0">
              <a:latin typeface="Calibri"/>
              <a:ea typeface="Calibri"/>
              <a:cs typeface="Calibri"/>
              <a:sym typeface="Calibri"/>
            </a:endParaRPr>
          </a:p>
          <a:p>
            <a:pPr marL="685800" lvl="1" indent="-152400" algn="l" rtl="0">
              <a:lnSpc>
                <a:spcPct val="90000"/>
              </a:lnSpc>
              <a:spcBef>
                <a:spcPts val="500"/>
              </a:spcBef>
              <a:spcAft>
                <a:spcPts val="0"/>
              </a:spcAft>
              <a:buClr>
                <a:schemeClr val="dk1"/>
              </a:buClr>
              <a:buSzPts val="1200"/>
              <a:buNone/>
            </a:pPr>
            <a:endParaRPr sz="1200" dirty="0">
              <a:latin typeface="Calibri"/>
              <a:ea typeface="Calibri"/>
              <a:cs typeface="Calibri"/>
              <a:sym typeface="Calibri"/>
            </a:endParaRPr>
          </a:p>
          <a:p>
            <a:pPr marL="685800" lvl="1" indent="-228600" algn="l" rtl="0">
              <a:lnSpc>
                <a:spcPct val="90000"/>
              </a:lnSpc>
              <a:spcBef>
                <a:spcPts val="500"/>
              </a:spcBef>
              <a:spcAft>
                <a:spcPts val="0"/>
              </a:spcAft>
              <a:buClr>
                <a:schemeClr val="dk1"/>
              </a:buClr>
              <a:buSzPts val="800"/>
              <a:buChar char="•"/>
            </a:pPr>
            <a:r>
              <a:rPr lang="en-GB" sz="800" dirty="0">
                <a:latin typeface="Calibri"/>
                <a:ea typeface="Calibri"/>
                <a:cs typeface="Calibri"/>
                <a:sym typeface="Calibri"/>
              </a:rPr>
              <a:t>(OECD, 2007; </a:t>
            </a:r>
            <a:r>
              <a:rPr lang="en-GB" sz="800" dirty="0" err="1">
                <a:latin typeface="Calibri"/>
                <a:ea typeface="Calibri"/>
                <a:cs typeface="Calibri"/>
                <a:sym typeface="Calibri"/>
              </a:rPr>
              <a:t>Bentivegna</a:t>
            </a:r>
            <a:r>
              <a:rPr lang="en-GB" sz="800" dirty="0">
                <a:latin typeface="Calibri"/>
                <a:ea typeface="Calibri"/>
                <a:cs typeface="Calibri"/>
                <a:sym typeface="Calibri"/>
              </a:rPr>
              <a:t>, 2009; </a:t>
            </a:r>
            <a:r>
              <a:rPr lang="en-GB" sz="800" dirty="0" err="1">
                <a:latin typeface="Calibri"/>
                <a:ea typeface="Calibri"/>
                <a:cs typeface="Calibri"/>
                <a:sym typeface="Calibri"/>
              </a:rPr>
              <a:t>Gui</a:t>
            </a:r>
            <a:r>
              <a:rPr lang="en-GB" sz="800" dirty="0">
                <a:latin typeface="Calibri"/>
                <a:ea typeface="Calibri"/>
                <a:cs typeface="Calibri"/>
                <a:sym typeface="Calibri"/>
              </a:rPr>
              <a:t>, 2007; van </a:t>
            </a:r>
            <a:r>
              <a:rPr lang="en-GB" sz="800" dirty="0" err="1">
                <a:latin typeface="Calibri"/>
                <a:ea typeface="Calibri"/>
                <a:cs typeface="Calibri"/>
                <a:sym typeface="Calibri"/>
              </a:rPr>
              <a:t>Deursen</a:t>
            </a:r>
            <a:r>
              <a:rPr lang="en-GB" sz="800" dirty="0">
                <a:latin typeface="Calibri"/>
                <a:ea typeface="Calibri"/>
                <a:cs typeface="Calibri"/>
                <a:sym typeface="Calibri"/>
              </a:rPr>
              <a:t> &amp; van Dijk, 2008; Van </a:t>
            </a:r>
            <a:r>
              <a:rPr lang="en-GB" sz="800" dirty="0" err="1">
                <a:latin typeface="Calibri"/>
                <a:ea typeface="Calibri"/>
                <a:cs typeface="Calibri"/>
                <a:sym typeface="Calibri"/>
              </a:rPr>
              <a:t>Deursen</a:t>
            </a:r>
            <a:r>
              <a:rPr lang="en-GB" sz="800" dirty="0">
                <a:latin typeface="Calibri"/>
                <a:ea typeface="Calibri"/>
                <a:cs typeface="Calibri"/>
                <a:sym typeface="Calibri"/>
              </a:rPr>
              <a:t> and van Dijk, 2010; Lloyds bank, 2020; </a:t>
            </a:r>
            <a:r>
              <a:rPr lang="en-GB" sz="800" dirty="0"/>
              <a:t>Department for Environment, Food &amp; Rural Affairs, 2021</a:t>
            </a:r>
            <a:r>
              <a:rPr lang="en-GB" sz="800" dirty="0">
                <a:latin typeface="Calibri"/>
                <a:ea typeface="Calibri"/>
                <a:cs typeface="Calibri"/>
                <a:sym typeface="Calibri"/>
              </a:rPr>
              <a:t>) </a:t>
            </a:r>
            <a:endParaRPr sz="800" dirty="0"/>
          </a:p>
        </p:txBody>
      </p:sp>
      <p:pic>
        <p:nvPicPr>
          <p:cNvPr id="118" name="Google Shape;118;p3"/>
          <p:cNvPicPr preferRelativeResize="0"/>
          <p:nvPr/>
        </p:nvPicPr>
        <p:blipFill rotWithShape="1">
          <a:blip r:embed="rId3">
            <a:alphaModFix/>
          </a:blip>
          <a:srcRect r="2" b="770"/>
          <a:stretch/>
        </p:blipFill>
        <p:spPr>
          <a:xfrm>
            <a:off x="5183500" y="1904282"/>
            <a:ext cx="6170299" cy="422480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2"/>
        <p:cNvGrpSpPr/>
        <p:nvPr/>
      </p:nvGrpSpPr>
      <p:grpSpPr>
        <a:xfrm>
          <a:off x="0" y="0"/>
          <a:ext cx="0" cy="0"/>
          <a:chOff x="0" y="0"/>
          <a:chExt cx="0" cy="0"/>
        </a:xfrm>
      </p:grpSpPr>
      <p:sp>
        <p:nvSpPr>
          <p:cNvPr id="123" name="Google Shape;123;p4"/>
          <p:cNvSpPr/>
          <p:nvPr/>
        </p:nvSpPr>
        <p:spPr>
          <a:xfrm>
            <a:off x="-1"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4" name="Google Shape;124;p4"/>
          <p:cNvSpPr txBox="1">
            <a:spLocks noGrp="1"/>
          </p:cNvSpPr>
          <p:nvPr>
            <p:ph type="title"/>
          </p:nvPr>
        </p:nvSpPr>
        <p:spPr>
          <a:xfrm>
            <a:off x="838200" y="365125"/>
            <a:ext cx="10515600" cy="130644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000"/>
              <a:buFont typeface="Calibri"/>
              <a:buNone/>
            </a:pPr>
            <a:r>
              <a:rPr lang="en-GB" sz="4000"/>
              <a:t>Study context – contrasted industry </a:t>
            </a:r>
            <a:endParaRPr/>
          </a:p>
        </p:txBody>
      </p:sp>
      <p:sp>
        <p:nvSpPr>
          <p:cNvPr id="125" name="Google Shape;125;p4"/>
          <p:cNvSpPr txBox="1">
            <a:spLocks noGrp="1"/>
          </p:cNvSpPr>
          <p:nvPr>
            <p:ph type="body" idx="1"/>
          </p:nvPr>
        </p:nvSpPr>
        <p:spPr>
          <a:xfrm>
            <a:off x="333375" y="1825625"/>
            <a:ext cx="4657599" cy="4667250"/>
          </a:xfrm>
          <a:prstGeom prst="rect">
            <a:avLst/>
          </a:prstGeom>
          <a:noFill/>
          <a:ln>
            <a:noFill/>
          </a:ln>
        </p:spPr>
        <p:txBody>
          <a:bodyPr spcFirstLastPara="1" wrap="square" lIns="91425" tIns="45700" rIns="91425" bIns="45700" anchor="t" anchorCtr="0">
            <a:normAutofit lnSpcReduction="10000"/>
          </a:bodyPr>
          <a:lstStyle/>
          <a:p>
            <a:pPr marL="228600" lvl="0" indent="-228600" algn="l" rtl="0">
              <a:lnSpc>
                <a:spcPct val="90000"/>
              </a:lnSpc>
              <a:spcBef>
                <a:spcPts val="0"/>
              </a:spcBef>
              <a:spcAft>
                <a:spcPts val="0"/>
              </a:spcAft>
              <a:buClr>
                <a:schemeClr val="dk1"/>
              </a:buClr>
              <a:buSzPts val="1700"/>
              <a:buChar char="•"/>
            </a:pPr>
            <a:r>
              <a:rPr lang="en-GB" sz="1700"/>
              <a:t>Historically high number of hard to fill vacancies</a:t>
            </a:r>
            <a:endParaRPr/>
          </a:p>
          <a:p>
            <a:pPr marL="228600" lvl="0" indent="-228600" algn="l" rtl="0">
              <a:lnSpc>
                <a:spcPct val="90000"/>
              </a:lnSpc>
              <a:spcBef>
                <a:spcPts val="1000"/>
              </a:spcBef>
              <a:spcAft>
                <a:spcPts val="0"/>
              </a:spcAft>
              <a:buClr>
                <a:schemeClr val="dk1"/>
              </a:buClr>
              <a:buSzPts val="1700"/>
              <a:buChar char="•"/>
            </a:pPr>
            <a:r>
              <a:rPr lang="en-GB" sz="1700"/>
              <a:t>High proportion of skills gaps</a:t>
            </a:r>
            <a:endParaRPr/>
          </a:p>
          <a:p>
            <a:pPr marL="228600" lvl="0" indent="-228600" algn="l" rtl="0">
              <a:lnSpc>
                <a:spcPct val="90000"/>
              </a:lnSpc>
              <a:spcBef>
                <a:spcPts val="1000"/>
              </a:spcBef>
              <a:spcAft>
                <a:spcPts val="0"/>
              </a:spcAft>
              <a:buClr>
                <a:schemeClr val="dk1"/>
              </a:buClr>
              <a:buSzPts val="1700"/>
              <a:buChar char="•"/>
            </a:pPr>
            <a:r>
              <a:rPr lang="en-GB" sz="1700"/>
              <a:t>Hospitality more difficult than before to recruit </a:t>
            </a:r>
            <a:endParaRPr/>
          </a:p>
          <a:p>
            <a:pPr marL="228600" lvl="0" indent="-228600" algn="l" rtl="0">
              <a:lnSpc>
                <a:spcPct val="90000"/>
              </a:lnSpc>
              <a:spcBef>
                <a:spcPts val="1000"/>
              </a:spcBef>
              <a:spcAft>
                <a:spcPts val="0"/>
              </a:spcAft>
              <a:buClr>
                <a:schemeClr val="dk1"/>
              </a:buClr>
              <a:buSzPts val="1700"/>
              <a:buChar char="•"/>
            </a:pPr>
            <a:r>
              <a:rPr lang="en-GB" sz="1700"/>
              <a:t>Rurality of the industry </a:t>
            </a:r>
            <a:endParaRPr/>
          </a:p>
          <a:p>
            <a:pPr marL="685800" lvl="1" indent="-228600" algn="l" rtl="0">
              <a:lnSpc>
                <a:spcPct val="90000"/>
              </a:lnSpc>
              <a:spcBef>
                <a:spcPts val="500"/>
              </a:spcBef>
              <a:spcAft>
                <a:spcPts val="0"/>
              </a:spcAft>
              <a:buClr>
                <a:schemeClr val="dk1"/>
              </a:buClr>
              <a:buSzPts val="1700"/>
              <a:buChar char="•"/>
            </a:pPr>
            <a:r>
              <a:rPr lang="en-GB" sz="1700"/>
              <a:t>urbanised areas tends to have better digital skills levels </a:t>
            </a:r>
            <a:endParaRPr/>
          </a:p>
          <a:p>
            <a:pPr marL="685800" lvl="1" indent="-228600" algn="l" rtl="0">
              <a:lnSpc>
                <a:spcPct val="90000"/>
              </a:lnSpc>
              <a:spcBef>
                <a:spcPts val="500"/>
              </a:spcBef>
              <a:spcAft>
                <a:spcPts val="0"/>
              </a:spcAft>
              <a:buClr>
                <a:schemeClr val="dk1"/>
              </a:buClr>
              <a:buSzPts val="1700"/>
              <a:buChar char="•"/>
            </a:pPr>
            <a:r>
              <a:rPr lang="en-GB" sz="1700">
                <a:latin typeface="Calibri"/>
                <a:ea typeface="Calibri"/>
                <a:cs typeface="Calibri"/>
                <a:sym typeface="Calibri"/>
              </a:rPr>
              <a:t>rural and remote areas has a significant effect upon the populations' willingness to engage with digital solutions</a:t>
            </a:r>
            <a:endParaRPr/>
          </a:p>
          <a:p>
            <a:pPr marL="685800" lvl="1" indent="-228600" algn="l" rtl="0">
              <a:lnSpc>
                <a:spcPct val="90000"/>
              </a:lnSpc>
              <a:spcBef>
                <a:spcPts val="500"/>
              </a:spcBef>
              <a:spcAft>
                <a:spcPts val="0"/>
              </a:spcAft>
              <a:buClr>
                <a:schemeClr val="dk1"/>
              </a:buClr>
              <a:buSzPts val="1700"/>
              <a:buChar char="•"/>
            </a:pPr>
            <a:r>
              <a:rPr lang="en-GB" sz="1700"/>
              <a:t>age structure affects digital attainment </a:t>
            </a:r>
            <a:endParaRPr/>
          </a:p>
          <a:p>
            <a:pPr marL="228600" lvl="0" indent="-228600" algn="l" rtl="0">
              <a:lnSpc>
                <a:spcPct val="90000"/>
              </a:lnSpc>
              <a:spcBef>
                <a:spcPts val="1000"/>
              </a:spcBef>
              <a:spcAft>
                <a:spcPts val="0"/>
              </a:spcAft>
              <a:buClr>
                <a:schemeClr val="dk1"/>
              </a:buClr>
              <a:buSzPts val="1700"/>
              <a:buChar char="•"/>
            </a:pPr>
            <a:r>
              <a:rPr lang="en-GB" sz="1700"/>
              <a:t>SME make up of the industry</a:t>
            </a:r>
            <a:endParaRPr/>
          </a:p>
          <a:p>
            <a:pPr marL="685800" lvl="1" indent="-228600" algn="l" rtl="0">
              <a:lnSpc>
                <a:spcPct val="90000"/>
              </a:lnSpc>
              <a:spcBef>
                <a:spcPts val="500"/>
              </a:spcBef>
              <a:spcAft>
                <a:spcPts val="0"/>
              </a:spcAft>
              <a:buClr>
                <a:schemeClr val="dk1"/>
              </a:buClr>
              <a:buSzPts val="1700"/>
              <a:buChar char="•"/>
            </a:pPr>
            <a:r>
              <a:rPr lang="en-GB" sz="1700"/>
              <a:t>44 % stating they do not see digital technology as essential to their business </a:t>
            </a:r>
            <a:endParaRPr/>
          </a:p>
          <a:p>
            <a:pPr marL="685800" lvl="1" indent="-146050" algn="l" rtl="0">
              <a:lnSpc>
                <a:spcPct val="90000"/>
              </a:lnSpc>
              <a:spcBef>
                <a:spcPts val="500"/>
              </a:spcBef>
              <a:spcAft>
                <a:spcPts val="0"/>
              </a:spcAft>
              <a:buClr>
                <a:schemeClr val="dk1"/>
              </a:buClr>
              <a:buSzPts val="1300"/>
              <a:buNone/>
            </a:pPr>
            <a:endParaRPr sz="1300"/>
          </a:p>
          <a:p>
            <a:pPr marL="228600" lvl="0" indent="-146050" algn="l" rtl="0">
              <a:lnSpc>
                <a:spcPct val="90000"/>
              </a:lnSpc>
              <a:spcBef>
                <a:spcPts val="1000"/>
              </a:spcBef>
              <a:spcAft>
                <a:spcPts val="0"/>
              </a:spcAft>
              <a:buClr>
                <a:schemeClr val="dk1"/>
              </a:buClr>
              <a:buSzPts val="1300"/>
              <a:buNone/>
            </a:pPr>
            <a:endParaRPr sz="1300"/>
          </a:p>
          <a:p>
            <a:pPr marL="228600" lvl="0" indent="-228600" algn="l" rtl="0">
              <a:lnSpc>
                <a:spcPct val="90000"/>
              </a:lnSpc>
              <a:spcBef>
                <a:spcPts val="1000"/>
              </a:spcBef>
              <a:spcAft>
                <a:spcPts val="0"/>
              </a:spcAft>
              <a:buClr>
                <a:schemeClr val="dk1"/>
              </a:buClr>
              <a:buSzPts val="1000"/>
              <a:buChar char="•"/>
            </a:pPr>
            <a:r>
              <a:rPr lang="en-GB" sz="1000"/>
              <a:t>(Phillip et al., 2017; UK Employer Skills Survey 2017; Lloyds Bank, 2019; ONS, 2021; Department for Environment, Food &amp; Rural Affairs, 2021)</a:t>
            </a:r>
            <a:endParaRPr/>
          </a:p>
        </p:txBody>
      </p:sp>
      <p:pic>
        <p:nvPicPr>
          <p:cNvPr id="126" name="Google Shape;126;p4" descr="Chart, bar chart&#10;&#10;Description automatically generated"/>
          <p:cNvPicPr preferRelativeResize="0"/>
          <p:nvPr/>
        </p:nvPicPr>
        <p:blipFill rotWithShape="1">
          <a:blip r:embed="rId3">
            <a:alphaModFix/>
          </a:blip>
          <a:srcRect l="321" r="-3" b="-3"/>
          <a:stretch/>
        </p:blipFill>
        <p:spPr>
          <a:xfrm>
            <a:off x="5183500" y="1904282"/>
            <a:ext cx="6170299" cy="422480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0"/>
        <p:cNvGrpSpPr/>
        <p:nvPr/>
      </p:nvGrpSpPr>
      <p:grpSpPr>
        <a:xfrm>
          <a:off x="0" y="0"/>
          <a:ext cx="0" cy="0"/>
          <a:chOff x="0" y="0"/>
          <a:chExt cx="0" cy="0"/>
        </a:xfrm>
      </p:grpSpPr>
      <p:sp>
        <p:nvSpPr>
          <p:cNvPr id="131" name="Google Shape;131;p5"/>
          <p:cNvSpPr/>
          <p:nvPr/>
        </p:nvSpPr>
        <p:spPr>
          <a:xfrm>
            <a:off x="0" y="0"/>
            <a:ext cx="12192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2" name="Google Shape;132;p5"/>
          <p:cNvSpPr/>
          <p:nvPr/>
        </p:nvSpPr>
        <p:spPr>
          <a:xfrm>
            <a:off x="554416" y="365125"/>
            <a:ext cx="11167447" cy="2089317"/>
          </a:xfrm>
          <a:prstGeom prst="rect">
            <a:avLst/>
          </a:prstGeom>
          <a:solidFill>
            <a:schemeClr val="lt1"/>
          </a:solidFill>
          <a:ln w="12700" cap="flat" cmpd="sng">
            <a:solidFill>
              <a:srgbClr val="DEDEDE"/>
            </a:solidFill>
            <a:prstDash val="solid"/>
            <a:miter lim="800000"/>
            <a:headEnd type="none" w="sm" len="sm"/>
            <a:tailEnd type="none" w="sm" len="sm"/>
          </a:ln>
          <a:effectLst>
            <a:outerShdw blurRad="50800" dist="38100" dir="2700000" algn="tl" rotWithShape="0">
              <a:srgbClr val="C5C2C2">
                <a:alpha val="4980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33" name="Google Shape;133;p5"/>
          <p:cNvSpPr txBox="1">
            <a:spLocks noGrp="1"/>
          </p:cNvSpPr>
          <p:nvPr>
            <p:ph type="title"/>
          </p:nvPr>
        </p:nvSpPr>
        <p:spPr>
          <a:xfrm>
            <a:off x="1046746" y="586822"/>
            <a:ext cx="3560252" cy="164592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3200"/>
              <a:buFont typeface="Calibri"/>
              <a:buNone/>
            </a:pPr>
            <a:r>
              <a:rPr lang="en-GB" sz="3200"/>
              <a:t>Methodology </a:t>
            </a:r>
            <a:endParaRPr/>
          </a:p>
        </p:txBody>
      </p:sp>
      <p:sp>
        <p:nvSpPr>
          <p:cNvPr id="134" name="Google Shape;134;p5"/>
          <p:cNvSpPr/>
          <p:nvPr/>
        </p:nvSpPr>
        <p:spPr>
          <a:xfrm>
            <a:off x="490408" y="1057739"/>
            <a:ext cx="128016" cy="704088"/>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5" name="Google Shape;135;p5"/>
          <p:cNvSpPr/>
          <p:nvPr/>
        </p:nvSpPr>
        <p:spPr>
          <a:xfrm rot="5400000">
            <a:off x="4243541" y="1400638"/>
            <a:ext cx="1463040" cy="18288"/>
          </a:xfrm>
          <a:prstGeom prst="rect">
            <a:avLst/>
          </a:prstGeom>
          <a:solidFill>
            <a:srgbClr val="D5D5D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6" name="Google Shape;136;p5"/>
          <p:cNvSpPr txBox="1">
            <a:spLocks noGrp="1"/>
          </p:cNvSpPr>
          <p:nvPr>
            <p:ph type="body" idx="1"/>
          </p:nvPr>
        </p:nvSpPr>
        <p:spPr>
          <a:xfrm>
            <a:off x="5351164" y="586822"/>
            <a:ext cx="6002636" cy="1645920"/>
          </a:xfrm>
          <a:prstGeom prst="rect">
            <a:avLst/>
          </a:prstGeom>
          <a:noFill/>
          <a:ln>
            <a:noFill/>
          </a:ln>
        </p:spPr>
        <p:txBody>
          <a:bodyPr spcFirstLastPara="1" wrap="square" lIns="91425" tIns="45700" rIns="91425" bIns="45700" anchor="ctr" anchorCtr="0">
            <a:normAutofit/>
          </a:bodyPr>
          <a:lstStyle/>
          <a:p>
            <a:pPr marL="228600" lvl="0" indent="-228600" algn="l" rtl="0">
              <a:lnSpc>
                <a:spcPct val="90000"/>
              </a:lnSpc>
              <a:spcBef>
                <a:spcPts val="0"/>
              </a:spcBef>
              <a:spcAft>
                <a:spcPts val="0"/>
              </a:spcAft>
              <a:buClr>
                <a:schemeClr val="dk1"/>
              </a:buClr>
              <a:buSzPts val="1800"/>
              <a:buChar char="•"/>
            </a:pPr>
            <a:r>
              <a:rPr lang="en-GB" sz="1800" dirty="0"/>
              <a:t>Part of a bigger, EU project </a:t>
            </a:r>
            <a:endParaRPr dirty="0"/>
          </a:p>
          <a:p>
            <a:pPr marL="228600" lvl="0" indent="-228600" algn="l" rtl="0">
              <a:lnSpc>
                <a:spcPct val="90000"/>
              </a:lnSpc>
              <a:spcBef>
                <a:spcPts val="1000"/>
              </a:spcBef>
              <a:spcAft>
                <a:spcPts val="0"/>
              </a:spcAft>
              <a:buClr>
                <a:schemeClr val="dk1"/>
              </a:buClr>
              <a:buSzPts val="1800"/>
              <a:buChar char="•"/>
            </a:pPr>
            <a:r>
              <a:rPr lang="en-GB" sz="1800" dirty="0"/>
              <a:t>Sustainability, digital and social skills mapped</a:t>
            </a:r>
            <a:endParaRPr dirty="0"/>
          </a:p>
          <a:p>
            <a:pPr marL="228600" lvl="0" indent="-228600" algn="l" rtl="0">
              <a:lnSpc>
                <a:spcPct val="90000"/>
              </a:lnSpc>
              <a:spcBef>
                <a:spcPts val="1000"/>
              </a:spcBef>
              <a:spcAft>
                <a:spcPts val="0"/>
              </a:spcAft>
              <a:buClr>
                <a:schemeClr val="dk1"/>
              </a:buClr>
              <a:buSzPts val="1800"/>
              <a:buChar char="•"/>
            </a:pPr>
            <a:r>
              <a:rPr lang="en-GB" sz="1800" dirty="0"/>
              <a:t>233 out of 1404</a:t>
            </a:r>
            <a:r>
              <a:rPr lang="en-GB" sz="1800" dirty="0">
                <a:latin typeface="Calibri" panose="020F0502020204030204" pitchFamily="34" charset="0"/>
                <a:cs typeface="Calibri" panose="020F0502020204030204" pitchFamily="34" charset="0"/>
              </a:rPr>
              <a:t>, </a:t>
            </a:r>
            <a:r>
              <a:rPr lang="en-GB" sz="1800" b="0" i="0" u="none" strike="noStrike" dirty="0">
                <a:latin typeface="Calibri" panose="020F0502020204030204" pitchFamily="34" charset="0"/>
                <a:ea typeface="Arial"/>
                <a:cs typeface="Calibri" panose="020F0502020204030204" pitchFamily="34" charset="0"/>
                <a:sym typeface="Arial"/>
              </a:rPr>
              <a:t>14th January and 28th February 2019</a:t>
            </a:r>
            <a:endParaRPr sz="1800" dirty="0">
              <a:latin typeface="Calibri" panose="020F0502020204030204" pitchFamily="34" charset="0"/>
              <a:cs typeface="Calibri" panose="020F0502020204030204" pitchFamily="34" charset="0"/>
            </a:endParaRPr>
          </a:p>
        </p:txBody>
      </p:sp>
      <p:graphicFrame>
        <p:nvGraphicFramePr>
          <p:cNvPr id="137" name="Google Shape;137;p5"/>
          <p:cNvGraphicFramePr/>
          <p:nvPr>
            <p:extLst>
              <p:ext uri="{D42A27DB-BD31-4B8C-83A1-F6EECF244321}">
                <p14:modId xmlns:p14="http://schemas.microsoft.com/office/powerpoint/2010/main" val="633781804"/>
              </p:ext>
            </p:extLst>
          </p:nvPr>
        </p:nvGraphicFramePr>
        <p:xfrm>
          <a:off x="557783" y="2958230"/>
          <a:ext cx="7272321" cy="3273884"/>
        </p:xfrm>
        <a:graphic>
          <a:graphicData uri="http://schemas.openxmlformats.org/drawingml/2006/table">
            <a:tbl>
              <a:tblPr>
                <a:noFill/>
                <a:tableStyleId>{FF933AAD-F19F-4E48-9191-B7E9462FED87}</a:tableStyleId>
              </a:tblPr>
              <a:tblGrid>
                <a:gridCol w="2356404">
                  <a:extLst>
                    <a:ext uri="{9D8B030D-6E8A-4147-A177-3AD203B41FA5}">
                      <a16:colId xmlns:a16="http://schemas.microsoft.com/office/drawing/2014/main" val="20000"/>
                    </a:ext>
                  </a:extLst>
                </a:gridCol>
                <a:gridCol w="828512">
                  <a:extLst>
                    <a:ext uri="{9D8B030D-6E8A-4147-A177-3AD203B41FA5}">
                      <a16:colId xmlns:a16="http://schemas.microsoft.com/office/drawing/2014/main" val="20001"/>
                    </a:ext>
                  </a:extLst>
                </a:gridCol>
                <a:gridCol w="862969">
                  <a:extLst>
                    <a:ext uri="{9D8B030D-6E8A-4147-A177-3AD203B41FA5}">
                      <a16:colId xmlns:a16="http://schemas.microsoft.com/office/drawing/2014/main" val="20002"/>
                    </a:ext>
                  </a:extLst>
                </a:gridCol>
                <a:gridCol w="853784">
                  <a:extLst>
                    <a:ext uri="{9D8B030D-6E8A-4147-A177-3AD203B41FA5}">
                      <a16:colId xmlns:a16="http://schemas.microsoft.com/office/drawing/2014/main" val="20003"/>
                    </a:ext>
                  </a:extLst>
                </a:gridCol>
                <a:gridCol w="704445">
                  <a:extLst>
                    <a:ext uri="{9D8B030D-6E8A-4147-A177-3AD203B41FA5}">
                      <a16:colId xmlns:a16="http://schemas.microsoft.com/office/drawing/2014/main" val="20004"/>
                    </a:ext>
                  </a:extLst>
                </a:gridCol>
                <a:gridCol w="644698">
                  <a:extLst>
                    <a:ext uri="{9D8B030D-6E8A-4147-A177-3AD203B41FA5}">
                      <a16:colId xmlns:a16="http://schemas.microsoft.com/office/drawing/2014/main" val="20005"/>
                    </a:ext>
                  </a:extLst>
                </a:gridCol>
                <a:gridCol w="1021509">
                  <a:extLst>
                    <a:ext uri="{9D8B030D-6E8A-4147-A177-3AD203B41FA5}">
                      <a16:colId xmlns:a16="http://schemas.microsoft.com/office/drawing/2014/main" val="20006"/>
                    </a:ext>
                  </a:extLst>
                </a:gridCol>
              </a:tblGrid>
              <a:tr h="539572">
                <a:tc>
                  <a:txBody>
                    <a:bodyPr/>
                    <a:lstStyle/>
                    <a:p>
                      <a:pPr marL="0" marR="0" lvl="0" indent="0" algn="l" rtl="0">
                        <a:lnSpc>
                          <a:spcPct val="107000"/>
                        </a:lnSpc>
                        <a:spcBef>
                          <a:spcPts val="0"/>
                        </a:spcBef>
                        <a:spcAft>
                          <a:spcPts val="0"/>
                        </a:spcAft>
                        <a:buNone/>
                      </a:pPr>
                      <a:r>
                        <a:rPr lang="en-GB" sz="1600" b="0" i="0" u="none" strike="noStrike" cap="none" dirty="0">
                          <a:latin typeface="Calibri"/>
                          <a:ea typeface="Calibri"/>
                          <a:cs typeface="Calibri"/>
                          <a:sym typeface="Calibri"/>
                        </a:rPr>
                        <a:t> </a:t>
                      </a:r>
                      <a:endParaRPr sz="2800" b="0" i="0" u="none" strike="noStrike" cap="none" dirty="0">
                        <a:latin typeface="Arial"/>
                        <a:ea typeface="Arial"/>
                        <a:cs typeface="Arial"/>
                        <a:sym typeface="Arial"/>
                      </a:endParaRPr>
                    </a:p>
                  </a:txBody>
                  <a:tcPr marL="152375" marR="152375" marT="21175"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dirty="0">
                          <a:solidFill>
                            <a:srgbClr val="000000"/>
                          </a:solidFill>
                          <a:latin typeface="Times New Roman"/>
                          <a:ea typeface="Times New Roman"/>
                          <a:cs typeface="Times New Roman"/>
                          <a:sym typeface="Times New Roman"/>
                        </a:rPr>
                        <a:t>England</a:t>
                      </a:r>
                      <a:endParaRPr sz="2800" b="0" i="0" u="none" strike="noStrike" cap="none" dirty="0">
                        <a:latin typeface="Arial"/>
                        <a:ea typeface="Arial"/>
                        <a:cs typeface="Arial"/>
                        <a:sym typeface="Arial"/>
                      </a:endParaRPr>
                    </a:p>
                  </a:txBody>
                  <a:tcPr marL="152375" marR="152375" marT="21175"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dirty="0">
                          <a:solidFill>
                            <a:srgbClr val="000000"/>
                          </a:solidFill>
                          <a:latin typeface="Times New Roman"/>
                          <a:ea typeface="Times New Roman"/>
                          <a:cs typeface="Times New Roman"/>
                          <a:sym typeface="Times New Roman"/>
                        </a:rPr>
                        <a:t>Northern Ireland</a:t>
                      </a:r>
                      <a:endParaRPr sz="2800" b="0" i="0" u="none" strike="noStrike" cap="none" dirty="0">
                        <a:latin typeface="Arial"/>
                        <a:ea typeface="Arial"/>
                        <a:cs typeface="Arial"/>
                        <a:sym typeface="Arial"/>
                      </a:endParaRPr>
                    </a:p>
                  </a:txBody>
                  <a:tcPr marL="152375" marR="152375" marT="21175"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dirty="0">
                          <a:solidFill>
                            <a:srgbClr val="000000"/>
                          </a:solidFill>
                          <a:latin typeface="Times New Roman"/>
                          <a:ea typeface="Times New Roman"/>
                          <a:cs typeface="Times New Roman"/>
                          <a:sym typeface="Times New Roman"/>
                        </a:rPr>
                        <a:t>Scotland</a:t>
                      </a:r>
                      <a:endParaRPr sz="2800" b="0" i="0" u="none" strike="noStrike" cap="none" dirty="0">
                        <a:latin typeface="Arial"/>
                        <a:ea typeface="Arial"/>
                        <a:cs typeface="Arial"/>
                        <a:sym typeface="Arial"/>
                      </a:endParaRPr>
                    </a:p>
                  </a:txBody>
                  <a:tcPr marL="152375" marR="152375" marT="21175"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dirty="0">
                          <a:solidFill>
                            <a:srgbClr val="000000"/>
                          </a:solidFill>
                          <a:latin typeface="Times New Roman"/>
                          <a:ea typeface="Times New Roman"/>
                          <a:cs typeface="Times New Roman"/>
                          <a:sym typeface="Times New Roman"/>
                        </a:rPr>
                        <a:t>Wales</a:t>
                      </a:r>
                      <a:endParaRPr sz="2800" b="0" i="0" u="none" strike="noStrike" cap="none" dirty="0">
                        <a:latin typeface="Arial"/>
                        <a:ea typeface="Arial"/>
                        <a:cs typeface="Arial"/>
                        <a:sym typeface="Arial"/>
                      </a:endParaRPr>
                    </a:p>
                  </a:txBody>
                  <a:tcPr marL="152375" marR="152375" marT="21175"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dirty="0">
                          <a:solidFill>
                            <a:srgbClr val="000000"/>
                          </a:solidFill>
                          <a:latin typeface="Times New Roman"/>
                          <a:ea typeface="Times New Roman"/>
                          <a:cs typeface="Times New Roman"/>
                          <a:sym typeface="Times New Roman"/>
                        </a:rPr>
                        <a:t>Total (n)</a:t>
                      </a:r>
                      <a:endParaRPr sz="2800" b="0" i="0" u="none" strike="noStrike" cap="none" dirty="0">
                        <a:latin typeface="Arial"/>
                        <a:ea typeface="Arial"/>
                        <a:cs typeface="Arial"/>
                        <a:sym typeface="Arial"/>
                      </a:endParaRPr>
                    </a:p>
                  </a:txBody>
                  <a:tcPr marL="152375" marR="152375" marT="21175"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dirty="0">
                          <a:solidFill>
                            <a:srgbClr val="000000"/>
                          </a:solidFill>
                          <a:latin typeface="Times New Roman"/>
                          <a:ea typeface="Times New Roman"/>
                          <a:cs typeface="Times New Roman"/>
                          <a:sym typeface="Times New Roman"/>
                        </a:rPr>
                        <a:t>Cumulative Percentage</a:t>
                      </a:r>
                      <a:endParaRPr sz="2800" b="0" i="0" u="none" strike="noStrike" cap="none" dirty="0">
                        <a:latin typeface="Arial"/>
                        <a:ea typeface="Arial"/>
                        <a:cs typeface="Arial"/>
                        <a:sym typeface="Arial"/>
                      </a:endParaRPr>
                    </a:p>
                  </a:txBody>
                  <a:tcPr marL="152375" marR="152375" marT="21175"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extLst>
                  <a:ext uri="{0D108BD9-81ED-4DB2-BD59-A6C34878D82A}">
                    <a16:rowId xmlns:a16="http://schemas.microsoft.com/office/drawing/2014/main" val="10000"/>
                  </a:ext>
                </a:extLst>
              </a:tr>
              <a:tr h="414707">
                <a:tc>
                  <a:txBody>
                    <a:bodyPr/>
                    <a:lstStyle/>
                    <a:p>
                      <a:pPr marL="0" marR="0" lvl="0" indent="0" algn="just" rtl="0">
                        <a:lnSpc>
                          <a:spcPct val="107000"/>
                        </a:lnSpc>
                        <a:spcBef>
                          <a:spcPts val="0"/>
                        </a:spcBef>
                        <a:spcAft>
                          <a:spcPts val="0"/>
                        </a:spcAft>
                        <a:buNone/>
                      </a:pPr>
                      <a:r>
                        <a:rPr lang="en-GB" sz="1200" b="0" i="0" u="none" strike="noStrike" cap="none">
                          <a:solidFill>
                            <a:srgbClr val="000000"/>
                          </a:solidFill>
                          <a:latin typeface="Times New Roman"/>
                          <a:ea typeface="Times New Roman"/>
                          <a:cs typeface="Times New Roman"/>
                          <a:sym typeface="Times New Roman"/>
                        </a:rPr>
                        <a:t>Destination Management</a:t>
                      </a:r>
                      <a:endParaRPr sz="2800" b="0" i="0" u="none" strike="noStrike" cap="none">
                        <a:latin typeface="Arial"/>
                        <a:ea typeface="Arial"/>
                        <a:cs typeface="Arial"/>
                        <a:sym typeface="Arial"/>
                      </a:endParaRPr>
                    </a:p>
                  </a:txBody>
                  <a:tcPr marL="152375" marR="152375" marT="21175"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4</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4</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1</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17</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26</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11%</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86723">
                <a:tc>
                  <a:txBody>
                    <a:bodyPr/>
                    <a:lstStyle/>
                    <a:p>
                      <a:pPr marL="0" marR="0" lvl="0" indent="0" algn="just" rtl="0">
                        <a:lnSpc>
                          <a:spcPct val="107000"/>
                        </a:lnSpc>
                        <a:spcBef>
                          <a:spcPts val="0"/>
                        </a:spcBef>
                        <a:spcAft>
                          <a:spcPts val="0"/>
                        </a:spcAft>
                        <a:buNone/>
                      </a:pPr>
                      <a:r>
                        <a:rPr lang="en-GB" sz="1200" b="0" i="0" u="none" strike="noStrike" cap="none">
                          <a:solidFill>
                            <a:srgbClr val="000000"/>
                          </a:solidFill>
                          <a:latin typeface="Times New Roman"/>
                          <a:ea typeface="Times New Roman"/>
                          <a:cs typeface="Times New Roman"/>
                          <a:sym typeface="Times New Roman"/>
                        </a:rPr>
                        <a:t>Food and Beverage</a:t>
                      </a:r>
                      <a:endParaRPr sz="2800" b="0" i="0" u="none" strike="noStrike" cap="none">
                        <a:latin typeface="Arial"/>
                        <a:ea typeface="Arial"/>
                        <a:cs typeface="Arial"/>
                        <a:sym typeface="Arial"/>
                      </a:endParaRPr>
                    </a:p>
                  </a:txBody>
                  <a:tcPr marL="152375" marR="152375" marT="21175"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26</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5</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3</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12</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46</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20%</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86723">
                <a:tc>
                  <a:txBody>
                    <a:bodyPr/>
                    <a:lstStyle/>
                    <a:p>
                      <a:pPr marL="0" marR="0" lvl="0" indent="0" algn="just" rtl="0">
                        <a:lnSpc>
                          <a:spcPct val="107000"/>
                        </a:lnSpc>
                        <a:spcBef>
                          <a:spcPts val="0"/>
                        </a:spcBef>
                        <a:spcAft>
                          <a:spcPts val="0"/>
                        </a:spcAft>
                        <a:buNone/>
                      </a:pPr>
                      <a:r>
                        <a:rPr lang="en-GB" sz="1200" b="0" i="0" u="none" strike="noStrike" cap="none">
                          <a:solidFill>
                            <a:srgbClr val="000000"/>
                          </a:solidFill>
                          <a:latin typeface="Times New Roman"/>
                          <a:ea typeface="Times New Roman"/>
                          <a:cs typeface="Times New Roman"/>
                          <a:sym typeface="Times New Roman"/>
                        </a:rPr>
                        <a:t>Visitor Attraction</a:t>
                      </a:r>
                      <a:endParaRPr sz="2800" b="0" i="0" u="none" strike="noStrike" cap="none">
                        <a:latin typeface="Arial"/>
                        <a:ea typeface="Arial"/>
                        <a:cs typeface="Arial"/>
                        <a:sym typeface="Arial"/>
                      </a:endParaRPr>
                    </a:p>
                  </a:txBody>
                  <a:tcPr marL="152375" marR="152375" marT="21175"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4</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5</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0</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36</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45</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19%</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79718">
                <a:tc>
                  <a:txBody>
                    <a:bodyPr/>
                    <a:lstStyle/>
                    <a:p>
                      <a:pPr marL="0" marR="0" lvl="0" indent="0" algn="just" rtl="0">
                        <a:lnSpc>
                          <a:spcPct val="107000"/>
                        </a:lnSpc>
                        <a:spcBef>
                          <a:spcPts val="0"/>
                        </a:spcBef>
                        <a:spcAft>
                          <a:spcPts val="0"/>
                        </a:spcAft>
                        <a:buNone/>
                      </a:pPr>
                      <a:r>
                        <a:rPr lang="en-GB" sz="1200" b="0" i="0" u="none" strike="noStrike" cap="none">
                          <a:solidFill>
                            <a:srgbClr val="000000"/>
                          </a:solidFill>
                          <a:latin typeface="Times New Roman"/>
                          <a:ea typeface="Times New Roman"/>
                          <a:cs typeface="Times New Roman"/>
                          <a:sym typeface="Times New Roman"/>
                        </a:rPr>
                        <a:t>Travel Agents and Tour Operators</a:t>
                      </a:r>
                      <a:endParaRPr sz="2800" b="0" i="0" u="none" strike="noStrike" cap="none">
                        <a:latin typeface="Arial"/>
                        <a:ea typeface="Arial"/>
                        <a:cs typeface="Arial"/>
                        <a:sym typeface="Arial"/>
                      </a:endParaRPr>
                    </a:p>
                  </a:txBody>
                  <a:tcPr marL="152375" marR="152375" marT="21175"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5</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1</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0</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23</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29</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12%</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386723">
                <a:tc>
                  <a:txBody>
                    <a:bodyPr/>
                    <a:lstStyle/>
                    <a:p>
                      <a:pPr marL="0" marR="0" lvl="0" indent="0" algn="just" rtl="0">
                        <a:lnSpc>
                          <a:spcPct val="107000"/>
                        </a:lnSpc>
                        <a:spcBef>
                          <a:spcPts val="0"/>
                        </a:spcBef>
                        <a:spcAft>
                          <a:spcPts val="0"/>
                        </a:spcAft>
                        <a:buNone/>
                      </a:pPr>
                      <a:r>
                        <a:rPr lang="en-GB" sz="1200" b="0" i="0" u="none" strike="noStrike" cap="none">
                          <a:solidFill>
                            <a:srgbClr val="000000"/>
                          </a:solidFill>
                          <a:latin typeface="Times New Roman"/>
                          <a:ea typeface="Times New Roman"/>
                          <a:cs typeface="Times New Roman"/>
                          <a:sym typeface="Times New Roman"/>
                        </a:rPr>
                        <a:t>Accommodation</a:t>
                      </a:r>
                      <a:endParaRPr sz="2800" b="0" i="0" u="none" strike="noStrike" cap="none">
                        <a:latin typeface="Arial"/>
                        <a:ea typeface="Arial"/>
                        <a:cs typeface="Arial"/>
                        <a:sym typeface="Arial"/>
                      </a:endParaRPr>
                    </a:p>
                  </a:txBody>
                  <a:tcPr marL="152375" marR="152375" marT="21175"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25</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4</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4</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54</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a:latin typeface="Times New Roman"/>
                          <a:ea typeface="Times New Roman"/>
                          <a:cs typeface="Times New Roman"/>
                          <a:sym typeface="Times New Roman"/>
                        </a:rPr>
                        <a:t>87</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en-GB" sz="1200" b="0" i="0" u="none" strike="noStrike" cap="none" dirty="0">
                          <a:latin typeface="Times New Roman"/>
                          <a:ea typeface="Times New Roman"/>
                          <a:cs typeface="Times New Roman"/>
                          <a:sym typeface="Times New Roman"/>
                        </a:rPr>
                        <a:t>37%</a:t>
                      </a:r>
                      <a:endParaRPr sz="2800" b="0" i="0" u="none" strike="noStrike" cap="none" dirty="0">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579718">
                <a:tc>
                  <a:txBody>
                    <a:bodyPr/>
                    <a:lstStyle/>
                    <a:p>
                      <a:pPr marL="457200" marR="0" lvl="0" indent="-457200" algn="just" rtl="0">
                        <a:lnSpc>
                          <a:spcPct val="107000"/>
                        </a:lnSpc>
                        <a:spcBef>
                          <a:spcPts val="0"/>
                        </a:spcBef>
                        <a:spcAft>
                          <a:spcPts val="0"/>
                        </a:spcAft>
                        <a:buNone/>
                      </a:pPr>
                      <a:r>
                        <a:rPr lang="en-GB" sz="1200" b="0" i="0" u="none" strike="noStrike" cap="none">
                          <a:solidFill>
                            <a:srgbClr val="000000"/>
                          </a:solidFill>
                          <a:latin typeface="Times New Roman"/>
                          <a:ea typeface="Times New Roman"/>
                          <a:cs typeface="Times New Roman"/>
                          <a:sym typeface="Times New Roman"/>
                        </a:rPr>
                        <a:t>Totals</a:t>
                      </a:r>
                      <a:endParaRPr sz="2800" b="0" i="0" u="none" strike="noStrike" cap="none">
                        <a:latin typeface="Arial"/>
                        <a:ea typeface="Arial"/>
                        <a:cs typeface="Arial"/>
                        <a:sym typeface="Arial"/>
                      </a:endParaRPr>
                    </a:p>
                  </a:txBody>
                  <a:tcPr marL="152375" marR="152375" marT="21175" marB="0" anchor="b">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a:solidFill>
                            <a:srgbClr val="000000"/>
                          </a:solidFill>
                          <a:latin typeface="Times New Roman"/>
                          <a:ea typeface="Times New Roman"/>
                          <a:cs typeface="Times New Roman"/>
                          <a:sym typeface="Times New Roman"/>
                        </a:rPr>
                        <a:t>64</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a:solidFill>
                            <a:srgbClr val="000000"/>
                          </a:solidFill>
                          <a:latin typeface="Times New Roman"/>
                          <a:ea typeface="Times New Roman"/>
                          <a:cs typeface="Times New Roman"/>
                          <a:sym typeface="Times New Roman"/>
                        </a:rPr>
                        <a:t>19</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a:solidFill>
                            <a:srgbClr val="000000"/>
                          </a:solidFill>
                          <a:latin typeface="Times New Roman"/>
                          <a:ea typeface="Times New Roman"/>
                          <a:cs typeface="Times New Roman"/>
                          <a:sym typeface="Times New Roman"/>
                        </a:rPr>
                        <a:t>8</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a:solidFill>
                            <a:srgbClr val="000000"/>
                          </a:solidFill>
                          <a:latin typeface="Times New Roman"/>
                          <a:ea typeface="Times New Roman"/>
                          <a:cs typeface="Times New Roman"/>
                          <a:sym typeface="Times New Roman"/>
                        </a:rPr>
                        <a:t>142</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a:solidFill>
                            <a:srgbClr val="000000"/>
                          </a:solidFill>
                          <a:latin typeface="Times New Roman"/>
                          <a:ea typeface="Times New Roman"/>
                          <a:cs typeface="Times New Roman"/>
                          <a:sym typeface="Times New Roman"/>
                        </a:rPr>
                        <a:t>233</a:t>
                      </a:r>
                      <a:endParaRPr sz="2800" b="0" i="0" u="none" strike="noStrike" cap="none">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tc>
                  <a:txBody>
                    <a:bodyPr/>
                    <a:lstStyle/>
                    <a:p>
                      <a:pPr marL="0" marR="0" lvl="0" indent="0" algn="ctr" rtl="0">
                        <a:lnSpc>
                          <a:spcPct val="107000"/>
                        </a:lnSpc>
                        <a:spcBef>
                          <a:spcPts val="0"/>
                        </a:spcBef>
                        <a:spcAft>
                          <a:spcPts val="0"/>
                        </a:spcAft>
                        <a:buNone/>
                      </a:pPr>
                      <a:r>
                        <a:rPr lang="en-GB" sz="1200" b="0" i="0" u="none" strike="noStrike" cap="none" dirty="0">
                          <a:solidFill>
                            <a:srgbClr val="000000"/>
                          </a:solidFill>
                          <a:latin typeface="Times New Roman"/>
                          <a:ea typeface="Times New Roman"/>
                          <a:cs typeface="Times New Roman"/>
                          <a:sym typeface="Times New Roman"/>
                        </a:rPr>
                        <a:t>100%</a:t>
                      </a:r>
                      <a:endParaRPr sz="2800" b="0" i="0" u="none" strike="noStrike" cap="none" dirty="0">
                        <a:latin typeface="Arial"/>
                        <a:ea typeface="Arial"/>
                        <a:cs typeface="Arial"/>
                        <a:sym typeface="Arial"/>
                      </a:endParaRPr>
                    </a:p>
                  </a:txBody>
                  <a:tcPr marL="152375" marR="152375" marT="21175"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BFBFBF"/>
                    </a:solidFill>
                  </a:tcPr>
                </a:tc>
                <a:extLst>
                  <a:ext uri="{0D108BD9-81ED-4DB2-BD59-A6C34878D82A}">
                    <a16:rowId xmlns:a16="http://schemas.microsoft.com/office/drawing/2014/main" val="10006"/>
                  </a:ext>
                </a:extLst>
              </a:tr>
            </a:tbl>
          </a:graphicData>
        </a:graphic>
      </p:graphicFrame>
      <p:graphicFrame>
        <p:nvGraphicFramePr>
          <p:cNvPr id="2" name="Table 1">
            <a:extLst>
              <a:ext uri="{FF2B5EF4-FFF2-40B4-BE49-F238E27FC236}">
                <a16:creationId xmlns:a16="http://schemas.microsoft.com/office/drawing/2014/main" id="{4F753463-1618-4B88-8134-1803407234A2}"/>
              </a:ext>
            </a:extLst>
          </p:cNvPr>
          <p:cNvGraphicFramePr>
            <a:graphicFrameLocks noGrp="1"/>
          </p:cNvGraphicFramePr>
          <p:nvPr>
            <p:extLst>
              <p:ext uri="{D42A27DB-BD31-4B8C-83A1-F6EECF244321}">
                <p14:modId xmlns:p14="http://schemas.microsoft.com/office/powerpoint/2010/main" val="1917171421"/>
              </p:ext>
            </p:extLst>
          </p:nvPr>
        </p:nvGraphicFramePr>
        <p:xfrm>
          <a:off x="8318376" y="2902620"/>
          <a:ext cx="3577269" cy="3446662"/>
        </p:xfrm>
        <a:graphic>
          <a:graphicData uri="http://schemas.openxmlformats.org/drawingml/2006/table">
            <a:tbl>
              <a:tblPr>
                <a:tableStyleId>{FF933AAD-F19F-4E48-9191-B7E9462FED87}</a:tableStyleId>
              </a:tblPr>
              <a:tblGrid>
                <a:gridCol w="3577269">
                  <a:extLst>
                    <a:ext uri="{9D8B030D-6E8A-4147-A177-3AD203B41FA5}">
                      <a16:colId xmlns:a16="http://schemas.microsoft.com/office/drawing/2014/main" val="2473041152"/>
                    </a:ext>
                  </a:extLst>
                </a:gridCol>
              </a:tblGrid>
              <a:tr h="225728">
                <a:tc>
                  <a:txBody>
                    <a:bodyPr/>
                    <a:lstStyle/>
                    <a:p>
                      <a:pPr algn="l" fontAlgn="b"/>
                      <a:r>
                        <a:rPr lang="en-GB" sz="1100" u="none" strike="noStrike">
                          <a:effectLst/>
                        </a:rPr>
                        <a:t>Operating System use skills (e.g., Windows)</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429378460"/>
                  </a:ext>
                </a:extLst>
              </a:tr>
              <a:tr h="225728">
                <a:tc>
                  <a:txBody>
                    <a:bodyPr/>
                    <a:lstStyle/>
                    <a:p>
                      <a:pPr algn="l" fontAlgn="b"/>
                      <a:r>
                        <a:rPr lang="en-GB" sz="1100" u="none" strike="noStrike">
                          <a:effectLst/>
                        </a:rPr>
                        <a:t>Microsoft Office skills (e.g., Word, Excel, PowerPoint)</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864565153"/>
                  </a:ext>
                </a:extLst>
              </a:tr>
              <a:tr h="225728">
                <a:tc>
                  <a:txBody>
                    <a:bodyPr/>
                    <a:lstStyle/>
                    <a:p>
                      <a:pPr algn="l" fontAlgn="b"/>
                      <a:r>
                        <a:rPr lang="en-GB" sz="1100" u="none" strike="noStrike">
                          <a:effectLst/>
                        </a:rPr>
                        <a:t>Skills for implementing online safety procedures</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547002397"/>
                  </a:ext>
                </a:extLst>
              </a:tr>
              <a:tr h="225728">
                <a:tc>
                  <a:txBody>
                    <a:bodyPr/>
                    <a:lstStyle/>
                    <a:p>
                      <a:pPr algn="l" fontAlgn="b"/>
                      <a:r>
                        <a:rPr lang="en-GB" sz="1100" u="none" strike="noStrike">
                          <a:effectLst/>
                        </a:rPr>
                        <a:t>Online marketing and communication skills</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657766552"/>
                  </a:ext>
                </a:extLst>
              </a:tr>
              <a:tr h="423241">
                <a:tc>
                  <a:txBody>
                    <a:bodyPr/>
                    <a:lstStyle/>
                    <a:p>
                      <a:pPr algn="l" fontAlgn="b"/>
                      <a:r>
                        <a:rPr lang="en-GB" sz="1100" u="none" strike="noStrike">
                          <a:effectLst/>
                        </a:rPr>
                        <a:t>Skills to adjust digital equipment such as Wi-Fi connectivity, sound systems and video projectors</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303639463"/>
                  </a:ext>
                </a:extLst>
              </a:tr>
              <a:tr h="225728">
                <a:tc>
                  <a:txBody>
                    <a:bodyPr/>
                    <a:lstStyle/>
                    <a:p>
                      <a:pPr algn="l" fontAlgn="b"/>
                      <a:r>
                        <a:rPr lang="en-GB" sz="1100" u="none" strike="noStrike">
                          <a:effectLst/>
                        </a:rPr>
                        <a:t>Desk top publishing skills (for designing brochures, catalogues, etc.)</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331466215"/>
                  </a:ext>
                </a:extLst>
              </a:tr>
              <a:tr h="225728">
                <a:tc>
                  <a:txBody>
                    <a:bodyPr/>
                    <a:lstStyle/>
                    <a:p>
                      <a:pPr algn="l" fontAlgn="b"/>
                      <a:r>
                        <a:rPr lang="en-GB" sz="1100" u="none" strike="noStrike">
                          <a:effectLst/>
                        </a:rPr>
                        <a:t>Computer programming skills</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447392176"/>
                  </a:ext>
                </a:extLst>
              </a:tr>
              <a:tr h="225728">
                <a:tc>
                  <a:txBody>
                    <a:bodyPr/>
                    <a:lstStyle/>
                    <a:p>
                      <a:pPr algn="l" fontAlgn="b"/>
                      <a:r>
                        <a:rPr lang="en-GB" sz="1100" u="none" strike="noStrike">
                          <a:effectLst/>
                        </a:rPr>
                        <a:t>Website development skills</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423726013"/>
                  </a:ext>
                </a:extLst>
              </a:tr>
              <a:tr h="225728">
                <a:tc>
                  <a:txBody>
                    <a:bodyPr/>
                    <a:lstStyle/>
                    <a:p>
                      <a:pPr algn="l" fontAlgn="b"/>
                      <a:r>
                        <a:rPr lang="en-GB" sz="1100" u="none" strike="noStrike">
                          <a:effectLst/>
                        </a:rPr>
                        <a:t>Social media skills</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462178859"/>
                  </a:ext>
                </a:extLst>
              </a:tr>
              <a:tr h="225728">
                <a:tc>
                  <a:txBody>
                    <a:bodyPr/>
                    <a:lstStyle/>
                    <a:p>
                      <a:pPr algn="l" fontAlgn="b"/>
                      <a:r>
                        <a:rPr lang="en-GB" sz="1100" u="none" strike="noStrike">
                          <a:effectLst/>
                        </a:rPr>
                        <a:t>Skills to monitor online reviews</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277120896"/>
                  </a:ext>
                </a:extLst>
              </a:tr>
              <a:tr h="225728">
                <a:tc>
                  <a:txBody>
                    <a:bodyPr/>
                    <a:lstStyle/>
                    <a:p>
                      <a:pPr algn="l" fontAlgn="b"/>
                      <a:r>
                        <a:rPr lang="en-GB" sz="1100" u="none" strike="noStrike">
                          <a:effectLst/>
                        </a:rPr>
                        <a:t>Data analytics, business intelligence, big data skills</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349711284"/>
                  </a:ext>
                </a:extLst>
              </a:tr>
              <a:tr h="225728">
                <a:tc>
                  <a:txBody>
                    <a:bodyPr/>
                    <a:lstStyle/>
                    <a:p>
                      <a:pPr algn="l" fontAlgn="b"/>
                      <a:r>
                        <a:rPr lang="en-GB" sz="1100" u="none" strike="noStrike">
                          <a:effectLst/>
                        </a:rPr>
                        <a:t>Artificial Intelligence (AI) and robotics skills</a:t>
                      </a:r>
                      <a:endParaRPr lang="en-GB"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70924930"/>
                  </a:ext>
                </a:extLst>
              </a:tr>
              <a:tr h="423241">
                <a:tc>
                  <a:txBody>
                    <a:bodyPr/>
                    <a:lstStyle/>
                    <a:p>
                      <a:pPr algn="l" fontAlgn="b"/>
                      <a:r>
                        <a:rPr lang="en-GB" sz="1100" u="none" strike="noStrike" dirty="0">
                          <a:effectLst/>
                        </a:rPr>
                        <a:t>Skills related to applying digital hardware technologies, such as Augmented and Virtual Reality</a:t>
                      </a:r>
                      <a:endParaRPr lang="en-GB"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976639546"/>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a:buSzPts val="4400"/>
            </a:pPr>
            <a:r>
              <a:rPr lang="en-GB" dirty="0"/>
              <a:t>Results- Skills- ‘Biggest gap’</a:t>
            </a:r>
            <a:br>
              <a:rPr lang="en-GB" dirty="0"/>
            </a:br>
            <a:endParaRPr dirty="0"/>
          </a:p>
        </p:txBody>
      </p:sp>
      <p:graphicFrame>
        <p:nvGraphicFramePr>
          <p:cNvPr id="158" name="Google Shape;158;p8"/>
          <p:cNvGraphicFramePr/>
          <p:nvPr>
            <p:extLst>
              <p:ext uri="{D42A27DB-BD31-4B8C-83A1-F6EECF244321}">
                <p14:modId xmlns:p14="http://schemas.microsoft.com/office/powerpoint/2010/main" val="3155757908"/>
              </p:ext>
            </p:extLst>
          </p:nvPr>
        </p:nvGraphicFramePr>
        <p:xfrm>
          <a:off x="6418555" y="3771106"/>
          <a:ext cx="4683214" cy="288213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id="{9E41FFFC-A454-4238-88E1-FB786C84E599}"/>
              </a:ext>
            </a:extLst>
          </p:cNvPr>
          <p:cNvGraphicFramePr>
            <a:graphicFrameLocks/>
          </p:cNvGraphicFramePr>
          <p:nvPr>
            <p:extLst>
              <p:ext uri="{D42A27DB-BD31-4B8C-83A1-F6EECF244321}">
                <p14:modId xmlns:p14="http://schemas.microsoft.com/office/powerpoint/2010/main" val="2590359871"/>
              </p:ext>
            </p:extLst>
          </p:nvPr>
        </p:nvGraphicFramePr>
        <p:xfrm>
          <a:off x="704295" y="1027906"/>
          <a:ext cx="45720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a:extLst>
              <a:ext uri="{FF2B5EF4-FFF2-40B4-BE49-F238E27FC236}">
                <a16:creationId xmlns:a16="http://schemas.microsoft.com/office/drawing/2014/main" id="{61847FDD-2E91-445D-954F-78F92F5492DB}"/>
              </a:ext>
            </a:extLst>
          </p:cNvPr>
          <p:cNvGraphicFramePr>
            <a:graphicFrameLocks/>
          </p:cNvGraphicFramePr>
          <p:nvPr>
            <p:extLst>
              <p:ext uri="{D42A27DB-BD31-4B8C-83A1-F6EECF244321}">
                <p14:modId xmlns:p14="http://schemas.microsoft.com/office/powerpoint/2010/main" val="2943503629"/>
              </p:ext>
            </p:extLst>
          </p:nvPr>
        </p:nvGraphicFramePr>
        <p:xfrm>
          <a:off x="6529769" y="1052512"/>
          <a:ext cx="4572000" cy="27432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 name="Chart 10">
            <a:extLst>
              <a:ext uri="{FF2B5EF4-FFF2-40B4-BE49-F238E27FC236}">
                <a16:creationId xmlns:a16="http://schemas.microsoft.com/office/drawing/2014/main" id="{3A8EAA7A-770F-4683-8397-2B28251ED18C}"/>
              </a:ext>
            </a:extLst>
          </p:cNvPr>
          <p:cNvGraphicFramePr>
            <a:graphicFrameLocks/>
          </p:cNvGraphicFramePr>
          <p:nvPr>
            <p:extLst>
              <p:ext uri="{D42A27DB-BD31-4B8C-83A1-F6EECF244321}">
                <p14:modId xmlns:p14="http://schemas.microsoft.com/office/powerpoint/2010/main" val="1330896789"/>
              </p:ext>
            </p:extLst>
          </p:nvPr>
        </p:nvGraphicFramePr>
        <p:xfrm>
          <a:off x="704295" y="3795712"/>
          <a:ext cx="4572000" cy="2743200"/>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Google Shape;158;p8">
            <a:extLst>
              <a:ext uri="{FF2B5EF4-FFF2-40B4-BE49-F238E27FC236}">
                <a16:creationId xmlns:a16="http://schemas.microsoft.com/office/drawing/2014/main" id="{41DF8BE9-A4AC-492F-9943-795854A99984}"/>
              </a:ext>
            </a:extLst>
          </p:cNvPr>
          <p:cNvGraphicFramePr/>
          <p:nvPr>
            <p:extLst>
              <p:ext uri="{D42A27DB-BD31-4B8C-83A1-F6EECF244321}">
                <p14:modId xmlns:p14="http://schemas.microsoft.com/office/powerpoint/2010/main" val="2084901578"/>
              </p:ext>
            </p:extLst>
          </p:nvPr>
        </p:nvGraphicFramePr>
        <p:xfrm>
          <a:off x="642938" y="1674813"/>
          <a:ext cx="5414963" cy="43926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id="{F8BFAB02-FB0D-4654-982B-67BD2696DD7D}"/>
              </a:ext>
            </a:extLst>
          </p:cNvPr>
          <p:cNvGraphicFramePr>
            <a:graphicFrameLocks/>
          </p:cNvGraphicFramePr>
          <p:nvPr>
            <p:extLst>
              <p:ext uri="{D42A27DB-BD31-4B8C-83A1-F6EECF244321}">
                <p14:modId xmlns:p14="http://schemas.microsoft.com/office/powerpoint/2010/main" val="1168948986"/>
              </p:ext>
            </p:extLst>
          </p:nvPr>
        </p:nvGraphicFramePr>
        <p:xfrm>
          <a:off x="6132513" y="1674813"/>
          <a:ext cx="5414963" cy="4392613"/>
        </p:xfrm>
        <a:graphic>
          <a:graphicData uri="http://schemas.openxmlformats.org/drawingml/2006/chart">
            <c:chart xmlns:c="http://schemas.openxmlformats.org/drawingml/2006/chart" xmlns:r="http://schemas.openxmlformats.org/officeDocument/2006/relationships" r:id="rId4"/>
          </a:graphicData>
        </a:graphic>
      </p:graphicFrame>
      <p:sp>
        <p:nvSpPr>
          <p:cNvPr id="4" name="Title 3">
            <a:extLst>
              <a:ext uri="{FF2B5EF4-FFF2-40B4-BE49-F238E27FC236}">
                <a16:creationId xmlns:a16="http://schemas.microsoft.com/office/drawing/2014/main" id="{E29AE63F-44E4-4DE4-807F-D2C4A23A3C98}"/>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spcBef>
                <a:spcPct val="0"/>
              </a:spcBef>
            </a:pPr>
            <a:r>
              <a:rPr lang="en-US" sz="3200" kern="1200" dirty="0">
                <a:solidFill>
                  <a:schemeClr val="bg1"/>
                </a:solidFill>
                <a:latin typeface="+mj-lt"/>
                <a:ea typeface="+mj-ea"/>
                <a:cs typeface="+mj-cs"/>
              </a:rPr>
              <a:t>Results- Skills- ‘biggest gap’ ≠ ‘biggest needs’ </a:t>
            </a:r>
          </a:p>
        </p:txBody>
      </p:sp>
    </p:spTree>
    <p:extLst>
      <p:ext uri="{BB962C8B-B14F-4D97-AF65-F5344CB8AC3E}">
        <p14:creationId xmlns:p14="http://schemas.microsoft.com/office/powerpoint/2010/main" val="744551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CEF6C2F-9906-4F89-9B4F-598E9F344B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24281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91E12CD6-A76F-439F-9C98-C0211D8FD8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42816"/>
            <a:ext cx="12192000" cy="26151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hart 7">
            <a:extLst>
              <a:ext uri="{FF2B5EF4-FFF2-40B4-BE49-F238E27FC236}">
                <a16:creationId xmlns:a16="http://schemas.microsoft.com/office/drawing/2014/main" id="{32508CA2-294F-45D4-B404-1E077FCFD3A2}"/>
              </a:ext>
            </a:extLst>
          </p:cNvPr>
          <p:cNvGraphicFramePr>
            <a:graphicFrameLocks/>
          </p:cNvGraphicFramePr>
          <p:nvPr>
            <p:extLst>
              <p:ext uri="{D42A27DB-BD31-4B8C-83A1-F6EECF244321}">
                <p14:modId xmlns:p14="http://schemas.microsoft.com/office/powerpoint/2010/main" val="2564054310"/>
              </p:ext>
            </p:extLst>
          </p:nvPr>
        </p:nvGraphicFramePr>
        <p:xfrm>
          <a:off x="649288" y="642938"/>
          <a:ext cx="5413375" cy="32750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id="{31BF5B4E-AA89-428D-9D93-24B7CAEAE6D1}"/>
              </a:ext>
            </a:extLst>
          </p:cNvPr>
          <p:cNvGraphicFramePr>
            <a:graphicFrameLocks/>
          </p:cNvGraphicFramePr>
          <p:nvPr>
            <p:extLst>
              <p:ext uri="{D42A27DB-BD31-4B8C-83A1-F6EECF244321}">
                <p14:modId xmlns:p14="http://schemas.microsoft.com/office/powerpoint/2010/main" val="814742189"/>
              </p:ext>
            </p:extLst>
          </p:nvPr>
        </p:nvGraphicFramePr>
        <p:xfrm>
          <a:off x="6137275" y="642938"/>
          <a:ext cx="5413375" cy="3275013"/>
        </p:xfrm>
        <a:graphic>
          <a:graphicData uri="http://schemas.openxmlformats.org/drawingml/2006/chart">
            <c:chart xmlns:c="http://schemas.openxmlformats.org/drawingml/2006/chart" xmlns:r="http://schemas.openxmlformats.org/officeDocument/2006/relationships" r:id="rId4"/>
          </a:graphicData>
        </a:graphic>
      </p:graphicFrame>
      <p:sp>
        <p:nvSpPr>
          <p:cNvPr id="4" name="Title 3">
            <a:extLst>
              <a:ext uri="{FF2B5EF4-FFF2-40B4-BE49-F238E27FC236}">
                <a16:creationId xmlns:a16="http://schemas.microsoft.com/office/drawing/2014/main" id="{14D004B8-791C-4D46-BD6E-9801104A5CCC}"/>
              </a:ext>
            </a:extLst>
          </p:cNvPr>
          <p:cNvSpPr>
            <a:spLocks noGrp="1"/>
          </p:cNvSpPr>
          <p:nvPr>
            <p:ph type="title"/>
          </p:nvPr>
        </p:nvSpPr>
        <p:spPr>
          <a:xfrm>
            <a:off x="838200" y="4636802"/>
            <a:ext cx="10515600" cy="1325563"/>
          </a:xfrm>
        </p:spPr>
        <p:txBody>
          <a:bodyPr vert="horz" lIns="91440" tIns="45720" rIns="91440" bIns="45720" rtlCol="0" anchor="ctr">
            <a:normAutofit/>
          </a:bodyPr>
          <a:lstStyle/>
          <a:p>
            <a:pPr algn="ctr">
              <a:spcBef>
                <a:spcPct val="0"/>
              </a:spcBef>
            </a:pPr>
            <a:r>
              <a:rPr lang="en-US" kern="1200" dirty="0">
                <a:solidFill>
                  <a:schemeClr val="tx1"/>
                </a:solidFill>
                <a:latin typeface="+mj-lt"/>
                <a:ea typeface="+mj-ea"/>
                <a:cs typeface="+mj-cs"/>
              </a:rPr>
              <a:t>Results-Skills -‘worrying trends’ </a:t>
            </a:r>
          </a:p>
        </p:txBody>
      </p:sp>
    </p:spTree>
    <p:extLst>
      <p:ext uri="{BB962C8B-B14F-4D97-AF65-F5344CB8AC3E}">
        <p14:creationId xmlns:p14="http://schemas.microsoft.com/office/powerpoint/2010/main" val="2962116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CEB41C5C-0F34-4DDA-9D7C-5E717F35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384" y="303591"/>
            <a:ext cx="5735590"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6347565B-85A6-49ED-AD41-993E63E61B98}"/>
              </a:ext>
            </a:extLst>
          </p:cNvPr>
          <p:cNvSpPr>
            <a:spLocks noGrp="1"/>
          </p:cNvSpPr>
          <p:nvPr>
            <p:ph type="title"/>
          </p:nvPr>
        </p:nvSpPr>
        <p:spPr>
          <a:xfrm>
            <a:off x="594360" y="640263"/>
            <a:ext cx="5239512" cy="1344975"/>
          </a:xfrm>
        </p:spPr>
        <p:txBody>
          <a:bodyPr>
            <a:normAutofit/>
          </a:bodyPr>
          <a:lstStyle/>
          <a:p>
            <a:r>
              <a:rPr lang="en-GB" sz="4000" dirty="0">
                <a:solidFill>
                  <a:schemeClr val="bg1"/>
                </a:solidFill>
              </a:rPr>
              <a:t>Results -</a:t>
            </a:r>
            <a:br>
              <a:rPr lang="en-GB" sz="4000" dirty="0">
                <a:solidFill>
                  <a:schemeClr val="bg1"/>
                </a:solidFill>
              </a:rPr>
            </a:br>
            <a:r>
              <a:rPr lang="en-GB" sz="4000" dirty="0">
                <a:solidFill>
                  <a:schemeClr val="bg1"/>
                </a:solidFill>
              </a:rPr>
              <a:t>Training environment  </a:t>
            </a:r>
          </a:p>
        </p:txBody>
      </p:sp>
      <p:cxnSp>
        <p:nvCxnSpPr>
          <p:cNvPr id="18" name="Straight Connector 17">
            <a:extLst>
              <a:ext uri="{FF2B5EF4-FFF2-40B4-BE49-F238E27FC236}">
                <a16:creationId xmlns:a16="http://schemas.microsoft.com/office/drawing/2014/main" id="{57E1E5E6-F385-4E9C-B201-BA5BDE5CAD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07023" y="2050687"/>
            <a:ext cx="4562441" cy="0"/>
          </a:xfrm>
          <a:prstGeom prst="line">
            <a:avLst/>
          </a:prstGeom>
          <a:ln w="22225">
            <a:solidFill>
              <a:srgbClr val="E7E6E6"/>
            </a:solidFill>
          </a:ln>
        </p:spPr>
        <p:style>
          <a:lnRef idx="1">
            <a:schemeClr val="accent1"/>
          </a:lnRef>
          <a:fillRef idx="0">
            <a:schemeClr val="accent1"/>
          </a:fillRef>
          <a:effectRef idx="0">
            <a:schemeClr val="accent1"/>
          </a:effectRef>
          <a:fontRef idx="minor">
            <a:schemeClr val="tx1"/>
          </a:fontRef>
        </p:style>
      </p:cxnSp>
      <p:sp>
        <p:nvSpPr>
          <p:cNvPr id="5" name="Text Placeholder 4">
            <a:extLst>
              <a:ext uri="{FF2B5EF4-FFF2-40B4-BE49-F238E27FC236}">
                <a16:creationId xmlns:a16="http://schemas.microsoft.com/office/drawing/2014/main" id="{E071DD08-D3A4-4E46-906D-BC74C46661DB}"/>
              </a:ext>
            </a:extLst>
          </p:cNvPr>
          <p:cNvSpPr>
            <a:spLocks noGrp="1"/>
          </p:cNvSpPr>
          <p:nvPr>
            <p:ph type="body" idx="1"/>
          </p:nvPr>
        </p:nvSpPr>
        <p:spPr>
          <a:xfrm>
            <a:off x="593610" y="2121763"/>
            <a:ext cx="5235490" cy="3773010"/>
          </a:xfrm>
        </p:spPr>
        <p:txBody>
          <a:bodyPr>
            <a:normAutofit/>
          </a:bodyPr>
          <a:lstStyle/>
          <a:p>
            <a:endParaRPr lang="en-GB" sz="2000" dirty="0">
              <a:solidFill>
                <a:schemeClr val="bg1"/>
              </a:solidFill>
            </a:endParaRPr>
          </a:p>
          <a:p>
            <a:r>
              <a:rPr lang="en-GB" sz="2000" dirty="0">
                <a:solidFill>
                  <a:schemeClr val="bg1"/>
                </a:solidFill>
              </a:rPr>
              <a:t>Overall training rates </a:t>
            </a:r>
          </a:p>
        </p:txBody>
      </p:sp>
      <p:graphicFrame>
        <p:nvGraphicFramePr>
          <p:cNvPr id="11" name="Table 10">
            <a:extLst>
              <a:ext uri="{FF2B5EF4-FFF2-40B4-BE49-F238E27FC236}">
                <a16:creationId xmlns:a16="http://schemas.microsoft.com/office/drawing/2014/main" id="{FD09CB7B-1890-4402-9660-DA4772B1AC50}"/>
              </a:ext>
            </a:extLst>
          </p:cNvPr>
          <p:cNvGraphicFramePr>
            <a:graphicFrameLocks noGrp="1"/>
          </p:cNvGraphicFramePr>
          <p:nvPr>
            <p:extLst>
              <p:ext uri="{D42A27DB-BD31-4B8C-83A1-F6EECF244321}">
                <p14:modId xmlns:p14="http://schemas.microsoft.com/office/powerpoint/2010/main" val="4183489792"/>
              </p:ext>
            </p:extLst>
          </p:nvPr>
        </p:nvGraphicFramePr>
        <p:xfrm>
          <a:off x="6580632" y="1008084"/>
          <a:ext cx="5126737" cy="4686388"/>
        </p:xfrm>
        <a:graphic>
          <a:graphicData uri="http://schemas.openxmlformats.org/drawingml/2006/table">
            <a:tbl>
              <a:tblPr firstRow="1" firstCol="1" bandRow="1">
                <a:solidFill>
                  <a:schemeClr val="bg1">
                    <a:lumMod val="95000"/>
                  </a:schemeClr>
                </a:solidFill>
                <a:tableStyleId>{FF933AAD-F19F-4E48-9191-B7E9462FED87}</a:tableStyleId>
              </a:tblPr>
              <a:tblGrid>
                <a:gridCol w="2624363">
                  <a:extLst>
                    <a:ext uri="{9D8B030D-6E8A-4147-A177-3AD203B41FA5}">
                      <a16:colId xmlns:a16="http://schemas.microsoft.com/office/drawing/2014/main" val="3546643270"/>
                    </a:ext>
                  </a:extLst>
                </a:gridCol>
                <a:gridCol w="1251187">
                  <a:extLst>
                    <a:ext uri="{9D8B030D-6E8A-4147-A177-3AD203B41FA5}">
                      <a16:colId xmlns:a16="http://schemas.microsoft.com/office/drawing/2014/main" val="3588518146"/>
                    </a:ext>
                  </a:extLst>
                </a:gridCol>
                <a:gridCol w="1251187">
                  <a:extLst>
                    <a:ext uri="{9D8B030D-6E8A-4147-A177-3AD203B41FA5}">
                      <a16:colId xmlns:a16="http://schemas.microsoft.com/office/drawing/2014/main" val="1371566033"/>
                    </a:ext>
                  </a:extLst>
                </a:gridCol>
              </a:tblGrid>
              <a:tr h="1806513">
                <a:tc gridSpan="3">
                  <a:txBody>
                    <a:bodyPr/>
                    <a:lstStyle/>
                    <a:p>
                      <a:pPr algn="ctr">
                        <a:lnSpc>
                          <a:spcPct val="200000"/>
                        </a:lnSpc>
                      </a:pPr>
                      <a:r>
                        <a:rPr lang="en-GB" sz="1800" b="1" cap="none" spc="0">
                          <a:solidFill>
                            <a:schemeClr val="tx1"/>
                          </a:solidFill>
                          <a:effectLst/>
                        </a:rPr>
                        <a:t>Do you provide any digital skills training for the employees in your organization (internally or externally provided)?</a:t>
                      </a:r>
                      <a:endParaRPr lang="en-GB" sz="1800" b="1"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2947" marR="78157" marT="20842" marB="156314" anchor="b">
                    <a:lnL w="12700" cmpd="sng">
                      <a:noFill/>
                    </a:lnL>
                    <a:lnR w="12700" cmpd="sng">
                      <a:noFill/>
                    </a:lnR>
                    <a:lnT w="9525" cap="flat" cmpd="sng" algn="ctr">
                      <a:noFill/>
                      <a:prstDash val="solid"/>
                    </a:lnT>
                    <a:lnB w="38100" cmpd="sng">
                      <a:noFill/>
                    </a:lnB>
                    <a:solidFill>
                      <a:schemeClr val="bg1">
                        <a:lumMod val="95000"/>
                      </a:schemeClr>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554311413"/>
                  </a:ext>
                </a:extLst>
              </a:tr>
              <a:tr h="575975">
                <a:tc>
                  <a:txBody>
                    <a:bodyPr/>
                    <a:lstStyle/>
                    <a:p>
                      <a:pPr algn="ctr">
                        <a:lnSpc>
                          <a:spcPct val="200000"/>
                        </a:lnSpc>
                      </a:pPr>
                      <a:r>
                        <a:rPr lang="en-GB" sz="1400" b="1" cap="none" spc="0">
                          <a:solidFill>
                            <a:schemeClr val="tx1"/>
                          </a:solidFill>
                          <a:effectLst/>
                        </a:rPr>
                        <a:t>NTG Project Country</a:t>
                      </a:r>
                      <a:endParaRPr lang="en-GB" sz="1400" b="1"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2947" marR="78157" marT="20842" marB="156314">
                    <a:lnL w="12700" cap="flat" cmpd="sng" algn="ctr">
                      <a:solidFill>
                        <a:schemeClr val="tx1"/>
                      </a:solidFill>
                      <a:prstDash val="solid"/>
                    </a:lnL>
                    <a:lnR w="12700" cmpd="sng">
                      <a:noFill/>
                      <a:prstDash val="solid"/>
                    </a:lnR>
                    <a:lnT w="38100" cmpd="sng">
                      <a:noFill/>
                    </a:lnT>
                    <a:lnB w="9525" cap="flat" cmpd="sng" algn="ctr">
                      <a:noFill/>
                      <a:prstDash val="solid"/>
                    </a:lnB>
                    <a:solidFill>
                      <a:schemeClr val="bg1">
                        <a:lumMod val="95000"/>
                      </a:schemeClr>
                    </a:solidFill>
                  </a:tcPr>
                </a:tc>
                <a:tc>
                  <a:txBody>
                    <a:bodyPr/>
                    <a:lstStyle/>
                    <a:p>
                      <a:pPr algn="ctr">
                        <a:lnSpc>
                          <a:spcPct val="200000"/>
                        </a:lnSpc>
                      </a:pPr>
                      <a:r>
                        <a:rPr lang="en-GB" sz="1400" cap="none" spc="0">
                          <a:solidFill>
                            <a:schemeClr val="tx1"/>
                          </a:solidFill>
                          <a:effectLst/>
                        </a:rPr>
                        <a:t>Yes</a:t>
                      </a:r>
                      <a:endParaRPr lang="en-GB" sz="14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2947" marR="78157" marT="20842" marB="156314">
                    <a:lnL w="12700" cmpd="sng">
                      <a:noFill/>
                      <a:prstDash val="solid"/>
                    </a:lnL>
                    <a:lnR w="12700" cmpd="sng">
                      <a:noFill/>
                      <a:prstDash val="solid"/>
                    </a:lnR>
                    <a:lnT w="38100" cmpd="sng">
                      <a:noFill/>
                    </a:lnT>
                    <a:lnB w="9525" cap="flat" cmpd="sng" algn="ctr">
                      <a:noFill/>
                      <a:prstDash val="solid"/>
                    </a:lnB>
                    <a:solidFill>
                      <a:schemeClr val="bg1">
                        <a:lumMod val="95000"/>
                      </a:schemeClr>
                    </a:solidFill>
                  </a:tcPr>
                </a:tc>
                <a:tc>
                  <a:txBody>
                    <a:bodyPr/>
                    <a:lstStyle/>
                    <a:p>
                      <a:pPr algn="ctr">
                        <a:lnSpc>
                          <a:spcPct val="200000"/>
                        </a:lnSpc>
                      </a:pPr>
                      <a:r>
                        <a:rPr lang="en-GB" sz="1400" cap="none" spc="0">
                          <a:solidFill>
                            <a:schemeClr val="tx1"/>
                          </a:solidFill>
                          <a:effectLst/>
                        </a:rPr>
                        <a:t>No</a:t>
                      </a:r>
                      <a:endParaRPr lang="en-GB" sz="14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2947" marR="78157" marT="20842" marB="156314">
                    <a:lnL w="12700" cmpd="sng">
                      <a:noFill/>
                      <a:prstDash val="solid"/>
                    </a:lnL>
                    <a:lnR w="12700" cmpd="sng">
                      <a:noFill/>
                      <a:prstDash val="solid"/>
                    </a:lnR>
                    <a:lnT w="38100" cmpd="sng">
                      <a:noFill/>
                    </a:lnT>
                    <a:lnB w="9525" cap="flat" cmpd="sng" algn="ctr">
                      <a:noFill/>
                      <a:prstDash val="solid"/>
                    </a:lnB>
                    <a:solidFill>
                      <a:schemeClr val="bg1">
                        <a:lumMod val="95000"/>
                      </a:schemeClr>
                    </a:solidFill>
                  </a:tcPr>
                </a:tc>
                <a:extLst>
                  <a:ext uri="{0D108BD9-81ED-4DB2-BD59-A6C34878D82A}">
                    <a16:rowId xmlns:a16="http://schemas.microsoft.com/office/drawing/2014/main" val="561782070"/>
                  </a:ext>
                </a:extLst>
              </a:tr>
              <a:tr h="575975">
                <a:tc>
                  <a:txBody>
                    <a:bodyPr/>
                    <a:lstStyle/>
                    <a:p>
                      <a:pPr algn="l">
                        <a:lnSpc>
                          <a:spcPct val="200000"/>
                        </a:lnSpc>
                      </a:pPr>
                      <a:r>
                        <a:rPr lang="en-GB" sz="1400" b="1" cap="none" spc="0">
                          <a:solidFill>
                            <a:schemeClr val="tx1"/>
                          </a:solidFill>
                          <a:effectLst/>
                        </a:rPr>
                        <a:t>England</a:t>
                      </a:r>
                      <a:endParaRPr lang="en-GB" sz="1400" b="1"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2947" marR="78157" marT="20842" marB="156314">
                    <a:lnL w="12700"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85000"/>
                      </a:schemeClr>
                    </a:solidFill>
                  </a:tcPr>
                </a:tc>
                <a:tc>
                  <a:txBody>
                    <a:bodyPr/>
                    <a:lstStyle/>
                    <a:p>
                      <a:pPr algn="ctr">
                        <a:lnSpc>
                          <a:spcPct val="200000"/>
                        </a:lnSpc>
                      </a:pPr>
                      <a:r>
                        <a:rPr lang="en-GB" sz="1400" cap="none" spc="0">
                          <a:solidFill>
                            <a:schemeClr val="tx1"/>
                          </a:solidFill>
                          <a:effectLst/>
                        </a:rPr>
                        <a:t>55%</a:t>
                      </a:r>
                      <a:endParaRPr lang="en-GB" sz="14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2947" marR="78157" marT="20842" marB="156314">
                    <a:lnL w="12700" cmpd="sng">
                      <a:noFill/>
                      <a:prstDash val="solid"/>
                    </a:lnL>
                    <a:lnR w="12700" cmpd="sng">
                      <a:noFill/>
                      <a:prstDash val="solid"/>
                    </a:lnR>
                    <a:lnT w="9525" cap="flat" cmpd="sng" algn="ctr">
                      <a:noFill/>
                      <a:prstDash val="solid"/>
                    </a:lnT>
                    <a:lnB w="12700" cmpd="sng">
                      <a:noFill/>
                      <a:prstDash val="solid"/>
                    </a:lnB>
                    <a:solidFill>
                      <a:schemeClr val="bg1">
                        <a:lumMod val="85000"/>
                      </a:schemeClr>
                    </a:solidFill>
                  </a:tcPr>
                </a:tc>
                <a:tc>
                  <a:txBody>
                    <a:bodyPr/>
                    <a:lstStyle/>
                    <a:p>
                      <a:pPr algn="ctr">
                        <a:lnSpc>
                          <a:spcPct val="200000"/>
                        </a:lnSpc>
                      </a:pPr>
                      <a:r>
                        <a:rPr lang="en-GB" sz="1400" cap="none" spc="0">
                          <a:solidFill>
                            <a:schemeClr val="tx1"/>
                          </a:solidFill>
                          <a:effectLst/>
                        </a:rPr>
                        <a:t>45%</a:t>
                      </a:r>
                      <a:endParaRPr lang="en-GB" sz="14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2947" marR="78157" marT="20842" marB="156314">
                    <a:lnL w="12700" cmpd="sng">
                      <a:noFill/>
                      <a:prstDash val="solid"/>
                    </a:lnL>
                    <a:lnR w="12700" cmpd="sng">
                      <a:noFill/>
                      <a:prstDash val="solid"/>
                    </a:lnR>
                    <a:lnT w="9525" cap="flat" cmpd="sng" algn="ctr">
                      <a:noFill/>
                      <a:prstDash val="solid"/>
                    </a:lnT>
                    <a:lnB w="12700" cmpd="sng">
                      <a:noFill/>
                      <a:prstDash val="solid"/>
                    </a:lnB>
                    <a:solidFill>
                      <a:schemeClr val="bg1">
                        <a:lumMod val="85000"/>
                      </a:schemeClr>
                    </a:solidFill>
                  </a:tcPr>
                </a:tc>
                <a:extLst>
                  <a:ext uri="{0D108BD9-81ED-4DB2-BD59-A6C34878D82A}">
                    <a16:rowId xmlns:a16="http://schemas.microsoft.com/office/drawing/2014/main" val="3254226863"/>
                  </a:ext>
                </a:extLst>
              </a:tr>
              <a:tr h="575975">
                <a:tc>
                  <a:txBody>
                    <a:bodyPr/>
                    <a:lstStyle/>
                    <a:p>
                      <a:pPr algn="l">
                        <a:lnSpc>
                          <a:spcPct val="200000"/>
                        </a:lnSpc>
                      </a:pPr>
                      <a:r>
                        <a:rPr lang="en-GB" sz="1400" b="1" cap="none" spc="0">
                          <a:solidFill>
                            <a:schemeClr val="tx1"/>
                          </a:solidFill>
                          <a:effectLst/>
                        </a:rPr>
                        <a:t>Northern Ireland</a:t>
                      </a:r>
                      <a:endParaRPr lang="en-GB" sz="1400" b="1"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2947" marR="78157" marT="20842" marB="156314">
                    <a:lnL w="12700" cap="flat" cmpd="sng" algn="ctr">
                      <a:solidFill>
                        <a:schemeClr val="tx1"/>
                      </a:solidFill>
                      <a:prstDash val="solid"/>
                    </a:lnL>
                    <a:lnR w="12700" cmpd="sng">
                      <a:noFill/>
                      <a:prstDash val="solid"/>
                    </a:lnR>
                    <a:lnT w="12700" cmpd="sng">
                      <a:noFill/>
                      <a:prstDash val="solid"/>
                    </a:lnT>
                    <a:lnB w="9525" cap="flat" cmpd="sng" algn="ctr">
                      <a:noFill/>
                      <a:prstDash val="solid"/>
                    </a:lnB>
                    <a:solidFill>
                      <a:schemeClr val="bg1">
                        <a:lumMod val="95000"/>
                      </a:schemeClr>
                    </a:solidFill>
                  </a:tcPr>
                </a:tc>
                <a:tc>
                  <a:txBody>
                    <a:bodyPr/>
                    <a:lstStyle/>
                    <a:p>
                      <a:pPr algn="ctr">
                        <a:lnSpc>
                          <a:spcPct val="200000"/>
                        </a:lnSpc>
                      </a:pPr>
                      <a:r>
                        <a:rPr lang="en-GB" sz="1400" cap="none" spc="0">
                          <a:solidFill>
                            <a:schemeClr val="tx1"/>
                          </a:solidFill>
                          <a:effectLst/>
                        </a:rPr>
                        <a:t>63%</a:t>
                      </a:r>
                      <a:endParaRPr lang="en-GB" sz="14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2947" marR="78157" marT="20842" marB="156314">
                    <a:lnL w="12700" cmpd="sng">
                      <a:noFill/>
                      <a:prstDash val="solid"/>
                    </a:lnL>
                    <a:lnR w="12700" cmpd="sng">
                      <a:noFill/>
                      <a:prstDash val="solid"/>
                    </a:lnR>
                    <a:lnT w="12700" cmpd="sng">
                      <a:noFill/>
                      <a:prstDash val="solid"/>
                    </a:lnT>
                    <a:lnB w="9525" cap="flat" cmpd="sng" algn="ctr">
                      <a:noFill/>
                      <a:prstDash val="solid"/>
                    </a:lnB>
                    <a:solidFill>
                      <a:schemeClr val="bg1">
                        <a:lumMod val="95000"/>
                      </a:schemeClr>
                    </a:solidFill>
                  </a:tcPr>
                </a:tc>
                <a:tc>
                  <a:txBody>
                    <a:bodyPr/>
                    <a:lstStyle/>
                    <a:p>
                      <a:pPr algn="ctr">
                        <a:lnSpc>
                          <a:spcPct val="200000"/>
                        </a:lnSpc>
                      </a:pPr>
                      <a:r>
                        <a:rPr lang="en-GB" sz="1400" cap="none" spc="0">
                          <a:solidFill>
                            <a:schemeClr val="tx1"/>
                          </a:solidFill>
                          <a:effectLst/>
                        </a:rPr>
                        <a:t>37%</a:t>
                      </a:r>
                      <a:endParaRPr lang="en-GB" sz="14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2947" marR="78157" marT="20842" marB="156314">
                    <a:lnL w="12700" cmpd="sng">
                      <a:noFill/>
                      <a:prstDash val="solid"/>
                    </a:lnL>
                    <a:lnR w="12700" cmpd="sng">
                      <a:noFill/>
                      <a:prstDash val="solid"/>
                    </a:lnR>
                    <a:lnT w="12700" cmpd="sng">
                      <a:noFill/>
                      <a:prstDash val="solid"/>
                    </a:lnT>
                    <a:lnB w="9525" cap="flat" cmpd="sng" algn="ctr">
                      <a:noFill/>
                      <a:prstDash val="solid"/>
                    </a:lnB>
                    <a:solidFill>
                      <a:schemeClr val="bg1">
                        <a:lumMod val="95000"/>
                      </a:schemeClr>
                    </a:solidFill>
                  </a:tcPr>
                </a:tc>
                <a:extLst>
                  <a:ext uri="{0D108BD9-81ED-4DB2-BD59-A6C34878D82A}">
                    <a16:rowId xmlns:a16="http://schemas.microsoft.com/office/drawing/2014/main" val="559998361"/>
                  </a:ext>
                </a:extLst>
              </a:tr>
              <a:tr h="575975">
                <a:tc>
                  <a:txBody>
                    <a:bodyPr/>
                    <a:lstStyle/>
                    <a:p>
                      <a:pPr algn="l">
                        <a:lnSpc>
                          <a:spcPct val="200000"/>
                        </a:lnSpc>
                      </a:pPr>
                      <a:r>
                        <a:rPr lang="en-GB" sz="1400" b="1" cap="none" spc="0">
                          <a:solidFill>
                            <a:schemeClr val="tx1"/>
                          </a:solidFill>
                          <a:effectLst/>
                        </a:rPr>
                        <a:t>Scotland</a:t>
                      </a:r>
                      <a:endParaRPr lang="en-GB" sz="1400" b="1"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2947" marR="78157" marT="20842" marB="156314">
                    <a:lnL w="12700" cap="flat" cmpd="sng" algn="ctr">
                      <a:solidFill>
                        <a:schemeClr val="tx1"/>
                      </a:solidFill>
                      <a:prstDash val="solid"/>
                    </a:lnL>
                    <a:lnR w="12700" cmpd="sng">
                      <a:noFill/>
                      <a:prstDash val="solid"/>
                    </a:lnR>
                    <a:lnT w="9525" cap="flat" cmpd="sng" algn="ctr">
                      <a:noFill/>
                      <a:prstDash val="solid"/>
                    </a:lnT>
                    <a:lnB w="12700" cmpd="sng">
                      <a:noFill/>
                      <a:prstDash val="solid"/>
                    </a:lnB>
                    <a:solidFill>
                      <a:schemeClr val="bg1">
                        <a:lumMod val="85000"/>
                      </a:schemeClr>
                    </a:solidFill>
                  </a:tcPr>
                </a:tc>
                <a:tc>
                  <a:txBody>
                    <a:bodyPr/>
                    <a:lstStyle/>
                    <a:p>
                      <a:pPr algn="ctr">
                        <a:lnSpc>
                          <a:spcPct val="200000"/>
                        </a:lnSpc>
                      </a:pPr>
                      <a:r>
                        <a:rPr lang="en-GB" sz="1400" cap="none" spc="0">
                          <a:solidFill>
                            <a:schemeClr val="tx1"/>
                          </a:solidFill>
                          <a:effectLst/>
                        </a:rPr>
                        <a:t>88%</a:t>
                      </a:r>
                      <a:endParaRPr lang="en-GB" sz="14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2947" marR="78157" marT="20842" marB="156314">
                    <a:lnL w="12700" cmpd="sng">
                      <a:noFill/>
                      <a:prstDash val="solid"/>
                    </a:lnL>
                    <a:lnR w="12700" cmpd="sng">
                      <a:noFill/>
                      <a:prstDash val="solid"/>
                    </a:lnR>
                    <a:lnT w="9525" cap="flat" cmpd="sng" algn="ctr">
                      <a:noFill/>
                      <a:prstDash val="solid"/>
                    </a:lnT>
                    <a:lnB w="12700" cmpd="sng">
                      <a:noFill/>
                      <a:prstDash val="solid"/>
                    </a:lnB>
                    <a:solidFill>
                      <a:schemeClr val="bg1">
                        <a:lumMod val="85000"/>
                      </a:schemeClr>
                    </a:solidFill>
                  </a:tcPr>
                </a:tc>
                <a:tc>
                  <a:txBody>
                    <a:bodyPr/>
                    <a:lstStyle/>
                    <a:p>
                      <a:pPr algn="ctr">
                        <a:lnSpc>
                          <a:spcPct val="200000"/>
                        </a:lnSpc>
                      </a:pPr>
                      <a:r>
                        <a:rPr lang="en-GB" sz="1400" cap="none" spc="0">
                          <a:solidFill>
                            <a:schemeClr val="tx1"/>
                          </a:solidFill>
                          <a:effectLst/>
                        </a:rPr>
                        <a:t>12%</a:t>
                      </a:r>
                      <a:endParaRPr lang="en-GB" sz="14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2947" marR="78157" marT="20842" marB="156314">
                    <a:lnL w="12700" cmpd="sng">
                      <a:noFill/>
                      <a:prstDash val="solid"/>
                    </a:lnL>
                    <a:lnR w="12700" cmpd="sng">
                      <a:noFill/>
                      <a:prstDash val="solid"/>
                    </a:lnR>
                    <a:lnT w="9525" cap="flat" cmpd="sng" algn="ctr">
                      <a:noFill/>
                      <a:prstDash val="solid"/>
                    </a:lnT>
                    <a:lnB w="12700" cmpd="sng">
                      <a:noFill/>
                      <a:prstDash val="solid"/>
                    </a:lnB>
                    <a:solidFill>
                      <a:schemeClr val="bg1">
                        <a:lumMod val="85000"/>
                      </a:schemeClr>
                    </a:solidFill>
                  </a:tcPr>
                </a:tc>
                <a:extLst>
                  <a:ext uri="{0D108BD9-81ED-4DB2-BD59-A6C34878D82A}">
                    <a16:rowId xmlns:a16="http://schemas.microsoft.com/office/drawing/2014/main" val="3037327716"/>
                  </a:ext>
                </a:extLst>
              </a:tr>
              <a:tr h="575975">
                <a:tc>
                  <a:txBody>
                    <a:bodyPr/>
                    <a:lstStyle/>
                    <a:p>
                      <a:pPr algn="l">
                        <a:lnSpc>
                          <a:spcPct val="200000"/>
                        </a:lnSpc>
                      </a:pPr>
                      <a:r>
                        <a:rPr lang="en-GB" sz="1400" b="1" cap="none" spc="0">
                          <a:solidFill>
                            <a:schemeClr val="tx1"/>
                          </a:solidFill>
                          <a:effectLst/>
                        </a:rPr>
                        <a:t>Wales</a:t>
                      </a:r>
                      <a:endParaRPr lang="en-GB" sz="1400" b="1"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2947" marR="78157" marT="20842" marB="156314">
                    <a:lnL w="12700" cap="flat" cmpd="sng" algn="ctr">
                      <a:solidFill>
                        <a:schemeClr val="tx1"/>
                      </a:solid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ctr">
                        <a:lnSpc>
                          <a:spcPct val="200000"/>
                        </a:lnSpc>
                      </a:pPr>
                      <a:r>
                        <a:rPr lang="en-GB" sz="1400" cap="none" spc="0">
                          <a:solidFill>
                            <a:schemeClr val="tx1"/>
                          </a:solidFill>
                          <a:effectLst/>
                        </a:rPr>
                        <a:t>51%</a:t>
                      </a:r>
                      <a:endParaRPr lang="en-GB" sz="14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2947" marR="78157" marT="20842" marB="156314">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tc>
                  <a:txBody>
                    <a:bodyPr/>
                    <a:lstStyle/>
                    <a:p>
                      <a:pPr algn="ctr">
                        <a:lnSpc>
                          <a:spcPct val="200000"/>
                        </a:lnSpc>
                      </a:pPr>
                      <a:r>
                        <a:rPr lang="en-GB" sz="1400" cap="none" spc="0">
                          <a:solidFill>
                            <a:schemeClr val="tx1"/>
                          </a:solidFill>
                          <a:effectLst/>
                        </a:rPr>
                        <a:t>49%</a:t>
                      </a:r>
                      <a:endParaRPr lang="en-GB" sz="14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72947" marR="78157" marT="20842" marB="156314">
                    <a:lnL w="12700" cmpd="sng">
                      <a:noFill/>
                      <a:prstDash val="solid"/>
                    </a:lnL>
                    <a:lnR w="12700" cmpd="sng">
                      <a:noFill/>
                      <a:prstDash val="solid"/>
                    </a:lnR>
                    <a:lnT w="12700" cmpd="sng">
                      <a:noFill/>
                      <a:prstDash val="solid"/>
                    </a:lnT>
                    <a:lnB w="12700" cmpd="sng">
                      <a:noFill/>
                      <a:prstDash val="solid"/>
                    </a:lnB>
                    <a:solidFill>
                      <a:schemeClr val="bg1">
                        <a:lumMod val="95000"/>
                      </a:schemeClr>
                    </a:solidFill>
                  </a:tcPr>
                </a:tc>
                <a:extLst>
                  <a:ext uri="{0D108BD9-81ED-4DB2-BD59-A6C34878D82A}">
                    <a16:rowId xmlns:a16="http://schemas.microsoft.com/office/drawing/2014/main" val="1687718083"/>
                  </a:ext>
                </a:extLst>
              </a:tr>
            </a:tbl>
          </a:graphicData>
        </a:graphic>
      </p:graphicFrame>
    </p:spTree>
    <p:extLst>
      <p:ext uri="{BB962C8B-B14F-4D97-AF65-F5344CB8AC3E}">
        <p14:creationId xmlns:p14="http://schemas.microsoft.com/office/powerpoint/2010/main" val="2288515270"/>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TotalTime>
  <Words>1316</Words>
  <Application>Microsoft Office PowerPoint</Application>
  <PresentationFormat>Widescreen</PresentationFormat>
  <Paragraphs>282</Paragraphs>
  <Slides>15</Slides>
  <Notes>10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15</vt:i4>
      </vt:variant>
    </vt:vector>
  </HeadingPairs>
  <TitlesOfParts>
    <vt:vector size="20" baseType="lpstr">
      <vt:lpstr>Arial</vt:lpstr>
      <vt:lpstr>Calibri</vt:lpstr>
      <vt:lpstr>Times New Roman</vt:lpstr>
      <vt:lpstr>Office Theme</vt:lpstr>
      <vt:lpstr>Office Theme</vt:lpstr>
      <vt:lpstr>UK digital skills- what training do tourism-related SME organisations provide?</vt:lpstr>
      <vt:lpstr>The  growing importance of digital technologies</vt:lpstr>
      <vt:lpstr>Study context - Digital divide</vt:lpstr>
      <vt:lpstr>Study context – contrasted industry </vt:lpstr>
      <vt:lpstr>Methodology </vt:lpstr>
      <vt:lpstr>Results- Skills- ‘Biggest gap’ </vt:lpstr>
      <vt:lpstr>Results- Skills- ‘biggest gap’ ≠ ‘biggest needs’ </vt:lpstr>
      <vt:lpstr>Results-Skills -‘worrying trends’ </vt:lpstr>
      <vt:lpstr>Results - Training environment  </vt:lpstr>
      <vt:lpstr>Results- Training provided </vt:lpstr>
      <vt:lpstr>Reasons for not providing training </vt:lpstr>
      <vt:lpstr>Consequently </vt:lpstr>
      <vt:lpstr>Summary  </vt:lpstr>
      <vt:lpstr>Possible implications </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UK digital skills- what training do tourism-related SME organisations provide?</dc:title>
  <dc:creator>Minor, Kasha</dc:creator>
  <cp:lastModifiedBy>Minor, Kasha</cp:lastModifiedBy>
  <cp:revision>2</cp:revision>
  <dcterms:created xsi:type="dcterms:W3CDTF">2022-05-23T12:14:39Z</dcterms:created>
  <dcterms:modified xsi:type="dcterms:W3CDTF">2022-05-25T13:38:18Z</dcterms:modified>
</cp:coreProperties>
</file>