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3"/>
    <p:sldId id="268" r:id="rId4"/>
    <p:sldId id="262" r:id="rId5"/>
    <p:sldId id="269" r:id="rId6"/>
    <p:sldId id="263" r:id="rId7"/>
    <p:sldId id="271" r:id="rId8"/>
    <p:sldId id="270" r:id="rId9"/>
    <p:sldId id="272" r:id="rId10"/>
    <p:sldId id="345" r:id="rId11"/>
    <p:sldId id="308" r:id="rId12"/>
    <p:sldId id="257" r:id="rId13"/>
    <p:sldId id="264" r:id="rId14"/>
    <p:sldId id="261" r:id="rId15"/>
    <p:sldId id="260" r:id="rId16"/>
    <p:sldId id="273" r:id="rId17"/>
    <p:sldId id="259" r:id="rId18"/>
    <p:sldId id="346" r:id="rId19"/>
    <p:sldId id="325" r:id="rId20"/>
    <p:sldId id="332" r:id="rId21"/>
    <p:sldId id="339" r:id="rId22"/>
    <p:sldId id="340" r:id="rId23"/>
    <p:sldId id="267" r:id="rId24"/>
    <p:sldId id="275" r:id="rId25"/>
    <p:sldId id="277" r:id="rId26"/>
    <p:sldId id="27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1" autoAdjust="0"/>
    <p:restoredTop sz="94660"/>
  </p:normalViewPr>
  <p:slideViewPr>
    <p:cSldViewPr snapToGrid="0">
      <p:cViewPr varScale="1">
        <p:scale>
          <a:sx n="85" d="100"/>
          <a:sy n="85" d="100"/>
        </p:scale>
        <p:origin x="547"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4">
              <a:rPr lang="en-US" smtClean="0"/>
            </a:fld>
            <a:endParaRPr lang="en-US"/>
          </a:p>
        </p:txBody>
      </p:sp>
      <p:sp>
        <p:nvSpPr>
          <p:cNvPr id="5" name="Footer Placeholder 4"/>
          <p:cNvSpPr>
            <a:spLocks noGrp="1"/>
          </p:cNvSpPr>
          <p:nvPr>
            <p:ph type="ftr" sz="quarter" idx="11"/>
          </p:nvPr>
        </p:nvSpPr>
        <p:spPr/>
        <p:txBody>
          <a:bodyPr/>
          <a:lstStyle/>
          <a:p>
            <a:r>
              <a:rPr lang="en-US"/>
              <a:t>9th International HR Conference 2022, KJSIM Mumbai</a:t>
            </a:r>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63A1C593-65D0-4073-BCC9-577B9352EA97}" type="datetime4">
              <a:rPr lang="en-US" smtClean="0"/>
            </a:fld>
            <a:endParaRPr lang="en-US"/>
          </a:p>
        </p:txBody>
      </p:sp>
      <p:sp>
        <p:nvSpPr>
          <p:cNvPr id="5" name="Footer Placeholder 4"/>
          <p:cNvSpPr>
            <a:spLocks noGrp="1"/>
          </p:cNvSpPr>
          <p:nvPr>
            <p:ph type="ftr" sz="quarter" idx="11"/>
          </p:nvPr>
        </p:nvSpPr>
        <p:spPr/>
        <p:txBody>
          <a:bodyPr/>
          <a:lstStyle/>
          <a:p>
            <a:r>
              <a:rPr lang="en-US"/>
              <a:t>9th International HR Conference 2022, KJSIM Mumbai</a:t>
            </a:r>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8"/>
            <a:ext cx="8070573"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63A1C593-65D0-4073-BCC9-577B9352EA97}" type="datetime4">
              <a:rPr lang="en-US" smtClean="0"/>
            </a:fld>
            <a:endParaRPr lang="en-US"/>
          </a:p>
        </p:txBody>
      </p:sp>
      <p:sp>
        <p:nvSpPr>
          <p:cNvPr id="5" name="Footer Placeholder 4"/>
          <p:cNvSpPr>
            <a:spLocks noGrp="1"/>
          </p:cNvSpPr>
          <p:nvPr>
            <p:ph type="ftr" sz="quarter" idx="11"/>
          </p:nvPr>
        </p:nvSpPr>
        <p:spPr/>
        <p:txBody>
          <a:bodyPr/>
          <a:lstStyle/>
          <a:p>
            <a:r>
              <a:rPr lang="en-US"/>
              <a:t>9th International HR Conference 2022, KJSIM Mumbai</a:t>
            </a:r>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63A1C593-65D0-4073-BCC9-577B9352EA97}" type="datetime4">
              <a:rPr lang="en-US" smtClean="0"/>
            </a:fld>
            <a:endParaRPr lang="en-US"/>
          </a:p>
        </p:txBody>
      </p:sp>
      <p:sp>
        <p:nvSpPr>
          <p:cNvPr id="5" name="Footer Placeholder 4"/>
          <p:cNvSpPr>
            <a:spLocks noGrp="1"/>
          </p:cNvSpPr>
          <p:nvPr>
            <p:ph type="ftr" sz="quarter" idx="11"/>
          </p:nvPr>
        </p:nvSpPr>
        <p:spPr/>
        <p:txBody>
          <a:bodyPr/>
          <a:lstStyle/>
          <a:p>
            <a:r>
              <a:rPr lang="en-US"/>
              <a:t>9th International HR Conference 2022, KJSIM Mumbai</a:t>
            </a:r>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4500"/>
            </a:lvl1pPr>
          </a:lstStyle>
          <a:p>
            <a:r>
              <a:rPr lang="en-US"/>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63A1C593-65D0-4073-BCC9-577B9352EA97}" type="datetime4">
              <a:rPr lang="en-US" smtClean="0"/>
            </a:fld>
            <a:endParaRPr lang="en-US"/>
          </a:p>
        </p:txBody>
      </p:sp>
      <p:sp>
        <p:nvSpPr>
          <p:cNvPr id="5" name="Footer Placeholder 4"/>
          <p:cNvSpPr>
            <a:spLocks noGrp="1"/>
          </p:cNvSpPr>
          <p:nvPr>
            <p:ph type="ftr" sz="quarter" idx="11"/>
          </p:nvPr>
        </p:nvSpPr>
        <p:spPr/>
        <p:txBody>
          <a:bodyPr/>
          <a:lstStyle/>
          <a:p>
            <a:r>
              <a:rPr lang="en-US"/>
              <a:t>9th International HR Conference 2022, KJSIM Mumbai</a:t>
            </a:r>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0"/>
            <a:ext cx="5376672" cy="4525963"/>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205728" y="1600200"/>
            <a:ext cx="5376672" cy="4525963"/>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63A1C593-65D0-4073-BCC9-577B9352EA97}" type="datetime4">
              <a:rPr lang="en-US" smtClean="0"/>
            </a:fld>
            <a:endParaRPr lang="en-US"/>
          </a:p>
        </p:txBody>
      </p:sp>
      <p:sp>
        <p:nvSpPr>
          <p:cNvPr id="6" name="Footer Placeholder 5"/>
          <p:cNvSpPr>
            <a:spLocks noGrp="1"/>
          </p:cNvSpPr>
          <p:nvPr>
            <p:ph type="ftr" sz="quarter" idx="11"/>
          </p:nvPr>
        </p:nvSpPr>
        <p:spPr/>
        <p:txBody>
          <a:bodyPr/>
          <a:lstStyle/>
          <a:p>
            <a:r>
              <a:rPr lang="en-US"/>
              <a:t>9th International HR Conference 2022, KJSIM Mumbai</a:t>
            </a:r>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63A1C593-65D0-4073-BCC9-577B9352EA97}" type="datetime4">
              <a:rPr lang="en-US" smtClean="0"/>
            </a:fld>
            <a:endParaRPr lang="en-US"/>
          </a:p>
        </p:txBody>
      </p:sp>
      <p:sp>
        <p:nvSpPr>
          <p:cNvPr id="8" name="Footer Placeholder 7"/>
          <p:cNvSpPr>
            <a:spLocks noGrp="1"/>
          </p:cNvSpPr>
          <p:nvPr>
            <p:ph type="ftr" sz="quarter" idx="11"/>
          </p:nvPr>
        </p:nvSpPr>
        <p:spPr/>
        <p:txBody>
          <a:bodyPr/>
          <a:lstStyle/>
          <a:p>
            <a:r>
              <a:rPr lang="en-US"/>
              <a:t>9th International HR Conference 2022, KJSIM Mumbai</a:t>
            </a:r>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4">
              <a:rPr lang="en-US" smtClean="0"/>
            </a:fld>
            <a:endParaRPr lang="en-US"/>
          </a:p>
        </p:txBody>
      </p:sp>
      <p:sp>
        <p:nvSpPr>
          <p:cNvPr id="4" name="Footer Placeholder 3"/>
          <p:cNvSpPr>
            <a:spLocks noGrp="1"/>
          </p:cNvSpPr>
          <p:nvPr>
            <p:ph type="ftr" sz="quarter" idx="11"/>
          </p:nvPr>
        </p:nvSpPr>
        <p:spPr/>
        <p:txBody>
          <a:bodyPr/>
          <a:lstStyle/>
          <a:p>
            <a:r>
              <a:rPr lang="en-US"/>
              <a:t>9th International HR Conference 2022, KJSIM Mumbai</a:t>
            </a:r>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4">
              <a:rPr lang="en-US" smtClean="0"/>
            </a:fld>
            <a:endParaRPr lang="en-US"/>
          </a:p>
        </p:txBody>
      </p:sp>
      <p:sp>
        <p:nvSpPr>
          <p:cNvPr id="3" name="Footer Placeholder 2"/>
          <p:cNvSpPr>
            <a:spLocks noGrp="1"/>
          </p:cNvSpPr>
          <p:nvPr>
            <p:ph type="ftr" sz="quarter" idx="11"/>
          </p:nvPr>
        </p:nvSpPr>
        <p:spPr/>
        <p:txBody>
          <a:bodyPr/>
          <a:lstStyle/>
          <a:p>
            <a:r>
              <a:rPr lang="en-US"/>
              <a:t>9th International HR Conference 2022, KJSIM Mumbai</a:t>
            </a:r>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4">
              <a:rPr lang="en-US" smtClean="0"/>
            </a:fld>
            <a:endParaRPr lang="en-US"/>
          </a:p>
        </p:txBody>
      </p:sp>
      <p:sp>
        <p:nvSpPr>
          <p:cNvPr id="6" name="Footer Placeholder 5"/>
          <p:cNvSpPr>
            <a:spLocks noGrp="1"/>
          </p:cNvSpPr>
          <p:nvPr>
            <p:ph type="ftr" sz="quarter" idx="11"/>
          </p:nvPr>
        </p:nvSpPr>
        <p:spPr/>
        <p:txBody>
          <a:bodyPr/>
          <a:lstStyle/>
          <a:p>
            <a:r>
              <a:rPr lang="en-US"/>
              <a:t>9th International HR Conference 2022, KJSIM Mumbai</a:t>
            </a:r>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4">
              <a:rPr lang="en-US" smtClean="0"/>
            </a:fld>
            <a:endParaRPr lang="en-US"/>
          </a:p>
        </p:txBody>
      </p:sp>
      <p:sp>
        <p:nvSpPr>
          <p:cNvPr id="6" name="Footer Placeholder 5"/>
          <p:cNvSpPr>
            <a:spLocks noGrp="1"/>
          </p:cNvSpPr>
          <p:nvPr>
            <p:ph type="ftr" sz="quarter" idx="11"/>
          </p:nvPr>
        </p:nvSpPr>
        <p:spPr/>
        <p:txBody>
          <a:bodyPr/>
          <a:lstStyle/>
          <a:p>
            <a:r>
              <a:rPr lang="en-US"/>
              <a:t>9th International HR Conference 2022, KJSIM Mumbai</a:t>
            </a:r>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hdr="0" ft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1026" name="Title 1025"/>
          <p:cNvSpPr>
            <a:spLocks noGrp="1"/>
          </p:cNvSpPr>
          <p:nvPr>
            <p:ph type="title"/>
          </p:nvPr>
        </p:nvSpPr>
        <p:spPr>
          <a:xfrm>
            <a:off x="609600" y="274638"/>
            <a:ext cx="10972800" cy="1143000"/>
          </a:xfrm>
          <a:prstGeom prst="rect">
            <a:avLst/>
          </a:prstGeom>
          <a:noFill/>
          <a:ln w="9525">
            <a:noFill/>
          </a:ln>
        </p:spPr>
        <p:txBody>
          <a:bodyPr anchor="ctr" anchorCtr="0"/>
          <a:lstStyle/>
          <a:p>
            <a:pPr lvl="0"/>
            <a:r>
              <a:t>Click to edit Master title style</a:t>
            </a:r>
          </a:p>
        </p:txBody>
      </p:sp>
      <p:sp>
        <p:nvSpPr>
          <p:cNvPr id="1027" name="Text Placeholder 1026"/>
          <p:cNvSpPr>
            <a:spLocks noGrp="1"/>
          </p:cNvSpPr>
          <p:nvPr>
            <p:ph type="body" idx="1"/>
          </p:nvPr>
        </p:nvSpPr>
        <p:spPr>
          <a:xfrm>
            <a:off x="609600" y="1600200"/>
            <a:ext cx="10972800" cy="4525963"/>
          </a:xfrm>
          <a:prstGeom prst="rect">
            <a:avLst/>
          </a:prstGeom>
          <a:noFill/>
          <a:ln w="9525">
            <a:noFill/>
          </a:ln>
        </p:spPr>
        <p:txBody>
          <a:bodyPr/>
          <a:lstStyle/>
          <a:p>
            <a:pPr lvl="0"/>
            <a:r>
              <a:t>Click to edit Master text styles</a:t>
            </a:r>
          </a:p>
          <a:p>
            <a:pPr lvl="1"/>
            <a:r>
              <a:t>Second level</a:t>
            </a:r>
          </a:p>
          <a:p>
            <a:pPr lvl="2"/>
            <a:r>
              <a:t>Third level</a:t>
            </a:r>
          </a:p>
          <a:p>
            <a:pPr lvl="3"/>
            <a:r>
              <a:t>Fourth level</a:t>
            </a:r>
          </a:p>
          <a:p>
            <a:pPr lvl="4"/>
            <a:r>
              <a:t>Fifth level</a:t>
            </a:r>
          </a:p>
        </p:txBody>
      </p:sp>
      <p:sp>
        <p:nvSpPr>
          <p:cNvPr id="1028" name="Date Placeholder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fld id="{63A1C593-65D0-4073-BCC9-577B9352EA97}" type="datetime4">
              <a:rPr lang="en-US" smtClean="0"/>
            </a:fld>
            <a:endParaRPr lang="en-US"/>
          </a:p>
        </p:txBody>
      </p:sp>
      <p:sp>
        <p:nvSpPr>
          <p:cNvPr id="1029" name="Footer Placeholder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r>
              <a:rPr lang="en-US"/>
              <a:t>9th International HR Conference 2022, KJSIM Mumbai</a:t>
            </a:r>
            <a:endParaRPr lang="en-US"/>
          </a:p>
        </p:txBody>
      </p:sp>
      <p:sp>
        <p:nvSpPr>
          <p:cNvPr id="1030" name="Slide Number Placeholder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AMI%20references.docx" TargetMode="Externa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7BD3"/>
            </a:gs>
            <a:gs pos="53000">
              <a:srgbClr val="034373"/>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5965" y="2355215"/>
            <a:ext cx="11121390" cy="1240790"/>
          </a:xfrm>
        </p:spPr>
        <p:txBody>
          <a:bodyPr>
            <a:normAutofit fontScale="90000"/>
          </a:bodyPr>
          <a:lstStyle/>
          <a:p>
            <a:r>
              <a:rPr lang="en-US" sz="3780" dirty="0">
                <a:solidFill>
                  <a:schemeClr val="accent2"/>
                </a:solidFill>
                <a:latin typeface="Times New Roman" panose="02020603050405020304" charset="0"/>
                <a:cs typeface="Times New Roman" panose="02020603050405020304" charset="0"/>
              </a:rPr>
              <a:t>Navigating Pandemic with ‘Flow’: How Creativity and Psychological Empowerment Cultivate Happiness at Work amidst COVID Crisis?</a:t>
            </a:r>
            <a:endParaRPr lang="en-US" sz="3780" dirty="0">
              <a:solidFill>
                <a:schemeClr val="accent2"/>
              </a:solidFill>
              <a:latin typeface="Times New Roman" panose="02020603050405020304" charset="0"/>
              <a:cs typeface="Times New Roman" panose="02020603050405020304" charset="0"/>
            </a:endParaRPr>
          </a:p>
        </p:txBody>
      </p:sp>
      <p:sp>
        <p:nvSpPr>
          <p:cNvPr id="3" name="Subtitle 2"/>
          <p:cNvSpPr>
            <a:spLocks noGrp="1"/>
          </p:cNvSpPr>
          <p:nvPr>
            <p:ph type="subTitle" idx="1"/>
          </p:nvPr>
        </p:nvSpPr>
        <p:spPr>
          <a:xfrm>
            <a:off x="450215" y="3707765"/>
            <a:ext cx="11103610" cy="1195070"/>
          </a:xfrm>
        </p:spPr>
        <p:txBody>
          <a:bodyPr/>
          <a:lstStyle/>
          <a:p>
            <a:r>
              <a:rPr lang="en-US" sz="2400">
                <a:solidFill>
                  <a:schemeClr val="bg1"/>
                </a:solidFill>
                <a:latin typeface="Times New Roman" panose="02020603050405020304" charset="0"/>
                <a:cs typeface="Times New Roman" panose="02020603050405020304" charset="0"/>
              </a:rPr>
              <a:t>Madhusmita Panda*</a:t>
            </a:r>
            <a:r>
              <a:rPr lang="en-US" sz="2400" baseline="30000">
                <a:solidFill>
                  <a:schemeClr val="bg1"/>
                </a:solidFill>
                <a:latin typeface="Times New Roman" panose="02020603050405020304" charset="0"/>
                <a:cs typeface="Times New Roman" panose="02020603050405020304" charset="0"/>
              </a:rPr>
              <a:t>1,2</a:t>
            </a:r>
            <a:r>
              <a:rPr lang="en-US" sz="2400">
                <a:solidFill>
                  <a:schemeClr val="bg1"/>
                </a:solidFill>
                <a:latin typeface="Times New Roman" panose="02020603050405020304" charset="0"/>
                <a:cs typeface="Times New Roman" panose="02020603050405020304" charset="0"/>
              </a:rPr>
              <a:t>, Rabindra Kumar Pradhan</a:t>
            </a:r>
            <a:r>
              <a:rPr lang="en-US" sz="2400" baseline="30000">
                <a:solidFill>
                  <a:schemeClr val="bg1"/>
                </a:solidFill>
                <a:latin typeface="Times New Roman" panose="02020603050405020304" charset="0"/>
                <a:cs typeface="Times New Roman" panose="02020603050405020304" charset="0"/>
              </a:rPr>
              <a:t>2</a:t>
            </a:r>
            <a:r>
              <a:rPr lang="en-US" sz="2400">
                <a:solidFill>
                  <a:schemeClr val="bg1"/>
                </a:solidFill>
                <a:latin typeface="Times New Roman" panose="02020603050405020304" charset="0"/>
                <a:cs typeface="Times New Roman" panose="02020603050405020304" charset="0"/>
              </a:rPr>
              <a:t>, Lopamudra Hati</a:t>
            </a:r>
            <a:r>
              <a:rPr lang="en-US" sz="2400" baseline="30000">
                <a:solidFill>
                  <a:schemeClr val="bg1"/>
                </a:solidFill>
                <a:latin typeface="Times New Roman" panose="02020603050405020304" charset="0"/>
                <a:cs typeface="Times New Roman" panose="02020603050405020304" charset="0"/>
              </a:rPr>
              <a:t>2</a:t>
            </a:r>
            <a:r>
              <a:rPr lang="en-US" sz="2400">
                <a:solidFill>
                  <a:schemeClr val="bg1"/>
                </a:solidFill>
                <a:latin typeface="Times New Roman" panose="02020603050405020304" charset="0"/>
                <a:cs typeface="Times New Roman" panose="02020603050405020304" charset="0"/>
              </a:rPr>
              <a:t>, Kailash Jandu</a:t>
            </a:r>
            <a:r>
              <a:rPr lang="en-US" sz="2400" baseline="30000">
                <a:solidFill>
                  <a:schemeClr val="bg1"/>
                </a:solidFill>
                <a:latin typeface="Times New Roman" panose="02020603050405020304" charset="0"/>
                <a:cs typeface="Times New Roman" panose="02020603050405020304" charset="0"/>
              </a:rPr>
              <a:t>2</a:t>
            </a:r>
            <a:endParaRPr lang="en-US" sz="2400">
              <a:solidFill>
                <a:schemeClr val="bg1"/>
              </a:solidFill>
              <a:latin typeface="Times New Roman" panose="02020603050405020304" charset="0"/>
              <a:cs typeface="Times New Roman" panose="02020603050405020304" charset="0"/>
            </a:endParaRPr>
          </a:p>
          <a:p>
            <a:r>
              <a:rPr lang="en-US" sz="2300" baseline="30000">
                <a:solidFill>
                  <a:srgbClr val="92D050"/>
                </a:solidFill>
                <a:latin typeface="Times New Roman" panose="02020603050405020304" charset="0"/>
                <a:cs typeface="Times New Roman" panose="02020603050405020304" charset="0"/>
              </a:rPr>
              <a:t>1</a:t>
            </a:r>
            <a:r>
              <a:rPr lang="en-US" sz="2300">
                <a:solidFill>
                  <a:srgbClr val="92D050"/>
                </a:solidFill>
                <a:latin typeface="Times New Roman" panose="02020603050405020304" charset="0"/>
                <a:cs typeface="Times New Roman" panose="02020603050405020304" charset="0"/>
              </a:rPr>
              <a:t>University of the People, Pasadena, California, USA</a:t>
            </a:r>
            <a:endParaRPr lang="en-US" sz="2300" baseline="30000">
              <a:solidFill>
                <a:srgbClr val="92D050"/>
              </a:solidFill>
              <a:latin typeface="Times New Roman" panose="02020603050405020304" charset="0"/>
              <a:cs typeface="Times New Roman" panose="02020603050405020304" charset="0"/>
            </a:endParaRPr>
          </a:p>
          <a:p>
            <a:r>
              <a:rPr lang="en-US" sz="2300" baseline="30000">
                <a:solidFill>
                  <a:srgbClr val="92D050"/>
                </a:solidFill>
                <a:latin typeface="Times New Roman" panose="02020603050405020304" charset="0"/>
                <a:cs typeface="Times New Roman" panose="02020603050405020304" charset="0"/>
              </a:rPr>
              <a:t>2</a:t>
            </a:r>
            <a:r>
              <a:rPr lang="en-US" sz="2300">
                <a:solidFill>
                  <a:srgbClr val="92D050"/>
                </a:solidFill>
                <a:latin typeface="Times New Roman" panose="02020603050405020304" charset="0"/>
                <a:cs typeface="Times New Roman" panose="02020603050405020304" charset="0"/>
              </a:rPr>
              <a:t>Indian Institute of Technology Kharagpur, India</a:t>
            </a:r>
            <a:endParaRPr lang="en-US" sz="2300">
              <a:solidFill>
                <a:srgbClr val="92D050"/>
              </a:solidFill>
              <a:latin typeface="Times New Roman" panose="02020603050405020304" charset="0"/>
              <a:cs typeface="Times New Roman" panose="02020603050405020304" charset="0"/>
            </a:endParaRPr>
          </a:p>
          <a:p>
            <a:endParaRPr lang="en-US" sz="2300">
              <a:solidFill>
                <a:srgbClr val="92D050"/>
              </a:solidFill>
              <a:latin typeface="Times New Roman" panose="02020603050405020304" charset="0"/>
              <a:cs typeface="Times New Roman" panose="02020603050405020304" charset="0"/>
            </a:endParaRPr>
          </a:p>
        </p:txBody>
      </p:sp>
      <p:sp>
        <p:nvSpPr>
          <p:cNvPr id="4" name="Text Box 3"/>
          <p:cNvSpPr txBox="1"/>
          <p:nvPr/>
        </p:nvSpPr>
        <p:spPr>
          <a:xfrm>
            <a:off x="450215" y="6000115"/>
            <a:ext cx="6069330" cy="460375"/>
          </a:xfrm>
          <a:prstGeom prst="rect">
            <a:avLst/>
          </a:prstGeom>
          <a:noFill/>
        </p:spPr>
        <p:txBody>
          <a:bodyPr wrap="none" rtlCol="0" anchor="t">
            <a:spAutoFit/>
          </a:bodyPr>
          <a:lstStyle/>
          <a:p>
            <a:pPr algn="l"/>
            <a:r>
              <a:rPr lang="en-US">
                <a:solidFill>
                  <a:schemeClr val="bg1"/>
                </a:solidFill>
                <a:latin typeface="Times New Roman" panose="02020603050405020304" charset="0"/>
                <a:cs typeface="Times New Roman" panose="02020603050405020304" charset="0"/>
                <a:sym typeface="+mn-ea"/>
              </a:rPr>
              <a:t>*</a:t>
            </a:r>
            <a:r>
              <a:rPr lang="en-US" sz="2400">
                <a:solidFill>
                  <a:schemeClr val="bg1"/>
                </a:solidFill>
                <a:latin typeface="Times New Roman" panose="02020603050405020304" charset="0"/>
                <a:cs typeface="Times New Roman" panose="02020603050405020304" charset="0"/>
                <a:sym typeface="+mn-ea"/>
              </a:rPr>
              <a:t>This work is being presented by the first author</a:t>
            </a:r>
            <a:endParaRPr lang="en-US" sz="2400">
              <a:solidFill>
                <a:schemeClr val="bg1"/>
              </a:solidFill>
              <a:latin typeface="Times New Roman" panose="02020603050405020304" charset="0"/>
              <a:cs typeface="Times New Roman" panose="02020603050405020304" charset="0"/>
              <a:sym typeface="+mn-ea"/>
            </a:endParaRPr>
          </a:p>
        </p:txBody>
      </p:sp>
      <p:sp>
        <p:nvSpPr>
          <p:cNvPr id="20" name="Text Box 19"/>
          <p:cNvSpPr txBox="1"/>
          <p:nvPr/>
        </p:nvSpPr>
        <p:spPr>
          <a:xfrm>
            <a:off x="1397635" y="644525"/>
            <a:ext cx="9645650" cy="1198880"/>
          </a:xfrm>
          <a:prstGeom prst="rect">
            <a:avLst/>
          </a:prstGeom>
          <a:noFill/>
        </p:spPr>
        <p:txBody>
          <a:bodyPr wrap="square" rtlCol="0" anchor="t">
            <a:spAutoFit/>
          </a:bodyPr>
          <a:lstStyle/>
          <a:p>
            <a:pPr algn="ctr"/>
            <a:r>
              <a:rPr lang="en-US" sz="2400" b="1" i="1">
                <a:solidFill>
                  <a:srgbClr val="FFFF00"/>
                </a:solidFill>
                <a:latin typeface="Times New Roman" panose="02020603050405020304" charset="0"/>
                <a:cs typeface="Times New Roman" panose="02020603050405020304" charset="0"/>
                <a:sym typeface="+mn-ea"/>
              </a:rPr>
              <a:t>The 6th Advances in Management and Innovation (AMI) Conference 2022</a:t>
            </a:r>
            <a:endParaRPr lang="en-US" sz="2400" b="1" i="1">
              <a:solidFill>
                <a:srgbClr val="FFFF00"/>
              </a:solidFill>
              <a:latin typeface="Times New Roman" panose="02020603050405020304" charset="0"/>
              <a:cs typeface="Times New Roman" panose="02020603050405020304" charset="0"/>
              <a:sym typeface="+mn-ea"/>
            </a:endParaRPr>
          </a:p>
          <a:p>
            <a:pPr algn="ctr"/>
            <a:r>
              <a:rPr lang="en-US" sz="2400" b="1" i="1">
                <a:solidFill>
                  <a:srgbClr val="FFFF00"/>
                </a:solidFill>
                <a:latin typeface="Times New Roman" panose="02020603050405020304" charset="0"/>
                <a:cs typeface="Times New Roman" panose="02020603050405020304" charset="0"/>
                <a:sym typeface="+mn-ea"/>
              </a:rPr>
              <a:t>May 19-20, 2022</a:t>
            </a:r>
            <a:endParaRPr lang="en-US" sz="2400" b="1" i="1">
              <a:solidFill>
                <a:srgbClr val="FFFF00"/>
              </a:solidFill>
              <a:latin typeface="Times New Roman" panose="02020603050405020304" charset="0"/>
              <a:cs typeface="Times New Roman" panose="02020603050405020304" charset="0"/>
            </a:endParaRPr>
          </a:p>
          <a:p>
            <a:pPr algn="ctr"/>
            <a:r>
              <a:rPr lang="en-US" sz="2400" b="1" i="1">
                <a:solidFill>
                  <a:srgbClr val="FFFF00"/>
                </a:solidFill>
                <a:latin typeface="Times New Roman" panose="02020603050405020304" charset="0"/>
                <a:cs typeface="Times New Roman" panose="02020603050405020304" charset="0"/>
                <a:sym typeface="+mn-ea"/>
              </a:rPr>
              <a:t>Cardiff School of Management, Cardiff Metropolitan University</a:t>
            </a:r>
            <a:endParaRPr lang="en-US" sz="2400" b="1" i="1">
              <a:solidFill>
                <a:srgbClr val="FFFF00"/>
              </a:solidFill>
              <a:latin typeface="Times New Roman" panose="02020603050405020304" charset="0"/>
              <a:cs typeface="Times New Roman" panose="02020603050405020304" charset="0"/>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13435"/>
            <a:ext cx="10972800" cy="5313045"/>
          </a:xfrm>
        </p:spPr>
        <p:txBody>
          <a:bodyPr/>
          <a:lstStyle/>
          <a:p>
            <a:r>
              <a:rPr lang="en-US" sz="2400" b="1">
                <a:solidFill>
                  <a:schemeClr val="tx2"/>
                </a:solidFill>
                <a:latin typeface="Times New Roman" panose="02020603050405020304" charset="0"/>
                <a:cs typeface="Times New Roman" panose="02020603050405020304" charset="0"/>
                <a:sym typeface="+mn-ea"/>
              </a:rPr>
              <a:t>The serial mediation effect</a:t>
            </a:r>
            <a:endParaRPr lang="en-US" sz="2400" b="1">
              <a:solidFill>
                <a:schemeClr val="tx2"/>
              </a:solidFill>
              <a:latin typeface="Times New Roman" panose="02020603050405020304" charset="0"/>
              <a:cs typeface="Times New Roman" panose="02020603050405020304" charset="0"/>
              <a:sym typeface="+mn-ea"/>
            </a:endParaRPr>
          </a:p>
          <a:p>
            <a:pPr lvl="1"/>
            <a:r>
              <a:rPr lang="en-US" sz="2100">
                <a:latin typeface="Times New Roman" panose="02020603050405020304" charset="0"/>
                <a:cs typeface="Times New Roman" panose="02020603050405020304" charset="0"/>
                <a:sym typeface="+mn-ea"/>
              </a:rPr>
              <a:t>Whilst Sustainable Happiness Model (</a:t>
            </a:r>
            <a:r>
              <a:rPr lang="en-US" sz="2100">
                <a:solidFill>
                  <a:srgbClr val="00B0F0"/>
                </a:solidFill>
                <a:latin typeface="Times New Roman" panose="02020603050405020304" charset="0"/>
                <a:cs typeface="Times New Roman" panose="02020603050405020304" charset="0"/>
                <a:sym typeface="+mn-ea"/>
              </a:rPr>
              <a:t>Lyubomirsky, Sheldon, &amp; Schkade, 2005</a:t>
            </a:r>
            <a:r>
              <a:rPr lang="en-US" sz="2100">
                <a:latin typeface="Times New Roman" panose="02020603050405020304" charset="0"/>
                <a:cs typeface="Times New Roman" panose="02020603050405020304" charset="0"/>
                <a:sym typeface="+mn-ea"/>
              </a:rPr>
              <a:t>) suggests that 40% of our happiness is determined by our own actions and activities, the Positive Activity Model (</a:t>
            </a:r>
            <a:r>
              <a:rPr lang="en-US" sz="2100">
                <a:solidFill>
                  <a:srgbClr val="00B0F0"/>
                </a:solidFill>
                <a:latin typeface="Times New Roman" panose="02020603050405020304" charset="0"/>
                <a:cs typeface="Times New Roman" panose="02020603050405020304" charset="0"/>
                <a:sym typeface="+mn-ea"/>
              </a:rPr>
              <a:t>Lyubomirsky &amp; Layous, 2013</a:t>
            </a:r>
            <a:r>
              <a:rPr lang="en-US" sz="2100">
                <a:latin typeface="Times New Roman" panose="02020603050405020304" charset="0"/>
                <a:cs typeface="Times New Roman" panose="02020603050405020304" charset="0"/>
                <a:sym typeface="+mn-ea"/>
              </a:rPr>
              <a:t>) posits that intentionally performing positive activities results in experiencing positive emotions, positive thoughts, positive behaviors, and increased well-being  </a:t>
            </a:r>
            <a:endParaRPr lang="en-US" sz="2100">
              <a:latin typeface="Times New Roman" panose="02020603050405020304" charset="0"/>
              <a:cs typeface="Times New Roman" panose="02020603050405020304" charset="0"/>
              <a:sym typeface="+mn-ea"/>
            </a:endParaRPr>
          </a:p>
          <a:p>
            <a:pPr lvl="1"/>
            <a:r>
              <a:rPr lang="en-US" sz="2100">
                <a:latin typeface="Times New Roman" panose="02020603050405020304" charset="0"/>
                <a:cs typeface="Times New Roman" panose="02020603050405020304" charset="0"/>
                <a:sym typeface="+mn-ea"/>
              </a:rPr>
              <a:t>Drawing insights from above models, we argue that flow and creativity at work denote subjective intentional positive activities performed by the individuals for pursuit of happiness</a:t>
            </a:r>
            <a:endParaRPr lang="en-US" sz="2100">
              <a:latin typeface="Times New Roman" panose="02020603050405020304" charset="0"/>
              <a:cs typeface="Times New Roman" panose="02020603050405020304" charset="0"/>
              <a:sym typeface="+mn-ea"/>
            </a:endParaRPr>
          </a:p>
          <a:p>
            <a:pPr lvl="1"/>
            <a:r>
              <a:rPr lang="en-US" sz="2100">
                <a:latin typeface="Times New Roman" panose="02020603050405020304" charset="0"/>
                <a:cs typeface="Times New Roman" panose="02020603050405020304" charset="0"/>
                <a:sym typeface="+mn-ea"/>
              </a:rPr>
              <a:t>Braoden and build theory (</a:t>
            </a:r>
            <a:r>
              <a:rPr lang="en-US" sz="2100">
                <a:solidFill>
                  <a:srgbClr val="00B0F0"/>
                </a:solidFill>
                <a:latin typeface="Times New Roman" panose="02020603050405020304" charset="0"/>
                <a:cs typeface="Times New Roman" panose="02020603050405020304" charset="0"/>
                <a:sym typeface="+mn-ea"/>
              </a:rPr>
              <a:t>Fredrickson, 2001</a:t>
            </a:r>
            <a:r>
              <a:rPr lang="en-US" sz="2100">
                <a:latin typeface="Times New Roman" panose="02020603050405020304" charset="0"/>
                <a:cs typeface="Times New Roman" panose="02020603050405020304" charset="0"/>
                <a:sym typeface="+mn-ea"/>
              </a:rPr>
              <a:t>) proposes that positive emotional experiences and broadened thought-action repertoire lead to accumulation of personal resources</a:t>
            </a:r>
            <a:endParaRPr lang="en-US" sz="2100">
              <a:latin typeface="Times New Roman" panose="02020603050405020304" charset="0"/>
              <a:cs typeface="Times New Roman" panose="02020603050405020304" charset="0"/>
              <a:sym typeface="+mn-ea"/>
            </a:endParaRPr>
          </a:p>
          <a:p>
            <a:pPr lvl="1"/>
            <a:r>
              <a:rPr lang="en-US" sz="2100">
                <a:latin typeface="Times New Roman" panose="02020603050405020304" charset="0"/>
                <a:cs typeface="Times New Roman" panose="02020603050405020304" charset="0"/>
                <a:sym typeface="+mn-ea"/>
              </a:rPr>
              <a:t>Thus, it can be argued that psychological empowerment denoting cognitive orientation may act as a personal psychological resource having its beneficial outcomes in the form of happiness at work facets</a:t>
            </a:r>
            <a:endParaRPr lang="en-US" sz="2100">
              <a:latin typeface="Times New Roman" panose="02020603050405020304" charset="0"/>
              <a:cs typeface="Times New Roman" panose="02020603050405020304" charset="0"/>
              <a:sym typeface="+mn-ea"/>
            </a:endParaRPr>
          </a:p>
          <a:p>
            <a:pPr lvl="1"/>
            <a:r>
              <a:rPr lang="en-US" sz="2100" i="1">
                <a:latin typeface="Times New Roman" panose="02020603050405020304" charset="0"/>
                <a:cs typeface="Times New Roman" panose="02020603050405020304" charset="0"/>
                <a:sym typeface="+mn-ea"/>
              </a:rPr>
              <a:t>H4: Creativity and Psychological empowerment will serially mediate the relationship of flow and happiness at work </a:t>
            </a:r>
            <a:endParaRPr lang="en-US" sz="2100" i="1">
              <a:latin typeface="Times New Roman" panose="02020603050405020304" charset="0"/>
              <a:cs typeface="Times New Roman" panose="02020603050405020304" charset="0"/>
              <a:sym typeface="+mn-ea"/>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 Box 99"/>
          <p:cNvSpPr txBox="1"/>
          <p:nvPr/>
        </p:nvSpPr>
        <p:spPr>
          <a:xfrm>
            <a:off x="2142490" y="4819015"/>
            <a:ext cx="8235950" cy="706755"/>
          </a:xfrm>
          <a:prstGeom prst="rect">
            <a:avLst/>
          </a:prstGeom>
          <a:noFill/>
          <a:ln w="9525">
            <a:noFill/>
          </a:ln>
        </p:spPr>
        <p:txBody>
          <a:bodyPr wrap="square">
            <a:spAutoFit/>
          </a:bodyPr>
          <a:lstStyle/>
          <a:p>
            <a:pPr indent="0"/>
            <a:r>
              <a:rPr lang="en-US" sz="2000" b="1">
                <a:latin typeface="Times New Roman" panose="02020603050405020304" charset="0"/>
                <a:ea typeface="SimSun" panose="02010600030101010101" pitchFamily="2" charset="-122"/>
              </a:rPr>
              <a:t>Figure 1:</a:t>
            </a:r>
            <a:r>
              <a:rPr lang="en-US" sz="2000" b="0">
                <a:latin typeface="Times New Roman" panose="02020603050405020304" charset="0"/>
                <a:ea typeface="SimSun" panose="02010600030101010101" pitchFamily="2" charset="-122"/>
              </a:rPr>
              <a:t> Conceptual framework showing relationships among study variables</a:t>
            </a:r>
            <a:endParaRPr lang="en-US" sz="2000" b="1">
              <a:latin typeface="Times New Roman" panose="02020603050405020304" charset="0"/>
              <a:ea typeface="SimSun" panose="02010600030101010101" pitchFamily="2" charset="-122"/>
            </a:endParaRPr>
          </a:p>
          <a:p>
            <a:pPr indent="0"/>
            <a:r>
              <a:rPr lang="en-US" sz="2000" b="1">
                <a:latin typeface="Times New Roman" panose="02020603050405020304" charset="0"/>
                <a:ea typeface="SimSun" panose="02010600030101010101" pitchFamily="2" charset="-122"/>
              </a:rPr>
              <a:t>Source: </a:t>
            </a:r>
            <a:r>
              <a:rPr lang="en-US" sz="2000" b="0">
                <a:latin typeface="Times New Roman" panose="02020603050405020304" charset="0"/>
                <a:ea typeface="SimSun" panose="02010600030101010101" pitchFamily="2" charset="-122"/>
              </a:rPr>
              <a:t>Authors</a:t>
            </a:r>
            <a:endParaRPr lang="en-US" sz="2000" b="0">
              <a:latin typeface="Times New Roman" panose="02020603050405020304" charset="0"/>
              <a:ea typeface="SimSun" panose="02010600030101010101" pitchFamily="2" charset="-122"/>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
        <p:nvSpPr>
          <p:cNvPr id="3" name="Content Placeholder 2"/>
          <p:cNvSpPr>
            <a:spLocks noGrp="1"/>
          </p:cNvSpPr>
          <p:nvPr>
            <p:ph idx="1"/>
          </p:nvPr>
        </p:nvSpPr>
        <p:spPr>
          <a:xfrm>
            <a:off x="609600" y="626745"/>
            <a:ext cx="10972800" cy="5499735"/>
          </a:xfrm>
        </p:spPr>
        <p:txBody>
          <a:bodyPr/>
          <a:lstStyle/>
          <a:p>
            <a:pPr marL="0" indent="0">
              <a:buNone/>
            </a:pPr>
            <a:endParaRPr lang="en-US"/>
          </a:p>
        </p:txBody>
      </p:sp>
      <p:sp>
        <p:nvSpPr>
          <p:cNvPr id="6" name="Rectangles 5"/>
          <p:cNvSpPr/>
          <p:nvPr/>
        </p:nvSpPr>
        <p:spPr>
          <a:xfrm>
            <a:off x="2458720" y="3893185"/>
            <a:ext cx="1932940" cy="673100"/>
          </a:xfrm>
          <a:prstGeom prst="rect">
            <a:avLst/>
          </a:prstGeom>
          <a:solidFill>
            <a:schemeClr val="tx2"/>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Flow </a:t>
            </a:r>
            <a:endParaRPr lang="en-US"/>
          </a:p>
        </p:txBody>
      </p:sp>
      <p:sp>
        <p:nvSpPr>
          <p:cNvPr id="7" name="Rectangles 6"/>
          <p:cNvSpPr/>
          <p:nvPr/>
        </p:nvSpPr>
        <p:spPr>
          <a:xfrm>
            <a:off x="7940675" y="3893185"/>
            <a:ext cx="1932940" cy="673100"/>
          </a:xfrm>
          <a:prstGeom prst="rect">
            <a:avLst/>
          </a:prstGeom>
          <a:solidFill>
            <a:schemeClr val="tx2"/>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Happiness at work</a:t>
            </a:r>
            <a:endParaRPr lang="en-US"/>
          </a:p>
        </p:txBody>
      </p:sp>
      <p:sp>
        <p:nvSpPr>
          <p:cNvPr id="8" name="Rounded Rectangle 7"/>
          <p:cNvSpPr/>
          <p:nvPr/>
        </p:nvSpPr>
        <p:spPr>
          <a:xfrm>
            <a:off x="3425190" y="1355090"/>
            <a:ext cx="1847215" cy="859155"/>
          </a:xfrm>
          <a:prstGeom prst="roundRect">
            <a:avLst/>
          </a:prstGeom>
          <a:solidFill>
            <a:schemeClr val="tx2"/>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Creativity</a:t>
            </a:r>
            <a:endParaRPr lang="en-US"/>
          </a:p>
        </p:txBody>
      </p:sp>
      <p:sp>
        <p:nvSpPr>
          <p:cNvPr id="9" name="Rounded Rectangle 8"/>
          <p:cNvSpPr/>
          <p:nvPr/>
        </p:nvSpPr>
        <p:spPr>
          <a:xfrm>
            <a:off x="6890385" y="1414145"/>
            <a:ext cx="1847215" cy="859155"/>
          </a:xfrm>
          <a:prstGeom prst="roundRect">
            <a:avLst/>
          </a:prstGeom>
          <a:solidFill>
            <a:schemeClr val="tx2"/>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Psychological empowerment</a:t>
            </a:r>
            <a:endParaRPr lang="en-US"/>
          </a:p>
        </p:txBody>
      </p:sp>
      <p:cxnSp>
        <p:nvCxnSpPr>
          <p:cNvPr id="10" name="Straight Arrow Connector 9"/>
          <p:cNvCxnSpPr>
            <a:stCxn id="6" idx="0"/>
            <a:endCxn id="8" idx="2"/>
          </p:cNvCxnSpPr>
          <p:nvPr/>
        </p:nvCxnSpPr>
        <p:spPr>
          <a:xfrm flipV="1">
            <a:off x="3425190" y="2214245"/>
            <a:ext cx="923925" cy="167894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3"/>
          </p:cNvCxnSpPr>
          <p:nvPr/>
        </p:nvCxnSpPr>
        <p:spPr>
          <a:xfrm>
            <a:off x="5272405" y="1784985"/>
            <a:ext cx="1567815" cy="1778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9" idx="2"/>
            <a:endCxn id="7" idx="0"/>
          </p:cNvCxnSpPr>
          <p:nvPr/>
        </p:nvCxnSpPr>
        <p:spPr>
          <a:xfrm>
            <a:off x="7814310" y="2273300"/>
            <a:ext cx="1092835" cy="161988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3"/>
            <a:endCxn id="7" idx="1"/>
          </p:cNvCxnSpPr>
          <p:nvPr/>
        </p:nvCxnSpPr>
        <p:spPr>
          <a:xfrm>
            <a:off x="4391660" y="4229735"/>
            <a:ext cx="354901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4420235" y="2246630"/>
            <a:ext cx="2505710" cy="164655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165090" y="2232660"/>
            <a:ext cx="2806065" cy="16319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gradFill>
                  <a:gsLst>
                    <a:gs pos="0">
                      <a:srgbClr val="14CD68"/>
                    </a:gs>
                    <a:gs pos="100000">
                      <a:srgbClr val="0B6E38"/>
                    </a:gs>
                  </a:gsLst>
                  <a:lin scaled="0"/>
                </a:gradFill>
                <a:latin typeface="Times New Roman" panose="02020603050405020304" charset="0"/>
                <a:cs typeface="Times New Roman" panose="02020603050405020304" charset="0"/>
              </a:rPr>
              <a:t>Method</a:t>
            </a:r>
            <a:endParaRPr lang="en-US">
              <a:gradFill>
                <a:gsLst>
                  <a:gs pos="0">
                    <a:srgbClr val="14CD68"/>
                  </a:gs>
                  <a:gs pos="100000">
                    <a:srgbClr val="0B6E38"/>
                  </a:gs>
                </a:gsLst>
                <a:lin scaled="0"/>
              </a:gra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a:xfrm>
            <a:off x="608965" y="1092835"/>
            <a:ext cx="10973435" cy="4883785"/>
          </a:xfrm>
        </p:spPr>
        <p:txBody>
          <a:bodyPr/>
          <a:lstStyle/>
          <a:p>
            <a:r>
              <a:rPr lang="en-US" sz="2200" b="1">
                <a:latin typeface="Times New Roman" panose="02020603050405020304" charset="0"/>
                <a:cs typeface="Times New Roman" panose="02020603050405020304" charset="0"/>
              </a:rPr>
              <a:t>Sample:</a:t>
            </a:r>
            <a:r>
              <a:rPr lang="en-US"/>
              <a:t> </a:t>
            </a:r>
            <a:r>
              <a:rPr lang="en-US" sz="2000">
                <a:latin typeface="Times New Roman" panose="02020603050405020304" charset="0"/>
                <a:cs typeface="Times New Roman" panose="02020603050405020304" charset="0"/>
              </a:rPr>
              <a:t>N = 433; Indian service sector employees </a:t>
            </a:r>
            <a:endParaRPr lang="en-US" sz="2000">
              <a:latin typeface="Times New Roman" panose="02020603050405020304" charset="0"/>
              <a:cs typeface="Times New Roman" panose="02020603050405020304" charset="0"/>
            </a:endParaRPr>
          </a:p>
          <a:p>
            <a:r>
              <a:rPr lang="en-US" sz="2000">
                <a:latin typeface="Times New Roman" panose="02020603050405020304" charset="0"/>
                <a:cs typeface="Times New Roman" panose="02020603050405020304" charset="0"/>
              </a:rPr>
              <a:t>Inclusion criteria =  at least one year of experience and proficiency in the English language</a:t>
            </a:r>
            <a:endParaRPr lang="en-US"/>
          </a:p>
          <a:p>
            <a:r>
              <a:rPr lang="en-US" sz="2200" b="1">
                <a:latin typeface="Times New Roman" panose="02020603050405020304" charset="0"/>
                <a:cs typeface="Times New Roman" panose="02020603050405020304" charset="0"/>
              </a:rPr>
              <a:t>Measures</a:t>
            </a:r>
            <a:endParaRPr lang="en-US" sz="2200" b="1">
              <a:latin typeface="Times New Roman" panose="02020603050405020304" charset="0"/>
              <a:cs typeface="Times New Roman" panose="02020603050405020304" charset="0"/>
            </a:endParaRPr>
          </a:p>
          <a:p>
            <a:pPr lvl="1"/>
            <a:r>
              <a:rPr lang="en-US" sz="2000">
                <a:latin typeface="Times New Roman" panose="02020603050405020304" charset="0"/>
                <a:cs typeface="Times New Roman" panose="02020603050405020304" charset="0"/>
              </a:rPr>
              <a:t>Work-Related Flow Inventory (</a:t>
            </a:r>
            <a:r>
              <a:rPr lang="en-US" sz="2000">
                <a:solidFill>
                  <a:srgbClr val="0070C0"/>
                </a:solidFill>
                <a:latin typeface="Times New Roman" panose="02020603050405020304" charset="0"/>
                <a:cs typeface="Times New Roman" panose="02020603050405020304" charset="0"/>
                <a:sym typeface="+mn-ea"/>
              </a:rPr>
              <a:t>Bakker, 2008</a:t>
            </a:r>
            <a:r>
              <a:rPr lang="en-US" sz="2000">
                <a:latin typeface="Times New Roman" panose="02020603050405020304" charset="0"/>
                <a:cs typeface="Times New Roman" panose="02020603050405020304" charset="0"/>
              </a:rPr>
              <a:t>): 13 items, 3 dimensions (absorption, work enjoyment, and intrinsic work motivation)</a:t>
            </a:r>
            <a:endParaRPr lang="en-US" sz="2000">
              <a:latin typeface="Times New Roman" panose="02020603050405020304" charset="0"/>
              <a:cs typeface="Times New Roman" panose="02020603050405020304" charset="0"/>
            </a:endParaRPr>
          </a:p>
          <a:p>
            <a:pPr lvl="1"/>
            <a:endParaRPr lang="en-US" sz="2000">
              <a:latin typeface="Times New Roman" panose="02020603050405020304" charset="0"/>
              <a:cs typeface="Times New Roman" panose="02020603050405020304" charset="0"/>
            </a:endParaRPr>
          </a:p>
          <a:p>
            <a:pPr lvl="1"/>
            <a:r>
              <a:rPr lang="en-US" sz="2000">
                <a:latin typeface="Times New Roman" panose="02020603050405020304" charset="0"/>
                <a:cs typeface="Times New Roman" panose="02020603050405020304" charset="0"/>
              </a:rPr>
              <a:t>Happiness at work scale (</a:t>
            </a:r>
            <a:r>
              <a:rPr lang="en-US" sz="2000">
                <a:solidFill>
                  <a:srgbClr val="0070C0"/>
                </a:solidFill>
                <a:latin typeface="Times New Roman" panose="02020603050405020304" charset="0"/>
                <a:cs typeface="Times New Roman" panose="02020603050405020304" charset="0"/>
              </a:rPr>
              <a:t>Salas-Vallina, &amp; Alegre, 2021</a:t>
            </a:r>
            <a:r>
              <a:rPr lang="en-US" sz="2000">
                <a:latin typeface="Times New Roman" panose="02020603050405020304" charset="0"/>
                <a:cs typeface="Times New Roman" panose="02020603050405020304" charset="0"/>
              </a:rPr>
              <a:t>): 9 items, 3 dimensions (engagement, job satisfaction, and affective organizational commitment)</a:t>
            </a:r>
            <a:endParaRPr lang="en-US" sz="2000">
              <a:latin typeface="Times New Roman" panose="02020603050405020304" charset="0"/>
              <a:cs typeface="Times New Roman" panose="02020603050405020304" charset="0"/>
            </a:endParaRPr>
          </a:p>
          <a:p>
            <a:pPr lvl="1"/>
            <a:endParaRPr lang="en-US" sz="2000">
              <a:latin typeface="Times New Roman" panose="02020603050405020304" charset="0"/>
              <a:cs typeface="Times New Roman" panose="02020603050405020304" charset="0"/>
            </a:endParaRPr>
          </a:p>
          <a:p>
            <a:pPr lvl="1"/>
            <a:r>
              <a:rPr lang="en-US" sz="2000">
                <a:latin typeface="Times New Roman" panose="02020603050405020304" charset="0"/>
                <a:cs typeface="Times New Roman" panose="02020603050405020304" charset="0"/>
              </a:rPr>
              <a:t>Employee Creativity scale (</a:t>
            </a:r>
            <a:r>
              <a:rPr lang="en-US" sz="2000">
                <a:solidFill>
                  <a:srgbClr val="0070C0"/>
                </a:solidFill>
                <a:latin typeface="Times New Roman" panose="02020603050405020304" charset="0"/>
                <a:cs typeface="Times New Roman" panose="02020603050405020304" charset="0"/>
              </a:rPr>
              <a:t>Zhou &amp; George, 2001</a:t>
            </a:r>
            <a:r>
              <a:rPr lang="en-US" sz="2000">
                <a:latin typeface="Times New Roman" panose="02020603050405020304" charset="0"/>
                <a:cs typeface="Times New Roman" panose="02020603050405020304" charset="0"/>
              </a:rPr>
              <a:t>): 13 items</a:t>
            </a:r>
            <a:endParaRPr lang="en-US" sz="2000">
              <a:latin typeface="Times New Roman" panose="02020603050405020304" charset="0"/>
              <a:cs typeface="Times New Roman" panose="02020603050405020304" charset="0"/>
            </a:endParaRPr>
          </a:p>
          <a:p>
            <a:pPr lvl="1"/>
            <a:endParaRPr lang="en-US" sz="2000">
              <a:latin typeface="Times New Roman" panose="02020603050405020304" charset="0"/>
              <a:cs typeface="Times New Roman" panose="02020603050405020304" charset="0"/>
            </a:endParaRPr>
          </a:p>
          <a:p>
            <a:pPr lvl="1"/>
            <a:r>
              <a:rPr lang="en-US" sz="2000">
                <a:latin typeface="Times New Roman" panose="02020603050405020304" charset="0"/>
                <a:cs typeface="Times New Roman" panose="02020603050405020304" charset="0"/>
              </a:rPr>
              <a:t>Psychological Empowerment Scale (</a:t>
            </a:r>
            <a:r>
              <a:rPr lang="en-US" sz="2000">
                <a:solidFill>
                  <a:srgbClr val="0070C0"/>
                </a:solidFill>
                <a:latin typeface="Times New Roman" panose="02020603050405020304" charset="0"/>
                <a:cs typeface="Times New Roman" panose="02020603050405020304" charset="0"/>
              </a:rPr>
              <a:t>Spreitzer, 1995</a:t>
            </a:r>
            <a:r>
              <a:rPr lang="en-US" sz="2000">
                <a:solidFill>
                  <a:schemeClr val="tx1"/>
                </a:solidFill>
                <a:latin typeface="Times New Roman" panose="02020603050405020304" charset="0"/>
                <a:cs typeface="Times New Roman" panose="02020603050405020304" charset="0"/>
              </a:rPr>
              <a:t>): 12 items, 4 dimensions (meaning, competence, self-determination, and impact)</a:t>
            </a:r>
            <a:endParaRPr lang="en-US" sz="2000">
              <a:solidFill>
                <a:schemeClr val="tx1"/>
              </a:solidFill>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gradFill>
                  <a:gsLst>
                    <a:gs pos="0">
                      <a:srgbClr val="14CD68"/>
                    </a:gs>
                    <a:gs pos="100000">
                      <a:srgbClr val="0B6E38"/>
                    </a:gs>
                  </a:gsLst>
                  <a:lin scaled="0"/>
                </a:gradFill>
                <a:latin typeface="Times New Roman" panose="02020603050405020304" charset="0"/>
                <a:cs typeface="Times New Roman" panose="02020603050405020304" charset="0"/>
              </a:rPr>
              <a:t>Results</a:t>
            </a:r>
            <a:endParaRPr lang="en-US" dirty="0">
              <a:gradFill>
                <a:gsLst>
                  <a:gs pos="0">
                    <a:srgbClr val="14CD68"/>
                  </a:gs>
                  <a:gs pos="100000">
                    <a:srgbClr val="0B6E38"/>
                  </a:gs>
                </a:gsLst>
                <a:lin scaled="0"/>
              </a:gra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a:xfrm>
            <a:off x="408305" y="1320800"/>
            <a:ext cx="11174095" cy="4805680"/>
          </a:xfrm>
          <a:noFill/>
        </p:spPr>
        <p:txBody>
          <a:bodyPr/>
          <a:lstStyle/>
          <a:p>
            <a:r>
              <a:rPr lang="en-US" sz="2600" b="1" dirty="0">
                <a:solidFill>
                  <a:schemeClr val="tx1"/>
                </a:solidFill>
                <a:latin typeface="Times New Roman" panose="02020603050405020304" charset="0"/>
                <a:cs typeface="Times New Roman" panose="02020603050405020304" charset="0"/>
                <a:sym typeface="+mn-ea"/>
              </a:rPr>
              <a:t>Descriptive results</a:t>
            </a:r>
            <a:endParaRPr lang="en-US" sz="2600" b="1" dirty="0">
              <a:solidFill>
                <a:schemeClr val="tx1"/>
              </a:solidFill>
              <a:latin typeface="Times New Roman" panose="02020603050405020304" charset="0"/>
              <a:cs typeface="Times New Roman" panose="02020603050405020304" charset="0"/>
              <a:sym typeface="+mn-ea"/>
            </a:endParaRPr>
          </a:p>
          <a:p>
            <a:pPr marL="0" indent="0">
              <a:buNone/>
            </a:pPr>
            <a:r>
              <a:rPr lang="en-US" sz="2400" dirty="0">
                <a:solidFill>
                  <a:schemeClr val="tx1"/>
                </a:solidFill>
                <a:latin typeface="Times New Roman" panose="02020603050405020304" charset="0"/>
                <a:cs typeface="Times New Roman" panose="02020603050405020304" charset="0"/>
                <a:sym typeface="+mn-ea"/>
              </a:rPr>
              <a:t>Table 1:</a:t>
            </a:r>
            <a:r>
              <a:rPr lang="en-US" sz="2400" b="1" dirty="0">
                <a:solidFill>
                  <a:schemeClr val="tx1"/>
                </a:solidFill>
                <a:latin typeface="Times New Roman" panose="02020603050405020304" charset="0"/>
                <a:cs typeface="Times New Roman" panose="02020603050405020304" charset="0"/>
                <a:sym typeface="+mn-ea"/>
              </a:rPr>
              <a:t> </a:t>
            </a:r>
            <a:r>
              <a:rPr lang="en-US" sz="2400" dirty="0">
                <a:solidFill>
                  <a:schemeClr val="tx1"/>
                </a:solidFill>
                <a:latin typeface="Times New Roman" panose="02020603050405020304" charset="0"/>
                <a:cs typeface="Times New Roman" panose="02020603050405020304" charset="0"/>
                <a:sym typeface="+mn-ea"/>
              </a:rPr>
              <a:t>Mean, SD, reliability coefficient, and correlations</a:t>
            </a:r>
            <a:endParaRPr lang="en-US" sz="2400" b="1" dirty="0">
              <a:solidFill>
                <a:schemeClr val="tx1"/>
              </a:solidFill>
              <a:latin typeface="Times New Roman" panose="02020603050405020304" charset="0"/>
              <a:cs typeface="Times New Roman" panose="02020603050405020304" charset="0"/>
            </a:endParaRPr>
          </a:p>
          <a:p>
            <a:pPr marL="0" indent="0">
              <a:buNone/>
            </a:pPr>
            <a:endParaRPr lang="en-US" sz="2400" b="1" dirty="0">
              <a:solidFill>
                <a:schemeClr val="tx1"/>
              </a:solidFill>
              <a:latin typeface="Times New Roman" panose="02020603050405020304" charset="0"/>
              <a:cs typeface="Times New Roman" panose="02020603050405020304" charset="0"/>
            </a:endParaRPr>
          </a:p>
        </p:txBody>
      </p:sp>
      <p:graphicFrame>
        <p:nvGraphicFramePr>
          <p:cNvPr id="4" name="Table 3"/>
          <p:cNvGraphicFramePr/>
          <p:nvPr/>
        </p:nvGraphicFramePr>
        <p:xfrm>
          <a:off x="408305" y="2252980"/>
          <a:ext cx="11389360" cy="2260600"/>
        </p:xfrm>
        <a:graphic>
          <a:graphicData uri="http://schemas.openxmlformats.org/drawingml/2006/table">
            <a:tbl>
              <a:tblPr firstRow="1" bandRow="1">
                <a:tableStyleId>{5940675A-B579-460E-94D1-54222C63F5DA}</a:tableStyleId>
              </a:tblPr>
              <a:tblGrid>
                <a:gridCol w="4186555"/>
                <a:gridCol w="962025"/>
                <a:gridCol w="713105"/>
                <a:gridCol w="1788795"/>
                <a:gridCol w="1149985"/>
                <a:gridCol w="1049655"/>
                <a:gridCol w="840105"/>
                <a:gridCol w="699135"/>
              </a:tblGrid>
              <a:tr h="228600">
                <a:tc rowSpan="2">
                  <a:txBody>
                    <a:bodyPr/>
                    <a:lstStyle/>
                    <a:p>
                      <a:pPr indent="0">
                        <a:buNone/>
                      </a:pPr>
                      <a:r>
                        <a:rPr lang="en-US" sz="2400" b="0">
                          <a:solidFill>
                            <a:srgbClr val="000000"/>
                          </a:solidFill>
                          <a:latin typeface="Times New Roman" panose="02020603050405020304" charset="0"/>
                          <a:cs typeface="Times New Roman" panose="02020603050405020304" charset="0"/>
                        </a:rPr>
                        <a:t>Variable</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a:solidFill>
                        <a:schemeClr val="tx1"/>
                      </a:solidFill>
                      <a:prstDash val="solid"/>
                    </a:lnB>
                    <a:lnTlToBr>
                      <a:noFill/>
                    </a:lnTlToBr>
                    <a:lnBlToTr>
                      <a:noFill/>
                    </a:lnBlToTr>
                    <a:noFill/>
                  </a:tcPr>
                </a:tc>
                <a:tc rowSpan="2">
                  <a:txBody>
                    <a:bodyPr/>
                    <a:lstStyle/>
                    <a:p>
                      <a:pPr indent="0">
                        <a:buNone/>
                      </a:pPr>
                      <a:r>
                        <a:rPr lang="en-US" sz="2400" b="0">
                          <a:solidFill>
                            <a:srgbClr val="000000"/>
                          </a:solidFill>
                          <a:latin typeface="Times New Roman" panose="02020603050405020304" charset="0"/>
                          <a:cs typeface="Times New Roman" panose="02020603050405020304" charset="0"/>
                        </a:rPr>
                        <a:t>Mean</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a:solidFill>
                        <a:schemeClr val="tx1"/>
                      </a:solidFill>
                      <a:prstDash val="solid"/>
                    </a:lnB>
                    <a:lnTlToBr>
                      <a:noFill/>
                    </a:lnTlToBr>
                    <a:lnBlToTr>
                      <a:noFill/>
                    </a:lnBlToTr>
                    <a:noFill/>
                  </a:tcPr>
                </a:tc>
                <a:tc rowSpan="2">
                  <a:txBody>
                    <a:bodyPr/>
                    <a:lstStyle/>
                    <a:p>
                      <a:pPr indent="0">
                        <a:buNone/>
                      </a:pPr>
                      <a:r>
                        <a:rPr lang="en-US" sz="2400" b="0">
                          <a:solidFill>
                            <a:srgbClr val="000000"/>
                          </a:solidFill>
                          <a:latin typeface="Times New Roman" panose="02020603050405020304" charset="0"/>
                          <a:cs typeface="Times New Roman" panose="02020603050405020304" charset="0"/>
                        </a:rPr>
                        <a:t>SD</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a:solidFill>
                        <a:schemeClr val="tx1"/>
                      </a:solidFill>
                      <a:prstDash val="solid"/>
                    </a:lnB>
                    <a:lnTlToBr>
                      <a:noFill/>
                    </a:lnTlToBr>
                    <a:lnBlToTr>
                      <a:noFill/>
                    </a:lnBlToTr>
                    <a:noFill/>
                  </a:tcPr>
                </a:tc>
                <a:tc rowSpan="2">
                  <a:txBody>
                    <a:bodyPr/>
                    <a:lstStyle/>
                    <a:p>
                      <a:pPr indent="0" algn="ctr">
                        <a:buNone/>
                      </a:pPr>
                      <a:r>
                        <a:rPr lang="en-US" sz="2400" b="0">
                          <a:latin typeface="Times New Roman" panose="02020603050405020304" charset="0"/>
                          <a:cs typeface="Times New Roman" panose="02020603050405020304" charset="0"/>
                        </a:rPr>
                        <a:t>Cronbach's Alpha</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a:solidFill>
                        <a:schemeClr val="tx1"/>
                      </a:solidFill>
                      <a:prstDash val="solid"/>
                    </a:lnB>
                    <a:lnTlToBr>
                      <a:noFill/>
                    </a:lnTlToBr>
                    <a:lnBlToTr>
                      <a:noFill/>
                    </a:lnBlToTr>
                    <a:noFill/>
                  </a:tcPr>
                </a:tc>
                <a:tc gridSpan="4">
                  <a:txBody>
                    <a:bodyPr/>
                    <a:lstStyle/>
                    <a:p>
                      <a:pPr indent="0" algn="ctr">
                        <a:buNone/>
                      </a:pPr>
                      <a:r>
                        <a:rPr lang="en-US" sz="2400" b="0">
                          <a:solidFill>
                            <a:srgbClr val="000000"/>
                          </a:solidFill>
                          <a:latin typeface="Times New Roman" panose="02020603050405020304" charset="0"/>
                          <a:cs typeface="Times New Roman" panose="02020603050405020304" charset="0"/>
                        </a:rPr>
                        <a:t>Correlation</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0">
                <a:tc vMerge="1">
                  <a:tcPr>
                    <a:lnB w="12700" cap="flat">
                      <a:solidFill>
                        <a:schemeClr val="tx1"/>
                      </a:solidFill>
                      <a:prstDash val="solid"/>
                    </a:lnB>
                  </a:tcPr>
                </a:tc>
                <a:tc vMerge="1">
                  <a:tcPr>
                    <a:lnB w="12700" cap="flat">
                      <a:solidFill>
                        <a:schemeClr val="tx1"/>
                      </a:solidFill>
                      <a:prstDash val="solid"/>
                    </a:lnB>
                  </a:tcPr>
                </a:tc>
                <a:tc vMerge="1">
                  <a:tcPr>
                    <a:lnB w="12700" cap="flat">
                      <a:solidFill>
                        <a:schemeClr val="tx1"/>
                      </a:solidFill>
                      <a:prstDash val="solid"/>
                    </a:lnB>
                  </a:tcPr>
                </a:tc>
                <a:tc vMerge="1">
                  <a:tcPr>
                    <a:lnB w="12700" cap="flat">
                      <a:solidFill>
                        <a:schemeClr val="tx1"/>
                      </a:solidFill>
                      <a:prstDash val="solid"/>
                    </a:lnB>
                  </a:tcPr>
                </a:tc>
                <a:tc>
                  <a:txBody>
                    <a:bodyPr/>
                    <a:lstStyle/>
                    <a:p>
                      <a:pPr indent="0">
                        <a:buNone/>
                      </a:pPr>
                      <a:r>
                        <a:rPr lang="en-US" sz="2400" b="0">
                          <a:solidFill>
                            <a:srgbClr val="000000"/>
                          </a:solidFill>
                          <a:latin typeface="Times New Roman" panose="02020603050405020304" charset="0"/>
                          <a:cs typeface="Times New Roman" panose="02020603050405020304" charset="0"/>
                        </a:rPr>
                        <a:t>1</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2</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3</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4</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31800">
                <a:tc>
                  <a:txBody>
                    <a:bodyPr/>
                    <a:lstStyle/>
                    <a:p>
                      <a:pPr indent="0">
                        <a:buNone/>
                      </a:pPr>
                      <a:r>
                        <a:rPr lang="en-US" sz="2400" b="0" dirty="0">
                          <a:solidFill>
                            <a:srgbClr val="000000"/>
                          </a:solidFill>
                          <a:latin typeface="Times New Roman" panose="02020603050405020304" charset="0"/>
                          <a:cs typeface="Times New Roman" panose="02020603050405020304" charset="0"/>
                        </a:rPr>
                        <a:t>1. Flow</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a:solidFill>
                        <a:schemeClr val="tx1"/>
                      </a:solidFill>
                      <a:prstDash val="solid"/>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4.01</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a:solidFill>
                        <a:schemeClr val="tx1"/>
                      </a:solidFill>
                      <a:prstDash val="solid"/>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0.73</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a:solidFill>
                        <a:schemeClr val="tx1"/>
                      </a:solidFill>
                      <a:prstDash val="solid"/>
                    </a:lnT>
                    <a:lnB cap="flat">
                      <a:noFill/>
                    </a:lnB>
                    <a:lnTlToBr>
                      <a:noFill/>
                    </a:lnTlToBr>
                    <a:lnBlToTr>
                      <a:noFill/>
                    </a:lnBlToTr>
                    <a:noFill/>
                  </a:tcPr>
                </a:tc>
                <a:tc>
                  <a:txBody>
                    <a:bodyPr/>
                    <a:lstStyle/>
                    <a:p>
                      <a:pPr indent="0" algn="ctr">
                        <a:buNone/>
                      </a:pPr>
                      <a:r>
                        <a:rPr lang="en-US" sz="2400" b="0" dirty="0">
                          <a:solidFill>
                            <a:srgbClr val="000000"/>
                          </a:solidFill>
                          <a:latin typeface="Times New Roman" panose="02020603050405020304" charset="0"/>
                          <a:cs typeface="Times New Roman" panose="02020603050405020304" charset="0"/>
                        </a:rPr>
                        <a:t>0.83</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a:solidFill>
                        <a:schemeClr val="tx1"/>
                      </a:solidFill>
                      <a:prstDash val="solid"/>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1</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chemeClr val="tx1"/>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 </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chemeClr val="tx1"/>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 </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chemeClr val="tx1"/>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 </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chemeClr val="tx1"/>
                      </a:solidFill>
                      <a:prstDash val="solid"/>
                      <a:headEnd type="none" w="med" len="med"/>
                      <a:tailEnd type="none" w="med" len="med"/>
                    </a:lnT>
                    <a:lnB cap="flat">
                      <a:noFill/>
                    </a:lnB>
                    <a:lnTlToBr>
                      <a:noFill/>
                    </a:lnTlToBr>
                    <a:lnBlToTr>
                      <a:noFill/>
                    </a:lnBlToTr>
                    <a:noFill/>
                  </a:tcPr>
                </a:tc>
              </a:tr>
              <a:tr h="203200">
                <a:tc>
                  <a:txBody>
                    <a:bodyPr/>
                    <a:lstStyle/>
                    <a:p>
                      <a:pPr indent="0">
                        <a:buNone/>
                      </a:pPr>
                      <a:r>
                        <a:rPr lang="en-US" sz="2400" b="0" dirty="0">
                          <a:solidFill>
                            <a:srgbClr val="000000"/>
                          </a:solidFill>
                          <a:latin typeface="Times New Roman" panose="02020603050405020304" charset="0"/>
                          <a:cs typeface="Times New Roman" panose="02020603050405020304" charset="0"/>
                        </a:rPr>
                        <a:t>2. Happiness at work</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solidFill>
                      <a:schemeClr val="bg1"/>
                    </a:solid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3.79</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0.91</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400" b="0" dirty="0">
                          <a:solidFill>
                            <a:srgbClr val="000000"/>
                          </a:solidFill>
                          <a:latin typeface="Times New Roman" panose="02020603050405020304" charset="0"/>
                          <a:cs typeface="Times New Roman" panose="02020603050405020304" charset="0"/>
                        </a:rPr>
                        <a:t>0.83</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0.47**</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1</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 </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 </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203200">
                <a:tc>
                  <a:txBody>
                    <a:bodyPr/>
                    <a:lstStyle/>
                    <a:p>
                      <a:pPr indent="0">
                        <a:buNone/>
                      </a:pPr>
                      <a:r>
                        <a:rPr lang="en-US" sz="2400" b="0" dirty="0">
                          <a:solidFill>
                            <a:srgbClr val="000000"/>
                          </a:solidFill>
                          <a:latin typeface="Times New Roman" panose="02020603050405020304" charset="0"/>
                          <a:cs typeface="Times New Roman" panose="02020603050405020304" charset="0"/>
                        </a:rPr>
                        <a:t>3. Creativity</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3.94</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0.77</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lgn="ctr">
                        <a:buNone/>
                      </a:pPr>
                      <a:r>
                        <a:rPr lang="en-US" sz="2400" b="0" dirty="0">
                          <a:solidFill>
                            <a:srgbClr val="000000"/>
                          </a:solidFill>
                          <a:latin typeface="Times New Roman" panose="02020603050405020304" charset="0"/>
                          <a:cs typeface="Times New Roman" panose="02020603050405020304" charset="0"/>
                        </a:rPr>
                        <a:t>0.86</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0.32*</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0.43*</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1</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Times New Roman" panose="02020603050405020304" charset="0"/>
                          <a:cs typeface="Times New Roman" panose="02020603050405020304" charset="0"/>
                        </a:rPr>
                        <a:t> </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cap="flat">
                      <a:noFill/>
                    </a:lnB>
                    <a:lnTlToBr>
                      <a:noFill/>
                    </a:lnTlToBr>
                    <a:lnBlToTr>
                      <a:noFill/>
                    </a:lnBlToTr>
                    <a:noFill/>
                  </a:tcPr>
                </a:tc>
              </a:tr>
              <a:tr h="203200">
                <a:tc>
                  <a:txBody>
                    <a:bodyPr/>
                    <a:lstStyle/>
                    <a:p>
                      <a:pPr indent="0">
                        <a:buNone/>
                      </a:pPr>
                      <a:r>
                        <a:rPr lang="en-US" sz="2400" b="0">
                          <a:solidFill>
                            <a:srgbClr val="000000"/>
                          </a:solidFill>
                          <a:latin typeface="Times New Roman" panose="02020603050405020304" charset="0"/>
                          <a:cs typeface="Times New Roman" panose="02020603050405020304" charset="0"/>
                        </a:rPr>
                        <a:t>4. Psychological empowerment</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3.41</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ea typeface="Times New Roman" panose="02020603050405020304" charset="0"/>
                          <a:cs typeface="Times New Roman" panose="02020603050405020304" charset="0"/>
                        </a:rPr>
                        <a:t>0.69</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dirty="0">
                          <a:solidFill>
                            <a:srgbClr val="000000"/>
                          </a:solidFill>
                          <a:latin typeface="Times New Roman" panose="02020603050405020304" charset="0"/>
                          <a:cs typeface="Times New Roman" panose="02020603050405020304" charset="0"/>
                        </a:rPr>
                        <a:t>0.89</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0.29*</a:t>
                      </a:r>
                      <a:r>
                        <a:rPr lang="en-US" sz="2400" dirty="0">
                          <a:solidFill>
                            <a:srgbClr val="000000"/>
                          </a:solidFill>
                          <a:latin typeface="Times New Roman" panose="02020603050405020304" charset="0"/>
                          <a:cs typeface="Times New Roman" panose="02020603050405020304" charset="0"/>
                          <a:sym typeface="+mn-ea"/>
                        </a:rPr>
                        <a:t>*</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sym typeface="+mn-ea"/>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0.27*</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0.22*</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Times New Roman" panose="02020603050405020304" charset="0"/>
                          <a:cs typeface="Times New Roman" panose="02020603050405020304" charset="0"/>
                        </a:rPr>
                        <a:t>1</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Text Box 99"/>
          <p:cNvSpPr txBox="1"/>
          <p:nvPr/>
        </p:nvSpPr>
        <p:spPr>
          <a:xfrm>
            <a:off x="1031875" y="4597400"/>
            <a:ext cx="9808210" cy="706755"/>
          </a:xfrm>
          <a:prstGeom prst="rect">
            <a:avLst/>
          </a:prstGeom>
          <a:noFill/>
          <a:ln w="9525">
            <a:noFill/>
          </a:ln>
        </p:spPr>
        <p:txBody>
          <a:bodyPr wrap="square">
            <a:spAutoFit/>
          </a:bodyPr>
          <a:lstStyle/>
          <a:p>
            <a:pPr indent="0"/>
            <a:r>
              <a:rPr lang="en-US" sz="2000" b="1">
                <a:latin typeface="Times New Roman" panose="02020603050405020304" charset="0"/>
                <a:ea typeface="SimSun" panose="02010600030101010101" pitchFamily="2" charset="-122"/>
                <a:cs typeface="Times New Roman" panose="02020603050405020304" charset="0"/>
              </a:rPr>
              <a:t>Note:</a:t>
            </a:r>
            <a:r>
              <a:rPr lang="en-US" sz="2000" b="0">
                <a:latin typeface="Times New Roman" panose="02020603050405020304" charset="0"/>
                <a:ea typeface="SimSun" panose="02010600030101010101" pitchFamily="2" charset="-122"/>
                <a:cs typeface="Times New Roman" panose="02020603050405020304" charset="0"/>
              </a:rPr>
              <a:t> *</a:t>
            </a:r>
            <a:r>
              <a:rPr lang="en-US" sz="2000" b="0" i="1">
                <a:latin typeface="Times New Roman" panose="02020603050405020304" charset="0"/>
                <a:ea typeface="SimSun" panose="02010600030101010101" pitchFamily="2" charset="-122"/>
                <a:cs typeface="Times New Roman" panose="02020603050405020304" charset="0"/>
              </a:rPr>
              <a:t>p</a:t>
            </a:r>
            <a:r>
              <a:rPr lang="en-US" sz="2000" b="0">
                <a:latin typeface="Times New Roman" panose="02020603050405020304" charset="0"/>
                <a:ea typeface="SimSun" panose="02010600030101010101" pitchFamily="2" charset="-122"/>
                <a:cs typeface="Times New Roman" panose="02020603050405020304" charset="0"/>
              </a:rPr>
              <a:t>&lt;.05, **</a:t>
            </a:r>
            <a:r>
              <a:rPr lang="en-US" sz="2000" b="0" i="1">
                <a:latin typeface="Times New Roman" panose="02020603050405020304" charset="0"/>
                <a:ea typeface="SimSun" panose="02010600030101010101" pitchFamily="2" charset="-122"/>
                <a:cs typeface="Times New Roman" panose="02020603050405020304" charset="0"/>
              </a:rPr>
              <a:t>p</a:t>
            </a:r>
            <a:r>
              <a:rPr lang="en-US" sz="2000" b="0">
                <a:latin typeface="Times New Roman" panose="02020603050405020304" charset="0"/>
                <a:ea typeface="SimSun" panose="02010600030101010101" pitchFamily="2" charset="-122"/>
                <a:cs typeface="Times New Roman" panose="02020603050405020304" charset="0"/>
              </a:rPr>
              <a:t>&lt;.01</a:t>
            </a:r>
            <a:endParaRPr lang="en-US" sz="2000" b="1">
              <a:latin typeface="Times New Roman" panose="02020603050405020304" charset="0"/>
              <a:ea typeface="SimSun" panose="02010600030101010101" pitchFamily="2" charset="-122"/>
              <a:cs typeface="Times New Roman" panose="02020603050405020304" charset="0"/>
            </a:endParaRPr>
          </a:p>
          <a:p>
            <a:pPr indent="0"/>
            <a:r>
              <a:rPr lang="en-US" sz="2000" b="1">
                <a:latin typeface="Times New Roman" panose="02020603050405020304" charset="0"/>
                <a:ea typeface="SimSun" panose="02010600030101010101" pitchFamily="2" charset="-122"/>
                <a:cs typeface="Times New Roman" panose="02020603050405020304" charset="0"/>
              </a:rPr>
              <a:t>Source:</a:t>
            </a:r>
            <a:r>
              <a:rPr lang="en-US" sz="2000" b="0">
                <a:latin typeface="Times New Roman" panose="02020603050405020304" charset="0"/>
                <a:ea typeface="SimSun" panose="02010600030101010101" pitchFamily="2" charset="-122"/>
                <a:cs typeface="Times New Roman" panose="02020603050405020304" charset="0"/>
              </a:rPr>
              <a:t> The Authors</a:t>
            </a:r>
            <a:endParaRPr lang="en-US" sz="2000" b="0">
              <a:latin typeface="Times New Roman" panose="02020603050405020304" charset="0"/>
              <a:ea typeface="SimSun" panose="02010600030101010101" pitchFamily="2" charset="-122"/>
              <a:cs typeface="Times New Roman" panose="02020603050405020304" charset="0"/>
            </a:endParaRPr>
          </a:p>
        </p:txBody>
      </p:sp>
      <p:sp>
        <p:nvSpPr>
          <p:cNvPr id="5" name="Date Placeholder 4"/>
          <p:cNvSpPr>
            <a:spLocks noGrp="1"/>
          </p:cNvSpPr>
          <p:nvPr>
            <p:ph type="dt" sz="half" idx="10"/>
          </p:nvPr>
        </p:nvSpPr>
        <p:spPr>
          <a:noFill/>
        </p:spPr>
        <p:txBody>
          <a:bodyPr/>
          <a:lstStyle/>
          <a:p>
            <a:fld id="{63A1C593-65D0-4073-BCC9-577B9352EA97}" type="datetime4">
              <a:rPr lang="en-US" smtClean="0">
                <a:highlight>
                  <a:srgbClr val="00FFFF"/>
                </a:highlight>
              </a:rPr>
            </a:fld>
            <a:endParaRPr lang="en-US">
              <a:highlight>
                <a:srgbClr val="00FFFF"/>
              </a:highlight>
            </a:endParaRPr>
          </a:p>
        </p:txBody>
      </p:sp>
      <p:sp>
        <p:nvSpPr>
          <p:cNvPr id="6" name="Slide Number Placeholder 5"/>
          <p:cNvSpPr>
            <a:spLocks noGrp="1"/>
          </p:cNvSpPr>
          <p:nvPr>
            <p:ph type="sldNum" sz="quarter" idx="12"/>
          </p:nvPr>
        </p:nvSpPr>
        <p:spPr>
          <a:noFill/>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09600" y="2428875"/>
          <a:ext cx="10972800" cy="2194560"/>
        </p:xfrm>
        <a:graphic>
          <a:graphicData uri="http://schemas.openxmlformats.org/drawingml/2006/table">
            <a:tbl>
              <a:tblPr firstRow="1" bandRow="1">
                <a:tableStyleId>{5940675A-B579-460E-94D1-54222C63F5DA}</a:tableStyleId>
              </a:tblPr>
              <a:tblGrid>
                <a:gridCol w="4665980"/>
                <a:gridCol w="870585"/>
                <a:gridCol w="973455"/>
                <a:gridCol w="1197610"/>
                <a:gridCol w="1196975"/>
                <a:gridCol w="1088390"/>
                <a:gridCol w="979805"/>
              </a:tblGrid>
              <a:tr h="203200">
                <a:tc>
                  <a:txBody>
                    <a:bodyPr/>
                    <a:lstStyle/>
                    <a:p>
                      <a:pPr indent="0">
                        <a:buNone/>
                      </a:pPr>
                      <a:r>
                        <a:rPr lang="en-US" sz="2400" b="0">
                          <a:latin typeface="Times New Roman" panose="02020603050405020304" charset="0"/>
                          <a:cs typeface="Times New Roman" panose="02020603050405020304" charset="0"/>
                        </a:rPr>
                        <a:t>Variable</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CR</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AVE</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gridSpan="4">
                  <a:txBody>
                    <a:bodyPr/>
                    <a:lstStyle/>
                    <a:p>
                      <a:pPr indent="0">
                        <a:buNone/>
                      </a:pPr>
                      <a:r>
                        <a:rPr lang="en-US" sz="2400" b="0">
                          <a:latin typeface="Times New Roman" panose="02020603050405020304" charset="0"/>
                          <a:cs typeface="Times New Roman" panose="02020603050405020304" charset="0"/>
                        </a:rPr>
                        <a:t>HTMT Ratio</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65760">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1</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2</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3</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4</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lstStyle/>
                    <a:p>
                      <a:pPr indent="0">
                        <a:buNone/>
                      </a:pPr>
                      <a:r>
                        <a:rPr lang="en-US" sz="2400" b="0" dirty="0">
                          <a:solidFill>
                            <a:srgbClr val="000000"/>
                          </a:solidFill>
                          <a:latin typeface="Times New Roman" panose="02020603050405020304" charset="0"/>
                          <a:cs typeface="Times New Roman" panose="02020603050405020304" charset="0"/>
                        </a:rPr>
                        <a:t>1. Flow</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.84</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.55</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tr>
              <a:tr h="342900">
                <a:tc>
                  <a:txBody>
                    <a:bodyPr/>
                    <a:lstStyle/>
                    <a:p>
                      <a:pPr indent="0">
                        <a:buNone/>
                      </a:pPr>
                      <a:r>
                        <a:rPr lang="en-US" sz="2400" b="0" dirty="0">
                          <a:solidFill>
                            <a:srgbClr val="000000"/>
                          </a:solidFill>
                          <a:latin typeface="Times New Roman" panose="02020603050405020304" charset="0"/>
                          <a:cs typeface="Times New Roman" panose="02020603050405020304" charset="0"/>
                        </a:rPr>
                        <a:t>2. Happiness at work</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.83</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.52</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dirty="0">
                          <a:latin typeface="Times New Roman" panose="02020603050405020304" charset="0"/>
                          <a:cs typeface="Times New Roman" panose="02020603050405020304" charset="0"/>
                        </a:rPr>
                        <a:t>0.37</a:t>
                      </a:r>
                      <a:endParaRPr lang="en-US" sz="2400" b="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cap="flat">
                      <a:noFill/>
                    </a:lnT>
                    <a:lnB cap="flat">
                      <a:noFill/>
                    </a:lnB>
                    <a:lnTlToBr>
                      <a:noFill/>
                    </a:lnTlToBr>
                    <a:lnBlToTr>
                      <a:noFill/>
                    </a:lnBlToTr>
                    <a:noFill/>
                  </a:tcPr>
                </a:tc>
              </a:tr>
              <a:tr h="365760">
                <a:tc>
                  <a:txBody>
                    <a:bodyPr/>
                    <a:lstStyle/>
                    <a:p>
                      <a:pPr indent="0">
                        <a:buNone/>
                      </a:pPr>
                      <a:r>
                        <a:rPr lang="en-US" sz="2400" b="0" dirty="0">
                          <a:solidFill>
                            <a:srgbClr val="000000"/>
                          </a:solidFill>
                          <a:latin typeface="Times New Roman" panose="02020603050405020304" charset="0"/>
                          <a:cs typeface="Times New Roman" panose="02020603050405020304" charset="0"/>
                        </a:rPr>
                        <a:t>3. Creativity</a:t>
                      </a:r>
                      <a:endParaRPr lang="en-US" sz="2400" b="0" dirty="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.87</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.53</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dirty="0">
                          <a:latin typeface="Times New Roman" panose="02020603050405020304" charset="0"/>
                          <a:cs typeface="Times New Roman" panose="02020603050405020304" charset="0"/>
                        </a:rPr>
                        <a:t>0.46</a:t>
                      </a:r>
                      <a:endParaRPr lang="en-US" sz="2400" b="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dirty="0">
                          <a:latin typeface="Times New Roman" panose="02020603050405020304" charset="0"/>
                          <a:cs typeface="Times New Roman" panose="02020603050405020304" charset="0"/>
                        </a:rPr>
                        <a:t>0.74</a:t>
                      </a:r>
                      <a:endParaRPr lang="en-US" sz="2400" b="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cap="flat">
                      <a:noFill/>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 </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cap="flat">
                      <a:noFill/>
                    </a:lnT>
                    <a:lnB cap="flat">
                      <a:noFill/>
                    </a:lnB>
                    <a:lnTlToBr>
                      <a:noFill/>
                    </a:lnTlToBr>
                    <a:lnBlToTr>
                      <a:noFill/>
                    </a:lnBlToTr>
                    <a:noFill/>
                  </a:tcPr>
                </a:tc>
              </a:tr>
              <a:tr h="342900">
                <a:tc>
                  <a:txBody>
                    <a:bodyPr/>
                    <a:lstStyle/>
                    <a:p>
                      <a:pPr indent="0">
                        <a:buNone/>
                      </a:pPr>
                      <a:r>
                        <a:rPr lang="en-US" sz="2400" b="0">
                          <a:solidFill>
                            <a:srgbClr val="000000"/>
                          </a:solidFill>
                          <a:latin typeface="Times New Roman" panose="02020603050405020304" charset="0"/>
                          <a:cs typeface="Times New Roman" panose="02020603050405020304" charset="0"/>
                        </a:rPr>
                        <a:t>4. Psychological empowerment</a:t>
                      </a:r>
                      <a:endParaRPr 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.88</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.61</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latin typeface="Times New Roman" panose="02020603050405020304" charset="0"/>
                          <a:cs typeface="Times New Roman" panose="02020603050405020304" charset="0"/>
                        </a:rPr>
                        <a:t>0.42</a:t>
                      </a:r>
                      <a:endParaRPr lang="en-US" sz="2400" b="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latin typeface="Times New Roman" panose="02020603050405020304" charset="0"/>
                          <a:cs typeface="Times New Roman" panose="02020603050405020304" charset="0"/>
                        </a:rPr>
                        <a:t>0.76</a:t>
                      </a:r>
                      <a:endParaRPr lang="en-US" sz="2400" b="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latin typeface="Times New Roman" panose="02020603050405020304" charset="0"/>
                          <a:cs typeface="Times New Roman" panose="02020603050405020304" charset="0"/>
                        </a:rPr>
                        <a:t>0.69</a:t>
                      </a:r>
                      <a:endParaRPr lang="en-US" sz="2400" b="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endParaRPr lang="en-US" sz="2400" b="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Text Box 99"/>
          <p:cNvSpPr txBox="1"/>
          <p:nvPr/>
        </p:nvSpPr>
        <p:spPr>
          <a:xfrm>
            <a:off x="609600" y="4685665"/>
            <a:ext cx="11182985" cy="1014730"/>
          </a:xfrm>
          <a:prstGeom prst="rect">
            <a:avLst/>
          </a:prstGeom>
          <a:noFill/>
          <a:ln w="9525">
            <a:noFill/>
          </a:ln>
        </p:spPr>
        <p:txBody>
          <a:bodyPr wrap="square">
            <a:spAutoFit/>
          </a:bodyPr>
          <a:lstStyle/>
          <a:p>
            <a:pPr indent="0"/>
            <a:r>
              <a:rPr lang="en-US" sz="2000" b="1">
                <a:latin typeface="Times New Roman" panose="02020603050405020304" charset="0"/>
                <a:ea typeface="SimSun" panose="02010600030101010101" pitchFamily="2" charset="-122"/>
              </a:rPr>
              <a:t>Note: </a:t>
            </a:r>
            <a:r>
              <a:rPr lang="en-US" sz="2000">
                <a:latin typeface="Times New Roman" panose="02020603050405020304" charset="0"/>
                <a:ea typeface="SimSun" panose="02010600030101010101" pitchFamily="2" charset="-122"/>
              </a:rPr>
              <a:t>CR = Composite reliability; AVE = Average variance extracted; HTMT Ratio: Heterotrait monotrait ratio</a:t>
            </a:r>
            <a:endParaRPr lang="en-US" sz="2000" b="1">
              <a:latin typeface="Times New Roman" panose="02020603050405020304" charset="0"/>
              <a:ea typeface="SimSun" panose="02010600030101010101" pitchFamily="2" charset="-122"/>
            </a:endParaRPr>
          </a:p>
          <a:p>
            <a:pPr indent="0"/>
            <a:r>
              <a:rPr lang="en-US" sz="2000" b="1">
                <a:latin typeface="Times New Roman" panose="02020603050405020304" charset="0"/>
                <a:ea typeface="SimSun" panose="02010600030101010101" pitchFamily="2" charset="-122"/>
              </a:rPr>
              <a:t>Source:</a:t>
            </a:r>
            <a:r>
              <a:rPr lang="en-US" sz="2000" b="0">
                <a:latin typeface="Times New Roman" panose="02020603050405020304" charset="0"/>
                <a:ea typeface="SimSun" panose="02010600030101010101" pitchFamily="2" charset="-122"/>
              </a:rPr>
              <a:t> The authors</a:t>
            </a:r>
            <a:endParaRPr lang="en-US" sz="2000" b="0">
              <a:latin typeface="Times New Roman" panose="02020603050405020304" charset="0"/>
              <a:ea typeface="SimSun" panose="02010600030101010101" pitchFamily="2" charset="-122"/>
            </a:endParaRPr>
          </a:p>
        </p:txBody>
      </p:sp>
      <p:sp>
        <p:nvSpPr>
          <p:cNvPr id="6" name="Date Placeholder 5"/>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7" name="Slide Number Placeholder 6"/>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
        <p:nvSpPr>
          <p:cNvPr id="9" name="Text Box 8"/>
          <p:cNvSpPr txBox="1"/>
          <p:nvPr/>
        </p:nvSpPr>
        <p:spPr>
          <a:xfrm>
            <a:off x="1152525" y="1927225"/>
            <a:ext cx="10365740" cy="460375"/>
          </a:xfrm>
          <a:prstGeom prst="rect">
            <a:avLst/>
          </a:prstGeom>
          <a:noFill/>
        </p:spPr>
        <p:txBody>
          <a:bodyPr wrap="square" rtlCol="0" anchor="t">
            <a:spAutoFit/>
          </a:bodyPr>
          <a:lstStyle/>
          <a:p>
            <a:r>
              <a:rPr lang="en-US" sz="2400" b="1">
                <a:latin typeface="Times New Roman" panose="02020603050405020304" charset="0"/>
                <a:cs typeface="Times New Roman" panose="02020603050405020304" charset="0"/>
                <a:sym typeface="+mn-ea"/>
              </a:rPr>
              <a:t>Table 2:</a:t>
            </a:r>
            <a:r>
              <a:rPr lang="en-US" sz="2400">
                <a:latin typeface="Times New Roman" panose="02020603050405020304" charset="0"/>
                <a:cs typeface="Times New Roman" panose="02020603050405020304" charset="0"/>
                <a:sym typeface="+mn-ea"/>
              </a:rPr>
              <a:t> Convergent and discriminant validity of the constructs</a:t>
            </a:r>
            <a:endParaRPr lang="en-US" sz="2400">
              <a:latin typeface="Times New Roman" panose="02020603050405020304" charset="0"/>
              <a:cs typeface="Times New Roman" panose="02020603050405020304" charset="0"/>
              <a:sym typeface="+mn-ea"/>
            </a:endParaRPr>
          </a:p>
        </p:txBody>
      </p:sp>
      <p:sp>
        <p:nvSpPr>
          <p:cNvPr id="10" name="Text Box 9"/>
          <p:cNvSpPr txBox="1"/>
          <p:nvPr/>
        </p:nvSpPr>
        <p:spPr>
          <a:xfrm>
            <a:off x="609600" y="1294765"/>
            <a:ext cx="5080000" cy="460375"/>
          </a:xfrm>
          <a:prstGeom prst="rect">
            <a:avLst/>
          </a:prstGeom>
          <a:solidFill>
            <a:srgbClr val="FFFFFF"/>
          </a:solidFill>
          <a:ln w="9525">
            <a:noFill/>
          </a:ln>
        </p:spPr>
        <p:txBody>
          <a:bodyPr>
            <a:spAutoFit/>
          </a:bodyPr>
          <a:lstStyle/>
          <a:p>
            <a:pPr marL="342900" indent="-342900">
              <a:buFont typeface="Arial" panose="020B0604020202020204" pitchFamily="34" charset="0"/>
              <a:buChar char="•"/>
            </a:pPr>
            <a:r>
              <a:rPr lang="en-US" sz="2400" b="1" dirty="0">
                <a:latin typeface="Times New Roman" panose="02020603050405020304" charset="0"/>
                <a:ea typeface="SimSun" panose="02010600030101010101" pitchFamily="2" charset="-122"/>
              </a:rPr>
              <a:t>Construct validity</a:t>
            </a:r>
            <a:endParaRPr lang="en-US" sz="2400" b="1" dirty="0">
              <a:latin typeface="Times New Roman" panose="02020603050405020304" charset="0"/>
              <a:ea typeface="SimSun"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61415"/>
            <a:ext cx="10972800" cy="4965065"/>
          </a:xfrm>
        </p:spPr>
        <p:txBody>
          <a:bodyPr/>
          <a:lstStyle/>
          <a:p>
            <a:r>
              <a:rPr lang="en-US" sz="2400" b="1" dirty="0">
                <a:latin typeface="Times New Roman" panose="02020603050405020304" charset="0"/>
                <a:cs typeface="Times New Roman" panose="02020603050405020304" charset="0"/>
              </a:rPr>
              <a:t>Measurement model</a:t>
            </a:r>
            <a:endParaRPr lang="en-US" sz="2400" b="1" dirty="0">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sym typeface="+mn-ea"/>
              </a:rPr>
              <a:t>Individual confirmatory factor analyses showed a good model fit</a:t>
            </a:r>
            <a:endParaRPr lang="en-US" sz="2100" dirty="0">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sym typeface="+mn-ea"/>
              </a:rPr>
              <a:t>Results of the measurement model CFA (χ2 = 917.54, χ2 /</a:t>
            </a:r>
            <a:r>
              <a:rPr lang="en-US" sz="2100" dirty="0" err="1">
                <a:latin typeface="Times New Roman" panose="02020603050405020304" charset="0"/>
                <a:cs typeface="Times New Roman" panose="02020603050405020304" charset="0"/>
                <a:sym typeface="+mn-ea"/>
              </a:rPr>
              <a:t>df</a:t>
            </a:r>
            <a:r>
              <a:rPr lang="en-US" sz="2100" dirty="0">
                <a:latin typeface="Times New Roman" panose="02020603050405020304" charset="0"/>
                <a:cs typeface="Times New Roman" panose="02020603050405020304" charset="0"/>
                <a:sym typeface="+mn-ea"/>
              </a:rPr>
              <a:t> = 2.11, p = 0.001, GFI = 0.96, CFI = 0.95, TLI = 0.95, RMSEA = 0.04) produced satisfactory model fit for the empirical data</a:t>
            </a:r>
            <a:endParaRPr lang="en-US" sz="2100" dirty="0">
              <a:latin typeface="Times New Roman" panose="02020603050405020304" charset="0"/>
              <a:cs typeface="Times New Roman" panose="02020603050405020304" charset="0"/>
            </a:endParaRPr>
          </a:p>
          <a:p>
            <a:pPr marL="0" lvl="1" indent="0">
              <a:buNone/>
            </a:pPr>
            <a:endParaRPr lang="en-US" sz="2400" dirty="0">
              <a:latin typeface="Times New Roman" panose="02020603050405020304" charset="0"/>
              <a:cs typeface="Times New Roman" panose="02020603050405020304" charset="0"/>
            </a:endParaRPr>
          </a:p>
          <a:p>
            <a:r>
              <a:rPr lang="en-US" sz="2400" b="1" dirty="0">
                <a:latin typeface="Times New Roman" panose="02020603050405020304" charset="0"/>
                <a:cs typeface="Times New Roman" panose="02020603050405020304" charset="0"/>
              </a:rPr>
              <a:t>Structural model</a:t>
            </a:r>
            <a:endParaRPr lang="en-US" sz="2400" b="1" dirty="0">
              <a:highlight>
                <a:srgbClr val="FFFF00"/>
              </a:highlight>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rPr>
              <a:t>The structural model was developed involving flow as the independent variable, happiness at work as the dependent variable, creativity and the psychological empowerment as the serial mediators</a:t>
            </a:r>
            <a:endParaRPr lang="en-US" sz="2100" dirty="0">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rPr>
              <a:t>The obtained results indicated that an acceptable model fit was attained for the structural model (χ2 = 841.59, χ2/</a:t>
            </a:r>
            <a:r>
              <a:rPr lang="en-US" sz="2100" dirty="0" err="1">
                <a:latin typeface="Times New Roman" panose="02020603050405020304" charset="0"/>
                <a:cs typeface="Times New Roman" panose="02020603050405020304" charset="0"/>
              </a:rPr>
              <a:t>df</a:t>
            </a:r>
            <a:r>
              <a:rPr lang="en-US" sz="2100" dirty="0">
                <a:latin typeface="Times New Roman" panose="02020603050405020304" charset="0"/>
                <a:cs typeface="Times New Roman" panose="02020603050405020304" charset="0"/>
              </a:rPr>
              <a:t> = 3.01, GFI = .96, TLI=.96, CFI= .98, RMSEA= .05)</a:t>
            </a:r>
            <a:endParaRPr lang="en-US" sz="2100" dirty="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403860"/>
            <a:ext cx="11810365" cy="5722620"/>
          </a:xfrm>
        </p:spPr>
        <p:txBody>
          <a:bodyPr/>
          <a:lstStyle/>
          <a:p>
            <a:r>
              <a:rPr lang="en-US" sz="2800" b="1" dirty="0">
                <a:latin typeface="Times New Roman" panose="02020603050405020304" charset="0"/>
                <a:cs typeface="Times New Roman" panose="02020603050405020304" charset="0"/>
              </a:rPr>
              <a:t>Creativity as mediator</a:t>
            </a:r>
            <a:endParaRPr lang="en-US" sz="2800" b="1" dirty="0">
              <a:latin typeface="Times New Roman" panose="02020603050405020304" charset="0"/>
              <a:cs typeface="Times New Roman" panose="02020603050405020304" charset="0"/>
            </a:endParaRPr>
          </a:p>
          <a:p>
            <a:pPr lvl="1"/>
            <a:r>
              <a:rPr lang="en-US" sz="1800" dirty="0">
                <a:solidFill>
                  <a:schemeClr val="tx1"/>
                </a:solidFill>
                <a:latin typeface="Times New Roman" panose="02020603050405020304" charset="0"/>
                <a:cs typeface="Times New Roman" panose="02020603050405020304" charset="0"/>
                <a:sym typeface="+mn-ea"/>
              </a:rPr>
              <a:t>Path analysis revealed that the flow significantly predicted </a:t>
            </a:r>
            <a:r>
              <a:rPr lang="en-US" sz="1800" dirty="0">
                <a:latin typeface="Times New Roman" panose="02020603050405020304" charset="0"/>
                <a:cs typeface="Times New Roman" panose="02020603050405020304" charset="0"/>
                <a:sym typeface="+mn-ea"/>
              </a:rPr>
              <a:t>happiness </a:t>
            </a:r>
            <a:r>
              <a:rPr lang="en-US" sz="1800" dirty="0">
                <a:solidFill>
                  <a:schemeClr val="tx1"/>
                </a:solidFill>
                <a:latin typeface="Times New Roman" panose="02020603050405020304" charset="0"/>
                <a:cs typeface="Times New Roman" panose="02020603050405020304" charset="0"/>
                <a:sym typeface="+mn-ea"/>
              </a:rPr>
              <a:t>(β = .</a:t>
            </a:r>
            <a:r>
              <a:rPr lang="en-US" sz="1800" dirty="0">
                <a:latin typeface="Times New Roman" panose="02020603050405020304" charset="0"/>
                <a:cs typeface="Times New Roman" panose="02020603050405020304" charset="0"/>
                <a:sym typeface="+mn-ea"/>
              </a:rPr>
              <a:t>219</a:t>
            </a:r>
            <a:r>
              <a:rPr lang="en-US" sz="1800" dirty="0">
                <a:solidFill>
                  <a:schemeClr val="tx1"/>
                </a:solidFill>
                <a:latin typeface="Times New Roman" panose="02020603050405020304" charset="0"/>
                <a:cs typeface="Times New Roman" panose="02020603050405020304" charset="0"/>
                <a:sym typeface="+mn-ea"/>
              </a:rPr>
              <a:t>, p&lt;.001); hypothesis H1 supported</a:t>
            </a:r>
            <a:endParaRPr lang="en-US" sz="1800" dirty="0">
              <a:solidFill>
                <a:schemeClr val="tx1"/>
              </a:solidFill>
              <a:latin typeface="Times New Roman" panose="02020603050405020304" charset="0"/>
              <a:cs typeface="Times New Roman" panose="02020603050405020304" charset="0"/>
              <a:sym typeface="+mn-ea"/>
            </a:endParaRPr>
          </a:p>
          <a:p>
            <a:pPr lvl="1"/>
            <a:r>
              <a:rPr lang="en-US" sz="1800" dirty="0">
                <a:solidFill>
                  <a:schemeClr val="tx1"/>
                </a:solidFill>
                <a:latin typeface="Times New Roman" panose="02020603050405020304" charset="0"/>
                <a:cs typeface="Times New Roman" panose="02020603050405020304" charset="0"/>
                <a:sym typeface="+mn-ea"/>
              </a:rPr>
              <a:t>Direct path between the flow and creativity (β = .</a:t>
            </a:r>
            <a:r>
              <a:rPr lang="en-US" sz="1800" dirty="0">
                <a:latin typeface="Times New Roman" panose="02020603050405020304" charset="0"/>
                <a:cs typeface="Times New Roman" panose="02020603050405020304" charset="0"/>
                <a:sym typeface="+mn-ea"/>
              </a:rPr>
              <a:t>312</a:t>
            </a:r>
            <a:r>
              <a:rPr lang="en-US" sz="1800" dirty="0">
                <a:solidFill>
                  <a:schemeClr val="tx1"/>
                </a:solidFill>
                <a:latin typeface="Times New Roman" panose="02020603050405020304" charset="0"/>
                <a:cs typeface="Times New Roman" panose="02020603050405020304" charset="0"/>
                <a:sym typeface="+mn-ea"/>
              </a:rPr>
              <a:t>, p&lt;.001) was positively significant</a:t>
            </a:r>
            <a:endParaRPr lang="en-US" sz="1800" dirty="0">
              <a:solidFill>
                <a:schemeClr val="tx1"/>
              </a:solidFill>
              <a:latin typeface="Times New Roman" panose="02020603050405020304" charset="0"/>
              <a:cs typeface="Times New Roman" panose="02020603050405020304" charset="0"/>
              <a:sym typeface="+mn-ea"/>
            </a:endParaRPr>
          </a:p>
          <a:p>
            <a:pPr lvl="1"/>
            <a:r>
              <a:rPr lang="en-US" sz="1800" dirty="0">
                <a:solidFill>
                  <a:schemeClr val="tx1"/>
                </a:solidFill>
                <a:latin typeface="Times New Roman" panose="02020603050405020304" charset="0"/>
                <a:cs typeface="Times New Roman" panose="02020603050405020304" charset="0"/>
                <a:sym typeface="+mn-ea"/>
              </a:rPr>
              <a:t>The direct path leading from creativity to happiness was positively </a:t>
            </a:r>
            <a:r>
              <a:rPr lang="en-US" sz="1800" dirty="0">
                <a:latin typeface="Times New Roman" panose="02020603050405020304" charset="0"/>
                <a:cs typeface="Times New Roman" panose="02020603050405020304" charset="0"/>
                <a:sym typeface="+mn-ea"/>
              </a:rPr>
              <a:t>significant </a:t>
            </a:r>
            <a:r>
              <a:rPr lang="en-US" sz="1800" dirty="0">
                <a:solidFill>
                  <a:schemeClr val="tx1"/>
                </a:solidFill>
                <a:latin typeface="Times New Roman" panose="02020603050405020304" charset="0"/>
                <a:cs typeface="Times New Roman" panose="02020603050405020304" charset="0"/>
                <a:sym typeface="+mn-ea"/>
              </a:rPr>
              <a:t>(β = .</a:t>
            </a:r>
            <a:r>
              <a:rPr lang="en-US" sz="1800" dirty="0">
                <a:latin typeface="Times New Roman" panose="02020603050405020304" charset="0"/>
                <a:cs typeface="Times New Roman" panose="02020603050405020304" charset="0"/>
                <a:sym typeface="+mn-ea"/>
              </a:rPr>
              <a:t>211</a:t>
            </a:r>
            <a:r>
              <a:rPr lang="en-US" sz="1800" dirty="0">
                <a:solidFill>
                  <a:schemeClr val="tx1"/>
                </a:solidFill>
                <a:latin typeface="Times New Roman" panose="02020603050405020304" charset="0"/>
                <a:cs typeface="Times New Roman" panose="02020603050405020304" charset="0"/>
                <a:sym typeface="+mn-ea"/>
              </a:rPr>
              <a:t>, p&lt;.001)</a:t>
            </a:r>
            <a:endParaRPr lang="en-US" sz="1800" dirty="0">
              <a:solidFill>
                <a:schemeClr val="tx1"/>
              </a:solidFill>
              <a:latin typeface="Times New Roman" panose="02020603050405020304" charset="0"/>
              <a:cs typeface="Times New Roman" panose="02020603050405020304" charset="0"/>
              <a:sym typeface="+mn-ea"/>
            </a:endParaRPr>
          </a:p>
          <a:p>
            <a:pPr lvl="1"/>
            <a:r>
              <a:rPr lang="en-US" sz="1800" dirty="0">
                <a:solidFill>
                  <a:schemeClr val="tx1"/>
                </a:solidFill>
                <a:latin typeface="Times New Roman" panose="02020603050405020304" charset="0"/>
                <a:cs typeface="Times New Roman" panose="02020603050405020304" charset="0"/>
                <a:sym typeface="+mn-ea"/>
              </a:rPr>
              <a:t>The indirect effect of flow on employee happiness through creativity was significant (β = .</a:t>
            </a:r>
            <a:r>
              <a:rPr lang="en-US" sz="1800" dirty="0">
                <a:latin typeface="Times New Roman" panose="02020603050405020304" charset="0"/>
                <a:cs typeface="Times New Roman" panose="02020603050405020304" charset="0"/>
                <a:sym typeface="+mn-ea"/>
              </a:rPr>
              <a:t>065</a:t>
            </a:r>
            <a:r>
              <a:rPr lang="en-US" sz="1800" dirty="0">
                <a:solidFill>
                  <a:schemeClr val="tx1"/>
                </a:solidFill>
                <a:latin typeface="Times New Roman" panose="02020603050405020304" charset="0"/>
                <a:cs typeface="Times New Roman" panose="02020603050405020304" charset="0"/>
                <a:sym typeface="+mn-ea"/>
              </a:rPr>
              <a:t>, p&lt;.001) suggesting a partial mediation; hypothesis H2 supported</a:t>
            </a:r>
            <a:endParaRPr lang="en-US" sz="1800" dirty="0">
              <a:solidFill>
                <a:schemeClr val="tx1"/>
              </a:solidFill>
              <a:latin typeface="Times New Roman" panose="02020603050405020304" charset="0"/>
              <a:cs typeface="Times New Roman" panose="02020603050405020304" charset="0"/>
              <a:sym typeface="+mn-ea"/>
            </a:endParaRPr>
          </a:p>
          <a:p>
            <a:pPr marL="0" indent="0">
              <a:buNone/>
            </a:pPr>
            <a:r>
              <a:rPr lang="en-US" sz="2100" dirty="0">
                <a:solidFill>
                  <a:schemeClr val="tx1"/>
                </a:solidFill>
                <a:latin typeface="Times New Roman" panose="02020603050405020304" charset="0"/>
                <a:cs typeface="Times New Roman" panose="02020603050405020304" charset="0"/>
                <a:sym typeface="+mn-ea"/>
              </a:rPr>
              <a:t>	</a:t>
            </a:r>
            <a:endParaRPr lang="en-US" sz="2100" dirty="0">
              <a:solidFill>
                <a:schemeClr val="tx1"/>
              </a:solidFill>
              <a:latin typeface="Times New Roman" panose="02020603050405020304" charset="0"/>
              <a:cs typeface="Times New Roman" panose="02020603050405020304" charset="0"/>
              <a:sym typeface="+mn-ea"/>
            </a:endParaRPr>
          </a:p>
          <a:p>
            <a:pPr marL="0" indent="0">
              <a:buNone/>
            </a:pPr>
            <a:r>
              <a:rPr lang="en-US" sz="2100" dirty="0">
                <a:solidFill>
                  <a:schemeClr val="tx1"/>
                </a:solidFill>
                <a:latin typeface="Times New Roman" panose="02020603050405020304" charset="0"/>
                <a:cs typeface="Times New Roman" panose="02020603050405020304" charset="0"/>
                <a:sym typeface="+mn-ea"/>
              </a:rPr>
              <a:t>		</a:t>
            </a:r>
            <a:endParaRPr lang="en-US" sz="2100" dirty="0">
              <a:solidFill>
                <a:schemeClr val="tx1"/>
              </a:solidFill>
              <a:latin typeface="Times New Roman" panose="02020603050405020304" charset="0"/>
              <a:cs typeface="Times New Roman" panose="02020603050405020304" charset="0"/>
              <a:sym typeface="+mn-ea"/>
            </a:endParaRPr>
          </a:p>
          <a:p>
            <a:pPr marL="0" indent="0">
              <a:buNone/>
            </a:pPr>
            <a:endParaRPr lang="en-US" sz="2100" b="1" dirty="0">
              <a:solidFill>
                <a:schemeClr val="tx1"/>
              </a:solidFill>
              <a:latin typeface="Times New Roman" panose="02020603050405020304" charset="0"/>
              <a:cs typeface="Times New Roman" panose="02020603050405020304" charset="0"/>
              <a:sym typeface="+mn-ea"/>
            </a:endParaRPr>
          </a:p>
          <a:p>
            <a:pPr marL="0" indent="0">
              <a:buNone/>
            </a:pPr>
            <a:r>
              <a:rPr lang="en-US" sz="2100" dirty="0">
                <a:solidFill>
                  <a:schemeClr val="tx1"/>
                </a:solidFill>
                <a:latin typeface="Times New Roman" panose="02020603050405020304" charset="0"/>
                <a:cs typeface="Times New Roman" panose="02020603050405020304" charset="0"/>
                <a:sym typeface="+mn-ea"/>
              </a:rPr>
              <a:t>		</a:t>
            </a:r>
            <a:r>
              <a:rPr lang="en-US" sz="2100" b="1" dirty="0">
                <a:solidFill>
                  <a:schemeClr val="tx1"/>
                </a:solidFill>
                <a:latin typeface="Times New Roman" panose="02020603050405020304" charset="0"/>
                <a:cs typeface="Times New Roman" panose="02020603050405020304" charset="0"/>
                <a:sym typeface="+mn-ea"/>
              </a:rPr>
              <a:t>Table 3:</a:t>
            </a:r>
            <a:r>
              <a:rPr lang="en-US" sz="2100" dirty="0">
                <a:solidFill>
                  <a:schemeClr val="tx1"/>
                </a:solidFill>
                <a:latin typeface="Times New Roman" panose="02020603050405020304" charset="0"/>
                <a:cs typeface="Times New Roman" panose="02020603050405020304" charset="0"/>
                <a:sym typeface="+mn-ea"/>
              </a:rPr>
              <a:t> Mediation analysis results when creativity is a mediator</a:t>
            </a:r>
            <a:endParaRPr lang="en-US" sz="2100" b="1" dirty="0">
              <a:solidFill>
                <a:schemeClr val="tx1"/>
              </a:solidFill>
              <a:latin typeface="Times New Roman" panose="02020603050405020304" charset="0"/>
              <a:cs typeface="Times New Roman" panose="02020603050405020304" charset="0"/>
            </a:endParaRPr>
          </a:p>
        </p:txBody>
      </p:sp>
      <p:graphicFrame>
        <p:nvGraphicFramePr>
          <p:cNvPr id="4" name="Table 3"/>
          <p:cNvGraphicFramePr/>
          <p:nvPr/>
        </p:nvGraphicFramePr>
        <p:xfrm>
          <a:off x="1101090" y="4131945"/>
          <a:ext cx="10401300" cy="1158875"/>
        </p:xfrm>
        <a:graphic>
          <a:graphicData uri="http://schemas.openxmlformats.org/drawingml/2006/table">
            <a:tbl>
              <a:tblPr firstRow="1" bandRow="1">
                <a:tableStyleId>{5940675A-B579-460E-94D1-54222C63F5DA}</a:tableStyleId>
              </a:tblPr>
              <a:tblGrid>
                <a:gridCol w="4380230"/>
                <a:gridCol w="1468755"/>
                <a:gridCol w="1548765"/>
                <a:gridCol w="1574800"/>
                <a:gridCol w="1428750"/>
              </a:tblGrid>
              <a:tr h="214630">
                <a:tc rowSpan="2">
                  <a:txBody>
                    <a:bodyPr/>
                    <a:lstStyle/>
                    <a:p>
                      <a:pPr indent="0">
                        <a:buNone/>
                      </a:pPr>
                      <a:r>
                        <a:rPr lang="en-US" sz="1800" b="0">
                          <a:solidFill>
                            <a:srgbClr val="231F20"/>
                          </a:solidFill>
                          <a:latin typeface="Times New Roman" panose="02020603050405020304" charset="0"/>
                          <a:cs typeface="Times New Roman" panose="02020603050405020304" charset="0"/>
                        </a:rPr>
                        <a:t>Indirect path</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a:solidFill>
                        <a:schemeClr val="tx1"/>
                      </a:solidFill>
                      <a:prstDash val="solid"/>
                    </a:lnB>
                    <a:lnTlToBr>
                      <a:noFill/>
                    </a:lnTlToBr>
                    <a:lnBlToTr>
                      <a:noFill/>
                    </a:lnBlToTr>
                    <a:noFill/>
                  </a:tcPr>
                </a:tc>
                <a:tc gridSpan="2">
                  <a:txBody>
                    <a:bodyPr/>
                    <a:lstStyle/>
                    <a:p>
                      <a:pPr indent="0" algn="ctr">
                        <a:buNone/>
                      </a:pPr>
                      <a:r>
                        <a:rPr lang="en-US" sz="1800" b="0">
                          <a:solidFill>
                            <a:srgbClr val="231F20"/>
                          </a:solidFill>
                          <a:latin typeface="Times New Roman" panose="02020603050405020304" charset="0"/>
                          <a:cs typeface="Times New Roman" panose="02020603050405020304" charset="0"/>
                        </a:rPr>
                        <a:t>Bootstrapping</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p>
                      <a:pPr indent="0" algn="ctr">
                        <a:buNone/>
                      </a:pPr>
                      <a:r>
                        <a:rPr lang="en-US" sz="1800" b="0">
                          <a:solidFill>
                            <a:srgbClr val="231F20"/>
                          </a:solidFill>
                          <a:latin typeface="Times New Roman" panose="02020603050405020304" charset="0"/>
                          <a:cs typeface="Times New Roman" panose="02020603050405020304" charset="0"/>
                        </a:rPr>
                        <a:t>BC 95% CI</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tcPr>
                </a:tc>
              </a:tr>
              <a:tr h="335915">
                <a:tc vMerge="1">
                  <a:tcPr>
                    <a:lnB w="12700" cap="flat">
                      <a:solidFill>
                        <a:schemeClr val="tx1"/>
                      </a:solidFill>
                      <a:prstDash val="solid"/>
                    </a:lnB>
                  </a:tcPr>
                </a:tc>
                <a:tc>
                  <a:txBody>
                    <a:bodyPr/>
                    <a:lstStyle/>
                    <a:p>
                      <a:pPr indent="0">
                        <a:buNone/>
                      </a:pPr>
                      <a:r>
                        <a:rPr lang="en-US" sz="1800" b="0">
                          <a:solidFill>
                            <a:srgbClr val="231F20"/>
                          </a:solidFill>
                          <a:latin typeface="Times New Roman" panose="02020603050405020304" charset="0"/>
                          <a:cs typeface="Times New Roman" panose="02020603050405020304" charset="0"/>
                        </a:rPr>
                        <a:t>Indirect effect</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Standard error</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LLCI</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ULCI</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8640">
                <a:tc>
                  <a:txBody>
                    <a:bodyPr/>
                    <a:lstStyle/>
                    <a:p>
                      <a:pPr indent="0">
                        <a:buNone/>
                      </a:pPr>
                      <a:r>
                        <a:rPr lang="en-US" sz="1800" b="0" dirty="0">
                          <a:solidFill>
                            <a:srgbClr val="231F20"/>
                          </a:solidFill>
                          <a:latin typeface="Times New Roman" panose="02020603050405020304" charset="0"/>
                          <a:cs typeface="Times New Roman" panose="02020603050405020304" charset="0"/>
                        </a:rPr>
                        <a:t>Flow→ creativity → happiness at work</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a:solidFill>
                        <a:schemeClr val="tx1"/>
                      </a:solidFill>
                      <a:prstDash val="soli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0.065***</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0.06</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0.02</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0.11</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Text Box 4"/>
          <p:cNvSpPr txBox="1"/>
          <p:nvPr/>
        </p:nvSpPr>
        <p:spPr>
          <a:xfrm>
            <a:off x="1181100" y="5290820"/>
            <a:ext cx="10401300" cy="829945"/>
          </a:xfrm>
          <a:prstGeom prst="rect">
            <a:avLst/>
          </a:prstGeom>
          <a:noFill/>
          <a:ln w="9525">
            <a:noFill/>
          </a:ln>
        </p:spPr>
        <p:txBody>
          <a:bodyPr wrap="square">
            <a:spAutoFit/>
          </a:bodyPr>
          <a:lstStyle/>
          <a:p>
            <a:pPr indent="0">
              <a:buFont typeface="Arial" panose="020B0604020202020204" pitchFamily="34" charset="0"/>
              <a:buNone/>
            </a:pPr>
            <a:r>
              <a:rPr lang="en-US" sz="1600" b="1" dirty="0">
                <a:solidFill>
                  <a:srgbClr val="231F20"/>
                </a:solidFill>
                <a:latin typeface="Times New Roman" panose="02020603050405020304" charset="0"/>
                <a:ea typeface="SimSun" panose="02010600030101010101" pitchFamily="2" charset="-122"/>
              </a:rPr>
              <a:t>Note:</a:t>
            </a:r>
            <a:r>
              <a:rPr lang="en-US" sz="1600" b="0" dirty="0">
                <a:solidFill>
                  <a:srgbClr val="231F20"/>
                </a:solidFill>
                <a:latin typeface="Times New Roman" panose="02020603050405020304" charset="0"/>
                <a:ea typeface="SimSun" panose="02010600030101010101" pitchFamily="2" charset="-122"/>
              </a:rPr>
              <a:t> N = </a:t>
            </a:r>
            <a:r>
              <a:rPr lang="en-US" sz="1600" dirty="0">
                <a:solidFill>
                  <a:srgbClr val="231F20"/>
                </a:solidFill>
                <a:latin typeface="Times New Roman" panose="02020603050405020304" charset="0"/>
                <a:ea typeface="SimSun" panose="02010600030101010101" pitchFamily="2" charset="-122"/>
              </a:rPr>
              <a:t>433</a:t>
            </a:r>
            <a:r>
              <a:rPr lang="en-US" sz="1600" b="0" dirty="0">
                <a:solidFill>
                  <a:srgbClr val="231F20"/>
                </a:solidFill>
                <a:latin typeface="Times New Roman" panose="02020603050405020304" charset="0"/>
                <a:ea typeface="SimSun" panose="02010600030101010101" pitchFamily="2" charset="-122"/>
              </a:rPr>
              <a:t>. </a:t>
            </a:r>
            <a:r>
              <a:rPr lang="en-US" sz="1600" b="0" dirty="0">
                <a:latin typeface="Times New Roman" panose="02020603050405020304" charset="0"/>
                <a:ea typeface="SimSun" panose="02010600030101010101" pitchFamily="2" charset="-122"/>
              </a:rPr>
              <a:t>bootstrap sample size = 5,000; BC 95% CI = bias-corrected 95% confidence interval; LLCI = lower limit of confidence interval; ULCI = upper limit of confidence interval; **</a:t>
            </a:r>
            <a:r>
              <a:rPr lang="en-US" sz="1600" b="0" i="1" dirty="0">
                <a:latin typeface="Times New Roman" panose="02020603050405020304" charset="0"/>
                <a:ea typeface="SimSun" panose="02010600030101010101" pitchFamily="2" charset="-122"/>
              </a:rPr>
              <a:t>p</a:t>
            </a:r>
            <a:r>
              <a:rPr lang="en-US" sz="1600" b="0" dirty="0">
                <a:latin typeface="Times New Roman" panose="02020603050405020304" charset="0"/>
                <a:ea typeface="SimSun" panose="02010600030101010101" pitchFamily="2" charset="-122"/>
              </a:rPr>
              <a:t>&lt;0.001  </a:t>
            </a:r>
            <a:r>
              <a:rPr lang="en-US" sz="1600" b="0" dirty="0">
                <a:solidFill>
                  <a:srgbClr val="231F20"/>
                </a:solidFill>
                <a:latin typeface="Times New Roman" panose="02020603050405020304" charset="0"/>
                <a:ea typeface="SimSun" panose="02010600030101010101" pitchFamily="2" charset="-122"/>
              </a:rPr>
              <a:t>  </a:t>
            </a:r>
            <a:endParaRPr lang="en-US" sz="1600" b="1" dirty="0">
              <a:solidFill>
                <a:srgbClr val="231F20"/>
              </a:solidFill>
              <a:latin typeface="Times New Roman" panose="02020603050405020304" charset="0"/>
              <a:ea typeface="SimSun" panose="02010600030101010101" pitchFamily="2" charset="-122"/>
            </a:endParaRPr>
          </a:p>
          <a:p>
            <a:pPr indent="0">
              <a:buFont typeface="Arial" panose="020B0604020202020204" pitchFamily="34" charset="0"/>
              <a:buNone/>
            </a:pPr>
            <a:r>
              <a:rPr lang="en-US" sz="1600" b="1" dirty="0">
                <a:solidFill>
                  <a:srgbClr val="231F20"/>
                </a:solidFill>
                <a:latin typeface="Times New Roman" panose="02020603050405020304" charset="0"/>
                <a:ea typeface="SimSun" panose="02010600030101010101" pitchFamily="2" charset="-122"/>
              </a:rPr>
              <a:t>Source:</a:t>
            </a:r>
            <a:r>
              <a:rPr lang="en-US" sz="1600" b="0" dirty="0">
                <a:solidFill>
                  <a:srgbClr val="231F20"/>
                </a:solidFill>
                <a:latin typeface="Times New Roman" panose="02020603050405020304" charset="0"/>
                <a:ea typeface="SimSun" panose="02010600030101010101" pitchFamily="2" charset="-122"/>
              </a:rPr>
              <a:t> The authors</a:t>
            </a:r>
            <a:endParaRPr lang="en-US" sz="1600" b="0" dirty="0">
              <a:solidFill>
                <a:srgbClr val="231F20"/>
              </a:solidFill>
              <a:latin typeface="Times New Roman" panose="02020603050405020304" charset="0"/>
              <a:ea typeface="SimSun" panose="02010600030101010101" pitchFamily="2" charset="-122"/>
            </a:endParaRPr>
          </a:p>
        </p:txBody>
      </p:sp>
      <p:sp>
        <p:nvSpPr>
          <p:cNvPr id="6" name="Date Placeholder 5"/>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7" name="Slide Number Placeholder 6"/>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403860"/>
            <a:ext cx="11810365" cy="5722620"/>
          </a:xfrm>
        </p:spPr>
        <p:txBody>
          <a:bodyPr/>
          <a:lstStyle/>
          <a:p>
            <a:r>
              <a:rPr lang="en-US" sz="2800" b="1" dirty="0">
                <a:latin typeface="Times New Roman" panose="02020603050405020304" charset="0"/>
                <a:cs typeface="Times New Roman" panose="02020603050405020304" charset="0"/>
              </a:rPr>
              <a:t>Psychological empowerment as mediator</a:t>
            </a:r>
            <a:endParaRPr lang="en-US" sz="2800" b="1" dirty="0">
              <a:latin typeface="Times New Roman" panose="02020603050405020304" charset="0"/>
              <a:cs typeface="Times New Roman" panose="02020603050405020304" charset="0"/>
            </a:endParaRPr>
          </a:p>
          <a:p>
            <a:pPr lvl="1"/>
            <a:r>
              <a:rPr lang="en-US" sz="1800" dirty="0">
                <a:solidFill>
                  <a:schemeClr val="tx1"/>
                </a:solidFill>
                <a:latin typeface="Times New Roman" panose="02020603050405020304" charset="0"/>
                <a:cs typeface="Times New Roman" panose="02020603050405020304" charset="0"/>
                <a:sym typeface="+mn-ea"/>
              </a:rPr>
              <a:t>Direct path between the flow and psychological empowerment (β = .283, p&lt;.001) was positively significant</a:t>
            </a:r>
            <a:endParaRPr lang="en-US" sz="1800" dirty="0">
              <a:solidFill>
                <a:schemeClr val="tx1"/>
              </a:solidFill>
              <a:latin typeface="Times New Roman" panose="02020603050405020304" charset="0"/>
              <a:cs typeface="Times New Roman" panose="02020603050405020304" charset="0"/>
              <a:sym typeface="+mn-ea"/>
            </a:endParaRPr>
          </a:p>
          <a:p>
            <a:pPr lvl="1"/>
            <a:r>
              <a:rPr lang="en-US" sz="1800" dirty="0">
                <a:solidFill>
                  <a:schemeClr val="tx1"/>
                </a:solidFill>
                <a:latin typeface="Times New Roman" panose="02020603050405020304" charset="0"/>
                <a:cs typeface="Times New Roman" panose="02020603050405020304" charset="0"/>
                <a:sym typeface="+mn-ea"/>
              </a:rPr>
              <a:t>The direct path leading from empowerment to happiness was positively </a:t>
            </a:r>
            <a:r>
              <a:rPr lang="en-US" sz="1800" dirty="0">
                <a:latin typeface="Times New Roman" panose="02020603050405020304" charset="0"/>
                <a:cs typeface="Times New Roman" panose="02020603050405020304" charset="0"/>
                <a:sym typeface="+mn-ea"/>
              </a:rPr>
              <a:t>significant </a:t>
            </a:r>
            <a:r>
              <a:rPr lang="en-US" sz="1800" dirty="0">
                <a:solidFill>
                  <a:schemeClr val="tx1"/>
                </a:solidFill>
                <a:latin typeface="Times New Roman" panose="02020603050405020304" charset="0"/>
                <a:cs typeface="Times New Roman" panose="02020603050405020304" charset="0"/>
                <a:sym typeface="+mn-ea"/>
              </a:rPr>
              <a:t>(β = .437, p&lt;.001)</a:t>
            </a:r>
            <a:endParaRPr lang="en-US" sz="1800" dirty="0">
              <a:solidFill>
                <a:schemeClr val="tx1"/>
              </a:solidFill>
              <a:latin typeface="Times New Roman" panose="02020603050405020304" charset="0"/>
              <a:cs typeface="Times New Roman" panose="02020603050405020304" charset="0"/>
              <a:sym typeface="+mn-ea"/>
            </a:endParaRPr>
          </a:p>
          <a:p>
            <a:pPr lvl="1"/>
            <a:r>
              <a:rPr lang="en-US" sz="1800" dirty="0">
                <a:solidFill>
                  <a:schemeClr val="tx1"/>
                </a:solidFill>
                <a:latin typeface="Times New Roman" panose="02020603050405020304" charset="0"/>
                <a:cs typeface="Times New Roman" panose="02020603050405020304" charset="0"/>
                <a:sym typeface="+mn-ea"/>
              </a:rPr>
              <a:t>The indirect effect of flow on employee happiness was significant (β = .123, p&lt;.001) suggesting a partial mediation; hypothesis H3 supported</a:t>
            </a:r>
            <a:endParaRPr lang="en-US" sz="1800" dirty="0">
              <a:solidFill>
                <a:schemeClr val="tx1"/>
              </a:solidFill>
              <a:latin typeface="Times New Roman" panose="02020603050405020304" charset="0"/>
              <a:cs typeface="Times New Roman" panose="02020603050405020304" charset="0"/>
              <a:sym typeface="+mn-ea"/>
            </a:endParaRPr>
          </a:p>
          <a:p>
            <a:pPr marL="0" indent="0">
              <a:buNone/>
            </a:pPr>
            <a:r>
              <a:rPr lang="en-US" sz="2100" dirty="0">
                <a:solidFill>
                  <a:schemeClr val="tx1"/>
                </a:solidFill>
                <a:latin typeface="Times New Roman" panose="02020603050405020304" charset="0"/>
                <a:cs typeface="Times New Roman" panose="02020603050405020304" charset="0"/>
                <a:sym typeface="+mn-ea"/>
              </a:rPr>
              <a:t>	</a:t>
            </a:r>
            <a:endParaRPr lang="en-US" sz="2100" dirty="0">
              <a:solidFill>
                <a:schemeClr val="tx1"/>
              </a:solidFill>
              <a:latin typeface="Times New Roman" panose="02020603050405020304" charset="0"/>
              <a:cs typeface="Times New Roman" panose="02020603050405020304" charset="0"/>
              <a:sym typeface="+mn-ea"/>
            </a:endParaRPr>
          </a:p>
          <a:p>
            <a:pPr marL="0" indent="0">
              <a:buNone/>
            </a:pPr>
            <a:r>
              <a:rPr lang="en-US" sz="2100" dirty="0">
                <a:solidFill>
                  <a:schemeClr val="tx1"/>
                </a:solidFill>
                <a:latin typeface="Times New Roman" panose="02020603050405020304" charset="0"/>
                <a:cs typeface="Times New Roman" panose="02020603050405020304" charset="0"/>
                <a:sym typeface="+mn-ea"/>
              </a:rPr>
              <a:t>		</a:t>
            </a:r>
            <a:endParaRPr lang="en-US" sz="2100" dirty="0">
              <a:solidFill>
                <a:schemeClr val="tx1"/>
              </a:solidFill>
              <a:latin typeface="Times New Roman" panose="02020603050405020304" charset="0"/>
              <a:cs typeface="Times New Roman" panose="02020603050405020304" charset="0"/>
              <a:sym typeface="+mn-ea"/>
            </a:endParaRPr>
          </a:p>
          <a:p>
            <a:pPr marL="0" indent="0">
              <a:buNone/>
            </a:pPr>
            <a:endParaRPr lang="en-US" sz="2100" b="1" dirty="0">
              <a:solidFill>
                <a:schemeClr val="tx1"/>
              </a:solidFill>
              <a:latin typeface="Times New Roman" panose="02020603050405020304" charset="0"/>
              <a:cs typeface="Times New Roman" panose="02020603050405020304" charset="0"/>
              <a:sym typeface="+mn-ea"/>
            </a:endParaRPr>
          </a:p>
          <a:p>
            <a:pPr marL="0" indent="0">
              <a:buNone/>
            </a:pPr>
            <a:endParaRPr lang="en-US" sz="2100" b="1" dirty="0">
              <a:solidFill>
                <a:schemeClr val="tx1"/>
              </a:solidFill>
              <a:latin typeface="Times New Roman" panose="02020603050405020304" charset="0"/>
              <a:cs typeface="Times New Roman" panose="02020603050405020304" charset="0"/>
              <a:sym typeface="+mn-ea"/>
            </a:endParaRPr>
          </a:p>
          <a:p>
            <a:pPr marL="0" indent="0">
              <a:buNone/>
            </a:pPr>
            <a:r>
              <a:rPr lang="en-US" sz="2100" dirty="0">
                <a:solidFill>
                  <a:schemeClr val="tx1"/>
                </a:solidFill>
                <a:latin typeface="Times New Roman" panose="02020603050405020304" charset="0"/>
                <a:cs typeface="Times New Roman" panose="02020603050405020304" charset="0"/>
                <a:sym typeface="+mn-ea"/>
              </a:rPr>
              <a:t>	</a:t>
            </a:r>
            <a:r>
              <a:rPr lang="en-US" sz="2100" b="1" dirty="0">
                <a:solidFill>
                  <a:schemeClr val="tx1"/>
                </a:solidFill>
                <a:latin typeface="Times New Roman" panose="02020603050405020304" charset="0"/>
                <a:cs typeface="Times New Roman" panose="02020603050405020304" charset="0"/>
                <a:sym typeface="+mn-ea"/>
              </a:rPr>
              <a:t>Table 3:</a:t>
            </a:r>
            <a:r>
              <a:rPr lang="en-US" sz="2100" dirty="0">
                <a:solidFill>
                  <a:schemeClr val="tx1"/>
                </a:solidFill>
                <a:latin typeface="Times New Roman" panose="02020603050405020304" charset="0"/>
                <a:cs typeface="Times New Roman" panose="02020603050405020304" charset="0"/>
                <a:sym typeface="+mn-ea"/>
              </a:rPr>
              <a:t> Mediation analysis results when psychological empowerment is a mediator</a:t>
            </a:r>
            <a:endParaRPr lang="en-US" sz="2100" b="1" dirty="0">
              <a:solidFill>
                <a:schemeClr val="tx1"/>
              </a:solidFill>
              <a:latin typeface="Times New Roman" panose="02020603050405020304" charset="0"/>
              <a:cs typeface="Times New Roman" panose="02020603050405020304" charset="0"/>
            </a:endParaRPr>
          </a:p>
        </p:txBody>
      </p:sp>
      <p:graphicFrame>
        <p:nvGraphicFramePr>
          <p:cNvPr id="4" name="Table 3"/>
          <p:cNvGraphicFramePr/>
          <p:nvPr/>
        </p:nvGraphicFramePr>
        <p:xfrm>
          <a:off x="1101090" y="4131945"/>
          <a:ext cx="10401300" cy="1158875"/>
        </p:xfrm>
        <a:graphic>
          <a:graphicData uri="http://schemas.openxmlformats.org/drawingml/2006/table">
            <a:tbl>
              <a:tblPr firstRow="1" bandRow="1">
                <a:tableStyleId>{5940675A-B579-460E-94D1-54222C63F5DA}</a:tableStyleId>
              </a:tblPr>
              <a:tblGrid>
                <a:gridCol w="4380230"/>
                <a:gridCol w="1468755"/>
                <a:gridCol w="1548765"/>
                <a:gridCol w="1574800"/>
                <a:gridCol w="1428750"/>
              </a:tblGrid>
              <a:tr h="214630">
                <a:tc rowSpan="2">
                  <a:txBody>
                    <a:bodyPr/>
                    <a:lstStyle/>
                    <a:p>
                      <a:pPr indent="0">
                        <a:buNone/>
                      </a:pPr>
                      <a:r>
                        <a:rPr lang="en-US" sz="1800" b="0">
                          <a:solidFill>
                            <a:srgbClr val="231F20"/>
                          </a:solidFill>
                          <a:latin typeface="Times New Roman" panose="02020603050405020304" charset="0"/>
                          <a:cs typeface="Times New Roman" panose="02020603050405020304" charset="0"/>
                        </a:rPr>
                        <a:t>Indirect path</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a:solidFill>
                        <a:schemeClr val="tx1"/>
                      </a:solidFill>
                      <a:prstDash val="solid"/>
                    </a:lnB>
                    <a:lnTlToBr>
                      <a:noFill/>
                    </a:lnTlToBr>
                    <a:lnBlToTr>
                      <a:noFill/>
                    </a:lnBlToTr>
                    <a:noFill/>
                  </a:tcPr>
                </a:tc>
                <a:tc gridSpan="2">
                  <a:txBody>
                    <a:bodyPr/>
                    <a:lstStyle/>
                    <a:p>
                      <a:pPr indent="0" algn="ctr">
                        <a:buNone/>
                      </a:pPr>
                      <a:r>
                        <a:rPr lang="en-US" sz="1800" b="0">
                          <a:solidFill>
                            <a:srgbClr val="231F20"/>
                          </a:solidFill>
                          <a:latin typeface="Times New Roman" panose="02020603050405020304" charset="0"/>
                          <a:cs typeface="Times New Roman" panose="02020603050405020304" charset="0"/>
                        </a:rPr>
                        <a:t>Bootstrapping</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p>
                      <a:pPr indent="0" algn="ctr">
                        <a:buNone/>
                      </a:pPr>
                      <a:r>
                        <a:rPr lang="en-US" sz="1800" b="0">
                          <a:solidFill>
                            <a:srgbClr val="231F20"/>
                          </a:solidFill>
                          <a:latin typeface="Times New Roman" panose="02020603050405020304" charset="0"/>
                          <a:cs typeface="Times New Roman" panose="02020603050405020304" charset="0"/>
                        </a:rPr>
                        <a:t>BC 95% CI</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chemeClr val="tx1"/>
                      </a:solidFill>
                      <a:prstDash val="solid"/>
                      <a:headEnd type="none" w="med" len="med"/>
                      <a:tailEnd type="none" w="med" len="med"/>
                    </a:lnB>
                  </a:tcPr>
                </a:tc>
              </a:tr>
              <a:tr h="335915">
                <a:tc vMerge="1">
                  <a:tcPr>
                    <a:lnB w="12700" cap="flat">
                      <a:solidFill>
                        <a:schemeClr val="tx1"/>
                      </a:solidFill>
                      <a:prstDash val="solid"/>
                    </a:lnB>
                  </a:tcPr>
                </a:tc>
                <a:tc>
                  <a:txBody>
                    <a:bodyPr/>
                    <a:lstStyle/>
                    <a:p>
                      <a:pPr indent="0">
                        <a:buNone/>
                      </a:pPr>
                      <a:r>
                        <a:rPr lang="en-US" sz="1800" b="0">
                          <a:solidFill>
                            <a:srgbClr val="231F20"/>
                          </a:solidFill>
                          <a:latin typeface="Times New Roman" panose="02020603050405020304" charset="0"/>
                          <a:cs typeface="Times New Roman" panose="02020603050405020304" charset="0"/>
                        </a:rPr>
                        <a:t>Indirect effect</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Standard error</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LLCI</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231F20"/>
                          </a:solidFill>
                          <a:latin typeface="Times New Roman" panose="02020603050405020304" charset="0"/>
                          <a:cs typeface="Times New Roman" panose="02020603050405020304" charset="0"/>
                        </a:rPr>
                        <a:t>ULCI</a:t>
                      </a:r>
                      <a:endParaRPr lang="en-US" sz="1800" b="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chemeClr val="tx1"/>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8640">
                <a:tc>
                  <a:txBody>
                    <a:bodyPr/>
                    <a:lstStyle/>
                    <a:p>
                      <a:pPr indent="0">
                        <a:buNone/>
                      </a:pPr>
                      <a:r>
                        <a:rPr lang="en-US" sz="1800" b="0" dirty="0">
                          <a:solidFill>
                            <a:srgbClr val="231F20"/>
                          </a:solidFill>
                          <a:latin typeface="Times New Roman" panose="02020603050405020304" charset="0"/>
                          <a:cs typeface="Times New Roman" panose="02020603050405020304" charset="0"/>
                        </a:rPr>
                        <a:t>Flow→ psychological empowerment → happiness at work</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a:solidFill>
                        <a:schemeClr val="tx1"/>
                      </a:solidFill>
                      <a:prstDash val="soli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0.123***</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0.07</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0.09</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dirty="0">
                          <a:solidFill>
                            <a:srgbClr val="231F20"/>
                          </a:solidFill>
                          <a:latin typeface="Times New Roman" panose="02020603050405020304" charset="0"/>
                          <a:cs typeface="Times New Roman" panose="02020603050405020304" charset="0"/>
                        </a:rPr>
                        <a:t>0.39</a:t>
                      </a:r>
                      <a:endParaRPr lang="en-US" sz="1800" b="0" dirty="0">
                        <a:solidFill>
                          <a:srgbClr val="231F20"/>
                        </a:solidFill>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Text Box 4"/>
          <p:cNvSpPr txBox="1"/>
          <p:nvPr/>
        </p:nvSpPr>
        <p:spPr>
          <a:xfrm>
            <a:off x="1181100" y="5290820"/>
            <a:ext cx="10401300" cy="829945"/>
          </a:xfrm>
          <a:prstGeom prst="rect">
            <a:avLst/>
          </a:prstGeom>
          <a:noFill/>
          <a:ln w="9525">
            <a:noFill/>
          </a:ln>
        </p:spPr>
        <p:txBody>
          <a:bodyPr wrap="square">
            <a:spAutoFit/>
          </a:bodyPr>
          <a:lstStyle/>
          <a:p>
            <a:pPr indent="0">
              <a:buFont typeface="Arial" panose="020B0604020202020204" pitchFamily="34" charset="0"/>
              <a:buNone/>
            </a:pPr>
            <a:r>
              <a:rPr lang="en-US" sz="1600" b="1" dirty="0">
                <a:solidFill>
                  <a:srgbClr val="231F20"/>
                </a:solidFill>
                <a:latin typeface="Times New Roman" panose="02020603050405020304" charset="0"/>
                <a:ea typeface="SimSun" panose="02010600030101010101" pitchFamily="2" charset="-122"/>
              </a:rPr>
              <a:t>Note:</a:t>
            </a:r>
            <a:r>
              <a:rPr lang="en-US" sz="1600" b="0" dirty="0">
                <a:solidFill>
                  <a:srgbClr val="231F20"/>
                </a:solidFill>
                <a:latin typeface="Times New Roman" panose="02020603050405020304" charset="0"/>
                <a:ea typeface="SimSun" panose="02010600030101010101" pitchFamily="2" charset="-122"/>
              </a:rPr>
              <a:t> N = </a:t>
            </a:r>
            <a:r>
              <a:rPr lang="en-US" sz="1600" dirty="0">
                <a:solidFill>
                  <a:srgbClr val="231F20"/>
                </a:solidFill>
                <a:latin typeface="Times New Roman" panose="02020603050405020304" charset="0"/>
                <a:ea typeface="SimSun" panose="02010600030101010101" pitchFamily="2" charset="-122"/>
              </a:rPr>
              <a:t>433</a:t>
            </a:r>
            <a:r>
              <a:rPr lang="en-US" sz="1600" b="0" dirty="0">
                <a:solidFill>
                  <a:srgbClr val="231F20"/>
                </a:solidFill>
                <a:latin typeface="Times New Roman" panose="02020603050405020304" charset="0"/>
                <a:ea typeface="SimSun" panose="02010600030101010101" pitchFamily="2" charset="-122"/>
              </a:rPr>
              <a:t>. </a:t>
            </a:r>
            <a:r>
              <a:rPr lang="en-US" sz="1600" b="0" dirty="0">
                <a:latin typeface="Times New Roman" panose="02020603050405020304" charset="0"/>
                <a:ea typeface="SimSun" panose="02010600030101010101" pitchFamily="2" charset="-122"/>
              </a:rPr>
              <a:t>bootstrap sample size = 5,000; BC 95% CI = bias-corrected 95% confidence interval; LLCI = lower limit of confidence interval; ULCI = upper limit of confidence interval; **</a:t>
            </a:r>
            <a:r>
              <a:rPr lang="en-US" sz="1600" b="0" i="1" dirty="0">
                <a:latin typeface="Times New Roman" panose="02020603050405020304" charset="0"/>
                <a:ea typeface="SimSun" panose="02010600030101010101" pitchFamily="2" charset="-122"/>
              </a:rPr>
              <a:t>p</a:t>
            </a:r>
            <a:r>
              <a:rPr lang="en-US" sz="1600" b="0" dirty="0">
                <a:latin typeface="Times New Roman" panose="02020603050405020304" charset="0"/>
                <a:ea typeface="SimSun" panose="02010600030101010101" pitchFamily="2" charset="-122"/>
              </a:rPr>
              <a:t>&lt;0.001  </a:t>
            </a:r>
            <a:r>
              <a:rPr lang="en-US" sz="1600" b="0" dirty="0">
                <a:solidFill>
                  <a:srgbClr val="231F20"/>
                </a:solidFill>
                <a:latin typeface="Times New Roman" panose="02020603050405020304" charset="0"/>
                <a:ea typeface="SimSun" panose="02010600030101010101" pitchFamily="2" charset="-122"/>
              </a:rPr>
              <a:t>  </a:t>
            </a:r>
            <a:endParaRPr lang="en-US" sz="1600" b="1" dirty="0">
              <a:solidFill>
                <a:srgbClr val="231F20"/>
              </a:solidFill>
              <a:latin typeface="Times New Roman" panose="02020603050405020304" charset="0"/>
              <a:ea typeface="SimSun" panose="02010600030101010101" pitchFamily="2" charset="-122"/>
            </a:endParaRPr>
          </a:p>
          <a:p>
            <a:pPr indent="0">
              <a:buFont typeface="Arial" panose="020B0604020202020204" pitchFamily="34" charset="0"/>
              <a:buNone/>
            </a:pPr>
            <a:r>
              <a:rPr lang="en-US" sz="1600" b="1" dirty="0">
                <a:solidFill>
                  <a:srgbClr val="231F20"/>
                </a:solidFill>
                <a:latin typeface="Times New Roman" panose="02020603050405020304" charset="0"/>
                <a:ea typeface="SimSun" panose="02010600030101010101" pitchFamily="2" charset="-122"/>
              </a:rPr>
              <a:t>Source:</a:t>
            </a:r>
            <a:r>
              <a:rPr lang="en-US" sz="1600" b="0" dirty="0">
                <a:solidFill>
                  <a:srgbClr val="231F20"/>
                </a:solidFill>
                <a:latin typeface="Times New Roman" panose="02020603050405020304" charset="0"/>
                <a:ea typeface="SimSun" panose="02010600030101010101" pitchFamily="2" charset="-122"/>
              </a:rPr>
              <a:t> The authors</a:t>
            </a:r>
            <a:endParaRPr lang="en-US" sz="1600" b="0" dirty="0">
              <a:solidFill>
                <a:srgbClr val="231F20"/>
              </a:solidFill>
              <a:latin typeface="Times New Roman" panose="02020603050405020304" charset="0"/>
              <a:ea typeface="SimSun" panose="02010600030101010101" pitchFamily="2" charset="-122"/>
            </a:endParaRPr>
          </a:p>
        </p:txBody>
      </p:sp>
      <p:sp>
        <p:nvSpPr>
          <p:cNvPr id="6" name="Date Placeholder 5"/>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7" name="Slide Number Placeholder 6"/>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412750"/>
            <a:ext cx="10972800" cy="5713730"/>
          </a:xfrm>
        </p:spPr>
        <p:txBody>
          <a:bodyPr/>
          <a:lstStyle/>
          <a:p>
            <a:pPr>
              <a:buFont typeface="Wingdings" panose="05000000000000000000" charset="0"/>
              <a:buChar char="v"/>
            </a:pPr>
            <a:r>
              <a:rPr lang="en-US" sz="2400" b="1" dirty="0">
                <a:latin typeface="Times New Roman" panose="02020603050405020304" charset="0"/>
                <a:cs typeface="Times New Roman" panose="02020603050405020304" charset="0"/>
              </a:rPr>
              <a:t>The serial mediation effect (Process Macro- Model 6)</a:t>
            </a:r>
            <a:endParaRPr lang="en-US" sz="2400" b="1" dirty="0">
              <a:latin typeface="Times New Roman" panose="02020603050405020304" charset="0"/>
              <a:cs typeface="Times New Roman" panose="02020603050405020304" charset="0"/>
            </a:endParaRPr>
          </a:p>
          <a:p>
            <a:pPr marL="0" indent="0">
              <a:buNone/>
            </a:pPr>
            <a:endParaRPr lang="en-US" sz="2400" b="1" dirty="0">
              <a:latin typeface="Times New Roman" panose="02020603050405020304" charset="0"/>
              <a:cs typeface="Times New Roman" panose="02020603050405020304" charset="0"/>
            </a:endParaRPr>
          </a:p>
          <a:p>
            <a:pPr>
              <a:buFont typeface="Wingdings" panose="05000000000000000000" charset="0"/>
              <a:buChar char="Ø"/>
            </a:pPr>
            <a:r>
              <a:rPr lang="en-US" sz="1900" dirty="0">
                <a:latin typeface="Times New Roman" panose="02020603050405020304" charset="0"/>
                <a:cs typeface="Times New Roman" panose="02020603050405020304" charset="0"/>
              </a:rPr>
              <a:t>The results show that the two mediators (creativity &amp; psychological empowerment) in a serial causal order mediate the relationship between flow and happiness (Indirect effect = 0.194, 95% CI: </a:t>
            </a:r>
            <a:r>
              <a:rPr lang="en-US" sz="1900" dirty="0">
                <a:solidFill>
                  <a:schemeClr val="tx1"/>
                </a:solidFill>
                <a:latin typeface="Times New Roman" panose="02020603050405020304" charset="0"/>
                <a:cs typeface="Times New Roman" panose="02020603050405020304" charset="0"/>
              </a:rPr>
              <a:t>LL=0.11 to UL=0.47</a:t>
            </a:r>
            <a:r>
              <a:rPr lang="en-US" sz="1900" dirty="0">
                <a:latin typeface="Times New Roman" panose="02020603050405020304" charset="0"/>
                <a:cs typeface="Times New Roman" panose="02020603050405020304" charset="0"/>
              </a:rPr>
              <a:t>). Thus supporting the hypothesis 4.</a:t>
            </a:r>
            <a:r>
              <a:rPr lang="en-US" sz="2100" b="1" dirty="0">
                <a:latin typeface="Times New Roman" panose="02020603050405020304" charset="0"/>
                <a:cs typeface="Times New Roman" panose="02020603050405020304" charset="0"/>
              </a:rPr>
              <a:t>	</a:t>
            </a:r>
            <a:endParaRPr lang="en-US" sz="2100" b="1" dirty="0">
              <a:latin typeface="Times New Roman" panose="02020603050405020304" charset="0"/>
              <a:cs typeface="Times New Roman" panose="02020603050405020304" charset="0"/>
            </a:endParaRPr>
          </a:p>
          <a:p>
            <a:pPr marL="0" indent="0">
              <a:buNone/>
            </a:pPr>
            <a:r>
              <a:rPr lang="en-US" sz="2100" b="1" dirty="0">
                <a:latin typeface="Times New Roman" panose="02020603050405020304" charset="0"/>
                <a:cs typeface="Times New Roman" panose="02020603050405020304" charset="0"/>
              </a:rPr>
              <a:t>	</a:t>
            </a:r>
            <a:endParaRPr lang="en-US" sz="2100" b="1" dirty="0">
              <a:latin typeface="Times New Roman" panose="02020603050405020304" charset="0"/>
              <a:cs typeface="Times New Roman" panose="02020603050405020304" charset="0"/>
            </a:endParaRPr>
          </a:p>
          <a:p>
            <a:pPr marL="0" indent="0">
              <a:buNone/>
            </a:pPr>
            <a:endParaRPr lang="en-US" sz="2100" b="1" dirty="0">
              <a:latin typeface="Times New Roman" panose="02020603050405020304" charset="0"/>
              <a:cs typeface="Times New Roman" panose="02020603050405020304" charset="0"/>
            </a:endParaRPr>
          </a:p>
          <a:p>
            <a:pPr marL="0" indent="0">
              <a:buNone/>
            </a:pPr>
            <a:r>
              <a:rPr lang="en-US" sz="2100" b="1" dirty="0">
                <a:latin typeface="Times New Roman" panose="02020603050405020304" charset="0"/>
                <a:cs typeface="Times New Roman" panose="02020603050405020304" charset="0"/>
              </a:rPr>
              <a:t>	</a:t>
            </a:r>
            <a:endParaRPr lang="en-US" sz="2100" b="1" dirty="0">
              <a:latin typeface="Times New Roman" panose="02020603050405020304" charset="0"/>
              <a:cs typeface="Times New Roman" panose="02020603050405020304" charset="0"/>
            </a:endParaRPr>
          </a:p>
          <a:p>
            <a:pPr marL="0" indent="0">
              <a:buNone/>
            </a:pPr>
            <a:r>
              <a:rPr lang="en-US" sz="2100" b="1" dirty="0">
                <a:latin typeface="Times New Roman" panose="02020603050405020304" charset="0"/>
                <a:cs typeface="Times New Roman" panose="02020603050405020304" charset="0"/>
              </a:rPr>
              <a:t>	Table 4:</a:t>
            </a:r>
            <a:r>
              <a:rPr lang="en-US" sz="2100" dirty="0">
                <a:latin typeface="Times New Roman" panose="02020603050405020304" charset="0"/>
                <a:cs typeface="Times New Roman" panose="02020603050405020304" charset="0"/>
              </a:rPr>
              <a:t> Process macro analysis for serial mediation (N = 433)</a:t>
            </a:r>
            <a:endParaRPr lang="en-US" sz="2100" dirty="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graphicFrame>
        <p:nvGraphicFramePr>
          <p:cNvPr id="6" name="Content Placeholder 5"/>
          <p:cNvGraphicFramePr>
            <a:graphicFrameLocks noGrp="1"/>
          </p:cNvGraphicFramePr>
          <p:nvPr>
            <p:ph sz="half" idx="2"/>
          </p:nvPr>
        </p:nvGraphicFramePr>
        <p:xfrm>
          <a:off x="659765" y="3792220"/>
          <a:ext cx="10873105" cy="1097280"/>
        </p:xfrm>
        <a:graphic>
          <a:graphicData uri="http://schemas.openxmlformats.org/drawingml/2006/table">
            <a:tbl>
              <a:tblPr firstRow="1" bandRow="1">
                <a:tableStyleId>{5940675A-B579-460E-94D1-54222C63F5DA}</a:tableStyleId>
              </a:tblPr>
              <a:tblGrid>
                <a:gridCol w="4199890"/>
                <a:gridCol w="894080"/>
                <a:gridCol w="741680"/>
                <a:gridCol w="742315"/>
                <a:gridCol w="888365"/>
                <a:gridCol w="1036320"/>
                <a:gridCol w="1196340"/>
                <a:gridCol w="1174115"/>
              </a:tblGrid>
              <a:tr h="0">
                <a:tc>
                  <a:txBody>
                    <a:bodyPr/>
                    <a:lstStyle/>
                    <a:p>
                      <a:pPr algn="ctr">
                        <a:buNone/>
                      </a:pPr>
                      <a:r>
                        <a:rPr lang="en-US" sz="1800" dirty="0">
                          <a:latin typeface="Times New Roman" panose="02020603050405020304" charset="0"/>
                          <a:cs typeface="Times New Roman" panose="02020603050405020304" charset="0"/>
                        </a:rPr>
                        <a:t>Hypothesized Path</a:t>
                      </a:r>
                      <a:endParaRPr lang="en-US" sz="1800" dirty="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i="1">
                          <a:latin typeface="Times New Roman" panose="02020603050405020304" charset="0"/>
                          <a:cs typeface="Times New Roman" panose="02020603050405020304" charset="0"/>
                        </a:rPr>
                        <a:t>β</a:t>
                      </a:r>
                      <a:endParaRPr lang="en-US" sz="1800" i="1">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a:latin typeface="Times New Roman" panose="02020603050405020304" charset="0"/>
                          <a:cs typeface="Times New Roman" panose="02020603050405020304" charset="0"/>
                        </a:rPr>
                        <a:t>SE</a:t>
                      </a:r>
                      <a:endParaRPr lang="en-US" sz="180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i="1">
                          <a:latin typeface="Times New Roman" panose="02020603050405020304" charset="0"/>
                          <a:cs typeface="Times New Roman" panose="02020603050405020304" charset="0"/>
                        </a:rPr>
                        <a:t>t</a:t>
                      </a:r>
                      <a:endParaRPr lang="en-US" sz="1800" i="1">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i="1">
                          <a:latin typeface="Times New Roman" panose="02020603050405020304" charset="0"/>
                          <a:cs typeface="Times New Roman" panose="02020603050405020304" charset="0"/>
                        </a:rPr>
                        <a:t>p</a:t>
                      </a:r>
                      <a:endParaRPr lang="en-US" sz="1800" i="1">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a:latin typeface="Times New Roman" panose="02020603050405020304" charset="0"/>
                          <a:cs typeface="Times New Roman" panose="02020603050405020304" charset="0"/>
                        </a:rPr>
                        <a:t>LLCI</a:t>
                      </a:r>
                      <a:endParaRPr lang="en-US" sz="180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a:latin typeface="Times New Roman" panose="02020603050405020304" charset="0"/>
                          <a:cs typeface="Times New Roman" panose="02020603050405020304" charset="0"/>
                        </a:rPr>
                        <a:t>ULCI</a:t>
                      </a:r>
                      <a:endParaRPr lang="en-US" sz="180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a:latin typeface="Times New Roman" panose="02020603050405020304" charset="0"/>
                          <a:cs typeface="Times New Roman" panose="02020603050405020304" charset="0"/>
                        </a:rPr>
                        <a:t>Decision</a:t>
                      </a:r>
                      <a:endParaRPr lang="en-US" sz="1800">
                        <a:latin typeface="Times New Roman" panose="02020603050405020304" charset="0"/>
                        <a:ea typeface="Times New Roman" panose="02020603050405020304" charset="0"/>
                        <a:cs typeface="Times New Roman" panose="02020603050405020304" charset="0"/>
                      </a:endParaRPr>
                    </a:p>
                  </a:txBody>
                  <a:tcPr marL="68580" marR="68580" marT="0" marB="0">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4540">
                <a:tc>
                  <a:txBody>
                    <a:bodyPr/>
                    <a:lstStyle/>
                    <a:p>
                      <a:pPr>
                        <a:buNone/>
                      </a:pPr>
                      <a:r>
                        <a:rPr lang="en-US" sz="1800" i="1" dirty="0">
                          <a:latin typeface="Times New Roman" panose="02020603050405020304" charset="0"/>
                          <a:cs typeface="Times New Roman" panose="02020603050405020304" charset="0"/>
                        </a:rPr>
                        <a:t>Serial mediation effect</a:t>
                      </a:r>
                      <a:endParaRPr lang="en-US" sz="1800" i="1" dirty="0">
                        <a:latin typeface="Times New Roman" panose="02020603050405020304" charset="0"/>
                        <a:cs typeface="Times New Roman" panose="02020603050405020304" charset="0"/>
                      </a:endParaRPr>
                    </a:p>
                    <a:p>
                      <a:pPr>
                        <a:buNone/>
                      </a:pPr>
                      <a:r>
                        <a:rPr lang="en-US" sz="1800" dirty="0">
                          <a:latin typeface="Times New Roman" panose="02020603050405020304" charset="0"/>
                          <a:cs typeface="Times New Roman" panose="02020603050405020304" charset="0"/>
                        </a:rPr>
                        <a:t>H4: Flow </a:t>
                      </a:r>
                      <a:r>
                        <a:rPr lang="en-US" sz="1800" dirty="0">
                          <a:latin typeface="Arial" panose="020B0604020202020204" pitchFamily="34" charset="0"/>
                          <a:cs typeface="Arial" panose="020B0604020202020204" pitchFamily="34" charset="0"/>
                        </a:rPr>
                        <a:t>→ </a:t>
                      </a:r>
                      <a:r>
                        <a:rPr lang="en-US" sz="1800" b="0" i="0" u="none" kern="1200" baseline="0" dirty="0">
                          <a:solidFill>
                            <a:schemeClr val="tx1"/>
                          </a:solidFill>
                          <a:latin typeface="Times New Roman" panose="02020603050405020304" charset="0"/>
                          <a:ea typeface="+mn-ea"/>
                          <a:cs typeface="Times New Roman" panose="02020603050405020304" charset="0"/>
                        </a:rPr>
                        <a:t>Creativity</a:t>
                      </a:r>
                      <a:r>
                        <a:rPr lang="en-US" sz="1800" dirty="0">
                          <a:latin typeface="Arial" panose="020B0604020202020204" pitchFamily="34" charset="0"/>
                          <a:cs typeface="Arial" panose="020B0604020202020204" pitchFamily="34" charset="0"/>
                        </a:rPr>
                        <a:t>→ </a:t>
                      </a:r>
                      <a:r>
                        <a:rPr lang="en-US" sz="1800" dirty="0">
                          <a:latin typeface="Times New Roman" panose="02020603050405020304" charset="0"/>
                          <a:cs typeface="Times New Roman" panose="02020603050405020304" charset="0"/>
                        </a:rPr>
                        <a:t>Psychological Empowerment </a:t>
                      </a:r>
                      <a:r>
                        <a:rPr lang="en-US" sz="1800" dirty="0">
                          <a:latin typeface="Arial" panose="020B0604020202020204" pitchFamily="34" charset="0"/>
                          <a:cs typeface="Arial" panose="020B0604020202020204" pitchFamily="34" charset="0"/>
                        </a:rPr>
                        <a:t>→ </a:t>
                      </a:r>
                      <a:r>
                        <a:rPr lang="en-US" sz="1800" b="0" i="0" u="none" kern="1200" baseline="0" dirty="0">
                          <a:solidFill>
                            <a:schemeClr val="tx1"/>
                          </a:solidFill>
                          <a:latin typeface="Times New Roman" panose="02020603050405020304" charset="0"/>
                          <a:ea typeface="+mn-ea"/>
                          <a:cs typeface="Times New Roman" panose="02020603050405020304" charset="0"/>
                        </a:rPr>
                        <a:t>Happiness at work</a:t>
                      </a:r>
                      <a:endParaRPr lang="en-US" sz="1800" b="0" i="0" u="none" kern="1200" baseline="0" dirty="0">
                        <a:solidFill>
                          <a:schemeClr val="tx1"/>
                        </a:solidFill>
                        <a:latin typeface="Times New Roman" panose="02020603050405020304" charset="0"/>
                        <a:ea typeface="+mn-ea"/>
                        <a:cs typeface="Times New Roman" panose="02020603050405020304" charset="0"/>
                      </a:endParaRPr>
                    </a:p>
                  </a:txBody>
                  <a:tcPr marL="68580" marR="68580" marT="0" marB="0">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latin typeface="Times New Roman" panose="02020603050405020304" charset="0"/>
                          <a:cs typeface="Times New Roman" panose="02020603050405020304" charset="0"/>
                        </a:rPr>
                        <a:t>0.194</a:t>
                      </a:r>
                      <a:endParaRPr lang="en-US" sz="1800" dirty="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latin typeface="Times New Roman" panose="02020603050405020304" charset="0"/>
                          <a:cs typeface="Times New Roman" panose="02020603050405020304" charset="0"/>
                        </a:rPr>
                        <a:t>0.04</a:t>
                      </a:r>
                      <a:endParaRPr lang="en-US" sz="1800" dirty="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latin typeface="Times New Roman" panose="02020603050405020304" charset="0"/>
                          <a:cs typeface="Times New Roman" panose="02020603050405020304" charset="0"/>
                        </a:rPr>
                        <a:t>7.21</a:t>
                      </a:r>
                      <a:endParaRPr lang="en-US" sz="1800" dirty="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latin typeface="Times New Roman" panose="02020603050405020304" charset="0"/>
                          <a:cs typeface="Times New Roman" panose="02020603050405020304" charset="0"/>
                        </a:rPr>
                        <a:t>0.001</a:t>
                      </a:r>
                      <a:endParaRPr lang="en-US" sz="1800" dirty="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solidFill>
                            <a:schemeClr val="tx1"/>
                          </a:solidFill>
                          <a:latin typeface="Times New Roman" panose="02020603050405020304" charset="0"/>
                          <a:cs typeface="Times New Roman" panose="02020603050405020304" charset="0"/>
                        </a:rPr>
                        <a:t>0.11</a:t>
                      </a:r>
                      <a:endParaRPr lang="en-US" sz="1800" dirty="0">
                        <a:solidFill>
                          <a:schemeClr val="tx1"/>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solidFill>
                            <a:schemeClr val="tx1"/>
                          </a:solidFill>
                          <a:latin typeface="Times New Roman" panose="02020603050405020304" charset="0"/>
                          <a:cs typeface="Times New Roman" panose="02020603050405020304" charset="0"/>
                        </a:rPr>
                        <a:t>0.47</a:t>
                      </a:r>
                      <a:endParaRPr lang="en-US" sz="1800" dirty="0">
                        <a:solidFill>
                          <a:schemeClr val="tx1"/>
                        </a:solidFill>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800" dirty="0">
                          <a:latin typeface="Times New Roman" panose="02020603050405020304" charset="0"/>
                          <a:cs typeface="Times New Roman" panose="02020603050405020304" charset="0"/>
                        </a:rPr>
                        <a:t>Supported</a:t>
                      </a:r>
                      <a:endParaRPr lang="en-US" sz="1800" dirty="0">
                        <a:latin typeface="Times New Roman" panose="02020603050405020304" charset="0"/>
                        <a:ea typeface="Times New Roman" panose="02020603050405020304" charset="0"/>
                        <a:cs typeface="Times New Roman" panose="02020603050405020304" charset="0"/>
                      </a:endParaRPr>
                    </a:p>
                  </a:txBody>
                  <a:tcPr marL="68580" marR="68580" marT="0" marB="0"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7" name="TextBox 6"/>
          <p:cNvSpPr txBox="1"/>
          <p:nvPr/>
        </p:nvSpPr>
        <p:spPr>
          <a:xfrm>
            <a:off x="659130" y="4889500"/>
            <a:ext cx="10923270" cy="923330"/>
          </a:xfrm>
          <a:prstGeom prst="rect">
            <a:avLst/>
          </a:prstGeom>
          <a:noFill/>
        </p:spPr>
        <p:txBody>
          <a:bodyPr wrap="square">
            <a:spAutoFit/>
          </a:bodyPr>
          <a:lstStyle/>
          <a:p>
            <a:pPr indent="0">
              <a:buFont typeface="Arial" panose="020B0604020202020204" pitchFamily="34" charset="0"/>
              <a:buNone/>
            </a:pPr>
            <a:r>
              <a:rPr lang="en-US" sz="1800" b="1" dirty="0">
                <a:solidFill>
                  <a:srgbClr val="231F20"/>
                </a:solidFill>
                <a:latin typeface="Times New Roman" panose="02020603050405020304" charset="0"/>
                <a:ea typeface="SimSun" panose="02010600030101010101" pitchFamily="2" charset="-122"/>
              </a:rPr>
              <a:t>Note:</a:t>
            </a:r>
            <a:r>
              <a:rPr lang="en-US" sz="1800" b="0" dirty="0">
                <a:solidFill>
                  <a:srgbClr val="231F20"/>
                </a:solidFill>
                <a:latin typeface="Times New Roman" panose="02020603050405020304" charset="0"/>
                <a:ea typeface="SimSun" panose="02010600030101010101" pitchFamily="2" charset="-122"/>
              </a:rPr>
              <a:t> N = </a:t>
            </a:r>
            <a:r>
              <a:rPr lang="en-US" sz="1800" dirty="0">
                <a:solidFill>
                  <a:srgbClr val="231F20"/>
                </a:solidFill>
                <a:latin typeface="Times New Roman" panose="02020603050405020304" charset="0"/>
                <a:ea typeface="SimSun" panose="02010600030101010101" pitchFamily="2" charset="-122"/>
              </a:rPr>
              <a:t>433</a:t>
            </a:r>
            <a:r>
              <a:rPr lang="en-US" sz="1800" b="0" dirty="0">
                <a:solidFill>
                  <a:srgbClr val="231F20"/>
                </a:solidFill>
                <a:latin typeface="Times New Roman" panose="02020603050405020304" charset="0"/>
                <a:ea typeface="SimSun" panose="02010600030101010101" pitchFamily="2" charset="-122"/>
              </a:rPr>
              <a:t>. </a:t>
            </a:r>
            <a:r>
              <a:rPr lang="en-US" sz="1800" b="0" dirty="0">
                <a:latin typeface="Times New Roman" panose="02020603050405020304" charset="0"/>
                <a:ea typeface="SimSun" panose="02010600030101010101" pitchFamily="2" charset="-122"/>
              </a:rPr>
              <a:t>bootstrap sample size = 5,000; BC 95% CI = bias-corrected 95% confidence interval; LLCI = lower limit of confidence interval; ULCI = upper limit of confidence interval; **</a:t>
            </a:r>
            <a:r>
              <a:rPr lang="en-US" sz="1800" b="0" i="1" dirty="0">
                <a:latin typeface="Times New Roman" panose="02020603050405020304" charset="0"/>
                <a:ea typeface="SimSun" panose="02010600030101010101" pitchFamily="2" charset="-122"/>
              </a:rPr>
              <a:t>p</a:t>
            </a:r>
            <a:r>
              <a:rPr lang="en-US" sz="1800" b="0" dirty="0">
                <a:latin typeface="Times New Roman" panose="02020603050405020304" charset="0"/>
                <a:ea typeface="SimSun" panose="02010600030101010101" pitchFamily="2" charset="-122"/>
              </a:rPr>
              <a:t>&lt;0.001  </a:t>
            </a:r>
            <a:r>
              <a:rPr lang="en-US" sz="1800" b="0" dirty="0">
                <a:solidFill>
                  <a:srgbClr val="231F20"/>
                </a:solidFill>
                <a:latin typeface="Times New Roman" panose="02020603050405020304" charset="0"/>
                <a:ea typeface="SimSun" panose="02010600030101010101" pitchFamily="2" charset="-122"/>
              </a:rPr>
              <a:t>  </a:t>
            </a:r>
            <a:endParaRPr lang="en-US" sz="1800" b="1" dirty="0">
              <a:solidFill>
                <a:srgbClr val="231F20"/>
              </a:solidFill>
              <a:latin typeface="Times New Roman" panose="02020603050405020304" charset="0"/>
              <a:ea typeface="SimSun" panose="02010600030101010101" pitchFamily="2" charset="-122"/>
            </a:endParaRPr>
          </a:p>
          <a:p>
            <a:pPr indent="0">
              <a:buFont typeface="Arial" panose="020B0604020202020204" pitchFamily="34" charset="0"/>
              <a:buNone/>
            </a:pPr>
            <a:r>
              <a:rPr lang="en-US" sz="1800" b="1" dirty="0">
                <a:solidFill>
                  <a:srgbClr val="231F20"/>
                </a:solidFill>
                <a:latin typeface="Times New Roman" panose="02020603050405020304" charset="0"/>
                <a:ea typeface="SimSun" panose="02010600030101010101" pitchFamily="2" charset="-122"/>
              </a:rPr>
              <a:t>Source:</a:t>
            </a:r>
            <a:r>
              <a:rPr lang="en-US" sz="1800" b="0" dirty="0">
                <a:solidFill>
                  <a:srgbClr val="231F20"/>
                </a:solidFill>
                <a:latin typeface="Times New Roman" panose="02020603050405020304" charset="0"/>
                <a:ea typeface="SimSun" panose="02010600030101010101" pitchFamily="2" charset="-122"/>
              </a:rPr>
              <a:t> The authors</a:t>
            </a:r>
            <a:endParaRPr lang="en-US" sz="1800" b="0" dirty="0">
              <a:solidFill>
                <a:srgbClr val="231F20"/>
              </a:solidFill>
              <a:latin typeface="Times New Roman" panose="02020603050405020304" charset="0"/>
              <a:ea typeface="SimSun"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pic>
        <p:nvPicPr>
          <p:cNvPr id="7" name="Picture 1"/>
          <p:cNvPicPr>
            <a:picLocks noGrp="1" noChangeAspect="1"/>
          </p:cNvPicPr>
          <p:nvPr>
            <p:ph sz="half" idx="1"/>
          </p:nvPr>
        </p:nvPicPr>
        <p:blipFill>
          <a:blip r:embed="rId1"/>
          <a:stretch>
            <a:fillRect/>
          </a:stretch>
        </p:blipFill>
        <p:spPr>
          <a:xfrm>
            <a:off x="1527175" y="279400"/>
            <a:ext cx="8821420" cy="4710430"/>
          </a:xfrm>
          <a:prstGeom prst="rect">
            <a:avLst/>
          </a:prstGeom>
        </p:spPr>
      </p:pic>
      <p:sp>
        <p:nvSpPr>
          <p:cNvPr id="100" name="Text Box 99"/>
          <p:cNvSpPr txBox="1"/>
          <p:nvPr/>
        </p:nvSpPr>
        <p:spPr>
          <a:xfrm>
            <a:off x="1623695" y="4989830"/>
            <a:ext cx="9345930" cy="1014730"/>
          </a:xfrm>
          <a:prstGeom prst="rect">
            <a:avLst/>
          </a:prstGeom>
          <a:noFill/>
          <a:ln w="9525">
            <a:noFill/>
          </a:ln>
        </p:spPr>
        <p:txBody>
          <a:bodyPr wrap="square">
            <a:spAutoFit/>
          </a:bodyPr>
          <a:lstStyle/>
          <a:p>
            <a:pPr indent="0"/>
            <a:r>
              <a:rPr lang="en-US" sz="2000" b="1">
                <a:latin typeface="Times New Roman" panose="02020603050405020304" charset="0"/>
                <a:ea typeface="SimSun" panose="02010600030101010101" pitchFamily="2" charset="-122"/>
              </a:rPr>
              <a:t>Figure 2: </a:t>
            </a:r>
            <a:r>
              <a:rPr lang="en-US" sz="2000" b="0">
                <a:latin typeface="Times New Roman" panose="02020603050405020304" charset="0"/>
                <a:ea typeface="SimSun" panose="02010600030101010101" pitchFamily="2" charset="-122"/>
              </a:rPr>
              <a:t>Path analysis of flow, creativity, psychological empowerment, and happiness at work among Indian service sector employees (N = 433). Parameters displayed are standardized estimates of the direct effect on each pathway. ***</a:t>
            </a:r>
            <a:r>
              <a:rPr lang="en-US" sz="2000" b="0" i="1">
                <a:latin typeface="Times New Roman" panose="02020603050405020304" charset="0"/>
                <a:ea typeface="SimSun" panose="02010600030101010101" pitchFamily="2" charset="-122"/>
              </a:rPr>
              <a:t>p</a:t>
            </a:r>
            <a:r>
              <a:rPr lang="en-US" sz="2000" b="0">
                <a:latin typeface="Times New Roman" panose="02020603050405020304" charset="0"/>
                <a:ea typeface="SimSun" panose="02010600030101010101" pitchFamily="2" charset="-122"/>
              </a:rPr>
              <a:t> &lt; 0.001</a:t>
            </a:r>
            <a:endParaRPr lang="en-US" sz="2000" b="0">
              <a:latin typeface="Times New Roman" panose="02020603050405020304" charset="0"/>
              <a:ea typeface="SimSun"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i="1">
                <a:solidFill>
                  <a:srgbClr val="002060"/>
                </a:solidFill>
                <a:latin typeface="Times New Roman" panose="02020603050405020304" charset="0"/>
                <a:cs typeface="Times New Roman" panose="02020603050405020304" charset="0"/>
              </a:rPr>
              <a:t>Contents</a:t>
            </a:r>
            <a:endParaRPr lang="en-US" i="1">
              <a:solidFill>
                <a:srgbClr val="002060"/>
              </a:soli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a:xfrm>
            <a:off x="609600" y="1202055"/>
            <a:ext cx="10972800" cy="4924425"/>
          </a:xfrm>
        </p:spPr>
        <p:txBody>
          <a:bodyPr/>
          <a:lstStyle/>
          <a:p>
            <a:r>
              <a:rPr lang="en-US" sz="3000">
                <a:latin typeface="Times New Roman" panose="02020603050405020304" charset="0"/>
                <a:cs typeface="Times New Roman" panose="02020603050405020304" charset="0"/>
              </a:rPr>
              <a:t>Introduction</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Theoretical background and hypotheses</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Method</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Results</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Discussion</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Implication</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Limitations</a:t>
            </a:r>
            <a:endParaRPr lang="en-US" sz="3000">
              <a:latin typeface="Times New Roman" panose="02020603050405020304" charset="0"/>
              <a:cs typeface="Times New Roman" panose="02020603050405020304" charset="0"/>
            </a:endParaRPr>
          </a:p>
          <a:p>
            <a:r>
              <a:rPr lang="en-US" sz="3000">
                <a:latin typeface="Times New Roman" panose="02020603050405020304" charset="0"/>
                <a:cs typeface="Times New Roman" panose="02020603050405020304" charset="0"/>
              </a:rPr>
              <a:t>References</a:t>
            </a:r>
            <a:endParaRPr lang="en-US" sz="3000">
              <a:latin typeface="Times New Roman" panose="02020603050405020304" charset="0"/>
              <a:cs typeface="Times New Roman" panose="02020603050405020304" charset="0"/>
            </a:endParaRPr>
          </a:p>
          <a:p>
            <a:endParaRPr lang="en-US" sz="300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solidFill>
                  <a:schemeClr val="tx1"/>
                </a:solidFill>
                <a:highlight>
                  <a:srgbClr val="00FFFF"/>
                </a:highlight>
              </a:rPr>
            </a:fld>
            <a:endParaRPr lang="en-US">
              <a:solidFill>
                <a:schemeClr val="tx1"/>
              </a:solidFill>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solidFill>
                  <a:schemeClr val="tx1"/>
                </a:solidFill>
                <a:highlight>
                  <a:srgbClr val="00FFFF"/>
                </a:highlight>
              </a:rPr>
            </a:fld>
            <a:endParaRPr lang="en-US">
              <a:solidFill>
                <a:schemeClr val="tx1"/>
              </a:solidFill>
              <a:highlight>
                <a:srgbClr val="00FFFF"/>
              </a:high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gradFill>
                  <a:gsLst>
                    <a:gs pos="0">
                      <a:srgbClr val="14CD68"/>
                    </a:gs>
                    <a:gs pos="100000">
                      <a:srgbClr val="0B6E38"/>
                    </a:gs>
                  </a:gsLst>
                  <a:lin scaled="0"/>
                </a:gradFill>
                <a:latin typeface="Times New Roman" panose="02020603050405020304" charset="0"/>
                <a:cs typeface="Times New Roman" panose="02020603050405020304" charset="0"/>
                <a:sym typeface="+mn-ea"/>
              </a:rPr>
              <a:t>Discussion</a:t>
            </a:r>
            <a:endParaRPr lang="en-US"/>
          </a:p>
        </p:txBody>
      </p:sp>
      <p:sp>
        <p:nvSpPr>
          <p:cNvPr id="3" name="Content Placeholder 2"/>
          <p:cNvSpPr>
            <a:spLocks noGrp="1"/>
          </p:cNvSpPr>
          <p:nvPr>
            <p:ph idx="1"/>
          </p:nvPr>
        </p:nvSpPr>
        <p:spPr>
          <a:xfrm>
            <a:off x="609600" y="1313329"/>
            <a:ext cx="10972800" cy="4931896"/>
          </a:xfrm>
        </p:spPr>
        <p:txBody>
          <a:bodyPr/>
          <a:lstStyle/>
          <a:p>
            <a:r>
              <a:rPr lang="en-US" sz="2000" dirty="0">
                <a:latin typeface="Times New Roman" panose="02020603050405020304" charset="0"/>
                <a:cs typeface="Times New Roman" panose="02020603050405020304" charset="0"/>
              </a:rPr>
              <a:t>This study is the first to explore the relationships among flow, creativity, psychological empowerment, and happiness at work among the employees</a:t>
            </a:r>
            <a:endParaRPr lang="en-US" sz="2000" dirty="0">
              <a:latin typeface="Times New Roman" panose="02020603050405020304" charset="0"/>
              <a:cs typeface="Times New Roman" panose="02020603050405020304" charset="0"/>
            </a:endParaRPr>
          </a:p>
          <a:p>
            <a:r>
              <a:rPr lang="en-US" sz="2000" dirty="0">
                <a:latin typeface="Times New Roman" panose="02020603050405020304" charset="0"/>
                <a:cs typeface="Times New Roman" panose="02020603050405020304" charset="0"/>
              </a:rPr>
              <a:t>We found a serial multiple mediation effect of creativity and psychological empowerment on the pathway from flow to happiness (Fan, Hou, &amp; Lin, 2019)</a:t>
            </a:r>
            <a:endParaRPr lang="en-US" sz="2000" dirty="0">
              <a:latin typeface="Times New Roman" panose="02020603050405020304" charset="0"/>
              <a:cs typeface="Times New Roman" panose="02020603050405020304" charset="0"/>
            </a:endParaRPr>
          </a:p>
          <a:p>
            <a:pPr lvl="1"/>
            <a:r>
              <a:rPr lang="en-US" sz="1800" dirty="0">
                <a:latin typeface="Times New Roman" panose="02020603050405020304" charset="0"/>
                <a:cs typeface="Times New Roman" panose="02020603050405020304" charset="0"/>
                <a:sym typeface="+mn-ea"/>
              </a:rPr>
              <a:t>Creativity first played a partial mediating role in the association between flow and psychological empowerment, then psychological empowerment also partially mediated the pathway from creativity to happiness </a:t>
            </a:r>
            <a:endParaRPr lang="en-US" sz="1800" dirty="0">
              <a:latin typeface="Times New Roman" panose="02020603050405020304" charset="0"/>
              <a:cs typeface="Times New Roman" panose="02020603050405020304" charset="0"/>
            </a:endParaRPr>
          </a:p>
          <a:p>
            <a:pPr lvl="1"/>
            <a:r>
              <a:rPr lang="en-US" sz="1750" dirty="0">
                <a:latin typeface="Times New Roman" panose="02020603050405020304" charset="0"/>
                <a:cs typeface="Times New Roman" panose="02020603050405020304" charset="0"/>
              </a:rPr>
              <a:t>It is in line with the spirit of sustainable happiness model (</a:t>
            </a:r>
            <a:r>
              <a:rPr lang="en-US" sz="1750" dirty="0">
                <a:solidFill>
                  <a:srgbClr val="00B0F0"/>
                </a:solidFill>
                <a:latin typeface="Times New Roman" panose="02020603050405020304" charset="0"/>
                <a:cs typeface="Times New Roman" panose="02020603050405020304" charset="0"/>
              </a:rPr>
              <a:t>Lyubomirsky, Sheldon, &amp; </a:t>
            </a:r>
            <a:r>
              <a:rPr lang="en-US" sz="1750" dirty="0" err="1">
                <a:solidFill>
                  <a:srgbClr val="00B0F0"/>
                </a:solidFill>
                <a:latin typeface="Times New Roman" panose="02020603050405020304" charset="0"/>
                <a:cs typeface="Times New Roman" panose="02020603050405020304" charset="0"/>
              </a:rPr>
              <a:t>Schkade</a:t>
            </a:r>
            <a:r>
              <a:rPr lang="en-US" sz="1750" dirty="0">
                <a:solidFill>
                  <a:srgbClr val="00B0F0"/>
                </a:solidFill>
                <a:latin typeface="Times New Roman" panose="02020603050405020304" charset="0"/>
                <a:cs typeface="Times New Roman" panose="02020603050405020304" charset="0"/>
              </a:rPr>
              <a:t>, 2005</a:t>
            </a:r>
            <a:r>
              <a:rPr lang="en-US" sz="1750" dirty="0">
                <a:latin typeface="Times New Roman" panose="02020603050405020304" charset="0"/>
                <a:cs typeface="Times New Roman" panose="02020603050405020304" charset="0"/>
              </a:rPr>
              <a:t>) and positive activity model (</a:t>
            </a:r>
            <a:r>
              <a:rPr lang="en-US" sz="1750" dirty="0">
                <a:solidFill>
                  <a:srgbClr val="00B0F0"/>
                </a:solidFill>
                <a:latin typeface="Times New Roman" panose="02020603050405020304" charset="0"/>
                <a:cs typeface="Times New Roman" panose="02020603050405020304" charset="0"/>
              </a:rPr>
              <a:t>Lyubomirsky &amp; </a:t>
            </a:r>
            <a:r>
              <a:rPr lang="en-US" sz="1750" dirty="0" err="1">
                <a:solidFill>
                  <a:srgbClr val="00B0F0"/>
                </a:solidFill>
                <a:latin typeface="Times New Roman" panose="02020603050405020304" charset="0"/>
                <a:cs typeface="Times New Roman" panose="02020603050405020304" charset="0"/>
              </a:rPr>
              <a:t>Layous</a:t>
            </a:r>
            <a:r>
              <a:rPr lang="en-US" sz="1750" dirty="0">
                <a:solidFill>
                  <a:srgbClr val="00B0F0"/>
                </a:solidFill>
                <a:latin typeface="Times New Roman" panose="02020603050405020304" charset="0"/>
                <a:cs typeface="Times New Roman" panose="02020603050405020304" charset="0"/>
              </a:rPr>
              <a:t>, 2013</a:t>
            </a:r>
            <a:r>
              <a:rPr lang="en-US" sz="1750" dirty="0">
                <a:latin typeface="Times New Roman" panose="02020603050405020304" charset="0"/>
                <a:cs typeface="Times New Roman" panose="02020603050405020304" charset="0"/>
              </a:rPr>
              <a:t>) inasmuch as flow and creativity represent intentional positive activities the employees pursue to experience happiness, which is supported by another recent study (Schutte &amp; </a:t>
            </a:r>
            <a:r>
              <a:rPr lang="en-US" sz="1750" dirty="0" err="1">
                <a:latin typeface="Times New Roman" panose="02020603050405020304" charset="0"/>
                <a:cs typeface="Times New Roman" panose="02020603050405020304" charset="0"/>
              </a:rPr>
              <a:t>Malouff</a:t>
            </a:r>
            <a:r>
              <a:rPr lang="en-US" sz="1750" dirty="0">
                <a:latin typeface="Times New Roman" panose="02020603050405020304" charset="0"/>
                <a:cs typeface="Times New Roman" panose="02020603050405020304" charset="0"/>
              </a:rPr>
              <a:t>, 2020)</a:t>
            </a:r>
            <a:endParaRPr lang="en-US" sz="1750" dirty="0">
              <a:latin typeface="Times New Roman" panose="02020603050405020304" charset="0"/>
              <a:cs typeface="Times New Roman" panose="02020603050405020304" charset="0"/>
            </a:endParaRPr>
          </a:p>
          <a:p>
            <a:r>
              <a:rPr lang="en-US" sz="2000" dirty="0">
                <a:latin typeface="Times New Roman" panose="02020603050405020304" charset="0"/>
                <a:cs typeface="Times New Roman" panose="02020603050405020304" charset="0"/>
              </a:rPr>
              <a:t>The study uses broaden and build theory of positive emotions framework in the context of a global humanitarian crisis</a:t>
            </a:r>
            <a:endParaRPr lang="en-US" sz="2000" dirty="0">
              <a:latin typeface="Times New Roman" panose="02020603050405020304" charset="0"/>
              <a:cs typeface="Times New Roman" panose="02020603050405020304" charset="0"/>
            </a:endParaRPr>
          </a:p>
          <a:p>
            <a:pPr lvl="1"/>
            <a:r>
              <a:rPr lang="en-US" sz="1800" dirty="0">
                <a:latin typeface="Times New Roman" panose="02020603050405020304" charset="0"/>
                <a:cs typeface="Times New Roman" panose="02020603050405020304" charset="0"/>
              </a:rPr>
              <a:t>The resource-oriented approach underscores the importance of positive attributes and personal strengths of flow, creativity, and psychological empowerment in an upward spiral fashion to deal with the adversity of the pandemic</a:t>
            </a:r>
            <a:endParaRPr lang="en-US" sz="1800" dirty="0">
              <a:latin typeface="Times New Roman" panose="02020603050405020304" charset="0"/>
              <a:cs typeface="Times New Roman" panose="02020603050405020304" charset="0"/>
            </a:endParaRPr>
          </a:p>
          <a:p>
            <a:pPr lvl="1"/>
            <a:endParaRPr lang="en-US" sz="1800" dirty="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100">
                <a:latin typeface="Times New Roman" panose="02020603050405020304" charset="0"/>
                <a:cs typeface="Times New Roman" panose="02020603050405020304" charset="0"/>
              </a:rPr>
              <a:t>The study elucidates the theoretical underpinnings of cognitive and emotional elements of human behavior in successfully navigating through, staying resilient, and maintaining optimal functioning and well-being in the face of unprecedented challenges posed by the threatening calamity</a:t>
            </a:r>
            <a:endParaRPr lang="en-US" sz="2100">
              <a:latin typeface="Times New Roman" panose="02020603050405020304" charset="0"/>
              <a:cs typeface="Times New Roman" panose="02020603050405020304" charset="0"/>
            </a:endParaRPr>
          </a:p>
          <a:p>
            <a:endParaRPr lang="en-US" sz="2100">
              <a:latin typeface="Times New Roman" panose="02020603050405020304" charset="0"/>
              <a:cs typeface="Times New Roman" panose="02020603050405020304" charset="0"/>
            </a:endParaRPr>
          </a:p>
          <a:p>
            <a:r>
              <a:rPr lang="en-US" sz="2100">
                <a:latin typeface="Times New Roman" panose="02020603050405020304" charset="0"/>
                <a:cs typeface="Times New Roman" panose="02020603050405020304" charset="0"/>
              </a:rPr>
              <a:t>The findings showed that the employees who experienced more flow at work demonstrated a higher level of happiness at the work</a:t>
            </a:r>
            <a:endParaRPr lang="en-US" sz="2100">
              <a:latin typeface="Times New Roman" panose="02020603050405020304" charset="0"/>
              <a:cs typeface="Times New Roman" panose="02020603050405020304" charset="0"/>
            </a:endParaRPr>
          </a:p>
          <a:p>
            <a:endParaRPr lang="en-US" sz="2100">
              <a:latin typeface="Times New Roman" panose="02020603050405020304" charset="0"/>
              <a:cs typeface="Times New Roman" panose="02020603050405020304" charset="0"/>
            </a:endParaRPr>
          </a:p>
          <a:p>
            <a:r>
              <a:rPr lang="en-US" sz="2100">
                <a:latin typeface="Times New Roman" panose="02020603050405020304" charset="0"/>
                <a:cs typeface="Times New Roman" panose="02020603050405020304" charset="0"/>
              </a:rPr>
              <a:t>The PROCESS macro analysis revealed that the creativity and psychological empowerment acted as significant serial mediators in this relationship</a:t>
            </a:r>
            <a:endParaRPr lang="en-US" sz="210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gradFill>
                  <a:gsLst>
                    <a:gs pos="0">
                      <a:srgbClr val="14CD68"/>
                    </a:gs>
                    <a:gs pos="100000">
                      <a:srgbClr val="0B6E38"/>
                    </a:gs>
                  </a:gsLst>
                  <a:lin scaled="0"/>
                </a:gradFill>
                <a:latin typeface="Times New Roman" panose="02020603050405020304" charset="0"/>
                <a:cs typeface="Times New Roman" panose="02020603050405020304" charset="0"/>
              </a:rPr>
              <a:t>Implications</a:t>
            </a:r>
            <a:endParaRPr lang="en-US">
              <a:gradFill>
                <a:gsLst>
                  <a:gs pos="0">
                    <a:srgbClr val="14CD68"/>
                  </a:gs>
                  <a:gs pos="100000">
                    <a:srgbClr val="0B6E38"/>
                  </a:gs>
                </a:gsLst>
                <a:lin scaled="0"/>
              </a:gra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a:xfrm>
            <a:off x="609600" y="1202690"/>
            <a:ext cx="11162665" cy="4923790"/>
          </a:xfrm>
        </p:spPr>
        <p:txBody>
          <a:bodyPr/>
          <a:lstStyle/>
          <a:p>
            <a:r>
              <a:rPr lang="en-US" sz="2100">
                <a:latin typeface="Times New Roman" panose="02020603050405020304" charset="0"/>
                <a:cs typeface="Times New Roman" panose="02020603050405020304" charset="0"/>
              </a:rPr>
              <a:t>The study highlights the importance of flow, creativity, and empowerment in ensuring happiness of the employees at their workplace</a:t>
            </a:r>
            <a:endParaRPr lang="en-US" sz="2100">
              <a:latin typeface="Times New Roman" panose="02020603050405020304" charset="0"/>
              <a:cs typeface="Times New Roman" panose="02020603050405020304" charset="0"/>
            </a:endParaRPr>
          </a:p>
          <a:p>
            <a:r>
              <a:rPr lang="en-US" sz="2100">
                <a:latin typeface="Times New Roman" panose="02020603050405020304" charset="0"/>
                <a:cs typeface="Times New Roman" panose="02020603050405020304" charset="0"/>
              </a:rPr>
              <a:t>A careful consideration and understanding of the various factors contributing to the happiness at work in the unprecedented context of the ‘new-normal’, rooted in the positive organizational scholarship, is the main theoretical contribution of this work</a:t>
            </a:r>
            <a:endParaRPr lang="en-US" sz="2100">
              <a:latin typeface="Times New Roman" panose="02020603050405020304" charset="0"/>
              <a:cs typeface="Times New Roman" panose="02020603050405020304" charset="0"/>
            </a:endParaRPr>
          </a:p>
          <a:p>
            <a:r>
              <a:rPr lang="en-US" sz="2100">
                <a:latin typeface="Times New Roman" panose="02020603050405020304" charset="0"/>
                <a:cs typeface="Times New Roman" panose="02020603050405020304" charset="0"/>
              </a:rPr>
              <a:t>The service organizations should implement and promote employee creativity and employee empowering organizational activities to cultivate happiness at the workplace</a:t>
            </a:r>
            <a:endParaRPr lang="en-US" sz="2100">
              <a:latin typeface="Times New Roman" panose="02020603050405020304" charset="0"/>
              <a:cs typeface="Times New Roman" panose="02020603050405020304" charset="0"/>
            </a:endParaRPr>
          </a:p>
          <a:p>
            <a:r>
              <a:rPr lang="en-US" sz="2100">
                <a:latin typeface="Times New Roman" panose="02020603050405020304" charset="0"/>
                <a:cs typeface="Times New Roman" panose="02020603050405020304" charset="0"/>
              </a:rPr>
              <a:t>The present study provides important insights for the organizational leaders and the human resource managers in the service industry who seek to foster empowered, engaged, and happy employees</a:t>
            </a:r>
            <a:endParaRPr lang="en-US" sz="2100">
              <a:latin typeface="Times New Roman" panose="02020603050405020304" charset="0"/>
              <a:cs typeface="Times New Roman" panose="02020603050405020304" charset="0"/>
            </a:endParaRPr>
          </a:p>
          <a:p>
            <a:r>
              <a:rPr lang="en-US" sz="2100">
                <a:latin typeface="Times New Roman" panose="02020603050405020304" charset="0"/>
                <a:cs typeface="Times New Roman" panose="02020603050405020304" charset="0"/>
              </a:rPr>
              <a:t> It is recommended that the interventions for flow, creativity, and psychological empowerment should be strengthened to enhance happiness at work, particularly, in the times of a crisis like the ongoing pandemic. </a:t>
            </a:r>
            <a:endParaRPr lang="en-US" sz="2100">
              <a:latin typeface="Times New Roman" panose="02020603050405020304" charset="0"/>
              <a:cs typeface="Times New Roman" panose="02020603050405020304" charset="0"/>
            </a:endParaRPr>
          </a:p>
          <a:p>
            <a:pPr marL="0" indent="0">
              <a:buNone/>
            </a:pPr>
            <a:endParaRPr lang="en-US" sz="210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
        <p:nvSpPr>
          <p:cNvPr id="6" name="Text Box 5"/>
          <p:cNvSpPr txBox="1"/>
          <p:nvPr/>
        </p:nvSpPr>
        <p:spPr>
          <a:xfrm>
            <a:off x="-1162685" y="4279900"/>
            <a:ext cx="309880" cy="368300"/>
          </a:xfrm>
          <a:prstGeom prst="rect">
            <a:avLst/>
          </a:prstGeom>
          <a:noFill/>
        </p:spPr>
        <p:txBody>
          <a:bodyPr wrap="none" rtlCol="0">
            <a:spAutoFit/>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gradFill>
                  <a:gsLst>
                    <a:gs pos="0">
                      <a:srgbClr val="14CD68"/>
                    </a:gs>
                    <a:gs pos="100000">
                      <a:srgbClr val="0B6E38"/>
                    </a:gs>
                  </a:gsLst>
                  <a:lin scaled="0"/>
                </a:gradFill>
                <a:latin typeface="Times New Roman" panose="02020603050405020304" charset="0"/>
                <a:cs typeface="Times New Roman" panose="02020603050405020304" charset="0"/>
              </a:rPr>
              <a:t>Limitations and Future Directions</a:t>
            </a:r>
            <a:endParaRPr lang="en-US">
              <a:gradFill>
                <a:gsLst>
                  <a:gs pos="0">
                    <a:srgbClr val="14CD68"/>
                  </a:gs>
                  <a:gs pos="100000">
                    <a:srgbClr val="0B6E38"/>
                  </a:gs>
                </a:gsLst>
                <a:lin scaled="0"/>
              </a:gra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p:txBody>
          <a:bodyPr/>
          <a:lstStyle/>
          <a:p>
            <a:r>
              <a:rPr lang="en-US" sz="2400">
                <a:latin typeface="Times New Roman" panose="02020603050405020304" charset="0"/>
                <a:cs typeface="Times New Roman" panose="02020603050405020304" charset="0"/>
              </a:rPr>
              <a:t>Self-reported data</a:t>
            </a:r>
            <a:endParaRPr lang="en-US" sz="2400">
              <a:latin typeface="Times New Roman" panose="02020603050405020304" charset="0"/>
              <a:cs typeface="Times New Roman" panose="02020603050405020304" charset="0"/>
            </a:endParaRPr>
          </a:p>
          <a:p>
            <a:endParaRPr lang="en-US" sz="2400">
              <a:latin typeface="Times New Roman" panose="02020603050405020304" charset="0"/>
              <a:cs typeface="Times New Roman" panose="02020603050405020304" charset="0"/>
            </a:endParaRPr>
          </a:p>
          <a:p>
            <a:r>
              <a:rPr lang="en-US" sz="2400">
                <a:latin typeface="Times New Roman" panose="02020603050405020304" charset="0"/>
                <a:cs typeface="Times New Roman" panose="02020603050405020304" charset="0"/>
              </a:rPr>
              <a:t>Mediational analysis using cross-sectional design</a:t>
            </a:r>
            <a:endParaRPr lang="en-US" sz="2400">
              <a:latin typeface="Times New Roman" panose="02020603050405020304" charset="0"/>
              <a:cs typeface="Times New Roman" panose="02020603050405020304" charset="0"/>
            </a:endParaRPr>
          </a:p>
          <a:p>
            <a:endParaRPr lang="en-US" sz="2400">
              <a:latin typeface="Times New Roman" panose="02020603050405020304" charset="0"/>
              <a:cs typeface="Times New Roman" panose="02020603050405020304" charset="0"/>
            </a:endParaRPr>
          </a:p>
          <a:p>
            <a:r>
              <a:rPr lang="en-US" sz="2400">
                <a:latin typeface="Times New Roman" panose="02020603050405020304" charset="0"/>
                <a:cs typeface="Times New Roman" panose="02020603050405020304" charset="0"/>
              </a:rPr>
              <a:t>Examining other organizational variables such as burnout, role clarity, job autonomy, employee performance, and employee retention may help to understand and better configure the importance of flow and happiness at work   </a:t>
            </a:r>
            <a:endParaRPr lang="en-US" sz="2400">
              <a:latin typeface="Times New Roman" panose="02020603050405020304" charset="0"/>
              <a:cs typeface="Times New Roman" panose="02020603050405020304" charset="0"/>
            </a:endParaRPr>
          </a:p>
          <a:p>
            <a:endParaRPr lang="en-US" sz="2400">
              <a:latin typeface="Times New Roman" panose="02020603050405020304" charset="0"/>
              <a:cs typeface="Times New Roman" panose="02020603050405020304" charset="0"/>
            </a:endParaRPr>
          </a:p>
          <a:p>
            <a:endParaRPr lang="en-US" sz="2100">
              <a:latin typeface="Times New Roman" panose="02020603050405020304" charset="0"/>
              <a:cs typeface="Times New Roman" panose="02020603050405020304" charset="0"/>
            </a:endParaRPr>
          </a:p>
          <a:p>
            <a:pPr marL="0" indent="0">
              <a:buNone/>
            </a:pPr>
            <a:endParaRPr lang="en-US" sz="3600">
              <a:gradFill>
                <a:gsLst>
                  <a:gs pos="0">
                    <a:srgbClr val="14CD68"/>
                  </a:gs>
                  <a:gs pos="100000">
                    <a:srgbClr val="0B6E38"/>
                  </a:gs>
                </a:gsLst>
                <a:lin scaled="0"/>
              </a:gradFill>
              <a:latin typeface="Times New Roman" panose="02020603050405020304" charset="0"/>
              <a:cs typeface="Times New Roman" panose="02020603050405020304" charset="0"/>
            </a:endParaRPr>
          </a:p>
          <a:p>
            <a:endParaRPr lang="en-US" sz="2100">
              <a:solidFill>
                <a:schemeClr val="tx1"/>
              </a:solidFill>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gradFill>
                  <a:gsLst>
                    <a:gs pos="0">
                      <a:srgbClr val="14CD68"/>
                    </a:gs>
                    <a:gs pos="100000">
                      <a:srgbClr val="0B6E38"/>
                    </a:gs>
                  </a:gsLst>
                  <a:lin scaled="0"/>
                </a:gradFill>
                <a:latin typeface="Times New Roman" panose="02020603050405020304" charset="0"/>
                <a:cs typeface="Times New Roman" panose="02020603050405020304" charset="0"/>
                <a:sym typeface="+mn-ea"/>
              </a:rPr>
              <a:t>References</a:t>
            </a:r>
            <a:endParaRPr lang="en-US" dirty="0">
              <a:gradFill>
                <a:gsLst>
                  <a:gs pos="0">
                    <a:srgbClr val="14CD68"/>
                  </a:gs>
                  <a:gs pos="100000">
                    <a:srgbClr val="0B6E38"/>
                  </a:gs>
                </a:gsLst>
                <a:lin scaled="0"/>
              </a:gradFill>
              <a:latin typeface="Times New Roman" panose="02020603050405020304" charset="0"/>
              <a:cs typeface="Times New Roman" panose="02020603050405020304" charset="0"/>
              <a:sym typeface="+mn-ea"/>
            </a:endParaRPr>
          </a:p>
        </p:txBody>
      </p:sp>
      <p:sp>
        <p:nvSpPr>
          <p:cNvPr id="3" name="Content Placeholder 2"/>
          <p:cNvSpPr>
            <a:spLocks noGrp="1"/>
          </p:cNvSpPr>
          <p:nvPr>
            <p:ph idx="1"/>
          </p:nvPr>
        </p:nvSpPr>
        <p:spPr/>
        <p:txBody>
          <a:bodyPr/>
          <a:lstStyle/>
          <a:p>
            <a:pPr marL="0" indent="0">
              <a:buNone/>
            </a:pPr>
            <a:r>
              <a:rPr lang="en-US" sz="2400" dirty="0">
                <a:solidFill>
                  <a:srgbClr val="0070C0"/>
                </a:solidFill>
                <a:hlinkClick r:id="rId1" action="ppaction://hlinkfile"/>
              </a:rPr>
              <a:t>AMI references.docx</a:t>
            </a:r>
            <a:endParaRPr lang="en-US" sz="2400" dirty="0">
              <a:solidFill>
                <a:srgbClr val="0070C0"/>
              </a:solidFill>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pic>
        <p:nvPicPr>
          <p:cNvPr id="7" name="Content Placeholder 6"/>
          <p:cNvPicPr>
            <a:picLocks noGrp="1" noChangeAspect="1"/>
          </p:cNvPicPr>
          <p:nvPr>
            <p:ph idx="1"/>
          </p:nvPr>
        </p:nvPicPr>
        <p:blipFill>
          <a:blip r:embed="rId1"/>
          <a:stretch>
            <a:fillRect/>
          </a:stretch>
        </p:blipFill>
        <p:spPr>
          <a:xfrm>
            <a:off x="391543" y="136526"/>
            <a:ext cx="11325328" cy="598963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gradFill>
                  <a:gsLst>
                    <a:gs pos="0">
                      <a:srgbClr val="14CD68"/>
                    </a:gs>
                    <a:gs pos="100000">
                      <a:srgbClr val="0B6E38"/>
                    </a:gs>
                  </a:gsLst>
                  <a:lin scaled="0"/>
                </a:gradFill>
                <a:latin typeface="Times New Roman" panose="02020603050405020304" charset="0"/>
                <a:cs typeface="Times New Roman" panose="02020603050405020304" charset="0"/>
              </a:rPr>
              <a:t>Introduction</a:t>
            </a:r>
            <a:endParaRPr lang="en-US">
              <a:gradFill>
                <a:gsLst>
                  <a:gs pos="0">
                    <a:srgbClr val="14CD68"/>
                  </a:gs>
                  <a:gs pos="100000">
                    <a:srgbClr val="0B6E38"/>
                  </a:gs>
                </a:gsLst>
                <a:lin scaled="0"/>
              </a:gra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a:xfrm>
            <a:off x="609600" y="1330960"/>
            <a:ext cx="10972800" cy="4526280"/>
          </a:xfrm>
        </p:spPr>
        <p:txBody>
          <a:bodyPr/>
          <a:lstStyle/>
          <a:p>
            <a:r>
              <a:rPr lang="en-US" sz="2600">
                <a:latin typeface="Times New Roman" panose="02020603050405020304" charset="0"/>
                <a:cs typeface="Times New Roman" panose="02020603050405020304" charset="0"/>
              </a:rPr>
              <a:t>Pandemic - unique, multifaceted bio-psycho-socioeconomic adversity (</a:t>
            </a:r>
            <a:r>
              <a:rPr lang="en-US" sz="2200">
                <a:solidFill>
                  <a:srgbClr val="00B0F0"/>
                </a:solidFill>
                <a:latin typeface="Times New Roman" panose="02020603050405020304" charset="0"/>
                <a:cs typeface="Times New Roman" panose="02020603050405020304" charset="0"/>
              </a:rPr>
              <a:t>Pradhan, Jandu, Panda, Hati, &amp; Mallick, 2021</a:t>
            </a:r>
            <a:r>
              <a:rPr lang="en-US" sz="2600">
                <a:latin typeface="Times New Roman" panose="02020603050405020304" charset="0"/>
                <a:cs typeface="Times New Roman" panose="02020603050405020304" charset="0"/>
              </a:rPr>
              <a:t>)</a:t>
            </a:r>
            <a:endParaRPr lang="en-US" sz="2600">
              <a:latin typeface="Times New Roman" panose="02020603050405020304" charset="0"/>
              <a:cs typeface="Times New Roman" panose="02020603050405020304" charset="0"/>
            </a:endParaRPr>
          </a:p>
          <a:p>
            <a:endParaRPr lang="en-US" sz="2600">
              <a:latin typeface="Times New Roman" panose="02020603050405020304" charset="0"/>
              <a:cs typeface="Times New Roman" panose="02020603050405020304" charset="0"/>
            </a:endParaRPr>
          </a:p>
          <a:p>
            <a:r>
              <a:rPr lang="en-US" sz="2600">
                <a:latin typeface="Times New Roman" panose="02020603050405020304" charset="0"/>
                <a:cs typeface="Times New Roman" panose="02020603050405020304" charset="0"/>
              </a:rPr>
              <a:t>Ambiguity, uncertainity, and disruptive nature of crisis</a:t>
            </a:r>
            <a:endParaRPr lang="en-US" sz="2600">
              <a:latin typeface="Times New Roman" panose="02020603050405020304" charset="0"/>
              <a:cs typeface="Times New Roman" panose="02020603050405020304" charset="0"/>
            </a:endParaRPr>
          </a:p>
          <a:p>
            <a:pPr lvl="1"/>
            <a:r>
              <a:rPr lang="en-US" sz="2275">
                <a:latin typeface="Times New Roman" panose="02020603050405020304" charset="0"/>
                <a:cs typeface="Times New Roman" panose="02020603050405020304" charset="0"/>
              </a:rPr>
              <a:t>impact on sense of control over events in one’s life</a:t>
            </a:r>
            <a:endParaRPr lang="en-US" sz="2275">
              <a:latin typeface="Times New Roman" panose="02020603050405020304" charset="0"/>
              <a:cs typeface="Times New Roman" panose="02020603050405020304" charset="0"/>
            </a:endParaRPr>
          </a:p>
          <a:p>
            <a:pPr lvl="1"/>
            <a:r>
              <a:rPr lang="en-US" sz="2275">
                <a:latin typeface="Times New Roman" panose="02020603050405020304" charset="0"/>
                <a:cs typeface="Times New Roman" panose="02020603050405020304" charset="0"/>
              </a:rPr>
              <a:t>turbulence in psycho-social milieu</a:t>
            </a:r>
            <a:endParaRPr lang="en-US" sz="2275">
              <a:latin typeface="Times New Roman" panose="02020603050405020304" charset="0"/>
              <a:cs typeface="Times New Roman" panose="02020603050405020304" charset="0"/>
            </a:endParaRPr>
          </a:p>
          <a:p>
            <a:pPr lvl="1"/>
            <a:r>
              <a:rPr lang="en-US" sz="2275">
                <a:latin typeface="Times New Roman" panose="02020603050405020304" charset="0"/>
                <a:cs typeface="Times New Roman" panose="02020603050405020304" charset="0"/>
              </a:rPr>
              <a:t>affects personal sense of mastery and way of connecting with others</a:t>
            </a:r>
            <a:endParaRPr lang="en-US" sz="2275">
              <a:latin typeface="Times New Roman" panose="02020603050405020304" charset="0"/>
              <a:cs typeface="Times New Roman" panose="02020603050405020304" charset="0"/>
            </a:endParaRPr>
          </a:p>
          <a:p>
            <a:endParaRPr lang="en-US" sz="2600">
              <a:latin typeface="Times New Roman" panose="02020603050405020304" charset="0"/>
              <a:cs typeface="Times New Roman" panose="02020603050405020304" charset="0"/>
            </a:endParaRPr>
          </a:p>
          <a:p>
            <a:r>
              <a:rPr lang="en-US" sz="2600">
                <a:latin typeface="Times New Roman" panose="02020603050405020304" charset="0"/>
                <a:cs typeface="Times New Roman" panose="02020603050405020304" charset="0"/>
              </a:rPr>
              <a:t>Thwarted routine life activities and holistic well-being</a:t>
            </a:r>
            <a:endParaRPr lang="en-US" sz="260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solidFill>
                  <a:schemeClr val="tx1"/>
                </a:solidFill>
                <a:highlight>
                  <a:srgbClr val="00FFFF"/>
                </a:highlight>
              </a:rPr>
            </a:fld>
            <a:endParaRPr lang="en-US">
              <a:solidFill>
                <a:schemeClr val="tx1"/>
              </a:solidFill>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solidFill>
                  <a:schemeClr val="tx1"/>
                </a:solidFill>
                <a:highlight>
                  <a:srgbClr val="00FFFF"/>
                </a:highlight>
              </a:rPr>
            </a:fld>
            <a:endParaRPr lang="en-US">
              <a:solidFill>
                <a:schemeClr val="tx1"/>
              </a:solidFill>
              <a:highlight>
                <a:srgbClr val="00FFFF"/>
              </a:high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18820"/>
            <a:ext cx="10972800" cy="5407660"/>
          </a:xfrm>
        </p:spPr>
        <p:txBody>
          <a:bodyPr/>
          <a:lstStyle/>
          <a:p>
            <a:r>
              <a:rPr lang="en-US" sz="2400" b="1">
                <a:solidFill>
                  <a:srgbClr val="7030A0"/>
                </a:solidFill>
                <a:latin typeface="Times New Roman" panose="02020603050405020304" charset="0"/>
                <a:cs typeface="Times New Roman" panose="02020603050405020304" charset="0"/>
              </a:rPr>
              <a:t>Statement of the Problem</a:t>
            </a:r>
            <a:endParaRPr lang="en-US" sz="2400" b="1">
              <a:solidFill>
                <a:srgbClr val="7030A0"/>
              </a:solidFill>
              <a:latin typeface="Times New Roman" panose="02020603050405020304" charset="0"/>
              <a:cs typeface="Times New Roman" panose="02020603050405020304" charset="0"/>
            </a:endParaRPr>
          </a:p>
          <a:p>
            <a:pPr lvl="1"/>
            <a:r>
              <a:rPr lang="en-US" sz="2200">
                <a:latin typeface="Times New Roman" panose="02020603050405020304" charset="0"/>
                <a:cs typeface="Times New Roman" panose="02020603050405020304" charset="0"/>
              </a:rPr>
              <a:t>Most adults spend a significant amount of time working, and therefore how they feel about their work can have a significant impact on their life and happiness</a:t>
            </a:r>
            <a:endParaRPr lang="en-US" sz="2200">
              <a:latin typeface="Times New Roman" panose="02020603050405020304" charset="0"/>
              <a:cs typeface="Times New Roman" panose="02020603050405020304" charset="0"/>
            </a:endParaRPr>
          </a:p>
          <a:p>
            <a:pPr lvl="1"/>
            <a:r>
              <a:rPr lang="en-US" sz="2200">
                <a:latin typeface="Times New Roman" panose="02020603050405020304" charset="0"/>
                <a:cs typeface="Times New Roman" panose="02020603050405020304" charset="0"/>
              </a:rPr>
              <a:t>The pandemic has brought in a disorder and complexity in the phenomenon of work, too</a:t>
            </a:r>
            <a:endParaRPr lang="en-US" sz="2200">
              <a:latin typeface="Times New Roman" panose="02020603050405020304" charset="0"/>
              <a:cs typeface="Times New Roman" panose="02020603050405020304" charset="0"/>
            </a:endParaRPr>
          </a:p>
          <a:p>
            <a:pPr lvl="1"/>
            <a:r>
              <a:rPr lang="en-US" sz="2200">
                <a:latin typeface="Times New Roman" panose="02020603050405020304" charset="0"/>
                <a:cs typeface="Times New Roman" panose="02020603050405020304" charset="0"/>
              </a:rPr>
              <a:t>It is important to see whether employee can still pursue happiness amidst this crisis and whether their subjective experience of work helps them in doing so?  </a:t>
            </a:r>
            <a:endParaRPr lang="en-US" sz="2200">
              <a:latin typeface="Times New Roman" panose="02020603050405020304" charset="0"/>
              <a:cs typeface="Times New Roman" panose="02020603050405020304" charset="0"/>
            </a:endParaRPr>
          </a:p>
          <a:p>
            <a:pPr lvl="1"/>
            <a:endParaRPr lang="en-US" sz="2100">
              <a:latin typeface="Times New Roman" panose="02020603050405020304" charset="0"/>
              <a:cs typeface="Times New Roman" panose="02020603050405020304" charset="0"/>
            </a:endParaRPr>
          </a:p>
          <a:p>
            <a:r>
              <a:rPr lang="en-US" sz="2400" b="1">
                <a:solidFill>
                  <a:srgbClr val="7030A0"/>
                </a:solidFill>
                <a:latin typeface="Times New Roman" panose="02020603050405020304" charset="0"/>
                <a:cs typeface="Times New Roman" panose="02020603050405020304" charset="0"/>
              </a:rPr>
              <a:t>The Present Study</a:t>
            </a:r>
            <a:endParaRPr lang="en-US" sz="2400" b="1">
              <a:solidFill>
                <a:srgbClr val="7030A0"/>
              </a:solidFill>
              <a:latin typeface="Times New Roman" panose="02020603050405020304" charset="0"/>
              <a:cs typeface="Times New Roman" panose="02020603050405020304" charset="0"/>
            </a:endParaRPr>
          </a:p>
          <a:p>
            <a:pPr lvl="1"/>
            <a:r>
              <a:rPr lang="en-US" sz="2200">
                <a:latin typeface="Times New Roman" panose="02020603050405020304" charset="0"/>
                <a:cs typeface="Times New Roman" panose="02020603050405020304" charset="0"/>
              </a:rPr>
              <a:t>Draws on broaden-and-build theory of positive emotions (</a:t>
            </a:r>
            <a:r>
              <a:rPr lang="en-US" sz="2200">
                <a:solidFill>
                  <a:srgbClr val="00B0F0"/>
                </a:solidFill>
                <a:latin typeface="Times New Roman" panose="02020603050405020304" charset="0"/>
                <a:cs typeface="Times New Roman" panose="02020603050405020304" charset="0"/>
              </a:rPr>
              <a:t>Fredrickson, 2001</a:t>
            </a:r>
            <a:r>
              <a:rPr lang="en-US" sz="2200">
                <a:latin typeface="Times New Roman" panose="02020603050405020304" charset="0"/>
                <a:cs typeface="Times New Roman" panose="02020603050405020304" charset="0"/>
              </a:rPr>
              <a:t>)</a:t>
            </a:r>
            <a:endParaRPr lang="en-US" sz="2200">
              <a:latin typeface="Times New Roman" panose="02020603050405020304" charset="0"/>
              <a:cs typeface="Times New Roman" panose="02020603050405020304" charset="0"/>
            </a:endParaRPr>
          </a:p>
          <a:p>
            <a:pPr lvl="1"/>
            <a:r>
              <a:rPr lang="en-US" sz="2200">
                <a:latin typeface="Times New Roman" panose="02020603050405020304" charset="0"/>
                <a:cs typeface="Times New Roman" panose="02020603050405020304" charset="0"/>
              </a:rPr>
              <a:t>Aims to examine the association between the level of flow at work of the employees and their workplace happiness</a:t>
            </a:r>
            <a:endParaRPr lang="en-US" sz="2200">
              <a:latin typeface="Times New Roman" panose="02020603050405020304" charset="0"/>
              <a:cs typeface="Times New Roman" panose="02020603050405020304" charset="0"/>
            </a:endParaRPr>
          </a:p>
          <a:p>
            <a:pPr lvl="1"/>
            <a:r>
              <a:rPr lang="en-US" sz="2200">
                <a:latin typeface="Times New Roman" panose="02020603050405020304" charset="0"/>
                <a:cs typeface="Times New Roman" panose="02020603050405020304" charset="0"/>
              </a:rPr>
              <a:t>investigates the serial mediating mechanisms of creativity and psychological empowerment in the aforementioned relationship </a:t>
            </a:r>
            <a:endParaRPr lang="en-US" sz="220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solidFill>
                  <a:schemeClr val="tx1"/>
                </a:solidFill>
                <a:highlight>
                  <a:srgbClr val="00FFFF"/>
                </a:highlight>
              </a:rPr>
            </a:fld>
            <a:endParaRPr lang="en-US">
              <a:solidFill>
                <a:schemeClr val="tx1"/>
              </a:solidFill>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solidFill>
                  <a:schemeClr val="tx1"/>
                </a:solidFill>
                <a:highlight>
                  <a:srgbClr val="00FFFF"/>
                </a:highlight>
              </a:rPr>
            </a:fld>
            <a:endParaRPr lang="en-US">
              <a:solidFill>
                <a:schemeClr val="tx1"/>
              </a:solidFill>
              <a:highlight>
                <a:srgbClr val="00FFFF"/>
              </a:high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gradFill>
                  <a:gsLst>
                    <a:gs pos="0">
                      <a:srgbClr val="14CD68"/>
                    </a:gs>
                    <a:gs pos="100000">
                      <a:srgbClr val="0B6E38"/>
                    </a:gs>
                  </a:gsLst>
                  <a:lin scaled="0"/>
                </a:gradFill>
                <a:latin typeface="Times New Roman" panose="02020603050405020304" charset="0"/>
                <a:cs typeface="Times New Roman" panose="02020603050405020304" charset="0"/>
              </a:rPr>
              <a:t>Theoretical background and hypotheses</a:t>
            </a:r>
            <a:endParaRPr lang="en-US">
              <a:gradFill>
                <a:gsLst>
                  <a:gs pos="0">
                    <a:srgbClr val="14CD68"/>
                  </a:gs>
                  <a:gs pos="100000">
                    <a:srgbClr val="0B6E38"/>
                  </a:gs>
                </a:gsLst>
                <a:lin scaled="0"/>
              </a:gradFill>
              <a:latin typeface="Times New Roman" panose="02020603050405020304" charset="0"/>
              <a:cs typeface="Times New Roman" panose="02020603050405020304" charset="0"/>
            </a:endParaRPr>
          </a:p>
        </p:txBody>
      </p:sp>
      <p:sp>
        <p:nvSpPr>
          <p:cNvPr id="3" name="Content Placeholder 2"/>
          <p:cNvSpPr>
            <a:spLocks noGrp="1"/>
          </p:cNvSpPr>
          <p:nvPr>
            <p:ph idx="1"/>
          </p:nvPr>
        </p:nvSpPr>
        <p:spPr>
          <a:xfrm>
            <a:off x="609600" y="1340485"/>
            <a:ext cx="11291570" cy="4785995"/>
          </a:xfrm>
        </p:spPr>
        <p:txBody>
          <a:bodyPr/>
          <a:lstStyle/>
          <a:p>
            <a:r>
              <a:rPr lang="en-US" sz="2400" b="1">
                <a:solidFill>
                  <a:schemeClr val="tx2"/>
                </a:solidFill>
                <a:latin typeface="Times New Roman" panose="02020603050405020304" charset="0"/>
                <a:cs typeface="Times New Roman" panose="02020603050405020304" charset="0"/>
                <a:sym typeface="+mn-ea"/>
              </a:rPr>
              <a:t>Broaden-and-build theory of positive emotions</a:t>
            </a:r>
            <a:r>
              <a:rPr lang="en-US" sz="2400">
                <a:latin typeface="Times New Roman" panose="02020603050405020304" charset="0"/>
                <a:cs typeface="Times New Roman" panose="02020603050405020304" charset="0"/>
                <a:sym typeface="+mn-ea"/>
              </a:rPr>
              <a:t> (</a:t>
            </a:r>
            <a:r>
              <a:rPr lang="en-US" sz="2400">
                <a:solidFill>
                  <a:srgbClr val="00B0F0"/>
                </a:solidFill>
                <a:latin typeface="Times New Roman" panose="02020603050405020304" charset="0"/>
                <a:cs typeface="Times New Roman" panose="02020603050405020304" charset="0"/>
                <a:sym typeface="+mn-ea"/>
              </a:rPr>
              <a:t>Fredrickson, 2001)</a:t>
            </a:r>
            <a:endParaRPr lang="en-US" sz="2400">
              <a:latin typeface="Times New Roman" panose="02020603050405020304" charset="0"/>
              <a:cs typeface="Times New Roman" panose="02020603050405020304" charset="0"/>
              <a:sym typeface="+mn-ea"/>
            </a:endParaRPr>
          </a:p>
          <a:p>
            <a:r>
              <a:rPr lang="en-US" sz="2400">
                <a:latin typeface="Times New Roman" panose="02020603050405020304" charset="0"/>
                <a:cs typeface="Times New Roman" panose="02020603050405020304" charset="0"/>
                <a:sym typeface="+mn-ea"/>
              </a:rPr>
              <a:t>Experiencing positive emotions help people broaden their though-action repertoire</a:t>
            </a:r>
            <a:endParaRPr lang="en-US" sz="2400">
              <a:latin typeface="Times New Roman" panose="02020603050405020304" charset="0"/>
              <a:cs typeface="Times New Roman" panose="02020603050405020304" charset="0"/>
              <a:sym typeface="+mn-ea"/>
            </a:endParaRPr>
          </a:p>
          <a:p>
            <a:r>
              <a:rPr lang="en-US" sz="2400">
                <a:latin typeface="Times New Roman" panose="02020603050405020304" charset="0"/>
                <a:cs typeface="Times New Roman" panose="02020603050405020304" charset="0"/>
                <a:sym typeface="+mn-ea"/>
              </a:rPr>
              <a:t>Building enduring personal resources  (physical, intellectual, psychological, and social)</a:t>
            </a:r>
            <a:endParaRPr lang="en-US" sz="2400">
              <a:latin typeface="Times New Roman" panose="02020603050405020304" charset="0"/>
              <a:cs typeface="Times New Roman" panose="02020603050405020304" charset="0"/>
              <a:sym typeface="+mn-ea"/>
            </a:endParaRPr>
          </a:p>
          <a:p>
            <a:r>
              <a:rPr lang="en-US" sz="2400">
                <a:latin typeface="Times New Roman" panose="02020603050405020304" charset="0"/>
                <a:cs typeface="Times New Roman" panose="02020603050405020304" charset="0"/>
              </a:rPr>
              <a:t>Eventual outcomes are health, positive functioning, and well-being</a:t>
            </a:r>
            <a:endParaRPr lang="en-US" sz="2400">
              <a:latin typeface="Times New Roman" panose="02020603050405020304" charset="0"/>
              <a:cs typeface="Times New Roman" panose="02020603050405020304" charset="0"/>
            </a:endParaRPr>
          </a:p>
          <a:p>
            <a:r>
              <a:rPr lang="en-US" sz="2400">
                <a:latin typeface="Times New Roman" panose="02020603050405020304" charset="0"/>
                <a:cs typeface="Times New Roman" panose="02020603050405020304" charset="0"/>
              </a:rPr>
              <a:t>Positive feedback loop to further enhance positive emotional experiences</a:t>
            </a:r>
            <a:endParaRPr lang="en-US" sz="2400">
              <a:latin typeface="Times New Roman" panose="02020603050405020304" charset="0"/>
              <a:cs typeface="Times New Roman" panose="02020603050405020304" charset="0"/>
            </a:endParaRPr>
          </a:p>
          <a:p>
            <a:r>
              <a:rPr lang="en-US" sz="2400">
                <a:latin typeface="Times New Roman" panose="02020603050405020304" charset="0"/>
                <a:cs typeface="Times New Roman" panose="02020603050405020304" charset="0"/>
              </a:rPr>
              <a:t>The present study: </a:t>
            </a:r>
            <a:endParaRPr lang="en-US" sz="2400">
              <a:latin typeface="Times New Roman" panose="02020603050405020304" charset="0"/>
              <a:cs typeface="Times New Roman" panose="02020603050405020304" charset="0"/>
            </a:endParaRPr>
          </a:p>
          <a:p>
            <a:pPr lvl="1"/>
            <a:r>
              <a:rPr lang="en-US" sz="2100">
                <a:latin typeface="Times New Roman" panose="02020603050405020304" charset="0"/>
                <a:cs typeface="Times New Roman" panose="02020603050405020304" charset="0"/>
              </a:rPr>
              <a:t>flow at work as a positive emotional experience</a:t>
            </a:r>
            <a:endParaRPr lang="en-US" sz="2100">
              <a:latin typeface="Times New Roman" panose="02020603050405020304" charset="0"/>
              <a:cs typeface="Times New Roman" panose="02020603050405020304" charset="0"/>
            </a:endParaRPr>
          </a:p>
          <a:p>
            <a:pPr lvl="1"/>
            <a:r>
              <a:rPr lang="en-US" sz="2100">
                <a:latin typeface="Times New Roman" panose="02020603050405020304" charset="0"/>
                <a:cs typeface="Times New Roman" panose="02020603050405020304" charset="0"/>
              </a:rPr>
              <a:t>creativity as a broaden cognitive-behavioral element </a:t>
            </a:r>
            <a:endParaRPr lang="en-US" sz="2100">
              <a:latin typeface="Times New Roman" panose="02020603050405020304" charset="0"/>
              <a:cs typeface="Times New Roman" panose="02020603050405020304" charset="0"/>
            </a:endParaRPr>
          </a:p>
          <a:p>
            <a:pPr lvl="1"/>
            <a:r>
              <a:rPr lang="en-US" sz="2100">
                <a:latin typeface="Times New Roman" panose="02020603050405020304" charset="0"/>
                <a:cs typeface="Times New Roman" panose="02020603050405020304" charset="0"/>
              </a:rPr>
              <a:t>psychological empowerment as a personal psychological resource</a:t>
            </a:r>
            <a:endParaRPr lang="en-US" sz="2100">
              <a:latin typeface="Times New Roman" panose="02020603050405020304" charset="0"/>
              <a:cs typeface="Times New Roman" panose="02020603050405020304" charset="0"/>
            </a:endParaRPr>
          </a:p>
          <a:p>
            <a:pPr lvl="1"/>
            <a:r>
              <a:rPr lang="en-US" sz="2100">
                <a:latin typeface="Times New Roman" panose="02020603050405020304" charset="0"/>
                <a:cs typeface="Times New Roman" panose="02020603050405020304" charset="0"/>
              </a:rPr>
              <a:t>happiness at work as an outcome</a:t>
            </a:r>
            <a:endParaRPr lang="en-US" sz="2100">
              <a:latin typeface="Times New Roman" panose="02020603050405020304" charset="0"/>
              <a:cs typeface="Times New Roman" panose="02020603050405020304" charset="0"/>
            </a:endParaRPr>
          </a:p>
          <a:p>
            <a:pPr lvl="1"/>
            <a:endParaRPr lang="en-US" sz="2100">
              <a:latin typeface="Times New Roman" panose="02020603050405020304" charset="0"/>
              <a:cs typeface="Times New Roman" panose="02020603050405020304" charset="0"/>
            </a:endParaRPr>
          </a:p>
          <a:p>
            <a:endParaRPr lang="en-US" sz="2400">
              <a:latin typeface="Times New Roman" panose="02020603050405020304" charset="0"/>
              <a:cs typeface="Times New Roman" panose="02020603050405020304" charset="0"/>
            </a:endParaRPr>
          </a:p>
          <a:p>
            <a:endParaRPr lang="en-US" sz="240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solidFill>
                  <a:schemeClr val="tx1"/>
                </a:solidFill>
                <a:highlight>
                  <a:srgbClr val="00FFFF"/>
                </a:highlight>
              </a:rPr>
            </a:fld>
            <a:endParaRPr lang="en-US">
              <a:solidFill>
                <a:schemeClr val="tx1"/>
              </a:solidFill>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solidFill>
                  <a:schemeClr val="tx1"/>
                </a:solidFill>
                <a:highlight>
                  <a:srgbClr val="00FFFF"/>
                </a:highlight>
              </a:rPr>
            </a:fld>
            <a:endParaRPr lang="en-US">
              <a:solidFill>
                <a:schemeClr val="tx1"/>
              </a:solidFill>
              <a:highlight>
                <a:srgbClr val="00FFFF"/>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245" y="98425"/>
            <a:ext cx="11701780" cy="6028055"/>
          </a:xfrm>
        </p:spPr>
        <p:txBody>
          <a:bodyPr/>
          <a:lstStyle/>
          <a:p>
            <a:r>
              <a:rPr lang="en-US" sz="2400" b="1" dirty="0">
                <a:solidFill>
                  <a:schemeClr val="tx2"/>
                </a:solidFill>
                <a:latin typeface="Times New Roman" panose="02020603050405020304" charset="0"/>
                <a:cs typeface="Times New Roman" panose="02020603050405020304" charset="0"/>
              </a:rPr>
              <a:t>Flow and Happiness at work</a:t>
            </a:r>
            <a:endParaRPr lang="en-US" sz="2400" b="1" dirty="0">
              <a:solidFill>
                <a:schemeClr val="tx2"/>
              </a:solidFill>
              <a:latin typeface="Times New Roman" panose="02020603050405020304" charset="0"/>
              <a:cs typeface="Times New Roman" panose="02020603050405020304" charset="0"/>
            </a:endParaRPr>
          </a:p>
          <a:p>
            <a:r>
              <a:rPr lang="en-US" sz="2200" u="sng" dirty="0">
                <a:latin typeface="Times New Roman" panose="02020603050405020304" charset="0"/>
                <a:cs typeface="Times New Roman" panose="02020603050405020304" charset="0"/>
              </a:rPr>
              <a:t>Flow</a:t>
            </a:r>
            <a:r>
              <a:rPr lang="en-US" sz="2200" dirty="0">
                <a:latin typeface="Times New Roman" panose="02020603050405020304" charset="0"/>
                <a:cs typeface="Times New Roman" panose="02020603050405020304" charset="0"/>
              </a:rPr>
              <a:t>: a state of consciousness (</a:t>
            </a:r>
            <a:r>
              <a:rPr lang="en-US" sz="2200" dirty="0">
                <a:solidFill>
                  <a:srgbClr val="00B0F0"/>
                </a:solidFill>
                <a:latin typeface="Times New Roman" panose="02020603050405020304" charset="0"/>
                <a:cs typeface="Times New Roman" panose="02020603050405020304" charset="0"/>
              </a:rPr>
              <a:t>Csikszentmihalyi, 1990)</a:t>
            </a:r>
            <a:endParaRPr lang="en-US" sz="2200" dirty="0">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rPr>
              <a:t>“the state in which people are so involved in an activity that nothing else seems to matter” (</a:t>
            </a:r>
            <a:r>
              <a:rPr lang="en-US" sz="2100" dirty="0">
                <a:solidFill>
                  <a:srgbClr val="00B0F0"/>
                </a:solidFill>
                <a:latin typeface="Times New Roman" panose="02020603050405020304" charset="0"/>
                <a:cs typeface="Times New Roman" panose="02020603050405020304" charset="0"/>
                <a:sym typeface="+mn-ea"/>
              </a:rPr>
              <a:t>Csikszentmihalyi, 1990</a:t>
            </a:r>
            <a:r>
              <a:rPr lang="en-US" sz="2100" dirty="0">
                <a:latin typeface="Times New Roman" panose="02020603050405020304" charset="0"/>
                <a:cs typeface="Times New Roman" panose="02020603050405020304" charset="0"/>
              </a:rPr>
              <a:t>)</a:t>
            </a:r>
            <a:endParaRPr lang="en-US" sz="2100" dirty="0">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rPr>
              <a:t>Components: merging of action and awareness, centering of attention, loss of self-consciousness, feeling of control, coherent action, autotelic nature (</a:t>
            </a:r>
            <a:r>
              <a:rPr lang="en-US" sz="2100" dirty="0">
                <a:solidFill>
                  <a:srgbClr val="00B0F0"/>
                </a:solidFill>
                <a:latin typeface="Times New Roman" panose="02020603050405020304" charset="0"/>
                <a:cs typeface="Times New Roman" panose="02020603050405020304" charset="0"/>
                <a:sym typeface="+mn-ea"/>
              </a:rPr>
              <a:t>Csikszentmihalyi, 1975</a:t>
            </a:r>
            <a:r>
              <a:rPr lang="en-US" sz="2100" dirty="0">
                <a:latin typeface="Times New Roman" panose="02020603050405020304" charset="0"/>
                <a:cs typeface="Times New Roman" panose="02020603050405020304" charset="0"/>
              </a:rPr>
              <a:t>)</a:t>
            </a:r>
            <a:endParaRPr lang="en-US" sz="2100" dirty="0">
              <a:latin typeface="Times New Roman" panose="02020603050405020304" charset="0"/>
              <a:cs typeface="Times New Roman" panose="02020603050405020304" charset="0"/>
            </a:endParaRPr>
          </a:p>
          <a:p>
            <a:pPr lvl="1"/>
            <a:r>
              <a:rPr lang="en-US" sz="2100" dirty="0">
                <a:latin typeface="Times New Roman" panose="02020603050405020304" charset="0"/>
                <a:cs typeface="Times New Roman" panose="02020603050405020304" charset="0"/>
              </a:rPr>
              <a:t>when full attention is invested in goals and there is a match between challenges and skills, optimal inner experience of flow happens i.e., </a:t>
            </a:r>
            <a:r>
              <a:rPr lang="en-US" sz="2100" i="1" dirty="0">
                <a:latin typeface="Times New Roman" panose="02020603050405020304" charset="0"/>
                <a:cs typeface="Times New Roman" panose="02020603050405020304" charset="0"/>
              </a:rPr>
              <a:t>order in consciousness/awareness</a:t>
            </a:r>
            <a:endParaRPr lang="en-US" sz="2400" b="1" dirty="0">
              <a:latin typeface="Times New Roman" panose="02020603050405020304" charset="0"/>
              <a:cs typeface="Times New Roman" panose="02020603050405020304" charset="0"/>
            </a:endParaRPr>
          </a:p>
          <a:p>
            <a:r>
              <a:rPr lang="en-US" sz="2100" dirty="0">
                <a:latin typeface="Times New Roman" panose="02020603050405020304" charset="0"/>
                <a:cs typeface="Times New Roman" panose="02020603050405020304" charset="0"/>
                <a:sym typeface="+mn-ea"/>
              </a:rPr>
              <a:t>“happiness is a </a:t>
            </a:r>
            <a:r>
              <a:rPr lang="en-US" sz="2100" dirty="0" err="1">
                <a:latin typeface="Times New Roman" panose="02020603050405020304" charset="0"/>
                <a:cs typeface="Times New Roman" panose="02020603050405020304" charset="0"/>
                <a:sym typeface="+mn-ea"/>
              </a:rPr>
              <a:t>conition</a:t>
            </a:r>
            <a:r>
              <a:rPr lang="en-US" sz="2100" dirty="0">
                <a:latin typeface="Times New Roman" panose="02020603050405020304" charset="0"/>
                <a:cs typeface="Times New Roman" panose="02020603050405020304" charset="0"/>
                <a:sym typeface="+mn-ea"/>
              </a:rPr>
              <a:t> that must be prepared for, cultivated, and defended privately by each person” (</a:t>
            </a:r>
            <a:r>
              <a:rPr lang="en-US" sz="2100" dirty="0">
                <a:solidFill>
                  <a:srgbClr val="00B0F0"/>
                </a:solidFill>
                <a:latin typeface="Times New Roman" panose="02020603050405020304" charset="0"/>
                <a:cs typeface="Times New Roman" panose="02020603050405020304" charset="0"/>
                <a:sym typeface="+mn-ea"/>
              </a:rPr>
              <a:t>Csikszentmihalyi, 1990)</a:t>
            </a:r>
            <a:endParaRPr lang="en-US" sz="2100" dirty="0">
              <a:latin typeface="Times New Roman" panose="02020603050405020304" charset="0"/>
              <a:cs typeface="Times New Roman" panose="02020603050405020304" charset="0"/>
            </a:endParaRPr>
          </a:p>
          <a:p>
            <a:r>
              <a:rPr lang="en-US" sz="2100" dirty="0">
                <a:latin typeface="Times New Roman" panose="02020603050405020304" charset="0"/>
                <a:cs typeface="Times New Roman" panose="02020603050405020304" charset="0"/>
              </a:rPr>
              <a:t>“When we are in flow, we are not happy …”(</a:t>
            </a:r>
            <a:r>
              <a:rPr lang="en-US" sz="2100" dirty="0">
                <a:solidFill>
                  <a:srgbClr val="00B0F0"/>
                </a:solidFill>
                <a:latin typeface="Times New Roman" panose="02020603050405020304" charset="0"/>
                <a:cs typeface="Times New Roman" panose="02020603050405020304" charset="0"/>
                <a:sym typeface="+mn-ea"/>
              </a:rPr>
              <a:t>Csikszentmihalyi, 1997</a:t>
            </a:r>
            <a:r>
              <a:rPr lang="en-US" sz="2100" dirty="0">
                <a:latin typeface="Times New Roman" panose="02020603050405020304" charset="0"/>
                <a:cs typeface="Times New Roman" panose="02020603050405020304" charset="0"/>
              </a:rPr>
              <a:t>); focus is on action</a:t>
            </a:r>
            <a:endParaRPr lang="en-US" sz="2100" dirty="0">
              <a:latin typeface="Times New Roman" panose="02020603050405020304" charset="0"/>
              <a:cs typeface="Times New Roman" panose="02020603050405020304" charset="0"/>
            </a:endParaRPr>
          </a:p>
          <a:p>
            <a:r>
              <a:rPr lang="en-US" sz="2100" dirty="0">
                <a:latin typeface="Times New Roman" panose="02020603050405020304" charset="0"/>
                <a:cs typeface="Times New Roman" panose="02020603050405020304" charset="0"/>
              </a:rPr>
              <a:t>Flow experience while climbing was associated with feeling happy </a:t>
            </a:r>
            <a:r>
              <a:rPr lang="en-US" sz="2100" i="1" dirty="0">
                <a:latin typeface="Times New Roman" panose="02020603050405020304" charset="0"/>
                <a:cs typeface="Times New Roman" panose="02020603050405020304" charset="0"/>
              </a:rPr>
              <a:t>afterwards </a:t>
            </a:r>
            <a:r>
              <a:rPr lang="en-US" sz="2100" dirty="0">
                <a:latin typeface="Times New Roman" panose="02020603050405020304" charset="0"/>
                <a:cs typeface="Times New Roman" panose="02020603050405020304" charset="0"/>
              </a:rPr>
              <a:t>(</a:t>
            </a:r>
            <a:r>
              <a:rPr lang="en-US" sz="2100" dirty="0">
                <a:solidFill>
                  <a:srgbClr val="00B0F0"/>
                </a:solidFill>
                <a:latin typeface="Times New Roman" panose="02020603050405020304" charset="0"/>
                <a:cs typeface="Times New Roman" panose="02020603050405020304" charset="0"/>
                <a:sym typeface="+mn-ea"/>
              </a:rPr>
              <a:t>Csikszentmihalyi, 1997</a:t>
            </a:r>
            <a:r>
              <a:rPr lang="en-US" sz="2100" dirty="0">
                <a:latin typeface="Times New Roman" panose="02020603050405020304" charset="0"/>
                <a:cs typeface="Times New Roman" panose="02020603050405020304" charset="0"/>
              </a:rPr>
              <a:t>)</a:t>
            </a:r>
            <a:endParaRPr lang="en-US" sz="2100" dirty="0">
              <a:latin typeface="Times New Roman" panose="02020603050405020304" charset="0"/>
              <a:cs typeface="Times New Roman" panose="02020603050405020304" charset="0"/>
            </a:endParaRPr>
          </a:p>
          <a:p>
            <a:r>
              <a:rPr lang="en-US" sz="2100" dirty="0">
                <a:latin typeface="Times New Roman" panose="02020603050405020304" charset="0"/>
                <a:cs typeface="Times New Roman" panose="02020603050405020304" charset="0"/>
              </a:rPr>
              <a:t>Experiencing flow at work/study led to happiness and wellbeing (</a:t>
            </a:r>
            <a:r>
              <a:rPr lang="en-US" sz="1800" dirty="0">
                <a:solidFill>
                  <a:srgbClr val="00B0F0"/>
                </a:solidFill>
                <a:latin typeface="Times New Roman" panose="02020603050405020304" charset="0"/>
                <a:cs typeface="Times New Roman" panose="02020603050405020304" charset="0"/>
              </a:rPr>
              <a:t>Fan, Hou, &amp; Lin, 2019;</a:t>
            </a:r>
            <a:r>
              <a:rPr lang="en-US" sz="1800" dirty="0">
                <a:solidFill>
                  <a:srgbClr val="0070C0"/>
                </a:solidFill>
                <a:latin typeface="Times New Roman" panose="02020603050405020304" charset="0"/>
                <a:cs typeface="Times New Roman" panose="02020603050405020304" charset="0"/>
              </a:rPr>
              <a:t> </a:t>
            </a:r>
            <a:r>
              <a:rPr lang="en-US" sz="1800" dirty="0" err="1">
                <a:solidFill>
                  <a:srgbClr val="00B0F0"/>
                </a:solidFill>
                <a:latin typeface="Times New Roman" panose="02020603050405020304" charset="0"/>
                <a:cs typeface="Times New Roman" panose="02020603050405020304" charset="0"/>
              </a:rPr>
              <a:t>Peifer</a:t>
            </a:r>
            <a:r>
              <a:rPr lang="en-US" sz="1800" dirty="0">
                <a:solidFill>
                  <a:srgbClr val="00B0F0"/>
                </a:solidFill>
                <a:latin typeface="Times New Roman" panose="02020603050405020304" charset="0"/>
                <a:cs typeface="Times New Roman" panose="02020603050405020304" charset="0"/>
              </a:rPr>
              <a:t> et al., 2020</a:t>
            </a:r>
            <a:r>
              <a:rPr lang="en-US" sz="2100" dirty="0">
                <a:latin typeface="Times New Roman" panose="02020603050405020304" charset="0"/>
                <a:cs typeface="Times New Roman" panose="02020603050405020304" charset="0"/>
              </a:rPr>
              <a:t>)</a:t>
            </a:r>
            <a:endParaRPr lang="en-US" sz="2100" dirty="0">
              <a:latin typeface="Times New Roman" panose="02020603050405020304" charset="0"/>
              <a:cs typeface="Times New Roman" panose="02020603050405020304" charset="0"/>
            </a:endParaRPr>
          </a:p>
          <a:p>
            <a:r>
              <a:rPr lang="en-US" sz="2100" u="sng" dirty="0" err="1">
                <a:latin typeface="Times New Roman" panose="02020603050405020304" charset="0"/>
                <a:cs typeface="Times New Roman" panose="02020603050405020304" charset="0"/>
              </a:rPr>
              <a:t>Hapiness</a:t>
            </a:r>
            <a:r>
              <a:rPr lang="en-US" sz="2100" u="sng" dirty="0">
                <a:latin typeface="Times New Roman" panose="02020603050405020304" charset="0"/>
                <a:cs typeface="Times New Roman" panose="02020603050405020304" charset="0"/>
              </a:rPr>
              <a:t> at work</a:t>
            </a:r>
            <a:r>
              <a:rPr lang="en-US" sz="2100" dirty="0">
                <a:latin typeface="Times New Roman" panose="02020603050405020304" charset="0"/>
                <a:cs typeface="Times New Roman" panose="02020603050405020304" charset="0"/>
              </a:rPr>
              <a:t>: a combination of job satisfaction, affective organizational commitment, and engagement (</a:t>
            </a:r>
            <a:r>
              <a:rPr lang="en-US" sz="2100" dirty="0">
                <a:solidFill>
                  <a:srgbClr val="00B0F0"/>
                </a:solidFill>
                <a:latin typeface="Times New Roman" panose="02020603050405020304" charset="0"/>
                <a:cs typeface="Times New Roman" panose="02020603050405020304" charset="0"/>
              </a:rPr>
              <a:t>Salas-</a:t>
            </a:r>
            <a:r>
              <a:rPr lang="en-US" sz="2100" dirty="0" err="1">
                <a:solidFill>
                  <a:srgbClr val="00B0F0"/>
                </a:solidFill>
                <a:latin typeface="Times New Roman" panose="02020603050405020304" charset="0"/>
                <a:cs typeface="Times New Roman" panose="02020603050405020304" charset="0"/>
              </a:rPr>
              <a:t>Vallina</a:t>
            </a:r>
            <a:r>
              <a:rPr lang="en-US" sz="2100" dirty="0">
                <a:solidFill>
                  <a:srgbClr val="00B0F0"/>
                </a:solidFill>
                <a:latin typeface="Times New Roman" panose="02020603050405020304" charset="0"/>
                <a:cs typeface="Times New Roman" panose="02020603050405020304" charset="0"/>
              </a:rPr>
              <a:t>, &amp; Alegre, 2021</a:t>
            </a:r>
            <a:r>
              <a:rPr lang="en-US" sz="2100" dirty="0">
                <a:latin typeface="Times New Roman" panose="02020603050405020304" charset="0"/>
                <a:cs typeface="Times New Roman" panose="02020603050405020304" charset="0"/>
              </a:rPr>
              <a:t>) </a:t>
            </a:r>
            <a:endParaRPr lang="en-US" sz="2100" dirty="0">
              <a:latin typeface="Times New Roman" panose="02020603050405020304" charset="0"/>
              <a:cs typeface="Times New Roman" panose="02020603050405020304" charset="0"/>
            </a:endParaRPr>
          </a:p>
          <a:p>
            <a:pPr marL="0" lvl="1"/>
            <a:r>
              <a:rPr lang="en-US" sz="2100" i="1" dirty="0">
                <a:latin typeface="Times New Roman" panose="02020603050405020304" charset="0"/>
                <a:cs typeface="Times New Roman" panose="02020603050405020304" charset="0"/>
                <a:sym typeface="+mn-ea"/>
              </a:rPr>
              <a:t>H1: Flow will positively predict happiness at work.</a:t>
            </a:r>
            <a:endParaRPr lang="en-US" sz="2100" i="1" dirty="0">
              <a:latin typeface="Times New Roman" panose="02020603050405020304" charset="0"/>
              <a:cs typeface="Times New Roman" panose="02020603050405020304" charset="0"/>
            </a:endParaRPr>
          </a:p>
          <a:p>
            <a:endParaRPr lang="en-US" sz="2400" b="1" dirty="0">
              <a:latin typeface="Times New Roman" panose="02020603050405020304" charset="0"/>
              <a:cs typeface="Times New Roman" panose="02020603050405020304" charset="0"/>
            </a:endParaRPr>
          </a:p>
          <a:p>
            <a:endParaRPr lang="en-US" sz="2000" i="1" dirty="0">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solidFill>
                  <a:schemeClr val="tx1"/>
                </a:solidFill>
                <a:highlight>
                  <a:srgbClr val="00FFFF"/>
                </a:highlight>
              </a:rPr>
            </a:fld>
            <a:endParaRPr lang="en-US" dirty="0">
              <a:solidFill>
                <a:schemeClr val="tx1"/>
              </a:solidFill>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48005"/>
            <a:ext cx="10972800" cy="5578475"/>
          </a:xfrm>
        </p:spPr>
        <p:txBody>
          <a:bodyPr/>
          <a:lstStyle/>
          <a:p>
            <a:r>
              <a:rPr lang="en-US" sz="2400" b="1">
                <a:solidFill>
                  <a:schemeClr val="tx2"/>
                </a:solidFill>
                <a:latin typeface="Times New Roman" panose="02020603050405020304" charset="0"/>
                <a:cs typeface="Times New Roman" panose="02020603050405020304" charset="0"/>
              </a:rPr>
              <a:t>Creativity as a mediator</a:t>
            </a:r>
            <a:endParaRPr lang="en-US" sz="2400" b="1">
              <a:solidFill>
                <a:schemeClr val="tx2"/>
              </a:solidFill>
              <a:latin typeface="Times New Roman" panose="02020603050405020304" charset="0"/>
              <a:cs typeface="Times New Roman" panose="02020603050405020304" charset="0"/>
            </a:endParaRPr>
          </a:p>
          <a:p>
            <a:r>
              <a:rPr lang="en-US" sz="2300" u="sng">
                <a:latin typeface="Times New Roman" panose="02020603050405020304" charset="0"/>
                <a:cs typeface="Times New Roman" panose="02020603050405020304" charset="0"/>
                <a:sym typeface="+mn-ea"/>
              </a:rPr>
              <a:t>Creativity</a:t>
            </a:r>
            <a:r>
              <a:rPr lang="en-US" sz="2300">
                <a:latin typeface="Times New Roman" panose="02020603050405020304" charset="0"/>
                <a:cs typeface="Times New Roman" panose="02020603050405020304" charset="0"/>
                <a:sym typeface="+mn-ea"/>
              </a:rPr>
              <a:t>: “Coming up with new and better ways of doing things” (</a:t>
            </a:r>
            <a:r>
              <a:rPr lang="en-US" sz="2300">
                <a:solidFill>
                  <a:srgbClr val="00B0F0"/>
                </a:solidFill>
                <a:latin typeface="Times New Roman" panose="02020603050405020304" charset="0"/>
                <a:cs typeface="Times New Roman" panose="02020603050405020304" charset="0"/>
                <a:sym typeface="+mn-ea"/>
              </a:rPr>
              <a:t>Zhou &amp; George, 2001</a:t>
            </a:r>
            <a:r>
              <a:rPr lang="en-US" sz="2300">
                <a:latin typeface="Times New Roman" panose="02020603050405020304" charset="0"/>
                <a:cs typeface="Times New Roman" panose="02020603050405020304" charset="0"/>
                <a:sym typeface="+mn-ea"/>
              </a:rPr>
              <a:t>)</a:t>
            </a:r>
            <a:endParaRPr lang="en-US" sz="2300">
              <a:latin typeface="Times New Roman" panose="02020603050405020304" charset="0"/>
              <a:cs typeface="Times New Roman" panose="02020603050405020304" charset="0"/>
              <a:sym typeface="+mn-ea"/>
            </a:endParaRPr>
          </a:p>
          <a:p>
            <a:r>
              <a:rPr lang="en-US" sz="2300">
                <a:latin typeface="Times New Roman" panose="02020603050405020304" charset="0"/>
                <a:cs typeface="Times New Roman" panose="02020603050405020304" charset="0"/>
                <a:sym typeface="+mn-ea"/>
              </a:rPr>
              <a:t>“deep involvement in the creative process” - an aspect of flow (</a:t>
            </a:r>
            <a:r>
              <a:rPr lang="en-US" sz="2300">
                <a:solidFill>
                  <a:srgbClr val="00B0F0"/>
                </a:solidFill>
                <a:latin typeface="Times New Roman" panose="02020603050405020304" charset="0"/>
                <a:cs typeface="Times New Roman" panose="02020603050405020304" charset="0"/>
                <a:sym typeface="+mn-ea"/>
              </a:rPr>
              <a:t>Lampitt Adey, 2017</a:t>
            </a:r>
            <a:r>
              <a:rPr lang="en-US" sz="2300">
                <a:latin typeface="Times New Roman" panose="02020603050405020304" charset="0"/>
                <a:cs typeface="Times New Roman" panose="02020603050405020304" charset="0"/>
                <a:sym typeface="+mn-ea"/>
              </a:rPr>
              <a:t>)</a:t>
            </a:r>
            <a:endParaRPr lang="en-US" sz="2300">
              <a:latin typeface="Times New Roman" panose="02020603050405020304" charset="0"/>
              <a:cs typeface="Times New Roman" panose="02020603050405020304" charset="0"/>
              <a:sym typeface="+mn-ea"/>
            </a:endParaRPr>
          </a:p>
          <a:p>
            <a:r>
              <a:rPr lang="en-US" sz="2300">
                <a:latin typeface="Times New Roman" panose="02020603050405020304" charset="0"/>
                <a:cs typeface="Times New Roman" panose="02020603050405020304" charset="0"/>
                <a:sym typeface="+mn-ea"/>
              </a:rPr>
              <a:t>Harmony in consciousness and complete absorption in the task at hand (optimal subjective experience of flow) generate opprortunity to be creative because the person is doing what s/he loves doing and the activity itself is rewarding </a:t>
            </a:r>
            <a:endParaRPr lang="en-US" sz="2300">
              <a:latin typeface="Times New Roman" panose="02020603050405020304" charset="0"/>
              <a:cs typeface="Times New Roman" panose="02020603050405020304" charset="0"/>
              <a:sym typeface="+mn-ea"/>
            </a:endParaRPr>
          </a:p>
          <a:p>
            <a:r>
              <a:rPr lang="en-US" sz="2300">
                <a:latin typeface="Times New Roman" panose="02020603050405020304" charset="0"/>
                <a:cs typeface="Times New Roman" panose="02020603050405020304" charset="0"/>
                <a:sym typeface="+mn-ea"/>
              </a:rPr>
              <a:t>Previous research suggests that greater flow is associtated with higher creativity (</a:t>
            </a:r>
            <a:r>
              <a:rPr lang="en-US" sz="2300">
                <a:solidFill>
                  <a:srgbClr val="00B0F0"/>
                </a:solidFill>
                <a:latin typeface="Times New Roman" panose="02020603050405020304" charset="0"/>
                <a:cs typeface="Times New Roman" panose="02020603050405020304" charset="0"/>
                <a:sym typeface="+mn-ea"/>
              </a:rPr>
              <a:t>Byrne, MacDonald, &amp; Carlton, 2003; Schutte, &amp; Malouff, 2020;  Zubair &amp; Kamal, 2015</a:t>
            </a:r>
            <a:r>
              <a:rPr lang="en-US" sz="2300">
                <a:latin typeface="Times New Roman" panose="02020603050405020304" charset="0"/>
                <a:cs typeface="Times New Roman" panose="02020603050405020304" charset="0"/>
                <a:sym typeface="+mn-ea"/>
              </a:rPr>
              <a:t>)</a:t>
            </a:r>
            <a:endParaRPr lang="en-US" sz="2300">
              <a:latin typeface="Times New Roman" panose="02020603050405020304" charset="0"/>
              <a:cs typeface="Times New Roman" panose="02020603050405020304" charset="0"/>
              <a:sym typeface="+mn-ea"/>
            </a:endParaRPr>
          </a:p>
          <a:p>
            <a:r>
              <a:rPr lang="en-US" sz="2300">
                <a:latin typeface="Times New Roman" panose="02020603050405020304" charset="0"/>
                <a:cs typeface="Times New Roman" panose="02020603050405020304" charset="0"/>
              </a:rPr>
              <a:t>Positive reltionship between creativity and subjective well-being (</a:t>
            </a:r>
            <a:r>
              <a:rPr lang="en-US" sz="2300">
                <a:solidFill>
                  <a:srgbClr val="00B0F0"/>
                </a:solidFill>
                <a:latin typeface="Times New Roman" panose="02020603050405020304" charset="0"/>
                <a:cs typeface="Times New Roman" panose="02020603050405020304" charset="0"/>
              </a:rPr>
              <a:t>Tamannaeifar, &amp; Motaghedifard, 2014;</a:t>
            </a:r>
            <a:r>
              <a:rPr lang="en-US" sz="2300">
                <a:latin typeface="Times New Roman" panose="02020603050405020304" charset="0"/>
                <a:cs typeface="Times New Roman" panose="02020603050405020304" charset="0"/>
              </a:rPr>
              <a:t> </a:t>
            </a:r>
            <a:r>
              <a:rPr lang="en-US" sz="2300">
                <a:solidFill>
                  <a:srgbClr val="00B0F0"/>
                </a:solidFill>
                <a:latin typeface="Times New Roman" panose="02020603050405020304" charset="0"/>
                <a:cs typeface="Times New Roman" panose="02020603050405020304" charset="0"/>
              </a:rPr>
              <a:t>Tan, Chuah, Lee, &amp; Tan, 2021; Zhang, Li, Song, &amp; Gong, 2021</a:t>
            </a:r>
            <a:r>
              <a:rPr lang="en-US" sz="2300">
                <a:latin typeface="Times New Roman" panose="02020603050405020304" charset="0"/>
                <a:cs typeface="Times New Roman" panose="02020603050405020304" charset="0"/>
              </a:rPr>
              <a:t>)</a:t>
            </a:r>
            <a:endParaRPr lang="en-US" sz="2300">
              <a:latin typeface="Times New Roman" panose="02020603050405020304" charset="0"/>
              <a:cs typeface="Times New Roman" panose="02020603050405020304" charset="0"/>
            </a:endParaRPr>
          </a:p>
          <a:p>
            <a:pPr marL="0" indent="0">
              <a:buNone/>
            </a:pPr>
            <a:endParaRPr lang="en-US" sz="2300" i="1">
              <a:highlight>
                <a:srgbClr val="FFFF00"/>
              </a:highlight>
              <a:latin typeface="Times New Roman" panose="02020603050405020304" charset="0"/>
              <a:cs typeface="Times New Roman" panose="02020603050405020304" charset="0"/>
              <a:sym typeface="+mn-ea"/>
            </a:endParaRPr>
          </a:p>
          <a:p>
            <a:pPr lvl="1"/>
            <a:r>
              <a:rPr lang="en-US" sz="2300" i="1">
                <a:latin typeface="Times New Roman" panose="02020603050405020304" charset="0"/>
                <a:cs typeface="Times New Roman" panose="02020603050405020304" charset="0"/>
                <a:sym typeface="+mn-ea"/>
              </a:rPr>
              <a:t>H2: Creativity will significantly mediate the relationship between flow and happiness at work.</a:t>
            </a:r>
            <a:endParaRPr lang="en-US" sz="2300">
              <a:latin typeface="Times New Roman" panose="02020603050405020304" charset="0"/>
              <a:cs typeface="Times New Roman" panose="02020603050405020304" charset="0"/>
            </a:endParaRPr>
          </a:p>
          <a:p>
            <a:pPr lvl="1"/>
            <a:endParaRPr lang="en-US" sz="2300" i="1">
              <a:latin typeface="Times New Roman" panose="02020603050405020304" charset="0"/>
              <a:cs typeface="Times New Roman" panose="02020603050405020304" charset="0"/>
            </a:endParaRPr>
          </a:p>
        </p:txBody>
      </p:sp>
      <p:sp>
        <p:nvSpPr>
          <p:cNvPr id="4" name="Date Placeholder 3"/>
          <p:cNvSpPr>
            <a:spLocks noGrp="1"/>
          </p:cNvSpPr>
          <p:nvPr>
            <p:ph type="dt" sz="half" idx="10"/>
          </p:nvPr>
        </p:nvSpPr>
        <p:spPr/>
        <p:txBody>
          <a:bodyPr/>
          <a:lstStyle/>
          <a:p>
            <a:fld id="{63A1C593-65D0-4073-BCC9-577B9352EA97}" type="datetime4">
              <a:rPr lang="en-US" smtClean="0">
                <a:solidFill>
                  <a:schemeClr val="tx1"/>
                </a:solidFill>
                <a:highlight>
                  <a:srgbClr val="00FFFF"/>
                </a:highlight>
              </a:rPr>
            </a:fld>
            <a:endParaRPr lang="en-US">
              <a:solidFill>
                <a:schemeClr val="tx1"/>
              </a:solidFill>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8510" y="186690"/>
            <a:ext cx="10803255" cy="5939790"/>
          </a:xfrm>
        </p:spPr>
        <p:txBody>
          <a:bodyPr/>
          <a:lstStyle/>
          <a:p>
            <a:r>
              <a:rPr lang="en-US" sz="2400" b="1" dirty="0">
                <a:solidFill>
                  <a:schemeClr val="tx2"/>
                </a:solidFill>
                <a:latin typeface="Times New Roman" panose="02020603050405020304" charset="0"/>
                <a:cs typeface="Times New Roman" panose="02020603050405020304" charset="0"/>
                <a:sym typeface="+mn-ea"/>
              </a:rPr>
              <a:t>Psychological empowerment as a mediator</a:t>
            </a:r>
            <a:endParaRPr lang="en-US" sz="2400" b="1" dirty="0">
              <a:solidFill>
                <a:schemeClr val="tx2"/>
              </a:solidFill>
              <a:latin typeface="Times New Roman" panose="02020603050405020304" charset="0"/>
              <a:cs typeface="Times New Roman" panose="02020603050405020304" charset="0"/>
              <a:sym typeface="+mn-ea"/>
            </a:endParaRPr>
          </a:p>
          <a:p>
            <a:pPr lvl="1"/>
            <a:r>
              <a:rPr lang="en-US" sz="2200" dirty="0">
                <a:latin typeface="Times New Roman" panose="02020603050405020304" charset="0"/>
                <a:cs typeface="Times New Roman" panose="02020603050405020304" charset="0"/>
              </a:rPr>
              <a:t>Psychological empowerment: intrinsic task motivation manifested through a set of four types of cognition namely meaning, competence, self-determination, and impact (</a:t>
            </a:r>
            <a:r>
              <a:rPr lang="en-US" sz="2200" dirty="0">
                <a:solidFill>
                  <a:srgbClr val="00B0F0"/>
                </a:solidFill>
                <a:latin typeface="Times New Roman" panose="02020603050405020304" charset="0"/>
                <a:cs typeface="Times New Roman" panose="02020603050405020304" charset="0"/>
              </a:rPr>
              <a:t>Thomas &amp; </a:t>
            </a:r>
            <a:r>
              <a:rPr lang="en-US" sz="2200" dirty="0" err="1">
                <a:solidFill>
                  <a:srgbClr val="00B0F0"/>
                </a:solidFill>
                <a:latin typeface="Times New Roman" panose="02020603050405020304" charset="0"/>
                <a:cs typeface="Times New Roman" panose="02020603050405020304" charset="0"/>
              </a:rPr>
              <a:t>Velthouse</a:t>
            </a:r>
            <a:r>
              <a:rPr lang="en-US" sz="2200" dirty="0">
                <a:solidFill>
                  <a:srgbClr val="00B0F0"/>
                </a:solidFill>
                <a:latin typeface="Times New Roman" panose="02020603050405020304" charset="0"/>
                <a:cs typeface="Times New Roman" panose="02020603050405020304" charset="0"/>
              </a:rPr>
              <a:t>, 1990; Spreitzer, 1995</a:t>
            </a:r>
            <a:r>
              <a:rPr lang="en-US" sz="2200" dirty="0">
                <a:latin typeface="Times New Roman" panose="02020603050405020304" charset="0"/>
                <a:cs typeface="Times New Roman" panose="02020603050405020304" charset="0"/>
              </a:rPr>
              <a:t>)</a:t>
            </a:r>
            <a:endParaRPr lang="en-US" sz="2200" dirty="0">
              <a:latin typeface="Times New Roman" panose="02020603050405020304" charset="0"/>
              <a:cs typeface="Times New Roman" panose="02020603050405020304" charset="0"/>
            </a:endParaRPr>
          </a:p>
          <a:p>
            <a:pPr lvl="2"/>
            <a:r>
              <a:rPr lang="en-US" sz="2000" dirty="0">
                <a:latin typeface="Times New Roman" panose="02020603050405020304" charset="0"/>
                <a:cs typeface="Times New Roman" panose="02020603050405020304" charset="0"/>
              </a:rPr>
              <a:t>Meaning - purpose or value of the goal in relation to the employee’s own ideals or standards</a:t>
            </a:r>
            <a:endParaRPr lang="en-US" sz="2000" dirty="0">
              <a:latin typeface="Times New Roman" panose="02020603050405020304" charset="0"/>
              <a:cs typeface="Times New Roman" panose="02020603050405020304" charset="0"/>
            </a:endParaRPr>
          </a:p>
          <a:p>
            <a:pPr lvl="2"/>
            <a:r>
              <a:rPr lang="en-US" sz="2000" dirty="0">
                <a:latin typeface="Times New Roman" panose="02020603050405020304" charset="0"/>
                <a:cs typeface="Times New Roman" panose="02020603050405020304" charset="0"/>
              </a:rPr>
              <a:t>Competence - belief about his/her ability to perform activities skillfully</a:t>
            </a:r>
            <a:endParaRPr lang="en-US" sz="2000" dirty="0">
              <a:latin typeface="Times New Roman" panose="02020603050405020304" charset="0"/>
              <a:cs typeface="Times New Roman" panose="02020603050405020304" charset="0"/>
            </a:endParaRPr>
          </a:p>
          <a:p>
            <a:pPr lvl="2"/>
            <a:r>
              <a:rPr lang="en-US" sz="2000" dirty="0">
                <a:latin typeface="Times New Roman" panose="02020603050405020304" charset="0"/>
                <a:cs typeface="Times New Roman" panose="02020603050405020304" charset="0"/>
              </a:rPr>
              <a:t>Self-determination - sense of choice regarding initiation and continuation of goal behaviors</a:t>
            </a:r>
            <a:endParaRPr lang="en-US" sz="2000" dirty="0">
              <a:latin typeface="Times New Roman" panose="02020603050405020304" charset="0"/>
              <a:cs typeface="Times New Roman" panose="02020603050405020304" charset="0"/>
            </a:endParaRPr>
          </a:p>
          <a:p>
            <a:pPr lvl="2"/>
            <a:r>
              <a:rPr lang="en-US" sz="2000" dirty="0">
                <a:latin typeface="Times New Roman" panose="02020603050405020304" charset="0"/>
                <a:cs typeface="Times New Roman" panose="02020603050405020304" charset="0"/>
              </a:rPr>
              <a:t>Impact - extent to which the employee can influence outcomes at workplace</a:t>
            </a:r>
            <a:endParaRPr lang="en-US" sz="2000" dirty="0">
              <a:latin typeface="Times New Roman" panose="02020603050405020304" charset="0"/>
              <a:cs typeface="Times New Roman" panose="02020603050405020304" charset="0"/>
            </a:endParaRPr>
          </a:p>
          <a:p>
            <a:pPr lvl="1"/>
            <a:r>
              <a:rPr lang="en-US" sz="2200" dirty="0">
                <a:solidFill>
                  <a:schemeClr val="tx1"/>
                </a:solidFill>
                <a:latin typeface="Times New Roman" panose="02020603050405020304" charset="0"/>
                <a:cs typeface="Times New Roman" panose="02020603050405020304" charset="0"/>
                <a:sym typeface="+mn-ea"/>
              </a:rPr>
              <a:t>Studies report impact of psychological empowerment on flow (</a:t>
            </a:r>
            <a:r>
              <a:rPr lang="en-US" sz="2200" dirty="0">
                <a:solidFill>
                  <a:srgbClr val="00B0F0"/>
                </a:solidFill>
                <a:latin typeface="Times New Roman" panose="02020603050405020304" charset="0"/>
                <a:cs typeface="Times New Roman" panose="02020603050405020304" charset="0"/>
                <a:sym typeface="+mn-ea"/>
              </a:rPr>
              <a:t>Park, Doan, Zhu, &amp; Kim, 2021; </a:t>
            </a:r>
            <a:r>
              <a:rPr lang="en-US" sz="2200" dirty="0" err="1">
                <a:solidFill>
                  <a:srgbClr val="00B0F0"/>
                </a:solidFill>
                <a:latin typeface="Times New Roman" panose="02020603050405020304" charset="0"/>
                <a:cs typeface="Times New Roman" panose="02020603050405020304" charset="0"/>
                <a:sym typeface="+mn-ea"/>
              </a:rPr>
              <a:t>Schermuly</a:t>
            </a:r>
            <a:r>
              <a:rPr lang="en-US" sz="2200" dirty="0">
                <a:solidFill>
                  <a:srgbClr val="00B0F0"/>
                </a:solidFill>
                <a:latin typeface="Times New Roman" panose="02020603050405020304" charset="0"/>
                <a:cs typeface="Times New Roman" panose="02020603050405020304" charset="0"/>
                <a:sym typeface="+mn-ea"/>
              </a:rPr>
              <a:t>, &amp; Meyer, 2020</a:t>
            </a:r>
            <a:r>
              <a:rPr lang="en-US" sz="2200" dirty="0">
                <a:solidFill>
                  <a:schemeClr val="tx1"/>
                </a:solidFill>
                <a:latin typeface="Times New Roman" panose="02020603050405020304" charset="0"/>
                <a:cs typeface="Times New Roman" panose="02020603050405020304" charset="0"/>
                <a:sym typeface="+mn-ea"/>
              </a:rPr>
              <a:t>) but whether flow leads to empowerment remains unexplored</a:t>
            </a:r>
            <a:endParaRPr lang="en-US" sz="2200" dirty="0">
              <a:solidFill>
                <a:schemeClr val="tx1"/>
              </a:solidFill>
              <a:latin typeface="Times New Roman" panose="02020603050405020304" charset="0"/>
              <a:cs typeface="Times New Roman" panose="02020603050405020304" charset="0"/>
              <a:sym typeface="+mn-ea"/>
            </a:endParaRPr>
          </a:p>
          <a:p>
            <a:pPr lvl="1"/>
            <a:r>
              <a:rPr lang="en-US" sz="2200" dirty="0">
                <a:latin typeface="Times New Roman" panose="02020603050405020304" charset="0"/>
                <a:cs typeface="Times New Roman" panose="02020603050405020304" charset="0"/>
                <a:sym typeface="+mn-ea"/>
              </a:rPr>
              <a:t>We argue that when employees are fully immersed in performance with their actions-awareness being merged and they experience a feeling of control over the </a:t>
            </a:r>
            <a:r>
              <a:rPr lang="en-US" sz="2200" dirty="0" err="1">
                <a:latin typeface="Times New Roman" panose="02020603050405020304" charset="0"/>
                <a:cs typeface="Times New Roman" panose="02020603050405020304" charset="0"/>
                <a:sym typeface="+mn-ea"/>
              </a:rPr>
              <a:t>enviornment</a:t>
            </a:r>
            <a:r>
              <a:rPr lang="en-US" sz="2200" dirty="0">
                <a:latin typeface="Times New Roman" panose="02020603050405020304" charset="0"/>
                <a:cs typeface="Times New Roman" panose="02020603050405020304" charset="0"/>
                <a:sym typeface="+mn-ea"/>
              </a:rPr>
              <a:t> and task, it facilitates </a:t>
            </a:r>
            <a:r>
              <a:rPr lang="en-US" sz="2200" dirty="0" err="1">
                <a:latin typeface="Times New Roman" panose="02020603050405020304" charset="0"/>
                <a:cs typeface="Times New Roman" panose="02020603050405020304" charset="0"/>
                <a:sym typeface="+mn-ea"/>
              </a:rPr>
              <a:t>thier</a:t>
            </a:r>
            <a:r>
              <a:rPr lang="en-US" sz="2200" dirty="0">
                <a:latin typeface="Times New Roman" panose="02020603050405020304" charset="0"/>
                <a:cs typeface="Times New Roman" panose="02020603050405020304" charset="0"/>
                <a:sym typeface="+mn-ea"/>
              </a:rPr>
              <a:t> sense of mastery (</a:t>
            </a:r>
            <a:r>
              <a:rPr lang="en-US" sz="2200" i="1" dirty="0">
                <a:latin typeface="Times New Roman" panose="02020603050405020304" charset="0"/>
                <a:cs typeface="Times New Roman" panose="02020603050405020304" charset="0"/>
                <a:sym typeface="+mn-ea"/>
              </a:rPr>
              <a:t>competence</a:t>
            </a:r>
            <a:r>
              <a:rPr lang="en-US" sz="2200" dirty="0">
                <a:latin typeface="Times New Roman" panose="02020603050405020304" charset="0"/>
                <a:cs typeface="Times New Roman" panose="02020603050405020304" charset="0"/>
                <a:sym typeface="+mn-ea"/>
              </a:rPr>
              <a:t>), continuation of goal-directed behavior (</a:t>
            </a:r>
            <a:r>
              <a:rPr lang="en-US" sz="2200" i="1" dirty="0">
                <a:latin typeface="Times New Roman" panose="02020603050405020304" charset="0"/>
                <a:cs typeface="Times New Roman" panose="02020603050405020304" charset="0"/>
                <a:sym typeface="+mn-ea"/>
              </a:rPr>
              <a:t>self-determination</a:t>
            </a:r>
            <a:r>
              <a:rPr lang="en-US" sz="2200" dirty="0">
                <a:latin typeface="Times New Roman" panose="02020603050405020304" charset="0"/>
                <a:cs typeface="Times New Roman" panose="02020603050405020304" charset="0"/>
                <a:sym typeface="+mn-ea"/>
              </a:rPr>
              <a:t>), ability to influence workplace outcomes (</a:t>
            </a:r>
            <a:r>
              <a:rPr lang="en-US" sz="2200" i="1" dirty="0">
                <a:latin typeface="Times New Roman" panose="02020603050405020304" charset="0"/>
                <a:cs typeface="Times New Roman" panose="02020603050405020304" charset="0"/>
                <a:sym typeface="+mn-ea"/>
              </a:rPr>
              <a:t>impact</a:t>
            </a:r>
            <a:r>
              <a:rPr lang="en-US" sz="2200" dirty="0">
                <a:latin typeface="Times New Roman" panose="02020603050405020304" charset="0"/>
                <a:cs typeface="Times New Roman" panose="02020603050405020304" charset="0"/>
                <a:sym typeface="+mn-ea"/>
              </a:rPr>
              <a:t>) </a:t>
            </a:r>
            <a:endParaRPr lang="en-US" sz="2200" dirty="0">
              <a:solidFill>
                <a:schemeClr val="tx1"/>
              </a:solidFill>
              <a:latin typeface="Times New Roman" panose="02020603050405020304" charset="0"/>
              <a:cs typeface="Times New Roman" panose="02020603050405020304" charset="0"/>
              <a:sym typeface="+mn-ea"/>
            </a:endParaRPr>
          </a:p>
          <a:p>
            <a:pPr lvl="1"/>
            <a:endParaRPr lang="en-US" sz="2200" dirty="0">
              <a:solidFill>
                <a:schemeClr val="tx1"/>
              </a:solidFill>
              <a:latin typeface="Times New Roman" panose="02020603050405020304" charset="0"/>
              <a:cs typeface="Times New Roman" panose="02020603050405020304" charset="0"/>
              <a:sym typeface="+mn-ea"/>
            </a:endParaRPr>
          </a:p>
          <a:p>
            <a:pPr lvl="1"/>
            <a:endParaRPr lang="en-US" sz="2000" i="1" dirty="0">
              <a:latin typeface="Times New Roman" panose="02020603050405020304" charset="0"/>
              <a:cs typeface="Times New Roman" panose="02020603050405020304" charset="0"/>
              <a:sym typeface="+mn-ea"/>
            </a:endParaRPr>
          </a:p>
          <a:p>
            <a:pPr lvl="1"/>
            <a:endParaRPr lang="en-US" sz="2100" i="1" dirty="0">
              <a:latin typeface="Times New Roman" panose="02020603050405020304" charset="0"/>
              <a:cs typeface="Times New Roman" panose="02020603050405020304" charset="0"/>
              <a:sym typeface="+mn-ea"/>
            </a:endParaRPr>
          </a:p>
        </p:txBody>
      </p:sp>
      <p:sp>
        <p:nvSpPr>
          <p:cNvPr id="4" name="Date Placeholder 3"/>
          <p:cNvSpPr>
            <a:spLocks noGrp="1"/>
          </p:cNvSpPr>
          <p:nvPr>
            <p:ph type="dt" sz="half" idx="10"/>
          </p:nvPr>
        </p:nvSpPr>
        <p:spPr/>
        <p:txBody>
          <a:bodyPr/>
          <a:lstStyle/>
          <a:p>
            <a:fld id="{63A1C593-65D0-4073-BCC9-577B9352EA97}" type="datetime4">
              <a:rPr lang="en-US" smtClean="0">
                <a:highlight>
                  <a:srgbClr val="00FFFF"/>
                </a:highlight>
              </a:rPr>
            </a:fld>
            <a:endParaRPr lang="en-US" dirty="0">
              <a:highlight>
                <a:srgbClr val="00FFFF"/>
              </a:highlight>
            </a:endParaRPr>
          </a:p>
        </p:txBody>
      </p:sp>
      <p:sp>
        <p:nvSpPr>
          <p:cNvPr id="6" name="Slide Number Placeholder 5"/>
          <p:cNvSpPr>
            <a:spLocks noGrp="1"/>
          </p:cNvSpPr>
          <p:nvPr>
            <p:ph type="sldNum" sz="quarter" idx="12"/>
          </p:nvPr>
        </p:nvSpPr>
        <p:spPr/>
        <p:txBody>
          <a:bodyPr/>
          <a:lstStyle/>
          <a:p>
            <a:fld id="{9B618960-8005-486C-9A75-10CB2AAC16F9}" type="slidenum">
              <a:rPr lang="en-US" smtClean="0">
                <a:highlight>
                  <a:srgbClr val="00FFFF"/>
                </a:highlight>
              </a:rPr>
            </a:fld>
            <a:endParaRPr lang="en-US">
              <a:highlight>
                <a:srgbClr val="00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41350"/>
            <a:ext cx="10972800" cy="5485130"/>
          </a:xfrm>
        </p:spPr>
        <p:txBody>
          <a:bodyPr/>
          <a:lstStyle/>
          <a:p>
            <a:pPr lvl="1"/>
            <a:r>
              <a:rPr lang="en-US" sz="2200" dirty="0">
                <a:solidFill>
                  <a:schemeClr val="tx1"/>
                </a:solidFill>
                <a:latin typeface="Times New Roman" panose="02020603050405020304" charset="0"/>
                <a:cs typeface="Times New Roman" panose="02020603050405020304" charset="0"/>
                <a:sym typeface="+mn-ea"/>
              </a:rPr>
              <a:t>Flow experience characterized by coherent action, focused attention, and autotelic nature denotes that the goal being pursued is personally relevant and important to them. </a:t>
            </a:r>
            <a:endParaRPr lang="en-US" sz="2200" dirty="0">
              <a:solidFill>
                <a:schemeClr val="tx1"/>
              </a:solidFill>
              <a:latin typeface="Times New Roman" panose="02020603050405020304" charset="0"/>
              <a:cs typeface="Times New Roman" panose="02020603050405020304" charset="0"/>
              <a:sym typeface="+mn-ea"/>
            </a:endParaRPr>
          </a:p>
          <a:p>
            <a:pPr lvl="1"/>
            <a:r>
              <a:rPr lang="en-US" sz="2200" dirty="0">
                <a:solidFill>
                  <a:schemeClr val="tx1"/>
                </a:solidFill>
                <a:latin typeface="Times New Roman" panose="02020603050405020304" charset="0"/>
                <a:cs typeface="Times New Roman" panose="02020603050405020304" charset="0"/>
                <a:sym typeface="+mn-ea"/>
              </a:rPr>
              <a:t>It further helps them see the purpose in what they are doing while connecting them to their goals in concordance with their value system (</a:t>
            </a:r>
            <a:r>
              <a:rPr lang="en-US" sz="2200" i="1" dirty="0">
                <a:solidFill>
                  <a:schemeClr val="tx1"/>
                </a:solidFill>
                <a:latin typeface="Times New Roman" panose="02020603050405020304" charset="0"/>
                <a:cs typeface="Times New Roman" panose="02020603050405020304" charset="0"/>
                <a:sym typeface="+mn-ea"/>
              </a:rPr>
              <a:t>Meaning</a:t>
            </a:r>
            <a:r>
              <a:rPr lang="en-US" sz="2200" dirty="0">
                <a:solidFill>
                  <a:schemeClr val="tx1"/>
                </a:solidFill>
                <a:latin typeface="Times New Roman" panose="02020603050405020304" charset="0"/>
                <a:cs typeface="Times New Roman" panose="02020603050405020304" charset="0"/>
                <a:sym typeface="+mn-ea"/>
              </a:rPr>
              <a:t>), for self-concordant goals are pursued with greater perseverance and fulfills basic psychological needs (</a:t>
            </a:r>
            <a:r>
              <a:rPr lang="en-US" sz="2200" i="1" dirty="0">
                <a:solidFill>
                  <a:schemeClr val="tx1"/>
                </a:solidFill>
                <a:latin typeface="Times New Roman" panose="02020603050405020304" charset="0"/>
                <a:cs typeface="Times New Roman" panose="02020603050405020304" charset="0"/>
                <a:sym typeface="+mn-ea"/>
              </a:rPr>
              <a:t>see </a:t>
            </a:r>
            <a:r>
              <a:rPr lang="en-US" sz="2200" dirty="0">
                <a:solidFill>
                  <a:schemeClr val="tx1"/>
                </a:solidFill>
                <a:latin typeface="Times New Roman" panose="02020603050405020304" charset="0"/>
                <a:cs typeface="Times New Roman" panose="02020603050405020304" charset="0"/>
                <a:sym typeface="+mn-ea"/>
              </a:rPr>
              <a:t>Self-concordance model;</a:t>
            </a:r>
            <a:r>
              <a:rPr lang="en-US" sz="2200" dirty="0">
                <a:solidFill>
                  <a:srgbClr val="00B0F0"/>
                </a:solidFill>
                <a:latin typeface="Times New Roman" panose="02020603050405020304" charset="0"/>
                <a:cs typeface="Times New Roman" panose="02020603050405020304" charset="0"/>
                <a:sym typeface="+mn-ea"/>
              </a:rPr>
              <a:t> Sheldon &amp; Elliot, 1999</a:t>
            </a:r>
            <a:r>
              <a:rPr lang="en-US" sz="2200" dirty="0">
                <a:solidFill>
                  <a:schemeClr val="tx1"/>
                </a:solidFill>
                <a:latin typeface="Times New Roman" panose="02020603050405020304" charset="0"/>
                <a:cs typeface="Times New Roman" panose="02020603050405020304" charset="0"/>
                <a:sym typeface="+mn-ea"/>
              </a:rPr>
              <a:t>) </a:t>
            </a:r>
            <a:endParaRPr lang="en-US" sz="2200" dirty="0">
              <a:solidFill>
                <a:schemeClr val="tx1"/>
              </a:solidFill>
              <a:latin typeface="Times New Roman" panose="02020603050405020304" charset="0"/>
              <a:cs typeface="Times New Roman" panose="02020603050405020304" charset="0"/>
              <a:sym typeface="+mn-ea"/>
            </a:endParaRPr>
          </a:p>
          <a:p>
            <a:pPr lvl="1"/>
            <a:r>
              <a:rPr lang="en-US" sz="2200" dirty="0">
                <a:latin typeface="Times New Roman" panose="02020603050405020304" charset="0"/>
                <a:cs typeface="Times New Roman" panose="02020603050405020304" charset="0"/>
                <a:sym typeface="+mn-ea"/>
              </a:rPr>
              <a:t>Psychological empowerment facilitates job satisfaction (</a:t>
            </a:r>
            <a:r>
              <a:rPr lang="en-US" sz="2200" dirty="0">
                <a:solidFill>
                  <a:srgbClr val="00B0F0"/>
                </a:solidFill>
                <a:latin typeface="Times New Roman" panose="02020603050405020304" charset="0"/>
                <a:cs typeface="Times New Roman" panose="02020603050405020304" charset="0"/>
                <a:sym typeface="+mn-ea"/>
              </a:rPr>
              <a:t>Gong, Wu, Huang, Yan, &amp; Luo, 2020;</a:t>
            </a:r>
            <a:r>
              <a:rPr lang="en-US" sz="2200" dirty="0">
                <a:latin typeface="Times New Roman" panose="02020603050405020304" charset="0"/>
                <a:cs typeface="Times New Roman" panose="02020603050405020304" charset="0"/>
                <a:sym typeface="+mn-ea"/>
              </a:rPr>
              <a:t> </a:t>
            </a:r>
            <a:r>
              <a:rPr lang="en-US" sz="2200" dirty="0">
                <a:solidFill>
                  <a:srgbClr val="00B0F0"/>
                </a:solidFill>
                <a:latin typeface="Times New Roman" panose="02020603050405020304" charset="0"/>
                <a:cs typeface="Times New Roman" panose="02020603050405020304" charset="0"/>
                <a:sym typeface="+mn-ea"/>
              </a:rPr>
              <a:t>Li et al., 2018; </a:t>
            </a:r>
            <a:r>
              <a:rPr lang="en-US" sz="2200" dirty="0" err="1">
                <a:solidFill>
                  <a:srgbClr val="00B0F0"/>
                </a:solidFill>
                <a:latin typeface="Times New Roman" panose="02020603050405020304" charset="0"/>
                <a:cs typeface="Times New Roman" panose="02020603050405020304" charset="0"/>
                <a:sym typeface="+mn-ea"/>
              </a:rPr>
              <a:t>Maan</a:t>
            </a:r>
            <a:r>
              <a:rPr lang="en-US" sz="2200" dirty="0">
                <a:solidFill>
                  <a:srgbClr val="00B0F0"/>
                </a:solidFill>
                <a:latin typeface="Times New Roman" panose="02020603050405020304" charset="0"/>
                <a:cs typeface="Times New Roman" panose="02020603050405020304" charset="0"/>
                <a:sym typeface="+mn-ea"/>
              </a:rPr>
              <a:t>, Abid, Butt, Ashfaq, &amp; Ahmed, 2020</a:t>
            </a:r>
            <a:r>
              <a:rPr lang="en-US" sz="2200" dirty="0">
                <a:latin typeface="Times New Roman" panose="02020603050405020304" charset="0"/>
                <a:cs typeface="Times New Roman" panose="02020603050405020304" charset="0"/>
                <a:sym typeface="+mn-ea"/>
              </a:rPr>
              <a:t>), affective commitment (</a:t>
            </a:r>
            <a:r>
              <a:rPr lang="en-US" sz="2200" dirty="0">
                <a:solidFill>
                  <a:srgbClr val="00B0F0"/>
                </a:solidFill>
                <a:latin typeface="Times New Roman" panose="02020603050405020304" charset="0"/>
                <a:cs typeface="Times New Roman" panose="02020603050405020304" charset="0"/>
                <a:sym typeface="+mn-ea"/>
              </a:rPr>
              <a:t>Aggarwal, Dhaliwal, &amp; Nobi, 2018</a:t>
            </a:r>
            <a:r>
              <a:rPr lang="en-US" sz="2200" dirty="0">
                <a:latin typeface="Times New Roman" panose="02020603050405020304" charset="0"/>
                <a:cs typeface="Times New Roman" panose="02020603050405020304" charset="0"/>
                <a:sym typeface="+mn-ea"/>
              </a:rPr>
              <a:t>), and engagement (</a:t>
            </a:r>
            <a:r>
              <a:rPr lang="en-US" sz="2200" dirty="0">
                <a:solidFill>
                  <a:srgbClr val="00B0F0"/>
                </a:solidFill>
                <a:latin typeface="Times New Roman" panose="02020603050405020304" charset="0"/>
                <a:cs typeface="Times New Roman" panose="02020603050405020304" charset="0"/>
                <a:sym typeface="+mn-ea"/>
              </a:rPr>
              <a:t>Aggarwal, Chand, </a:t>
            </a:r>
            <a:r>
              <a:rPr lang="en-US" sz="2200" dirty="0" err="1">
                <a:solidFill>
                  <a:srgbClr val="00B0F0"/>
                </a:solidFill>
                <a:latin typeface="Times New Roman" panose="02020603050405020304" charset="0"/>
                <a:cs typeface="Times New Roman" panose="02020603050405020304" charset="0"/>
                <a:sym typeface="+mn-ea"/>
              </a:rPr>
              <a:t>Jhamb</a:t>
            </a:r>
            <a:r>
              <a:rPr lang="en-US" sz="2200" dirty="0">
                <a:solidFill>
                  <a:srgbClr val="00B0F0"/>
                </a:solidFill>
                <a:latin typeface="Times New Roman" panose="02020603050405020304" charset="0"/>
                <a:cs typeface="Times New Roman" panose="02020603050405020304" charset="0"/>
                <a:sym typeface="+mn-ea"/>
              </a:rPr>
              <a:t>, &amp; Mittal, 2020</a:t>
            </a:r>
            <a:r>
              <a:rPr lang="en-US" sz="2200" dirty="0">
                <a:latin typeface="Times New Roman" panose="02020603050405020304" charset="0"/>
                <a:cs typeface="Times New Roman" panose="02020603050405020304" charset="0"/>
                <a:sym typeface="+mn-ea"/>
              </a:rPr>
              <a:t>) - components of happiness at work</a:t>
            </a:r>
            <a:endParaRPr lang="en-US" sz="2200" dirty="0">
              <a:latin typeface="Times New Roman" panose="02020603050405020304" charset="0"/>
              <a:cs typeface="Times New Roman" panose="02020603050405020304" charset="0"/>
              <a:sym typeface="+mn-ea"/>
            </a:endParaRPr>
          </a:p>
          <a:p>
            <a:pPr lvl="1"/>
            <a:endParaRPr lang="en-US" sz="2200" dirty="0">
              <a:latin typeface="Times New Roman" panose="02020603050405020304" charset="0"/>
              <a:cs typeface="Times New Roman" panose="02020603050405020304" charset="0"/>
              <a:sym typeface="+mn-ea"/>
            </a:endParaRPr>
          </a:p>
          <a:p>
            <a:pPr lvl="1"/>
            <a:r>
              <a:rPr lang="en-US" sz="2200" i="1" dirty="0">
                <a:latin typeface="Times New Roman" panose="02020603050405020304" charset="0"/>
                <a:cs typeface="Times New Roman" panose="02020603050405020304" charset="0"/>
                <a:sym typeface="+mn-ea"/>
              </a:rPr>
              <a:t>H3: Psychological empowerment will mediate the relationship between flow and happiness at work.</a:t>
            </a:r>
            <a:endParaRPr lang="en-US" sz="2200" i="1" dirty="0">
              <a:latin typeface="Times New Roman" panose="02020603050405020304" charset="0"/>
              <a:cs typeface="Times New Roman" panose="02020603050405020304" charset="0"/>
              <a:sym typeface="+mn-ea"/>
            </a:endParaRPr>
          </a:p>
          <a:p>
            <a:pPr lvl="1"/>
            <a:endParaRPr lang="en-US" sz="2200" dirty="0">
              <a:solidFill>
                <a:schemeClr val="tx1"/>
              </a:solidFill>
              <a:latin typeface="Times New Roman" panose="02020603050405020304" charset="0"/>
              <a:cs typeface="Times New Roman" panose="02020603050405020304" charset="0"/>
              <a:sym typeface="+mn-ea"/>
            </a:endParaRPr>
          </a:p>
        </p:txBody>
      </p:sp>
      <p:sp>
        <p:nvSpPr>
          <p:cNvPr id="4" name="Date Placeholder 3"/>
          <p:cNvSpPr>
            <a:spLocks noGrp="1"/>
          </p:cNvSpPr>
          <p:nvPr>
            <p:ph type="dt" sz="half" idx="10"/>
          </p:nvPr>
        </p:nvSpPr>
        <p:spPr>
          <a:xfrm>
            <a:off x="735106" y="6216650"/>
            <a:ext cx="2844800" cy="476250"/>
          </a:xfrm>
        </p:spPr>
        <p:txBody>
          <a:bodyPr/>
          <a:lstStyle/>
          <a:p>
            <a:fld id="{63A1C593-65D0-4073-BCC9-577B9352EA97}" type="datetime4">
              <a:rPr lang="en-US" smtClean="0">
                <a:highlight>
                  <a:srgbClr val="00FFFF"/>
                </a:highlight>
              </a:rPr>
            </a:fld>
            <a:endParaRPr lang="en-US" dirty="0">
              <a:highlight>
                <a:srgbClr val="00FFFF"/>
              </a:highlight>
            </a:endParaRPr>
          </a:p>
        </p:txBody>
      </p:sp>
      <p:sp>
        <p:nvSpPr>
          <p:cNvPr id="5" name="Slide Number Placeholder 4"/>
          <p:cNvSpPr>
            <a:spLocks noGrp="1"/>
          </p:cNvSpPr>
          <p:nvPr>
            <p:ph type="sldNum" sz="quarter" idx="12"/>
          </p:nvPr>
        </p:nvSpPr>
        <p:spPr/>
        <p:txBody>
          <a:bodyPr/>
          <a:lstStyle/>
          <a:p>
            <a:fld id="{9B618960-8005-486C-9A75-10CB2AAC16F9}" type="slidenum">
              <a:rPr lang="en-US" smtClean="0">
                <a:highlight>
                  <a:srgbClr val="00FFFF"/>
                </a:highlight>
              </a:rPr>
            </a:fld>
            <a:endParaRPr lang="en-US" dirty="0">
              <a:highlight>
                <a:srgbClr val="00FFFF"/>
              </a:highlight>
            </a:endParaRPr>
          </a:p>
        </p:txBody>
      </p:sp>
    </p:spTree>
  </p:cSld>
  <p:clrMapOvr>
    <a:masterClrMapping/>
  </p:clrMapOvr>
</p:sld>
</file>

<file path=ppt/theme/theme1.xml><?xml version="1.0" encoding="utf-8"?>
<a:theme xmlns:a="http://schemas.openxmlformats.org/drawingml/2006/main" name="Default Design">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C0D7F5"/>
        </a:accent5>
        <a:accent6>
          <a:srgbClr val="AC4744"/>
        </a:accent6>
        <a:hlink>
          <a:srgbClr val="0066CC"/>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15476</Words>
  <Application>WPS Presentation</Application>
  <PresentationFormat>Widescreen</PresentationFormat>
  <Paragraphs>607</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vt:lpstr>
      <vt:lpstr>SimSun</vt:lpstr>
      <vt:lpstr>Wingdings</vt:lpstr>
      <vt:lpstr>Times New Roman</vt:lpstr>
      <vt:lpstr>Microsoft YaHei</vt:lpstr>
      <vt:lpstr>Arial Unicode MS</vt:lpstr>
      <vt:lpstr>Calibri</vt:lpstr>
      <vt:lpstr>Wingdings</vt:lpstr>
      <vt:lpstr>Default Design</vt:lpstr>
      <vt:lpstr>Navigating Pandemic with ‘Flow’: How Creativity and Psychological Empowerment Cultivate Happiness at Work amidst COVID Crisis?</vt:lpstr>
      <vt:lpstr>Contents</vt:lpstr>
      <vt:lpstr>Introduction</vt:lpstr>
      <vt:lpstr>PowerPoint 演示文稿</vt:lpstr>
      <vt:lpstr>Theoretical background and hypotheses</vt:lpstr>
      <vt:lpstr>PowerPoint 演示文稿</vt:lpstr>
      <vt:lpstr>PowerPoint 演示文稿</vt:lpstr>
      <vt:lpstr>PowerPoint 演示文稿</vt:lpstr>
      <vt:lpstr>PowerPoint 演示文稿</vt:lpstr>
      <vt:lpstr>PowerPoint 演示文稿</vt:lpstr>
      <vt:lpstr>PowerPoint 演示文稿</vt:lpstr>
      <vt:lpstr>Method</vt:lpstr>
      <vt:lpstr>Results</vt:lpstr>
      <vt:lpstr>PowerPoint 演示文稿</vt:lpstr>
      <vt:lpstr>PowerPoint 演示文稿</vt:lpstr>
      <vt:lpstr>PowerPoint 演示文稿</vt:lpstr>
      <vt:lpstr>PowerPoint 演示文稿</vt:lpstr>
      <vt:lpstr>PowerPoint 演示文稿</vt:lpstr>
      <vt:lpstr>PowerPoint 演示文稿</vt:lpstr>
      <vt:lpstr>Discussion</vt:lpstr>
      <vt:lpstr>PowerPoint 演示文稿</vt:lpstr>
      <vt:lpstr>Implications</vt:lpstr>
      <vt:lpstr>Limitations and Future Directions</vt:lpstr>
      <vt:lpstr>References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 nice goes a long way: Manifesting compassion for others enacts in expressing positive emotions and workplace happiness for the employees</dc:title>
  <dc:creator>rakesh baliwal</dc:creator>
  <cp:lastModifiedBy>Kailash</cp:lastModifiedBy>
  <cp:revision>962</cp:revision>
  <dcterms:created xsi:type="dcterms:W3CDTF">2022-01-24T14:25:00Z</dcterms:created>
  <dcterms:modified xsi:type="dcterms:W3CDTF">2022-05-14T16:34:14Z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C2E37A64F9F042388ADA5AFCDE155687</vt:lpwstr>
  </property>
  <property fmtid="{D5CDD505-2E9C-101B-9397-08002B2CF9AE}" pid="3" name="KSOProductBuildVer">
    <vt:lpwstr>1033-11.2.0.11130</vt:lpwstr>
  </property>
</Properties>
</file>