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6" r:id="rId1"/>
  </p:sldMasterIdLst>
  <p:notesMasterIdLst>
    <p:notesMasterId r:id="rId19"/>
  </p:notesMasterIdLst>
  <p:sldIdLst>
    <p:sldId id="257" r:id="rId2"/>
    <p:sldId id="403" r:id="rId3"/>
    <p:sldId id="379" r:id="rId4"/>
    <p:sldId id="380" r:id="rId5"/>
    <p:sldId id="404" r:id="rId6"/>
    <p:sldId id="393" r:id="rId7"/>
    <p:sldId id="400" r:id="rId8"/>
    <p:sldId id="402" r:id="rId9"/>
    <p:sldId id="394" r:id="rId10"/>
    <p:sldId id="395" r:id="rId11"/>
    <p:sldId id="396" r:id="rId12"/>
    <p:sldId id="397" r:id="rId13"/>
    <p:sldId id="398" r:id="rId14"/>
    <p:sldId id="399" r:id="rId15"/>
    <p:sldId id="405" r:id="rId16"/>
    <p:sldId id="391" r:id="rId17"/>
    <p:sldId id="392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B5121B"/>
    <a:srgbClr val="000000"/>
    <a:srgbClr val="414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7673" autoAdjust="0"/>
  </p:normalViewPr>
  <p:slideViewPr>
    <p:cSldViewPr snapToGrid="0">
      <p:cViewPr varScale="1">
        <p:scale>
          <a:sx n="88" d="100"/>
          <a:sy n="88" d="100"/>
        </p:scale>
        <p:origin x="225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F3E7-441F-477B-9032-3EE7BEB30DA2}" type="datetimeFigureOut">
              <a:rPr lang="en-GB" smtClean="0"/>
              <a:t>16/05/2022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2F0C5-9915-4C9D-B9C1-C3246B8D4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57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278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939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365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215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74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013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783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85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67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199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828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525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980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97BC6B07-530C-4694-A931-F01DB01EE33E}"/>
              </a:ext>
            </a:extLst>
          </p:cNvPr>
          <p:cNvSpPr/>
          <p:nvPr userDrawn="1"/>
        </p:nvSpPr>
        <p:spPr>
          <a:xfrm>
            <a:off x="153823" y="145278"/>
            <a:ext cx="8810715" cy="6546079"/>
          </a:xfrm>
          <a:custGeom>
            <a:avLst/>
            <a:gdLst/>
            <a:ahLst/>
            <a:cxnLst/>
            <a:rect l="l" t="t" r="r" b="b"/>
            <a:pathLst>
              <a:path w="8999220" h="6713220">
                <a:moveTo>
                  <a:pt x="0" y="6713004"/>
                </a:moveTo>
                <a:lnTo>
                  <a:pt x="8999004" y="6713004"/>
                </a:lnTo>
                <a:lnTo>
                  <a:pt x="8999004" y="0"/>
                </a:lnTo>
                <a:lnTo>
                  <a:pt x="0" y="0"/>
                </a:lnTo>
                <a:lnTo>
                  <a:pt x="0" y="6713004"/>
                </a:lnTo>
                <a:close/>
              </a:path>
            </a:pathLst>
          </a:custGeom>
          <a:solidFill>
            <a:srgbClr val="B511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16806"/>
            <a:ext cx="7772400" cy="1527339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5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</a:t>
            </a:r>
            <a:br>
              <a:rPr lang="en-US" dirty="0"/>
            </a:br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7788" y="4012237"/>
            <a:ext cx="6858000" cy="1106693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  <a:br>
              <a:rPr lang="en-US" dirty="0"/>
            </a:br>
            <a:r>
              <a:rPr lang="en-US" dirty="0"/>
              <a:t>Insert presenter name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88687" y="6154347"/>
            <a:ext cx="20574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68DC6395-2EE1-48E0-B1B8-D97ECF815E87}"/>
              </a:ext>
            </a:extLst>
          </p:cNvPr>
          <p:cNvSpPr/>
          <p:nvPr userDrawn="1"/>
        </p:nvSpPr>
        <p:spPr>
          <a:xfrm>
            <a:off x="824129" y="38200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Picture 11" descr="Lancaster University">
            <a:extLst>
              <a:ext uri="{FF2B5EF4-FFF2-40B4-BE49-F238E27FC236}">
                <a16:creationId xmlns:a16="http://schemas.microsoft.com/office/drawing/2014/main" id="{6D9FAC59-F82E-45D3-AACC-CA5CBCBD0A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596" y="308247"/>
            <a:ext cx="2552491" cy="80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6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16806"/>
            <a:ext cx="7772400" cy="1527339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5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</a:t>
            </a:r>
            <a:br>
              <a:rPr lang="en-US" dirty="0"/>
            </a:br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7788" y="4012237"/>
            <a:ext cx="6858000" cy="1106693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  <a:br>
              <a:rPr lang="en-US" dirty="0"/>
            </a:br>
            <a:r>
              <a:rPr lang="en-US" dirty="0"/>
              <a:t>Insert presenter name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88687" y="6154347"/>
            <a:ext cx="2057400" cy="365125"/>
          </a:xfrm>
        </p:spPr>
        <p:txBody>
          <a:bodyPr/>
          <a:lstStyle>
            <a:lvl1pPr>
              <a:defRPr sz="1800"/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FD173A2F-4A2C-4B5B-9ABD-51792F8F6DFD}"/>
              </a:ext>
            </a:extLst>
          </p:cNvPr>
          <p:cNvSpPr/>
          <p:nvPr userDrawn="1"/>
        </p:nvSpPr>
        <p:spPr>
          <a:xfrm>
            <a:off x="824129" y="3779995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Picture 11" descr="Lancaster University">
            <a:extLst>
              <a:ext uri="{FF2B5EF4-FFF2-40B4-BE49-F238E27FC236}">
                <a16:creationId xmlns:a16="http://schemas.microsoft.com/office/drawing/2014/main" id="{2279AC1B-5D11-4558-91B3-5BC464197C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70" y="338528"/>
            <a:ext cx="2565317" cy="81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4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16806"/>
            <a:ext cx="7772400" cy="1527339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5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</a:t>
            </a:r>
            <a:br>
              <a:rPr lang="en-US" dirty="0"/>
            </a:br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7788" y="4012237"/>
            <a:ext cx="6858000" cy="1106693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  <a:br>
              <a:rPr lang="en-US" dirty="0"/>
            </a:br>
            <a:r>
              <a:rPr lang="en-US" dirty="0"/>
              <a:t>Insert presenter name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88687" y="6154347"/>
            <a:ext cx="2057400" cy="365125"/>
          </a:xfrm>
        </p:spPr>
        <p:txBody>
          <a:bodyPr/>
          <a:lstStyle>
            <a:lvl1pPr>
              <a:defRPr sz="1800"/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B45E5DA3-9E0D-4EA5-8A27-51E6CF3F145E}"/>
              </a:ext>
            </a:extLst>
          </p:cNvPr>
          <p:cNvSpPr/>
          <p:nvPr userDrawn="1"/>
        </p:nvSpPr>
        <p:spPr>
          <a:xfrm>
            <a:off x="824129" y="38200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Picture 13" descr="Lancaster University">
            <a:extLst>
              <a:ext uri="{FF2B5EF4-FFF2-40B4-BE49-F238E27FC236}">
                <a16:creationId xmlns:a16="http://schemas.microsoft.com/office/drawing/2014/main" id="{89FBDE8A-B290-48D7-BAC7-DD77AF9D72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70" y="338528"/>
            <a:ext cx="2565317" cy="810971"/>
          </a:xfrm>
          <a:prstGeom prst="rect">
            <a:avLst/>
          </a:prstGeom>
        </p:spPr>
      </p:pic>
      <p:sp>
        <p:nvSpPr>
          <p:cNvPr id="15" name="object 7">
            <a:extLst>
              <a:ext uri="{FF2B5EF4-FFF2-40B4-BE49-F238E27FC236}">
                <a16:creationId xmlns:a16="http://schemas.microsoft.com/office/drawing/2014/main" id="{6E0242F6-5B19-4916-9E05-493DA5A6E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88269" y="288814"/>
            <a:ext cx="0" cy="748665"/>
          </a:xfrm>
          <a:custGeom>
            <a:avLst/>
            <a:gdLst/>
            <a:ahLst/>
            <a:cxnLst/>
            <a:rect l="l" t="t" r="r" b="b"/>
            <a:pathLst>
              <a:path h="748665">
                <a:moveTo>
                  <a:pt x="0" y="0"/>
                </a:moveTo>
                <a:lnTo>
                  <a:pt x="0" y="748474"/>
                </a:lnTo>
              </a:path>
            </a:pathLst>
          </a:custGeom>
          <a:ln w="22631">
            <a:solidFill>
              <a:srgbClr val="6A737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837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FF025D24-2A1F-4A67-B11B-BBB27058480F}"/>
              </a:ext>
            </a:extLst>
          </p:cNvPr>
          <p:cNvSpPr/>
          <p:nvPr userDrawn="1"/>
        </p:nvSpPr>
        <p:spPr>
          <a:xfrm>
            <a:off x="170917" y="170916"/>
            <a:ext cx="8802168" cy="6537533"/>
          </a:xfrm>
          <a:custGeom>
            <a:avLst/>
            <a:gdLst/>
            <a:ahLst/>
            <a:cxnLst/>
            <a:rect l="l" t="t" r="r" b="b"/>
            <a:pathLst>
              <a:path w="8999855" h="6713855">
                <a:moveTo>
                  <a:pt x="0" y="6713410"/>
                </a:moveTo>
                <a:lnTo>
                  <a:pt x="8999410" y="6713410"/>
                </a:lnTo>
                <a:lnTo>
                  <a:pt x="8999410" y="0"/>
                </a:lnTo>
                <a:lnTo>
                  <a:pt x="0" y="0"/>
                </a:lnTo>
                <a:lnTo>
                  <a:pt x="0" y="6713410"/>
                </a:lnTo>
                <a:close/>
              </a:path>
            </a:pathLst>
          </a:custGeom>
          <a:solidFill>
            <a:srgbClr val="7CB1C5"/>
          </a:solidFill>
        </p:spPr>
        <p:txBody>
          <a:bodyPr wrap="square" lIns="0" tIns="0" rIns="0" bIns="0" rtlCol="0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16806"/>
            <a:ext cx="7772400" cy="1527339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defRPr sz="45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</a:t>
            </a:r>
            <a:br>
              <a:rPr lang="en-US" dirty="0"/>
            </a:br>
            <a:r>
              <a:rPr lang="en-US" dirty="0"/>
              <a:t>section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7788" y="4012237"/>
            <a:ext cx="6858000" cy="1106693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  <a:br>
              <a:rPr lang="en-US" dirty="0"/>
            </a:br>
            <a:r>
              <a:rPr lang="en-US" dirty="0"/>
              <a:t>Insert presenter name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88687" y="6154347"/>
            <a:ext cx="20574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E19778BA-78CF-4F59-A9D6-A20950FB3B1D}"/>
              </a:ext>
            </a:extLst>
          </p:cNvPr>
          <p:cNvSpPr/>
          <p:nvPr userDrawn="1"/>
        </p:nvSpPr>
        <p:spPr>
          <a:xfrm>
            <a:off x="824129" y="38200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Picture 11" descr="Lancaster University">
            <a:extLst>
              <a:ext uri="{FF2B5EF4-FFF2-40B4-BE49-F238E27FC236}">
                <a16:creationId xmlns:a16="http://schemas.microsoft.com/office/drawing/2014/main" id="{60625C31-2A9C-4627-8FD8-77B68A2A7C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788" y="338528"/>
            <a:ext cx="2552491" cy="80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2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695" y="252349"/>
            <a:ext cx="5340481" cy="1022473"/>
          </a:xfrm>
        </p:spPr>
        <p:txBody>
          <a:bodyPr>
            <a:normAutofit/>
          </a:bodyPr>
          <a:lstStyle>
            <a:lvl1pPr>
              <a:lnSpc>
                <a:spcPts val="3600"/>
              </a:lnSpc>
              <a:spcBef>
                <a:spcPts val="320"/>
              </a:spcBef>
              <a:defRPr sz="34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04851"/>
            <a:ext cx="7886700" cy="4702035"/>
          </a:xfrm>
        </p:spPr>
        <p:txBody>
          <a:bodyPr/>
          <a:lstStyle>
            <a:lvl1pPr>
              <a:spcBef>
                <a:spcPts val="960"/>
              </a:spcBef>
              <a:buClr>
                <a:srgbClr val="AEB4B9"/>
              </a:buClr>
              <a:defRPr sz="2600"/>
            </a:lvl1pPr>
            <a:lvl2pPr>
              <a:spcBef>
                <a:spcPts val="960"/>
              </a:spcBef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68BAA43-A8BD-4E49-AC41-15EB71CFB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9307" y="61156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DAB56063-C065-4615-AFC7-4C57FC339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0884" y="1309883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3" name="Picture 12" descr="Lancaster University">
            <a:extLst>
              <a:ext uri="{FF2B5EF4-FFF2-40B4-BE49-F238E27FC236}">
                <a16:creationId xmlns:a16="http://schemas.microsoft.com/office/drawing/2014/main" id="{6DA54611-9D21-4ACE-A640-5AE6BB84A4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889" y="336456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8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2092569"/>
            <a:ext cx="7011865" cy="4014317"/>
          </a:xfrm>
        </p:spPr>
        <p:txBody>
          <a:bodyPr/>
          <a:lstStyle>
            <a:lvl1pPr marL="0" indent="0">
              <a:spcBef>
                <a:spcPts val="960"/>
              </a:spcBef>
              <a:buClr>
                <a:srgbClr val="AEB4B9"/>
              </a:buClr>
              <a:buNone/>
              <a:defRPr sz="2600"/>
            </a:lvl1pPr>
            <a:lvl2pPr>
              <a:spcBef>
                <a:spcPts val="960"/>
              </a:spcBef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Template slide: text only (use italics for sub-headings)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68BAA43-A8BD-4E49-AC41-15EB71CFB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9307" y="61068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A46FC20C-FB86-4874-BEA9-18FB8BD1F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1791" y="1858523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12CCF8-17A7-457E-88AC-25B11FB5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826" y="668216"/>
            <a:ext cx="5340481" cy="1022473"/>
          </a:xfrm>
        </p:spPr>
        <p:txBody>
          <a:bodyPr>
            <a:normAutofit/>
          </a:bodyPr>
          <a:lstStyle>
            <a:lvl1pPr>
              <a:lnSpc>
                <a:spcPts val="3600"/>
              </a:lnSpc>
              <a:spcBef>
                <a:spcPts val="320"/>
              </a:spcBef>
              <a:defRPr sz="34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4" name="Picture 13" descr="Lancaster University">
            <a:extLst>
              <a:ext uri="{FF2B5EF4-FFF2-40B4-BE49-F238E27FC236}">
                <a16:creationId xmlns:a16="http://schemas.microsoft.com/office/drawing/2014/main" id="{748BDBDA-A7FA-4360-8B54-69F175B2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8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0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5887E-4F05-4593-B389-647D40DD0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9860" y="1858523"/>
            <a:ext cx="3868340" cy="64655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9B9D8-EA34-4852-A458-9C736D59E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860" y="2505075"/>
            <a:ext cx="3868340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E91B9-1447-4EAE-9AB6-9200E96A9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858523"/>
            <a:ext cx="3887391" cy="64655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105AF1-67AB-413D-B37A-83B233A5D7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2D96272-B6FE-48B8-8E57-4844275004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949307" y="61068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AB714264-F8FF-4258-B4EE-B3548F169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1791" y="1858523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A618DBC-FC1D-459B-8E1E-C65F284C2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826" y="668216"/>
            <a:ext cx="5340481" cy="1022473"/>
          </a:xfrm>
        </p:spPr>
        <p:txBody>
          <a:bodyPr>
            <a:normAutofit/>
          </a:bodyPr>
          <a:lstStyle>
            <a:lvl1pPr>
              <a:lnSpc>
                <a:spcPts val="3600"/>
              </a:lnSpc>
              <a:spcBef>
                <a:spcPts val="320"/>
              </a:spcBef>
              <a:defRPr sz="34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4" name="Picture 23" descr="Lancaster University">
            <a:extLst>
              <a:ext uri="{FF2B5EF4-FFF2-40B4-BE49-F238E27FC236}">
                <a16:creationId xmlns:a16="http://schemas.microsoft.com/office/drawing/2014/main" id="{2CBC7160-5C30-425D-A5BA-EFAFF03A0F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8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4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B60475B-7D3F-4BE2-9C2D-BBD84BDFE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9307" y="61068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24EA18C7-0A5B-4754-87DB-56029965C9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1791" y="1858523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B6B0ED-30AC-43D0-AC8A-25DADB23C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826" y="668216"/>
            <a:ext cx="5340481" cy="1022473"/>
          </a:xfrm>
        </p:spPr>
        <p:txBody>
          <a:bodyPr>
            <a:normAutofit/>
          </a:bodyPr>
          <a:lstStyle>
            <a:lvl1pPr>
              <a:lnSpc>
                <a:spcPts val="3600"/>
              </a:lnSpc>
              <a:spcBef>
                <a:spcPts val="320"/>
              </a:spcBef>
              <a:defRPr sz="34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 descr="Lancaster University">
            <a:extLst>
              <a:ext uri="{FF2B5EF4-FFF2-40B4-BE49-F238E27FC236}">
                <a16:creationId xmlns:a16="http://schemas.microsoft.com/office/drawing/2014/main" id="{94FC4F8C-FC3E-4621-A8E4-01B9FA26ED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8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5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B60475B-7D3F-4BE2-9C2D-BBD84BDFE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9307" y="61068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14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bk object 16">
            <a:extLst>
              <a:ext uri="{FF2B5EF4-FFF2-40B4-BE49-F238E27FC236}">
                <a16:creationId xmlns:a16="http://schemas.microsoft.com/office/drawing/2014/main" id="{B228C834-E0BF-4130-9AA4-11A4C62B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4003" y="95973"/>
            <a:ext cx="8964539" cy="666623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ln w="191960">
            <a:solidFill>
              <a:srgbClr val="E9ECED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</p:spTree>
    <p:extLst>
      <p:ext uri="{BB962C8B-B14F-4D97-AF65-F5344CB8AC3E}">
        <p14:creationId xmlns:p14="http://schemas.microsoft.com/office/powerpoint/2010/main" val="308588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67" r:id="rId2"/>
    <p:sldLayoutId id="2147483683" r:id="rId3"/>
    <p:sldLayoutId id="2147483682" r:id="rId4"/>
    <p:sldLayoutId id="2147483668" r:id="rId5"/>
    <p:sldLayoutId id="2147483684" r:id="rId6"/>
    <p:sldLayoutId id="2147483653" r:id="rId7"/>
    <p:sldLayoutId id="2147483672" r:id="rId8"/>
    <p:sldLayoutId id="2147483685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96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6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mailto:c.g.lambert@lancaster.ac.uk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AD079-FCD2-4885-8BE0-FD9919EE1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788" y="1280518"/>
            <a:ext cx="7772400" cy="2148482"/>
          </a:xfrm>
        </p:spPr>
        <p:txBody>
          <a:bodyPr>
            <a:normAutofit/>
          </a:bodyPr>
          <a:lstStyle/>
          <a:p>
            <a:r>
              <a:rPr lang="en-GB" dirty="0"/>
              <a:t>“We don’t really” an exploratory investigation into innovation management in SMEs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260A90-7F07-4A3F-9158-D95B5CA4B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788" y="4012237"/>
            <a:ext cx="6858000" cy="1791797"/>
          </a:xfrm>
        </p:spPr>
        <p:txBody>
          <a:bodyPr/>
          <a:lstStyle/>
          <a:p>
            <a:r>
              <a:rPr lang="en-GB" dirty="0"/>
              <a:t>Chris Lambert and Paul Ashwin</a:t>
            </a:r>
          </a:p>
          <a:p>
            <a:r>
              <a:rPr lang="en-GB" dirty="0"/>
              <a:t>Lancaster University, UK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E0348-3B43-4A2F-B443-1B55BC3F1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9A16D62-D627-4239-8328-2664372F73B9}"/>
              </a:ext>
            </a:extLst>
          </p:cNvPr>
          <p:cNvSpPr txBox="1">
            <a:spLocks/>
          </p:cNvSpPr>
          <p:nvPr/>
        </p:nvSpPr>
        <p:spPr>
          <a:xfrm>
            <a:off x="2236670" y="5804033"/>
            <a:ext cx="4670659" cy="80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525"/>
              </a:spcBef>
              <a:buFont typeface="Arial" panose="020B0604020202020204" pitchFamily="34" charset="0"/>
              <a:buNone/>
              <a:defRPr sz="26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96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Advances in Management and Innovation</a:t>
            </a:r>
            <a:br>
              <a:rPr lang="en-GB" sz="20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18</a:t>
            </a:r>
            <a:r>
              <a:rPr lang="en-GB" sz="2000" baseline="30000" dirty="0">
                <a:solidFill>
                  <a:schemeClr val="bg1">
                    <a:lumMod val="65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– 19</a:t>
            </a:r>
            <a:r>
              <a:rPr lang="en-GB" sz="2000" baseline="30000" dirty="0">
                <a:solidFill>
                  <a:schemeClr val="bg1">
                    <a:lumMod val="65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May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0811F4-E6F8-43AA-B7E0-05977E5B27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71" r="6286" b="37552"/>
          <a:stretch/>
        </p:blipFill>
        <p:spPr>
          <a:xfrm>
            <a:off x="2336800" y="5542190"/>
            <a:ext cx="4454376" cy="103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Defining innovation: doing something differently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54854A-6F82-42A7-A9A8-AECCEB57A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147" y="2069000"/>
            <a:ext cx="6617705" cy="441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Value of planning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247FB2-4981-44C3-ABA7-B560E895C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841" y="2068944"/>
            <a:ext cx="6805061" cy="453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1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Innovation by increment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A6C64-1314-465F-A255-016B7E402F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961" b="10634"/>
          <a:stretch/>
        </p:blipFill>
        <p:spPr>
          <a:xfrm>
            <a:off x="2140890" y="2139536"/>
            <a:ext cx="4862219" cy="434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5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Customers as a source of innovation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3F3A65-7577-46F0-BE62-B7A9E99DA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457" y="2024918"/>
            <a:ext cx="6683829" cy="44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6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Partnerships to support innovation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25679C-C939-4166-965F-0D4D49FEF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48892"/>
            <a:ext cx="7707086" cy="433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9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Innovation can be simple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1AC8E9-6757-4C21-BB8A-BD6449D04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36" y="2021022"/>
            <a:ext cx="6689672" cy="445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1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/>
          <a:lstStyle/>
          <a:p>
            <a:r>
              <a:rPr lang="en-GB" dirty="0"/>
              <a:t>Pre-disposing features to help support SME innovation </a:t>
            </a:r>
          </a:p>
          <a:p>
            <a:r>
              <a:rPr lang="en-GB" dirty="0"/>
              <a:t>Value of partners and networks </a:t>
            </a:r>
          </a:p>
          <a:p>
            <a:r>
              <a:rPr lang="en-GB" dirty="0"/>
              <a:t>Criticality of excellent communicators and stakeholder managers </a:t>
            </a:r>
          </a:p>
          <a:p>
            <a:r>
              <a:rPr lang="en-GB" dirty="0"/>
              <a:t>Co-creation and high level listening skills </a:t>
            </a:r>
          </a:p>
          <a:p>
            <a:r>
              <a:rPr lang="en-GB" dirty="0"/>
              <a:t>Problem solving skills are essential </a:t>
            </a:r>
          </a:p>
          <a:p>
            <a:r>
              <a:rPr lang="en-GB" dirty="0"/>
              <a:t>Combine with principles of continuous improvement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5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 for your interest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/>
          <a:lstStyle/>
          <a:p>
            <a:r>
              <a:rPr lang="en-GB" dirty="0"/>
              <a:t>Questions and discussion 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Chris Lambert </a:t>
            </a:r>
          </a:p>
          <a:p>
            <a:r>
              <a:rPr lang="en-GB" dirty="0">
                <a:hlinkClick r:id="rId2"/>
              </a:rPr>
              <a:t>c.g.lambert@lancaster.ac.uk</a:t>
            </a:r>
            <a:r>
              <a:rPr lang="en-GB" dirty="0"/>
              <a:t> </a:t>
            </a:r>
          </a:p>
          <a:p>
            <a:r>
              <a:rPr lang="en-GB" dirty="0"/>
              <a:t>+44 (0)7 814 076 610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17</a:t>
            </a:fld>
            <a:endParaRPr lang="en-GB" dirty="0"/>
          </a:p>
        </p:txBody>
      </p:sp>
      <p:pic>
        <p:nvPicPr>
          <p:cNvPr id="6" name="Graphic 5" descr="Questions with solid fill">
            <a:extLst>
              <a:ext uri="{FF2B5EF4-FFF2-40B4-BE49-F238E27FC236}">
                <a16:creationId xmlns:a16="http://schemas.microsoft.com/office/drawing/2014/main" id="{E45E2082-878C-4238-B86E-DF9BD1865D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1984" y="1771042"/>
            <a:ext cx="3533366" cy="353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695" y="252349"/>
            <a:ext cx="6133233" cy="1022473"/>
          </a:xfrm>
        </p:spPr>
        <p:txBody>
          <a:bodyPr/>
          <a:lstStyle/>
          <a:p>
            <a:r>
              <a:rPr lang="en-GB" dirty="0"/>
              <a:t>Meet Stephanie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5A8F6B-3BC1-4186-8793-9A6066435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111" y="1304698"/>
            <a:ext cx="3193777" cy="478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6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695" y="252349"/>
            <a:ext cx="6133233" cy="1022473"/>
          </a:xfrm>
        </p:spPr>
        <p:txBody>
          <a:bodyPr/>
          <a:lstStyle/>
          <a:p>
            <a:r>
              <a:rPr lang="en-GB" dirty="0"/>
              <a:t>Innovation management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5" name="Graphic 4" descr="Building outline">
            <a:extLst>
              <a:ext uri="{FF2B5EF4-FFF2-40B4-BE49-F238E27FC236}">
                <a16:creationId xmlns:a16="http://schemas.microsoft.com/office/drawing/2014/main" id="{28F271F8-2A3D-408F-81E5-353EB882D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62321" y="1168097"/>
            <a:ext cx="2419358" cy="2419358"/>
          </a:xfrm>
          <a:prstGeom prst="rect">
            <a:avLst/>
          </a:prstGeom>
        </p:spPr>
      </p:pic>
      <p:pic>
        <p:nvPicPr>
          <p:cNvPr id="6" name="Graphic 5" descr="Flowchart outline">
            <a:extLst>
              <a:ext uri="{FF2B5EF4-FFF2-40B4-BE49-F238E27FC236}">
                <a16:creationId xmlns:a16="http://schemas.microsoft.com/office/drawing/2014/main" id="{FE909B4B-5DCA-40D8-AFE6-A15C5E3364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62044" y="2123214"/>
            <a:ext cx="3279000" cy="3279000"/>
          </a:xfrm>
          <a:prstGeom prst="rect">
            <a:avLst/>
          </a:prstGeom>
        </p:spPr>
      </p:pic>
      <p:pic>
        <p:nvPicPr>
          <p:cNvPr id="15" name="Graphic 14" descr="Flowchart with solid fill">
            <a:extLst>
              <a:ext uri="{FF2B5EF4-FFF2-40B4-BE49-F238E27FC236}">
                <a16:creationId xmlns:a16="http://schemas.microsoft.com/office/drawing/2014/main" id="{DD7EF7DE-58E9-4EDA-9128-6961945E30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2695" y="2123214"/>
            <a:ext cx="3279000" cy="3279000"/>
          </a:xfrm>
          <a:prstGeom prst="rect">
            <a:avLst/>
          </a:prstGeom>
        </p:spPr>
      </p:pic>
      <p:pic>
        <p:nvPicPr>
          <p:cNvPr id="17" name="Graphic 16" descr="Scientific Thought outline">
            <a:extLst>
              <a:ext uri="{FF2B5EF4-FFF2-40B4-BE49-F238E27FC236}">
                <a16:creationId xmlns:a16="http://schemas.microsoft.com/office/drawing/2014/main" id="{2ACFD84A-EF44-4463-B42D-218DFE092F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74995" y="5336206"/>
            <a:ext cx="914400" cy="914400"/>
          </a:xfrm>
          <a:prstGeom prst="rect">
            <a:avLst/>
          </a:prstGeom>
        </p:spPr>
      </p:pic>
      <p:pic>
        <p:nvPicPr>
          <p:cNvPr id="19" name="Graphic 18" descr="Scientist female with solid fill">
            <a:extLst>
              <a:ext uri="{FF2B5EF4-FFF2-40B4-BE49-F238E27FC236}">
                <a16:creationId xmlns:a16="http://schemas.microsoft.com/office/drawing/2014/main" id="{C83B6C69-1269-459B-BC51-29CFF9947B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44344" y="5301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6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437536"/>
            <a:ext cx="8035956" cy="4553294"/>
          </a:xfrm>
        </p:spPr>
        <p:txBody>
          <a:bodyPr/>
          <a:lstStyle/>
          <a:p>
            <a:r>
              <a:rPr lang="en-GB" dirty="0"/>
              <a:t>In the UK, SMEs provide 60% of workforce and 52% t/o </a:t>
            </a:r>
          </a:p>
          <a:p>
            <a:r>
              <a:rPr lang="en-GB" dirty="0"/>
              <a:t>Highly nimble, internally and externally </a:t>
            </a:r>
          </a:p>
          <a:p>
            <a:r>
              <a:rPr lang="en-GB" dirty="0"/>
              <a:t>Flat structures, easy access to all employees </a:t>
            </a:r>
          </a:p>
          <a:p>
            <a:r>
              <a:rPr lang="en-GB" dirty="0"/>
              <a:t>Can be reactive to customer demands </a:t>
            </a:r>
          </a:p>
          <a:p>
            <a:r>
              <a:rPr lang="en-GB" dirty="0"/>
              <a:t>Highly specialised and often multi-disciplinary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7C6113-682A-4DBC-8DEE-430C766D1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28" t="7841" r="1324" b="26534"/>
          <a:stretch/>
        </p:blipFill>
        <p:spPr>
          <a:xfrm>
            <a:off x="2285065" y="4134102"/>
            <a:ext cx="4573869" cy="216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7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695" y="252349"/>
            <a:ext cx="6133233" cy="1022473"/>
          </a:xfrm>
        </p:spPr>
        <p:txBody>
          <a:bodyPr/>
          <a:lstStyle/>
          <a:p>
            <a:r>
              <a:rPr lang="en-GB" dirty="0"/>
              <a:t>Innovation management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75CE81-F144-426C-A4B8-5EAA9C701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590" y="1274822"/>
            <a:ext cx="4044820" cy="538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 lnSpcReduction="10000"/>
          </a:bodyPr>
          <a:lstStyle/>
          <a:p>
            <a:r>
              <a:rPr lang="en-GB" dirty="0"/>
              <a:t>Five semi-structured interviews (pilot) </a:t>
            </a:r>
          </a:p>
          <a:p>
            <a:r>
              <a:rPr lang="en-GB" dirty="0"/>
              <a:t>Two with managers, two with graduates and one with a manager/graduate </a:t>
            </a:r>
          </a:p>
          <a:p>
            <a:r>
              <a:rPr lang="en-GB" dirty="0"/>
              <a:t>Interview schedule </a:t>
            </a:r>
          </a:p>
          <a:p>
            <a:pPr lvl="1"/>
            <a:r>
              <a:rPr lang="en-GB" dirty="0"/>
              <a:t>About the business, graduate talent, contribution to the business, role in innovation activities, capabilities which are important </a:t>
            </a:r>
          </a:p>
          <a:p>
            <a:r>
              <a:rPr lang="en-GB" dirty="0"/>
              <a:t>Purposeful sampling used </a:t>
            </a:r>
          </a:p>
          <a:p>
            <a:pPr lvl="1"/>
            <a:r>
              <a:rPr lang="en-GB" dirty="0"/>
              <a:t>Must be an SME, located in England and employs or has employed engineering graduates  </a:t>
            </a:r>
          </a:p>
          <a:p>
            <a:r>
              <a:rPr lang="en-GB" dirty="0"/>
              <a:t>Carried out in Summer 2021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12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Pilot profile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7</a:t>
            </a:fld>
            <a:endParaRPr lang="en-GB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B5E027A-D220-412F-99F8-65231BFA8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550627"/>
              </p:ext>
            </p:extLst>
          </p:nvPr>
        </p:nvGraphicFramePr>
        <p:xfrm>
          <a:off x="254000" y="1415142"/>
          <a:ext cx="8438507" cy="487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8788">
                  <a:extLst>
                    <a:ext uri="{9D8B030D-6E8A-4147-A177-3AD203B41FA5}">
                      <a16:colId xmlns:a16="http://schemas.microsoft.com/office/drawing/2014/main" val="2911861064"/>
                    </a:ext>
                  </a:extLst>
                </a:gridCol>
                <a:gridCol w="2076573">
                  <a:extLst>
                    <a:ext uri="{9D8B030D-6E8A-4147-A177-3AD203B41FA5}">
                      <a16:colId xmlns:a16="http://schemas.microsoft.com/office/drawing/2014/main" val="1076540841"/>
                    </a:ext>
                  </a:extLst>
                </a:gridCol>
                <a:gridCol w="2076573">
                  <a:extLst>
                    <a:ext uri="{9D8B030D-6E8A-4147-A177-3AD203B41FA5}">
                      <a16:colId xmlns:a16="http://schemas.microsoft.com/office/drawing/2014/main" val="2149071338"/>
                    </a:ext>
                  </a:extLst>
                </a:gridCol>
                <a:gridCol w="2076573">
                  <a:extLst>
                    <a:ext uri="{9D8B030D-6E8A-4147-A177-3AD203B41FA5}">
                      <a16:colId xmlns:a16="http://schemas.microsoft.com/office/drawing/2014/main" val="1902166060"/>
                    </a:ext>
                  </a:extLst>
                </a:gridCol>
              </a:tblGrid>
              <a:tr h="13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Company identifier 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S01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S02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S03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extLst>
                  <a:ext uri="{0D108BD9-81ED-4DB2-BD59-A6C34878D82A}">
                    <a16:rowId xmlns:a16="http://schemas.microsoft.com/office/drawing/2014/main" val="39639522"/>
                  </a:ext>
                </a:extLst>
              </a:tr>
              <a:tr h="13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Year established 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1993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2013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2020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extLst>
                  <a:ext uri="{0D108BD9-81ED-4DB2-BD59-A6C34878D82A}">
                    <a16:rowId xmlns:a16="http://schemas.microsoft.com/office/drawing/2014/main" val="1301078502"/>
                  </a:ext>
                </a:extLst>
              </a:tr>
              <a:tr h="2732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Headcount (FTE) 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17 (16.6)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5 (4.15)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2 (1.3)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extLst>
                  <a:ext uri="{0D108BD9-81ED-4DB2-BD59-A6C34878D82A}">
                    <a16:rowId xmlns:a16="http://schemas.microsoft.com/office/drawing/2014/main" val="2584138215"/>
                  </a:ext>
                </a:extLst>
              </a:tr>
              <a:tr h="1968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SIC (Standard Industrial Classification) 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45310 - Wholesale trade of motor vehicle parts and accessories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62012 - Business and domestic software dev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70229 – </a:t>
                      </a:r>
                      <a:r>
                        <a:rPr lang="en-GB" sz="2000" dirty="0" err="1">
                          <a:effectLst/>
                        </a:rPr>
                        <a:t>Mgt</a:t>
                      </a:r>
                      <a:r>
                        <a:rPr lang="en-GB" sz="2000" dirty="0">
                          <a:effectLst/>
                        </a:rPr>
                        <a:t> cons. activities other than financial </a:t>
                      </a:r>
                      <a:r>
                        <a:rPr lang="en-GB" sz="2000" dirty="0" err="1">
                          <a:effectLst/>
                        </a:rPr>
                        <a:t>mgt</a:t>
                      </a:r>
                      <a:endParaRPr lang="en-GB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72190 - Other R&amp;D on natural sciences and engineering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18129 - Printing not elsewhere classified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71122 - Engineering related scientific and technical consulting activities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extLst>
                  <a:ext uri="{0D108BD9-81ED-4DB2-BD59-A6C34878D82A}">
                    <a16:rowId xmlns:a16="http://schemas.microsoft.com/office/drawing/2014/main" val="240725248"/>
                  </a:ext>
                </a:extLst>
              </a:tr>
              <a:tr h="845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Interview participants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Manager x 1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Graduate x 2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Manager x 1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Manager/ Graduate x 1 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42" marR="51842" marT="0" marB="0"/>
                </a:tc>
                <a:extLst>
                  <a:ext uri="{0D108BD9-81ED-4DB2-BD59-A6C34878D82A}">
                    <a16:rowId xmlns:a16="http://schemas.microsoft.com/office/drawing/2014/main" val="1260908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24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1ADDD56-B481-41A7-8A49-668D4F50EEB8}"/>
              </a:ext>
            </a:extLst>
          </p:cNvPr>
          <p:cNvSpPr/>
          <p:nvPr/>
        </p:nvSpPr>
        <p:spPr>
          <a:xfrm>
            <a:off x="392695" y="805808"/>
            <a:ext cx="2492829" cy="870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94C917-9CF5-44E8-BC7D-1B2D6D640A72}"/>
              </a:ext>
            </a:extLst>
          </p:cNvPr>
          <p:cNvSpPr/>
          <p:nvPr/>
        </p:nvSpPr>
        <p:spPr>
          <a:xfrm>
            <a:off x="6400800" y="217714"/>
            <a:ext cx="2492829" cy="870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A13A84B-AAE7-42A3-84AD-C8EB1128B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4994" y="377197"/>
            <a:ext cx="5109475" cy="62052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A4E726-B03D-4C9C-968F-DA2341F744DE}"/>
              </a:ext>
            </a:extLst>
          </p:cNvPr>
          <p:cNvSpPr txBox="1"/>
          <p:nvPr/>
        </p:nvSpPr>
        <p:spPr>
          <a:xfrm>
            <a:off x="7710692" y="2858764"/>
            <a:ext cx="636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A06D48-69FA-4543-A255-6782AB5795BC}"/>
              </a:ext>
            </a:extLst>
          </p:cNvPr>
          <p:cNvSpPr txBox="1"/>
          <p:nvPr/>
        </p:nvSpPr>
        <p:spPr>
          <a:xfrm>
            <a:off x="7744972" y="4719669"/>
            <a:ext cx="636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2944C3-95C5-494B-B36F-91C12B97C3CE}"/>
              </a:ext>
            </a:extLst>
          </p:cNvPr>
          <p:cNvSpPr txBox="1"/>
          <p:nvPr/>
        </p:nvSpPr>
        <p:spPr>
          <a:xfrm>
            <a:off x="760848" y="3479825"/>
            <a:ext cx="636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S03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4752437-05A9-477D-A0C0-083994E3E401}"/>
              </a:ext>
            </a:extLst>
          </p:cNvPr>
          <p:cNvCxnSpPr>
            <a:cxnSpLocks/>
          </p:cNvCxnSpPr>
          <p:nvPr/>
        </p:nvCxnSpPr>
        <p:spPr>
          <a:xfrm>
            <a:off x="1752600" y="1233138"/>
            <a:ext cx="2600325" cy="948087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534B33C-81B0-4277-977B-AFE96A1FC3D7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4639270" y="2157024"/>
            <a:ext cx="3071422" cy="93257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9B2CAC-3266-4F31-B6F4-A4B7C8707D48}"/>
              </a:ext>
            </a:extLst>
          </p:cNvPr>
          <p:cNvCxnSpPr>
            <a:cxnSpLocks/>
          </p:cNvCxnSpPr>
          <p:nvPr/>
        </p:nvCxnSpPr>
        <p:spPr>
          <a:xfrm flipH="1" flipV="1">
            <a:off x="5949307" y="4133850"/>
            <a:ext cx="1795666" cy="816651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BE1DE13-F366-42C2-842D-46B3E2FD08F5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1397561" y="3710658"/>
            <a:ext cx="3555439" cy="831517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Graphic 30">
            <a:extLst>
              <a:ext uri="{FF2B5EF4-FFF2-40B4-BE49-F238E27FC236}">
                <a16:creationId xmlns:a16="http://schemas.microsoft.com/office/drawing/2014/main" id="{DDA63812-FE24-4914-8EF9-66C646CA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5834" y="739576"/>
            <a:ext cx="1560721" cy="501660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29F9601-E438-40B9-97EB-781648B37E99}"/>
              </a:ext>
            </a:extLst>
          </p:cNvPr>
          <p:cNvCxnSpPr>
            <a:cxnSpLocks/>
          </p:cNvCxnSpPr>
          <p:nvPr/>
        </p:nvCxnSpPr>
        <p:spPr>
          <a:xfrm flipV="1">
            <a:off x="1979531" y="4838415"/>
            <a:ext cx="2123361" cy="567799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ECB22FC-0B19-48EB-B3DA-C5FE3F8D8BC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69" b="33569"/>
          <a:stretch/>
        </p:blipFill>
        <p:spPr>
          <a:xfrm>
            <a:off x="325834" y="5290810"/>
            <a:ext cx="2743200" cy="90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74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ADAD0-7FA1-4D83-B254-E8EF3A87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32A68-707A-4C42-86E9-9B75B79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94" y="1553592"/>
            <a:ext cx="8035956" cy="4553294"/>
          </a:xfrm>
        </p:spPr>
        <p:txBody>
          <a:bodyPr>
            <a:normAutofit/>
          </a:bodyPr>
          <a:lstStyle/>
          <a:p>
            <a:r>
              <a:rPr lang="en-GB" dirty="0"/>
              <a:t>Limited perceived formal management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F80C6-B375-4D03-B95E-4B4CCD87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44F7A5-C042-4C43-ABC4-6770CDA069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969"/>
          <a:stretch/>
        </p:blipFill>
        <p:spPr>
          <a:xfrm>
            <a:off x="290726" y="2187595"/>
            <a:ext cx="8562548" cy="440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3647150d-c2b4-44b2-ad24-e1103b26d972"/>
  <p:tag name="TPVERSION" val="8"/>
  <p:tag name="TPFULLVERSION" val="8.7.2.14"/>
  <p:tag name="PPTVERSION" val="16"/>
  <p:tag name="TPOS" val="2"/>
  <p:tag name="TPLASTSAVEVERSION" val="6.4 PC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386</Words>
  <Application>Microsoft Office PowerPoint</Application>
  <PresentationFormat>On-screen Show (4:3)</PresentationFormat>
  <Paragraphs>107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“We don’t really” an exploratory investigation into innovation management in SMEs</vt:lpstr>
      <vt:lpstr>Meet Stephanie</vt:lpstr>
      <vt:lpstr>Innovation management </vt:lpstr>
      <vt:lpstr>SMEs</vt:lpstr>
      <vt:lpstr>Innovation management </vt:lpstr>
      <vt:lpstr>Method</vt:lpstr>
      <vt:lpstr>Pilot profile</vt:lpstr>
      <vt:lpstr>PowerPoint Presentation</vt:lpstr>
      <vt:lpstr>Results </vt:lpstr>
      <vt:lpstr>Results </vt:lpstr>
      <vt:lpstr>Results </vt:lpstr>
      <vt:lpstr>Results </vt:lpstr>
      <vt:lpstr>Results </vt:lpstr>
      <vt:lpstr>Results </vt:lpstr>
      <vt:lpstr>Results </vt:lpstr>
      <vt:lpstr>Discussion </vt:lpstr>
      <vt:lpstr>Thank you for your interest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2020-06-05T16:59:37Z</dcterms:created>
  <dcterms:modified xsi:type="dcterms:W3CDTF">2022-05-16T15:13:07Z</dcterms:modified>
</cp:coreProperties>
</file>