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78" r:id="rId2"/>
    <p:sldId id="261" r:id="rId3"/>
    <p:sldId id="284" r:id="rId4"/>
    <p:sldId id="283" r:id="rId5"/>
    <p:sldId id="280" r:id="rId6"/>
    <p:sldId id="279" r:id="rId7"/>
    <p:sldId id="281" r:id="rId8"/>
    <p:sldId id="285" r:id="rId9"/>
    <p:sldId id="286" r:id="rId10"/>
    <p:sldId id="282"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3078"/>
    <a:srgbClr val="1C7CBB"/>
    <a:srgbClr val="FF7344"/>
    <a:srgbClr val="EE9524"/>
    <a:srgbClr val="03A1A4"/>
    <a:srgbClr val="E6E7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920" autoAdjust="0"/>
    <p:restoredTop sz="94660"/>
  </p:normalViewPr>
  <p:slideViewPr>
    <p:cSldViewPr snapToGrid="0">
      <p:cViewPr>
        <p:scale>
          <a:sx n="130" d="100"/>
          <a:sy n="130" d="100"/>
        </p:scale>
        <p:origin x="108" y="-2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B08B40-1808-48AA-9437-BAD289D1A353}" type="datetimeFigureOut">
              <a:rPr lang="en-GB" smtClean="0"/>
              <a:t>18/05/2022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909E87-D803-4080-97BB-519B1D0AF9A5}" type="slidenum">
              <a:rPr lang="en-GB" smtClean="0"/>
              <a:t>‹#›</a:t>
            </a:fld>
            <a:endParaRPr lang="en-GB"/>
          </a:p>
        </p:txBody>
      </p:sp>
    </p:spTree>
    <p:extLst>
      <p:ext uri="{BB962C8B-B14F-4D97-AF65-F5344CB8AC3E}">
        <p14:creationId xmlns:p14="http://schemas.microsoft.com/office/powerpoint/2010/main" val="10006351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D909E87-D803-4080-97BB-519B1D0AF9A5}" type="slidenum">
              <a:rPr lang="en-GB" smtClean="0"/>
              <a:t>2</a:t>
            </a:fld>
            <a:endParaRPr lang="en-GB"/>
          </a:p>
        </p:txBody>
      </p:sp>
    </p:spTree>
    <p:extLst>
      <p:ext uri="{BB962C8B-B14F-4D97-AF65-F5344CB8AC3E}">
        <p14:creationId xmlns:p14="http://schemas.microsoft.com/office/powerpoint/2010/main" val="19628955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2A614D4A-7093-4A1C-A198-46A787134D0B}" type="datetime1">
              <a:rPr lang="en-GB" smtClean="0"/>
              <a:t>18/05/2022</a:t>
            </a:fld>
            <a:endParaRPr lang="en-US"/>
          </a:p>
        </p:txBody>
      </p:sp>
      <p:sp>
        <p:nvSpPr>
          <p:cNvPr id="5" name="Footer Placeholder 4"/>
          <p:cNvSpPr>
            <a:spLocks noGrp="1"/>
          </p:cNvSpPr>
          <p:nvPr>
            <p:ph type="ftr" sz="quarter" idx="11"/>
          </p:nvPr>
        </p:nvSpPr>
        <p:spPr>
          <a:xfrm>
            <a:off x="1876424" y="5410201"/>
            <a:ext cx="5124886" cy="365125"/>
          </a:xfrm>
        </p:spPr>
        <p:txBody>
          <a:bodyPr/>
          <a:lstStyle/>
          <a:p>
            <a:endParaRPr lang="en-US"/>
          </a:p>
        </p:txBody>
      </p:sp>
      <p:sp>
        <p:nvSpPr>
          <p:cNvPr id="6" name="Slide Number Placeholder 5"/>
          <p:cNvSpPr>
            <a:spLocks noGrp="1"/>
          </p:cNvSpPr>
          <p:nvPr>
            <p:ph type="sldNum" sz="quarter" idx="12"/>
          </p:nvPr>
        </p:nvSpPr>
        <p:spPr>
          <a:xfrm>
            <a:off x="9896911" y="5410199"/>
            <a:ext cx="771089" cy="365125"/>
          </a:xfrm>
        </p:spPr>
        <p:txBody>
          <a:bodyPr/>
          <a:lstStyle/>
          <a:p>
            <a:fld id="{7823D4CB-B0FD-47F7-BD03-A2F41CD6399B}" type="slidenum">
              <a:rPr lang="en-US" smtClean="0"/>
              <a:t>‹#›</a:t>
            </a:fld>
            <a:endParaRPr lang="en-US"/>
          </a:p>
        </p:txBody>
      </p:sp>
    </p:spTree>
    <p:extLst>
      <p:ext uri="{BB962C8B-B14F-4D97-AF65-F5344CB8AC3E}">
        <p14:creationId xmlns:p14="http://schemas.microsoft.com/office/powerpoint/2010/main" val="37920742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F1E952-2913-400F-9712-D95E7A6C373F}" type="datetime1">
              <a:rPr lang="en-GB" smtClean="0"/>
              <a:t>18/05/2022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23D4CB-B0FD-47F7-BD03-A2F41CD6399B}" type="slidenum">
              <a:rPr lang="en-US" smtClean="0"/>
              <a:t>‹#›</a:t>
            </a:fld>
            <a:endParaRPr lang="en-US"/>
          </a:p>
        </p:txBody>
      </p:sp>
    </p:spTree>
    <p:extLst>
      <p:ext uri="{BB962C8B-B14F-4D97-AF65-F5344CB8AC3E}">
        <p14:creationId xmlns:p14="http://schemas.microsoft.com/office/powerpoint/2010/main" val="1228772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D0364E2-226B-4555-BD7F-62299C6EFC09}" type="datetime1">
              <a:rPr lang="en-GB" smtClean="0"/>
              <a:t>18/05/2022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23D4CB-B0FD-47F7-BD03-A2F41CD6399B}" type="slidenum">
              <a:rPr lang="en-US" smtClean="0"/>
              <a:t>‹#›</a:t>
            </a:fld>
            <a:endParaRPr lang="en-US"/>
          </a:p>
        </p:txBody>
      </p:sp>
    </p:spTree>
    <p:extLst>
      <p:ext uri="{BB962C8B-B14F-4D97-AF65-F5344CB8AC3E}">
        <p14:creationId xmlns:p14="http://schemas.microsoft.com/office/powerpoint/2010/main" val="7546570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BFCC22A-0702-4711-8790-F16953693938}" type="datetime1">
              <a:rPr lang="en-GB" smtClean="0"/>
              <a:t>18/05/2022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23D4CB-B0FD-47F7-BD03-A2F41CD6399B}" type="slidenum">
              <a:rPr lang="en-US" smtClean="0"/>
              <a:t>‹#›</a:t>
            </a:fld>
            <a:endParaRPr lang="en-US"/>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4813382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739C062-65FC-40C1-B81F-5EE580C82F3D}" type="datetime1">
              <a:rPr lang="en-GB" smtClean="0"/>
              <a:t>18/05/2022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23D4CB-B0FD-47F7-BD03-A2F41CD6399B}" type="slidenum">
              <a:rPr lang="en-US" smtClean="0"/>
              <a:t>‹#›</a:t>
            </a:fld>
            <a:endParaRPr lang="en-US"/>
          </a:p>
        </p:txBody>
      </p:sp>
    </p:spTree>
    <p:extLst>
      <p:ext uri="{BB962C8B-B14F-4D97-AF65-F5344CB8AC3E}">
        <p14:creationId xmlns:p14="http://schemas.microsoft.com/office/powerpoint/2010/main" val="39122598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F96ABCD6-6051-403A-A7B5-CD8C668EC08B}" type="datetime1">
              <a:rPr lang="en-GB" smtClean="0"/>
              <a:t>18/05/2022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23D4CB-B0FD-47F7-BD03-A2F41CD6399B}" type="slidenum">
              <a:rPr lang="en-US" smtClean="0"/>
              <a:t>‹#›</a:t>
            </a:fld>
            <a:endParaRPr lang="en-US"/>
          </a:p>
        </p:txBody>
      </p:sp>
    </p:spTree>
    <p:extLst>
      <p:ext uri="{BB962C8B-B14F-4D97-AF65-F5344CB8AC3E}">
        <p14:creationId xmlns:p14="http://schemas.microsoft.com/office/powerpoint/2010/main" val="34669987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E4821A2A-4E2E-4AEE-937B-16A59DF80D3F}" type="datetime1">
              <a:rPr lang="en-GB" smtClean="0"/>
              <a:t>18/05/2022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23D4CB-B0FD-47F7-BD03-A2F41CD6399B}" type="slidenum">
              <a:rPr lang="en-US" smtClean="0"/>
              <a:t>‹#›</a:t>
            </a:fld>
            <a:endParaRPr lang="en-US"/>
          </a:p>
        </p:txBody>
      </p:sp>
    </p:spTree>
    <p:extLst>
      <p:ext uri="{BB962C8B-B14F-4D97-AF65-F5344CB8AC3E}">
        <p14:creationId xmlns:p14="http://schemas.microsoft.com/office/powerpoint/2010/main" val="18711475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A94FC50-5FDE-4A3F-9092-7A743AEAEA2C}" type="datetime1">
              <a:rPr lang="en-GB" smtClean="0"/>
              <a:t>18/05/2022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23D4CB-B0FD-47F7-BD03-A2F41CD6399B}" type="slidenum">
              <a:rPr lang="en-US" smtClean="0"/>
              <a:t>‹#›</a:t>
            </a:fld>
            <a:endParaRPr lang="en-US"/>
          </a:p>
        </p:txBody>
      </p:sp>
    </p:spTree>
    <p:extLst>
      <p:ext uri="{BB962C8B-B14F-4D97-AF65-F5344CB8AC3E}">
        <p14:creationId xmlns:p14="http://schemas.microsoft.com/office/powerpoint/2010/main" val="42201143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6150D48-87B6-4D3C-AD40-4E1C9C5C7594}" type="datetime1">
              <a:rPr lang="en-GB" smtClean="0"/>
              <a:t>18/05/2022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23D4CB-B0FD-47F7-BD03-A2F41CD6399B}" type="slidenum">
              <a:rPr lang="en-US" smtClean="0"/>
              <a:t>‹#›</a:t>
            </a:fld>
            <a:endParaRPr lang="en-US"/>
          </a:p>
        </p:txBody>
      </p:sp>
    </p:spTree>
    <p:extLst>
      <p:ext uri="{BB962C8B-B14F-4D97-AF65-F5344CB8AC3E}">
        <p14:creationId xmlns:p14="http://schemas.microsoft.com/office/powerpoint/2010/main" val="2294814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752E07D-9F34-4CFC-B800-F709F1E168BC}" type="datetime1">
              <a:rPr lang="en-GB" smtClean="0"/>
              <a:t>18/05/2022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23D4CB-B0FD-47F7-BD03-A2F41CD6399B}" type="slidenum">
              <a:rPr lang="en-US" smtClean="0"/>
              <a:t>‹#›</a:t>
            </a:fld>
            <a:endParaRPr lang="en-US"/>
          </a:p>
        </p:txBody>
      </p:sp>
    </p:spTree>
    <p:extLst>
      <p:ext uri="{BB962C8B-B14F-4D97-AF65-F5344CB8AC3E}">
        <p14:creationId xmlns:p14="http://schemas.microsoft.com/office/powerpoint/2010/main" val="2420863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450DA1C-FF1D-4BD1-91C5-7A4D5EE25D2E}" type="datetime1">
              <a:rPr lang="en-GB" smtClean="0"/>
              <a:t>18/05/2022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23D4CB-B0FD-47F7-BD03-A2F41CD6399B}" type="slidenum">
              <a:rPr lang="en-US" smtClean="0"/>
              <a:t>‹#›</a:t>
            </a:fld>
            <a:endParaRPr lang="en-US"/>
          </a:p>
        </p:txBody>
      </p:sp>
    </p:spTree>
    <p:extLst>
      <p:ext uri="{BB962C8B-B14F-4D97-AF65-F5344CB8AC3E}">
        <p14:creationId xmlns:p14="http://schemas.microsoft.com/office/powerpoint/2010/main" val="655757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4B8278D-FA65-4822-8C53-755304BCF3B4}" type="datetime1">
              <a:rPr lang="en-GB" smtClean="0"/>
              <a:t>18/05/2022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23D4CB-B0FD-47F7-BD03-A2F41CD6399B}" type="slidenum">
              <a:rPr lang="en-US" smtClean="0"/>
              <a:t>‹#›</a:t>
            </a:fld>
            <a:endParaRPr lang="en-US"/>
          </a:p>
        </p:txBody>
      </p:sp>
    </p:spTree>
    <p:extLst>
      <p:ext uri="{BB962C8B-B14F-4D97-AF65-F5344CB8AC3E}">
        <p14:creationId xmlns:p14="http://schemas.microsoft.com/office/powerpoint/2010/main" val="107430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602E745-6C4E-4A0B-A6A8-E960DDF62BC6}" type="datetime1">
              <a:rPr lang="en-GB" smtClean="0"/>
              <a:t>18/05/2022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23D4CB-B0FD-47F7-BD03-A2F41CD6399B}" type="slidenum">
              <a:rPr lang="en-US" smtClean="0"/>
              <a:t>‹#›</a:t>
            </a:fld>
            <a:endParaRPr lang="en-US"/>
          </a:p>
        </p:txBody>
      </p:sp>
    </p:spTree>
    <p:extLst>
      <p:ext uri="{BB962C8B-B14F-4D97-AF65-F5344CB8AC3E}">
        <p14:creationId xmlns:p14="http://schemas.microsoft.com/office/powerpoint/2010/main" val="12689940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72B807B-0F5C-4B72-B42E-5F37A18074E9}" type="datetime1">
              <a:rPr lang="en-GB" smtClean="0"/>
              <a:t>18/05/2022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23D4CB-B0FD-47F7-BD03-A2F41CD6399B}" type="slidenum">
              <a:rPr lang="en-US" smtClean="0"/>
              <a:t>‹#›</a:t>
            </a:fld>
            <a:endParaRPr lang="en-US"/>
          </a:p>
        </p:txBody>
      </p:sp>
    </p:spTree>
    <p:extLst>
      <p:ext uri="{BB962C8B-B14F-4D97-AF65-F5344CB8AC3E}">
        <p14:creationId xmlns:p14="http://schemas.microsoft.com/office/powerpoint/2010/main" val="1006708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10621D-E85E-4763-AD5A-35CA5A723367}" type="datetime1">
              <a:rPr lang="en-GB" smtClean="0"/>
              <a:t>18/05/2022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23D4CB-B0FD-47F7-BD03-A2F41CD6399B}" type="slidenum">
              <a:rPr lang="en-US" smtClean="0"/>
              <a:t>‹#›</a:t>
            </a:fld>
            <a:endParaRPr lang="en-US"/>
          </a:p>
        </p:txBody>
      </p:sp>
    </p:spTree>
    <p:extLst>
      <p:ext uri="{BB962C8B-B14F-4D97-AF65-F5344CB8AC3E}">
        <p14:creationId xmlns:p14="http://schemas.microsoft.com/office/powerpoint/2010/main" val="3489775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EED95FA-6235-4C9D-8033-A58B71B615CF}" type="datetime1">
              <a:rPr lang="en-GB" smtClean="0"/>
              <a:t>18/05/2022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23D4CB-B0FD-47F7-BD03-A2F41CD6399B}" type="slidenum">
              <a:rPr lang="en-US" smtClean="0"/>
              <a:t>‹#›</a:t>
            </a:fld>
            <a:endParaRPr lang="en-US"/>
          </a:p>
        </p:txBody>
      </p:sp>
    </p:spTree>
    <p:extLst>
      <p:ext uri="{BB962C8B-B14F-4D97-AF65-F5344CB8AC3E}">
        <p14:creationId xmlns:p14="http://schemas.microsoft.com/office/powerpoint/2010/main" val="5768630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7B5AC64-BA6C-493E-9368-7EBD8895B446}" type="datetime1">
              <a:rPr lang="en-GB" smtClean="0"/>
              <a:t>18/05/2022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23D4CB-B0FD-47F7-BD03-A2F41CD6399B}" type="slidenum">
              <a:rPr lang="en-US" smtClean="0"/>
              <a:t>‹#›</a:t>
            </a:fld>
            <a:endParaRPr lang="en-US"/>
          </a:p>
        </p:txBody>
      </p:sp>
    </p:spTree>
    <p:extLst>
      <p:ext uri="{BB962C8B-B14F-4D97-AF65-F5344CB8AC3E}">
        <p14:creationId xmlns:p14="http://schemas.microsoft.com/office/powerpoint/2010/main" val="868956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242A938A-DA87-41EB-A2D1-5B45B3D09D1D}" type="datetime1">
              <a:rPr lang="en-GB" smtClean="0"/>
              <a:t>18/05/2022</a:t>
            </a:fld>
            <a:endParaRPr lang="en-US"/>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7823D4CB-B0FD-47F7-BD03-A2F41CD6399B}" type="slidenum">
              <a:rPr lang="en-US" smtClean="0"/>
              <a:t>‹#›</a:t>
            </a:fld>
            <a:endParaRPr lang="en-US"/>
          </a:p>
        </p:txBody>
      </p:sp>
    </p:spTree>
    <p:extLst>
      <p:ext uri="{BB962C8B-B14F-4D97-AF65-F5344CB8AC3E}">
        <p14:creationId xmlns:p14="http://schemas.microsoft.com/office/powerpoint/2010/main" val="3584676403"/>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sldNum="0" hdr="0" ftr="0"/>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g"/></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6E7E9"/>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631906-EE9F-421F-85D8-17391AA67BA3}" type="datetime1">
              <a:rPr lang="en-GB" smtClean="0"/>
              <a:t>18/05/2022</a:t>
            </a:fld>
            <a:endParaRPr lang="en-US"/>
          </a:p>
        </p:txBody>
      </p:sp>
      <p:pic>
        <p:nvPicPr>
          <p:cNvPr id="5" name="Picture 4">
            <a:extLst>
              <a:ext uri="{FF2B5EF4-FFF2-40B4-BE49-F238E27FC236}">
                <a16:creationId xmlns:a16="http://schemas.microsoft.com/office/drawing/2014/main" id="{CB7BF017-E66C-4FEA-8F42-83322DA95E79}"/>
              </a:ext>
            </a:extLst>
          </p:cNvPr>
          <p:cNvPicPr>
            <a:picLocks noChangeAspect="1"/>
          </p:cNvPicPr>
          <p:nvPr/>
        </p:nvPicPr>
        <p:blipFill>
          <a:blip r:embed="rId2"/>
          <a:stretch>
            <a:fillRect/>
          </a:stretch>
        </p:blipFill>
        <p:spPr>
          <a:xfrm>
            <a:off x="0" y="0"/>
            <a:ext cx="12192000" cy="6857999"/>
          </a:xfrm>
          <a:prstGeom prst="rect">
            <a:avLst/>
          </a:prstGeom>
        </p:spPr>
      </p:pic>
    </p:spTree>
    <p:extLst>
      <p:ext uri="{BB962C8B-B14F-4D97-AF65-F5344CB8AC3E}">
        <p14:creationId xmlns:p14="http://schemas.microsoft.com/office/powerpoint/2010/main" val="459880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6E7E9"/>
        </a:solidFill>
        <a:effectLst/>
      </p:bgPr>
    </p:bg>
    <p:spTree>
      <p:nvGrpSpPr>
        <p:cNvPr id="1" name=""/>
        <p:cNvGrpSpPr/>
        <p:nvPr/>
      </p:nvGrpSpPr>
      <p:grpSpPr>
        <a:xfrm>
          <a:off x="0" y="0"/>
          <a:ext cx="0" cy="0"/>
          <a:chOff x="0" y="0"/>
          <a:chExt cx="0" cy="0"/>
        </a:xfrm>
      </p:grpSpPr>
      <p:pic>
        <p:nvPicPr>
          <p:cNvPr id="85" name="Picture 84">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4491" cy="560484"/>
          </a:xfrm>
          <a:prstGeom prst="rect">
            <a:avLst/>
          </a:prstGeom>
        </p:spPr>
      </p:pic>
      <p:pic>
        <p:nvPicPr>
          <p:cNvPr id="87" name="Picture 86">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4491" y="0"/>
            <a:ext cx="1824491" cy="560484"/>
          </a:xfrm>
          <a:prstGeom prst="rect">
            <a:avLst/>
          </a:prstGeom>
        </p:spPr>
      </p:pic>
      <p:pic>
        <p:nvPicPr>
          <p:cNvPr id="88" name="Picture 87">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8982" y="0"/>
            <a:ext cx="1824491" cy="560484"/>
          </a:xfrm>
          <a:prstGeom prst="rect">
            <a:avLst/>
          </a:prstGeom>
        </p:spPr>
      </p:pic>
      <p:pic>
        <p:nvPicPr>
          <p:cNvPr id="89" name="Picture 88">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3473" y="0"/>
            <a:ext cx="1824491" cy="560484"/>
          </a:xfrm>
          <a:prstGeom prst="rect">
            <a:avLst/>
          </a:prstGeom>
        </p:spPr>
      </p:pic>
      <p:pic>
        <p:nvPicPr>
          <p:cNvPr id="90" name="Picture 89">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7964" y="0"/>
            <a:ext cx="1824491" cy="560484"/>
          </a:xfrm>
          <a:prstGeom prst="rect">
            <a:avLst/>
          </a:prstGeom>
        </p:spPr>
      </p:pic>
      <p:pic>
        <p:nvPicPr>
          <p:cNvPr id="91" name="Picture 90">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22455" y="0"/>
            <a:ext cx="1824491" cy="560484"/>
          </a:xfrm>
          <a:prstGeom prst="rect">
            <a:avLst/>
          </a:prstGeom>
        </p:spPr>
      </p:pic>
      <p:pic>
        <p:nvPicPr>
          <p:cNvPr id="92" name="Picture 91">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46947" y="0"/>
            <a:ext cx="1245054" cy="560484"/>
          </a:xfrm>
          <a:prstGeom prst="rect">
            <a:avLst/>
          </a:prstGeom>
        </p:spPr>
      </p:pic>
      <p:sp>
        <p:nvSpPr>
          <p:cNvPr id="3" name="Rectangle 2"/>
          <p:cNvSpPr/>
          <p:nvPr/>
        </p:nvSpPr>
        <p:spPr>
          <a:xfrm>
            <a:off x="1705428" y="0"/>
            <a:ext cx="10486572" cy="51435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solidFill>
                <a:prstClr val="white"/>
              </a:solidFill>
            </a:endParaRPr>
          </a:p>
        </p:txBody>
      </p:sp>
      <p:sp>
        <p:nvSpPr>
          <p:cNvPr id="93" name="TextBox 92">
            <a:extLst>
              <a:ext uri="{FF2B5EF4-FFF2-40B4-BE49-F238E27FC236}">
                <a16:creationId xmlns:a16="http://schemas.microsoft.com/office/drawing/2014/main" id="{DE4DD96F-1463-430E-820A-FE28BD460780}"/>
              </a:ext>
            </a:extLst>
          </p:cNvPr>
          <p:cNvSpPr txBox="1"/>
          <p:nvPr/>
        </p:nvSpPr>
        <p:spPr>
          <a:xfrm>
            <a:off x="3529919" y="0"/>
            <a:ext cx="5242560" cy="584775"/>
          </a:xfrm>
          <a:prstGeom prst="rect">
            <a:avLst/>
          </a:prstGeom>
          <a:noFill/>
        </p:spPr>
        <p:txBody>
          <a:bodyPr wrap="square" rtlCol="0">
            <a:spAutoFit/>
          </a:bodyPr>
          <a:lstStyle/>
          <a:p>
            <a:pPr algn="just"/>
            <a:r>
              <a:rPr lang="en-GB" sz="3200" dirty="0">
                <a:solidFill>
                  <a:prstClr val="white">
                    <a:lumMod val="95000"/>
                  </a:prstClr>
                </a:solidFill>
                <a:latin typeface="Garamond" panose="02020404030301010803" pitchFamily="18" charset="0"/>
              </a:rPr>
              <a:t>Cardiff School of Technologies</a:t>
            </a:r>
          </a:p>
        </p:txBody>
      </p:sp>
      <p:sp>
        <p:nvSpPr>
          <p:cNvPr id="11" name="TextBox 10">
            <a:extLst>
              <a:ext uri="{FF2B5EF4-FFF2-40B4-BE49-F238E27FC236}">
                <a16:creationId xmlns:a16="http://schemas.microsoft.com/office/drawing/2014/main" id="{2BD041E4-F102-457D-965B-6612312B547B}"/>
              </a:ext>
            </a:extLst>
          </p:cNvPr>
          <p:cNvSpPr txBox="1"/>
          <p:nvPr/>
        </p:nvSpPr>
        <p:spPr>
          <a:xfrm>
            <a:off x="4165217" y="584775"/>
            <a:ext cx="4242565" cy="584775"/>
          </a:xfrm>
          <a:prstGeom prst="rect">
            <a:avLst/>
          </a:prstGeom>
          <a:noFill/>
        </p:spPr>
        <p:txBody>
          <a:bodyPr wrap="square" rtlCol="0">
            <a:spAutoFit/>
          </a:bodyPr>
          <a:lstStyle/>
          <a:p>
            <a:pPr algn="ctr" defTabSz="914400"/>
            <a:r>
              <a:rPr lang="en-GB" sz="3200" b="1" dirty="0">
                <a:solidFill>
                  <a:prstClr val="black"/>
                </a:solidFill>
                <a:latin typeface="Garamond" panose="02020404030301010803" pitchFamily="18" charset="0"/>
              </a:rPr>
              <a:t>References</a:t>
            </a:r>
          </a:p>
        </p:txBody>
      </p:sp>
      <p:pic>
        <p:nvPicPr>
          <p:cNvPr id="4" name="Picture 3" descr="A screenshot of a computer&#10;&#10;Description automatically generated with low confidence">
            <a:extLst>
              <a:ext uri="{FF2B5EF4-FFF2-40B4-BE49-F238E27FC236}">
                <a16:creationId xmlns:a16="http://schemas.microsoft.com/office/drawing/2014/main" id="{0696F575-4BEB-4709-B3AC-6816B55D36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4020" y="1107501"/>
            <a:ext cx="3843499" cy="5742206"/>
          </a:xfrm>
          <a:prstGeom prst="rect">
            <a:avLst/>
          </a:prstGeom>
        </p:spPr>
      </p:pic>
      <p:pic>
        <p:nvPicPr>
          <p:cNvPr id="6" name="Picture 5" descr="A screenshot of a computer&#10;&#10;Description automatically generated with low confidence">
            <a:extLst>
              <a:ext uri="{FF2B5EF4-FFF2-40B4-BE49-F238E27FC236}">
                <a16:creationId xmlns:a16="http://schemas.microsoft.com/office/drawing/2014/main" id="{0C38EB1C-7723-4A19-905A-7D4ED6A7A5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51199" y="1107501"/>
            <a:ext cx="3595937" cy="3347053"/>
          </a:xfrm>
          <a:prstGeom prst="rect">
            <a:avLst/>
          </a:prstGeom>
        </p:spPr>
      </p:pic>
    </p:spTree>
    <p:extLst>
      <p:ext uri="{BB962C8B-B14F-4D97-AF65-F5344CB8AC3E}">
        <p14:creationId xmlns:p14="http://schemas.microsoft.com/office/powerpoint/2010/main" val="5512415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0000"/>
            <a:lum/>
          </a:blip>
          <a:srcRect/>
          <a:stretch>
            <a:fillRect/>
          </a:stretch>
        </a:blipFill>
        <a:effectLst/>
      </p:bgPr>
    </p:bg>
    <p:spTree>
      <p:nvGrpSpPr>
        <p:cNvPr id="1" name=""/>
        <p:cNvGrpSpPr/>
        <p:nvPr/>
      </p:nvGrpSpPr>
      <p:grpSpPr>
        <a:xfrm>
          <a:off x="0" y="0"/>
          <a:ext cx="0" cy="0"/>
          <a:chOff x="0" y="0"/>
          <a:chExt cx="0" cy="0"/>
        </a:xfrm>
      </p:grpSpPr>
      <p:pic>
        <p:nvPicPr>
          <p:cNvPr id="85" name="Picture 84">
            <a:extLst>
              <a:ext uri="{FF2B5EF4-FFF2-40B4-BE49-F238E27FC236}">
                <a16:creationId xmlns:a16="http://schemas.microsoft.com/office/drawing/2014/main" id="{F6AA2C7A-A23B-4DD5-B397-B7CD2F0148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824491" cy="560484"/>
          </a:xfrm>
          <a:prstGeom prst="rect">
            <a:avLst/>
          </a:prstGeom>
        </p:spPr>
      </p:pic>
      <p:pic>
        <p:nvPicPr>
          <p:cNvPr id="87" name="Picture 86">
            <a:extLst>
              <a:ext uri="{FF2B5EF4-FFF2-40B4-BE49-F238E27FC236}">
                <a16:creationId xmlns:a16="http://schemas.microsoft.com/office/drawing/2014/main" id="{F6AA2C7A-A23B-4DD5-B397-B7CD2F0148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4491" y="0"/>
            <a:ext cx="1824491" cy="560484"/>
          </a:xfrm>
          <a:prstGeom prst="rect">
            <a:avLst/>
          </a:prstGeom>
        </p:spPr>
      </p:pic>
      <p:pic>
        <p:nvPicPr>
          <p:cNvPr id="88" name="Picture 87">
            <a:extLst>
              <a:ext uri="{FF2B5EF4-FFF2-40B4-BE49-F238E27FC236}">
                <a16:creationId xmlns:a16="http://schemas.microsoft.com/office/drawing/2014/main" id="{F6AA2C7A-A23B-4DD5-B397-B7CD2F0148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8982" y="0"/>
            <a:ext cx="1824491" cy="560484"/>
          </a:xfrm>
          <a:prstGeom prst="rect">
            <a:avLst/>
          </a:prstGeom>
        </p:spPr>
      </p:pic>
      <p:pic>
        <p:nvPicPr>
          <p:cNvPr id="89" name="Picture 88">
            <a:extLst>
              <a:ext uri="{FF2B5EF4-FFF2-40B4-BE49-F238E27FC236}">
                <a16:creationId xmlns:a16="http://schemas.microsoft.com/office/drawing/2014/main" id="{F6AA2C7A-A23B-4DD5-B397-B7CD2F0148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73473" y="0"/>
            <a:ext cx="1824491" cy="560484"/>
          </a:xfrm>
          <a:prstGeom prst="rect">
            <a:avLst/>
          </a:prstGeom>
        </p:spPr>
      </p:pic>
      <p:pic>
        <p:nvPicPr>
          <p:cNvPr id="90" name="Picture 89">
            <a:extLst>
              <a:ext uri="{FF2B5EF4-FFF2-40B4-BE49-F238E27FC236}">
                <a16:creationId xmlns:a16="http://schemas.microsoft.com/office/drawing/2014/main" id="{F6AA2C7A-A23B-4DD5-B397-B7CD2F0148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97964" y="0"/>
            <a:ext cx="1824491" cy="560484"/>
          </a:xfrm>
          <a:prstGeom prst="rect">
            <a:avLst/>
          </a:prstGeom>
        </p:spPr>
      </p:pic>
      <p:pic>
        <p:nvPicPr>
          <p:cNvPr id="91" name="Picture 90">
            <a:extLst>
              <a:ext uri="{FF2B5EF4-FFF2-40B4-BE49-F238E27FC236}">
                <a16:creationId xmlns:a16="http://schemas.microsoft.com/office/drawing/2014/main" id="{F6AA2C7A-A23B-4DD5-B397-B7CD2F0148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22455" y="0"/>
            <a:ext cx="1824491" cy="560484"/>
          </a:xfrm>
          <a:prstGeom prst="rect">
            <a:avLst/>
          </a:prstGeom>
        </p:spPr>
      </p:pic>
      <p:pic>
        <p:nvPicPr>
          <p:cNvPr id="92" name="Picture 91">
            <a:extLst>
              <a:ext uri="{FF2B5EF4-FFF2-40B4-BE49-F238E27FC236}">
                <a16:creationId xmlns:a16="http://schemas.microsoft.com/office/drawing/2014/main" id="{F6AA2C7A-A23B-4DD5-B397-B7CD2F0148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46947" y="0"/>
            <a:ext cx="1245054" cy="560484"/>
          </a:xfrm>
          <a:prstGeom prst="rect">
            <a:avLst/>
          </a:prstGeom>
        </p:spPr>
      </p:pic>
      <p:sp>
        <p:nvSpPr>
          <p:cNvPr id="3" name="Rectangle 2"/>
          <p:cNvSpPr/>
          <p:nvPr/>
        </p:nvSpPr>
        <p:spPr>
          <a:xfrm>
            <a:off x="1705428" y="0"/>
            <a:ext cx="10486572" cy="51435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solidFill>
                <a:prstClr val="white"/>
              </a:solidFill>
            </a:endParaRPr>
          </a:p>
        </p:txBody>
      </p:sp>
      <p:sp>
        <p:nvSpPr>
          <p:cNvPr id="93" name="TextBox 92">
            <a:extLst>
              <a:ext uri="{FF2B5EF4-FFF2-40B4-BE49-F238E27FC236}">
                <a16:creationId xmlns:a16="http://schemas.microsoft.com/office/drawing/2014/main" id="{DE4DD96F-1463-430E-820A-FE28BD460780}"/>
              </a:ext>
            </a:extLst>
          </p:cNvPr>
          <p:cNvSpPr txBox="1"/>
          <p:nvPr/>
        </p:nvSpPr>
        <p:spPr>
          <a:xfrm>
            <a:off x="3529919" y="0"/>
            <a:ext cx="5242560" cy="584775"/>
          </a:xfrm>
          <a:prstGeom prst="rect">
            <a:avLst/>
          </a:prstGeom>
          <a:noFill/>
        </p:spPr>
        <p:txBody>
          <a:bodyPr wrap="square" rtlCol="0">
            <a:spAutoFit/>
          </a:bodyPr>
          <a:lstStyle/>
          <a:p>
            <a:pPr algn="just"/>
            <a:r>
              <a:rPr lang="en-GB" sz="3200" dirty="0">
                <a:solidFill>
                  <a:prstClr val="white">
                    <a:lumMod val="95000"/>
                  </a:prstClr>
                </a:solidFill>
                <a:latin typeface="Garamond" panose="02020404030301010803" pitchFamily="18" charset="0"/>
              </a:rPr>
              <a:t>Cardiff School of Technologies</a:t>
            </a:r>
          </a:p>
        </p:txBody>
      </p:sp>
      <p:sp>
        <p:nvSpPr>
          <p:cNvPr id="40" name="TextBox 39">
            <a:extLst>
              <a:ext uri="{FF2B5EF4-FFF2-40B4-BE49-F238E27FC236}">
                <a16:creationId xmlns:a16="http://schemas.microsoft.com/office/drawing/2014/main" id="{0F074F98-557C-4F01-8AA7-2DC29191251A}"/>
              </a:ext>
            </a:extLst>
          </p:cNvPr>
          <p:cNvSpPr txBox="1"/>
          <p:nvPr/>
        </p:nvSpPr>
        <p:spPr>
          <a:xfrm>
            <a:off x="4165217" y="584775"/>
            <a:ext cx="4242565" cy="584775"/>
          </a:xfrm>
          <a:prstGeom prst="rect">
            <a:avLst/>
          </a:prstGeom>
          <a:noFill/>
        </p:spPr>
        <p:txBody>
          <a:bodyPr wrap="square" rtlCol="0">
            <a:spAutoFit/>
          </a:bodyPr>
          <a:lstStyle/>
          <a:p>
            <a:pPr defTabSz="914400"/>
            <a:r>
              <a:rPr lang="en-GB" sz="3200" b="1" dirty="0">
                <a:solidFill>
                  <a:prstClr val="black"/>
                </a:solidFill>
                <a:latin typeface="Garamond" panose="02020404030301010803" pitchFamily="18" charset="0"/>
              </a:rPr>
              <a:t>AMI Conference 2022</a:t>
            </a:r>
          </a:p>
        </p:txBody>
      </p:sp>
      <p:sp>
        <p:nvSpPr>
          <p:cNvPr id="41" name="TextBox 40"/>
          <p:cNvSpPr txBox="1"/>
          <p:nvPr/>
        </p:nvSpPr>
        <p:spPr>
          <a:xfrm>
            <a:off x="2965237" y="1037538"/>
            <a:ext cx="6277232" cy="369332"/>
          </a:xfrm>
          <a:prstGeom prst="rect">
            <a:avLst/>
          </a:prstGeom>
          <a:noFill/>
        </p:spPr>
        <p:txBody>
          <a:bodyPr wrap="square" rtlCol="0">
            <a:spAutoFit/>
          </a:bodyPr>
          <a:lstStyle/>
          <a:p>
            <a:pPr algn="ctr" defTabSz="914400"/>
            <a:r>
              <a:rPr lang="en-GB" b="1" dirty="0">
                <a:solidFill>
                  <a:prstClr val="black"/>
                </a:solidFill>
                <a:latin typeface="Calibri" panose="020F0502020204030204"/>
              </a:rPr>
              <a:t>EU/EC GDPR Audit Mechanism: </a:t>
            </a:r>
            <a:r>
              <a:rPr lang="en-GB" b="1" dirty="0" err="1">
                <a:solidFill>
                  <a:prstClr val="black"/>
                </a:solidFill>
                <a:latin typeface="Calibri" panose="020F0502020204030204"/>
              </a:rPr>
              <a:t>VDaaS</a:t>
            </a:r>
            <a:endParaRPr lang="en-GB" b="1" dirty="0">
              <a:solidFill>
                <a:prstClr val="black"/>
              </a:solidFill>
              <a:latin typeface="Calibri" panose="020F0502020204030204"/>
            </a:endParaRPr>
          </a:p>
        </p:txBody>
      </p:sp>
      <p:sp>
        <p:nvSpPr>
          <p:cNvPr id="42" name="TextBox 41">
            <a:extLst>
              <a:ext uri="{FF2B5EF4-FFF2-40B4-BE49-F238E27FC236}">
                <a16:creationId xmlns:a16="http://schemas.microsoft.com/office/drawing/2014/main" id="{9A883DD9-B628-40BC-8D95-773C9974471E}"/>
              </a:ext>
            </a:extLst>
          </p:cNvPr>
          <p:cNvSpPr txBox="1"/>
          <p:nvPr/>
        </p:nvSpPr>
        <p:spPr>
          <a:xfrm>
            <a:off x="3529919" y="1434835"/>
            <a:ext cx="5804587" cy="338554"/>
          </a:xfrm>
          <a:prstGeom prst="rect">
            <a:avLst/>
          </a:prstGeom>
          <a:noFill/>
        </p:spPr>
        <p:txBody>
          <a:bodyPr wrap="square" rtlCol="0">
            <a:spAutoFit/>
          </a:bodyPr>
          <a:lstStyle/>
          <a:p>
            <a:pPr algn="just" defTabSz="914400"/>
            <a:r>
              <a:rPr lang="en-GB" sz="1400" i="1" dirty="0" err="1">
                <a:solidFill>
                  <a:prstClr val="black"/>
                </a:solidFill>
                <a:latin typeface="Calibri" panose="020F0502020204030204"/>
              </a:rPr>
              <a:t>Vinden</a:t>
            </a:r>
            <a:r>
              <a:rPr lang="en-GB" sz="1400" i="1" dirty="0">
                <a:solidFill>
                  <a:prstClr val="black"/>
                </a:solidFill>
                <a:latin typeface="Calibri" panose="020F0502020204030204"/>
              </a:rPr>
              <a:t> </a:t>
            </a:r>
            <a:r>
              <a:rPr lang="en-GB" sz="1400" i="1" dirty="0" err="1">
                <a:solidFill>
                  <a:prstClr val="black"/>
                </a:solidFill>
                <a:latin typeface="Calibri" panose="020F0502020204030204"/>
              </a:rPr>
              <a:t>Wylde</a:t>
            </a:r>
            <a:r>
              <a:rPr lang="en-GB" sz="1400" i="1" dirty="0">
                <a:solidFill>
                  <a:prstClr val="black"/>
                </a:solidFill>
                <a:latin typeface="Calibri" panose="020F0502020204030204"/>
              </a:rPr>
              <a:t>, Edmond Prakash, </a:t>
            </a:r>
            <a:r>
              <a:rPr lang="en-GB" sz="1400" i="1" dirty="0" err="1">
                <a:solidFill>
                  <a:prstClr val="black"/>
                </a:solidFill>
                <a:latin typeface="Calibri" panose="020F0502020204030204"/>
              </a:rPr>
              <a:t>Chaminda</a:t>
            </a:r>
            <a:r>
              <a:rPr lang="en-GB" sz="1400" i="1" dirty="0">
                <a:solidFill>
                  <a:prstClr val="black"/>
                </a:solidFill>
                <a:latin typeface="Calibri" panose="020F0502020204030204"/>
              </a:rPr>
              <a:t> </a:t>
            </a:r>
            <a:r>
              <a:rPr lang="en-GB" sz="1400" i="1" dirty="0" err="1">
                <a:solidFill>
                  <a:prstClr val="black"/>
                </a:solidFill>
                <a:latin typeface="Calibri" panose="020F0502020204030204"/>
              </a:rPr>
              <a:t>Hewage</a:t>
            </a:r>
            <a:r>
              <a:rPr lang="en-GB" sz="1400" i="1" dirty="0">
                <a:solidFill>
                  <a:prstClr val="black"/>
                </a:solidFill>
                <a:latin typeface="Calibri" panose="020F0502020204030204"/>
              </a:rPr>
              <a:t> and Jon </a:t>
            </a:r>
            <a:r>
              <a:rPr lang="en-GB" sz="1400" i="1" dirty="0" err="1">
                <a:solidFill>
                  <a:prstClr val="black"/>
                </a:solidFill>
                <a:latin typeface="Calibri" panose="020F0502020204030204"/>
              </a:rPr>
              <a:t>Platts</a:t>
            </a:r>
            <a:r>
              <a:rPr lang="en-GB" sz="1600" i="1" dirty="0">
                <a:solidFill>
                  <a:prstClr val="black"/>
                </a:solidFill>
                <a:latin typeface="Calibri" panose="020F0502020204030204"/>
              </a:rPr>
              <a:t>.</a:t>
            </a:r>
          </a:p>
        </p:txBody>
      </p:sp>
      <p:sp>
        <p:nvSpPr>
          <p:cNvPr id="43" name="TextBox 42">
            <a:extLst>
              <a:ext uri="{FF2B5EF4-FFF2-40B4-BE49-F238E27FC236}">
                <a16:creationId xmlns:a16="http://schemas.microsoft.com/office/drawing/2014/main" id="{8F369325-F182-470B-856F-F1E2797ED16A}"/>
              </a:ext>
            </a:extLst>
          </p:cNvPr>
          <p:cNvSpPr txBox="1"/>
          <p:nvPr/>
        </p:nvSpPr>
        <p:spPr>
          <a:xfrm>
            <a:off x="4164075" y="1753045"/>
            <a:ext cx="4443286" cy="276999"/>
          </a:xfrm>
          <a:prstGeom prst="rect">
            <a:avLst/>
          </a:prstGeom>
          <a:noFill/>
        </p:spPr>
        <p:txBody>
          <a:bodyPr wrap="square" rtlCol="0">
            <a:spAutoFit/>
          </a:bodyPr>
          <a:lstStyle/>
          <a:p>
            <a:pPr defTabSz="914400"/>
            <a:r>
              <a:rPr lang="en-GB" sz="1200" dirty="0">
                <a:solidFill>
                  <a:schemeClr val="bg1"/>
                </a:solidFill>
                <a:latin typeface="Calibri" panose="020F0502020204030204"/>
              </a:rPr>
              <a:t>vwylde@cardiffmet.ac.uk</a:t>
            </a:r>
            <a:r>
              <a:rPr lang="en-GB" sz="1200" dirty="0">
                <a:solidFill>
                  <a:prstClr val="black"/>
                </a:solidFill>
                <a:latin typeface="Calibri" panose="020F0502020204030204"/>
              </a:rPr>
              <a:t>           eprakash@cardiffmet.ac.uk </a:t>
            </a:r>
          </a:p>
        </p:txBody>
      </p:sp>
      <p:pic>
        <p:nvPicPr>
          <p:cNvPr id="44" name="Picture 43">
            <a:extLst>
              <a:ext uri="{FF2B5EF4-FFF2-40B4-BE49-F238E27FC236}">
                <a16:creationId xmlns:a16="http://schemas.microsoft.com/office/drawing/2014/main" id="{6A95C964-E6A8-4F96-8F8C-1D20EBD1139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928454" y="791216"/>
            <a:ext cx="1189610" cy="892208"/>
          </a:xfrm>
          <a:prstGeom prst="rect">
            <a:avLst/>
          </a:prstGeom>
          <a:effectLst>
            <a:glow rad="25400">
              <a:schemeClr val="accent3">
                <a:lumMod val="60000"/>
                <a:lumOff val="40000"/>
                <a:alpha val="40000"/>
              </a:schemeClr>
            </a:glow>
            <a:outerShdw blurRad="50800" dist="50800" dir="5400000" algn="ctr" rotWithShape="0">
              <a:srgbClr val="000000">
                <a:alpha val="0"/>
              </a:srgbClr>
            </a:outerShdw>
          </a:effectLst>
        </p:spPr>
      </p:pic>
      <p:sp>
        <p:nvSpPr>
          <p:cNvPr id="45" name="TextBox 44">
            <a:extLst>
              <a:ext uri="{FF2B5EF4-FFF2-40B4-BE49-F238E27FC236}">
                <a16:creationId xmlns:a16="http://schemas.microsoft.com/office/drawing/2014/main" id="{F7E4E38C-B33C-4F05-BDBF-5ECF4E9BD51F}"/>
              </a:ext>
            </a:extLst>
          </p:cNvPr>
          <p:cNvSpPr txBox="1"/>
          <p:nvPr/>
        </p:nvSpPr>
        <p:spPr>
          <a:xfrm>
            <a:off x="9937800" y="1785991"/>
            <a:ext cx="1223168" cy="276999"/>
          </a:xfrm>
          <a:prstGeom prst="rect">
            <a:avLst/>
          </a:prstGeom>
          <a:noFill/>
        </p:spPr>
        <p:txBody>
          <a:bodyPr wrap="square" rtlCol="0">
            <a:spAutoFit/>
          </a:bodyPr>
          <a:lstStyle/>
          <a:p>
            <a:pPr defTabSz="914400"/>
            <a:r>
              <a:rPr lang="en-GB" sz="1200" i="1" dirty="0">
                <a:solidFill>
                  <a:prstClr val="black"/>
                </a:solidFill>
                <a:latin typeface="Calibri" panose="020F0502020204030204"/>
              </a:rPr>
              <a:t>Vinden J. Wylde</a:t>
            </a:r>
          </a:p>
        </p:txBody>
      </p:sp>
      <p:sp>
        <p:nvSpPr>
          <p:cNvPr id="46" name="TextBox 45">
            <a:extLst>
              <a:ext uri="{FF2B5EF4-FFF2-40B4-BE49-F238E27FC236}">
                <a16:creationId xmlns:a16="http://schemas.microsoft.com/office/drawing/2014/main" id="{ADF3A8FA-708E-4CF8-A517-CDB540BB5D12}"/>
              </a:ext>
            </a:extLst>
          </p:cNvPr>
          <p:cNvSpPr txBox="1"/>
          <p:nvPr/>
        </p:nvSpPr>
        <p:spPr>
          <a:xfrm>
            <a:off x="9702031" y="1967844"/>
            <a:ext cx="1694705" cy="461665"/>
          </a:xfrm>
          <a:prstGeom prst="rect">
            <a:avLst/>
          </a:prstGeom>
          <a:noFill/>
        </p:spPr>
        <p:txBody>
          <a:bodyPr wrap="square" rtlCol="0">
            <a:spAutoFit/>
          </a:bodyPr>
          <a:lstStyle/>
          <a:p>
            <a:pPr algn="just" defTabSz="914400"/>
            <a:r>
              <a:rPr lang="en-GB" sz="1200" dirty="0">
                <a:solidFill>
                  <a:prstClr val="black"/>
                </a:solidFill>
                <a:latin typeface="Calibri" panose="020F0502020204030204"/>
              </a:rPr>
              <a:t>Big Data Analytics and Visualisation researcher</a:t>
            </a:r>
          </a:p>
        </p:txBody>
      </p:sp>
      <p:sp>
        <p:nvSpPr>
          <p:cNvPr id="47" name="TextBox 46"/>
          <p:cNvSpPr txBox="1"/>
          <p:nvPr/>
        </p:nvSpPr>
        <p:spPr>
          <a:xfrm>
            <a:off x="1202663" y="2769087"/>
            <a:ext cx="9766700" cy="3785652"/>
          </a:xfrm>
          <a:prstGeom prst="rect">
            <a:avLst/>
          </a:prstGeom>
          <a:noFill/>
        </p:spPr>
        <p:txBody>
          <a:bodyPr wrap="square" rtlCol="0">
            <a:spAutoFit/>
          </a:bodyPr>
          <a:lstStyle/>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Covid-19 Pandemic and the lessons learned from the urgency in deploying technological solutions in tracking and tracing via Big Data, Internet of Things (IoT), smart phones, sensors and other devices.</a:t>
            </a:r>
          </a:p>
          <a:p>
            <a:pPr lvl="0" algn="just" defTabSz="914400"/>
            <a:endParaRPr lang="en-GB" sz="1600" dirty="0">
              <a:solidFill>
                <a:schemeClr val="bg1"/>
              </a:solidFill>
              <a:latin typeface="Calibri" panose="020F0502020204030204"/>
            </a:endParaRPr>
          </a:p>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Analysis of partnerships undertaken between technology and policy to enable consistency, proportionality, and transparency for internet service delivery. </a:t>
            </a:r>
          </a:p>
          <a:p>
            <a:pPr lvl="0" algn="just" defTabSz="914400"/>
            <a:endParaRPr lang="en-GB" sz="1600" dirty="0">
              <a:solidFill>
                <a:schemeClr val="bg1"/>
              </a:solidFill>
              <a:latin typeface="Calibri" panose="020F0502020204030204"/>
            </a:endParaRPr>
          </a:p>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Current models of Data Provenance are stated to not be in full General Data Protection Regulations (GDPR) compliance, hence setting out changes in models.</a:t>
            </a:r>
          </a:p>
          <a:p>
            <a:pPr marL="285750" lvl="0" indent="-285750" algn="just" defTabSz="914400">
              <a:buFont typeface="Arial" panose="020B0604020202020204" pitchFamily="34" charset="0"/>
              <a:buChar char="•"/>
            </a:pPr>
            <a:endParaRPr lang="en-GB" sz="1600" dirty="0">
              <a:solidFill>
                <a:schemeClr val="bg1"/>
              </a:solidFill>
              <a:latin typeface="Calibri" panose="020F0502020204030204"/>
            </a:endParaRPr>
          </a:p>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Blockchain and Smart Contracts are proposed as a method of demonstrating GDPR transparency across IoT networks, smart devices, and the cloud [3], [4].</a:t>
            </a:r>
          </a:p>
          <a:p>
            <a:pPr marL="285750" lvl="0" indent="-285750" algn="just" defTabSz="914400">
              <a:buFont typeface="Arial" panose="020B0604020202020204" pitchFamily="34" charset="0"/>
              <a:buChar char="•"/>
            </a:pPr>
            <a:endParaRPr lang="en-GB" sz="1600" dirty="0">
              <a:solidFill>
                <a:schemeClr val="bg1"/>
              </a:solidFill>
              <a:latin typeface="Calibri" panose="020F0502020204030204"/>
            </a:endParaRPr>
          </a:p>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We also highlight the Digital Services Act (DSA) Agreement regulatory framework and propose a User Interface (</a:t>
            </a:r>
            <a:r>
              <a:rPr lang="en-GB" sz="1600" dirty="0" err="1">
                <a:solidFill>
                  <a:schemeClr val="bg1"/>
                </a:solidFill>
                <a:latin typeface="Calibri" panose="020F0502020204030204"/>
              </a:rPr>
              <a:t>VDaaS</a:t>
            </a:r>
            <a:r>
              <a:rPr lang="en-GB" sz="1600" dirty="0">
                <a:solidFill>
                  <a:schemeClr val="bg1"/>
                </a:solidFill>
                <a:latin typeface="Calibri" panose="020F0502020204030204"/>
              </a:rPr>
              <a:t>) to aid in internet governance.</a:t>
            </a:r>
          </a:p>
          <a:p>
            <a:pPr marL="285750" lvl="0" indent="-285750" algn="just" defTabSz="914400">
              <a:buFont typeface="Arial" panose="020B0604020202020204" pitchFamily="34" charset="0"/>
              <a:buChar char="•"/>
            </a:pPr>
            <a:endParaRPr lang="en-GB" sz="1600" dirty="0">
              <a:solidFill>
                <a:schemeClr val="bg1"/>
              </a:solidFill>
              <a:latin typeface="Calibri" panose="020F0502020204030204"/>
            </a:endParaRPr>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6450" y="715106"/>
            <a:ext cx="2865514" cy="1601218"/>
          </a:xfrm>
          <a:prstGeom prst="rect">
            <a:avLst/>
          </a:prstGeom>
        </p:spPr>
      </p:pic>
      <p:sp>
        <p:nvSpPr>
          <p:cNvPr id="21" name="TextBox 20">
            <a:extLst>
              <a:ext uri="{FF2B5EF4-FFF2-40B4-BE49-F238E27FC236}">
                <a16:creationId xmlns:a16="http://schemas.microsoft.com/office/drawing/2014/main" id="{D7C526A6-0409-4EF9-816B-3FC30410DAEA}"/>
              </a:ext>
            </a:extLst>
          </p:cNvPr>
          <p:cNvSpPr txBox="1"/>
          <p:nvPr/>
        </p:nvSpPr>
        <p:spPr>
          <a:xfrm>
            <a:off x="3988273" y="2226667"/>
            <a:ext cx="4242565" cy="584775"/>
          </a:xfrm>
          <a:prstGeom prst="rect">
            <a:avLst/>
          </a:prstGeom>
          <a:noFill/>
        </p:spPr>
        <p:txBody>
          <a:bodyPr wrap="square" rtlCol="0">
            <a:spAutoFit/>
          </a:bodyPr>
          <a:lstStyle/>
          <a:p>
            <a:pPr algn="ctr" defTabSz="914400"/>
            <a:r>
              <a:rPr lang="en-GB" sz="3200" b="1" dirty="0">
                <a:solidFill>
                  <a:prstClr val="black"/>
                </a:solidFill>
                <a:latin typeface="Garamond" panose="02020404030301010803" pitchFamily="18" charset="0"/>
              </a:rPr>
              <a:t>Introduction</a:t>
            </a:r>
          </a:p>
        </p:txBody>
      </p:sp>
    </p:spTree>
    <p:extLst>
      <p:ext uri="{BB962C8B-B14F-4D97-AF65-F5344CB8AC3E}">
        <p14:creationId xmlns:p14="http://schemas.microsoft.com/office/powerpoint/2010/main" val="21910031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6E7E9"/>
        </a:solidFill>
        <a:effectLst/>
      </p:bgPr>
    </p:bg>
    <p:spTree>
      <p:nvGrpSpPr>
        <p:cNvPr id="1" name=""/>
        <p:cNvGrpSpPr/>
        <p:nvPr/>
      </p:nvGrpSpPr>
      <p:grpSpPr>
        <a:xfrm>
          <a:off x="0" y="0"/>
          <a:ext cx="0" cy="0"/>
          <a:chOff x="0" y="0"/>
          <a:chExt cx="0" cy="0"/>
        </a:xfrm>
      </p:grpSpPr>
      <p:pic>
        <p:nvPicPr>
          <p:cNvPr id="85" name="Picture 84">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4491" cy="560484"/>
          </a:xfrm>
          <a:prstGeom prst="rect">
            <a:avLst/>
          </a:prstGeom>
        </p:spPr>
      </p:pic>
      <p:pic>
        <p:nvPicPr>
          <p:cNvPr id="87" name="Picture 86">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4491" y="0"/>
            <a:ext cx="1824491" cy="560484"/>
          </a:xfrm>
          <a:prstGeom prst="rect">
            <a:avLst/>
          </a:prstGeom>
        </p:spPr>
      </p:pic>
      <p:pic>
        <p:nvPicPr>
          <p:cNvPr id="88" name="Picture 87">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8982" y="0"/>
            <a:ext cx="1824491" cy="560484"/>
          </a:xfrm>
          <a:prstGeom prst="rect">
            <a:avLst/>
          </a:prstGeom>
        </p:spPr>
      </p:pic>
      <p:pic>
        <p:nvPicPr>
          <p:cNvPr id="89" name="Picture 88">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3473" y="0"/>
            <a:ext cx="1824491" cy="560484"/>
          </a:xfrm>
          <a:prstGeom prst="rect">
            <a:avLst/>
          </a:prstGeom>
        </p:spPr>
      </p:pic>
      <p:pic>
        <p:nvPicPr>
          <p:cNvPr id="90" name="Picture 89">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7964" y="0"/>
            <a:ext cx="1824491" cy="560484"/>
          </a:xfrm>
          <a:prstGeom prst="rect">
            <a:avLst/>
          </a:prstGeom>
        </p:spPr>
      </p:pic>
      <p:pic>
        <p:nvPicPr>
          <p:cNvPr id="91" name="Picture 90">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22455" y="0"/>
            <a:ext cx="1824491" cy="560484"/>
          </a:xfrm>
          <a:prstGeom prst="rect">
            <a:avLst/>
          </a:prstGeom>
        </p:spPr>
      </p:pic>
      <p:pic>
        <p:nvPicPr>
          <p:cNvPr id="92" name="Picture 91">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46947" y="0"/>
            <a:ext cx="1245054" cy="560484"/>
          </a:xfrm>
          <a:prstGeom prst="rect">
            <a:avLst/>
          </a:prstGeom>
        </p:spPr>
      </p:pic>
      <p:sp>
        <p:nvSpPr>
          <p:cNvPr id="3" name="Rectangle 2"/>
          <p:cNvSpPr/>
          <p:nvPr/>
        </p:nvSpPr>
        <p:spPr>
          <a:xfrm>
            <a:off x="1705428" y="0"/>
            <a:ext cx="10486572" cy="51435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solidFill>
                <a:prstClr val="white"/>
              </a:solidFill>
            </a:endParaRPr>
          </a:p>
        </p:txBody>
      </p:sp>
      <p:sp>
        <p:nvSpPr>
          <p:cNvPr id="93" name="TextBox 92">
            <a:extLst>
              <a:ext uri="{FF2B5EF4-FFF2-40B4-BE49-F238E27FC236}">
                <a16:creationId xmlns:a16="http://schemas.microsoft.com/office/drawing/2014/main" id="{DE4DD96F-1463-430E-820A-FE28BD460780}"/>
              </a:ext>
            </a:extLst>
          </p:cNvPr>
          <p:cNvSpPr txBox="1"/>
          <p:nvPr/>
        </p:nvSpPr>
        <p:spPr>
          <a:xfrm>
            <a:off x="3529919" y="0"/>
            <a:ext cx="5242560" cy="584775"/>
          </a:xfrm>
          <a:prstGeom prst="rect">
            <a:avLst/>
          </a:prstGeom>
          <a:noFill/>
        </p:spPr>
        <p:txBody>
          <a:bodyPr wrap="square" rtlCol="0">
            <a:spAutoFit/>
          </a:bodyPr>
          <a:lstStyle/>
          <a:p>
            <a:pPr algn="just"/>
            <a:r>
              <a:rPr lang="en-GB" sz="3200" dirty="0">
                <a:solidFill>
                  <a:prstClr val="white">
                    <a:lumMod val="95000"/>
                  </a:prstClr>
                </a:solidFill>
                <a:latin typeface="Garamond" panose="02020404030301010803" pitchFamily="18" charset="0"/>
              </a:rPr>
              <a:t>Cardiff School of Technologies</a:t>
            </a:r>
          </a:p>
        </p:txBody>
      </p:sp>
      <p:sp>
        <p:nvSpPr>
          <p:cNvPr id="17" name="TextBox 16">
            <a:extLst>
              <a:ext uri="{FF2B5EF4-FFF2-40B4-BE49-F238E27FC236}">
                <a16:creationId xmlns:a16="http://schemas.microsoft.com/office/drawing/2014/main" id="{9DC18BF1-4EC2-4A36-BD0C-5D9D80DF93EB}"/>
              </a:ext>
            </a:extLst>
          </p:cNvPr>
          <p:cNvSpPr txBox="1"/>
          <p:nvPr/>
        </p:nvSpPr>
        <p:spPr>
          <a:xfrm>
            <a:off x="4561227" y="590710"/>
            <a:ext cx="2738922" cy="584775"/>
          </a:xfrm>
          <a:prstGeom prst="rect">
            <a:avLst/>
          </a:prstGeom>
          <a:noFill/>
        </p:spPr>
        <p:txBody>
          <a:bodyPr wrap="square" rtlCol="0">
            <a:spAutoFit/>
          </a:bodyPr>
          <a:lstStyle/>
          <a:p>
            <a:pPr defTabSz="914400"/>
            <a:r>
              <a:rPr lang="en-GB" sz="3200" b="1" dirty="0">
                <a:solidFill>
                  <a:prstClr val="black"/>
                </a:solidFill>
                <a:latin typeface="Garamond" panose="02020404030301010803" pitchFamily="18" charset="0"/>
              </a:rPr>
              <a:t>Current Status</a:t>
            </a:r>
          </a:p>
        </p:txBody>
      </p:sp>
      <p:sp>
        <p:nvSpPr>
          <p:cNvPr id="18" name="TextBox 17">
            <a:extLst>
              <a:ext uri="{FF2B5EF4-FFF2-40B4-BE49-F238E27FC236}">
                <a16:creationId xmlns:a16="http://schemas.microsoft.com/office/drawing/2014/main" id="{4D0AD44D-45EC-4EA1-861D-FF1E48DF3A25}"/>
              </a:ext>
            </a:extLst>
          </p:cNvPr>
          <p:cNvSpPr txBox="1"/>
          <p:nvPr/>
        </p:nvSpPr>
        <p:spPr>
          <a:xfrm>
            <a:off x="1202663" y="4184763"/>
            <a:ext cx="9158149" cy="338554"/>
          </a:xfrm>
          <a:prstGeom prst="rect">
            <a:avLst/>
          </a:prstGeom>
          <a:noFill/>
        </p:spPr>
        <p:txBody>
          <a:bodyPr wrap="square" rtlCol="0">
            <a:spAutoFit/>
          </a:bodyPr>
          <a:lstStyle/>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GDPR article 33(5) mandates that all breaches are recorded and maintained by Data Controller.</a:t>
            </a:r>
          </a:p>
        </p:txBody>
      </p:sp>
      <p:sp>
        <p:nvSpPr>
          <p:cNvPr id="19" name="TextBox 18">
            <a:extLst>
              <a:ext uri="{FF2B5EF4-FFF2-40B4-BE49-F238E27FC236}">
                <a16:creationId xmlns:a16="http://schemas.microsoft.com/office/drawing/2014/main" id="{6887AFEC-1453-4AA3-A3DC-D45CAA11CFC7}"/>
              </a:ext>
            </a:extLst>
          </p:cNvPr>
          <p:cNvSpPr txBox="1"/>
          <p:nvPr/>
        </p:nvSpPr>
        <p:spPr>
          <a:xfrm>
            <a:off x="1202663" y="1175485"/>
            <a:ext cx="9158149" cy="584775"/>
          </a:xfrm>
          <a:prstGeom prst="rect">
            <a:avLst/>
          </a:prstGeom>
          <a:noFill/>
        </p:spPr>
        <p:txBody>
          <a:bodyPr wrap="square" rtlCol="0">
            <a:spAutoFit/>
          </a:bodyPr>
          <a:lstStyle/>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In an article by [7] pertains to the DSA for Big Tech platforms (i.e., Instagram and Facebook [Meta], and </a:t>
            </a:r>
            <a:r>
              <a:rPr lang="en-GB" sz="1600" dirty="0" err="1">
                <a:solidFill>
                  <a:schemeClr val="bg1"/>
                </a:solidFill>
                <a:latin typeface="Calibri" panose="020F0502020204030204"/>
              </a:rPr>
              <a:t>Youtube</a:t>
            </a:r>
            <a:r>
              <a:rPr lang="en-GB" sz="1600" dirty="0">
                <a:solidFill>
                  <a:schemeClr val="bg1"/>
                </a:solidFill>
                <a:latin typeface="Calibri" panose="020F0502020204030204"/>
              </a:rPr>
              <a:t> [Google]) in the assessment and management of systemic risk regarding their services. </a:t>
            </a:r>
          </a:p>
        </p:txBody>
      </p:sp>
      <p:sp>
        <p:nvSpPr>
          <p:cNvPr id="21" name="TextBox 20">
            <a:extLst>
              <a:ext uri="{FF2B5EF4-FFF2-40B4-BE49-F238E27FC236}">
                <a16:creationId xmlns:a16="http://schemas.microsoft.com/office/drawing/2014/main" id="{127242D6-CC63-4A2A-A00A-180C7473D239}"/>
              </a:ext>
            </a:extLst>
          </p:cNvPr>
          <p:cNvSpPr txBox="1"/>
          <p:nvPr/>
        </p:nvSpPr>
        <p:spPr>
          <a:xfrm>
            <a:off x="1202662" y="4918488"/>
            <a:ext cx="9158149" cy="830997"/>
          </a:xfrm>
          <a:prstGeom prst="rect">
            <a:avLst/>
          </a:prstGeom>
          <a:noFill/>
        </p:spPr>
        <p:txBody>
          <a:bodyPr wrap="square" rtlCol="0">
            <a:spAutoFit/>
          </a:bodyPr>
          <a:lstStyle/>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More studies augmenting the user right to edit, update, and delete their data (GDPR Article 16). Lawful, Fair, and Transparent principles to inform users, shareholders, and regulators, in the designing and implementation of transparent and accountable applications.</a:t>
            </a:r>
          </a:p>
        </p:txBody>
      </p:sp>
      <p:sp>
        <p:nvSpPr>
          <p:cNvPr id="22" name="TextBox 21">
            <a:extLst>
              <a:ext uri="{FF2B5EF4-FFF2-40B4-BE49-F238E27FC236}">
                <a16:creationId xmlns:a16="http://schemas.microsoft.com/office/drawing/2014/main" id="{2DD79C37-2EF4-4CD9-BFE4-5F447CCD16ED}"/>
              </a:ext>
            </a:extLst>
          </p:cNvPr>
          <p:cNvSpPr txBox="1"/>
          <p:nvPr/>
        </p:nvSpPr>
        <p:spPr>
          <a:xfrm>
            <a:off x="1202663" y="2187005"/>
            <a:ext cx="9158149" cy="584775"/>
          </a:xfrm>
          <a:prstGeom prst="rect">
            <a:avLst/>
          </a:prstGeom>
          <a:noFill/>
        </p:spPr>
        <p:txBody>
          <a:bodyPr wrap="square" rtlCol="0">
            <a:spAutoFit/>
          </a:bodyPr>
          <a:lstStyle/>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A “watershed moment” for internet regulation, that Big Tech companies will have to present annual independently verified audits [8].</a:t>
            </a:r>
          </a:p>
        </p:txBody>
      </p:sp>
      <p:sp>
        <p:nvSpPr>
          <p:cNvPr id="23" name="TextBox 22">
            <a:extLst>
              <a:ext uri="{FF2B5EF4-FFF2-40B4-BE49-F238E27FC236}">
                <a16:creationId xmlns:a16="http://schemas.microsoft.com/office/drawing/2014/main" id="{E60A6240-77A4-476D-ABD5-498B64AB60D5}"/>
              </a:ext>
            </a:extLst>
          </p:cNvPr>
          <p:cNvSpPr txBox="1"/>
          <p:nvPr/>
        </p:nvSpPr>
        <p:spPr>
          <a:xfrm>
            <a:off x="1202663" y="3204817"/>
            <a:ext cx="9158149" cy="584775"/>
          </a:xfrm>
          <a:prstGeom prst="rect">
            <a:avLst/>
          </a:prstGeom>
          <a:noFill/>
        </p:spPr>
        <p:txBody>
          <a:bodyPr wrap="square" rtlCol="0">
            <a:spAutoFit/>
          </a:bodyPr>
          <a:lstStyle/>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Gives platform access to civil society, regulator and third-party researchers [9], and present insights into algorithmic “black-box” accountability, thus enabling greater scrutiny.</a:t>
            </a:r>
          </a:p>
        </p:txBody>
      </p:sp>
      <p:sp>
        <p:nvSpPr>
          <p:cNvPr id="2" name="Oval 1">
            <a:extLst>
              <a:ext uri="{FF2B5EF4-FFF2-40B4-BE49-F238E27FC236}">
                <a16:creationId xmlns:a16="http://schemas.microsoft.com/office/drawing/2014/main" id="{DCD11704-0097-4CA9-951A-E30434D4DA69}"/>
              </a:ext>
            </a:extLst>
          </p:cNvPr>
          <p:cNvSpPr/>
          <p:nvPr/>
        </p:nvSpPr>
        <p:spPr>
          <a:xfrm>
            <a:off x="10570128" y="1107347"/>
            <a:ext cx="1426129" cy="939567"/>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GB"/>
          </a:p>
        </p:txBody>
      </p:sp>
      <p:sp>
        <p:nvSpPr>
          <p:cNvPr id="4" name="TextBox 3">
            <a:extLst>
              <a:ext uri="{FF2B5EF4-FFF2-40B4-BE49-F238E27FC236}">
                <a16:creationId xmlns:a16="http://schemas.microsoft.com/office/drawing/2014/main" id="{A11319FA-091D-4FB5-96DA-8C00D32BAE43}"/>
              </a:ext>
            </a:extLst>
          </p:cNvPr>
          <p:cNvSpPr txBox="1"/>
          <p:nvPr/>
        </p:nvSpPr>
        <p:spPr>
          <a:xfrm>
            <a:off x="10817603" y="1253964"/>
            <a:ext cx="931178" cy="646331"/>
          </a:xfrm>
          <a:prstGeom prst="rect">
            <a:avLst/>
          </a:prstGeom>
          <a:noFill/>
        </p:spPr>
        <p:txBody>
          <a:bodyPr wrap="square" rtlCol="0">
            <a:spAutoFit/>
          </a:bodyPr>
          <a:lstStyle/>
          <a:p>
            <a:r>
              <a:rPr lang="en-GB" dirty="0"/>
              <a:t>Identify Problem</a:t>
            </a:r>
          </a:p>
        </p:txBody>
      </p:sp>
    </p:spTree>
    <p:extLst>
      <p:ext uri="{BB962C8B-B14F-4D97-AF65-F5344CB8AC3E}">
        <p14:creationId xmlns:p14="http://schemas.microsoft.com/office/powerpoint/2010/main" val="22897254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1" grpId="0"/>
      <p:bldP spid="22"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6E7E9"/>
        </a:solidFill>
        <a:effectLst/>
      </p:bgPr>
    </p:bg>
    <p:spTree>
      <p:nvGrpSpPr>
        <p:cNvPr id="1" name=""/>
        <p:cNvGrpSpPr/>
        <p:nvPr/>
      </p:nvGrpSpPr>
      <p:grpSpPr>
        <a:xfrm>
          <a:off x="0" y="0"/>
          <a:ext cx="0" cy="0"/>
          <a:chOff x="0" y="0"/>
          <a:chExt cx="0" cy="0"/>
        </a:xfrm>
      </p:grpSpPr>
      <p:pic>
        <p:nvPicPr>
          <p:cNvPr id="85" name="Picture 84">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4491" cy="560484"/>
          </a:xfrm>
          <a:prstGeom prst="rect">
            <a:avLst/>
          </a:prstGeom>
        </p:spPr>
      </p:pic>
      <p:pic>
        <p:nvPicPr>
          <p:cNvPr id="87" name="Picture 86">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4491" y="0"/>
            <a:ext cx="1824491" cy="560484"/>
          </a:xfrm>
          <a:prstGeom prst="rect">
            <a:avLst/>
          </a:prstGeom>
        </p:spPr>
      </p:pic>
      <p:pic>
        <p:nvPicPr>
          <p:cNvPr id="88" name="Picture 87">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8982" y="0"/>
            <a:ext cx="1824491" cy="560484"/>
          </a:xfrm>
          <a:prstGeom prst="rect">
            <a:avLst/>
          </a:prstGeom>
        </p:spPr>
      </p:pic>
      <p:pic>
        <p:nvPicPr>
          <p:cNvPr id="89" name="Picture 88">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3473" y="0"/>
            <a:ext cx="1824491" cy="560484"/>
          </a:xfrm>
          <a:prstGeom prst="rect">
            <a:avLst/>
          </a:prstGeom>
        </p:spPr>
      </p:pic>
      <p:pic>
        <p:nvPicPr>
          <p:cNvPr id="90" name="Picture 89">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7964" y="0"/>
            <a:ext cx="1824491" cy="560484"/>
          </a:xfrm>
          <a:prstGeom prst="rect">
            <a:avLst/>
          </a:prstGeom>
        </p:spPr>
      </p:pic>
      <p:pic>
        <p:nvPicPr>
          <p:cNvPr id="91" name="Picture 90">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22455" y="0"/>
            <a:ext cx="1824491" cy="560484"/>
          </a:xfrm>
          <a:prstGeom prst="rect">
            <a:avLst/>
          </a:prstGeom>
        </p:spPr>
      </p:pic>
      <p:pic>
        <p:nvPicPr>
          <p:cNvPr id="92" name="Picture 91">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46947" y="0"/>
            <a:ext cx="1245054" cy="560484"/>
          </a:xfrm>
          <a:prstGeom prst="rect">
            <a:avLst/>
          </a:prstGeom>
        </p:spPr>
      </p:pic>
      <p:sp>
        <p:nvSpPr>
          <p:cNvPr id="3" name="Rectangle 2"/>
          <p:cNvSpPr/>
          <p:nvPr/>
        </p:nvSpPr>
        <p:spPr>
          <a:xfrm>
            <a:off x="1705428" y="0"/>
            <a:ext cx="10486572" cy="51435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solidFill>
                <a:prstClr val="white"/>
              </a:solidFill>
            </a:endParaRPr>
          </a:p>
        </p:txBody>
      </p:sp>
      <p:sp>
        <p:nvSpPr>
          <p:cNvPr id="93" name="TextBox 92">
            <a:extLst>
              <a:ext uri="{FF2B5EF4-FFF2-40B4-BE49-F238E27FC236}">
                <a16:creationId xmlns:a16="http://schemas.microsoft.com/office/drawing/2014/main" id="{DE4DD96F-1463-430E-820A-FE28BD460780}"/>
              </a:ext>
            </a:extLst>
          </p:cNvPr>
          <p:cNvSpPr txBox="1"/>
          <p:nvPr/>
        </p:nvSpPr>
        <p:spPr>
          <a:xfrm>
            <a:off x="3529919" y="0"/>
            <a:ext cx="5242560" cy="584775"/>
          </a:xfrm>
          <a:prstGeom prst="rect">
            <a:avLst/>
          </a:prstGeom>
          <a:noFill/>
        </p:spPr>
        <p:txBody>
          <a:bodyPr wrap="square" rtlCol="0">
            <a:spAutoFit/>
          </a:bodyPr>
          <a:lstStyle/>
          <a:p>
            <a:pPr algn="just"/>
            <a:r>
              <a:rPr lang="en-GB" sz="3200" dirty="0">
                <a:solidFill>
                  <a:prstClr val="white">
                    <a:lumMod val="95000"/>
                  </a:prstClr>
                </a:solidFill>
                <a:latin typeface="Garamond" panose="02020404030301010803" pitchFamily="18" charset="0"/>
              </a:rPr>
              <a:t>Cardiff School of Technologies</a:t>
            </a:r>
          </a:p>
        </p:txBody>
      </p:sp>
      <p:sp>
        <p:nvSpPr>
          <p:cNvPr id="13" name="TextBox 12">
            <a:extLst>
              <a:ext uri="{FF2B5EF4-FFF2-40B4-BE49-F238E27FC236}">
                <a16:creationId xmlns:a16="http://schemas.microsoft.com/office/drawing/2014/main" id="{39C01CA6-EBE4-426C-A39C-384381109B2A}"/>
              </a:ext>
            </a:extLst>
          </p:cNvPr>
          <p:cNvSpPr txBox="1"/>
          <p:nvPr/>
        </p:nvSpPr>
        <p:spPr>
          <a:xfrm>
            <a:off x="4165217" y="584775"/>
            <a:ext cx="4242565" cy="584775"/>
          </a:xfrm>
          <a:prstGeom prst="rect">
            <a:avLst/>
          </a:prstGeom>
          <a:noFill/>
        </p:spPr>
        <p:txBody>
          <a:bodyPr wrap="square" rtlCol="0">
            <a:spAutoFit/>
          </a:bodyPr>
          <a:lstStyle/>
          <a:p>
            <a:pPr defTabSz="914400"/>
            <a:r>
              <a:rPr lang="en-GB" sz="3200" b="1" dirty="0">
                <a:solidFill>
                  <a:prstClr val="black"/>
                </a:solidFill>
                <a:latin typeface="Garamond" panose="02020404030301010803" pitchFamily="18" charset="0"/>
              </a:rPr>
              <a:t>Research Challenges</a:t>
            </a:r>
          </a:p>
        </p:txBody>
      </p:sp>
      <p:sp>
        <p:nvSpPr>
          <p:cNvPr id="17" name="TextBox 16">
            <a:extLst>
              <a:ext uri="{FF2B5EF4-FFF2-40B4-BE49-F238E27FC236}">
                <a16:creationId xmlns:a16="http://schemas.microsoft.com/office/drawing/2014/main" id="{5FC052C7-508E-4F52-8FDB-119EF30D5EAC}"/>
              </a:ext>
            </a:extLst>
          </p:cNvPr>
          <p:cNvSpPr txBox="1"/>
          <p:nvPr/>
        </p:nvSpPr>
        <p:spPr>
          <a:xfrm>
            <a:off x="1202662" y="1208636"/>
            <a:ext cx="9158149" cy="1569660"/>
          </a:xfrm>
          <a:prstGeom prst="rect">
            <a:avLst/>
          </a:prstGeom>
          <a:noFill/>
        </p:spPr>
        <p:txBody>
          <a:bodyPr wrap="square" rtlCol="0">
            <a:spAutoFit/>
          </a:bodyPr>
          <a:lstStyle/>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In [5] the authors consider the occurrences of integrity violation regarding social media posts to include those of paid advertisements, groups, and individuals.  With classification, semantics (text) developments and advances include supervised training (see [10], [11], and [12]), with standard text understanding architectures such as [10] (see also [13], [14], and [15]), detecting emotion [16], potential lies [17], and fake news [18]. </a:t>
            </a:r>
          </a:p>
          <a:p>
            <a:pPr lvl="0" algn="just" defTabSz="914400"/>
            <a:endParaRPr lang="en-GB" sz="1600" dirty="0">
              <a:solidFill>
                <a:schemeClr val="bg1"/>
              </a:solidFill>
              <a:latin typeface="Calibri" panose="020F0502020204030204"/>
            </a:endParaRPr>
          </a:p>
        </p:txBody>
      </p:sp>
      <p:sp>
        <p:nvSpPr>
          <p:cNvPr id="18" name="TextBox 17">
            <a:extLst>
              <a:ext uri="{FF2B5EF4-FFF2-40B4-BE49-F238E27FC236}">
                <a16:creationId xmlns:a16="http://schemas.microsoft.com/office/drawing/2014/main" id="{1C9AFB12-2A59-4180-9671-9BB99888F103}"/>
              </a:ext>
            </a:extLst>
          </p:cNvPr>
          <p:cNvSpPr txBox="1"/>
          <p:nvPr/>
        </p:nvSpPr>
        <p:spPr>
          <a:xfrm>
            <a:off x="1202661" y="4531831"/>
            <a:ext cx="9158149" cy="1077218"/>
          </a:xfrm>
          <a:prstGeom prst="rect">
            <a:avLst/>
          </a:prstGeom>
          <a:noFill/>
        </p:spPr>
        <p:txBody>
          <a:bodyPr wrap="square" rtlCol="0">
            <a:spAutoFit/>
          </a:bodyPr>
          <a:lstStyle/>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Document the severity of this situation, by analysing potential GDPR violations from around 30k website cookie banners. Novel categories of violations are identified to include misleading expiration times and incorrect category assignments (see also [19], [20], and [21]), thus identifying a minimum of one violation in 97.7% of the analysed websites sampled.</a:t>
            </a:r>
          </a:p>
        </p:txBody>
      </p:sp>
      <p:sp>
        <p:nvSpPr>
          <p:cNvPr id="19" name="TextBox 18">
            <a:extLst>
              <a:ext uri="{FF2B5EF4-FFF2-40B4-BE49-F238E27FC236}">
                <a16:creationId xmlns:a16="http://schemas.microsoft.com/office/drawing/2014/main" id="{724C51BF-F534-458A-B7B7-7D842ACF5801}"/>
              </a:ext>
            </a:extLst>
          </p:cNvPr>
          <p:cNvSpPr txBox="1"/>
          <p:nvPr/>
        </p:nvSpPr>
        <p:spPr>
          <a:xfrm>
            <a:off x="1202662" y="2993344"/>
            <a:ext cx="9158149" cy="1323439"/>
          </a:xfrm>
          <a:prstGeom prst="rect">
            <a:avLst/>
          </a:prstGeom>
          <a:noFill/>
        </p:spPr>
        <p:txBody>
          <a:bodyPr wrap="square" rtlCol="0">
            <a:spAutoFit/>
          </a:bodyPr>
          <a:lstStyle/>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In [6], the article highlights the European Union’s GDPR, and the requirement for websites to request consent and to inform users of personal data collection through cookies. However, in most websites there are no clear choices offered, whilst other websites may attempt to deceive users into accepting all cookies.</a:t>
            </a:r>
          </a:p>
          <a:p>
            <a:pPr lvl="0" algn="just" defTabSz="914400"/>
            <a:endParaRPr lang="en-GB" sz="1600" dirty="0">
              <a:solidFill>
                <a:schemeClr val="bg1"/>
              </a:solidFill>
              <a:latin typeface="Calibri" panose="020F0502020204030204"/>
            </a:endParaRPr>
          </a:p>
        </p:txBody>
      </p:sp>
      <p:sp>
        <p:nvSpPr>
          <p:cNvPr id="23" name="Oval 22">
            <a:extLst>
              <a:ext uri="{FF2B5EF4-FFF2-40B4-BE49-F238E27FC236}">
                <a16:creationId xmlns:a16="http://schemas.microsoft.com/office/drawing/2014/main" id="{23F55E82-26FD-46C2-9A01-7688BF78528D}"/>
              </a:ext>
            </a:extLst>
          </p:cNvPr>
          <p:cNvSpPr/>
          <p:nvPr/>
        </p:nvSpPr>
        <p:spPr>
          <a:xfrm>
            <a:off x="10570128" y="2489433"/>
            <a:ext cx="1426129" cy="939567"/>
          </a:xfrm>
          <a:prstGeom prst="ellipse">
            <a:avLst/>
          </a:prstGeom>
          <a:solidFill>
            <a:srgbClr val="FFC000"/>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en-GB"/>
          </a:p>
        </p:txBody>
      </p:sp>
      <p:sp>
        <p:nvSpPr>
          <p:cNvPr id="24" name="TextBox 23">
            <a:extLst>
              <a:ext uri="{FF2B5EF4-FFF2-40B4-BE49-F238E27FC236}">
                <a16:creationId xmlns:a16="http://schemas.microsoft.com/office/drawing/2014/main" id="{A01EA7C8-587F-4B95-90E1-335E1588E88E}"/>
              </a:ext>
            </a:extLst>
          </p:cNvPr>
          <p:cNvSpPr txBox="1"/>
          <p:nvPr/>
        </p:nvSpPr>
        <p:spPr>
          <a:xfrm>
            <a:off x="10660665" y="2489433"/>
            <a:ext cx="1245054" cy="923330"/>
          </a:xfrm>
          <a:prstGeom prst="rect">
            <a:avLst/>
          </a:prstGeom>
          <a:noFill/>
        </p:spPr>
        <p:txBody>
          <a:bodyPr wrap="square" rtlCol="0">
            <a:spAutoFit/>
          </a:bodyPr>
          <a:lstStyle/>
          <a:p>
            <a:pPr algn="ctr"/>
            <a:r>
              <a:rPr lang="en-GB" dirty="0"/>
              <a:t>Planning and Strategy</a:t>
            </a:r>
          </a:p>
        </p:txBody>
      </p:sp>
      <p:sp>
        <p:nvSpPr>
          <p:cNvPr id="2" name="Arrow: Down 1">
            <a:extLst>
              <a:ext uri="{FF2B5EF4-FFF2-40B4-BE49-F238E27FC236}">
                <a16:creationId xmlns:a16="http://schemas.microsoft.com/office/drawing/2014/main" id="{D1F611AA-FACC-4CD3-90E2-6FEF2586AAD3}"/>
              </a:ext>
            </a:extLst>
          </p:cNvPr>
          <p:cNvSpPr/>
          <p:nvPr/>
        </p:nvSpPr>
        <p:spPr>
          <a:xfrm>
            <a:off x="11102828" y="2046912"/>
            <a:ext cx="360727" cy="442521"/>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p>
        </p:txBody>
      </p:sp>
      <p:sp>
        <p:nvSpPr>
          <p:cNvPr id="25" name="Oval 24">
            <a:extLst>
              <a:ext uri="{FF2B5EF4-FFF2-40B4-BE49-F238E27FC236}">
                <a16:creationId xmlns:a16="http://schemas.microsoft.com/office/drawing/2014/main" id="{0AB141B7-9484-490F-94FB-60FB34EA179E}"/>
              </a:ext>
            </a:extLst>
          </p:cNvPr>
          <p:cNvSpPr/>
          <p:nvPr/>
        </p:nvSpPr>
        <p:spPr>
          <a:xfrm>
            <a:off x="10570128" y="1107347"/>
            <a:ext cx="1426129" cy="939567"/>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GB"/>
          </a:p>
        </p:txBody>
      </p:sp>
      <p:sp>
        <p:nvSpPr>
          <p:cNvPr id="26" name="TextBox 25">
            <a:extLst>
              <a:ext uri="{FF2B5EF4-FFF2-40B4-BE49-F238E27FC236}">
                <a16:creationId xmlns:a16="http://schemas.microsoft.com/office/drawing/2014/main" id="{05AC1C7F-96A2-4971-98C6-6ECD4343CE74}"/>
              </a:ext>
            </a:extLst>
          </p:cNvPr>
          <p:cNvSpPr txBox="1"/>
          <p:nvPr/>
        </p:nvSpPr>
        <p:spPr>
          <a:xfrm>
            <a:off x="10817603" y="1253964"/>
            <a:ext cx="931178" cy="646331"/>
          </a:xfrm>
          <a:prstGeom prst="rect">
            <a:avLst/>
          </a:prstGeom>
          <a:noFill/>
        </p:spPr>
        <p:txBody>
          <a:bodyPr wrap="square" rtlCol="0">
            <a:spAutoFit/>
          </a:bodyPr>
          <a:lstStyle/>
          <a:p>
            <a:r>
              <a:rPr lang="en-GB" dirty="0"/>
              <a:t>Identify Problem</a:t>
            </a:r>
          </a:p>
        </p:txBody>
      </p:sp>
    </p:spTree>
    <p:extLst>
      <p:ext uri="{BB962C8B-B14F-4D97-AF65-F5344CB8AC3E}">
        <p14:creationId xmlns:p14="http://schemas.microsoft.com/office/powerpoint/2010/main" val="35560003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6E7E9"/>
        </a:solidFill>
        <a:effectLst/>
      </p:bgPr>
    </p:bg>
    <p:spTree>
      <p:nvGrpSpPr>
        <p:cNvPr id="1" name=""/>
        <p:cNvGrpSpPr/>
        <p:nvPr/>
      </p:nvGrpSpPr>
      <p:grpSpPr>
        <a:xfrm>
          <a:off x="0" y="0"/>
          <a:ext cx="0" cy="0"/>
          <a:chOff x="0" y="0"/>
          <a:chExt cx="0" cy="0"/>
        </a:xfrm>
      </p:grpSpPr>
      <p:pic>
        <p:nvPicPr>
          <p:cNvPr id="85" name="Picture 84">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4491" cy="560484"/>
          </a:xfrm>
          <a:prstGeom prst="rect">
            <a:avLst/>
          </a:prstGeom>
        </p:spPr>
      </p:pic>
      <p:pic>
        <p:nvPicPr>
          <p:cNvPr id="87" name="Picture 86">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4491" y="0"/>
            <a:ext cx="1824491" cy="560484"/>
          </a:xfrm>
          <a:prstGeom prst="rect">
            <a:avLst/>
          </a:prstGeom>
        </p:spPr>
      </p:pic>
      <p:pic>
        <p:nvPicPr>
          <p:cNvPr id="88" name="Picture 87">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8982" y="0"/>
            <a:ext cx="1824491" cy="560484"/>
          </a:xfrm>
          <a:prstGeom prst="rect">
            <a:avLst/>
          </a:prstGeom>
        </p:spPr>
      </p:pic>
      <p:pic>
        <p:nvPicPr>
          <p:cNvPr id="89" name="Picture 88">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3473" y="0"/>
            <a:ext cx="1824491" cy="560484"/>
          </a:xfrm>
          <a:prstGeom prst="rect">
            <a:avLst/>
          </a:prstGeom>
        </p:spPr>
      </p:pic>
      <p:pic>
        <p:nvPicPr>
          <p:cNvPr id="90" name="Picture 89">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7964" y="0"/>
            <a:ext cx="1824491" cy="560484"/>
          </a:xfrm>
          <a:prstGeom prst="rect">
            <a:avLst/>
          </a:prstGeom>
        </p:spPr>
      </p:pic>
      <p:pic>
        <p:nvPicPr>
          <p:cNvPr id="91" name="Picture 90">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22455" y="0"/>
            <a:ext cx="1824491" cy="560484"/>
          </a:xfrm>
          <a:prstGeom prst="rect">
            <a:avLst/>
          </a:prstGeom>
        </p:spPr>
      </p:pic>
      <p:pic>
        <p:nvPicPr>
          <p:cNvPr id="92" name="Picture 91">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46947" y="0"/>
            <a:ext cx="1245054" cy="560484"/>
          </a:xfrm>
          <a:prstGeom prst="rect">
            <a:avLst/>
          </a:prstGeom>
        </p:spPr>
      </p:pic>
      <p:sp>
        <p:nvSpPr>
          <p:cNvPr id="3" name="Rectangle 2"/>
          <p:cNvSpPr/>
          <p:nvPr/>
        </p:nvSpPr>
        <p:spPr>
          <a:xfrm>
            <a:off x="1705428" y="0"/>
            <a:ext cx="10486572" cy="51435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solidFill>
                <a:prstClr val="white"/>
              </a:solidFill>
            </a:endParaRPr>
          </a:p>
        </p:txBody>
      </p:sp>
      <p:sp>
        <p:nvSpPr>
          <p:cNvPr id="93" name="TextBox 92">
            <a:extLst>
              <a:ext uri="{FF2B5EF4-FFF2-40B4-BE49-F238E27FC236}">
                <a16:creationId xmlns:a16="http://schemas.microsoft.com/office/drawing/2014/main" id="{DE4DD96F-1463-430E-820A-FE28BD460780}"/>
              </a:ext>
            </a:extLst>
          </p:cNvPr>
          <p:cNvSpPr txBox="1"/>
          <p:nvPr/>
        </p:nvSpPr>
        <p:spPr>
          <a:xfrm>
            <a:off x="3529919" y="0"/>
            <a:ext cx="5242560" cy="584775"/>
          </a:xfrm>
          <a:prstGeom prst="rect">
            <a:avLst/>
          </a:prstGeom>
          <a:noFill/>
        </p:spPr>
        <p:txBody>
          <a:bodyPr wrap="square" rtlCol="0">
            <a:spAutoFit/>
          </a:bodyPr>
          <a:lstStyle/>
          <a:p>
            <a:pPr algn="just"/>
            <a:r>
              <a:rPr lang="en-GB" sz="3200" dirty="0">
                <a:solidFill>
                  <a:prstClr val="white">
                    <a:lumMod val="95000"/>
                  </a:prstClr>
                </a:solidFill>
                <a:latin typeface="Garamond" panose="02020404030301010803" pitchFamily="18" charset="0"/>
              </a:rPr>
              <a:t>Cardiff School of Technologies</a:t>
            </a:r>
          </a:p>
        </p:txBody>
      </p:sp>
      <p:sp>
        <p:nvSpPr>
          <p:cNvPr id="13" name="TextBox 12">
            <a:extLst>
              <a:ext uri="{FF2B5EF4-FFF2-40B4-BE49-F238E27FC236}">
                <a16:creationId xmlns:a16="http://schemas.microsoft.com/office/drawing/2014/main" id="{39C01CA6-EBE4-426C-A39C-384381109B2A}"/>
              </a:ext>
            </a:extLst>
          </p:cNvPr>
          <p:cNvSpPr txBox="1"/>
          <p:nvPr/>
        </p:nvSpPr>
        <p:spPr>
          <a:xfrm>
            <a:off x="4165217" y="584775"/>
            <a:ext cx="4242565" cy="584775"/>
          </a:xfrm>
          <a:prstGeom prst="rect">
            <a:avLst/>
          </a:prstGeom>
          <a:noFill/>
        </p:spPr>
        <p:txBody>
          <a:bodyPr wrap="square" rtlCol="0">
            <a:spAutoFit/>
          </a:bodyPr>
          <a:lstStyle/>
          <a:p>
            <a:pPr defTabSz="914400"/>
            <a:r>
              <a:rPr lang="en-GB" sz="3200" b="1" dirty="0">
                <a:solidFill>
                  <a:prstClr val="black"/>
                </a:solidFill>
                <a:latin typeface="Garamond" panose="02020404030301010803" pitchFamily="18" charset="0"/>
              </a:rPr>
              <a:t>Research Challenges</a:t>
            </a:r>
          </a:p>
        </p:txBody>
      </p:sp>
      <p:sp>
        <p:nvSpPr>
          <p:cNvPr id="16" name="Rectangle 15">
            <a:extLst>
              <a:ext uri="{FF2B5EF4-FFF2-40B4-BE49-F238E27FC236}">
                <a16:creationId xmlns:a16="http://schemas.microsoft.com/office/drawing/2014/main" id="{1D714061-654B-420C-9C60-5F72D4F1518A}"/>
              </a:ext>
            </a:extLst>
          </p:cNvPr>
          <p:cNvSpPr/>
          <p:nvPr/>
        </p:nvSpPr>
        <p:spPr>
          <a:xfrm>
            <a:off x="1211050" y="1193841"/>
            <a:ext cx="9158149" cy="584775"/>
          </a:xfrm>
          <a:prstGeom prst="rect">
            <a:avLst/>
          </a:prstGeom>
        </p:spPr>
        <p:txBody>
          <a:bodyPr wrap="square">
            <a:spAutoFit/>
          </a:bodyPr>
          <a:lstStyle/>
          <a:p>
            <a:pPr marL="285750" lvl="0" indent="-285750" algn="just" defTabSz="914400">
              <a:buFont typeface="Arial" panose="020B0604020202020204" pitchFamily="34" charset="0"/>
              <a:buChar char="•"/>
            </a:pPr>
            <a:r>
              <a:rPr lang="en-GB" sz="1600" dirty="0">
                <a:solidFill>
                  <a:prstClr val="black"/>
                </a:solidFill>
                <a:latin typeface="Calibri" panose="020F0502020204030204"/>
              </a:rPr>
              <a:t>High-level granularity oversight (i.e., meta data) in undertaking inter-controller audits, thus highlighting the lack of appropriate safeguarding to the Data Controller in legally transferring data.</a:t>
            </a:r>
          </a:p>
        </p:txBody>
      </p:sp>
      <p:sp>
        <p:nvSpPr>
          <p:cNvPr id="17" name="TextBox 16">
            <a:extLst>
              <a:ext uri="{FF2B5EF4-FFF2-40B4-BE49-F238E27FC236}">
                <a16:creationId xmlns:a16="http://schemas.microsoft.com/office/drawing/2014/main" id="{E0350763-F53F-4653-9439-11F130632DED}"/>
              </a:ext>
            </a:extLst>
          </p:cNvPr>
          <p:cNvSpPr txBox="1"/>
          <p:nvPr/>
        </p:nvSpPr>
        <p:spPr>
          <a:xfrm>
            <a:off x="1211050" y="3685045"/>
            <a:ext cx="9158149" cy="1077218"/>
          </a:xfrm>
          <a:prstGeom prst="rect">
            <a:avLst/>
          </a:prstGeom>
          <a:noFill/>
        </p:spPr>
        <p:txBody>
          <a:bodyPr wrap="square" rtlCol="0">
            <a:spAutoFit/>
          </a:bodyPr>
          <a:lstStyle/>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Therefore, this study proposes a hybrid intelligent data enforcement pipeline user interface (UI) to aide in the identification and detection of data content violation/bias in big data (covid data/social media content), and aims to utilise GDPR and bias (i.e., privacy vs ethics) frameworks in assessing the efficacy of producing an auditing and validation mechanism.</a:t>
            </a:r>
          </a:p>
        </p:txBody>
      </p:sp>
      <p:sp>
        <p:nvSpPr>
          <p:cNvPr id="18" name="TextBox 17">
            <a:extLst>
              <a:ext uri="{FF2B5EF4-FFF2-40B4-BE49-F238E27FC236}">
                <a16:creationId xmlns:a16="http://schemas.microsoft.com/office/drawing/2014/main" id="{C5FCC84F-D2AC-43CF-9104-B5E3C8690D6A}"/>
              </a:ext>
            </a:extLst>
          </p:cNvPr>
          <p:cNvSpPr txBox="1"/>
          <p:nvPr/>
        </p:nvSpPr>
        <p:spPr>
          <a:xfrm>
            <a:off x="1211050" y="2316332"/>
            <a:ext cx="9158149" cy="830997"/>
          </a:xfrm>
          <a:prstGeom prst="rect">
            <a:avLst/>
          </a:prstGeom>
          <a:noFill/>
        </p:spPr>
        <p:txBody>
          <a:bodyPr wrap="square" rtlCol="0">
            <a:spAutoFit/>
          </a:bodyPr>
          <a:lstStyle/>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Of the Big Data four V’s, Veracity is a dimension that concerns data quality, accuracy, and plays a core role in attaining user trust. In providing high quality data, means that better decisions can be made with resource and deployment strategies to a given problem [1], [2]. </a:t>
            </a:r>
          </a:p>
        </p:txBody>
      </p:sp>
      <p:sp>
        <p:nvSpPr>
          <p:cNvPr id="24" name="Oval 23">
            <a:extLst>
              <a:ext uri="{FF2B5EF4-FFF2-40B4-BE49-F238E27FC236}">
                <a16:creationId xmlns:a16="http://schemas.microsoft.com/office/drawing/2014/main" id="{FD6DC78A-EF92-4DC0-8CD0-068168FCAEE6}"/>
              </a:ext>
            </a:extLst>
          </p:cNvPr>
          <p:cNvSpPr/>
          <p:nvPr/>
        </p:nvSpPr>
        <p:spPr>
          <a:xfrm>
            <a:off x="10570128" y="2489433"/>
            <a:ext cx="1426129" cy="939567"/>
          </a:xfrm>
          <a:prstGeom prst="ellipse">
            <a:avLst/>
          </a:prstGeom>
          <a:solidFill>
            <a:srgbClr val="FFC000"/>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en-GB"/>
          </a:p>
        </p:txBody>
      </p:sp>
      <p:sp>
        <p:nvSpPr>
          <p:cNvPr id="25" name="TextBox 24">
            <a:extLst>
              <a:ext uri="{FF2B5EF4-FFF2-40B4-BE49-F238E27FC236}">
                <a16:creationId xmlns:a16="http://schemas.microsoft.com/office/drawing/2014/main" id="{758A8BD4-07A4-467E-8451-3464B6D88AAE}"/>
              </a:ext>
            </a:extLst>
          </p:cNvPr>
          <p:cNvSpPr txBox="1"/>
          <p:nvPr/>
        </p:nvSpPr>
        <p:spPr>
          <a:xfrm>
            <a:off x="10660665" y="2489433"/>
            <a:ext cx="1245054" cy="923330"/>
          </a:xfrm>
          <a:prstGeom prst="rect">
            <a:avLst/>
          </a:prstGeom>
          <a:noFill/>
        </p:spPr>
        <p:txBody>
          <a:bodyPr wrap="square" rtlCol="0">
            <a:spAutoFit/>
          </a:bodyPr>
          <a:lstStyle/>
          <a:p>
            <a:pPr algn="ctr"/>
            <a:r>
              <a:rPr lang="en-GB" dirty="0"/>
              <a:t>Planning and Strategy</a:t>
            </a:r>
          </a:p>
        </p:txBody>
      </p:sp>
      <p:sp>
        <p:nvSpPr>
          <p:cNvPr id="26" name="Oval 25">
            <a:extLst>
              <a:ext uri="{FF2B5EF4-FFF2-40B4-BE49-F238E27FC236}">
                <a16:creationId xmlns:a16="http://schemas.microsoft.com/office/drawing/2014/main" id="{782F2D16-E590-4637-AE5B-94502F757355}"/>
              </a:ext>
            </a:extLst>
          </p:cNvPr>
          <p:cNvSpPr/>
          <p:nvPr/>
        </p:nvSpPr>
        <p:spPr>
          <a:xfrm>
            <a:off x="10570128" y="3871519"/>
            <a:ext cx="1426129" cy="939567"/>
          </a:xfrm>
          <a:prstGeom prst="ellipse">
            <a:avLst/>
          </a:prstGeom>
          <a:solidFill>
            <a:srgbClr val="92D050"/>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en-GB"/>
          </a:p>
        </p:txBody>
      </p:sp>
      <p:sp>
        <p:nvSpPr>
          <p:cNvPr id="27" name="TextBox 26">
            <a:extLst>
              <a:ext uri="{FF2B5EF4-FFF2-40B4-BE49-F238E27FC236}">
                <a16:creationId xmlns:a16="http://schemas.microsoft.com/office/drawing/2014/main" id="{9F1CBE8C-A43A-435B-AA36-8C2C25B14ADF}"/>
              </a:ext>
            </a:extLst>
          </p:cNvPr>
          <p:cNvSpPr txBox="1"/>
          <p:nvPr/>
        </p:nvSpPr>
        <p:spPr>
          <a:xfrm>
            <a:off x="10660665" y="4018136"/>
            <a:ext cx="1245054" cy="646331"/>
          </a:xfrm>
          <a:prstGeom prst="rect">
            <a:avLst/>
          </a:prstGeom>
          <a:noFill/>
        </p:spPr>
        <p:txBody>
          <a:bodyPr wrap="square" rtlCol="0">
            <a:spAutoFit/>
          </a:bodyPr>
          <a:lstStyle/>
          <a:p>
            <a:pPr algn="ctr"/>
            <a:r>
              <a:rPr lang="en-GB" dirty="0"/>
              <a:t>Collect Evidence</a:t>
            </a:r>
          </a:p>
        </p:txBody>
      </p:sp>
      <p:sp>
        <p:nvSpPr>
          <p:cNvPr id="28" name="Arrow: Down 27">
            <a:extLst>
              <a:ext uri="{FF2B5EF4-FFF2-40B4-BE49-F238E27FC236}">
                <a16:creationId xmlns:a16="http://schemas.microsoft.com/office/drawing/2014/main" id="{AE0F3CE3-1A9D-4E57-A964-EC7D6DB26B87}"/>
              </a:ext>
            </a:extLst>
          </p:cNvPr>
          <p:cNvSpPr/>
          <p:nvPr/>
        </p:nvSpPr>
        <p:spPr>
          <a:xfrm>
            <a:off x="11102828" y="2046912"/>
            <a:ext cx="360727" cy="442521"/>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p>
        </p:txBody>
      </p:sp>
      <p:sp>
        <p:nvSpPr>
          <p:cNvPr id="29" name="Arrow: Down 28">
            <a:extLst>
              <a:ext uri="{FF2B5EF4-FFF2-40B4-BE49-F238E27FC236}">
                <a16:creationId xmlns:a16="http://schemas.microsoft.com/office/drawing/2014/main" id="{F47879CF-EC8A-45AB-AEC3-3C62FDBC1242}"/>
              </a:ext>
            </a:extLst>
          </p:cNvPr>
          <p:cNvSpPr/>
          <p:nvPr/>
        </p:nvSpPr>
        <p:spPr>
          <a:xfrm>
            <a:off x="11098633" y="3428996"/>
            <a:ext cx="360727" cy="442521"/>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p>
        </p:txBody>
      </p:sp>
      <p:sp>
        <p:nvSpPr>
          <p:cNvPr id="30" name="Oval 29">
            <a:extLst>
              <a:ext uri="{FF2B5EF4-FFF2-40B4-BE49-F238E27FC236}">
                <a16:creationId xmlns:a16="http://schemas.microsoft.com/office/drawing/2014/main" id="{19DD6BFE-8FA4-472E-B1D3-AD5871BA0DBC}"/>
              </a:ext>
            </a:extLst>
          </p:cNvPr>
          <p:cNvSpPr/>
          <p:nvPr/>
        </p:nvSpPr>
        <p:spPr>
          <a:xfrm>
            <a:off x="10570128" y="1107347"/>
            <a:ext cx="1426129" cy="939567"/>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GB"/>
          </a:p>
        </p:txBody>
      </p:sp>
      <p:sp>
        <p:nvSpPr>
          <p:cNvPr id="31" name="TextBox 30">
            <a:extLst>
              <a:ext uri="{FF2B5EF4-FFF2-40B4-BE49-F238E27FC236}">
                <a16:creationId xmlns:a16="http://schemas.microsoft.com/office/drawing/2014/main" id="{F2E8F8A9-83D0-444C-9FC7-2A2123CF738F}"/>
              </a:ext>
            </a:extLst>
          </p:cNvPr>
          <p:cNvSpPr txBox="1"/>
          <p:nvPr/>
        </p:nvSpPr>
        <p:spPr>
          <a:xfrm>
            <a:off x="10817603" y="1253964"/>
            <a:ext cx="931178" cy="646331"/>
          </a:xfrm>
          <a:prstGeom prst="rect">
            <a:avLst/>
          </a:prstGeom>
          <a:noFill/>
        </p:spPr>
        <p:txBody>
          <a:bodyPr wrap="square" rtlCol="0">
            <a:spAutoFit/>
          </a:bodyPr>
          <a:lstStyle/>
          <a:p>
            <a:r>
              <a:rPr lang="en-GB" dirty="0"/>
              <a:t>Identify Problem</a:t>
            </a:r>
          </a:p>
        </p:txBody>
      </p:sp>
    </p:spTree>
    <p:extLst>
      <p:ext uri="{BB962C8B-B14F-4D97-AF65-F5344CB8AC3E}">
        <p14:creationId xmlns:p14="http://schemas.microsoft.com/office/powerpoint/2010/main" val="1382060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6E7E9"/>
        </a:solidFill>
        <a:effectLst/>
      </p:bgPr>
    </p:bg>
    <p:spTree>
      <p:nvGrpSpPr>
        <p:cNvPr id="1" name=""/>
        <p:cNvGrpSpPr/>
        <p:nvPr/>
      </p:nvGrpSpPr>
      <p:grpSpPr>
        <a:xfrm>
          <a:off x="0" y="0"/>
          <a:ext cx="0" cy="0"/>
          <a:chOff x="0" y="0"/>
          <a:chExt cx="0" cy="0"/>
        </a:xfrm>
      </p:grpSpPr>
      <p:pic>
        <p:nvPicPr>
          <p:cNvPr id="85" name="Picture 84">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4491" cy="560484"/>
          </a:xfrm>
          <a:prstGeom prst="rect">
            <a:avLst/>
          </a:prstGeom>
        </p:spPr>
      </p:pic>
      <p:pic>
        <p:nvPicPr>
          <p:cNvPr id="87" name="Picture 86">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4491" y="0"/>
            <a:ext cx="1824491" cy="560484"/>
          </a:xfrm>
          <a:prstGeom prst="rect">
            <a:avLst/>
          </a:prstGeom>
        </p:spPr>
      </p:pic>
      <p:pic>
        <p:nvPicPr>
          <p:cNvPr id="88" name="Picture 87">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8982" y="0"/>
            <a:ext cx="1824491" cy="560484"/>
          </a:xfrm>
          <a:prstGeom prst="rect">
            <a:avLst/>
          </a:prstGeom>
        </p:spPr>
      </p:pic>
      <p:pic>
        <p:nvPicPr>
          <p:cNvPr id="89" name="Picture 88">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3473" y="0"/>
            <a:ext cx="1824491" cy="560484"/>
          </a:xfrm>
          <a:prstGeom prst="rect">
            <a:avLst/>
          </a:prstGeom>
        </p:spPr>
      </p:pic>
      <p:pic>
        <p:nvPicPr>
          <p:cNvPr id="90" name="Picture 89">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7964" y="0"/>
            <a:ext cx="1824491" cy="560484"/>
          </a:xfrm>
          <a:prstGeom prst="rect">
            <a:avLst/>
          </a:prstGeom>
        </p:spPr>
      </p:pic>
      <p:pic>
        <p:nvPicPr>
          <p:cNvPr id="91" name="Picture 90">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22455" y="0"/>
            <a:ext cx="1824491" cy="560484"/>
          </a:xfrm>
          <a:prstGeom prst="rect">
            <a:avLst/>
          </a:prstGeom>
        </p:spPr>
      </p:pic>
      <p:pic>
        <p:nvPicPr>
          <p:cNvPr id="92" name="Picture 91">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46947" y="0"/>
            <a:ext cx="1245054" cy="560484"/>
          </a:xfrm>
          <a:prstGeom prst="rect">
            <a:avLst/>
          </a:prstGeom>
        </p:spPr>
      </p:pic>
      <p:sp>
        <p:nvSpPr>
          <p:cNvPr id="3" name="Rectangle 2"/>
          <p:cNvSpPr/>
          <p:nvPr/>
        </p:nvSpPr>
        <p:spPr>
          <a:xfrm>
            <a:off x="1705428" y="0"/>
            <a:ext cx="10486572" cy="51435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solidFill>
                <a:prstClr val="white"/>
              </a:solidFill>
            </a:endParaRPr>
          </a:p>
        </p:txBody>
      </p:sp>
      <p:sp>
        <p:nvSpPr>
          <p:cNvPr id="93" name="TextBox 92">
            <a:extLst>
              <a:ext uri="{FF2B5EF4-FFF2-40B4-BE49-F238E27FC236}">
                <a16:creationId xmlns:a16="http://schemas.microsoft.com/office/drawing/2014/main" id="{DE4DD96F-1463-430E-820A-FE28BD460780}"/>
              </a:ext>
            </a:extLst>
          </p:cNvPr>
          <p:cNvSpPr txBox="1"/>
          <p:nvPr/>
        </p:nvSpPr>
        <p:spPr>
          <a:xfrm>
            <a:off x="3529919" y="0"/>
            <a:ext cx="5242560" cy="584775"/>
          </a:xfrm>
          <a:prstGeom prst="rect">
            <a:avLst/>
          </a:prstGeom>
          <a:noFill/>
        </p:spPr>
        <p:txBody>
          <a:bodyPr wrap="square" rtlCol="0">
            <a:spAutoFit/>
          </a:bodyPr>
          <a:lstStyle/>
          <a:p>
            <a:pPr algn="just"/>
            <a:r>
              <a:rPr lang="en-GB" sz="3200" dirty="0">
                <a:solidFill>
                  <a:prstClr val="white">
                    <a:lumMod val="95000"/>
                  </a:prstClr>
                </a:solidFill>
                <a:latin typeface="Garamond" panose="02020404030301010803" pitchFamily="18" charset="0"/>
              </a:rPr>
              <a:t>Cardiff School of Technologies</a:t>
            </a:r>
          </a:p>
        </p:txBody>
      </p:sp>
      <p:pic>
        <p:nvPicPr>
          <p:cNvPr id="4" name="Picture 3">
            <a:extLst>
              <a:ext uri="{FF2B5EF4-FFF2-40B4-BE49-F238E27FC236}">
                <a16:creationId xmlns:a16="http://schemas.microsoft.com/office/drawing/2014/main" id="{4FC004AB-D435-41D6-8DB2-71E484884527}"/>
              </a:ext>
            </a:extLst>
          </p:cNvPr>
          <p:cNvPicPr>
            <a:picLocks noChangeAspect="1"/>
          </p:cNvPicPr>
          <p:nvPr/>
        </p:nvPicPr>
        <p:blipFill>
          <a:blip r:embed="rId3"/>
          <a:stretch>
            <a:fillRect/>
          </a:stretch>
        </p:blipFill>
        <p:spPr>
          <a:xfrm>
            <a:off x="895467" y="1272282"/>
            <a:ext cx="4138568" cy="2327944"/>
          </a:xfrm>
          <a:prstGeom prst="rect">
            <a:avLst/>
          </a:prstGeom>
        </p:spPr>
      </p:pic>
      <p:pic>
        <p:nvPicPr>
          <p:cNvPr id="5" name="Picture 4">
            <a:extLst>
              <a:ext uri="{FF2B5EF4-FFF2-40B4-BE49-F238E27FC236}">
                <a16:creationId xmlns:a16="http://schemas.microsoft.com/office/drawing/2014/main" id="{2C24E57E-98C0-4EF7-81AC-3E0C250164B6}"/>
              </a:ext>
            </a:extLst>
          </p:cNvPr>
          <p:cNvPicPr>
            <a:picLocks noChangeAspect="1"/>
          </p:cNvPicPr>
          <p:nvPr/>
        </p:nvPicPr>
        <p:blipFill>
          <a:blip r:embed="rId4"/>
          <a:stretch>
            <a:fillRect/>
          </a:stretch>
        </p:blipFill>
        <p:spPr>
          <a:xfrm>
            <a:off x="7036150" y="1272009"/>
            <a:ext cx="4139053" cy="2328217"/>
          </a:xfrm>
          <a:prstGeom prst="rect">
            <a:avLst/>
          </a:prstGeom>
        </p:spPr>
      </p:pic>
      <p:pic>
        <p:nvPicPr>
          <p:cNvPr id="6" name="Picture 5">
            <a:extLst>
              <a:ext uri="{FF2B5EF4-FFF2-40B4-BE49-F238E27FC236}">
                <a16:creationId xmlns:a16="http://schemas.microsoft.com/office/drawing/2014/main" id="{1CB5E729-41A9-46FD-8FCC-147B242D74F2}"/>
              </a:ext>
            </a:extLst>
          </p:cNvPr>
          <p:cNvPicPr>
            <a:picLocks noChangeAspect="1"/>
          </p:cNvPicPr>
          <p:nvPr/>
        </p:nvPicPr>
        <p:blipFill>
          <a:blip r:embed="rId5"/>
          <a:stretch>
            <a:fillRect/>
          </a:stretch>
        </p:blipFill>
        <p:spPr>
          <a:xfrm>
            <a:off x="7036150" y="4317953"/>
            <a:ext cx="4139055" cy="2328218"/>
          </a:xfrm>
          <a:prstGeom prst="rect">
            <a:avLst/>
          </a:prstGeom>
        </p:spPr>
      </p:pic>
      <p:sp>
        <p:nvSpPr>
          <p:cNvPr id="15" name="TextBox 14">
            <a:extLst>
              <a:ext uri="{FF2B5EF4-FFF2-40B4-BE49-F238E27FC236}">
                <a16:creationId xmlns:a16="http://schemas.microsoft.com/office/drawing/2014/main" id="{81DE543D-2014-44B6-A86F-555ACFC2DA6C}"/>
              </a:ext>
            </a:extLst>
          </p:cNvPr>
          <p:cNvSpPr txBox="1"/>
          <p:nvPr/>
        </p:nvSpPr>
        <p:spPr>
          <a:xfrm>
            <a:off x="895467" y="4212512"/>
            <a:ext cx="4611950" cy="1754326"/>
          </a:xfrm>
          <a:prstGeom prst="rect">
            <a:avLst/>
          </a:prstGeom>
          <a:noFill/>
        </p:spPr>
        <p:txBody>
          <a:bodyPr wrap="square" rtlCol="0">
            <a:spAutoFit/>
          </a:bodyPr>
          <a:lstStyle/>
          <a:p>
            <a:pPr marL="285750" indent="-285750">
              <a:buFont typeface="Arial" panose="020B0604020202020204" pitchFamily="34" charset="0"/>
              <a:buChar char="•"/>
            </a:pPr>
            <a:r>
              <a:rPr lang="en-GB" dirty="0">
                <a:solidFill>
                  <a:prstClr val="black"/>
                </a:solidFill>
                <a:latin typeface="Calibri" panose="020F0502020204030204"/>
              </a:rPr>
              <a:t>Assessing Technique Efficacy</a:t>
            </a:r>
          </a:p>
          <a:p>
            <a:pPr marL="285750" indent="-285750">
              <a:buFont typeface="Arial" panose="020B0604020202020204" pitchFamily="34" charset="0"/>
              <a:buChar char="•"/>
            </a:pPr>
            <a:r>
              <a:rPr lang="en-GB" dirty="0">
                <a:solidFill>
                  <a:prstClr val="black"/>
                </a:solidFill>
                <a:latin typeface="Calibri" panose="020F0502020204030204"/>
              </a:rPr>
              <a:t>Identification of Data Content</a:t>
            </a:r>
          </a:p>
          <a:p>
            <a:pPr marL="285750" indent="-285750">
              <a:buFont typeface="Arial" panose="020B0604020202020204" pitchFamily="34" charset="0"/>
              <a:buChar char="•"/>
            </a:pPr>
            <a:r>
              <a:rPr lang="en-GB" dirty="0">
                <a:solidFill>
                  <a:prstClr val="black"/>
                </a:solidFill>
                <a:latin typeface="Calibri" panose="020F0502020204030204"/>
              </a:rPr>
              <a:t>Identification of Content Violation</a:t>
            </a:r>
          </a:p>
          <a:p>
            <a:pPr marL="285750" indent="-285750">
              <a:buFont typeface="Arial" panose="020B0604020202020204" pitchFamily="34" charset="0"/>
              <a:buChar char="•"/>
            </a:pPr>
            <a:r>
              <a:rPr lang="en-GB" dirty="0">
                <a:solidFill>
                  <a:prstClr val="black"/>
                </a:solidFill>
                <a:latin typeface="Calibri" panose="020F0502020204030204"/>
              </a:rPr>
              <a:t>Proposing Metrics (i.e., Prevalence)</a:t>
            </a:r>
          </a:p>
          <a:p>
            <a:pPr marL="285750" indent="-285750">
              <a:buFont typeface="Arial" panose="020B0604020202020204" pitchFamily="34" charset="0"/>
              <a:buChar char="•"/>
            </a:pPr>
            <a:r>
              <a:rPr lang="en-GB" dirty="0">
                <a:solidFill>
                  <a:prstClr val="black"/>
                </a:solidFill>
                <a:latin typeface="Calibri" panose="020F0502020204030204"/>
              </a:rPr>
              <a:t>Count Distinct Data (i.e., Network Posts)</a:t>
            </a:r>
          </a:p>
          <a:p>
            <a:pPr marL="285750" indent="-285750">
              <a:buFont typeface="Arial" panose="020B0604020202020204" pitchFamily="34" charset="0"/>
              <a:buChar char="•"/>
            </a:pPr>
            <a:r>
              <a:rPr lang="en-GB" dirty="0">
                <a:solidFill>
                  <a:prstClr val="black"/>
                </a:solidFill>
                <a:latin typeface="Calibri" panose="020F0502020204030204"/>
              </a:rPr>
              <a:t>Risk (severity)</a:t>
            </a:r>
          </a:p>
        </p:txBody>
      </p:sp>
      <p:sp>
        <p:nvSpPr>
          <p:cNvPr id="7" name="Arrow: Right 6">
            <a:extLst>
              <a:ext uri="{FF2B5EF4-FFF2-40B4-BE49-F238E27FC236}">
                <a16:creationId xmlns:a16="http://schemas.microsoft.com/office/drawing/2014/main" id="{BB6F9A8B-3BA8-49E3-AE05-87703E8768D3}"/>
              </a:ext>
            </a:extLst>
          </p:cNvPr>
          <p:cNvSpPr/>
          <p:nvPr/>
        </p:nvSpPr>
        <p:spPr>
          <a:xfrm>
            <a:off x="5034035" y="2226745"/>
            <a:ext cx="2002115" cy="418744"/>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p>
        </p:txBody>
      </p:sp>
      <p:sp>
        <p:nvSpPr>
          <p:cNvPr id="17" name="Arrow: Right 16">
            <a:extLst>
              <a:ext uri="{FF2B5EF4-FFF2-40B4-BE49-F238E27FC236}">
                <a16:creationId xmlns:a16="http://schemas.microsoft.com/office/drawing/2014/main" id="{68FDE09B-1A8C-4BB0-89DE-304E8CC915C9}"/>
              </a:ext>
            </a:extLst>
          </p:cNvPr>
          <p:cNvSpPr/>
          <p:nvPr/>
        </p:nvSpPr>
        <p:spPr>
          <a:xfrm rot="5400000">
            <a:off x="8757596" y="3738934"/>
            <a:ext cx="696160" cy="418744"/>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p>
        </p:txBody>
      </p:sp>
      <p:sp>
        <p:nvSpPr>
          <p:cNvPr id="18" name="Arrow: Right 17">
            <a:extLst>
              <a:ext uri="{FF2B5EF4-FFF2-40B4-BE49-F238E27FC236}">
                <a16:creationId xmlns:a16="http://schemas.microsoft.com/office/drawing/2014/main" id="{82B5DA81-87AF-4557-8D14-B9817CFFB81D}"/>
              </a:ext>
            </a:extLst>
          </p:cNvPr>
          <p:cNvSpPr/>
          <p:nvPr/>
        </p:nvSpPr>
        <p:spPr>
          <a:xfrm rot="10800000">
            <a:off x="5034034" y="4880303"/>
            <a:ext cx="2002115" cy="418744"/>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dirty="0"/>
          </a:p>
        </p:txBody>
      </p:sp>
      <p:sp>
        <p:nvSpPr>
          <p:cNvPr id="19" name="TextBox 18">
            <a:extLst>
              <a:ext uri="{FF2B5EF4-FFF2-40B4-BE49-F238E27FC236}">
                <a16:creationId xmlns:a16="http://schemas.microsoft.com/office/drawing/2014/main" id="{5C615CBD-A1D7-444B-8B26-0B6AB67A14FA}"/>
              </a:ext>
            </a:extLst>
          </p:cNvPr>
          <p:cNvSpPr txBox="1"/>
          <p:nvPr/>
        </p:nvSpPr>
        <p:spPr>
          <a:xfrm>
            <a:off x="4165217" y="584775"/>
            <a:ext cx="4242565" cy="584775"/>
          </a:xfrm>
          <a:prstGeom prst="rect">
            <a:avLst/>
          </a:prstGeom>
          <a:noFill/>
        </p:spPr>
        <p:txBody>
          <a:bodyPr wrap="square" rtlCol="0">
            <a:spAutoFit/>
          </a:bodyPr>
          <a:lstStyle/>
          <a:p>
            <a:pPr defTabSz="914400"/>
            <a:r>
              <a:rPr lang="en-GB" sz="3200" b="1" dirty="0">
                <a:solidFill>
                  <a:prstClr val="black"/>
                </a:solidFill>
                <a:latin typeface="Garamond" panose="02020404030301010803" pitchFamily="18" charset="0"/>
              </a:rPr>
              <a:t>Architecture Method</a:t>
            </a:r>
          </a:p>
        </p:txBody>
      </p:sp>
    </p:spTree>
    <p:extLst>
      <p:ext uri="{BB962C8B-B14F-4D97-AF65-F5344CB8AC3E}">
        <p14:creationId xmlns:p14="http://schemas.microsoft.com/office/powerpoint/2010/main" val="11353075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6E7E9"/>
        </a:solidFill>
        <a:effectLst/>
      </p:bgPr>
    </p:bg>
    <p:spTree>
      <p:nvGrpSpPr>
        <p:cNvPr id="1" name=""/>
        <p:cNvGrpSpPr/>
        <p:nvPr/>
      </p:nvGrpSpPr>
      <p:grpSpPr>
        <a:xfrm>
          <a:off x="0" y="0"/>
          <a:ext cx="0" cy="0"/>
          <a:chOff x="0" y="0"/>
          <a:chExt cx="0" cy="0"/>
        </a:xfrm>
      </p:grpSpPr>
      <p:pic>
        <p:nvPicPr>
          <p:cNvPr id="85" name="Picture 84">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4491" cy="560484"/>
          </a:xfrm>
          <a:prstGeom prst="rect">
            <a:avLst/>
          </a:prstGeom>
        </p:spPr>
      </p:pic>
      <p:pic>
        <p:nvPicPr>
          <p:cNvPr id="87" name="Picture 86">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4491" y="0"/>
            <a:ext cx="1824491" cy="560484"/>
          </a:xfrm>
          <a:prstGeom prst="rect">
            <a:avLst/>
          </a:prstGeom>
        </p:spPr>
      </p:pic>
      <p:pic>
        <p:nvPicPr>
          <p:cNvPr id="88" name="Picture 87">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8982" y="0"/>
            <a:ext cx="1824491" cy="560484"/>
          </a:xfrm>
          <a:prstGeom prst="rect">
            <a:avLst/>
          </a:prstGeom>
        </p:spPr>
      </p:pic>
      <p:pic>
        <p:nvPicPr>
          <p:cNvPr id="89" name="Picture 88">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3473" y="0"/>
            <a:ext cx="1824491" cy="560484"/>
          </a:xfrm>
          <a:prstGeom prst="rect">
            <a:avLst/>
          </a:prstGeom>
        </p:spPr>
      </p:pic>
      <p:pic>
        <p:nvPicPr>
          <p:cNvPr id="90" name="Picture 89">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7964" y="0"/>
            <a:ext cx="1824491" cy="560484"/>
          </a:xfrm>
          <a:prstGeom prst="rect">
            <a:avLst/>
          </a:prstGeom>
        </p:spPr>
      </p:pic>
      <p:pic>
        <p:nvPicPr>
          <p:cNvPr id="91" name="Picture 90">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22455" y="0"/>
            <a:ext cx="1824491" cy="560484"/>
          </a:xfrm>
          <a:prstGeom prst="rect">
            <a:avLst/>
          </a:prstGeom>
        </p:spPr>
      </p:pic>
      <p:pic>
        <p:nvPicPr>
          <p:cNvPr id="92" name="Picture 91">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46947" y="0"/>
            <a:ext cx="1245054" cy="560484"/>
          </a:xfrm>
          <a:prstGeom prst="rect">
            <a:avLst/>
          </a:prstGeom>
        </p:spPr>
      </p:pic>
      <p:sp>
        <p:nvSpPr>
          <p:cNvPr id="3" name="Rectangle 2"/>
          <p:cNvSpPr/>
          <p:nvPr/>
        </p:nvSpPr>
        <p:spPr>
          <a:xfrm>
            <a:off x="1705428" y="0"/>
            <a:ext cx="10486572" cy="51435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solidFill>
                <a:prstClr val="white"/>
              </a:solidFill>
            </a:endParaRPr>
          </a:p>
        </p:txBody>
      </p:sp>
      <p:sp>
        <p:nvSpPr>
          <p:cNvPr id="93" name="TextBox 92">
            <a:extLst>
              <a:ext uri="{FF2B5EF4-FFF2-40B4-BE49-F238E27FC236}">
                <a16:creationId xmlns:a16="http://schemas.microsoft.com/office/drawing/2014/main" id="{DE4DD96F-1463-430E-820A-FE28BD460780}"/>
              </a:ext>
            </a:extLst>
          </p:cNvPr>
          <p:cNvSpPr txBox="1"/>
          <p:nvPr/>
        </p:nvSpPr>
        <p:spPr>
          <a:xfrm>
            <a:off x="3529919" y="0"/>
            <a:ext cx="5242560" cy="584775"/>
          </a:xfrm>
          <a:prstGeom prst="rect">
            <a:avLst/>
          </a:prstGeom>
          <a:noFill/>
        </p:spPr>
        <p:txBody>
          <a:bodyPr wrap="square" rtlCol="0">
            <a:spAutoFit/>
          </a:bodyPr>
          <a:lstStyle/>
          <a:p>
            <a:pPr algn="just"/>
            <a:r>
              <a:rPr lang="en-GB" sz="3200" dirty="0">
                <a:solidFill>
                  <a:prstClr val="white">
                    <a:lumMod val="95000"/>
                  </a:prstClr>
                </a:solidFill>
                <a:latin typeface="Garamond" panose="02020404030301010803" pitchFamily="18" charset="0"/>
              </a:rPr>
              <a:t>Cardiff School of Technologies</a:t>
            </a:r>
          </a:p>
        </p:txBody>
      </p:sp>
      <p:sp>
        <p:nvSpPr>
          <p:cNvPr id="12" name="TextBox 11">
            <a:extLst>
              <a:ext uri="{FF2B5EF4-FFF2-40B4-BE49-F238E27FC236}">
                <a16:creationId xmlns:a16="http://schemas.microsoft.com/office/drawing/2014/main" id="{E17B8AA6-04FD-48C8-8EA6-18CA36F31289}"/>
              </a:ext>
            </a:extLst>
          </p:cNvPr>
          <p:cNvSpPr txBox="1"/>
          <p:nvPr/>
        </p:nvSpPr>
        <p:spPr>
          <a:xfrm>
            <a:off x="4165217" y="584775"/>
            <a:ext cx="4242565" cy="584775"/>
          </a:xfrm>
          <a:prstGeom prst="rect">
            <a:avLst/>
          </a:prstGeom>
          <a:noFill/>
        </p:spPr>
        <p:txBody>
          <a:bodyPr wrap="square" rtlCol="0">
            <a:spAutoFit/>
          </a:bodyPr>
          <a:lstStyle/>
          <a:p>
            <a:pPr algn="ctr" defTabSz="914400"/>
            <a:r>
              <a:rPr lang="en-GB" sz="3200" b="1" dirty="0">
                <a:solidFill>
                  <a:prstClr val="black"/>
                </a:solidFill>
                <a:latin typeface="Garamond" panose="02020404030301010803" pitchFamily="18" charset="0"/>
              </a:rPr>
              <a:t>Objectives</a:t>
            </a:r>
          </a:p>
        </p:txBody>
      </p:sp>
      <p:sp>
        <p:nvSpPr>
          <p:cNvPr id="17" name="TextBox 16">
            <a:extLst>
              <a:ext uri="{FF2B5EF4-FFF2-40B4-BE49-F238E27FC236}">
                <a16:creationId xmlns:a16="http://schemas.microsoft.com/office/drawing/2014/main" id="{BE615471-11D7-4E2D-89D6-198DBB69F899}"/>
              </a:ext>
            </a:extLst>
          </p:cNvPr>
          <p:cNvSpPr txBox="1"/>
          <p:nvPr/>
        </p:nvSpPr>
        <p:spPr>
          <a:xfrm>
            <a:off x="1211049" y="1193841"/>
            <a:ext cx="9158149" cy="338554"/>
          </a:xfrm>
          <a:prstGeom prst="rect">
            <a:avLst/>
          </a:prstGeom>
          <a:noFill/>
        </p:spPr>
        <p:txBody>
          <a:bodyPr wrap="square" rtlCol="0">
            <a:spAutoFit/>
          </a:bodyPr>
          <a:lstStyle/>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Set of metrics and audit mechanism to be applied for the identification of violating content (veracity).</a:t>
            </a:r>
          </a:p>
        </p:txBody>
      </p:sp>
      <p:sp>
        <p:nvSpPr>
          <p:cNvPr id="18" name="TextBox 17">
            <a:extLst>
              <a:ext uri="{FF2B5EF4-FFF2-40B4-BE49-F238E27FC236}">
                <a16:creationId xmlns:a16="http://schemas.microsoft.com/office/drawing/2014/main" id="{7E80AD07-E83E-4507-9358-19873E02583C}"/>
              </a:ext>
            </a:extLst>
          </p:cNvPr>
          <p:cNvSpPr txBox="1"/>
          <p:nvPr/>
        </p:nvSpPr>
        <p:spPr>
          <a:xfrm>
            <a:off x="1211049" y="2203695"/>
            <a:ext cx="9158149" cy="584775"/>
          </a:xfrm>
          <a:prstGeom prst="rect">
            <a:avLst/>
          </a:prstGeom>
          <a:noFill/>
        </p:spPr>
        <p:txBody>
          <a:bodyPr wrap="square" rtlCol="0">
            <a:spAutoFit/>
          </a:bodyPr>
          <a:lstStyle/>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Tracking metrics such as severity (risk), attainment of user consent (cookies), and the provision for unambiguous information (AI).</a:t>
            </a:r>
          </a:p>
        </p:txBody>
      </p:sp>
      <p:sp>
        <p:nvSpPr>
          <p:cNvPr id="19" name="TextBox 18">
            <a:extLst>
              <a:ext uri="{FF2B5EF4-FFF2-40B4-BE49-F238E27FC236}">
                <a16:creationId xmlns:a16="http://schemas.microsoft.com/office/drawing/2014/main" id="{7D5415F9-A951-48BD-BB0C-1C6A62FDC336}"/>
              </a:ext>
            </a:extLst>
          </p:cNvPr>
          <p:cNvSpPr txBox="1"/>
          <p:nvPr/>
        </p:nvSpPr>
        <p:spPr>
          <a:xfrm>
            <a:off x="1211047" y="4295087"/>
            <a:ext cx="9158149" cy="584775"/>
          </a:xfrm>
          <a:prstGeom prst="rect">
            <a:avLst/>
          </a:prstGeom>
          <a:noFill/>
        </p:spPr>
        <p:txBody>
          <a:bodyPr wrap="square" rtlCol="0">
            <a:spAutoFit/>
          </a:bodyPr>
          <a:lstStyle/>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Later features to include the monitoring and assessment of data integrity, policy design, privacy systems, encryption outcomes, and personal data collection methodologies.</a:t>
            </a:r>
          </a:p>
        </p:txBody>
      </p:sp>
      <p:sp>
        <p:nvSpPr>
          <p:cNvPr id="20" name="TextBox 19">
            <a:extLst>
              <a:ext uri="{FF2B5EF4-FFF2-40B4-BE49-F238E27FC236}">
                <a16:creationId xmlns:a16="http://schemas.microsoft.com/office/drawing/2014/main" id="{04261403-2D1E-4C44-B5A9-30D9A88B2FEA}"/>
              </a:ext>
            </a:extLst>
          </p:cNvPr>
          <p:cNvSpPr txBox="1"/>
          <p:nvPr/>
        </p:nvSpPr>
        <p:spPr>
          <a:xfrm>
            <a:off x="1211048" y="3323176"/>
            <a:ext cx="9158149" cy="338554"/>
          </a:xfrm>
          <a:prstGeom prst="rect">
            <a:avLst/>
          </a:prstGeom>
          <a:noFill/>
        </p:spPr>
        <p:txBody>
          <a:bodyPr wrap="square" rtlCol="0">
            <a:spAutoFit/>
          </a:bodyPr>
          <a:lstStyle/>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Application: Classification &amp; Consolidation Mechanism. </a:t>
            </a:r>
          </a:p>
        </p:txBody>
      </p:sp>
      <p:sp>
        <p:nvSpPr>
          <p:cNvPr id="24" name="Oval 23">
            <a:extLst>
              <a:ext uri="{FF2B5EF4-FFF2-40B4-BE49-F238E27FC236}">
                <a16:creationId xmlns:a16="http://schemas.microsoft.com/office/drawing/2014/main" id="{A08C4A42-1221-4F97-BC81-0C9CC078B0DE}"/>
              </a:ext>
            </a:extLst>
          </p:cNvPr>
          <p:cNvSpPr/>
          <p:nvPr/>
        </p:nvSpPr>
        <p:spPr>
          <a:xfrm>
            <a:off x="10570128" y="2489433"/>
            <a:ext cx="1426129" cy="939567"/>
          </a:xfrm>
          <a:prstGeom prst="ellipse">
            <a:avLst/>
          </a:prstGeom>
          <a:solidFill>
            <a:srgbClr val="FFC000"/>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en-GB"/>
          </a:p>
        </p:txBody>
      </p:sp>
      <p:sp>
        <p:nvSpPr>
          <p:cNvPr id="25" name="TextBox 24">
            <a:extLst>
              <a:ext uri="{FF2B5EF4-FFF2-40B4-BE49-F238E27FC236}">
                <a16:creationId xmlns:a16="http://schemas.microsoft.com/office/drawing/2014/main" id="{F15043E1-A56C-42DD-B1FD-7CEAC732A11A}"/>
              </a:ext>
            </a:extLst>
          </p:cNvPr>
          <p:cNvSpPr txBox="1"/>
          <p:nvPr/>
        </p:nvSpPr>
        <p:spPr>
          <a:xfrm>
            <a:off x="10660665" y="2489433"/>
            <a:ext cx="1245054" cy="923330"/>
          </a:xfrm>
          <a:prstGeom prst="rect">
            <a:avLst/>
          </a:prstGeom>
          <a:noFill/>
        </p:spPr>
        <p:txBody>
          <a:bodyPr wrap="square" rtlCol="0">
            <a:spAutoFit/>
          </a:bodyPr>
          <a:lstStyle/>
          <a:p>
            <a:pPr algn="ctr"/>
            <a:r>
              <a:rPr lang="en-GB" dirty="0"/>
              <a:t>Planning and Strategy</a:t>
            </a:r>
          </a:p>
        </p:txBody>
      </p:sp>
      <p:sp>
        <p:nvSpPr>
          <p:cNvPr id="26" name="Oval 25">
            <a:extLst>
              <a:ext uri="{FF2B5EF4-FFF2-40B4-BE49-F238E27FC236}">
                <a16:creationId xmlns:a16="http://schemas.microsoft.com/office/drawing/2014/main" id="{6C25E8DD-5337-41D6-A67D-CA28DB7F226D}"/>
              </a:ext>
            </a:extLst>
          </p:cNvPr>
          <p:cNvSpPr/>
          <p:nvPr/>
        </p:nvSpPr>
        <p:spPr>
          <a:xfrm>
            <a:off x="10570128" y="3871519"/>
            <a:ext cx="1426129" cy="939567"/>
          </a:xfrm>
          <a:prstGeom prst="ellipse">
            <a:avLst/>
          </a:prstGeom>
          <a:solidFill>
            <a:srgbClr val="92D050"/>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en-GB"/>
          </a:p>
        </p:txBody>
      </p:sp>
      <p:sp>
        <p:nvSpPr>
          <p:cNvPr id="27" name="TextBox 26">
            <a:extLst>
              <a:ext uri="{FF2B5EF4-FFF2-40B4-BE49-F238E27FC236}">
                <a16:creationId xmlns:a16="http://schemas.microsoft.com/office/drawing/2014/main" id="{56F042CA-6721-4153-9188-C352F9F8E780}"/>
              </a:ext>
            </a:extLst>
          </p:cNvPr>
          <p:cNvSpPr txBox="1"/>
          <p:nvPr/>
        </p:nvSpPr>
        <p:spPr>
          <a:xfrm>
            <a:off x="10660665" y="4018136"/>
            <a:ext cx="1245054" cy="646331"/>
          </a:xfrm>
          <a:prstGeom prst="rect">
            <a:avLst/>
          </a:prstGeom>
          <a:noFill/>
        </p:spPr>
        <p:txBody>
          <a:bodyPr wrap="square" rtlCol="0">
            <a:spAutoFit/>
          </a:bodyPr>
          <a:lstStyle/>
          <a:p>
            <a:pPr algn="ctr"/>
            <a:r>
              <a:rPr lang="en-GB" dirty="0"/>
              <a:t>Collect Evidence</a:t>
            </a:r>
          </a:p>
        </p:txBody>
      </p:sp>
      <p:sp>
        <p:nvSpPr>
          <p:cNvPr id="28" name="Oval 27">
            <a:extLst>
              <a:ext uri="{FF2B5EF4-FFF2-40B4-BE49-F238E27FC236}">
                <a16:creationId xmlns:a16="http://schemas.microsoft.com/office/drawing/2014/main" id="{9EC0D643-3202-4532-BD41-B574662E6F27}"/>
              </a:ext>
            </a:extLst>
          </p:cNvPr>
          <p:cNvSpPr/>
          <p:nvPr/>
        </p:nvSpPr>
        <p:spPr>
          <a:xfrm>
            <a:off x="10570128" y="5253605"/>
            <a:ext cx="1426129" cy="939567"/>
          </a:xfrm>
          <a:prstGeom prst="ellipse">
            <a:avLst/>
          </a:prstGeom>
          <a:solidFill>
            <a:srgbClr val="0070C0"/>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en-GB"/>
          </a:p>
        </p:txBody>
      </p:sp>
      <p:sp>
        <p:nvSpPr>
          <p:cNvPr id="29" name="TextBox 28">
            <a:extLst>
              <a:ext uri="{FF2B5EF4-FFF2-40B4-BE49-F238E27FC236}">
                <a16:creationId xmlns:a16="http://schemas.microsoft.com/office/drawing/2014/main" id="{63F66B17-D999-4945-8853-24525CD157FC}"/>
              </a:ext>
            </a:extLst>
          </p:cNvPr>
          <p:cNvSpPr txBox="1"/>
          <p:nvPr/>
        </p:nvSpPr>
        <p:spPr>
          <a:xfrm>
            <a:off x="10660665" y="5538722"/>
            <a:ext cx="1245054" cy="369332"/>
          </a:xfrm>
          <a:prstGeom prst="rect">
            <a:avLst/>
          </a:prstGeom>
          <a:noFill/>
        </p:spPr>
        <p:txBody>
          <a:bodyPr wrap="square" rtlCol="0">
            <a:spAutoFit/>
          </a:bodyPr>
          <a:lstStyle/>
          <a:p>
            <a:pPr algn="ctr"/>
            <a:r>
              <a:rPr lang="en-GB" dirty="0"/>
              <a:t>Processing</a:t>
            </a:r>
          </a:p>
        </p:txBody>
      </p:sp>
      <p:sp>
        <p:nvSpPr>
          <p:cNvPr id="30" name="Arrow: Down 29">
            <a:extLst>
              <a:ext uri="{FF2B5EF4-FFF2-40B4-BE49-F238E27FC236}">
                <a16:creationId xmlns:a16="http://schemas.microsoft.com/office/drawing/2014/main" id="{5F75B8A0-CF87-4A35-8710-15C08A5A4ADA}"/>
              </a:ext>
            </a:extLst>
          </p:cNvPr>
          <p:cNvSpPr/>
          <p:nvPr/>
        </p:nvSpPr>
        <p:spPr>
          <a:xfrm>
            <a:off x="11102828" y="2046912"/>
            <a:ext cx="360727" cy="442521"/>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p>
        </p:txBody>
      </p:sp>
      <p:sp>
        <p:nvSpPr>
          <p:cNvPr id="32" name="Arrow: Down 31">
            <a:extLst>
              <a:ext uri="{FF2B5EF4-FFF2-40B4-BE49-F238E27FC236}">
                <a16:creationId xmlns:a16="http://schemas.microsoft.com/office/drawing/2014/main" id="{FE08AA48-812E-4395-8EA4-6A3C9DA5E119}"/>
              </a:ext>
            </a:extLst>
          </p:cNvPr>
          <p:cNvSpPr/>
          <p:nvPr/>
        </p:nvSpPr>
        <p:spPr>
          <a:xfrm>
            <a:off x="11102826" y="4799615"/>
            <a:ext cx="360727" cy="442521"/>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p>
        </p:txBody>
      </p:sp>
      <p:sp>
        <p:nvSpPr>
          <p:cNvPr id="33" name="Oval 32">
            <a:extLst>
              <a:ext uri="{FF2B5EF4-FFF2-40B4-BE49-F238E27FC236}">
                <a16:creationId xmlns:a16="http://schemas.microsoft.com/office/drawing/2014/main" id="{07786295-9B39-4F96-A52E-7D7D41569C32}"/>
              </a:ext>
            </a:extLst>
          </p:cNvPr>
          <p:cNvSpPr/>
          <p:nvPr/>
        </p:nvSpPr>
        <p:spPr>
          <a:xfrm>
            <a:off x="10570128" y="1107347"/>
            <a:ext cx="1426129" cy="939567"/>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GB"/>
          </a:p>
        </p:txBody>
      </p:sp>
      <p:sp>
        <p:nvSpPr>
          <p:cNvPr id="34" name="TextBox 33">
            <a:extLst>
              <a:ext uri="{FF2B5EF4-FFF2-40B4-BE49-F238E27FC236}">
                <a16:creationId xmlns:a16="http://schemas.microsoft.com/office/drawing/2014/main" id="{4DABFDB0-F245-4AE6-B07D-41E3752BF0CD}"/>
              </a:ext>
            </a:extLst>
          </p:cNvPr>
          <p:cNvSpPr txBox="1"/>
          <p:nvPr/>
        </p:nvSpPr>
        <p:spPr>
          <a:xfrm>
            <a:off x="10817603" y="1253964"/>
            <a:ext cx="931178" cy="646331"/>
          </a:xfrm>
          <a:prstGeom prst="rect">
            <a:avLst/>
          </a:prstGeom>
          <a:noFill/>
        </p:spPr>
        <p:txBody>
          <a:bodyPr wrap="square" rtlCol="0">
            <a:spAutoFit/>
          </a:bodyPr>
          <a:lstStyle/>
          <a:p>
            <a:r>
              <a:rPr lang="en-GB" dirty="0"/>
              <a:t>Identify Problem</a:t>
            </a:r>
          </a:p>
        </p:txBody>
      </p:sp>
      <p:sp>
        <p:nvSpPr>
          <p:cNvPr id="35" name="Arrow: Down 34">
            <a:extLst>
              <a:ext uri="{FF2B5EF4-FFF2-40B4-BE49-F238E27FC236}">
                <a16:creationId xmlns:a16="http://schemas.microsoft.com/office/drawing/2014/main" id="{D3BF4BF9-3F1C-4F77-AF50-97CF696BF891}"/>
              </a:ext>
            </a:extLst>
          </p:cNvPr>
          <p:cNvSpPr/>
          <p:nvPr/>
        </p:nvSpPr>
        <p:spPr>
          <a:xfrm>
            <a:off x="11098633" y="3428996"/>
            <a:ext cx="360727" cy="442521"/>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8338993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6E7E9"/>
        </a:solidFill>
        <a:effectLst/>
      </p:bgPr>
    </p:bg>
    <p:spTree>
      <p:nvGrpSpPr>
        <p:cNvPr id="1" name=""/>
        <p:cNvGrpSpPr/>
        <p:nvPr/>
      </p:nvGrpSpPr>
      <p:grpSpPr>
        <a:xfrm>
          <a:off x="0" y="0"/>
          <a:ext cx="0" cy="0"/>
          <a:chOff x="0" y="0"/>
          <a:chExt cx="0" cy="0"/>
        </a:xfrm>
      </p:grpSpPr>
      <p:pic>
        <p:nvPicPr>
          <p:cNvPr id="85" name="Picture 84">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4491" cy="560484"/>
          </a:xfrm>
          <a:prstGeom prst="rect">
            <a:avLst/>
          </a:prstGeom>
        </p:spPr>
      </p:pic>
      <p:pic>
        <p:nvPicPr>
          <p:cNvPr id="87" name="Picture 86">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4491" y="0"/>
            <a:ext cx="1824491" cy="560484"/>
          </a:xfrm>
          <a:prstGeom prst="rect">
            <a:avLst/>
          </a:prstGeom>
        </p:spPr>
      </p:pic>
      <p:pic>
        <p:nvPicPr>
          <p:cNvPr id="88" name="Picture 87">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8982" y="0"/>
            <a:ext cx="1824491" cy="560484"/>
          </a:xfrm>
          <a:prstGeom prst="rect">
            <a:avLst/>
          </a:prstGeom>
        </p:spPr>
      </p:pic>
      <p:pic>
        <p:nvPicPr>
          <p:cNvPr id="89" name="Picture 88">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3473" y="0"/>
            <a:ext cx="1824491" cy="560484"/>
          </a:xfrm>
          <a:prstGeom prst="rect">
            <a:avLst/>
          </a:prstGeom>
        </p:spPr>
      </p:pic>
      <p:pic>
        <p:nvPicPr>
          <p:cNvPr id="90" name="Picture 89">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7964" y="0"/>
            <a:ext cx="1824491" cy="560484"/>
          </a:xfrm>
          <a:prstGeom prst="rect">
            <a:avLst/>
          </a:prstGeom>
        </p:spPr>
      </p:pic>
      <p:pic>
        <p:nvPicPr>
          <p:cNvPr id="91" name="Picture 90">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22455" y="0"/>
            <a:ext cx="1824491" cy="560484"/>
          </a:xfrm>
          <a:prstGeom prst="rect">
            <a:avLst/>
          </a:prstGeom>
        </p:spPr>
      </p:pic>
      <p:pic>
        <p:nvPicPr>
          <p:cNvPr id="92" name="Picture 91">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46947" y="0"/>
            <a:ext cx="1245054" cy="560484"/>
          </a:xfrm>
          <a:prstGeom prst="rect">
            <a:avLst/>
          </a:prstGeom>
        </p:spPr>
      </p:pic>
      <p:sp>
        <p:nvSpPr>
          <p:cNvPr id="3" name="Rectangle 2"/>
          <p:cNvSpPr/>
          <p:nvPr/>
        </p:nvSpPr>
        <p:spPr>
          <a:xfrm>
            <a:off x="1705428" y="0"/>
            <a:ext cx="10486572" cy="51435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solidFill>
                <a:prstClr val="white"/>
              </a:solidFill>
            </a:endParaRPr>
          </a:p>
        </p:txBody>
      </p:sp>
      <p:sp>
        <p:nvSpPr>
          <p:cNvPr id="93" name="TextBox 92">
            <a:extLst>
              <a:ext uri="{FF2B5EF4-FFF2-40B4-BE49-F238E27FC236}">
                <a16:creationId xmlns:a16="http://schemas.microsoft.com/office/drawing/2014/main" id="{DE4DD96F-1463-430E-820A-FE28BD460780}"/>
              </a:ext>
            </a:extLst>
          </p:cNvPr>
          <p:cNvSpPr txBox="1"/>
          <p:nvPr/>
        </p:nvSpPr>
        <p:spPr>
          <a:xfrm>
            <a:off x="3529919" y="0"/>
            <a:ext cx="5242560" cy="584775"/>
          </a:xfrm>
          <a:prstGeom prst="rect">
            <a:avLst/>
          </a:prstGeom>
          <a:noFill/>
        </p:spPr>
        <p:txBody>
          <a:bodyPr wrap="square" rtlCol="0">
            <a:spAutoFit/>
          </a:bodyPr>
          <a:lstStyle/>
          <a:p>
            <a:pPr algn="just"/>
            <a:r>
              <a:rPr lang="en-GB" sz="3200" dirty="0">
                <a:solidFill>
                  <a:prstClr val="white">
                    <a:lumMod val="95000"/>
                  </a:prstClr>
                </a:solidFill>
                <a:latin typeface="Garamond" panose="02020404030301010803" pitchFamily="18" charset="0"/>
              </a:rPr>
              <a:t>Cardiff School of Technologies</a:t>
            </a:r>
          </a:p>
        </p:txBody>
      </p:sp>
      <p:sp>
        <p:nvSpPr>
          <p:cNvPr id="12" name="TextBox 11">
            <a:extLst>
              <a:ext uri="{FF2B5EF4-FFF2-40B4-BE49-F238E27FC236}">
                <a16:creationId xmlns:a16="http://schemas.microsoft.com/office/drawing/2014/main" id="{E17B8AA6-04FD-48C8-8EA6-18CA36F31289}"/>
              </a:ext>
            </a:extLst>
          </p:cNvPr>
          <p:cNvSpPr txBox="1"/>
          <p:nvPr/>
        </p:nvSpPr>
        <p:spPr>
          <a:xfrm>
            <a:off x="4165217" y="584775"/>
            <a:ext cx="4242565" cy="584775"/>
          </a:xfrm>
          <a:prstGeom prst="rect">
            <a:avLst/>
          </a:prstGeom>
          <a:noFill/>
        </p:spPr>
        <p:txBody>
          <a:bodyPr wrap="square" rtlCol="0">
            <a:spAutoFit/>
          </a:bodyPr>
          <a:lstStyle/>
          <a:p>
            <a:pPr algn="ctr" defTabSz="914400"/>
            <a:r>
              <a:rPr lang="en-GB" sz="3200" b="1" dirty="0">
                <a:solidFill>
                  <a:prstClr val="black"/>
                </a:solidFill>
                <a:latin typeface="Garamond" panose="02020404030301010803" pitchFamily="18" charset="0"/>
              </a:rPr>
              <a:t>Future Challenges</a:t>
            </a:r>
          </a:p>
        </p:txBody>
      </p:sp>
      <p:sp>
        <p:nvSpPr>
          <p:cNvPr id="18" name="TextBox 17">
            <a:extLst>
              <a:ext uri="{FF2B5EF4-FFF2-40B4-BE49-F238E27FC236}">
                <a16:creationId xmlns:a16="http://schemas.microsoft.com/office/drawing/2014/main" id="{6775362D-1758-41FD-8473-39856C2E85EC}"/>
              </a:ext>
            </a:extLst>
          </p:cNvPr>
          <p:cNvSpPr txBox="1"/>
          <p:nvPr/>
        </p:nvSpPr>
        <p:spPr>
          <a:xfrm>
            <a:off x="1211047" y="3129787"/>
            <a:ext cx="4041031" cy="338554"/>
          </a:xfrm>
          <a:prstGeom prst="rect">
            <a:avLst/>
          </a:prstGeom>
          <a:noFill/>
        </p:spPr>
        <p:txBody>
          <a:bodyPr wrap="square" rtlCol="0">
            <a:spAutoFit/>
          </a:bodyPr>
          <a:lstStyle/>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Clear and Byte-size Terms and Conditions.</a:t>
            </a:r>
          </a:p>
        </p:txBody>
      </p:sp>
      <p:sp>
        <p:nvSpPr>
          <p:cNvPr id="19" name="TextBox 18">
            <a:extLst>
              <a:ext uri="{FF2B5EF4-FFF2-40B4-BE49-F238E27FC236}">
                <a16:creationId xmlns:a16="http://schemas.microsoft.com/office/drawing/2014/main" id="{0F3C3603-5B11-4EE9-8453-01C39F0BA029}"/>
              </a:ext>
            </a:extLst>
          </p:cNvPr>
          <p:cNvSpPr txBox="1"/>
          <p:nvPr/>
        </p:nvSpPr>
        <p:spPr>
          <a:xfrm>
            <a:off x="1211047" y="4042908"/>
            <a:ext cx="4452092" cy="338554"/>
          </a:xfrm>
          <a:prstGeom prst="rect">
            <a:avLst/>
          </a:prstGeom>
          <a:noFill/>
        </p:spPr>
        <p:txBody>
          <a:bodyPr wrap="square" rtlCol="0">
            <a:spAutoFit/>
          </a:bodyPr>
          <a:lstStyle/>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Assessment-based reporting on updated terms.</a:t>
            </a:r>
          </a:p>
        </p:txBody>
      </p:sp>
      <p:sp>
        <p:nvSpPr>
          <p:cNvPr id="20" name="TextBox 19">
            <a:extLst>
              <a:ext uri="{FF2B5EF4-FFF2-40B4-BE49-F238E27FC236}">
                <a16:creationId xmlns:a16="http://schemas.microsoft.com/office/drawing/2014/main" id="{544718DF-8498-43AD-A79D-85C5B8AA1120}"/>
              </a:ext>
            </a:extLst>
          </p:cNvPr>
          <p:cNvSpPr txBox="1"/>
          <p:nvPr/>
        </p:nvSpPr>
        <p:spPr>
          <a:xfrm>
            <a:off x="1211047" y="2216666"/>
            <a:ext cx="4452092" cy="338554"/>
          </a:xfrm>
          <a:prstGeom prst="rect">
            <a:avLst/>
          </a:prstGeom>
          <a:noFill/>
        </p:spPr>
        <p:txBody>
          <a:bodyPr wrap="square" rtlCol="0">
            <a:spAutoFit/>
          </a:bodyPr>
          <a:lstStyle/>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Misinformation vs Disinformation.</a:t>
            </a:r>
          </a:p>
        </p:txBody>
      </p:sp>
      <p:sp>
        <p:nvSpPr>
          <p:cNvPr id="21" name="TextBox 20">
            <a:extLst>
              <a:ext uri="{FF2B5EF4-FFF2-40B4-BE49-F238E27FC236}">
                <a16:creationId xmlns:a16="http://schemas.microsoft.com/office/drawing/2014/main" id="{128B69CC-030C-4E1B-8300-AA7E2BCAF9E9}"/>
              </a:ext>
            </a:extLst>
          </p:cNvPr>
          <p:cNvSpPr txBox="1"/>
          <p:nvPr/>
        </p:nvSpPr>
        <p:spPr>
          <a:xfrm>
            <a:off x="1211047" y="1193841"/>
            <a:ext cx="6253656" cy="584775"/>
          </a:xfrm>
          <a:prstGeom prst="rect">
            <a:avLst/>
          </a:prstGeom>
          <a:noFill/>
        </p:spPr>
        <p:txBody>
          <a:bodyPr wrap="square" rtlCol="0">
            <a:spAutoFit/>
          </a:bodyPr>
          <a:lstStyle/>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Promote, design, and implement ethics as core operational functions.</a:t>
            </a:r>
          </a:p>
          <a:p>
            <a:pPr marL="285750" lvl="0" indent="-285750" algn="just" defTabSz="914400">
              <a:buFont typeface="Arial" panose="020B0604020202020204" pitchFamily="34" charset="0"/>
              <a:buChar char="•"/>
            </a:pPr>
            <a:endParaRPr lang="en-GB" sz="1600" dirty="0">
              <a:solidFill>
                <a:schemeClr val="bg1"/>
              </a:solidFill>
              <a:latin typeface="Calibri" panose="020F0502020204030204"/>
            </a:endParaRPr>
          </a:p>
        </p:txBody>
      </p:sp>
      <p:sp>
        <p:nvSpPr>
          <p:cNvPr id="22" name="TextBox 21">
            <a:extLst>
              <a:ext uri="{FF2B5EF4-FFF2-40B4-BE49-F238E27FC236}">
                <a16:creationId xmlns:a16="http://schemas.microsoft.com/office/drawing/2014/main" id="{64A11EDB-F9D6-45F4-82D2-3A74DF9D22DC}"/>
              </a:ext>
            </a:extLst>
          </p:cNvPr>
          <p:cNvSpPr txBox="1"/>
          <p:nvPr/>
        </p:nvSpPr>
        <p:spPr>
          <a:xfrm>
            <a:off x="1211047" y="4956029"/>
            <a:ext cx="4452092" cy="338554"/>
          </a:xfrm>
          <a:prstGeom prst="rect">
            <a:avLst/>
          </a:prstGeom>
          <a:noFill/>
        </p:spPr>
        <p:txBody>
          <a:bodyPr wrap="square" rtlCol="0">
            <a:spAutoFit/>
          </a:bodyPr>
          <a:lstStyle/>
          <a:p>
            <a:pPr marL="285750" lvl="0" indent="-285750" algn="just" defTabSz="914400">
              <a:buFont typeface="Arial" panose="020B0604020202020204" pitchFamily="34" charset="0"/>
              <a:buChar char="•"/>
            </a:pPr>
            <a:r>
              <a:rPr lang="en-GB" sz="1600" dirty="0">
                <a:solidFill>
                  <a:schemeClr val="bg1"/>
                </a:solidFill>
                <a:latin typeface="Calibri" panose="020F0502020204030204"/>
              </a:rPr>
              <a:t>Innovative User Interfaces.</a:t>
            </a:r>
          </a:p>
        </p:txBody>
      </p:sp>
      <p:sp>
        <p:nvSpPr>
          <p:cNvPr id="24" name="Oval 23">
            <a:extLst>
              <a:ext uri="{FF2B5EF4-FFF2-40B4-BE49-F238E27FC236}">
                <a16:creationId xmlns:a16="http://schemas.microsoft.com/office/drawing/2014/main" id="{35455328-F66B-4F0A-9286-5E76AE2D0491}"/>
              </a:ext>
            </a:extLst>
          </p:cNvPr>
          <p:cNvSpPr/>
          <p:nvPr/>
        </p:nvSpPr>
        <p:spPr>
          <a:xfrm>
            <a:off x="10570128" y="2489433"/>
            <a:ext cx="1426129" cy="939567"/>
          </a:xfrm>
          <a:prstGeom prst="ellipse">
            <a:avLst/>
          </a:prstGeom>
          <a:solidFill>
            <a:srgbClr val="FFC000"/>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en-GB"/>
          </a:p>
        </p:txBody>
      </p:sp>
      <p:sp>
        <p:nvSpPr>
          <p:cNvPr id="25" name="TextBox 24">
            <a:extLst>
              <a:ext uri="{FF2B5EF4-FFF2-40B4-BE49-F238E27FC236}">
                <a16:creationId xmlns:a16="http://schemas.microsoft.com/office/drawing/2014/main" id="{679C0621-B32C-4DFE-93FD-BD44B33AE1CC}"/>
              </a:ext>
            </a:extLst>
          </p:cNvPr>
          <p:cNvSpPr txBox="1"/>
          <p:nvPr/>
        </p:nvSpPr>
        <p:spPr>
          <a:xfrm>
            <a:off x="10660665" y="2489433"/>
            <a:ext cx="1245054" cy="923330"/>
          </a:xfrm>
          <a:prstGeom prst="rect">
            <a:avLst/>
          </a:prstGeom>
          <a:noFill/>
        </p:spPr>
        <p:txBody>
          <a:bodyPr wrap="square" rtlCol="0">
            <a:spAutoFit/>
          </a:bodyPr>
          <a:lstStyle/>
          <a:p>
            <a:pPr algn="ctr"/>
            <a:r>
              <a:rPr lang="en-GB" dirty="0"/>
              <a:t>Planning and Strategy</a:t>
            </a:r>
          </a:p>
        </p:txBody>
      </p:sp>
      <p:sp>
        <p:nvSpPr>
          <p:cNvPr id="26" name="Oval 25">
            <a:extLst>
              <a:ext uri="{FF2B5EF4-FFF2-40B4-BE49-F238E27FC236}">
                <a16:creationId xmlns:a16="http://schemas.microsoft.com/office/drawing/2014/main" id="{537E4D10-682A-4806-AC0E-18152CCA16EE}"/>
              </a:ext>
            </a:extLst>
          </p:cNvPr>
          <p:cNvSpPr/>
          <p:nvPr/>
        </p:nvSpPr>
        <p:spPr>
          <a:xfrm>
            <a:off x="10570128" y="3871519"/>
            <a:ext cx="1426129" cy="939567"/>
          </a:xfrm>
          <a:prstGeom prst="ellipse">
            <a:avLst/>
          </a:prstGeom>
          <a:solidFill>
            <a:srgbClr val="92D050"/>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en-GB"/>
          </a:p>
        </p:txBody>
      </p:sp>
      <p:sp>
        <p:nvSpPr>
          <p:cNvPr id="27" name="TextBox 26">
            <a:extLst>
              <a:ext uri="{FF2B5EF4-FFF2-40B4-BE49-F238E27FC236}">
                <a16:creationId xmlns:a16="http://schemas.microsoft.com/office/drawing/2014/main" id="{968163F2-1854-4E05-B490-1DC219326779}"/>
              </a:ext>
            </a:extLst>
          </p:cNvPr>
          <p:cNvSpPr txBox="1"/>
          <p:nvPr/>
        </p:nvSpPr>
        <p:spPr>
          <a:xfrm>
            <a:off x="10660665" y="4018136"/>
            <a:ext cx="1245054" cy="646331"/>
          </a:xfrm>
          <a:prstGeom prst="rect">
            <a:avLst/>
          </a:prstGeom>
          <a:noFill/>
        </p:spPr>
        <p:txBody>
          <a:bodyPr wrap="square" rtlCol="0">
            <a:spAutoFit/>
          </a:bodyPr>
          <a:lstStyle/>
          <a:p>
            <a:pPr algn="ctr"/>
            <a:r>
              <a:rPr lang="en-GB" dirty="0"/>
              <a:t>Collect Evidence</a:t>
            </a:r>
          </a:p>
        </p:txBody>
      </p:sp>
      <p:sp>
        <p:nvSpPr>
          <p:cNvPr id="28" name="Oval 27">
            <a:extLst>
              <a:ext uri="{FF2B5EF4-FFF2-40B4-BE49-F238E27FC236}">
                <a16:creationId xmlns:a16="http://schemas.microsoft.com/office/drawing/2014/main" id="{0BB22F48-978F-4242-837A-A32F5FA5B63D}"/>
              </a:ext>
            </a:extLst>
          </p:cNvPr>
          <p:cNvSpPr/>
          <p:nvPr/>
        </p:nvSpPr>
        <p:spPr>
          <a:xfrm>
            <a:off x="10570128" y="5253605"/>
            <a:ext cx="1426129" cy="939567"/>
          </a:xfrm>
          <a:prstGeom prst="ellipse">
            <a:avLst/>
          </a:prstGeom>
          <a:solidFill>
            <a:srgbClr val="0070C0"/>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en-GB"/>
          </a:p>
        </p:txBody>
      </p:sp>
      <p:sp>
        <p:nvSpPr>
          <p:cNvPr id="29" name="TextBox 28">
            <a:extLst>
              <a:ext uri="{FF2B5EF4-FFF2-40B4-BE49-F238E27FC236}">
                <a16:creationId xmlns:a16="http://schemas.microsoft.com/office/drawing/2014/main" id="{7A364E1F-3694-4881-89B9-8AB17B893F4E}"/>
              </a:ext>
            </a:extLst>
          </p:cNvPr>
          <p:cNvSpPr txBox="1"/>
          <p:nvPr/>
        </p:nvSpPr>
        <p:spPr>
          <a:xfrm>
            <a:off x="10660665" y="5538722"/>
            <a:ext cx="1245054" cy="369332"/>
          </a:xfrm>
          <a:prstGeom prst="rect">
            <a:avLst/>
          </a:prstGeom>
          <a:noFill/>
        </p:spPr>
        <p:txBody>
          <a:bodyPr wrap="square" rtlCol="0">
            <a:spAutoFit/>
          </a:bodyPr>
          <a:lstStyle/>
          <a:p>
            <a:pPr algn="ctr"/>
            <a:r>
              <a:rPr lang="en-GB" dirty="0"/>
              <a:t>Processing</a:t>
            </a:r>
          </a:p>
        </p:txBody>
      </p:sp>
      <p:sp>
        <p:nvSpPr>
          <p:cNvPr id="30" name="Arrow: Down 29">
            <a:extLst>
              <a:ext uri="{FF2B5EF4-FFF2-40B4-BE49-F238E27FC236}">
                <a16:creationId xmlns:a16="http://schemas.microsoft.com/office/drawing/2014/main" id="{D75F14D7-295E-421A-8080-83B1E1447035}"/>
              </a:ext>
            </a:extLst>
          </p:cNvPr>
          <p:cNvSpPr/>
          <p:nvPr/>
        </p:nvSpPr>
        <p:spPr>
          <a:xfrm>
            <a:off x="11102828" y="2046912"/>
            <a:ext cx="360727" cy="442521"/>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p>
        </p:txBody>
      </p:sp>
      <p:sp>
        <p:nvSpPr>
          <p:cNvPr id="32" name="Arrow: Down 31">
            <a:extLst>
              <a:ext uri="{FF2B5EF4-FFF2-40B4-BE49-F238E27FC236}">
                <a16:creationId xmlns:a16="http://schemas.microsoft.com/office/drawing/2014/main" id="{3003C3C6-F2FE-4A0F-98F6-39952A4A8591}"/>
              </a:ext>
            </a:extLst>
          </p:cNvPr>
          <p:cNvSpPr/>
          <p:nvPr/>
        </p:nvSpPr>
        <p:spPr>
          <a:xfrm>
            <a:off x="11102826" y="4799615"/>
            <a:ext cx="360727" cy="442521"/>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p>
        </p:txBody>
      </p:sp>
      <p:sp>
        <p:nvSpPr>
          <p:cNvPr id="33" name="Oval 32">
            <a:extLst>
              <a:ext uri="{FF2B5EF4-FFF2-40B4-BE49-F238E27FC236}">
                <a16:creationId xmlns:a16="http://schemas.microsoft.com/office/drawing/2014/main" id="{5EC1536F-5E01-4BE4-A517-BF741987D481}"/>
              </a:ext>
            </a:extLst>
          </p:cNvPr>
          <p:cNvSpPr/>
          <p:nvPr/>
        </p:nvSpPr>
        <p:spPr>
          <a:xfrm>
            <a:off x="10570128" y="1107347"/>
            <a:ext cx="1426129" cy="939567"/>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GB"/>
          </a:p>
        </p:txBody>
      </p:sp>
      <p:sp>
        <p:nvSpPr>
          <p:cNvPr id="34" name="TextBox 33">
            <a:extLst>
              <a:ext uri="{FF2B5EF4-FFF2-40B4-BE49-F238E27FC236}">
                <a16:creationId xmlns:a16="http://schemas.microsoft.com/office/drawing/2014/main" id="{6334EA17-FEC6-4E72-A4AC-5BFE84D0C46B}"/>
              </a:ext>
            </a:extLst>
          </p:cNvPr>
          <p:cNvSpPr txBox="1"/>
          <p:nvPr/>
        </p:nvSpPr>
        <p:spPr>
          <a:xfrm>
            <a:off x="10817603" y="1253964"/>
            <a:ext cx="931178" cy="646331"/>
          </a:xfrm>
          <a:prstGeom prst="rect">
            <a:avLst/>
          </a:prstGeom>
          <a:noFill/>
        </p:spPr>
        <p:txBody>
          <a:bodyPr wrap="square" rtlCol="0">
            <a:spAutoFit/>
          </a:bodyPr>
          <a:lstStyle/>
          <a:p>
            <a:r>
              <a:rPr lang="en-GB" dirty="0"/>
              <a:t>Identify Problem</a:t>
            </a:r>
          </a:p>
        </p:txBody>
      </p:sp>
      <p:cxnSp>
        <p:nvCxnSpPr>
          <p:cNvPr id="4" name="Straight Connector 3">
            <a:extLst>
              <a:ext uri="{FF2B5EF4-FFF2-40B4-BE49-F238E27FC236}">
                <a16:creationId xmlns:a16="http://schemas.microsoft.com/office/drawing/2014/main" id="{9CE7B912-3338-4FDC-A1E5-C4388FAB86A6}"/>
              </a:ext>
            </a:extLst>
          </p:cNvPr>
          <p:cNvCxnSpPr>
            <a:cxnSpLocks/>
            <a:stCxn id="28" idx="2"/>
          </p:cNvCxnSpPr>
          <p:nvPr/>
        </p:nvCxnSpPr>
        <p:spPr>
          <a:xfrm flipH="1">
            <a:off x="10207305" y="5723389"/>
            <a:ext cx="362823" cy="0"/>
          </a:xfrm>
          <a:prstGeom prst="line">
            <a:avLst/>
          </a:prstGeom>
        </p:spPr>
        <p:style>
          <a:lnRef idx="3">
            <a:schemeClr val="dk1"/>
          </a:lnRef>
          <a:fillRef idx="0">
            <a:schemeClr val="dk1"/>
          </a:fillRef>
          <a:effectRef idx="2">
            <a:schemeClr val="dk1"/>
          </a:effectRef>
          <a:fontRef idx="minor">
            <a:schemeClr val="tx1"/>
          </a:fontRef>
        </p:style>
      </p:cxnSp>
      <p:cxnSp>
        <p:nvCxnSpPr>
          <p:cNvPr id="36" name="Straight Connector 35">
            <a:extLst>
              <a:ext uri="{FF2B5EF4-FFF2-40B4-BE49-F238E27FC236}">
                <a16:creationId xmlns:a16="http://schemas.microsoft.com/office/drawing/2014/main" id="{A590CE81-AC91-4C45-89A5-F6F1016AC8EE}"/>
              </a:ext>
            </a:extLst>
          </p:cNvPr>
          <p:cNvCxnSpPr/>
          <p:nvPr/>
        </p:nvCxnSpPr>
        <p:spPr>
          <a:xfrm flipH="1">
            <a:off x="10207305" y="1589819"/>
            <a:ext cx="352337" cy="6292"/>
          </a:xfrm>
          <a:prstGeom prst="line">
            <a:avLst/>
          </a:prstGeom>
        </p:spPr>
        <p:style>
          <a:lnRef idx="3">
            <a:schemeClr val="dk1"/>
          </a:lnRef>
          <a:fillRef idx="0">
            <a:schemeClr val="dk1"/>
          </a:fillRef>
          <a:effectRef idx="2">
            <a:schemeClr val="dk1"/>
          </a:effectRef>
          <a:fontRef idx="minor">
            <a:schemeClr val="tx1"/>
          </a:fontRef>
        </p:style>
      </p:cxnSp>
      <p:cxnSp>
        <p:nvCxnSpPr>
          <p:cNvPr id="37" name="Straight Connector 36">
            <a:extLst>
              <a:ext uri="{FF2B5EF4-FFF2-40B4-BE49-F238E27FC236}">
                <a16:creationId xmlns:a16="http://schemas.microsoft.com/office/drawing/2014/main" id="{3C54394F-A135-4017-982E-91D8D3CA78AE}"/>
              </a:ext>
            </a:extLst>
          </p:cNvPr>
          <p:cNvCxnSpPr>
            <a:cxnSpLocks/>
          </p:cNvCxnSpPr>
          <p:nvPr/>
        </p:nvCxnSpPr>
        <p:spPr>
          <a:xfrm flipV="1">
            <a:off x="10207306" y="1589819"/>
            <a:ext cx="10485" cy="4133570"/>
          </a:xfrm>
          <a:prstGeom prst="line">
            <a:avLst/>
          </a:prstGeom>
        </p:spPr>
        <p:style>
          <a:lnRef idx="3">
            <a:schemeClr val="dk1"/>
          </a:lnRef>
          <a:fillRef idx="0">
            <a:schemeClr val="dk1"/>
          </a:fillRef>
          <a:effectRef idx="2">
            <a:schemeClr val="dk1"/>
          </a:effectRef>
          <a:fontRef idx="minor">
            <a:schemeClr val="tx1"/>
          </a:fontRef>
        </p:style>
      </p:cxnSp>
      <p:sp>
        <p:nvSpPr>
          <p:cNvPr id="40" name="Arrow: Down 39">
            <a:extLst>
              <a:ext uri="{FF2B5EF4-FFF2-40B4-BE49-F238E27FC236}">
                <a16:creationId xmlns:a16="http://schemas.microsoft.com/office/drawing/2014/main" id="{D8DDEE2E-5411-4B35-8E68-126C11502C08}"/>
              </a:ext>
            </a:extLst>
          </p:cNvPr>
          <p:cNvSpPr/>
          <p:nvPr/>
        </p:nvSpPr>
        <p:spPr>
          <a:xfrm rot="10800000">
            <a:off x="10033232" y="4158181"/>
            <a:ext cx="360727" cy="442521"/>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p>
        </p:txBody>
      </p:sp>
      <p:sp>
        <p:nvSpPr>
          <p:cNvPr id="42" name="Arrow: Down 41">
            <a:extLst>
              <a:ext uri="{FF2B5EF4-FFF2-40B4-BE49-F238E27FC236}">
                <a16:creationId xmlns:a16="http://schemas.microsoft.com/office/drawing/2014/main" id="{AF84EF18-CABF-4B45-8848-1BE2828FAFD1}"/>
              </a:ext>
            </a:extLst>
          </p:cNvPr>
          <p:cNvSpPr/>
          <p:nvPr/>
        </p:nvSpPr>
        <p:spPr>
          <a:xfrm rot="10800000">
            <a:off x="10033232" y="2818429"/>
            <a:ext cx="360727" cy="442521"/>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p>
        </p:txBody>
      </p:sp>
      <p:sp>
        <p:nvSpPr>
          <p:cNvPr id="43" name="Arrow: Down 42">
            <a:extLst>
              <a:ext uri="{FF2B5EF4-FFF2-40B4-BE49-F238E27FC236}">
                <a16:creationId xmlns:a16="http://schemas.microsoft.com/office/drawing/2014/main" id="{C586F088-6BB3-40C7-9318-A757725822FF}"/>
              </a:ext>
            </a:extLst>
          </p:cNvPr>
          <p:cNvSpPr/>
          <p:nvPr/>
        </p:nvSpPr>
        <p:spPr>
          <a:xfrm rot="16200000">
            <a:off x="10229515" y="1511026"/>
            <a:ext cx="360727" cy="174453"/>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p>
        </p:txBody>
      </p:sp>
      <p:sp>
        <p:nvSpPr>
          <p:cNvPr id="44" name="Arrow: Down 43">
            <a:extLst>
              <a:ext uri="{FF2B5EF4-FFF2-40B4-BE49-F238E27FC236}">
                <a16:creationId xmlns:a16="http://schemas.microsoft.com/office/drawing/2014/main" id="{B2109CCB-B752-4863-93D9-9AD00C7A7B67}"/>
              </a:ext>
            </a:extLst>
          </p:cNvPr>
          <p:cNvSpPr/>
          <p:nvPr/>
        </p:nvSpPr>
        <p:spPr>
          <a:xfrm rot="5400000">
            <a:off x="10229514" y="5640464"/>
            <a:ext cx="360727" cy="174453"/>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p>
        </p:txBody>
      </p:sp>
      <p:sp>
        <p:nvSpPr>
          <p:cNvPr id="45" name="Arrow: Down 44">
            <a:extLst>
              <a:ext uri="{FF2B5EF4-FFF2-40B4-BE49-F238E27FC236}">
                <a16:creationId xmlns:a16="http://schemas.microsoft.com/office/drawing/2014/main" id="{0AD1F978-B7AB-47F8-86AD-FBE257F976F6}"/>
              </a:ext>
            </a:extLst>
          </p:cNvPr>
          <p:cNvSpPr/>
          <p:nvPr/>
        </p:nvSpPr>
        <p:spPr>
          <a:xfrm>
            <a:off x="11098633" y="3428996"/>
            <a:ext cx="360727" cy="442521"/>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652516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down)">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6E7E9"/>
        </a:solidFill>
        <a:effectLst/>
      </p:bgPr>
    </p:bg>
    <p:spTree>
      <p:nvGrpSpPr>
        <p:cNvPr id="1" name=""/>
        <p:cNvGrpSpPr/>
        <p:nvPr/>
      </p:nvGrpSpPr>
      <p:grpSpPr>
        <a:xfrm>
          <a:off x="0" y="0"/>
          <a:ext cx="0" cy="0"/>
          <a:chOff x="0" y="0"/>
          <a:chExt cx="0" cy="0"/>
        </a:xfrm>
      </p:grpSpPr>
      <p:pic>
        <p:nvPicPr>
          <p:cNvPr id="85" name="Picture 84">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4491" cy="560484"/>
          </a:xfrm>
          <a:prstGeom prst="rect">
            <a:avLst/>
          </a:prstGeom>
        </p:spPr>
      </p:pic>
      <p:pic>
        <p:nvPicPr>
          <p:cNvPr id="87" name="Picture 86">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4491" y="0"/>
            <a:ext cx="1824491" cy="560484"/>
          </a:xfrm>
          <a:prstGeom prst="rect">
            <a:avLst/>
          </a:prstGeom>
        </p:spPr>
      </p:pic>
      <p:pic>
        <p:nvPicPr>
          <p:cNvPr id="88" name="Picture 87">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8982" y="0"/>
            <a:ext cx="1824491" cy="560484"/>
          </a:xfrm>
          <a:prstGeom prst="rect">
            <a:avLst/>
          </a:prstGeom>
        </p:spPr>
      </p:pic>
      <p:pic>
        <p:nvPicPr>
          <p:cNvPr id="89" name="Picture 88">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3473" y="0"/>
            <a:ext cx="1824491" cy="560484"/>
          </a:xfrm>
          <a:prstGeom prst="rect">
            <a:avLst/>
          </a:prstGeom>
        </p:spPr>
      </p:pic>
      <p:pic>
        <p:nvPicPr>
          <p:cNvPr id="90" name="Picture 89">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7964" y="0"/>
            <a:ext cx="1824491" cy="560484"/>
          </a:xfrm>
          <a:prstGeom prst="rect">
            <a:avLst/>
          </a:prstGeom>
        </p:spPr>
      </p:pic>
      <p:pic>
        <p:nvPicPr>
          <p:cNvPr id="91" name="Picture 90">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22455" y="0"/>
            <a:ext cx="1824491" cy="560484"/>
          </a:xfrm>
          <a:prstGeom prst="rect">
            <a:avLst/>
          </a:prstGeom>
        </p:spPr>
      </p:pic>
      <p:pic>
        <p:nvPicPr>
          <p:cNvPr id="92" name="Picture 91">
            <a:extLst>
              <a:ext uri="{FF2B5EF4-FFF2-40B4-BE49-F238E27FC236}">
                <a16:creationId xmlns:a16="http://schemas.microsoft.com/office/drawing/2014/main" id="{F6AA2C7A-A23B-4DD5-B397-B7CD2F014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46947" y="0"/>
            <a:ext cx="1245054" cy="560484"/>
          </a:xfrm>
          <a:prstGeom prst="rect">
            <a:avLst/>
          </a:prstGeom>
        </p:spPr>
      </p:pic>
      <p:sp>
        <p:nvSpPr>
          <p:cNvPr id="3" name="Rectangle 2"/>
          <p:cNvSpPr/>
          <p:nvPr/>
        </p:nvSpPr>
        <p:spPr>
          <a:xfrm>
            <a:off x="1705428" y="0"/>
            <a:ext cx="10486572" cy="51435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solidFill>
                <a:prstClr val="white"/>
              </a:solidFill>
            </a:endParaRPr>
          </a:p>
        </p:txBody>
      </p:sp>
      <p:sp>
        <p:nvSpPr>
          <p:cNvPr id="93" name="TextBox 92">
            <a:extLst>
              <a:ext uri="{FF2B5EF4-FFF2-40B4-BE49-F238E27FC236}">
                <a16:creationId xmlns:a16="http://schemas.microsoft.com/office/drawing/2014/main" id="{DE4DD96F-1463-430E-820A-FE28BD460780}"/>
              </a:ext>
            </a:extLst>
          </p:cNvPr>
          <p:cNvSpPr txBox="1"/>
          <p:nvPr/>
        </p:nvSpPr>
        <p:spPr>
          <a:xfrm>
            <a:off x="3529919" y="0"/>
            <a:ext cx="5242560" cy="584775"/>
          </a:xfrm>
          <a:prstGeom prst="rect">
            <a:avLst/>
          </a:prstGeom>
          <a:noFill/>
        </p:spPr>
        <p:txBody>
          <a:bodyPr wrap="square" rtlCol="0">
            <a:spAutoFit/>
          </a:bodyPr>
          <a:lstStyle/>
          <a:p>
            <a:pPr algn="just"/>
            <a:r>
              <a:rPr lang="en-GB" sz="3200" dirty="0">
                <a:solidFill>
                  <a:prstClr val="white">
                    <a:lumMod val="95000"/>
                  </a:prstClr>
                </a:solidFill>
                <a:latin typeface="Garamond" panose="02020404030301010803" pitchFamily="18" charset="0"/>
              </a:rPr>
              <a:t>Cardiff School of Technologies</a:t>
            </a:r>
          </a:p>
        </p:txBody>
      </p:sp>
      <p:sp>
        <p:nvSpPr>
          <p:cNvPr id="12" name="TextBox 11">
            <a:extLst>
              <a:ext uri="{FF2B5EF4-FFF2-40B4-BE49-F238E27FC236}">
                <a16:creationId xmlns:a16="http://schemas.microsoft.com/office/drawing/2014/main" id="{E17B8AA6-04FD-48C8-8EA6-18CA36F31289}"/>
              </a:ext>
            </a:extLst>
          </p:cNvPr>
          <p:cNvSpPr txBox="1"/>
          <p:nvPr/>
        </p:nvSpPr>
        <p:spPr>
          <a:xfrm>
            <a:off x="3829655" y="1774966"/>
            <a:ext cx="4242565" cy="584775"/>
          </a:xfrm>
          <a:prstGeom prst="rect">
            <a:avLst/>
          </a:prstGeom>
          <a:noFill/>
        </p:spPr>
        <p:txBody>
          <a:bodyPr wrap="square" rtlCol="0">
            <a:spAutoFit/>
          </a:bodyPr>
          <a:lstStyle/>
          <a:p>
            <a:pPr algn="ctr" defTabSz="914400"/>
            <a:r>
              <a:rPr lang="en-GB" sz="3200" b="1" dirty="0">
                <a:solidFill>
                  <a:prstClr val="black"/>
                </a:solidFill>
                <a:latin typeface="Garamond" panose="02020404030301010803" pitchFamily="18" charset="0"/>
              </a:rPr>
              <a:t>Thank You</a:t>
            </a:r>
          </a:p>
        </p:txBody>
      </p:sp>
      <p:sp>
        <p:nvSpPr>
          <p:cNvPr id="17" name="TextBox 16">
            <a:extLst>
              <a:ext uri="{FF2B5EF4-FFF2-40B4-BE49-F238E27FC236}">
                <a16:creationId xmlns:a16="http://schemas.microsoft.com/office/drawing/2014/main" id="{4E0C31E3-CF47-43B8-B5ED-B4D6E608D34A}"/>
              </a:ext>
            </a:extLst>
          </p:cNvPr>
          <p:cNvSpPr txBox="1"/>
          <p:nvPr/>
        </p:nvSpPr>
        <p:spPr>
          <a:xfrm>
            <a:off x="3829656" y="4422754"/>
            <a:ext cx="4242565" cy="584775"/>
          </a:xfrm>
          <a:prstGeom prst="rect">
            <a:avLst/>
          </a:prstGeom>
          <a:noFill/>
        </p:spPr>
        <p:txBody>
          <a:bodyPr wrap="square" rtlCol="0">
            <a:spAutoFit/>
          </a:bodyPr>
          <a:lstStyle/>
          <a:p>
            <a:pPr algn="ctr" defTabSz="914400"/>
            <a:r>
              <a:rPr lang="en-GB" sz="3200" b="1" dirty="0">
                <a:solidFill>
                  <a:prstClr val="black"/>
                </a:solidFill>
                <a:latin typeface="Garamond" panose="02020404030301010803" pitchFamily="18" charset="0"/>
              </a:rPr>
              <a:t>Questions?</a:t>
            </a:r>
          </a:p>
        </p:txBody>
      </p:sp>
    </p:spTree>
    <p:extLst>
      <p:ext uri="{BB962C8B-B14F-4D97-AF65-F5344CB8AC3E}">
        <p14:creationId xmlns:p14="http://schemas.microsoft.com/office/powerpoint/2010/main" val="12422577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1971</TotalTime>
  <Words>943</Words>
  <Application>Microsoft Office PowerPoint</Application>
  <PresentationFormat>Widescreen</PresentationFormat>
  <Paragraphs>76</Paragraphs>
  <Slides>10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Garamond</vt:lpstr>
      <vt:lpstr>Tw Cen MT</vt:lpstr>
      <vt:lpstr>Circuit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Nahid Ahmed</dc:creator>
  <cp:lastModifiedBy>Wylde, Vinden</cp:lastModifiedBy>
  <cp:revision>141</cp:revision>
  <dcterms:created xsi:type="dcterms:W3CDTF">2017-10-05T18:27:48Z</dcterms:created>
  <dcterms:modified xsi:type="dcterms:W3CDTF">2022-05-18T20:24:15Z</dcterms:modified>
</cp:coreProperties>
</file>