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7" r:id="rId11"/>
    <p:sldId id="265" r:id="rId12"/>
    <p:sldId id="26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1F8CF4-31D3-4CA5-BFF8-2DCFE2893731}" v="290" dt="2022-05-14T23:28:57.2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59" d="100"/>
          <a:sy n="59" d="100"/>
        </p:scale>
        <p:origin x="96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yowa Fatola" userId="3551858572d543fd" providerId="LiveId" clId="{AB1F8CF4-31D3-4CA5-BFF8-2DCFE2893731}"/>
    <pc:docChg chg="undo custSel modSld sldOrd">
      <pc:chgData name="Mayowa Fatola" userId="3551858572d543fd" providerId="LiveId" clId="{AB1F8CF4-31D3-4CA5-BFF8-2DCFE2893731}" dt="2022-05-15T11:08:09.065" v="560" actId="20577"/>
      <pc:docMkLst>
        <pc:docMk/>
      </pc:docMkLst>
      <pc:sldChg chg="modSp mod">
        <pc:chgData name="Mayowa Fatola" userId="3551858572d543fd" providerId="LiveId" clId="{AB1F8CF4-31D3-4CA5-BFF8-2DCFE2893731}" dt="2022-05-15T11:07:23.375" v="541" actId="20577"/>
        <pc:sldMkLst>
          <pc:docMk/>
          <pc:sldMk cId="2698481481" sldId="256"/>
        </pc:sldMkLst>
        <pc:spChg chg="mod">
          <ac:chgData name="Mayowa Fatola" userId="3551858572d543fd" providerId="LiveId" clId="{AB1F8CF4-31D3-4CA5-BFF8-2DCFE2893731}" dt="2022-05-15T11:07:23.375" v="541" actId="20577"/>
          <ac:spMkLst>
            <pc:docMk/>
            <pc:sldMk cId="2698481481" sldId="256"/>
            <ac:spMk id="3" creationId="{1B172B43-4330-C5CA-E75E-CA18E82FEFFC}"/>
          </ac:spMkLst>
        </pc:spChg>
      </pc:sldChg>
      <pc:sldChg chg="addSp delSp modSp mod setBg">
        <pc:chgData name="Mayowa Fatola" userId="3551858572d543fd" providerId="LiveId" clId="{AB1F8CF4-31D3-4CA5-BFF8-2DCFE2893731}" dt="2022-05-14T23:29:19.807" v="539" actId="26606"/>
        <pc:sldMkLst>
          <pc:docMk/>
          <pc:sldMk cId="1506695244" sldId="257"/>
        </pc:sldMkLst>
        <pc:spChg chg="mod">
          <ac:chgData name="Mayowa Fatola" userId="3551858572d543fd" providerId="LiveId" clId="{AB1F8CF4-31D3-4CA5-BFF8-2DCFE2893731}" dt="2022-05-14T23:29:19.807" v="539" actId="26606"/>
          <ac:spMkLst>
            <pc:docMk/>
            <pc:sldMk cId="1506695244" sldId="257"/>
            <ac:spMk id="2" creationId="{43B44246-F242-D600-00A8-B738C268F9B9}"/>
          </ac:spMkLst>
        </pc:spChg>
        <pc:spChg chg="mod">
          <ac:chgData name="Mayowa Fatola" userId="3551858572d543fd" providerId="LiveId" clId="{AB1F8CF4-31D3-4CA5-BFF8-2DCFE2893731}" dt="2022-05-14T23:29:19.807" v="539" actId="26606"/>
          <ac:spMkLst>
            <pc:docMk/>
            <pc:sldMk cId="1506695244" sldId="257"/>
            <ac:spMk id="3" creationId="{0EBF29EB-E5AD-8685-CFB6-78136E1BA264}"/>
          </ac:spMkLst>
        </pc:spChg>
        <pc:spChg chg="add">
          <ac:chgData name="Mayowa Fatola" userId="3551858572d543fd" providerId="LiveId" clId="{AB1F8CF4-31D3-4CA5-BFF8-2DCFE2893731}" dt="2022-05-14T23:29:19.807" v="539" actId="26606"/>
          <ac:spMkLst>
            <pc:docMk/>
            <pc:sldMk cId="1506695244" sldId="257"/>
            <ac:spMk id="12" creationId="{F4C0B10B-D2C4-4A54-AFAD-3D27DF88BB37}"/>
          </ac:spMkLst>
        </pc:spChg>
        <pc:grpChg chg="add">
          <ac:chgData name="Mayowa Fatola" userId="3551858572d543fd" providerId="LiveId" clId="{AB1F8CF4-31D3-4CA5-BFF8-2DCFE2893731}" dt="2022-05-14T23:29:19.807" v="539" actId="26606"/>
          <ac:grpSpMkLst>
            <pc:docMk/>
            <pc:sldMk cId="1506695244" sldId="257"/>
            <ac:grpSpMk id="14" creationId="{B6BADB90-C74B-40D6-86DC-503F65FCE8DC}"/>
          </ac:grpSpMkLst>
        </pc:grpChg>
        <pc:picChg chg="add del mod">
          <ac:chgData name="Mayowa Fatola" userId="3551858572d543fd" providerId="LiveId" clId="{AB1F8CF4-31D3-4CA5-BFF8-2DCFE2893731}" dt="2022-05-14T23:29:11.356" v="538" actId="478"/>
          <ac:picMkLst>
            <pc:docMk/>
            <pc:sldMk cId="1506695244" sldId="257"/>
            <ac:picMk id="5" creationId="{346AC972-A3B8-3D19-E723-7ABD2AA1BE47}"/>
          </ac:picMkLst>
        </pc:picChg>
        <pc:picChg chg="add mod">
          <ac:chgData name="Mayowa Fatola" userId="3551858572d543fd" providerId="LiveId" clId="{AB1F8CF4-31D3-4CA5-BFF8-2DCFE2893731}" dt="2022-05-14T23:29:19.807" v="539" actId="26606"/>
          <ac:picMkLst>
            <pc:docMk/>
            <pc:sldMk cId="1506695244" sldId="257"/>
            <ac:picMk id="7" creationId="{3DAA947C-A95D-FAF3-A62F-0D50340490C8}"/>
          </ac:picMkLst>
        </pc:picChg>
      </pc:sldChg>
      <pc:sldChg chg="addSp delSp modSp mod setBg">
        <pc:chgData name="Mayowa Fatola" userId="3551858572d543fd" providerId="LiveId" clId="{AB1F8CF4-31D3-4CA5-BFF8-2DCFE2893731}" dt="2022-05-14T23:24:02.965" v="534" actId="14100"/>
        <pc:sldMkLst>
          <pc:docMk/>
          <pc:sldMk cId="3290985131" sldId="258"/>
        </pc:sldMkLst>
        <pc:spChg chg="mod">
          <ac:chgData name="Mayowa Fatola" userId="3551858572d543fd" providerId="LiveId" clId="{AB1F8CF4-31D3-4CA5-BFF8-2DCFE2893731}" dt="2022-05-14T23:22:39.522" v="524" actId="14100"/>
          <ac:spMkLst>
            <pc:docMk/>
            <pc:sldMk cId="3290985131" sldId="258"/>
            <ac:spMk id="2" creationId="{02F69724-2826-488C-71E0-BA0DDE506092}"/>
          </ac:spMkLst>
        </pc:spChg>
        <pc:spChg chg="mod">
          <ac:chgData name="Mayowa Fatola" userId="3551858572d543fd" providerId="LiveId" clId="{AB1F8CF4-31D3-4CA5-BFF8-2DCFE2893731}" dt="2022-05-14T23:24:02.965" v="534" actId="14100"/>
          <ac:spMkLst>
            <pc:docMk/>
            <pc:sldMk cId="3290985131" sldId="258"/>
            <ac:spMk id="3" creationId="{DE1E5C62-4F48-791C-DF27-9608D25A1BB7}"/>
          </ac:spMkLst>
        </pc:spChg>
        <pc:spChg chg="add del">
          <ac:chgData name="Mayowa Fatola" userId="3551858572d543fd" providerId="LiveId" clId="{AB1F8CF4-31D3-4CA5-BFF8-2DCFE2893731}" dt="2022-05-14T23:21:18.165" v="517" actId="26606"/>
          <ac:spMkLst>
            <pc:docMk/>
            <pc:sldMk cId="3290985131" sldId="258"/>
            <ac:spMk id="8" creationId="{827B839B-9ADE-406B-8590-F1CAEDED45A1}"/>
          </ac:spMkLst>
        </pc:spChg>
        <pc:spChg chg="add del">
          <ac:chgData name="Mayowa Fatola" userId="3551858572d543fd" providerId="LiveId" clId="{AB1F8CF4-31D3-4CA5-BFF8-2DCFE2893731}" dt="2022-05-14T23:21:18.165" v="517" actId="26606"/>
          <ac:spMkLst>
            <pc:docMk/>
            <pc:sldMk cId="3290985131" sldId="258"/>
            <ac:spMk id="10" creationId="{CFE45BF0-46DB-408C-B5F7-7B11716805D4}"/>
          </ac:spMkLst>
        </pc:spChg>
        <pc:spChg chg="add del">
          <ac:chgData name="Mayowa Fatola" userId="3551858572d543fd" providerId="LiveId" clId="{AB1F8CF4-31D3-4CA5-BFF8-2DCFE2893731}" dt="2022-05-14T23:21:18.165" v="517" actId="26606"/>
          <ac:spMkLst>
            <pc:docMk/>
            <pc:sldMk cId="3290985131" sldId="258"/>
            <ac:spMk id="12" creationId="{2AEBC8F2-97B1-41B4-93F1-2D289E197FBA}"/>
          </ac:spMkLst>
        </pc:spChg>
        <pc:spChg chg="add del">
          <ac:chgData name="Mayowa Fatola" userId="3551858572d543fd" providerId="LiveId" clId="{AB1F8CF4-31D3-4CA5-BFF8-2DCFE2893731}" dt="2022-05-14T23:21:18.165" v="517" actId="26606"/>
          <ac:spMkLst>
            <pc:docMk/>
            <pc:sldMk cId="3290985131" sldId="258"/>
            <ac:spMk id="14" creationId="{472E3A19-F5D5-48FC-BB9C-48C2F68F598B}"/>
          </ac:spMkLst>
        </pc:spChg>
        <pc:spChg chg="add del">
          <ac:chgData name="Mayowa Fatola" userId="3551858572d543fd" providerId="LiveId" clId="{AB1F8CF4-31D3-4CA5-BFF8-2DCFE2893731}" dt="2022-05-14T23:21:18.165" v="517" actId="26606"/>
          <ac:spMkLst>
            <pc:docMk/>
            <pc:sldMk cId="3290985131" sldId="258"/>
            <ac:spMk id="16" creationId="{7A62E32F-BB65-43A8-8EB5-92346890E549}"/>
          </ac:spMkLst>
        </pc:spChg>
        <pc:spChg chg="add del">
          <ac:chgData name="Mayowa Fatola" userId="3551858572d543fd" providerId="LiveId" clId="{AB1F8CF4-31D3-4CA5-BFF8-2DCFE2893731}" dt="2022-05-14T23:21:18.165" v="517" actId="26606"/>
          <ac:spMkLst>
            <pc:docMk/>
            <pc:sldMk cId="3290985131" sldId="258"/>
            <ac:spMk id="18" creationId="{14E91B64-9FCC-451E-AFB4-A827D6329367}"/>
          </ac:spMkLst>
        </pc:spChg>
        <pc:spChg chg="add">
          <ac:chgData name="Mayowa Fatola" userId="3551858572d543fd" providerId="LiveId" clId="{AB1F8CF4-31D3-4CA5-BFF8-2DCFE2893731}" dt="2022-05-14T23:21:18.165" v="517" actId="26606"/>
          <ac:spMkLst>
            <pc:docMk/>
            <pc:sldMk cId="3290985131" sldId="258"/>
            <ac:spMk id="23" creationId="{76EFD3D9-44F0-4267-BCC1-1613E79D8274}"/>
          </ac:spMkLst>
        </pc:spChg>
        <pc:spChg chg="add">
          <ac:chgData name="Mayowa Fatola" userId="3551858572d543fd" providerId="LiveId" clId="{AB1F8CF4-31D3-4CA5-BFF8-2DCFE2893731}" dt="2022-05-14T23:21:18.165" v="517" actId="26606"/>
          <ac:spMkLst>
            <pc:docMk/>
            <pc:sldMk cId="3290985131" sldId="258"/>
            <ac:spMk id="25" creationId="{A779A851-95D6-41AF-937A-B0E4B7F6FA8D}"/>
          </ac:spMkLst>
        </pc:spChg>
        <pc:spChg chg="add">
          <ac:chgData name="Mayowa Fatola" userId="3551858572d543fd" providerId="LiveId" clId="{AB1F8CF4-31D3-4CA5-BFF8-2DCFE2893731}" dt="2022-05-14T23:21:18.165" v="517" actId="26606"/>
          <ac:spMkLst>
            <pc:docMk/>
            <pc:sldMk cId="3290985131" sldId="258"/>
            <ac:spMk id="27" creationId="{953FB2E7-B6CB-429C-81EB-D9516D6D5C8D}"/>
          </ac:spMkLst>
        </pc:spChg>
        <pc:spChg chg="add">
          <ac:chgData name="Mayowa Fatola" userId="3551858572d543fd" providerId="LiveId" clId="{AB1F8CF4-31D3-4CA5-BFF8-2DCFE2893731}" dt="2022-05-14T23:21:18.165" v="517" actId="26606"/>
          <ac:spMkLst>
            <pc:docMk/>
            <pc:sldMk cId="3290985131" sldId="258"/>
            <ac:spMk id="29" creationId="{2EC40DB1-B719-4A13-9A4D-0966B4B27866}"/>
          </ac:spMkLst>
        </pc:spChg>
        <pc:spChg chg="add">
          <ac:chgData name="Mayowa Fatola" userId="3551858572d543fd" providerId="LiveId" clId="{AB1F8CF4-31D3-4CA5-BFF8-2DCFE2893731}" dt="2022-05-14T23:21:18.165" v="517" actId="26606"/>
          <ac:spMkLst>
            <pc:docMk/>
            <pc:sldMk cId="3290985131" sldId="258"/>
            <ac:spMk id="31" creationId="{82211336-CFF3-412D-868A-6679C1004C45}"/>
          </ac:spMkLst>
        </pc:spChg>
      </pc:sldChg>
      <pc:sldChg chg="modSp mod">
        <pc:chgData name="Mayowa Fatola" userId="3551858572d543fd" providerId="LiveId" clId="{AB1F8CF4-31D3-4CA5-BFF8-2DCFE2893731}" dt="2022-05-14T22:35:34.938" v="6" actId="14734"/>
        <pc:sldMkLst>
          <pc:docMk/>
          <pc:sldMk cId="1996113841" sldId="259"/>
        </pc:sldMkLst>
        <pc:graphicFrameChg chg="modGraphic">
          <ac:chgData name="Mayowa Fatola" userId="3551858572d543fd" providerId="LiveId" clId="{AB1F8CF4-31D3-4CA5-BFF8-2DCFE2893731}" dt="2022-05-14T22:35:34.938" v="6" actId="14734"/>
          <ac:graphicFrameMkLst>
            <pc:docMk/>
            <pc:sldMk cId="1996113841" sldId="259"/>
            <ac:graphicFrameMk id="5" creationId="{276A1D8D-4242-203D-8D37-BAB1218C1F4E}"/>
          </ac:graphicFrameMkLst>
        </pc:graphicFrameChg>
      </pc:sldChg>
      <pc:sldChg chg="addSp delSp modSp mod setBg">
        <pc:chgData name="Mayowa Fatola" userId="3551858572d543fd" providerId="LiveId" clId="{AB1F8CF4-31D3-4CA5-BFF8-2DCFE2893731}" dt="2022-05-14T22:59:03.001" v="344" actId="20577"/>
        <pc:sldMkLst>
          <pc:docMk/>
          <pc:sldMk cId="2189681622" sldId="263"/>
        </pc:sldMkLst>
        <pc:spChg chg="mod">
          <ac:chgData name="Mayowa Fatola" userId="3551858572d543fd" providerId="LiveId" clId="{AB1F8CF4-31D3-4CA5-BFF8-2DCFE2893731}" dt="2022-05-14T22:47:37.210" v="51" actId="14100"/>
          <ac:spMkLst>
            <pc:docMk/>
            <pc:sldMk cId="2189681622" sldId="263"/>
            <ac:spMk id="2" creationId="{DB6E5D94-DE20-2F6D-A096-40A8F32CED56}"/>
          </ac:spMkLst>
        </pc:spChg>
        <pc:spChg chg="del">
          <ac:chgData name="Mayowa Fatola" userId="3551858572d543fd" providerId="LiveId" clId="{AB1F8CF4-31D3-4CA5-BFF8-2DCFE2893731}" dt="2022-05-14T22:46:55.151" v="44" actId="26606"/>
          <ac:spMkLst>
            <pc:docMk/>
            <pc:sldMk cId="2189681622" sldId="263"/>
            <ac:spMk id="3" creationId="{3B07BBFA-7DB5-575C-EB6B-5F807CAA66F8}"/>
          </ac:spMkLst>
        </pc:spChg>
        <pc:graphicFrameChg chg="add mod">
          <ac:chgData name="Mayowa Fatola" userId="3551858572d543fd" providerId="LiveId" clId="{AB1F8CF4-31D3-4CA5-BFF8-2DCFE2893731}" dt="2022-05-14T22:59:03.001" v="344" actId="20577"/>
          <ac:graphicFrameMkLst>
            <pc:docMk/>
            <pc:sldMk cId="2189681622" sldId="263"/>
            <ac:graphicFrameMk id="5" creationId="{1EFBB64A-BCA8-71D7-25FC-A70B299FC3A0}"/>
          </ac:graphicFrameMkLst>
        </pc:graphicFrameChg>
        <pc:picChg chg="add mod">
          <ac:chgData name="Mayowa Fatola" userId="3551858572d543fd" providerId="LiveId" clId="{AB1F8CF4-31D3-4CA5-BFF8-2DCFE2893731}" dt="2022-05-14T22:48:33.897" v="59" actId="14100"/>
          <ac:picMkLst>
            <pc:docMk/>
            <pc:sldMk cId="2189681622" sldId="263"/>
            <ac:picMk id="6" creationId="{54CA26D9-5077-BF7A-80FF-870494860067}"/>
          </ac:picMkLst>
        </pc:picChg>
        <pc:cxnChg chg="add">
          <ac:chgData name="Mayowa Fatola" userId="3551858572d543fd" providerId="LiveId" clId="{AB1F8CF4-31D3-4CA5-BFF8-2DCFE2893731}" dt="2022-05-14T22:46:55.151" v="44" actId="26606"/>
          <ac:cxnSpMkLst>
            <pc:docMk/>
            <pc:sldMk cId="2189681622" sldId="263"/>
            <ac:cxnSpMk id="10" creationId="{A7F400EE-A8A5-48AF-B4D6-291B52C6F0B0}"/>
          </ac:cxnSpMkLst>
        </pc:cxnChg>
      </pc:sldChg>
      <pc:sldChg chg="addSp delSp modSp mod setBg">
        <pc:chgData name="Mayowa Fatola" userId="3551858572d543fd" providerId="LiveId" clId="{AB1F8CF4-31D3-4CA5-BFF8-2DCFE2893731}" dt="2022-05-15T11:07:59.884" v="553" actId="5793"/>
        <pc:sldMkLst>
          <pc:docMk/>
          <pc:sldMk cId="2135543358" sldId="264"/>
        </pc:sldMkLst>
        <pc:spChg chg="mod">
          <ac:chgData name="Mayowa Fatola" userId="3551858572d543fd" providerId="LiveId" clId="{AB1F8CF4-31D3-4CA5-BFF8-2DCFE2893731}" dt="2022-05-15T11:07:59.884" v="553" actId="5793"/>
          <ac:spMkLst>
            <pc:docMk/>
            <pc:sldMk cId="2135543358" sldId="264"/>
            <ac:spMk id="2" creationId="{2A0031B1-15E4-7016-F733-B493D36B25DC}"/>
          </ac:spMkLst>
        </pc:spChg>
        <pc:spChg chg="mod">
          <ac:chgData name="Mayowa Fatola" userId="3551858572d543fd" providerId="LiveId" clId="{AB1F8CF4-31D3-4CA5-BFF8-2DCFE2893731}" dt="2022-05-14T23:15:16.511" v="509" actId="20577"/>
          <ac:spMkLst>
            <pc:docMk/>
            <pc:sldMk cId="2135543358" sldId="264"/>
            <ac:spMk id="3" creationId="{758AB2A5-28FF-97C6-5A64-705B1B8835BB}"/>
          </ac:spMkLst>
        </pc:spChg>
        <pc:picChg chg="add del mod">
          <ac:chgData name="Mayowa Fatola" userId="3551858572d543fd" providerId="LiveId" clId="{AB1F8CF4-31D3-4CA5-BFF8-2DCFE2893731}" dt="2022-05-14T23:02:25.531" v="346" actId="478"/>
          <ac:picMkLst>
            <pc:docMk/>
            <pc:sldMk cId="2135543358" sldId="264"/>
            <ac:picMk id="5" creationId="{0F98524C-120F-4B39-6E02-AD8540B48331}"/>
          </ac:picMkLst>
        </pc:picChg>
        <pc:picChg chg="add mod">
          <ac:chgData name="Mayowa Fatola" userId="3551858572d543fd" providerId="LiveId" clId="{AB1F8CF4-31D3-4CA5-BFF8-2DCFE2893731}" dt="2022-05-14T23:05:33.042" v="358" actId="14100"/>
          <ac:picMkLst>
            <pc:docMk/>
            <pc:sldMk cId="2135543358" sldId="264"/>
            <ac:picMk id="7" creationId="{E164EAA7-2535-4E46-CA55-0080C7B81523}"/>
          </ac:picMkLst>
        </pc:picChg>
        <pc:cxnChg chg="add del">
          <ac:chgData name="Mayowa Fatola" userId="3551858572d543fd" providerId="LiveId" clId="{AB1F8CF4-31D3-4CA5-BFF8-2DCFE2893731}" dt="2022-05-14T23:02:32.384" v="347" actId="26606"/>
          <ac:cxnSpMkLst>
            <pc:docMk/>
            <pc:sldMk cId="2135543358" sldId="264"/>
            <ac:cxnSpMk id="10" creationId="{A7F400EE-A8A5-48AF-B4D6-291B52C6F0B0}"/>
          </ac:cxnSpMkLst>
        </pc:cxnChg>
        <pc:cxnChg chg="add">
          <ac:chgData name="Mayowa Fatola" userId="3551858572d543fd" providerId="LiveId" clId="{AB1F8CF4-31D3-4CA5-BFF8-2DCFE2893731}" dt="2022-05-14T23:02:32.384" v="347" actId="26606"/>
          <ac:cxnSpMkLst>
            <pc:docMk/>
            <pc:sldMk cId="2135543358" sldId="264"/>
            <ac:cxnSpMk id="15" creationId="{A7F400EE-A8A5-48AF-B4D6-291B52C6F0B0}"/>
          </ac:cxnSpMkLst>
        </pc:cxnChg>
      </pc:sldChg>
      <pc:sldChg chg="addSp modSp mod setBg">
        <pc:chgData name="Mayowa Fatola" userId="3551858572d543fd" providerId="LiveId" clId="{AB1F8CF4-31D3-4CA5-BFF8-2DCFE2893731}" dt="2022-05-14T23:20:39.800" v="513" actId="26606"/>
        <pc:sldMkLst>
          <pc:docMk/>
          <pc:sldMk cId="3100484289" sldId="265"/>
        </pc:sldMkLst>
        <pc:spChg chg="mod">
          <ac:chgData name="Mayowa Fatola" userId="3551858572d543fd" providerId="LiveId" clId="{AB1F8CF4-31D3-4CA5-BFF8-2DCFE2893731}" dt="2022-05-14T23:20:39.800" v="513" actId="26606"/>
          <ac:spMkLst>
            <pc:docMk/>
            <pc:sldMk cId="3100484289" sldId="265"/>
            <ac:spMk id="2" creationId="{26E8C2D7-9608-5E37-3453-07F732159144}"/>
          </ac:spMkLst>
        </pc:spChg>
        <pc:spChg chg="mod">
          <ac:chgData name="Mayowa Fatola" userId="3551858572d543fd" providerId="LiveId" clId="{AB1F8CF4-31D3-4CA5-BFF8-2DCFE2893731}" dt="2022-05-14T23:20:39.800" v="513" actId="26606"/>
          <ac:spMkLst>
            <pc:docMk/>
            <pc:sldMk cId="3100484289" sldId="265"/>
            <ac:spMk id="3" creationId="{C1AF9ED5-ED14-E264-85EC-6003EDC6D163}"/>
          </ac:spMkLst>
        </pc:spChg>
        <pc:picChg chg="add mod">
          <ac:chgData name="Mayowa Fatola" userId="3551858572d543fd" providerId="LiveId" clId="{AB1F8CF4-31D3-4CA5-BFF8-2DCFE2893731}" dt="2022-05-14T23:20:39.800" v="513" actId="26606"/>
          <ac:picMkLst>
            <pc:docMk/>
            <pc:sldMk cId="3100484289" sldId="265"/>
            <ac:picMk id="5" creationId="{2F5D07DA-779D-8831-0FDD-D5A3F971D342}"/>
          </ac:picMkLst>
        </pc:picChg>
        <pc:cxnChg chg="add">
          <ac:chgData name="Mayowa Fatola" userId="3551858572d543fd" providerId="LiveId" clId="{AB1F8CF4-31D3-4CA5-BFF8-2DCFE2893731}" dt="2022-05-14T23:20:39.800" v="513" actId="26606"/>
          <ac:cxnSpMkLst>
            <pc:docMk/>
            <pc:sldMk cId="3100484289" sldId="265"/>
            <ac:cxnSpMk id="10" creationId="{A7F400EE-A8A5-48AF-B4D6-291B52C6F0B0}"/>
          </ac:cxnSpMkLst>
        </pc:cxnChg>
      </pc:sldChg>
      <pc:sldChg chg="addSp modSp mod ord setBg">
        <pc:chgData name="Mayowa Fatola" userId="3551858572d543fd" providerId="LiveId" clId="{AB1F8CF4-31D3-4CA5-BFF8-2DCFE2893731}" dt="2022-05-15T11:08:09.065" v="560" actId="20577"/>
        <pc:sldMkLst>
          <pc:docMk/>
          <pc:sldMk cId="3837976323" sldId="267"/>
        </pc:sldMkLst>
        <pc:spChg chg="mod">
          <ac:chgData name="Mayowa Fatola" userId="3551858572d543fd" providerId="LiveId" clId="{AB1F8CF4-31D3-4CA5-BFF8-2DCFE2893731}" dt="2022-05-15T11:08:09.065" v="560" actId="20577"/>
          <ac:spMkLst>
            <pc:docMk/>
            <pc:sldMk cId="3837976323" sldId="267"/>
            <ac:spMk id="2" creationId="{F53C4F0C-39E6-B207-8A06-0053EF35EC3B}"/>
          </ac:spMkLst>
        </pc:spChg>
        <pc:spChg chg="mod">
          <ac:chgData name="Mayowa Fatola" userId="3551858572d543fd" providerId="LiveId" clId="{AB1F8CF4-31D3-4CA5-BFF8-2DCFE2893731}" dt="2022-05-14T23:04:59.067" v="356" actId="255"/>
          <ac:spMkLst>
            <pc:docMk/>
            <pc:sldMk cId="3837976323" sldId="267"/>
            <ac:spMk id="3" creationId="{CE377811-CE26-7532-35B0-87B0FD433B23}"/>
          </ac:spMkLst>
        </pc:spChg>
        <pc:picChg chg="add mod">
          <ac:chgData name="Mayowa Fatola" userId="3551858572d543fd" providerId="LiveId" clId="{AB1F8CF4-31D3-4CA5-BFF8-2DCFE2893731}" dt="2022-05-14T23:03:50.286" v="351" actId="14100"/>
          <ac:picMkLst>
            <pc:docMk/>
            <pc:sldMk cId="3837976323" sldId="267"/>
            <ac:picMk id="5" creationId="{1CA5AE82-8B8C-1D09-B9F8-2B459B0BCD86}"/>
          </ac:picMkLst>
        </pc:picChg>
        <pc:cxnChg chg="add">
          <ac:chgData name="Mayowa Fatola" userId="3551858572d543fd" providerId="LiveId" clId="{AB1F8CF4-31D3-4CA5-BFF8-2DCFE2893731}" dt="2022-05-14T23:03:41.422" v="350" actId="26606"/>
          <ac:cxnSpMkLst>
            <pc:docMk/>
            <pc:sldMk cId="3837976323" sldId="267"/>
            <ac:cxnSpMk id="10" creationId="{A7F400EE-A8A5-48AF-B4D6-291B52C6F0B0}"/>
          </ac:cxnSpMkLst>
        </pc:cxn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D2E8D2-230D-4DC8-8B50-C83D6CA34EC3}" type="doc">
      <dgm:prSet loTypeId="urn:microsoft.com/office/officeart/2008/layout/LinedList" loCatId="list" qsTypeId="urn:microsoft.com/office/officeart/2005/8/quickstyle/simple5" qsCatId="simple" csTypeId="urn:microsoft.com/office/officeart/2005/8/colors/accent4_2" csCatId="accent4" phldr="1"/>
      <dgm:spPr/>
      <dgm:t>
        <a:bodyPr/>
        <a:lstStyle/>
        <a:p>
          <a:endParaRPr lang="en-US"/>
        </a:p>
      </dgm:t>
    </dgm:pt>
    <dgm:pt modelId="{5251C58F-BE41-42A4-8360-1707F2D97D35}">
      <dgm:prSet/>
      <dgm:spPr/>
      <dgm:t>
        <a:bodyPr/>
        <a:lstStyle/>
        <a:p>
          <a:r>
            <a:rPr lang="en-GB" b="1" dirty="0"/>
            <a:t>Unstructured data- </a:t>
          </a:r>
          <a:r>
            <a:rPr lang="en-GB" dirty="0"/>
            <a:t>Extraction of data can be time consuming. unstructured format consist of usage of symbols with no meaning and different irrelevant information which may affect the efficiency of the selected algorithms.</a:t>
          </a:r>
          <a:endParaRPr lang="en-US" dirty="0"/>
        </a:p>
      </dgm:t>
    </dgm:pt>
    <dgm:pt modelId="{B4C288E4-456D-4E5B-A0E8-F9AA4EBF8D09}" type="parTrans" cxnId="{C28E0DDA-F2A6-418F-BD8E-F76E7C37ED55}">
      <dgm:prSet/>
      <dgm:spPr/>
      <dgm:t>
        <a:bodyPr/>
        <a:lstStyle/>
        <a:p>
          <a:endParaRPr lang="en-US"/>
        </a:p>
      </dgm:t>
    </dgm:pt>
    <dgm:pt modelId="{CFC44B84-337C-4773-A9E0-00FF063036C3}" type="sibTrans" cxnId="{C28E0DDA-F2A6-418F-BD8E-F76E7C37ED55}">
      <dgm:prSet/>
      <dgm:spPr/>
      <dgm:t>
        <a:bodyPr/>
        <a:lstStyle/>
        <a:p>
          <a:endParaRPr lang="en-US"/>
        </a:p>
      </dgm:t>
    </dgm:pt>
    <dgm:pt modelId="{18E2ADB0-8D55-487A-B2F6-0CFE35547C43}">
      <dgm:prSet/>
      <dgm:spPr/>
      <dgm:t>
        <a:bodyPr/>
        <a:lstStyle/>
        <a:p>
          <a:r>
            <a:rPr lang="en-GB" b="1" dirty="0"/>
            <a:t>Usage of Sarcasm- </a:t>
          </a:r>
          <a:r>
            <a:rPr lang="en-GB" dirty="0"/>
            <a:t>Sarcasm doesn’t depict the true state of the information shared and this can bring about communication distortion.</a:t>
          </a:r>
          <a:endParaRPr lang="en-US" dirty="0"/>
        </a:p>
      </dgm:t>
    </dgm:pt>
    <dgm:pt modelId="{8663C628-FB7A-41E9-A4DB-4835B4E7BDB4}" type="parTrans" cxnId="{2CF2C742-4F40-4140-8971-FEBD2F1FFEC6}">
      <dgm:prSet/>
      <dgm:spPr/>
      <dgm:t>
        <a:bodyPr/>
        <a:lstStyle/>
        <a:p>
          <a:endParaRPr lang="en-US"/>
        </a:p>
      </dgm:t>
    </dgm:pt>
    <dgm:pt modelId="{61425AF3-FF63-41D8-AAD5-F70D608553C8}" type="sibTrans" cxnId="{2CF2C742-4F40-4140-8971-FEBD2F1FFEC6}">
      <dgm:prSet/>
      <dgm:spPr/>
      <dgm:t>
        <a:bodyPr/>
        <a:lstStyle/>
        <a:p>
          <a:endParaRPr lang="en-US"/>
        </a:p>
      </dgm:t>
    </dgm:pt>
    <dgm:pt modelId="{B6FD5715-C708-4A36-B8C4-2187B7E642AD}">
      <dgm:prSet/>
      <dgm:spPr/>
      <dgm:t>
        <a:bodyPr/>
        <a:lstStyle/>
        <a:p>
          <a:r>
            <a:rPr lang="en-GB" b="1" dirty="0" err="1"/>
            <a:t>BoT</a:t>
          </a:r>
          <a:r>
            <a:rPr lang="en-GB" dirty="0"/>
            <a:t>- It is difficult to manually differentiate between the information shared by bots and real users.</a:t>
          </a:r>
          <a:endParaRPr lang="en-US" dirty="0"/>
        </a:p>
      </dgm:t>
    </dgm:pt>
    <dgm:pt modelId="{38340135-3AED-494F-835D-EE71B2F21E7F}" type="parTrans" cxnId="{7A6987BD-780B-4F2C-86BF-A81A95512A82}">
      <dgm:prSet/>
      <dgm:spPr/>
      <dgm:t>
        <a:bodyPr/>
        <a:lstStyle/>
        <a:p>
          <a:endParaRPr lang="en-US"/>
        </a:p>
      </dgm:t>
    </dgm:pt>
    <dgm:pt modelId="{48724960-E803-4F50-A5BE-FB6FD4DA74E5}" type="sibTrans" cxnId="{7A6987BD-780B-4F2C-86BF-A81A95512A82}">
      <dgm:prSet/>
      <dgm:spPr/>
      <dgm:t>
        <a:bodyPr/>
        <a:lstStyle/>
        <a:p>
          <a:endParaRPr lang="en-US"/>
        </a:p>
      </dgm:t>
    </dgm:pt>
    <dgm:pt modelId="{CD88BBE4-97AB-4AC6-B3B9-9E6A1CD74B0A}" type="pres">
      <dgm:prSet presAssocID="{17D2E8D2-230D-4DC8-8B50-C83D6CA34EC3}" presName="vert0" presStyleCnt="0">
        <dgm:presLayoutVars>
          <dgm:dir/>
          <dgm:animOne val="branch"/>
          <dgm:animLvl val="lvl"/>
        </dgm:presLayoutVars>
      </dgm:prSet>
      <dgm:spPr/>
    </dgm:pt>
    <dgm:pt modelId="{F12CC1A2-C857-42F6-85DB-8F022D375DDD}" type="pres">
      <dgm:prSet presAssocID="{5251C58F-BE41-42A4-8360-1707F2D97D35}" presName="thickLine" presStyleLbl="alignNode1" presStyleIdx="0" presStyleCnt="3"/>
      <dgm:spPr/>
    </dgm:pt>
    <dgm:pt modelId="{EAD9F18E-8CD7-4ED1-8DB8-E4B1C00D3E90}" type="pres">
      <dgm:prSet presAssocID="{5251C58F-BE41-42A4-8360-1707F2D97D35}" presName="horz1" presStyleCnt="0"/>
      <dgm:spPr/>
    </dgm:pt>
    <dgm:pt modelId="{BEDDA869-FAC2-48D4-AFF2-F5C65966A2AF}" type="pres">
      <dgm:prSet presAssocID="{5251C58F-BE41-42A4-8360-1707F2D97D35}" presName="tx1" presStyleLbl="revTx" presStyleIdx="0" presStyleCnt="3"/>
      <dgm:spPr/>
    </dgm:pt>
    <dgm:pt modelId="{DCAA8613-48A8-46FE-9FF7-D8DC470E455F}" type="pres">
      <dgm:prSet presAssocID="{5251C58F-BE41-42A4-8360-1707F2D97D35}" presName="vert1" presStyleCnt="0"/>
      <dgm:spPr/>
    </dgm:pt>
    <dgm:pt modelId="{3D6E0B83-DE19-4998-9CB4-BCDD928EC132}" type="pres">
      <dgm:prSet presAssocID="{18E2ADB0-8D55-487A-B2F6-0CFE35547C43}" presName="thickLine" presStyleLbl="alignNode1" presStyleIdx="1" presStyleCnt="3"/>
      <dgm:spPr/>
    </dgm:pt>
    <dgm:pt modelId="{431D88D7-E656-47A5-ADB2-52E2D18EF259}" type="pres">
      <dgm:prSet presAssocID="{18E2ADB0-8D55-487A-B2F6-0CFE35547C43}" presName="horz1" presStyleCnt="0"/>
      <dgm:spPr/>
    </dgm:pt>
    <dgm:pt modelId="{83D78D7A-D3BC-43CC-B211-40A091588CCB}" type="pres">
      <dgm:prSet presAssocID="{18E2ADB0-8D55-487A-B2F6-0CFE35547C43}" presName="tx1" presStyleLbl="revTx" presStyleIdx="1" presStyleCnt="3" custScaleY="68926"/>
      <dgm:spPr/>
    </dgm:pt>
    <dgm:pt modelId="{39FF9D50-9E18-41CE-A20F-87E5CB5CA23B}" type="pres">
      <dgm:prSet presAssocID="{18E2ADB0-8D55-487A-B2F6-0CFE35547C43}" presName="vert1" presStyleCnt="0"/>
      <dgm:spPr/>
    </dgm:pt>
    <dgm:pt modelId="{DC5AFD1C-C4F2-4AA4-9D60-E09A8E12A199}" type="pres">
      <dgm:prSet presAssocID="{B6FD5715-C708-4A36-B8C4-2187B7E642AD}" presName="thickLine" presStyleLbl="alignNode1" presStyleIdx="2" presStyleCnt="3"/>
      <dgm:spPr/>
    </dgm:pt>
    <dgm:pt modelId="{064740D9-C350-4C3D-8267-9123A77E734D}" type="pres">
      <dgm:prSet presAssocID="{B6FD5715-C708-4A36-B8C4-2187B7E642AD}" presName="horz1" presStyleCnt="0"/>
      <dgm:spPr/>
    </dgm:pt>
    <dgm:pt modelId="{5A20AB13-FF85-4A3A-BF66-67D35F39ED00}" type="pres">
      <dgm:prSet presAssocID="{B6FD5715-C708-4A36-B8C4-2187B7E642AD}" presName="tx1" presStyleLbl="revTx" presStyleIdx="2" presStyleCnt="3"/>
      <dgm:spPr/>
    </dgm:pt>
    <dgm:pt modelId="{21D73703-43DB-4D86-84AE-0F8773EBD9E9}" type="pres">
      <dgm:prSet presAssocID="{B6FD5715-C708-4A36-B8C4-2187B7E642AD}" presName="vert1" presStyleCnt="0"/>
      <dgm:spPr/>
    </dgm:pt>
  </dgm:ptLst>
  <dgm:cxnLst>
    <dgm:cxn modelId="{D23EF011-2009-4F75-BC2B-61A7C74EE18B}" type="presOf" srcId="{5251C58F-BE41-42A4-8360-1707F2D97D35}" destId="{BEDDA869-FAC2-48D4-AFF2-F5C65966A2AF}" srcOrd="0" destOrd="0" presId="urn:microsoft.com/office/officeart/2008/layout/LinedList"/>
    <dgm:cxn modelId="{E8BCB35C-F062-47BC-B2B7-D9D6E874CA1B}" type="presOf" srcId="{18E2ADB0-8D55-487A-B2F6-0CFE35547C43}" destId="{83D78D7A-D3BC-43CC-B211-40A091588CCB}" srcOrd="0" destOrd="0" presId="urn:microsoft.com/office/officeart/2008/layout/LinedList"/>
    <dgm:cxn modelId="{2CF2C742-4F40-4140-8971-FEBD2F1FFEC6}" srcId="{17D2E8D2-230D-4DC8-8B50-C83D6CA34EC3}" destId="{18E2ADB0-8D55-487A-B2F6-0CFE35547C43}" srcOrd="1" destOrd="0" parTransId="{8663C628-FB7A-41E9-A4DB-4835B4E7BDB4}" sibTransId="{61425AF3-FF63-41D8-AAD5-F70D608553C8}"/>
    <dgm:cxn modelId="{8F496255-3106-45E7-9D9B-E933A0475FE9}" type="presOf" srcId="{B6FD5715-C708-4A36-B8C4-2187B7E642AD}" destId="{5A20AB13-FF85-4A3A-BF66-67D35F39ED00}" srcOrd="0" destOrd="0" presId="urn:microsoft.com/office/officeart/2008/layout/LinedList"/>
    <dgm:cxn modelId="{873203AF-0DD0-4E19-9D0E-CF67423C6551}" type="presOf" srcId="{17D2E8D2-230D-4DC8-8B50-C83D6CA34EC3}" destId="{CD88BBE4-97AB-4AC6-B3B9-9E6A1CD74B0A}" srcOrd="0" destOrd="0" presId="urn:microsoft.com/office/officeart/2008/layout/LinedList"/>
    <dgm:cxn modelId="{7A6987BD-780B-4F2C-86BF-A81A95512A82}" srcId="{17D2E8D2-230D-4DC8-8B50-C83D6CA34EC3}" destId="{B6FD5715-C708-4A36-B8C4-2187B7E642AD}" srcOrd="2" destOrd="0" parTransId="{38340135-3AED-494F-835D-EE71B2F21E7F}" sibTransId="{48724960-E803-4F50-A5BE-FB6FD4DA74E5}"/>
    <dgm:cxn modelId="{C28E0DDA-F2A6-418F-BD8E-F76E7C37ED55}" srcId="{17D2E8D2-230D-4DC8-8B50-C83D6CA34EC3}" destId="{5251C58F-BE41-42A4-8360-1707F2D97D35}" srcOrd="0" destOrd="0" parTransId="{B4C288E4-456D-4E5B-A0E8-F9AA4EBF8D09}" sibTransId="{CFC44B84-337C-4773-A9E0-00FF063036C3}"/>
    <dgm:cxn modelId="{7EAA3A58-14CF-4E58-96F8-293B619E4419}" type="presParOf" srcId="{CD88BBE4-97AB-4AC6-B3B9-9E6A1CD74B0A}" destId="{F12CC1A2-C857-42F6-85DB-8F022D375DDD}" srcOrd="0" destOrd="0" presId="urn:microsoft.com/office/officeart/2008/layout/LinedList"/>
    <dgm:cxn modelId="{92FA6E1B-2EDA-4BFA-A70A-F024AD02BADF}" type="presParOf" srcId="{CD88BBE4-97AB-4AC6-B3B9-9E6A1CD74B0A}" destId="{EAD9F18E-8CD7-4ED1-8DB8-E4B1C00D3E90}" srcOrd="1" destOrd="0" presId="urn:microsoft.com/office/officeart/2008/layout/LinedList"/>
    <dgm:cxn modelId="{036589A9-D776-4B45-9D75-E79B57664304}" type="presParOf" srcId="{EAD9F18E-8CD7-4ED1-8DB8-E4B1C00D3E90}" destId="{BEDDA869-FAC2-48D4-AFF2-F5C65966A2AF}" srcOrd="0" destOrd="0" presId="urn:microsoft.com/office/officeart/2008/layout/LinedList"/>
    <dgm:cxn modelId="{AD0A069F-E683-481F-BAF0-108DA12C512D}" type="presParOf" srcId="{EAD9F18E-8CD7-4ED1-8DB8-E4B1C00D3E90}" destId="{DCAA8613-48A8-46FE-9FF7-D8DC470E455F}" srcOrd="1" destOrd="0" presId="urn:microsoft.com/office/officeart/2008/layout/LinedList"/>
    <dgm:cxn modelId="{6F562086-907E-4C5A-8E4D-E1CDD61CF9A4}" type="presParOf" srcId="{CD88BBE4-97AB-4AC6-B3B9-9E6A1CD74B0A}" destId="{3D6E0B83-DE19-4998-9CB4-BCDD928EC132}" srcOrd="2" destOrd="0" presId="urn:microsoft.com/office/officeart/2008/layout/LinedList"/>
    <dgm:cxn modelId="{151AD735-F2D6-45F9-8864-62940DE9BA07}" type="presParOf" srcId="{CD88BBE4-97AB-4AC6-B3B9-9E6A1CD74B0A}" destId="{431D88D7-E656-47A5-ADB2-52E2D18EF259}" srcOrd="3" destOrd="0" presId="urn:microsoft.com/office/officeart/2008/layout/LinedList"/>
    <dgm:cxn modelId="{5BD49ED8-0B0C-43B2-9426-34BC2DBE7795}" type="presParOf" srcId="{431D88D7-E656-47A5-ADB2-52E2D18EF259}" destId="{83D78D7A-D3BC-43CC-B211-40A091588CCB}" srcOrd="0" destOrd="0" presId="urn:microsoft.com/office/officeart/2008/layout/LinedList"/>
    <dgm:cxn modelId="{5194DC4D-73A1-435B-9CDE-C7EFD1423CD3}" type="presParOf" srcId="{431D88D7-E656-47A5-ADB2-52E2D18EF259}" destId="{39FF9D50-9E18-41CE-A20F-87E5CB5CA23B}" srcOrd="1" destOrd="0" presId="urn:microsoft.com/office/officeart/2008/layout/LinedList"/>
    <dgm:cxn modelId="{A8037CAA-0B48-4035-8BF7-6905647FC8EC}" type="presParOf" srcId="{CD88BBE4-97AB-4AC6-B3B9-9E6A1CD74B0A}" destId="{DC5AFD1C-C4F2-4AA4-9D60-E09A8E12A199}" srcOrd="4" destOrd="0" presId="urn:microsoft.com/office/officeart/2008/layout/LinedList"/>
    <dgm:cxn modelId="{87CA98D5-A87B-4A9F-B63F-D74283B0929C}" type="presParOf" srcId="{CD88BBE4-97AB-4AC6-B3B9-9E6A1CD74B0A}" destId="{064740D9-C350-4C3D-8267-9123A77E734D}" srcOrd="5" destOrd="0" presId="urn:microsoft.com/office/officeart/2008/layout/LinedList"/>
    <dgm:cxn modelId="{B2AB0418-C68A-4851-A405-8B6BDB8AD7EC}" type="presParOf" srcId="{064740D9-C350-4C3D-8267-9123A77E734D}" destId="{5A20AB13-FF85-4A3A-BF66-67D35F39ED00}" srcOrd="0" destOrd="0" presId="urn:microsoft.com/office/officeart/2008/layout/LinedList"/>
    <dgm:cxn modelId="{9CDAA3F1-8184-45DF-8A30-3026125DF29D}" type="presParOf" srcId="{064740D9-C350-4C3D-8267-9123A77E734D}" destId="{21D73703-43DB-4D86-84AE-0F8773EBD9E9}"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2CC1A2-C857-42F6-85DB-8F022D375DDD}">
      <dsp:nvSpPr>
        <dsp:cNvPr id="0" name=""/>
        <dsp:cNvSpPr/>
      </dsp:nvSpPr>
      <dsp:spPr>
        <a:xfrm>
          <a:off x="0" y="1588"/>
          <a:ext cx="8750299" cy="0"/>
        </a:xfrm>
        <a:prstGeom prst="lin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BEDDA869-FAC2-48D4-AFF2-F5C65966A2AF}">
      <dsp:nvSpPr>
        <dsp:cNvPr id="0" name=""/>
        <dsp:cNvSpPr/>
      </dsp:nvSpPr>
      <dsp:spPr>
        <a:xfrm>
          <a:off x="0" y="1588"/>
          <a:ext cx="8750299" cy="16409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GB" sz="2300" b="1" kern="1200" dirty="0"/>
            <a:t>Unstructured data- </a:t>
          </a:r>
          <a:r>
            <a:rPr lang="en-GB" sz="2300" kern="1200" dirty="0"/>
            <a:t>Extraction of data can be time consuming. unstructured format consist of usage of symbols with no meaning and different irrelevant information which may affect the efficiency of the selected algorithms.</a:t>
          </a:r>
          <a:endParaRPr lang="en-US" sz="2300" kern="1200" dirty="0"/>
        </a:p>
      </dsp:txBody>
      <dsp:txXfrm>
        <a:off x="0" y="1588"/>
        <a:ext cx="8750299" cy="1640976"/>
      </dsp:txXfrm>
    </dsp:sp>
    <dsp:sp modelId="{3D6E0B83-DE19-4998-9CB4-BCDD928EC132}">
      <dsp:nvSpPr>
        <dsp:cNvPr id="0" name=""/>
        <dsp:cNvSpPr/>
      </dsp:nvSpPr>
      <dsp:spPr>
        <a:xfrm>
          <a:off x="0" y="1642564"/>
          <a:ext cx="8750299" cy="0"/>
        </a:xfrm>
        <a:prstGeom prst="lin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83D78D7A-D3BC-43CC-B211-40A091588CCB}">
      <dsp:nvSpPr>
        <dsp:cNvPr id="0" name=""/>
        <dsp:cNvSpPr/>
      </dsp:nvSpPr>
      <dsp:spPr>
        <a:xfrm>
          <a:off x="0" y="1642564"/>
          <a:ext cx="8750299" cy="1131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GB" sz="2300" b="1" kern="1200" dirty="0"/>
            <a:t>Usage of Sarcasm- </a:t>
          </a:r>
          <a:r>
            <a:rPr lang="en-GB" sz="2300" kern="1200" dirty="0"/>
            <a:t>Sarcasm doesn’t depict the true state of the information shared and this can bring about communication distortion.</a:t>
          </a:r>
          <a:endParaRPr lang="en-US" sz="2300" kern="1200" dirty="0"/>
        </a:p>
      </dsp:txBody>
      <dsp:txXfrm>
        <a:off x="0" y="1642564"/>
        <a:ext cx="8750299" cy="1131059"/>
      </dsp:txXfrm>
    </dsp:sp>
    <dsp:sp modelId="{DC5AFD1C-C4F2-4AA4-9D60-E09A8E12A199}">
      <dsp:nvSpPr>
        <dsp:cNvPr id="0" name=""/>
        <dsp:cNvSpPr/>
      </dsp:nvSpPr>
      <dsp:spPr>
        <a:xfrm>
          <a:off x="0" y="2773624"/>
          <a:ext cx="8750299" cy="0"/>
        </a:xfrm>
        <a:prstGeom prst="lin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A20AB13-FF85-4A3A-BF66-67D35F39ED00}">
      <dsp:nvSpPr>
        <dsp:cNvPr id="0" name=""/>
        <dsp:cNvSpPr/>
      </dsp:nvSpPr>
      <dsp:spPr>
        <a:xfrm>
          <a:off x="0" y="2773624"/>
          <a:ext cx="8750299" cy="16409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GB" sz="2300" b="1" kern="1200" dirty="0" err="1"/>
            <a:t>BoT</a:t>
          </a:r>
          <a:r>
            <a:rPr lang="en-GB" sz="2300" kern="1200" dirty="0"/>
            <a:t>- It is difficult to manually differentiate between the information shared by bots and real users.</a:t>
          </a:r>
          <a:endParaRPr lang="en-US" sz="2300" kern="1200" dirty="0"/>
        </a:p>
      </dsp:txBody>
      <dsp:txXfrm>
        <a:off x="0" y="2773624"/>
        <a:ext cx="8750299" cy="164097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F84AB-8DF1-0BEC-1622-CAF51F089DB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EF17EB7-813D-B2F5-D7A7-4D009730C6F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25E8F34-C776-6A2F-DA66-E628A289C5A7}"/>
              </a:ext>
            </a:extLst>
          </p:cNvPr>
          <p:cNvSpPr>
            <a:spLocks noGrp="1"/>
          </p:cNvSpPr>
          <p:nvPr>
            <p:ph type="dt" sz="half" idx="10"/>
          </p:nvPr>
        </p:nvSpPr>
        <p:spPr/>
        <p:txBody>
          <a:bodyPr/>
          <a:lstStyle/>
          <a:p>
            <a:fld id="{481A6E20-7226-4068-ADBD-FAB89D14FA94}" type="datetimeFigureOut">
              <a:rPr lang="en-GB" smtClean="0"/>
              <a:t>15/05/2022</a:t>
            </a:fld>
            <a:endParaRPr lang="en-GB"/>
          </a:p>
        </p:txBody>
      </p:sp>
      <p:sp>
        <p:nvSpPr>
          <p:cNvPr id="5" name="Footer Placeholder 4">
            <a:extLst>
              <a:ext uri="{FF2B5EF4-FFF2-40B4-BE49-F238E27FC236}">
                <a16:creationId xmlns:a16="http://schemas.microsoft.com/office/drawing/2014/main" id="{17D5735F-07F0-0D6A-A525-F757E5AA1BB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70CA4C5-EA55-A312-4E4A-57F81697DAD4}"/>
              </a:ext>
            </a:extLst>
          </p:cNvPr>
          <p:cNvSpPr>
            <a:spLocks noGrp="1"/>
          </p:cNvSpPr>
          <p:nvPr>
            <p:ph type="sldNum" sz="quarter" idx="12"/>
          </p:nvPr>
        </p:nvSpPr>
        <p:spPr/>
        <p:txBody>
          <a:bodyPr/>
          <a:lstStyle/>
          <a:p>
            <a:fld id="{E4F5B4DA-719B-4764-8A7A-C97B8BDD63A7}" type="slidenum">
              <a:rPr lang="en-GB" smtClean="0"/>
              <a:t>‹#›</a:t>
            </a:fld>
            <a:endParaRPr lang="en-GB"/>
          </a:p>
        </p:txBody>
      </p:sp>
    </p:spTree>
    <p:extLst>
      <p:ext uri="{BB962C8B-B14F-4D97-AF65-F5344CB8AC3E}">
        <p14:creationId xmlns:p14="http://schemas.microsoft.com/office/powerpoint/2010/main" val="19116842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5CCCF-F8C2-EDAF-A3E6-6CBD49D29C4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AC8BB43-BC61-2D1D-3763-E36663C0AEB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0D3DF60-BDB5-7A0D-4EB0-1C44EC5B2143}"/>
              </a:ext>
            </a:extLst>
          </p:cNvPr>
          <p:cNvSpPr>
            <a:spLocks noGrp="1"/>
          </p:cNvSpPr>
          <p:nvPr>
            <p:ph type="dt" sz="half" idx="10"/>
          </p:nvPr>
        </p:nvSpPr>
        <p:spPr/>
        <p:txBody>
          <a:bodyPr/>
          <a:lstStyle/>
          <a:p>
            <a:fld id="{481A6E20-7226-4068-ADBD-FAB89D14FA94}" type="datetimeFigureOut">
              <a:rPr lang="en-GB" smtClean="0"/>
              <a:t>15/05/2022</a:t>
            </a:fld>
            <a:endParaRPr lang="en-GB"/>
          </a:p>
        </p:txBody>
      </p:sp>
      <p:sp>
        <p:nvSpPr>
          <p:cNvPr id="5" name="Footer Placeholder 4">
            <a:extLst>
              <a:ext uri="{FF2B5EF4-FFF2-40B4-BE49-F238E27FC236}">
                <a16:creationId xmlns:a16="http://schemas.microsoft.com/office/drawing/2014/main" id="{359AC35A-4F62-63D2-7A18-A083D5D270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997360E-2D98-7E88-BE75-427EEE7300DF}"/>
              </a:ext>
            </a:extLst>
          </p:cNvPr>
          <p:cNvSpPr>
            <a:spLocks noGrp="1"/>
          </p:cNvSpPr>
          <p:nvPr>
            <p:ph type="sldNum" sz="quarter" idx="12"/>
          </p:nvPr>
        </p:nvSpPr>
        <p:spPr/>
        <p:txBody>
          <a:bodyPr/>
          <a:lstStyle/>
          <a:p>
            <a:fld id="{E4F5B4DA-719B-4764-8A7A-C97B8BDD63A7}" type="slidenum">
              <a:rPr lang="en-GB" smtClean="0"/>
              <a:t>‹#›</a:t>
            </a:fld>
            <a:endParaRPr lang="en-GB"/>
          </a:p>
        </p:txBody>
      </p:sp>
    </p:spTree>
    <p:extLst>
      <p:ext uri="{BB962C8B-B14F-4D97-AF65-F5344CB8AC3E}">
        <p14:creationId xmlns:p14="http://schemas.microsoft.com/office/powerpoint/2010/main" val="3301253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58F18B8-B2C3-E022-6508-F2A039C12ED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D219305-5C72-E921-3DA1-68BCD89C1A1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3D55030-72B2-1FCC-DE7D-C28139A76CFD}"/>
              </a:ext>
            </a:extLst>
          </p:cNvPr>
          <p:cNvSpPr>
            <a:spLocks noGrp="1"/>
          </p:cNvSpPr>
          <p:nvPr>
            <p:ph type="dt" sz="half" idx="10"/>
          </p:nvPr>
        </p:nvSpPr>
        <p:spPr/>
        <p:txBody>
          <a:bodyPr/>
          <a:lstStyle/>
          <a:p>
            <a:fld id="{481A6E20-7226-4068-ADBD-FAB89D14FA94}" type="datetimeFigureOut">
              <a:rPr lang="en-GB" smtClean="0"/>
              <a:t>15/05/2022</a:t>
            </a:fld>
            <a:endParaRPr lang="en-GB"/>
          </a:p>
        </p:txBody>
      </p:sp>
      <p:sp>
        <p:nvSpPr>
          <p:cNvPr id="5" name="Footer Placeholder 4">
            <a:extLst>
              <a:ext uri="{FF2B5EF4-FFF2-40B4-BE49-F238E27FC236}">
                <a16:creationId xmlns:a16="http://schemas.microsoft.com/office/drawing/2014/main" id="{549E0903-9338-EC53-EA9F-E68366C6B5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2A62F0A-A2A4-31FA-5B83-17A8045CC100}"/>
              </a:ext>
            </a:extLst>
          </p:cNvPr>
          <p:cNvSpPr>
            <a:spLocks noGrp="1"/>
          </p:cNvSpPr>
          <p:nvPr>
            <p:ph type="sldNum" sz="quarter" idx="12"/>
          </p:nvPr>
        </p:nvSpPr>
        <p:spPr/>
        <p:txBody>
          <a:bodyPr/>
          <a:lstStyle/>
          <a:p>
            <a:fld id="{E4F5B4DA-719B-4764-8A7A-C97B8BDD63A7}" type="slidenum">
              <a:rPr lang="en-GB" smtClean="0"/>
              <a:t>‹#›</a:t>
            </a:fld>
            <a:endParaRPr lang="en-GB"/>
          </a:p>
        </p:txBody>
      </p:sp>
    </p:spTree>
    <p:extLst>
      <p:ext uri="{BB962C8B-B14F-4D97-AF65-F5344CB8AC3E}">
        <p14:creationId xmlns:p14="http://schemas.microsoft.com/office/powerpoint/2010/main" val="3753035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B06621-418D-F2EF-55DF-2257CEFBB20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ADDF540-3768-91AC-3CE7-130163FAE8A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CB52FB1-25C1-EB1A-BCC1-B32CC40BED49}"/>
              </a:ext>
            </a:extLst>
          </p:cNvPr>
          <p:cNvSpPr>
            <a:spLocks noGrp="1"/>
          </p:cNvSpPr>
          <p:nvPr>
            <p:ph type="dt" sz="half" idx="10"/>
          </p:nvPr>
        </p:nvSpPr>
        <p:spPr/>
        <p:txBody>
          <a:bodyPr/>
          <a:lstStyle/>
          <a:p>
            <a:fld id="{481A6E20-7226-4068-ADBD-FAB89D14FA94}" type="datetimeFigureOut">
              <a:rPr lang="en-GB" smtClean="0"/>
              <a:t>15/05/2022</a:t>
            </a:fld>
            <a:endParaRPr lang="en-GB"/>
          </a:p>
        </p:txBody>
      </p:sp>
      <p:sp>
        <p:nvSpPr>
          <p:cNvPr id="5" name="Footer Placeholder 4">
            <a:extLst>
              <a:ext uri="{FF2B5EF4-FFF2-40B4-BE49-F238E27FC236}">
                <a16:creationId xmlns:a16="http://schemas.microsoft.com/office/drawing/2014/main" id="{07E15605-D09F-93EA-68A0-629BC54F92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C78503E-7AE7-730F-51B0-456088031C2A}"/>
              </a:ext>
            </a:extLst>
          </p:cNvPr>
          <p:cNvSpPr>
            <a:spLocks noGrp="1"/>
          </p:cNvSpPr>
          <p:nvPr>
            <p:ph type="sldNum" sz="quarter" idx="12"/>
          </p:nvPr>
        </p:nvSpPr>
        <p:spPr/>
        <p:txBody>
          <a:bodyPr/>
          <a:lstStyle/>
          <a:p>
            <a:fld id="{E4F5B4DA-719B-4764-8A7A-C97B8BDD63A7}" type="slidenum">
              <a:rPr lang="en-GB" smtClean="0"/>
              <a:t>‹#›</a:t>
            </a:fld>
            <a:endParaRPr lang="en-GB"/>
          </a:p>
        </p:txBody>
      </p:sp>
    </p:spTree>
    <p:extLst>
      <p:ext uri="{BB962C8B-B14F-4D97-AF65-F5344CB8AC3E}">
        <p14:creationId xmlns:p14="http://schemas.microsoft.com/office/powerpoint/2010/main" val="315327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26459-F20B-2AB9-BE63-E5951D382E6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3258463-C00C-6099-5C86-F65F5562E73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9F3C17D-1E29-18CA-1D44-05B049893418}"/>
              </a:ext>
            </a:extLst>
          </p:cNvPr>
          <p:cNvSpPr>
            <a:spLocks noGrp="1"/>
          </p:cNvSpPr>
          <p:nvPr>
            <p:ph type="dt" sz="half" idx="10"/>
          </p:nvPr>
        </p:nvSpPr>
        <p:spPr/>
        <p:txBody>
          <a:bodyPr/>
          <a:lstStyle/>
          <a:p>
            <a:fld id="{481A6E20-7226-4068-ADBD-FAB89D14FA94}" type="datetimeFigureOut">
              <a:rPr lang="en-GB" smtClean="0"/>
              <a:t>15/05/2022</a:t>
            </a:fld>
            <a:endParaRPr lang="en-GB"/>
          </a:p>
        </p:txBody>
      </p:sp>
      <p:sp>
        <p:nvSpPr>
          <p:cNvPr id="5" name="Footer Placeholder 4">
            <a:extLst>
              <a:ext uri="{FF2B5EF4-FFF2-40B4-BE49-F238E27FC236}">
                <a16:creationId xmlns:a16="http://schemas.microsoft.com/office/drawing/2014/main" id="{18048107-B5D2-DAEA-901E-996A7FF5C09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0B567B-0C84-3909-005D-ADD32BB7E766}"/>
              </a:ext>
            </a:extLst>
          </p:cNvPr>
          <p:cNvSpPr>
            <a:spLocks noGrp="1"/>
          </p:cNvSpPr>
          <p:nvPr>
            <p:ph type="sldNum" sz="quarter" idx="12"/>
          </p:nvPr>
        </p:nvSpPr>
        <p:spPr/>
        <p:txBody>
          <a:bodyPr/>
          <a:lstStyle/>
          <a:p>
            <a:fld id="{E4F5B4DA-719B-4764-8A7A-C97B8BDD63A7}" type="slidenum">
              <a:rPr lang="en-GB" smtClean="0"/>
              <a:t>‹#›</a:t>
            </a:fld>
            <a:endParaRPr lang="en-GB"/>
          </a:p>
        </p:txBody>
      </p:sp>
    </p:spTree>
    <p:extLst>
      <p:ext uri="{BB962C8B-B14F-4D97-AF65-F5344CB8AC3E}">
        <p14:creationId xmlns:p14="http://schemas.microsoft.com/office/powerpoint/2010/main" val="1151773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55102-8A19-A4F8-85A2-42BE9B8E817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2443F19-34C8-F5E3-CA12-8ACFFE4D45D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009EB44-F789-A000-0134-154CCE75A3B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BD29463-B866-1A1D-25B9-1E177BE651EF}"/>
              </a:ext>
            </a:extLst>
          </p:cNvPr>
          <p:cNvSpPr>
            <a:spLocks noGrp="1"/>
          </p:cNvSpPr>
          <p:nvPr>
            <p:ph type="dt" sz="half" idx="10"/>
          </p:nvPr>
        </p:nvSpPr>
        <p:spPr/>
        <p:txBody>
          <a:bodyPr/>
          <a:lstStyle/>
          <a:p>
            <a:fld id="{481A6E20-7226-4068-ADBD-FAB89D14FA94}" type="datetimeFigureOut">
              <a:rPr lang="en-GB" smtClean="0"/>
              <a:t>15/05/2022</a:t>
            </a:fld>
            <a:endParaRPr lang="en-GB"/>
          </a:p>
        </p:txBody>
      </p:sp>
      <p:sp>
        <p:nvSpPr>
          <p:cNvPr id="6" name="Footer Placeholder 5">
            <a:extLst>
              <a:ext uri="{FF2B5EF4-FFF2-40B4-BE49-F238E27FC236}">
                <a16:creationId xmlns:a16="http://schemas.microsoft.com/office/drawing/2014/main" id="{57515824-E180-E106-4C1B-D563F3C770D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084B873-E29C-AFA5-88FB-A2C62C781ED5}"/>
              </a:ext>
            </a:extLst>
          </p:cNvPr>
          <p:cNvSpPr>
            <a:spLocks noGrp="1"/>
          </p:cNvSpPr>
          <p:nvPr>
            <p:ph type="sldNum" sz="quarter" idx="12"/>
          </p:nvPr>
        </p:nvSpPr>
        <p:spPr/>
        <p:txBody>
          <a:bodyPr/>
          <a:lstStyle/>
          <a:p>
            <a:fld id="{E4F5B4DA-719B-4764-8A7A-C97B8BDD63A7}" type="slidenum">
              <a:rPr lang="en-GB" smtClean="0"/>
              <a:t>‹#›</a:t>
            </a:fld>
            <a:endParaRPr lang="en-GB"/>
          </a:p>
        </p:txBody>
      </p:sp>
    </p:spTree>
    <p:extLst>
      <p:ext uri="{BB962C8B-B14F-4D97-AF65-F5344CB8AC3E}">
        <p14:creationId xmlns:p14="http://schemas.microsoft.com/office/powerpoint/2010/main" val="3351468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12708-A691-EF63-B6D2-2E5A0613560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A96E8A0-A7B2-9ED1-C64B-1BFC3AFE2FC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38B9DE5-0674-9379-FD53-B16DFBC3E9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BD8807C-85F6-25DE-A1DB-04C079E560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676071B-CFF9-B642-1A72-34964CC7734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A0338C3-5DA9-1EA3-53F9-163D311CA157}"/>
              </a:ext>
            </a:extLst>
          </p:cNvPr>
          <p:cNvSpPr>
            <a:spLocks noGrp="1"/>
          </p:cNvSpPr>
          <p:nvPr>
            <p:ph type="dt" sz="half" idx="10"/>
          </p:nvPr>
        </p:nvSpPr>
        <p:spPr/>
        <p:txBody>
          <a:bodyPr/>
          <a:lstStyle/>
          <a:p>
            <a:fld id="{481A6E20-7226-4068-ADBD-FAB89D14FA94}" type="datetimeFigureOut">
              <a:rPr lang="en-GB" smtClean="0"/>
              <a:t>15/05/2022</a:t>
            </a:fld>
            <a:endParaRPr lang="en-GB"/>
          </a:p>
        </p:txBody>
      </p:sp>
      <p:sp>
        <p:nvSpPr>
          <p:cNvPr id="8" name="Footer Placeholder 7">
            <a:extLst>
              <a:ext uri="{FF2B5EF4-FFF2-40B4-BE49-F238E27FC236}">
                <a16:creationId xmlns:a16="http://schemas.microsoft.com/office/drawing/2014/main" id="{2EDB976D-0894-2CA0-50FE-1D1F3BAB41C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2768893-8A43-1424-9848-F68EE63E53A0}"/>
              </a:ext>
            </a:extLst>
          </p:cNvPr>
          <p:cNvSpPr>
            <a:spLocks noGrp="1"/>
          </p:cNvSpPr>
          <p:nvPr>
            <p:ph type="sldNum" sz="quarter" idx="12"/>
          </p:nvPr>
        </p:nvSpPr>
        <p:spPr/>
        <p:txBody>
          <a:bodyPr/>
          <a:lstStyle/>
          <a:p>
            <a:fld id="{E4F5B4DA-719B-4764-8A7A-C97B8BDD63A7}" type="slidenum">
              <a:rPr lang="en-GB" smtClean="0"/>
              <a:t>‹#›</a:t>
            </a:fld>
            <a:endParaRPr lang="en-GB"/>
          </a:p>
        </p:txBody>
      </p:sp>
    </p:spTree>
    <p:extLst>
      <p:ext uri="{BB962C8B-B14F-4D97-AF65-F5344CB8AC3E}">
        <p14:creationId xmlns:p14="http://schemas.microsoft.com/office/powerpoint/2010/main" val="280647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2431F-3330-F591-CD54-C99135C3F62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DFF5CE7-5328-6A3F-097D-77668DF47913}"/>
              </a:ext>
            </a:extLst>
          </p:cNvPr>
          <p:cNvSpPr>
            <a:spLocks noGrp="1"/>
          </p:cNvSpPr>
          <p:nvPr>
            <p:ph type="dt" sz="half" idx="10"/>
          </p:nvPr>
        </p:nvSpPr>
        <p:spPr/>
        <p:txBody>
          <a:bodyPr/>
          <a:lstStyle/>
          <a:p>
            <a:fld id="{481A6E20-7226-4068-ADBD-FAB89D14FA94}" type="datetimeFigureOut">
              <a:rPr lang="en-GB" smtClean="0"/>
              <a:t>15/05/2022</a:t>
            </a:fld>
            <a:endParaRPr lang="en-GB"/>
          </a:p>
        </p:txBody>
      </p:sp>
      <p:sp>
        <p:nvSpPr>
          <p:cNvPr id="4" name="Footer Placeholder 3">
            <a:extLst>
              <a:ext uri="{FF2B5EF4-FFF2-40B4-BE49-F238E27FC236}">
                <a16:creationId xmlns:a16="http://schemas.microsoft.com/office/drawing/2014/main" id="{24E11297-D4A4-DDEB-F066-9A26289AA40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082F324-2062-7211-A097-3E090B71745D}"/>
              </a:ext>
            </a:extLst>
          </p:cNvPr>
          <p:cNvSpPr>
            <a:spLocks noGrp="1"/>
          </p:cNvSpPr>
          <p:nvPr>
            <p:ph type="sldNum" sz="quarter" idx="12"/>
          </p:nvPr>
        </p:nvSpPr>
        <p:spPr/>
        <p:txBody>
          <a:bodyPr/>
          <a:lstStyle/>
          <a:p>
            <a:fld id="{E4F5B4DA-719B-4764-8A7A-C97B8BDD63A7}" type="slidenum">
              <a:rPr lang="en-GB" smtClean="0"/>
              <a:t>‹#›</a:t>
            </a:fld>
            <a:endParaRPr lang="en-GB"/>
          </a:p>
        </p:txBody>
      </p:sp>
    </p:spTree>
    <p:extLst>
      <p:ext uri="{BB962C8B-B14F-4D97-AF65-F5344CB8AC3E}">
        <p14:creationId xmlns:p14="http://schemas.microsoft.com/office/powerpoint/2010/main" val="2790154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D9D6B3E-F53F-42D8-23CA-1DE420E0030F}"/>
              </a:ext>
            </a:extLst>
          </p:cNvPr>
          <p:cNvSpPr>
            <a:spLocks noGrp="1"/>
          </p:cNvSpPr>
          <p:nvPr>
            <p:ph type="dt" sz="half" idx="10"/>
          </p:nvPr>
        </p:nvSpPr>
        <p:spPr/>
        <p:txBody>
          <a:bodyPr/>
          <a:lstStyle/>
          <a:p>
            <a:fld id="{481A6E20-7226-4068-ADBD-FAB89D14FA94}" type="datetimeFigureOut">
              <a:rPr lang="en-GB" smtClean="0"/>
              <a:t>15/05/2022</a:t>
            </a:fld>
            <a:endParaRPr lang="en-GB"/>
          </a:p>
        </p:txBody>
      </p:sp>
      <p:sp>
        <p:nvSpPr>
          <p:cNvPr id="3" name="Footer Placeholder 2">
            <a:extLst>
              <a:ext uri="{FF2B5EF4-FFF2-40B4-BE49-F238E27FC236}">
                <a16:creationId xmlns:a16="http://schemas.microsoft.com/office/drawing/2014/main" id="{6A952C48-94B1-26FC-7BF5-A03C8763218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CBAB07B-BAB9-CAE9-E13F-2C61CA1B223C}"/>
              </a:ext>
            </a:extLst>
          </p:cNvPr>
          <p:cNvSpPr>
            <a:spLocks noGrp="1"/>
          </p:cNvSpPr>
          <p:nvPr>
            <p:ph type="sldNum" sz="quarter" idx="12"/>
          </p:nvPr>
        </p:nvSpPr>
        <p:spPr/>
        <p:txBody>
          <a:bodyPr/>
          <a:lstStyle/>
          <a:p>
            <a:fld id="{E4F5B4DA-719B-4764-8A7A-C97B8BDD63A7}" type="slidenum">
              <a:rPr lang="en-GB" smtClean="0"/>
              <a:t>‹#›</a:t>
            </a:fld>
            <a:endParaRPr lang="en-GB"/>
          </a:p>
        </p:txBody>
      </p:sp>
    </p:spTree>
    <p:extLst>
      <p:ext uri="{BB962C8B-B14F-4D97-AF65-F5344CB8AC3E}">
        <p14:creationId xmlns:p14="http://schemas.microsoft.com/office/powerpoint/2010/main" val="30063324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3FE12-EC63-A4A5-A5CB-EE9A4A421C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2809A96-F640-91FB-05F4-3902D2B1064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231ED67-7FF0-17AE-38FC-6CECD97535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DE8BE0-4763-5BE7-5E30-2599E73298A5}"/>
              </a:ext>
            </a:extLst>
          </p:cNvPr>
          <p:cNvSpPr>
            <a:spLocks noGrp="1"/>
          </p:cNvSpPr>
          <p:nvPr>
            <p:ph type="dt" sz="half" idx="10"/>
          </p:nvPr>
        </p:nvSpPr>
        <p:spPr/>
        <p:txBody>
          <a:bodyPr/>
          <a:lstStyle/>
          <a:p>
            <a:fld id="{481A6E20-7226-4068-ADBD-FAB89D14FA94}" type="datetimeFigureOut">
              <a:rPr lang="en-GB" smtClean="0"/>
              <a:t>15/05/2022</a:t>
            </a:fld>
            <a:endParaRPr lang="en-GB"/>
          </a:p>
        </p:txBody>
      </p:sp>
      <p:sp>
        <p:nvSpPr>
          <p:cNvPr id="6" name="Footer Placeholder 5">
            <a:extLst>
              <a:ext uri="{FF2B5EF4-FFF2-40B4-BE49-F238E27FC236}">
                <a16:creationId xmlns:a16="http://schemas.microsoft.com/office/drawing/2014/main" id="{5284608B-2EB4-E272-A77E-05ADB62DB7D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55627E3-0A54-669B-17F5-C6024C48B7A3}"/>
              </a:ext>
            </a:extLst>
          </p:cNvPr>
          <p:cNvSpPr>
            <a:spLocks noGrp="1"/>
          </p:cNvSpPr>
          <p:nvPr>
            <p:ph type="sldNum" sz="quarter" idx="12"/>
          </p:nvPr>
        </p:nvSpPr>
        <p:spPr/>
        <p:txBody>
          <a:bodyPr/>
          <a:lstStyle/>
          <a:p>
            <a:fld id="{E4F5B4DA-719B-4764-8A7A-C97B8BDD63A7}" type="slidenum">
              <a:rPr lang="en-GB" smtClean="0"/>
              <a:t>‹#›</a:t>
            </a:fld>
            <a:endParaRPr lang="en-GB"/>
          </a:p>
        </p:txBody>
      </p:sp>
    </p:spTree>
    <p:extLst>
      <p:ext uri="{BB962C8B-B14F-4D97-AF65-F5344CB8AC3E}">
        <p14:creationId xmlns:p14="http://schemas.microsoft.com/office/powerpoint/2010/main" val="941461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6E2DE-9B44-94F9-DE37-3438ADF47F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8584EC5-B566-23F6-09C2-9A983F33AFA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855473C-A6BC-72C7-36A9-029B367C83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692076-D32C-76B7-31CC-163D183AD1C9}"/>
              </a:ext>
            </a:extLst>
          </p:cNvPr>
          <p:cNvSpPr>
            <a:spLocks noGrp="1"/>
          </p:cNvSpPr>
          <p:nvPr>
            <p:ph type="dt" sz="half" idx="10"/>
          </p:nvPr>
        </p:nvSpPr>
        <p:spPr/>
        <p:txBody>
          <a:bodyPr/>
          <a:lstStyle/>
          <a:p>
            <a:fld id="{481A6E20-7226-4068-ADBD-FAB89D14FA94}" type="datetimeFigureOut">
              <a:rPr lang="en-GB" smtClean="0"/>
              <a:t>15/05/2022</a:t>
            </a:fld>
            <a:endParaRPr lang="en-GB"/>
          </a:p>
        </p:txBody>
      </p:sp>
      <p:sp>
        <p:nvSpPr>
          <p:cNvPr id="6" name="Footer Placeholder 5">
            <a:extLst>
              <a:ext uri="{FF2B5EF4-FFF2-40B4-BE49-F238E27FC236}">
                <a16:creationId xmlns:a16="http://schemas.microsoft.com/office/drawing/2014/main" id="{1166C9A7-0589-83B2-2A3F-345AE7D0AC8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2CB0F49-BF61-8064-B137-8109F622E0CD}"/>
              </a:ext>
            </a:extLst>
          </p:cNvPr>
          <p:cNvSpPr>
            <a:spLocks noGrp="1"/>
          </p:cNvSpPr>
          <p:nvPr>
            <p:ph type="sldNum" sz="quarter" idx="12"/>
          </p:nvPr>
        </p:nvSpPr>
        <p:spPr/>
        <p:txBody>
          <a:bodyPr/>
          <a:lstStyle/>
          <a:p>
            <a:fld id="{E4F5B4DA-719B-4764-8A7A-C97B8BDD63A7}" type="slidenum">
              <a:rPr lang="en-GB" smtClean="0"/>
              <a:t>‹#›</a:t>
            </a:fld>
            <a:endParaRPr lang="en-GB"/>
          </a:p>
        </p:txBody>
      </p:sp>
    </p:spTree>
    <p:extLst>
      <p:ext uri="{BB962C8B-B14F-4D97-AF65-F5344CB8AC3E}">
        <p14:creationId xmlns:p14="http://schemas.microsoft.com/office/powerpoint/2010/main" val="2237020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2E577BE-5655-03E4-A612-6795D3711AC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6505F12-03FB-5351-BAB0-29C99ACA1A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A581E93-5065-78DF-0B5A-63C4FABFCC8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1A6E20-7226-4068-ADBD-FAB89D14FA94}" type="datetimeFigureOut">
              <a:rPr lang="en-GB" smtClean="0"/>
              <a:t>15/05/2022</a:t>
            </a:fld>
            <a:endParaRPr lang="en-GB"/>
          </a:p>
        </p:txBody>
      </p:sp>
      <p:sp>
        <p:nvSpPr>
          <p:cNvPr id="5" name="Footer Placeholder 4">
            <a:extLst>
              <a:ext uri="{FF2B5EF4-FFF2-40B4-BE49-F238E27FC236}">
                <a16:creationId xmlns:a16="http://schemas.microsoft.com/office/drawing/2014/main" id="{4DE12981-1A19-4439-D547-D2CE48EAA9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8C1AE6B-2547-BA05-11C1-D632EE76476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F5B4DA-719B-4764-8A7A-C97B8BDD63A7}" type="slidenum">
              <a:rPr lang="en-GB" smtClean="0"/>
              <a:t>‹#›</a:t>
            </a:fld>
            <a:endParaRPr lang="en-GB"/>
          </a:p>
        </p:txBody>
      </p:sp>
    </p:spTree>
    <p:extLst>
      <p:ext uri="{BB962C8B-B14F-4D97-AF65-F5344CB8AC3E}">
        <p14:creationId xmlns:p14="http://schemas.microsoft.com/office/powerpoint/2010/main" val="41123341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15796-71A3-A262-35E0-00D867189DD1}"/>
              </a:ext>
            </a:extLst>
          </p:cNvPr>
          <p:cNvSpPr>
            <a:spLocks noGrp="1"/>
          </p:cNvSpPr>
          <p:nvPr>
            <p:ph type="ctrTitle"/>
          </p:nvPr>
        </p:nvSpPr>
        <p:spPr>
          <a:xfrm>
            <a:off x="1066800" y="447040"/>
            <a:ext cx="9601200" cy="3062923"/>
          </a:xfrm>
        </p:spPr>
        <p:txBody>
          <a:bodyPr/>
          <a:lstStyle/>
          <a:p>
            <a:r>
              <a:rPr lang="en-GB" sz="2800" b="1" dirty="0">
                <a:effectLst/>
                <a:latin typeface="Times New Roman" panose="02020603050405020304" pitchFamily="18" charset="0"/>
                <a:ea typeface="Calibri" panose="020F0502020204030204" pitchFamily="34" charset="0"/>
                <a:cs typeface="Times New Roman" panose="02020603050405020304" pitchFamily="18" charset="0"/>
              </a:rPr>
              <a:t>STUDY ON FAKE NEWS DETECTION IN SOCIAL MEDIA: </a:t>
            </a:r>
            <a:br>
              <a:rPr lang="en-GB" sz="2800" b="1" dirty="0">
                <a:effectLst/>
                <a:latin typeface="Times New Roman" panose="02020603050405020304" pitchFamily="18" charset="0"/>
                <a:ea typeface="Calibri" panose="020F0502020204030204" pitchFamily="34" charset="0"/>
                <a:cs typeface="Times New Roman" panose="02020603050405020304" pitchFamily="18" charset="0"/>
              </a:rPr>
            </a:br>
            <a:r>
              <a:rPr lang="en-GB" sz="2800" b="1" dirty="0">
                <a:effectLst/>
                <a:latin typeface="Times New Roman" panose="02020603050405020304" pitchFamily="18" charset="0"/>
                <a:ea typeface="Calibri" panose="020F0502020204030204" pitchFamily="34" charset="0"/>
                <a:cs typeface="Times New Roman" panose="02020603050405020304" pitchFamily="18" charset="0"/>
              </a:rPr>
              <a:t>A MACHINE LEARNING PERSPECTIVE</a:t>
            </a:r>
            <a:br>
              <a:rPr lang="en-GB" sz="1800" dirty="0">
                <a:effectLst/>
                <a:latin typeface="Calibri" panose="020F0502020204030204" pitchFamily="34" charset="0"/>
                <a:ea typeface="Calibri" panose="020F0502020204030204" pitchFamily="34" charset="0"/>
                <a:cs typeface="Times New Roman" panose="02020603050405020304" pitchFamily="18" charset="0"/>
              </a:rPr>
            </a:br>
            <a:br>
              <a:rPr lang="en-GB" sz="1800" dirty="0">
                <a:effectLst/>
                <a:latin typeface="Calibri" panose="020F0502020204030204" pitchFamily="34" charset="0"/>
                <a:ea typeface="Calibri" panose="020F0502020204030204" pitchFamily="34" charset="0"/>
                <a:cs typeface="Times New Roman" panose="02020603050405020304" pitchFamily="18" charset="0"/>
              </a:rPr>
            </a:br>
            <a:r>
              <a:rPr lang="en-GB" sz="2800" b="1" dirty="0">
                <a:effectLst/>
                <a:latin typeface="Calibri" panose="020F0502020204030204" pitchFamily="34" charset="0"/>
                <a:ea typeface="Calibri" panose="020F0502020204030204" pitchFamily="34" charset="0"/>
                <a:cs typeface="Times New Roman" panose="02020603050405020304" pitchFamily="18" charset="0"/>
              </a:rPr>
              <a:t>BY</a:t>
            </a:r>
            <a:endParaRPr lang="en-GB" sz="2800" b="1" dirty="0"/>
          </a:p>
        </p:txBody>
      </p:sp>
      <p:sp>
        <p:nvSpPr>
          <p:cNvPr id="3" name="Subtitle 2">
            <a:extLst>
              <a:ext uri="{FF2B5EF4-FFF2-40B4-BE49-F238E27FC236}">
                <a16:creationId xmlns:a16="http://schemas.microsoft.com/office/drawing/2014/main" id="{1B172B43-4330-C5CA-E75E-CA18E82FEFFC}"/>
              </a:ext>
            </a:extLst>
          </p:cNvPr>
          <p:cNvSpPr>
            <a:spLocks noGrp="1"/>
          </p:cNvSpPr>
          <p:nvPr>
            <p:ph type="subTitle" idx="1"/>
          </p:nvPr>
        </p:nvSpPr>
        <p:spPr/>
        <p:txBody>
          <a:bodyPr>
            <a:normAutofit lnSpcReduction="10000"/>
          </a:bodyPr>
          <a:lstStyle/>
          <a:p>
            <a:r>
              <a:rPr lang="en-GB" b="1" dirty="0"/>
              <a:t>Author: Mayowa, O Fatola</a:t>
            </a:r>
          </a:p>
          <a:p>
            <a:r>
              <a:rPr lang="en-GB" sz="2000" dirty="0"/>
              <a:t>fatolamayowa@gmail.com</a:t>
            </a:r>
          </a:p>
          <a:p>
            <a:r>
              <a:rPr lang="en-GB" b="1" dirty="0"/>
              <a:t>Co-author: </a:t>
            </a:r>
            <a:r>
              <a:rPr lang="en-GB" b="1" i="0" dirty="0">
                <a:solidFill>
                  <a:srgbClr val="252424"/>
                </a:solidFill>
                <a:effectLst/>
              </a:rPr>
              <a:t>Rajaram, </a:t>
            </a:r>
            <a:r>
              <a:rPr lang="en-GB" b="1" i="0" dirty="0" err="1">
                <a:solidFill>
                  <a:srgbClr val="252424"/>
                </a:solidFill>
                <a:effectLst/>
              </a:rPr>
              <a:t>Priyatharshini</a:t>
            </a:r>
            <a:endParaRPr lang="en-GB" b="1" i="0" dirty="0">
              <a:solidFill>
                <a:srgbClr val="252424"/>
              </a:solidFill>
              <a:effectLst/>
            </a:endParaRPr>
          </a:p>
          <a:p>
            <a:r>
              <a:rPr lang="en-GB" sz="2000" dirty="0"/>
              <a:t>prajaram@cardiffmet.ac.uk</a:t>
            </a:r>
          </a:p>
        </p:txBody>
      </p:sp>
    </p:spTree>
    <p:extLst>
      <p:ext uri="{BB962C8B-B14F-4D97-AF65-F5344CB8AC3E}">
        <p14:creationId xmlns:p14="http://schemas.microsoft.com/office/powerpoint/2010/main" val="26984814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C4F0C-39E6-B207-8A06-0053EF35EC3B}"/>
              </a:ext>
            </a:extLst>
          </p:cNvPr>
          <p:cNvSpPr>
            <a:spLocks noGrp="1"/>
          </p:cNvSpPr>
          <p:nvPr>
            <p:ph type="title"/>
          </p:nvPr>
        </p:nvSpPr>
        <p:spPr>
          <a:xfrm>
            <a:off x="4965430" y="629268"/>
            <a:ext cx="6586491" cy="1286160"/>
          </a:xfrm>
        </p:spPr>
        <p:txBody>
          <a:bodyPr anchor="b">
            <a:normAutofit/>
          </a:bodyPr>
          <a:lstStyle/>
          <a:p>
            <a:r>
              <a:rPr lang="en-GB" b="1" dirty="0">
                <a:latin typeface="+mn-lt"/>
              </a:rPr>
              <a:t>CONCLUSION </a:t>
            </a:r>
          </a:p>
        </p:txBody>
      </p:sp>
      <p:sp>
        <p:nvSpPr>
          <p:cNvPr id="3" name="Content Placeholder 2">
            <a:extLst>
              <a:ext uri="{FF2B5EF4-FFF2-40B4-BE49-F238E27FC236}">
                <a16:creationId xmlns:a16="http://schemas.microsoft.com/office/drawing/2014/main" id="{CE377811-CE26-7532-35B0-87B0FD433B23}"/>
              </a:ext>
            </a:extLst>
          </p:cNvPr>
          <p:cNvSpPr>
            <a:spLocks noGrp="1"/>
          </p:cNvSpPr>
          <p:nvPr>
            <p:ph idx="1"/>
          </p:nvPr>
        </p:nvSpPr>
        <p:spPr>
          <a:xfrm>
            <a:off x="4114800" y="2438400"/>
            <a:ext cx="7835899" cy="4089394"/>
          </a:xfrm>
        </p:spPr>
        <p:txBody>
          <a:bodyPr>
            <a:normAutofit/>
          </a:bodyPr>
          <a:lstStyle/>
          <a:p>
            <a:endParaRPr lang="en-GB" sz="2000" dirty="0"/>
          </a:p>
          <a:p>
            <a:r>
              <a:rPr lang="en-GB" dirty="0">
                <a:cs typeface="Times New Roman" panose="02020603050405020304" pitchFamily="18" charset="0"/>
              </a:rPr>
              <a:t>Machine learning applied  are supervised  algorithm Naïve Bayes, SVM, and Random Forest</a:t>
            </a:r>
          </a:p>
          <a:p>
            <a:pPr marL="0" indent="0">
              <a:buNone/>
            </a:pPr>
            <a:endParaRPr lang="en-GB" dirty="0">
              <a:cs typeface="Times New Roman" panose="02020603050405020304" pitchFamily="18" charset="0"/>
            </a:endParaRPr>
          </a:p>
          <a:p>
            <a:r>
              <a:rPr lang="en-GB" dirty="0">
                <a:cs typeface="Times New Roman" panose="02020603050405020304" pitchFamily="18" charset="0"/>
              </a:rPr>
              <a:t>Result- </a:t>
            </a:r>
            <a:r>
              <a:rPr lang="en-GB" dirty="0">
                <a:effectLst/>
                <a:ea typeface="Calibri" panose="020F0502020204030204" pitchFamily="34" charset="0"/>
                <a:cs typeface="Times New Roman" panose="02020603050405020304" pitchFamily="18" charset="0"/>
              </a:rPr>
              <a:t>The accuracy of Naïve Bayes is 88.9%, SVM has 99.8%, and Random Forest with 100%.  Also, the error rate of Naïve Bayes is 0.110, SVM is 0.001, and Random Forest is 0.000. </a:t>
            </a:r>
            <a:endParaRPr lang="en-GB" dirty="0"/>
          </a:p>
          <a:p>
            <a:endParaRPr lang="en-GB" dirty="0"/>
          </a:p>
          <a:p>
            <a:pPr marL="3657600" lvl="8" indent="0">
              <a:buNone/>
            </a:pPr>
            <a:endParaRPr lang="en-GB" sz="2000" dirty="0"/>
          </a:p>
        </p:txBody>
      </p:sp>
      <p:pic>
        <p:nvPicPr>
          <p:cNvPr id="5" name="Picture 4" descr="Three arrows on bullseye">
            <a:extLst>
              <a:ext uri="{FF2B5EF4-FFF2-40B4-BE49-F238E27FC236}">
                <a16:creationId xmlns:a16="http://schemas.microsoft.com/office/drawing/2014/main" id="{1CA5AE82-8B8C-1D09-B9F8-2B459B0BCD86}"/>
              </a:ext>
            </a:extLst>
          </p:cNvPr>
          <p:cNvPicPr>
            <a:picLocks noChangeAspect="1"/>
          </p:cNvPicPr>
          <p:nvPr/>
        </p:nvPicPr>
        <p:blipFill rotWithShape="1">
          <a:blip r:embed="rId2">
            <a:extLst>
              <a:ext uri="{28A0092B-C50C-407E-A947-70E740481C1C}">
                <a14:useLocalDpi xmlns:a14="http://schemas.microsoft.com/office/drawing/2010/main" val="0"/>
              </a:ext>
            </a:extLst>
          </a:blip>
          <a:srcRect l="11172" r="44555" b="2"/>
          <a:stretch/>
        </p:blipFill>
        <p:spPr>
          <a:xfrm>
            <a:off x="21" y="10"/>
            <a:ext cx="3949680" cy="6857990"/>
          </a:xfrm>
          <a:prstGeom prst="rect">
            <a:avLst/>
          </a:prstGeom>
          <a:effectLst/>
        </p:spPr>
      </p:pic>
      <p:cxnSp>
        <p:nvCxnSpPr>
          <p:cNvPr id="10" name="Straight Connector 9">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35E0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7976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8C2D7-9608-5E37-3453-07F732159144}"/>
              </a:ext>
            </a:extLst>
          </p:cNvPr>
          <p:cNvSpPr>
            <a:spLocks noGrp="1"/>
          </p:cNvSpPr>
          <p:nvPr>
            <p:ph type="title"/>
          </p:nvPr>
        </p:nvSpPr>
        <p:spPr>
          <a:xfrm>
            <a:off x="4965430" y="629268"/>
            <a:ext cx="6586491" cy="1286160"/>
          </a:xfrm>
        </p:spPr>
        <p:txBody>
          <a:bodyPr anchor="b">
            <a:normAutofit/>
          </a:bodyPr>
          <a:lstStyle/>
          <a:p>
            <a:r>
              <a:rPr lang="en-GB" b="1">
                <a:latin typeface="+mn-lt"/>
              </a:rPr>
              <a:t>RECOMMENDATION</a:t>
            </a:r>
          </a:p>
        </p:txBody>
      </p:sp>
      <p:sp>
        <p:nvSpPr>
          <p:cNvPr id="3" name="Content Placeholder 2">
            <a:extLst>
              <a:ext uri="{FF2B5EF4-FFF2-40B4-BE49-F238E27FC236}">
                <a16:creationId xmlns:a16="http://schemas.microsoft.com/office/drawing/2014/main" id="{C1AF9ED5-ED14-E264-85EC-6003EDC6D163}"/>
              </a:ext>
            </a:extLst>
          </p:cNvPr>
          <p:cNvSpPr>
            <a:spLocks noGrp="1"/>
          </p:cNvSpPr>
          <p:nvPr>
            <p:ph idx="1"/>
          </p:nvPr>
        </p:nvSpPr>
        <p:spPr>
          <a:xfrm>
            <a:off x="4965431" y="2438400"/>
            <a:ext cx="6586489" cy="3785419"/>
          </a:xfrm>
        </p:spPr>
        <p:txBody>
          <a:bodyPr>
            <a:normAutofit/>
          </a:bodyPr>
          <a:lstStyle/>
          <a:p>
            <a:r>
              <a:rPr lang="en-GB" sz="2000" dirty="0">
                <a:effectLst/>
                <a:ea typeface="Calibri" panose="020F0502020204030204" pitchFamily="34" charset="0"/>
              </a:rPr>
              <a:t>Random Forest algorithm should be deployed in developing a web browser extension based on accuracy score of 100%, error rate of 0% and highest macro, weighted average. </a:t>
            </a:r>
          </a:p>
          <a:p>
            <a:r>
              <a:rPr lang="en-GB" sz="2000" dirty="0">
                <a:effectLst/>
                <a:ea typeface="Calibri" panose="020F0502020204030204" pitchFamily="34" charset="0"/>
              </a:rPr>
              <a:t>Random Forest technique to build a plug-in extension as well on their web-based application for individual and organization can use to classify information and can predict information shared by bot. </a:t>
            </a:r>
          </a:p>
          <a:p>
            <a:r>
              <a:rPr lang="en-GB" sz="2000" dirty="0">
                <a:ea typeface="Calibri" panose="020F0502020204030204" pitchFamily="34" charset="0"/>
                <a:cs typeface="Times New Roman" panose="02020603050405020304" pitchFamily="18" charset="0"/>
              </a:rPr>
              <a:t>F</a:t>
            </a:r>
            <a:r>
              <a:rPr lang="en-GB" sz="2000" dirty="0">
                <a:effectLst/>
                <a:ea typeface="Calibri" panose="020F0502020204030204" pitchFamily="34" charset="0"/>
                <a:cs typeface="Times New Roman" panose="02020603050405020304" pitchFamily="18" charset="0"/>
              </a:rPr>
              <a:t>urther work is required on more algorithms to distinguish sarcasm on social media as it can mislead organization while reviewing feedback and help them spend less time on analysing reviews/feedback.</a:t>
            </a:r>
          </a:p>
          <a:p>
            <a:endParaRPr lang="en-GB" sz="2000"/>
          </a:p>
        </p:txBody>
      </p:sp>
      <p:pic>
        <p:nvPicPr>
          <p:cNvPr id="5" name="Picture 4" descr="Many hands raising thumbs up">
            <a:extLst>
              <a:ext uri="{FF2B5EF4-FFF2-40B4-BE49-F238E27FC236}">
                <a16:creationId xmlns:a16="http://schemas.microsoft.com/office/drawing/2014/main" id="{2F5D07DA-779D-8831-0FDD-D5A3F971D342}"/>
              </a:ext>
            </a:extLst>
          </p:cNvPr>
          <p:cNvPicPr>
            <a:picLocks noChangeAspect="1"/>
          </p:cNvPicPr>
          <p:nvPr/>
        </p:nvPicPr>
        <p:blipFill rotWithShape="1">
          <a:blip r:embed="rId2">
            <a:extLst>
              <a:ext uri="{28A0092B-C50C-407E-A947-70E740481C1C}">
                <a14:useLocalDpi xmlns:a14="http://schemas.microsoft.com/office/drawing/2010/main" val="0"/>
              </a:ext>
            </a:extLst>
          </a:blip>
          <a:srcRect l="21718" r="33162" b="-1"/>
          <a:stretch/>
        </p:blipFill>
        <p:spPr>
          <a:xfrm>
            <a:off x="20" y="10"/>
            <a:ext cx="4635571" cy="6857990"/>
          </a:xfrm>
          <a:prstGeom prst="rect">
            <a:avLst/>
          </a:prstGeom>
          <a:effectLst/>
        </p:spPr>
      </p:pic>
      <p:cxnSp>
        <p:nvCxnSpPr>
          <p:cNvPr id="10" name="Straight Connector 9">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F0AE6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04842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90FAD-688F-FA92-EF9F-BAAF982F7318}"/>
              </a:ext>
            </a:extLst>
          </p:cNvPr>
          <p:cNvSpPr>
            <a:spLocks noGrp="1"/>
          </p:cNvSpPr>
          <p:nvPr>
            <p:ph type="title"/>
          </p:nvPr>
        </p:nvSpPr>
        <p:spPr>
          <a:xfrm>
            <a:off x="711200" y="0"/>
            <a:ext cx="10515600" cy="1325563"/>
          </a:xfrm>
        </p:spPr>
        <p:txBody>
          <a:bodyPr>
            <a:normAutofit/>
          </a:bodyPr>
          <a:lstStyle/>
          <a:p>
            <a:pPr algn="ctr"/>
            <a:r>
              <a:rPr lang="en-GB" sz="2800" b="1" dirty="0">
                <a:latin typeface="+mn-lt"/>
              </a:rPr>
              <a:t>REFERENCES</a:t>
            </a:r>
          </a:p>
        </p:txBody>
      </p:sp>
      <p:sp>
        <p:nvSpPr>
          <p:cNvPr id="3" name="Content Placeholder 2">
            <a:extLst>
              <a:ext uri="{FF2B5EF4-FFF2-40B4-BE49-F238E27FC236}">
                <a16:creationId xmlns:a16="http://schemas.microsoft.com/office/drawing/2014/main" id="{011E4AE8-0E28-68BC-EE6D-2A82DF2A6295}"/>
              </a:ext>
            </a:extLst>
          </p:cNvPr>
          <p:cNvSpPr>
            <a:spLocks noGrp="1"/>
          </p:cNvSpPr>
          <p:nvPr>
            <p:ph idx="1"/>
          </p:nvPr>
        </p:nvSpPr>
        <p:spPr>
          <a:xfrm>
            <a:off x="838200" y="1325563"/>
            <a:ext cx="10515600" cy="5167313"/>
          </a:xfrm>
        </p:spPr>
        <p:txBody>
          <a:bodyPr>
            <a:normAutofit fontScale="70000" lnSpcReduction="20000"/>
          </a:bodyPr>
          <a:lstStyle/>
          <a:p>
            <a:r>
              <a:rPr lang="en-GB" sz="2300" dirty="0">
                <a:effectLst/>
                <a:ea typeface="Calibri" panose="020F0502020204030204" pitchFamily="34" charset="0"/>
                <a:cs typeface="Times New Roman" panose="02020603050405020304" pitchFamily="18" charset="0"/>
              </a:rPr>
              <a:t>Agnihotri, R. (2020) ‘Social media, customer engagement, and sales organizations: A research agenda’, </a:t>
            </a:r>
            <a:r>
              <a:rPr lang="en-GB" sz="2300" i="1" dirty="0">
                <a:effectLst/>
                <a:ea typeface="Calibri" panose="020F0502020204030204" pitchFamily="34" charset="0"/>
                <a:cs typeface="Times New Roman" panose="02020603050405020304" pitchFamily="18" charset="0"/>
              </a:rPr>
              <a:t>Industrial Marketing Management</a:t>
            </a:r>
            <a:r>
              <a:rPr lang="en-GB" sz="2300" dirty="0">
                <a:effectLst/>
                <a:ea typeface="Calibri" panose="020F0502020204030204" pitchFamily="34" charset="0"/>
                <a:cs typeface="Times New Roman" panose="02020603050405020304" pitchFamily="18" charset="0"/>
              </a:rPr>
              <a:t>, 90(August), pp. 291–299. </a:t>
            </a:r>
            <a:r>
              <a:rPr lang="en-GB" sz="2300" dirty="0" err="1">
                <a:effectLst/>
                <a:ea typeface="Calibri" panose="020F0502020204030204" pitchFamily="34" charset="0"/>
                <a:cs typeface="Times New Roman" panose="02020603050405020304" pitchFamily="18" charset="0"/>
              </a:rPr>
              <a:t>doi</a:t>
            </a:r>
            <a:r>
              <a:rPr lang="en-GB" sz="2300" dirty="0">
                <a:effectLst/>
                <a:ea typeface="Calibri" panose="020F0502020204030204" pitchFamily="34" charset="0"/>
                <a:cs typeface="Times New Roman" panose="02020603050405020304" pitchFamily="18" charset="0"/>
              </a:rPr>
              <a:t>: 10.1016/j.indmarman.2020.07.017.</a:t>
            </a:r>
          </a:p>
          <a:p>
            <a:pPr>
              <a:lnSpc>
                <a:spcPct val="150000"/>
              </a:lnSpc>
              <a:spcAft>
                <a:spcPts val="800"/>
              </a:spcAft>
            </a:pPr>
            <a:r>
              <a:rPr lang="en-GB" sz="2300" dirty="0">
                <a:effectLst/>
                <a:ea typeface="Calibri" panose="020F0502020204030204" pitchFamily="34" charset="0"/>
                <a:cs typeface="Times New Roman" panose="02020603050405020304" pitchFamily="18" charset="0"/>
              </a:rPr>
              <a:t>Hassan, E. A. and </a:t>
            </a:r>
            <a:r>
              <a:rPr lang="en-GB" sz="2300" dirty="0" err="1">
                <a:effectLst/>
                <a:ea typeface="Calibri" panose="020F0502020204030204" pitchFamily="34" charset="0"/>
                <a:cs typeface="Times New Roman" panose="02020603050405020304" pitchFamily="18" charset="0"/>
              </a:rPr>
              <a:t>Meziane</a:t>
            </a:r>
            <a:r>
              <a:rPr lang="en-GB" sz="2300" dirty="0">
                <a:effectLst/>
                <a:ea typeface="Calibri" panose="020F0502020204030204" pitchFamily="34" charset="0"/>
                <a:cs typeface="Times New Roman" panose="02020603050405020304" pitchFamily="18" charset="0"/>
              </a:rPr>
              <a:t>, F. (2019) ‘A survey on automatic fake news identification techniques for online and socially produced data’, </a:t>
            </a:r>
            <a:r>
              <a:rPr lang="en-GB" sz="2300" i="1" dirty="0">
                <a:effectLst/>
                <a:ea typeface="Calibri" panose="020F0502020204030204" pitchFamily="34" charset="0"/>
                <a:cs typeface="Times New Roman" panose="02020603050405020304" pitchFamily="18" charset="0"/>
              </a:rPr>
              <a:t>Proceedings of the International Conference on Computer, Control, Electrical, and Electronics Engineering 2019, ICCCEEE 2019</a:t>
            </a:r>
            <a:r>
              <a:rPr lang="en-GB" sz="2300" dirty="0">
                <a:effectLst/>
                <a:ea typeface="Calibri" panose="020F0502020204030204" pitchFamily="34" charset="0"/>
                <a:cs typeface="Times New Roman" panose="02020603050405020304" pitchFamily="18" charset="0"/>
              </a:rPr>
              <a:t>. </a:t>
            </a:r>
            <a:r>
              <a:rPr lang="en-GB" sz="2300" dirty="0" err="1">
                <a:effectLst/>
                <a:ea typeface="Calibri" panose="020F0502020204030204" pitchFamily="34" charset="0"/>
                <a:cs typeface="Times New Roman" panose="02020603050405020304" pitchFamily="18" charset="0"/>
              </a:rPr>
              <a:t>doi</a:t>
            </a:r>
            <a:r>
              <a:rPr lang="en-GB" sz="2300" dirty="0">
                <a:effectLst/>
                <a:ea typeface="Calibri" panose="020F0502020204030204" pitchFamily="34" charset="0"/>
                <a:cs typeface="Times New Roman" panose="02020603050405020304" pitchFamily="18" charset="0"/>
              </a:rPr>
              <a:t>: 10.1109/ICCCEEE46830.2019.9070857.</a:t>
            </a:r>
          </a:p>
          <a:p>
            <a:pPr>
              <a:lnSpc>
                <a:spcPct val="150000"/>
              </a:lnSpc>
              <a:spcAft>
                <a:spcPts val="800"/>
              </a:spcAft>
            </a:pPr>
            <a:r>
              <a:rPr lang="en-GB" sz="2300" dirty="0" err="1">
                <a:effectLst/>
                <a:ea typeface="Calibri" panose="020F0502020204030204" pitchFamily="34" charset="0"/>
                <a:cs typeface="Times New Roman" panose="02020603050405020304" pitchFamily="18" charset="0"/>
              </a:rPr>
              <a:t>Kesarwani</a:t>
            </a:r>
            <a:r>
              <a:rPr lang="en-GB" sz="2300" dirty="0">
                <a:effectLst/>
                <a:ea typeface="Calibri" panose="020F0502020204030204" pitchFamily="34" charset="0"/>
                <a:cs typeface="Times New Roman" panose="02020603050405020304" pitchFamily="18" charset="0"/>
              </a:rPr>
              <a:t>, A., Chauhan, S. S. and Nair, A. R. (2020) ‘Fake News Detection on Social Media using K-Nearest </a:t>
            </a:r>
            <a:r>
              <a:rPr lang="en-GB" sz="2300" dirty="0" err="1">
                <a:effectLst/>
                <a:ea typeface="Calibri" panose="020F0502020204030204" pitchFamily="34" charset="0"/>
                <a:cs typeface="Times New Roman" panose="02020603050405020304" pitchFamily="18" charset="0"/>
              </a:rPr>
              <a:t>Neighbor</a:t>
            </a:r>
            <a:r>
              <a:rPr lang="en-GB" sz="2300" dirty="0">
                <a:effectLst/>
                <a:ea typeface="Calibri" panose="020F0502020204030204" pitchFamily="34" charset="0"/>
                <a:cs typeface="Times New Roman" panose="02020603050405020304" pitchFamily="18" charset="0"/>
              </a:rPr>
              <a:t> Classifier’, </a:t>
            </a:r>
            <a:r>
              <a:rPr lang="en-GB" sz="2300" i="1" dirty="0">
                <a:effectLst/>
                <a:ea typeface="Calibri" panose="020F0502020204030204" pitchFamily="34" charset="0"/>
                <a:cs typeface="Times New Roman" panose="02020603050405020304" pitchFamily="18" charset="0"/>
              </a:rPr>
              <a:t>Proceedings of the 2020 International Conference on Advances in Computing and Communication Engineering, ICACCE 2020</a:t>
            </a:r>
            <a:r>
              <a:rPr lang="en-GB" sz="2300" dirty="0">
                <a:effectLst/>
                <a:ea typeface="Calibri" panose="020F0502020204030204" pitchFamily="34" charset="0"/>
                <a:cs typeface="Times New Roman" panose="02020603050405020304" pitchFamily="18" charset="0"/>
              </a:rPr>
              <a:t>, pp. 2020–2023. </a:t>
            </a:r>
            <a:r>
              <a:rPr lang="en-GB" sz="2300" dirty="0" err="1">
                <a:effectLst/>
                <a:ea typeface="Calibri" panose="020F0502020204030204" pitchFamily="34" charset="0"/>
                <a:cs typeface="Times New Roman" panose="02020603050405020304" pitchFamily="18" charset="0"/>
              </a:rPr>
              <a:t>doi</a:t>
            </a:r>
            <a:r>
              <a:rPr lang="en-GB" sz="2300" dirty="0">
                <a:effectLst/>
                <a:ea typeface="Calibri" panose="020F0502020204030204" pitchFamily="34" charset="0"/>
                <a:cs typeface="Times New Roman" panose="02020603050405020304" pitchFamily="18" charset="0"/>
              </a:rPr>
              <a:t>: 10.1109/ICACCE49060.2020.9154997.</a:t>
            </a:r>
          </a:p>
          <a:p>
            <a:pPr>
              <a:lnSpc>
                <a:spcPct val="150000"/>
              </a:lnSpc>
              <a:spcAft>
                <a:spcPts val="800"/>
              </a:spcAft>
            </a:pPr>
            <a:r>
              <a:rPr lang="en-GB" sz="2300" dirty="0" err="1">
                <a:effectLst/>
                <a:ea typeface="Calibri" panose="020F0502020204030204" pitchFamily="34" charset="0"/>
                <a:cs typeface="Times New Roman" panose="02020603050405020304" pitchFamily="18" charset="0"/>
              </a:rPr>
              <a:t>Kousika</a:t>
            </a:r>
            <a:r>
              <a:rPr lang="en-GB" sz="2300" dirty="0">
                <a:effectLst/>
                <a:ea typeface="Calibri" panose="020F0502020204030204" pitchFamily="34" charset="0"/>
                <a:cs typeface="Times New Roman" panose="02020603050405020304" pitchFamily="18" charset="0"/>
              </a:rPr>
              <a:t>, N. </a:t>
            </a:r>
            <a:r>
              <a:rPr lang="en-GB" sz="2300" i="1" dirty="0">
                <a:effectLst/>
                <a:ea typeface="Calibri" panose="020F0502020204030204" pitchFamily="34" charset="0"/>
                <a:cs typeface="Times New Roman" panose="02020603050405020304" pitchFamily="18" charset="0"/>
              </a:rPr>
              <a:t>et al.</a:t>
            </a:r>
            <a:r>
              <a:rPr lang="en-GB" sz="2300" dirty="0">
                <a:effectLst/>
                <a:ea typeface="Calibri" panose="020F0502020204030204" pitchFamily="34" charset="0"/>
                <a:cs typeface="Times New Roman" panose="02020603050405020304" pitchFamily="18" charset="0"/>
              </a:rPr>
              <a:t> (2021) ‘A system for fake news detection by using supervised learning model for social media contents’, </a:t>
            </a:r>
            <a:r>
              <a:rPr lang="en-GB" sz="2300" i="1" dirty="0">
                <a:effectLst/>
                <a:ea typeface="Calibri" panose="020F0502020204030204" pitchFamily="34" charset="0"/>
                <a:cs typeface="Times New Roman" panose="02020603050405020304" pitchFamily="18" charset="0"/>
              </a:rPr>
              <a:t>Proceedings - 5th International Conference on Intelligent Computing and Control Systems, ICICCS 2021</a:t>
            </a:r>
            <a:r>
              <a:rPr lang="en-GB" sz="2300" dirty="0">
                <a:effectLst/>
                <a:ea typeface="Calibri" panose="020F0502020204030204" pitchFamily="34" charset="0"/>
                <a:cs typeface="Times New Roman" panose="02020603050405020304" pitchFamily="18" charset="0"/>
              </a:rPr>
              <a:t>, (</a:t>
            </a:r>
            <a:r>
              <a:rPr lang="en-GB" sz="2300" dirty="0" err="1">
                <a:effectLst/>
                <a:ea typeface="Calibri" panose="020F0502020204030204" pitchFamily="34" charset="0"/>
                <a:cs typeface="Times New Roman" panose="02020603050405020304" pitchFamily="18" charset="0"/>
              </a:rPr>
              <a:t>Iciccs</a:t>
            </a:r>
            <a:r>
              <a:rPr lang="en-GB" sz="2300" dirty="0">
                <a:effectLst/>
                <a:ea typeface="Calibri" panose="020F0502020204030204" pitchFamily="34" charset="0"/>
                <a:cs typeface="Times New Roman" panose="02020603050405020304" pitchFamily="18" charset="0"/>
              </a:rPr>
              <a:t>), pp. 1042–1047. </a:t>
            </a:r>
            <a:r>
              <a:rPr lang="en-GB" sz="2300" dirty="0" err="1">
                <a:effectLst/>
                <a:ea typeface="Calibri" panose="020F0502020204030204" pitchFamily="34" charset="0"/>
                <a:cs typeface="Times New Roman" panose="02020603050405020304" pitchFamily="18" charset="0"/>
              </a:rPr>
              <a:t>doi</a:t>
            </a:r>
            <a:r>
              <a:rPr lang="en-GB" sz="2300" dirty="0">
                <a:effectLst/>
                <a:ea typeface="Calibri" panose="020F0502020204030204" pitchFamily="34" charset="0"/>
                <a:cs typeface="Times New Roman" panose="02020603050405020304" pitchFamily="18" charset="0"/>
              </a:rPr>
              <a:t>: 10.1109/ICICCS51141.2021.9432096.</a:t>
            </a:r>
          </a:p>
          <a:p>
            <a:pPr>
              <a:lnSpc>
                <a:spcPct val="150000"/>
              </a:lnSpc>
              <a:spcAft>
                <a:spcPts val="800"/>
              </a:spcAft>
            </a:pPr>
            <a:r>
              <a:rPr lang="en-GB" sz="2300" dirty="0" err="1">
                <a:effectLst/>
                <a:ea typeface="Calibri" panose="020F0502020204030204" pitchFamily="34" charset="0"/>
                <a:cs typeface="Times New Roman" panose="02020603050405020304" pitchFamily="18" charset="0"/>
              </a:rPr>
              <a:t>Puraivan</a:t>
            </a:r>
            <a:r>
              <a:rPr lang="en-GB" sz="2300" dirty="0">
                <a:effectLst/>
                <a:ea typeface="Calibri" panose="020F0502020204030204" pitchFamily="34" charset="0"/>
                <a:cs typeface="Times New Roman" panose="02020603050405020304" pitchFamily="18" charset="0"/>
              </a:rPr>
              <a:t>, E. </a:t>
            </a:r>
            <a:r>
              <a:rPr lang="en-GB" sz="2300" i="1" dirty="0">
                <a:effectLst/>
                <a:ea typeface="Calibri" panose="020F0502020204030204" pitchFamily="34" charset="0"/>
                <a:cs typeface="Times New Roman" panose="02020603050405020304" pitchFamily="18" charset="0"/>
              </a:rPr>
              <a:t>et al.</a:t>
            </a:r>
            <a:r>
              <a:rPr lang="en-GB" sz="2300" dirty="0">
                <a:effectLst/>
                <a:ea typeface="Calibri" panose="020F0502020204030204" pitchFamily="34" charset="0"/>
                <a:cs typeface="Times New Roman" panose="02020603050405020304" pitchFamily="18" charset="0"/>
              </a:rPr>
              <a:t> (2021) ‘Fake news detection on Twitter using a data mining framework based on explainable machine learning techniques’, </a:t>
            </a:r>
            <a:r>
              <a:rPr lang="en-GB" sz="2300" i="1" dirty="0">
                <a:effectLst/>
                <a:ea typeface="Calibri" panose="020F0502020204030204" pitchFamily="34" charset="0"/>
                <a:cs typeface="Times New Roman" panose="02020603050405020304" pitchFamily="18" charset="0"/>
              </a:rPr>
              <a:t>IET Conference Publications</a:t>
            </a:r>
            <a:r>
              <a:rPr lang="en-GB" sz="2300" dirty="0">
                <a:effectLst/>
                <a:ea typeface="Calibri" panose="020F0502020204030204" pitchFamily="34" charset="0"/>
                <a:cs typeface="Times New Roman" panose="02020603050405020304" pitchFamily="18" charset="0"/>
              </a:rPr>
              <a:t>, 2021(CP773), pp. 157–162. </a:t>
            </a:r>
            <a:r>
              <a:rPr lang="en-GB" sz="2300" dirty="0" err="1">
                <a:effectLst/>
                <a:ea typeface="Calibri" panose="020F0502020204030204" pitchFamily="34" charset="0"/>
                <a:cs typeface="Times New Roman" panose="02020603050405020304" pitchFamily="18" charset="0"/>
              </a:rPr>
              <a:t>doi</a:t>
            </a:r>
            <a:r>
              <a:rPr lang="en-GB" sz="2300" dirty="0">
                <a:effectLst/>
                <a:ea typeface="Calibri" panose="020F0502020204030204" pitchFamily="34" charset="0"/>
                <a:cs typeface="Times New Roman" panose="02020603050405020304" pitchFamily="18" charset="0"/>
              </a:rPr>
              <a:t>: 10.1049/icp.2021.1450.</a:t>
            </a:r>
          </a:p>
          <a:p>
            <a:pPr>
              <a:lnSpc>
                <a:spcPct val="150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dirty="0"/>
          </a:p>
        </p:txBody>
      </p:sp>
    </p:spTree>
    <p:extLst>
      <p:ext uri="{BB962C8B-B14F-4D97-AF65-F5344CB8AC3E}">
        <p14:creationId xmlns:p14="http://schemas.microsoft.com/office/powerpoint/2010/main" val="1730960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15"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Rectangle 18">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43B44246-F242-D600-00A8-B738C268F9B9}"/>
              </a:ext>
            </a:extLst>
          </p:cNvPr>
          <p:cNvSpPr>
            <a:spLocks noGrp="1"/>
          </p:cNvSpPr>
          <p:nvPr>
            <p:ph type="title"/>
          </p:nvPr>
        </p:nvSpPr>
        <p:spPr>
          <a:xfrm>
            <a:off x="1047280" y="759805"/>
            <a:ext cx="10306520" cy="1325563"/>
          </a:xfrm>
        </p:spPr>
        <p:txBody>
          <a:bodyPr>
            <a:normAutofit/>
          </a:bodyPr>
          <a:lstStyle/>
          <a:p>
            <a:r>
              <a:rPr lang="en-GB" sz="4000" b="1">
                <a:solidFill>
                  <a:srgbClr val="FFFFFF"/>
                </a:solidFill>
                <a:latin typeface="+mn-lt"/>
              </a:rPr>
              <a:t>OBJECTIVES</a:t>
            </a:r>
          </a:p>
        </p:txBody>
      </p:sp>
      <p:sp>
        <p:nvSpPr>
          <p:cNvPr id="3" name="Content Placeholder 2">
            <a:extLst>
              <a:ext uri="{FF2B5EF4-FFF2-40B4-BE49-F238E27FC236}">
                <a16:creationId xmlns:a16="http://schemas.microsoft.com/office/drawing/2014/main" id="{0EBF29EB-E5AD-8685-CFB6-78136E1BA264}"/>
              </a:ext>
            </a:extLst>
          </p:cNvPr>
          <p:cNvSpPr>
            <a:spLocks noGrp="1"/>
          </p:cNvSpPr>
          <p:nvPr>
            <p:ph idx="1"/>
          </p:nvPr>
        </p:nvSpPr>
        <p:spPr>
          <a:xfrm>
            <a:off x="1424904" y="2494450"/>
            <a:ext cx="4053545" cy="3563159"/>
          </a:xfrm>
        </p:spPr>
        <p:txBody>
          <a:bodyPr>
            <a:normAutofit/>
          </a:bodyPr>
          <a:lstStyle/>
          <a:p>
            <a:r>
              <a:rPr lang="en-GB" sz="1700">
                <a:effectLst/>
                <a:latin typeface="Calibri" panose="020F0502020204030204" pitchFamily="34" charset="0"/>
                <a:ea typeface="Calibri" panose="020F0502020204030204" pitchFamily="34" charset="0"/>
                <a:cs typeface="Times New Roman" panose="02020603050405020304" pitchFamily="18" charset="0"/>
              </a:rPr>
              <a:t>To examine the importance of machine learning algorithms in fake news detection.</a:t>
            </a:r>
          </a:p>
          <a:p>
            <a:r>
              <a:rPr lang="en-GB" sz="1700">
                <a:effectLst/>
                <a:latin typeface="Calibri" panose="020F0502020204030204" pitchFamily="34" charset="0"/>
                <a:ea typeface="Calibri" panose="020F0502020204030204" pitchFamily="34" charset="0"/>
                <a:cs typeface="Times New Roman" panose="02020603050405020304" pitchFamily="18" charset="0"/>
              </a:rPr>
              <a:t>To analyse and study the performance of three different algorithms Naïve Bayes, Support Vector Machine (SVM), and Random Forest on fake_or_real news detection.</a:t>
            </a:r>
          </a:p>
          <a:p>
            <a:r>
              <a:rPr lang="en-GB" sz="1700">
                <a:latin typeface="Calibri" panose="020F0502020204030204" pitchFamily="34" charset="0"/>
                <a:ea typeface="Calibri" panose="020F0502020204030204" pitchFamily="34" charset="0"/>
                <a:cs typeface="Times New Roman" panose="02020603050405020304" pitchFamily="18" charset="0"/>
              </a:rPr>
              <a:t>To outline the best algorithm with highest accuracy in fake news detection.</a:t>
            </a:r>
            <a:endParaRPr lang="en-GB" sz="1700">
              <a:effectLst/>
              <a:latin typeface="Calibri" panose="020F0502020204030204" pitchFamily="34" charset="0"/>
              <a:ea typeface="Calibri" panose="020F0502020204030204" pitchFamily="34" charset="0"/>
              <a:cs typeface="Times New Roman" panose="02020603050405020304" pitchFamily="18" charset="0"/>
            </a:endParaRPr>
          </a:p>
          <a:p>
            <a:r>
              <a:rPr lang="en-GB" sz="1700">
                <a:effectLst/>
                <a:latin typeface="Calibri" panose="020F0502020204030204" pitchFamily="34" charset="0"/>
                <a:ea typeface="Calibri" panose="020F0502020204030204" pitchFamily="34" charset="0"/>
                <a:cs typeface="Times New Roman" panose="02020603050405020304" pitchFamily="18" charset="0"/>
              </a:rPr>
              <a:t>To suggest algorithm suitable for simple web-based application that classifies news for organizations.</a:t>
            </a:r>
          </a:p>
          <a:p>
            <a:endParaRPr lang="en-GB" sz="1700">
              <a:effectLst/>
              <a:latin typeface="Times New Roman" panose="02020603050405020304" pitchFamily="18" charset="0"/>
              <a:ea typeface="Calibri" panose="020F0502020204030204" pitchFamily="34" charset="0"/>
            </a:endParaRPr>
          </a:p>
        </p:txBody>
      </p:sp>
      <p:pic>
        <p:nvPicPr>
          <p:cNvPr id="7" name="Picture 6" descr="Starry night sky">
            <a:extLst>
              <a:ext uri="{FF2B5EF4-FFF2-40B4-BE49-F238E27FC236}">
                <a16:creationId xmlns:a16="http://schemas.microsoft.com/office/drawing/2014/main" id="{3DAA947C-A95D-FAF3-A62F-0D50340490C8}"/>
              </a:ext>
            </a:extLst>
          </p:cNvPr>
          <p:cNvPicPr>
            <a:picLocks noChangeAspect="1"/>
          </p:cNvPicPr>
          <p:nvPr/>
        </p:nvPicPr>
        <p:blipFill rotWithShape="1">
          <a:blip r:embed="rId2">
            <a:extLst>
              <a:ext uri="{28A0092B-C50C-407E-A947-70E740481C1C}">
                <a14:useLocalDpi xmlns:a14="http://schemas.microsoft.com/office/drawing/2010/main" val="0"/>
              </a:ext>
            </a:extLst>
          </a:blip>
          <a:srcRect l="6095" r="3945"/>
          <a:stretch/>
        </p:blipFill>
        <p:spPr>
          <a:xfrm>
            <a:off x="6098892" y="2492376"/>
            <a:ext cx="4802404" cy="3563372"/>
          </a:xfrm>
          <a:prstGeom prst="rect">
            <a:avLst/>
          </a:prstGeom>
        </p:spPr>
      </p:pic>
    </p:spTree>
    <p:extLst>
      <p:ext uri="{BB962C8B-B14F-4D97-AF65-F5344CB8AC3E}">
        <p14:creationId xmlns:p14="http://schemas.microsoft.com/office/powerpoint/2010/main" val="1506695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76EFD3D9-44F0-4267-BCC1-1613E79D82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6">
            <a:extLst>
              <a:ext uri="{FF2B5EF4-FFF2-40B4-BE49-F238E27FC236}">
                <a16:creationId xmlns:a16="http://schemas.microsoft.com/office/drawing/2014/main" id="{A779A851-95D6-41AF-937A-B0E4B7F6FA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2164" y="900814"/>
            <a:ext cx="759618"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7">
            <a:extLst>
              <a:ext uri="{FF2B5EF4-FFF2-40B4-BE49-F238E27FC236}">
                <a16:creationId xmlns:a16="http://schemas.microsoft.com/office/drawing/2014/main" id="{953FB2E7-B6CB-429C-81EB-D9516D6D5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4437" y="633165"/>
            <a:ext cx="482654"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Shape 28">
            <a:extLst>
              <a:ext uri="{FF2B5EF4-FFF2-40B4-BE49-F238E27FC236}">
                <a16:creationId xmlns:a16="http://schemas.microsoft.com/office/drawing/2014/main" id="{2EC40DB1-B719-4A13-9A4D-0966B4B278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621" y="636723"/>
            <a:ext cx="4000062" cy="5257799"/>
          </a:xfrm>
          <a:custGeom>
            <a:avLst/>
            <a:gdLst>
              <a:gd name="connsiteX0" fmla="*/ 0 w 4634682"/>
              <a:gd name="connsiteY0" fmla="*/ 0 h 5257799"/>
              <a:gd name="connsiteX1" fmla="*/ 4634682 w 4634682"/>
              <a:gd name="connsiteY1" fmla="*/ 0 h 5257799"/>
              <a:gd name="connsiteX2" fmla="*/ 4634682 w 4634682"/>
              <a:gd name="connsiteY2" fmla="*/ 5257799 h 5257799"/>
              <a:gd name="connsiteX3" fmla="*/ 0 w 4634682"/>
              <a:gd name="connsiteY3" fmla="*/ 5257799 h 5257799"/>
            </a:gdLst>
            <a:ahLst/>
            <a:cxnLst>
              <a:cxn ang="0">
                <a:pos x="connsiteX0" y="connsiteY0"/>
              </a:cxn>
              <a:cxn ang="0">
                <a:pos x="connsiteX1" y="connsiteY1"/>
              </a:cxn>
              <a:cxn ang="0">
                <a:pos x="connsiteX2" y="connsiteY2"/>
              </a:cxn>
              <a:cxn ang="0">
                <a:pos x="connsiteX3" y="connsiteY3"/>
              </a:cxn>
            </a:cxnLst>
            <a:rect l="l" t="t" r="r" b="b"/>
            <a:pathLst>
              <a:path w="4634682" h="5257799">
                <a:moveTo>
                  <a:pt x="0" y="0"/>
                </a:moveTo>
                <a:lnTo>
                  <a:pt x="4634682" y="0"/>
                </a:lnTo>
                <a:lnTo>
                  <a:pt x="4634682" y="5257799"/>
                </a:lnTo>
                <a:lnTo>
                  <a:pt x="0" y="525779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02F69724-2826-488C-71E0-BA0DDE506092}"/>
              </a:ext>
            </a:extLst>
          </p:cNvPr>
          <p:cNvSpPr>
            <a:spLocks noGrp="1"/>
          </p:cNvSpPr>
          <p:nvPr>
            <p:ph type="title"/>
          </p:nvPr>
        </p:nvSpPr>
        <p:spPr>
          <a:xfrm>
            <a:off x="934872" y="982272"/>
            <a:ext cx="3335337" cy="5436398"/>
          </a:xfrm>
        </p:spPr>
        <p:txBody>
          <a:bodyPr>
            <a:normAutofit/>
          </a:bodyPr>
          <a:lstStyle/>
          <a:p>
            <a:r>
              <a:rPr lang="en-GB" sz="3700" b="1" dirty="0">
                <a:solidFill>
                  <a:srgbClr val="FFFFFF"/>
                </a:solidFill>
                <a:latin typeface="+mn-lt"/>
              </a:rPr>
              <a:t>INTRODUCTION</a:t>
            </a:r>
          </a:p>
        </p:txBody>
      </p:sp>
      <p:sp>
        <p:nvSpPr>
          <p:cNvPr id="31" name="Rectangle 8">
            <a:extLst>
              <a:ext uri="{FF2B5EF4-FFF2-40B4-BE49-F238E27FC236}">
                <a16:creationId xmlns:a16="http://schemas.microsoft.com/office/drawing/2014/main" id="{82211336-CFF3-412D-868A-6679C1004C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901782" y="1352302"/>
            <a:ext cx="6655597"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Content Placeholder 2">
            <a:extLst>
              <a:ext uri="{FF2B5EF4-FFF2-40B4-BE49-F238E27FC236}">
                <a16:creationId xmlns:a16="http://schemas.microsoft.com/office/drawing/2014/main" id="{DE1E5C62-4F48-791C-DF27-9608D25A1BB7}"/>
              </a:ext>
            </a:extLst>
          </p:cNvPr>
          <p:cNvSpPr>
            <a:spLocks noGrp="1"/>
          </p:cNvSpPr>
          <p:nvPr>
            <p:ph idx="1"/>
          </p:nvPr>
        </p:nvSpPr>
        <p:spPr>
          <a:xfrm>
            <a:off x="5221862" y="1473201"/>
            <a:ext cx="6170038" cy="5064760"/>
          </a:xfrm>
        </p:spPr>
        <p:txBody>
          <a:bodyPr anchor="ctr">
            <a:normAutofit/>
          </a:bodyPr>
          <a:lstStyle/>
          <a:p>
            <a:pPr marL="0" indent="0">
              <a:buNone/>
            </a:pPr>
            <a:r>
              <a:rPr lang="en-GB" sz="1800" b="1" dirty="0">
                <a:solidFill>
                  <a:srgbClr val="FEFFFF"/>
                </a:solidFill>
              </a:rPr>
              <a:t>News Propagation Approach</a:t>
            </a:r>
          </a:p>
          <a:p>
            <a:pPr marL="0" indent="0">
              <a:buNone/>
            </a:pPr>
            <a:r>
              <a:rPr lang="en-GB" sz="1800" dirty="0">
                <a:solidFill>
                  <a:srgbClr val="FEFFFF"/>
                </a:solidFill>
              </a:rPr>
              <a:t>Information dissemination are done through </a:t>
            </a:r>
          </a:p>
          <a:p>
            <a:pPr marL="514350" indent="-514350">
              <a:buAutoNum type="romanLcParenBoth"/>
            </a:pPr>
            <a:r>
              <a:rPr lang="en-GB" sz="1800" dirty="0">
                <a:solidFill>
                  <a:srgbClr val="FEFFFF"/>
                </a:solidFill>
              </a:rPr>
              <a:t>conventional </a:t>
            </a:r>
            <a:r>
              <a:rPr lang="en-GB" sz="1800" dirty="0" err="1">
                <a:solidFill>
                  <a:srgbClr val="FEFFFF"/>
                </a:solidFill>
              </a:rPr>
              <a:t>e.g</a:t>
            </a:r>
            <a:r>
              <a:rPr lang="en-GB" sz="1800" dirty="0">
                <a:solidFill>
                  <a:srgbClr val="FEFFFF"/>
                </a:solidFill>
              </a:rPr>
              <a:t> TV, magazine etc</a:t>
            </a:r>
          </a:p>
          <a:p>
            <a:pPr marL="514350" indent="-514350">
              <a:buAutoNum type="romanLcParenBoth"/>
            </a:pPr>
            <a:r>
              <a:rPr lang="en-GB" sz="1800" dirty="0">
                <a:solidFill>
                  <a:srgbClr val="FEFFFF"/>
                </a:solidFill>
              </a:rPr>
              <a:t>Social Media </a:t>
            </a:r>
            <a:r>
              <a:rPr lang="en-GB" sz="1800" dirty="0" err="1">
                <a:solidFill>
                  <a:srgbClr val="FEFFFF"/>
                </a:solidFill>
              </a:rPr>
              <a:t>e.g</a:t>
            </a:r>
            <a:r>
              <a:rPr lang="en-GB" sz="1800" dirty="0">
                <a:solidFill>
                  <a:srgbClr val="FEFFFF"/>
                </a:solidFill>
              </a:rPr>
              <a:t> Facebook, Twitter etc</a:t>
            </a:r>
          </a:p>
          <a:p>
            <a:pPr marL="0" indent="0">
              <a:buNone/>
            </a:pPr>
            <a:r>
              <a:rPr lang="en-GB" sz="1800" dirty="0">
                <a:solidFill>
                  <a:srgbClr val="FEFFFF"/>
                </a:solidFill>
              </a:rPr>
              <a:t>What is Fake news? </a:t>
            </a:r>
            <a:r>
              <a:rPr lang="en-GB" sz="1800" dirty="0">
                <a:solidFill>
                  <a:srgbClr val="FEFFFF"/>
                </a:solidFill>
                <a:effectLst/>
                <a:ea typeface="Calibri" panose="020F0502020204030204" pitchFamily="34" charset="0"/>
              </a:rPr>
              <a:t>Fake news is a fabricated information that are used to mislead readers, to propagate different agenda against an individual or organization for political, economic gain. </a:t>
            </a:r>
          </a:p>
          <a:p>
            <a:pPr marL="0" indent="0">
              <a:buNone/>
            </a:pPr>
            <a:r>
              <a:rPr lang="en-GB" sz="1800" b="1" dirty="0">
                <a:solidFill>
                  <a:srgbClr val="FEFFFF"/>
                </a:solidFill>
              </a:rPr>
              <a:t>Factors Responsible for Fake News widespread</a:t>
            </a:r>
          </a:p>
          <a:p>
            <a:pPr marL="400050" indent="-400050">
              <a:buAutoNum type="romanLcParenBoth"/>
            </a:pPr>
            <a:r>
              <a:rPr lang="en-GB" sz="1800" dirty="0">
                <a:solidFill>
                  <a:srgbClr val="FEFFFF"/>
                </a:solidFill>
              </a:rPr>
              <a:t>BOT</a:t>
            </a:r>
          </a:p>
          <a:p>
            <a:pPr marL="400050" indent="-400050">
              <a:buAutoNum type="romanLcParenBoth"/>
            </a:pPr>
            <a:r>
              <a:rPr lang="en-GB" sz="1800" dirty="0">
                <a:solidFill>
                  <a:srgbClr val="FEFFFF"/>
                </a:solidFill>
              </a:rPr>
              <a:t>Opinion-Based</a:t>
            </a:r>
          </a:p>
          <a:p>
            <a:pPr marL="0" indent="0">
              <a:buNone/>
            </a:pPr>
            <a:r>
              <a:rPr lang="en-GB" sz="1800" dirty="0">
                <a:solidFill>
                  <a:srgbClr val="FEFFFF"/>
                </a:solidFill>
              </a:rPr>
              <a:t>Machine Learning Algorithms for Fake news detection</a:t>
            </a:r>
          </a:p>
          <a:p>
            <a:pPr marL="400050" indent="-400050">
              <a:buAutoNum type="romanLcParenBoth"/>
            </a:pPr>
            <a:r>
              <a:rPr lang="en-GB" sz="1800" dirty="0">
                <a:solidFill>
                  <a:srgbClr val="FEFFFF"/>
                </a:solidFill>
              </a:rPr>
              <a:t>Naïve Bayes (ii) Support Vector Machine (SVM) (iii) Random Forest</a:t>
            </a:r>
          </a:p>
          <a:p>
            <a:pPr marL="0" indent="0">
              <a:buNone/>
            </a:pPr>
            <a:endParaRPr lang="en-GB" sz="1300" dirty="0">
              <a:solidFill>
                <a:srgbClr val="FEFFFF"/>
              </a:solidFill>
              <a:latin typeface="Times New Roman" panose="02020603050405020304" pitchFamily="18" charset="0"/>
            </a:endParaRPr>
          </a:p>
        </p:txBody>
      </p:sp>
    </p:spTree>
    <p:extLst>
      <p:ext uri="{BB962C8B-B14F-4D97-AF65-F5344CB8AC3E}">
        <p14:creationId xmlns:p14="http://schemas.microsoft.com/office/powerpoint/2010/main" val="3290985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B7EA8-CCF7-AF0D-E6AB-E42C7C0A77C2}"/>
              </a:ext>
            </a:extLst>
          </p:cNvPr>
          <p:cNvSpPr>
            <a:spLocks noGrp="1"/>
          </p:cNvSpPr>
          <p:nvPr>
            <p:ph type="title"/>
          </p:nvPr>
        </p:nvSpPr>
        <p:spPr>
          <a:xfrm>
            <a:off x="850900" y="0"/>
            <a:ext cx="9748520" cy="433388"/>
          </a:xfrm>
        </p:spPr>
        <p:txBody>
          <a:bodyPr>
            <a:normAutofit fontScale="90000"/>
          </a:bodyPr>
          <a:lstStyle/>
          <a:p>
            <a:pPr algn="ctr"/>
            <a:r>
              <a:rPr lang="en-GB" sz="2800" b="1" dirty="0">
                <a:latin typeface="+mn-lt"/>
              </a:rPr>
              <a:t>LITERATURE SURVEY</a:t>
            </a:r>
          </a:p>
        </p:txBody>
      </p:sp>
      <p:sp>
        <p:nvSpPr>
          <p:cNvPr id="3" name="Content Placeholder 2">
            <a:extLst>
              <a:ext uri="{FF2B5EF4-FFF2-40B4-BE49-F238E27FC236}">
                <a16:creationId xmlns:a16="http://schemas.microsoft.com/office/drawing/2014/main" id="{F19E97E0-8D2C-6125-E690-AA5AB899E933}"/>
              </a:ext>
            </a:extLst>
          </p:cNvPr>
          <p:cNvSpPr>
            <a:spLocks noGrp="1"/>
          </p:cNvSpPr>
          <p:nvPr>
            <p:ph idx="1"/>
          </p:nvPr>
        </p:nvSpPr>
        <p:spPr>
          <a:xfrm>
            <a:off x="182880" y="1022985"/>
            <a:ext cx="11623040" cy="5469890"/>
          </a:xfrm>
        </p:spPr>
        <p:txBody>
          <a:bodyPr/>
          <a:lstStyle/>
          <a:p>
            <a:pPr marL="0" indent="0">
              <a:buNone/>
            </a:pPr>
            <a:endParaRPr lang="en-GB" dirty="0"/>
          </a:p>
        </p:txBody>
      </p:sp>
      <p:graphicFrame>
        <p:nvGraphicFramePr>
          <p:cNvPr id="5" name="Table 5">
            <a:extLst>
              <a:ext uri="{FF2B5EF4-FFF2-40B4-BE49-F238E27FC236}">
                <a16:creationId xmlns:a16="http://schemas.microsoft.com/office/drawing/2014/main" id="{276A1D8D-4242-203D-8D37-BAB1218C1F4E}"/>
              </a:ext>
            </a:extLst>
          </p:cNvPr>
          <p:cNvGraphicFramePr>
            <a:graphicFrameLocks noGrp="1"/>
          </p:cNvGraphicFramePr>
          <p:nvPr>
            <p:extLst>
              <p:ext uri="{D42A27DB-BD31-4B8C-83A1-F6EECF244321}">
                <p14:modId xmlns:p14="http://schemas.microsoft.com/office/powerpoint/2010/main" val="2110300580"/>
              </p:ext>
            </p:extLst>
          </p:nvPr>
        </p:nvGraphicFramePr>
        <p:xfrm>
          <a:off x="182880" y="365125"/>
          <a:ext cx="11501119" cy="6264275"/>
        </p:xfrm>
        <a:graphic>
          <a:graphicData uri="http://schemas.openxmlformats.org/drawingml/2006/table">
            <a:tbl>
              <a:tblPr firstRow="1" bandRow="1">
                <a:tableStyleId>{073A0DAA-6AF3-43AB-8588-CEC1D06C72B9}</a:tableStyleId>
              </a:tblPr>
              <a:tblGrid>
                <a:gridCol w="810216">
                  <a:extLst>
                    <a:ext uri="{9D8B030D-6E8A-4147-A177-3AD203B41FA5}">
                      <a16:colId xmlns:a16="http://schemas.microsoft.com/office/drawing/2014/main" val="2561822718"/>
                    </a:ext>
                  </a:extLst>
                </a:gridCol>
                <a:gridCol w="3507644">
                  <a:extLst>
                    <a:ext uri="{9D8B030D-6E8A-4147-A177-3AD203B41FA5}">
                      <a16:colId xmlns:a16="http://schemas.microsoft.com/office/drawing/2014/main" val="700630995"/>
                    </a:ext>
                  </a:extLst>
                </a:gridCol>
                <a:gridCol w="2074944">
                  <a:extLst>
                    <a:ext uri="{9D8B030D-6E8A-4147-A177-3AD203B41FA5}">
                      <a16:colId xmlns:a16="http://schemas.microsoft.com/office/drawing/2014/main" val="2332186024"/>
                    </a:ext>
                  </a:extLst>
                </a:gridCol>
                <a:gridCol w="2808091">
                  <a:extLst>
                    <a:ext uri="{9D8B030D-6E8A-4147-A177-3AD203B41FA5}">
                      <a16:colId xmlns:a16="http://schemas.microsoft.com/office/drawing/2014/main" val="118880248"/>
                    </a:ext>
                  </a:extLst>
                </a:gridCol>
                <a:gridCol w="2300224">
                  <a:extLst>
                    <a:ext uri="{9D8B030D-6E8A-4147-A177-3AD203B41FA5}">
                      <a16:colId xmlns:a16="http://schemas.microsoft.com/office/drawing/2014/main" val="1214127088"/>
                    </a:ext>
                  </a:extLst>
                </a:gridCol>
              </a:tblGrid>
              <a:tr h="354285">
                <a:tc>
                  <a:txBody>
                    <a:bodyPr/>
                    <a:lstStyle/>
                    <a:p>
                      <a:r>
                        <a:rPr lang="en-GB" dirty="0"/>
                        <a:t>S/N</a:t>
                      </a:r>
                    </a:p>
                  </a:txBody>
                  <a:tcPr/>
                </a:tc>
                <a:tc>
                  <a:txBody>
                    <a:bodyPr/>
                    <a:lstStyle/>
                    <a:p>
                      <a:r>
                        <a:rPr lang="en-GB" dirty="0"/>
                        <a:t>Paper Title</a:t>
                      </a:r>
                    </a:p>
                  </a:txBody>
                  <a:tcPr/>
                </a:tc>
                <a:tc>
                  <a:txBody>
                    <a:bodyPr/>
                    <a:lstStyle/>
                    <a:p>
                      <a:r>
                        <a:rPr lang="en-GB" dirty="0"/>
                        <a:t>Author/Year</a:t>
                      </a:r>
                    </a:p>
                  </a:txBody>
                  <a:tcPr/>
                </a:tc>
                <a:tc>
                  <a:txBody>
                    <a:bodyPr/>
                    <a:lstStyle/>
                    <a:p>
                      <a:r>
                        <a:rPr lang="en-GB" dirty="0"/>
                        <a:t>Method</a:t>
                      </a:r>
                    </a:p>
                  </a:txBody>
                  <a:tcPr/>
                </a:tc>
                <a:tc>
                  <a:txBody>
                    <a:bodyPr/>
                    <a:lstStyle/>
                    <a:p>
                      <a:r>
                        <a:rPr lang="en-GB" dirty="0"/>
                        <a:t>Challenges</a:t>
                      </a:r>
                    </a:p>
                  </a:txBody>
                  <a:tcPr/>
                </a:tc>
                <a:extLst>
                  <a:ext uri="{0D108BD9-81ED-4DB2-BD59-A6C34878D82A}">
                    <a16:rowId xmlns:a16="http://schemas.microsoft.com/office/drawing/2014/main" val="3392219794"/>
                  </a:ext>
                </a:extLst>
              </a:tr>
              <a:tr h="1417142">
                <a:tc>
                  <a:txBody>
                    <a:bodyPr/>
                    <a:lstStyle/>
                    <a:p>
                      <a:r>
                        <a:rPr lang="en-GB" dirty="0"/>
                        <a:t>1</a:t>
                      </a:r>
                    </a:p>
                  </a:txBody>
                  <a:tcPr/>
                </a:tc>
                <a:tc>
                  <a:txBody>
                    <a:bodyPr/>
                    <a:lstStyle/>
                    <a:p>
                      <a:r>
                        <a:rPr lang="en-GB" dirty="0"/>
                        <a:t>A system for fake news detection using supervised learning model for social media content</a:t>
                      </a:r>
                    </a:p>
                  </a:txBody>
                  <a:tcPr/>
                </a:tc>
                <a:tc>
                  <a:txBody>
                    <a:bodyPr/>
                    <a:lstStyle/>
                    <a:p>
                      <a:r>
                        <a:rPr lang="en-GB" dirty="0" err="1"/>
                        <a:t>Kousika</a:t>
                      </a:r>
                      <a:r>
                        <a:rPr lang="en-GB" dirty="0"/>
                        <a:t> et al., /2021</a:t>
                      </a:r>
                    </a:p>
                  </a:txBody>
                  <a:tcPr/>
                </a:tc>
                <a:tc>
                  <a:txBody>
                    <a:bodyPr/>
                    <a:lstStyle/>
                    <a:p>
                      <a:r>
                        <a:rPr lang="en-GB" dirty="0"/>
                        <a:t>The accuracy score of the algorithms used SVM 92%, Naïve Bayes 73%</a:t>
                      </a:r>
                    </a:p>
                  </a:txBody>
                  <a:tcPr/>
                </a:tc>
                <a:tc>
                  <a:txBody>
                    <a:bodyPr/>
                    <a:lstStyle/>
                    <a:p>
                      <a:r>
                        <a:rPr lang="en-GB" dirty="0"/>
                        <a:t>The method is based on pre-trained and it makes computationally costly to implement</a:t>
                      </a:r>
                    </a:p>
                  </a:txBody>
                  <a:tcPr/>
                </a:tc>
                <a:extLst>
                  <a:ext uri="{0D108BD9-81ED-4DB2-BD59-A6C34878D82A}">
                    <a16:rowId xmlns:a16="http://schemas.microsoft.com/office/drawing/2014/main" val="1299481928"/>
                  </a:ext>
                </a:extLst>
              </a:tr>
              <a:tr h="1417142">
                <a:tc>
                  <a:txBody>
                    <a:bodyPr/>
                    <a:lstStyle/>
                    <a:p>
                      <a:r>
                        <a:rPr lang="en-GB" dirty="0"/>
                        <a:t>2</a:t>
                      </a:r>
                    </a:p>
                  </a:txBody>
                  <a:tcPr/>
                </a:tc>
                <a:tc>
                  <a:txBody>
                    <a:bodyPr/>
                    <a:lstStyle/>
                    <a:p>
                      <a:r>
                        <a:rPr lang="en-GB" dirty="0"/>
                        <a:t>A survey on automatic fake news identification techniques for online</a:t>
                      </a:r>
                    </a:p>
                  </a:txBody>
                  <a:tcPr/>
                </a:tc>
                <a:tc>
                  <a:txBody>
                    <a:bodyPr/>
                    <a:lstStyle/>
                    <a:p>
                      <a:r>
                        <a:rPr lang="en-GB" dirty="0"/>
                        <a:t>Hassan and </a:t>
                      </a:r>
                      <a:r>
                        <a:rPr lang="en-GB" dirty="0" err="1"/>
                        <a:t>Meziane</a:t>
                      </a:r>
                      <a:r>
                        <a:rPr lang="en-GB" dirty="0"/>
                        <a:t> /2019</a:t>
                      </a:r>
                    </a:p>
                  </a:txBody>
                  <a:tcPr/>
                </a:tc>
                <a:tc>
                  <a:txBody>
                    <a:bodyPr/>
                    <a:lstStyle/>
                    <a:p>
                      <a:r>
                        <a:rPr lang="en-GB" dirty="0"/>
                        <a:t>Conventional and Neural Network approaches. It enhances SVM and Naïve Bayes </a:t>
                      </a:r>
                    </a:p>
                  </a:txBody>
                  <a:tcPr/>
                </a:tc>
                <a:tc>
                  <a:txBody>
                    <a:bodyPr/>
                    <a:lstStyle/>
                    <a:p>
                      <a:r>
                        <a:rPr lang="en-GB" dirty="0"/>
                        <a:t>The method required huge data to work effectively, and its extraction is done finally</a:t>
                      </a:r>
                    </a:p>
                  </a:txBody>
                  <a:tcPr/>
                </a:tc>
                <a:extLst>
                  <a:ext uri="{0D108BD9-81ED-4DB2-BD59-A6C34878D82A}">
                    <a16:rowId xmlns:a16="http://schemas.microsoft.com/office/drawing/2014/main" val="3390056981"/>
                  </a:ext>
                </a:extLst>
              </a:tr>
              <a:tr h="1353855">
                <a:tc>
                  <a:txBody>
                    <a:bodyPr/>
                    <a:lstStyle/>
                    <a:p>
                      <a:r>
                        <a:rPr lang="en-GB" dirty="0"/>
                        <a:t>3</a:t>
                      </a:r>
                    </a:p>
                  </a:txBody>
                  <a:tcPr/>
                </a:tc>
                <a:tc>
                  <a:txBody>
                    <a:bodyPr/>
                    <a:lstStyle/>
                    <a:p>
                      <a:r>
                        <a:rPr lang="en-GB" dirty="0"/>
                        <a:t>Fake news detection on social using K-Nearest </a:t>
                      </a:r>
                      <a:r>
                        <a:rPr lang="en-GB" dirty="0" err="1"/>
                        <a:t>Neighbor</a:t>
                      </a:r>
                      <a:r>
                        <a:rPr lang="en-GB" dirty="0"/>
                        <a:t> </a:t>
                      </a:r>
                      <a:r>
                        <a:rPr lang="en-GB" dirty="0" err="1"/>
                        <a:t>classifer</a:t>
                      </a:r>
                      <a:endParaRPr lang="en-GB" dirty="0"/>
                    </a:p>
                  </a:txBody>
                  <a:tcPr/>
                </a:tc>
                <a:tc>
                  <a:txBody>
                    <a:bodyPr/>
                    <a:lstStyle/>
                    <a:p>
                      <a:r>
                        <a:rPr lang="en-GB" dirty="0" err="1"/>
                        <a:t>Kesarwani</a:t>
                      </a:r>
                      <a:r>
                        <a:rPr lang="en-GB" dirty="0"/>
                        <a:t>, Chauhan, and Nair/2020</a:t>
                      </a:r>
                    </a:p>
                  </a:txBody>
                  <a:tcPr/>
                </a:tc>
                <a:tc>
                  <a:txBody>
                    <a:bodyPr/>
                    <a:lstStyle/>
                    <a:p>
                      <a:r>
                        <a:rPr lang="en-GB" dirty="0"/>
                        <a:t>K-Nearest </a:t>
                      </a:r>
                      <a:r>
                        <a:rPr lang="en-GB" dirty="0" err="1"/>
                        <a:t>Neighbor</a:t>
                      </a:r>
                      <a:r>
                        <a:rPr lang="en-GB" dirty="0"/>
                        <a:t> Classifier and the accuracy score on 79% tested on Facebook news.</a:t>
                      </a:r>
                    </a:p>
                  </a:txBody>
                  <a:tcPr/>
                </a:tc>
                <a:tc>
                  <a:txBody>
                    <a:bodyPr/>
                    <a:lstStyle/>
                    <a:p>
                      <a:r>
                        <a:rPr lang="en-GB" dirty="0"/>
                        <a:t>No stated</a:t>
                      </a:r>
                    </a:p>
                  </a:txBody>
                  <a:tcPr/>
                </a:tc>
                <a:extLst>
                  <a:ext uri="{0D108BD9-81ED-4DB2-BD59-A6C34878D82A}">
                    <a16:rowId xmlns:a16="http://schemas.microsoft.com/office/drawing/2014/main" val="2434463255"/>
                  </a:ext>
                </a:extLst>
              </a:tr>
              <a:tr h="1618580">
                <a:tc>
                  <a:txBody>
                    <a:bodyPr/>
                    <a:lstStyle/>
                    <a:p>
                      <a:r>
                        <a:rPr lang="en-GB" dirty="0"/>
                        <a:t>4</a:t>
                      </a:r>
                    </a:p>
                  </a:txBody>
                  <a:tcPr/>
                </a:tc>
                <a:tc>
                  <a:txBody>
                    <a:bodyPr/>
                    <a:lstStyle/>
                    <a:p>
                      <a:r>
                        <a:rPr lang="en-GB" dirty="0"/>
                        <a:t>Fake news detection on Twitter using a data mining framework based on explainable ml technique</a:t>
                      </a:r>
                    </a:p>
                  </a:txBody>
                  <a:tcPr/>
                </a:tc>
                <a:tc>
                  <a:txBody>
                    <a:bodyPr/>
                    <a:lstStyle/>
                    <a:p>
                      <a:r>
                        <a:rPr lang="en-GB" dirty="0" err="1"/>
                        <a:t>Puraivan</a:t>
                      </a:r>
                      <a:r>
                        <a:rPr lang="en-GB" dirty="0"/>
                        <a:t> et al.,/2021</a:t>
                      </a:r>
                    </a:p>
                  </a:txBody>
                  <a:tcPr/>
                </a:tc>
                <a:tc>
                  <a:txBody>
                    <a:bodyPr/>
                    <a:lstStyle/>
                    <a:p>
                      <a:r>
                        <a:rPr lang="en-GB" dirty="0"/>
                        <a:t>Combined unsupervised and supervised learning for extraction and prediction. Extreme Gradient Boosting accuracy is 99.26%</a:t>
                      </a:r>
                    </a:p>
                  </a:txBody>
                  <a:tcPr/>
                </a:tc>
                <a:tc>
                  <a:txBody>
                    <a:bodyPr/>
                    <a:lstStyle/>
                    <a:p>
                      <a:r>
                        <a:rPr lang="en-GB" dirty="0"/>
                        <a:t>The method may not be very effective in unbalanced scenarios.</a:t>
                      </a:r>
                    </a:p>
                  </a:txBody>
                  <a:tcPr/>
                </a:tc>
                <a:extLst>
                  <a:ext uri="{0D108BD9-81ED-4DB2-BD59-A6C34878D82A}">
                    <a16:rowId xmlns:a16="http://schemas.microsoft.com/office/drawing/2014/main" val="770679494"/>
                  </a:ext>
                </a:extLst>
              </a:tr>
            </a:tbl>
          </a:graphicData>
        </a:graphic>
      </p:graphicFrame>
    </p:spTree>
    <p:extLst>
      <p:ext uri="{BB962C8B-B14F-4D97-AF65-F5344CB8AC3E}">
        <p14:creationId xmlns:p14="http://schemas.microsoft.com/office/powerpoint/2010/main" val="19961138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F9B822F-893E-44C8-963C-64F50ACECB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639" y="347471"/>
            <a:ext cx="11100816" cy="180136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8380E99-1221-6E5C-6907-694DA3F844A7}"/>
              </a:ext>
            </a:extLst>
          </p:cNvPr>
          <p:cNvSpPr>
            <a:spLocks noGrp="1"/>
          </p:cNvSpPr>
          <p:nvPr>
            <p:ph type="title"/>
          </p:nvPr>
        </p:nvSpPr>
        <p:spPr>
          <a:xfrm>
            <a:off x="637032" y="390140"/>
            <a:ext cx="10515600" cy="976884"/>
          </a:xfrm>
        </p:spPr>
        <p:txBody>
          <a:bodyPr>
            <a:normAutofit/>
          </a:bodyPr>
          <a:lstStyle/>
          <a:p>
            <a:pPr algn="ctr"/>
            <a:r>
              <a:rPr lang="en-GB" b="1">
                <a:solidFill>
                  <a:schemeClr val="bg1"/>
                </a:solidFill>
                <a:latin typeface="+mn-lt"/>
              </a:rPr>
              <a:t>METHODOLOGY</a:t>
            </a:r>
          </a:p>
        </p:txBody>
      </p:sp>
      <p:pic>
        <p:nvPicPr>
          <p:cNvPr id="4" name="Content Placeholder 3" descr="Diagram&#10;&#10;Description automatically generated">
            <a:extLst>
              <a:ext uri="{FF2B5EF4-FFF2-40B4-BE49-F238E27FC236}">
                <a16:creationId xmlns:a16="http://schemas.microsoft.com/office/drawing/2014/main" id="{4E3D5EA0-F54C-5840-A421-B8AE4E812DE1}"/>
              </a:ext>
            </a:extLst>
          </p:cNvPr>
          <p:cNvPicPr>
            <a:picLocks noChangeAspect="1"/>
          </p:cNvPicPr>
          <p:nvPr/>
        </p:nvPicPr>
        <p:blipFill rotWithShape="1">
          <a:blip r:embed="rId2">
            <a:extLst>
              <a:ext uri="{28A0092B-C50C-407E-A947-70E740481C1C}">
                <a14:useLocalDpi xmlns:a14="http://schemas.microsoft.com/office/drawing/2010/main" val="0"/>
              </a:ext>
            </a:extLst>
          </a:blip>
          <a:srcRect t="2988" r="3" b="3"/>
          <a:stretch/>
        </p:blipFill>
        <p:spPr bwMode="auto">
          <a:xfrm>
            <a:off x="420624" y="2516777"/>
            <a:ext cx="6236208" cy="4150724"/>
          </a:xfrm>
          <a:prstGeom prst="rect">
            <a:avLst/>
          </a:prstGeom>
          <a:noFill/>
        </p:spPr>
      </p:pic>
      <p:sp>
        <p:nvSpPr>
          <p:cNvPr id="8" name="Content Placeholder 7">
            <a:extLst>
              <a:ext uri="{FF2B5EF4-FFF2-40B4-BE49-F238E27FC236}">
                <a16:creationId xmlns:a16="http://schemas.microsoft.com/office/drawing/2014/main" id="{F8BB3D94-052E-B79D-C87B-C6F6E19A74FE}"/>
              </a:ext>
            </a:extLst>
          </p:cNvPr>
          <p:cNvSpPr>
            <a:spLocks noGrp="1"/>
          </p:cNvSpPr>
          <p:nvPr>
            <p:ph idx="1"/>
          </p:nvPr>
        </p:nvSpPr>
        <p:spPr>
          <a:xfrm>
            <a:off x="6656832" y="2496309"/>
            <a:ext cx="5204968" cy="4171191"/>
          </a:xfrm>
        </p:spPr>
        <p:txBody>
          <a:bodyPr anchor="ctr">
            <a:normAutofit lnSpcReduction="10000"/>
          </a:bodyPr>
          <a:lstStyle/>
          <a:p>
            <a:pPr marL="0" indent="0">
              <a:buNone/>
            </a:pPr>
            <a:r>
              <a:rPr lang="en-US" sz="2200" dirty="0"/>
              <a:t>Extracted Dataset: Kaggle repository</a:t>
            </a:r>
          </a:p>
          <a:p>
            <a:pPr marL="0" lvl="0" indent="0" algn="just">
              <a:lnSpc>
                <a:spcPct val="150000"/>
              </a:lnSpc>
              <a:spcAft>
                <a:spcPts val="1000"/>
              </a:spcAft>
              <a:buNone/>
            </a:pPr>
            <a:r>
              <a:rPr lang="en-US" sz="2200" dirty="0"/>
              <a:t>Data cleaning: Removal of </a:t>
            </a:r>
            <a:r>
              <a:rPr lang="en-US" sz="2200" dirty="0" err="1"/>
              <a:t>stopwords</a:t>
            </a:r>
            <a:r>
              <a:rPr lang="en-US" sz="2200" dirty="0"/>
              <a:t>, hashtags and mentions of punctuations and special characters, Normalizing text.</a:t>
            </a:r>
          </a:p>
          <a:p>
            <a:pPr marL="0" lvl="0" indent="0" algn="just">
              <a:lnSpc>
                <a:spcPct val="150000"/>
              </a:lnSpc>
              <a:spcAft>
                <a:spcPts val="1000"/>
              </a:spcAft>
              <a:buNone/>
            </a:pPr>
            <a:r>
              <a:rPr lang="en-US" sz="2200" dirty="0">
                <a:effectLst/>
                <a:latin typeface="Calibri" panose="020F0502020204030204" pitchFamily="34" charset="0"/>
                <a:ea typeface="Calibri" panose="020F0502020204030204" pitchFamily="34" charset="0"/>
                <a:cs typeface="Times New Roman" panose="02020603050405020304" pitchFamily="18" charset="0"/>
              </a:rPr>
              <a:t>Algorit</a:t>
            </a:r>
            <a:r>
              <a:rPr lang="en-US" sz="2200" dirty="0">
                <a:latin typeface="Calibri" panose="020F0502020204030204" pitchFamily="34" charset="0"/>
                <a:ea typeface="Calibri" panose="020F0502020204030204" pitchFamily="34" charset="0"/>
                <a:cs typeface="Times New Roman" panose="02020603050405020304" pitchFamily="18" charset="0"/>
              </a:rPr>
              <a:t>hm: Naïve Bayes, SVM, Random Forest</a:t>
            </a:r>
          </a:p>
          <a:p>
            <a:pPr marL="0" lvl="0" indent="0" algn="just">
              <a:lnSpc>
                <a:spcPct val="150000"/>
              </a:lnSpc>
              <a:spcAft>
                <a:spcPts val="1000"/>
              </a:spcAft>
              <a:buNone/>
            </a:pPr>
            <a:r>
              <a:rPr lang="en-US" sz="2200" dirty="0">
                <a:effectLst/>
                <a:latin typeface="Calibri" panose="020F0502020204030204" pitchFamily="34" charset="0"/>
                <a:ea typeface="Calibri" panose="020F0502020204030204" pitchFamily="34" charset="0"/>
                <a:cs typeface="Times New Roman" panose="02020603050405020304" pitchFamily="18" charset="0"/>
              </a:rPr>
              <a:t>Perform</a:t>
            </a:r>
            <a:r>
              <a:rPr lang="en-US" sz="2200" dirty="0">
                <a:latin typeface="Calibri" panose="020F0502020204030204" pitchFamily="34" charset="0"/>
                <a:ea typeface="Calibri" panose="020F0502020204030204" pitchFamily="34" charset="0"/>
                <a:cs typeface="Times New Roman" panose="02020603050405020304" pitchFamily="18" charset="0"/>
              </a:rPr>
              <a:t>ance Evaluation/Result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2200" dirty="0"/>
          </a:p>
        </p:txBody>
      </p:sp>
    </p:spTree>
    <p:extLst>
      <p:ext uri="{BB962C8B-B14F-4D97-AF65-F5344CB8AC3E}">
        <p14:creationId xmlns:p14="http://schemas.microsoft.com/office/powerpoint/2010/main" val="20735432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461737"/>
            <a:ext cx="2149361" cy="1870055"/>
          </a:xfrm>
          <a:prstGeom prst="rect">
            <a:avLst/>
          </a:prstGeom>
          <a:solidFill>
            <a:schemeClr val="accent5">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Rectangle 10">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52604" y="453981"/>
            <a:ext cx="6675120" cy="1877811"/>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5C8162AD-0070-C10E-E68A-479A53F66134}"/>
              </a:ext>
            </a:extLst>
          </p:cNvPr>
          <p:cNvSpPr>
            <a:spLocks noGrp="1"/>
          </p:cNvSpPr>
          <p:nvPr>
            <p:ph type="title"/>
          </p:nvPr>
        </p:nvSpPr>
        <p:spPr>
          <a:xfrm>
            <a:off x="3045213" y="731520"/>
            <a:ext cx="6089904" cy="1426464"/>
          </a:xfrm>
        </p:spPr>
        <p:txBody>
          <a:bodyPr>
            <a:normAutofit/>
          </a:bodyPr>
          <a:lstStyle/>
          <a:p>
            <a:pPr algn="ctr"/>
            <a:r>
              <a:rPr lang="en-GB" b="1">
                <a:solidFill>
                  <a:srgbClr val="FFFFFF"/>
                </a:solidFill>
                <a:latin typeface="+mn-lt"/>
              </a:rPr>
              <a:t>PERFORMANCE EVALUATION</a:t>
            </a:r>
          </a:p>
        </p:txBody>
      </p:sp>
      <p:sp>
        <p:nvSpPr>
          <p:cNvPr id="13" name="Rectangle 12">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73768" y="453155"/>
            <a:ext cx="2149358" cy="1878638"/>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5" name="Rectangle 14">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0" y="2480956"/>
            <a:ext cx="11264206" cy="3918122"/>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3EE84689-FC11-AAAE-003B-4AF21C4F3879}"/>
              </a:ext>
            </a:extLst>
          </p:cNvPr>
          <p:cNvGraphicFramePr>
            <a:graphicFrameLocks noGrp="1"/>
          </p:cNvGraphicFramePr>
          <p:nvPr>
            <p:ph idx="1"/>
            <p:extLst>
              <p:ext uri="{D42A27DB-BD31-4B8C-83A1-F6EECF244321}">
                <p14:modId xmlns:p14="http://schemas.microsoft.com/office/powerpoint/2010/main" val="2101491778"/>
              </p:ext>
            </p:extLst>
          </p:nvPr>
        </p:nvGraphicFramePr>
        <p:xfrm>
          <a:off x="894278" y="2947715"/>
          <a:ext cx="10387571" cy="2985046"/>
        </p:xfrm>
        <a:graphic>
          <a:graphicData uri="http://schemas.openxmlformats.org/drawingml/2006/table">
            <a:tbl>
              <a:tblPr firstRow="1" firstCol="1" bandRow="1">
                <a:tableStyleId>{5C22544A-7EE6-4342-B048-85BDC9FD1C3A}</a:tableStyleId>
              </a:tblPr>
              <a:tblGrid>
                <a:gridCol w="2377521">
                  <a:extLst>
                    <a:ext uri="{9D8B030D-6E8A-4147-A177-3AD203B41FA5}">
                      <a16:colId xmlns:a16="http://schemas.microsoft.com/office/drawing/2014/main" val="1139555229"/>
                    </a:ext>
                  </a:extLst>
                </a:gridCol>
                <a:gridCol w="3054192">
                  <a:extLst>
                    <a:ext uri="{9D8B030D-6E8A-4147-A177-3AD203B41FA5}">
                      <a16:colId xmlns:a16="http://schemas.microsoft.com/office/drawing/2014/main" val="4272435369"/>
                    </a:ext>
                  </a:extLst>
                </a:gridCol>
                <a:gridCol w="2338229">
                  <a:extLst>
                    <a:ext uri="{9D8B030D-6E8A-4147-A177-3AD203B41FA5}">
                      <a16:colId xmlns:a16="http://schemas.microsoft.com/office/drawing/2014/main" val="2949487657"/>
                    </a:ext>
                  </a:extLst>
                </a:gridCol>
                <a:gridCol w="2617629">
                  <a:extLst>
                    <a:ext uri="{9D8B030D-6E8A-4147-A177-3AD203B41FA5}">
                      <a16:colId xmlns:a16="http://schemas.microsoft.com/office/drawing/2014/main" val="3427663106"/>
                    </a:ext>
                  </a:extLst>
                </a:gridCol>
              </a:tblGrid>
              <a:tr h="1149907">
                <a:tc>
                  <a:txBody>
                    <a:bodyPr/>
                    <a:lstStyle/>
                    <a:p>
                      <a:pPr>
                        <a:lnSpc>
                          <a:spcPct val="107000"/>
                        </a:lnSpc>
                        <a:spcAft>
                          <a:spcPts val="800"/>
                        </a:spcAft>
                      </a:pPr>
                      <a:r>
                        <a:rPr lang="en-GB" sz="3300">
                          <a:effectLst/>
                        </a:rPr>
                        <a:t> </a:t>
                      </a:r>
                      <a:endParaRPr lang="en-GB" sz="3000">
                        <a:effectLst/>
                        <a:latin typeface="Calibri" panose="020F0502020204030204" pitchFamily="34" charset="0"/>
                        <a:ea typeface="Calibri" panose="020F0502020204030204" pitchFamily="34" charset="0"/>
                        <a:cs typeface="Times New Roman" panose="02020603050405020304" pitchFamily="18" charset="0"/>
                      </a:endParaRPr>
                    </a:p>
                  </a:txBody>
                  <a:tcPr marL="188595" marR="188595" marT="0" marB="0"/>
                </a:tc>
                <a:tc>
                  <a:txBody>
                    <a:bodyPr/>
                    <a:lstStyle/>
                    <a:p>
                      <a:pPr>
                        <a:lnSpc>
                          <a:spcPct val="107000"/>
                        </a:lnSpc>
                        <a:spcAft>
                          <a:spcPts val="800"/>
                        </a:spcAft>
                      </a:pPr>
                      <a:r>
                        <a:rPr lang="en-GB" sz="3300">
                          <a:effectLst/>
                        </a:rPr>
                        <a:t>Naïve Bayes (%)</a:t>
                      </a:r>
                      <a:endParaRPr lang="en-GB" sz="3000">
                        <a:effectLst/>
                        <a:latin typeface="Calibri" panose="020F0502020204030204" pitchFamily="34" charset="0"/>
                        <a:ea typeface="Calibri" panose="020F0502020204030204" pitchFamily="34" charset="0"/>
                        <a:cs typeface="Times New Roman" panose="02020603050405020304" pitchFamily="18" charset="0"/>
                      </a:endParaRPr>
                    </a:p>
                  </a:txBody>
                  <a:tcPr marL="188595" marR="188595" marT="0" marB="0"/>
                </a:tc>
                <a:tc>
                  <a:txBody>
                    <a:bodyPr/>
                    <a:lstStyle/>
                    <a:p>
                      <a:pPr>
                        <a:lnSpc>
                          <a:spcPct val="107000"/>
                        </a:lnSpc>
                        <a:spcAft>
                          <a:spcPts val="800"/>
                        </a:spcAft>
                      </a:pPr>
                      <a:r>
                        <a:rPr lang="en-GB" sz="3300">
                          <a:effectLst/>
                        </a:rPr>
                        <a:t>SVM (%)</a:t>
                      </a:r>
                      <a:endParaRPr lang="en-GB" sz="3000">
                        <a:effectLst/>
                        <a:latin typeface="Calibri" panose="020F0502020204030204" pitchFamily="34" charset="0"/>
                        <a:ea typeface="Calibri" panose="020F0502020204030204" pitchFamily="34" charset="0"/>
                        <a:cs typeface="Times New Roman" panose="02020603050405020304" pitchFamily="18" charset="0"/>
                      </a:endParaRPr>
                    </a:p>
                  </a:txBody>
                  <a:tcPr marL="188595" marR="188595" marT="0" marB="0"/>
                </a:tc>
                <a:tc>
                  <a:txBody>
                    <a:bodyPr/>
                    <a:lstStyle/>
                    <a:p>
                      <a:pPr>
                        <a:lnSpc>
                          <a:spcPct val="107000"/>
                        </a:lnSpc>
                        <a:spcAft>
                          <a:spcPts val="800"/>
                        </a:spcAft>
                      </a:pPr>
                      <a:r>
                        <a:rPr lang="en-GB" sz="3300">
                          <a:effectLst/>
                        </a:rPr>
                        <a:t>Random Forest (%)</a:t>
                      </a:r>
                      <a:endParaRPr lang="en-GB" sz="3000">
                        <a:effectLst/>
                        <a:latin typeface="Calibri" panose="020F0502020204030204" pitchFamily="34" charset="0"/>
                        <a:ea typeface="Calibri" panose="020F0502020204030204" pitchFamily="34" charset="0"/>
                        <a:cs typeface="Times New Roman" panose="02020603050405020304" pitchFamily="18" charset="0"/>
                      </a:endParaRPr>
                    </a:p>
                  </a:txBody>
                  <a:tcPr marL="188595" marR="188595" marT="0" marB="0"/>
                </a:tc>
                <a:extLst>
                  <a:ext uri="{0D108BD9-81ED-4DB2-BD59-A6C34878D82A}">
                    <a16:rowId xmlns:a16="http://schemas.microsoft.com/office/drawing/2014/main" val="2597111768"/>
                  </a:ext>
                </a:extLst>
              </a:tr>
              <a:tr h="611713">
                <a:tc>
                  <a:txBody>
                    <a:bodyPr/>
                    <a:lstStyle/>
                    <a:p>
                      <a:pPr>
                        <a:lnSpc>
                          <a:spcPct val="107000"/>
                        </a:lnSpc>
                        <a:spcAft>
                          <a:spcPts val="800"/>
                        </a:spcAft>
                      </a:pPr>
                      <a:r>
                        <a:rPr lang="en-GB" sz="3300">
                          <a:effectLst/>
                        </a:rPr>
                        <a:t>Precision</a:t>
                      </a:r>
                      <a:endParaRPr lang="en-GB" sz="3000">
                        <a:effectLst/>
                        <a:latin typeface="Calibri" panose="020F0502020204030204" pitchFamily="34" charset="0"/>
                        <a:ea typeface="Calibri" panose="020F0502020204030204" pitchFamily="34" charset="0"/>
                        <a:cs typeface="Times New Roman" panose="02020603050405020304" pitchFamily="18" charset="0"/>
                      </a:endParaRPr>
                    </a:p>
                  </a:txBody>
                  <a:tcPr marL="188595" marR="188595" marT="0" marB="0"/>
                </a:tc>
                <a:tc>
                  <a:txBody>
                    <a:bodyPr/>
                    <a:lstStyle/>
                    <a:p>
                      <a:pPr>
                        <a:lnSpc>
                          <a:spcPct val="107000"/>
                        </a:lnSpc>
                        <a:spcAft>
                          <a:spcPts val="800"/>
                        </a:spcAft>
                      </a:pPr>
                      <a:r>
                        <a:rPr lang="en-GB" sz="3300">
                          <a:effectLst/>
                        </a:rPr>
                        <a:t>99</a:t>
                      </a:r>
                      <a:endParaRPr lang="en-GB" sz="3000">
                        <a:effectLst/>
                        <a:latin typeface="Calibri" panose="020F0502020204030204" pitchFamily="34" charset="0"/>
                        <a:ea typeface="Calibri" panose="020F0502020204030204" pitchFamily="34" charset="0"/>
                        <a:cs typeface="Times New Roman" panose="02020603050405020304" pitchFamily="18" charset="0"/>
                      </a:endParaRPr>
                    </a:p>
                  </a:txBody>
                  <a:tcPr marL="188595" marR="188595" marT="0" marB="0"/>
                </a:tc>
                <a:tc>
                  <a:txBody>
                    <a:bodyPr/>
                    <a:lstStyle/>
                    <a:p>
                      <a:pPr>
                        <a:lnSpc>
                          <a:spcPct val="107000"/>
                        </a:lnSpc>
                        <a:spcAft>
                          <a:spcPts val="800"/>
                        </a:spcAft>
                      </a:pPr>
                      <a:r>
                        <a:rPr lang="en-GB" sz="3300">
                          <a:effectLst/>
                        </a:rPr>
                        <a:t>100</a:t>
                      </a:r>
                      <a:endParaRPr lang="en-GB" sz="3000">
                        <a:effectLst/>
                        <a:latin typeface="Calibri" panose="020F0502020204030204" pitchFamily="34" charset="0"/>
                        <a:ea typeface="Calibri" panose="020F0502020204030204" pitchFamily="34" charset="0"/>
                        <a:cs typeface="Times New Roman" panose="02020603050405020304" pitchFamily="18" charset="0"/>
                      </a:endParaRPr>
                    </a:p>
                  </a:txBody>
                  <a:tcPr marL="188595" marR="188595" marT="0" marB="0"/>
                </a:tc>
                <a:tc>
                  <a:txBody>
                    <a:bodyPr/>
                    <a:lstStyle/>
                    <a:p>
                      <a:pPr>
                        <a:lnSpc>
                          <a:spcPct val="107000"/>
                        </a:lnSpc>
                        <a:spcAft>
                          <a:spcPts val="800"/>
                        </a:spcAft>
                      </a:pPr>
                      <a:r>
                        <a:rPr lang="en-GB" sz="3300">
                          <a:effectLst/>
                        </a:rPr>
                        <a:t>100</a:t>
                      </a:r>
                      <a:endParaRPr lang="en-GB" sz="3000">
                        <a:effectLst/>
                        <a:latin typeface="Calibri" panose="020F0502020204030204" pitchFamily="34" charset="0"/>
                        <a:ea typeface="Calibri" panose="020F0502020204030204" pitchFamily="34" charset="0"/>
                        <a:cs typeface="Times New Roman" panose="02020603050405020304" pitchFamily="18" charset="0"/>
                      </a:endParaRPr>
                    </a:p>
                  </a:txBody>
                  <a:tcPr marL="188595" marR="188595" marT="0" marB="0"/>
                </a:tc>
                <a:extLst>
                  <a:ext uri="{0D108BD9-81ED-4DB2-BD59-A6C34878D82A}">
                    <a16:rowId xmlns:a16="http://schemas.microsoft.com/office/drawing/2014/main" val="3263065585"/>
                  </a:ext>
                </a:extLst>
              </a:tr>
              <a:tr h="611713">
                <a:tc>
                  <a:txBody>
                    <a:bodyPr/>
                    <a:lstStyle/>
                    <a:p>
                      <a:pPr>
                        <a:lnSpc>
                          <a:spcPct val="107000"/>
                        </a:lnSpc>
                        <a:spcAft>
                          <a:spcPts val="800"/>
                        </a:spcAft>
                      </a:pPr>
                      <a:r>
                        <a:rPr lang="en-GB" sz="3300">
                          <a:effectLst/>
                        </a:rPr>
                        <a:t>Recall</a:t>
                      </a:r>
                      <a:endParaRPr lang="en-GB" sz="3000">
                        <a:effectLst/>
                        <a:latin typeface="Calibri" panose="020F0502020204030204" pitchFamily="34" charset="0"/>
                        <a:ea typeface="Calibri" panose="020F0502020204030204" pitchFamily="34" charset="0"/>
                        <a:cs typeface="Times New Roman" panose="02020603050405020304" pitchFamily="18" charset="0"/>
                      </a:endParaRPr>
                    </a:p>
                  </a:txBody>
                  <a:tcPr marL="188595" marR="188595" marT="0" marB="0"/>
                </a:tc>
                <a:tc>
                  <a:txBody>
                    <a:bodyPr/>
                    <a:lstStyle/>
                    <a:p>
                      <a:pPr>
                        <a:lnSpc>
                          <a:spcPct val="107000"/>
                        </a:lnSpc>
                        <a:spcAft>
                          <a:spcPts val="800"/>
                        </a:spcAft>
                      </a:pPr>
                      <a:r>
                        <a:rPr lang="en-GB" sz="3300">
                          <a:effectLst/>
                        </a:rPr>
                        <a:t>79</a:t>
                      </a:r>
                      <a:endParaRPr lang="en-GB" sz="3000">
                        <a:effectLst/>
                        <a:latin typeface="Calibri" panose="020F0502020204030204" pitchFamily="34" charset="0"/>
                        <a:ea typeface="Calibri" panose="020F0502020204030204" pitchFamily="34" charset="0"/>
                        <a:cs typeface="Times New Roman" panose="02020603050405020304" pitchFamily="18" charset="0"/>
                      </a:endParaRPr>
                    </a:p>
                  </a:txBody>
                  <a:tcPr marL="188595" marR="188595" marT="0" marB="0"/>
                </a:tc>
                <a:tc>
                  <a:txBody>
                    <a:bodyPr/>
                    <a:lstStyle/>
                    <a:p>
                      <a:pPr>
                        <a:lnSpc>
                          <a:spcPct val="107000"/>
                        </a:lnSpc>
                        <a:spcAft>
                          <a:spcPts val="800"/>
                        </a:spcAft>
                      </a:pPr>
                      <a:r>
                        <a:rPr lang="en-GB" sz="3300">
                          <a:effectLst/>
                        </a:rPr>
                        <a:t>100</a:t>
                      </a:r>
                      <a:endParaRPr lang="en-GB" sz="3000">
                        <a:effectLst/>
                        <a:latin typeface="Calibri" panose="020F0502020204030204" pitchFamily="34" charset="0"/>
                        <a:ea typeface="Calibri" panose="020F0502020204030204" pitchFamily="34" charset="0"/>
                        <a:cs typeface="Times New Roman" panose="02020603050405020304" pitchFamily="18" charset="0"/>
                      </a:endParaRPr>
                    </a:p>
                  </a:txBody>
                  <a:tcPr marL="188595" marR="188595" marT="0" marB="0"/>
                </a:tc>
                <a:tc>
                  <a:txBody>
                    <a:bodyPr/>
                    <a:lstStyle/>
                    <a:p>
                      <a:pPr>
                        <a:lnSpc>
                          <a:spcPct val="107000"/>
                        </a:lnSpc>
                        <a:spcAft>
                          <a:spcPts val="800"/>
                        </a:spcAft>
                      </a:pPr>
                      <a:r>
                        <a:rPr lang="en-GB" sz="3300">
                          <a:effectLst/>
                        </a:rPr>
                        <a:t>100</a:t>
                      </a:r>
                      <a:endParaRPr lang="en-GB" sz="3000">
                        <a:effectLst/>
                        <a:latin typeface="Calibri" panose="020F0502020204030204" pitchFamily="34" charset="0"/>
                        <a:ea typeface="Calibri" panose="020F0502020204030204" pitchFamily="34" charset="0"/>
                        <a:cs typeface="Times New Roman" panose="02020603050405020304" pitchFamily="18" charset="0"/>
                      </a:endParaRPr>
                    </a:p>
                  </a:txBody>
                  <a:tcPr marL="188595" marR="188595" marT="0" marB="0"/>
                </a:tc>
                <a:extLst>
                  <a:ext uri="{0D108BD9-81ED-4DB2-BD59-A6C34878D82A}">
                    <a16:rowId xmlns:a16="http://schemas.microsoft.com/office/drawing/2014/main" val="2863418715"/>
                  </a:ext>
                </a:extLst>
              </a:tr>
              <a:tr h="611713">
                <a:tc>
                  <a:txBody>
                    <a:bodyPr/>
                    <a:lstStyle/>
                    <a:p>
                      <a:pPr>
                        <a:lnSpc>
                          <a:spcPct val="107000"/>
                        </a:lnSpc>
                        <a:spcAft>
                          <a:spcPts val="800"/>
                        </a:spcAft>
                      </a:pPr>
                      <a:r>
                        <a:rPr lang="en-GB" sz="3300">
                          <a:effectLst/>
                        </a:rPr>
                        <a:t>F1-score</a:t>
                      </a:r>
                      <a:endParaRPr lang="en-GB" sz="3000">
                        <a:effectLst/>
                        <a:latin typeface="Calibri" panose="020F0502020204030204" pitchFamily="34" charset="0"/>
                        <a:ea typeface="Calibri" panose="020F0502020204030204" pitchFamily="34" charset="0"/>
                        <a:cs typeface="Times New Roman" panose="02020603050405020304" pitchFamily="18" charset="0"/>
                      </a:endParaRPr>
                    </a:p>
                  </a:txBody>
                  <a:tcPr marL="188595" marR="188595" marT="0" marB="0"/>
                </a:tc>
                <a:tc>
                  <a:txBody>
                    <a:bodyPr/>
                    <a:lstStyle/>
                    <a:p>
                      <a:pPr>
                        <a:lnSpc>
                          <a:spcPct val="107000"/>
                        </a:lnSpc>
                        <a:spcAft>
                          <a:spcPts val="800"/>
                        </a:spcAft>
                      </a:pPr>
                      <a:r>
                        <a:rPr lang="en-GB" sz="3300">
                          <a:effectLst/>
                        </a:rPr>
                        <a:t>88</a:t>
                      </a:r>
                      <a:endParaRPr lang="en-GB" sz="3000">
                        <a:effectLst/>
                        <a:latin typeface="Calibri" panose="020F0502020204030204" pitchFamily="34" charset="0"/>
                        <a:ea typeface="Calibri" panose="020F0502020204030204" pitchFamily="34" charset="0"/>
                        <a:cs typeface="Times New Roman" panose="02020603050405020304" pitchFamily="18" charset="0"/>
                      </a:endParaRPr>
                    </a:p>
                  </a:txBody>
                  <a:tcPr marL="188595" marR="188595" marT="0" marB="0"/>
                </a:tc>
                <a:tc>
                  <a:txBody>
                    <a:bodyPr/>
                    <a:lstStyle/>
                    <a:p>
                      <a:pPr>
                        <a:lnSpc>
                          <a:spcPct val="107000"/>
                        </a:lnSpc>
                        <a:spcAft>
                          <a:spcPts val="800"/>
                        </a:spcAft>
                      </a:pPr>
                      <a:r>
                        <a:rPr lang="en-GB" sz="3300">
                          <a:effectLst/>
                        </a:rPr>
                        <a:t>100</a:t>
                      </a:r>
                      <a:endParaRPr lang="en-GB" sz="3000">
                        <a:effectLst/>
                        <a:latin typeface="Calibri" panose="020F0502020204030204" pitchFamily="34" charset="0"/>
                        <a:ea typeface="Calibri" panose="020F0502020204030204" pitchFamily="34" charset="0"/>
                        <a:cs typeface="Times New Roman" panose="02020603050405020304" pitchFamily="18" charset="0"/>
                      </a:endParaRPr>
                    </a:p>
                  </a:txBody>
                  <a:tcPr marL="188595" marR="188595" marT="0" marB="0"/>
                </a:tc>
                <a:tc>
                  <a:txBody>
                    <a:bodyPr/>
                    <a:lstStyle/>
                    <a:p>
                      <a:pPr>
                        <a:lnSpc>
                          <a:spcPct val="107000"/>
                        </a:lnSpc>
                        <a:spcAft>
                          <a:spcPts val="800"/>
                        </a:spcAft>
                      </a:pPr>
                      <a:r>
                        <a:rPr lang="en-GB" sz="3300" dirty="0">
                          <a:effectLst/>
                        </a:rPr>
                        <a:t>100</a:t>
                      </a:r>
                      <a:endParaRPr lang="en-GB" sz="3000" dirty="0">
                        <a:effectLst/>
                        <a:latin typeface="Calibri" panose="020F0502020204030204" pitchFamily="34" charset="0"/>
                        <a:ea typeface="Calibri" panose="020F0502020204030204" pitchFamily="34" charset="0"/>
                        <a:cs typeface="Times New Roman" panose="02020603050405020304" pitchFamily="18" charset="0"/>
                      </a:endParaRPr>
                    </a:p>
                  </a:txBody>
                  <a:tcPr marL="188595" marR="188595" marT="0" marB="0"/>
                </a:tc>
                <a:extLst>
                  <a:ext uri="{0D108BD9-81ED-4DB2-BD59-A6C34878D82A}">
                    <a16:rowId xmlns:a16="http://schemas.microsoft.com/office/drawing/2014/main" val="3219592355"/>
                  </a:ext>
                </a:extLst>
              </a:tr>
            </a:tbl>
          </a:graphicData>
        </a:graphic>
      </p:graphicFrame>
    </p:spTree>
    <p:extLst>
      <p:ext uri="{BB962C8B-B14F-4D97-AF65-F5344CB8AC3E}">
        <p14:creationId xmlns:p14="http://schemas.microsoft.com/office/powerpoint/2010/main" val="1948074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DDB7DB-7348-2A2C-C3BC-0903D33700F8}"/>
              </a:ext>
            </a:extLst>
          </p:cNvPr>
          <p:cNvSpPr>
            <a:spLocks noGrp="1"/>
          </p:cNvSpPr>
          <p:nvPr>
            <p:ph type="title"/>
          </p:nvPr>
        </p:nvSpPr>
        <p:spPr/>
        <p:txBody>
          <a:bodyPr>
            <a:normAutofit/>
          </a:bodyPr>
          <a:lstStyle/>
          <a:p>
            <a:pPr algn="ctr"/>
            <a:r>
              <a:rPr lang="en-GB" sz="2800" dirty="0">
                <a:latin typeface="+mn-lt"/>
              </a:rPr>
              <a:t>EXPERIMENT RESULT</a:t>
            </a:r>
          </a:p>
        </p:txBody>
      </p:sp>
      <p:sp>
        <p:nvSpPr>
          <p:cNvPr id="4" name="Text Placeholder 3">
            <a:extLst>
              <a:ext uri="{FF2B5EF4-FFF2-40B4-BE49-F238E27FC236}">
                <a16:creationId xmlns:a16="http://schemas.microsoft.com/office/drawing/2014/main" id="{82D25BD6-95E9-02CB-2645-434E7E0DA603}"/>
              </a:ext>
            </a:extLst>
          </p:cNvPr>
          <p:cNvSpPr>
            <a:spLocks noGrp="1"/>
          </p:cNvSpPr>
          <p:nvPr>
            <p:ph type="body" idx="1"/>
          </p:nvPr>
        </p:nvSpPr>
        <p:spPr/>
        <p:txBody>
          <a:bodyPr/>
          <a:lstStyle/>
          <a:p>
            <a:r>
              <a:rPr lang="en-GB" dirty="0"/>
              <a:t>Algorithm Accuracy Score and Error rate</a:t>
            </a:r>
          </a:p>
        </p:txBody>
      </p:sp>
      <p:graphicFrame>
        <p:nvGraphicFramePr>
          <p:cNvPr id="8" name="Content Placeholder 7">
            <a:extLst>
              <a:ext uri="{FF2B5EF4-FFF2-40B4-BE49-F238E27FC236}">
                <a16:creationId xmlns:a16="http://schemas.microsoft.com/office/drawing/2014/main" id="{662A32EE-7EA9-4845-0F26-643D10CACEFC}"/>
              </a:ext>
            </a:extLst>
          </p:cNvPr>
          <p:cNvGraphicFramePr>
            <a:graphicFrameLocks noGrp="1"/>
          </p:cNvGraphicFramePr>
          <p:nvPr>
            <p:ph sz="half" idx="2"/>
            <p:extLst>
              <p:ext uri="{D42A27DB-BD31-4B8C-83A1-F6EECF244321}">
                <p14:modId xmlns:p14="http://schemas.microsoft.com/office/powerpoint/2010/main" val="2710701254"/>
              </p:ext>
            </p:extLst>
          </p:nvPr>
        </p:nvGraphicFramePr>
        <p:xfrm>
          <a:off x="940911" y="2505075"/>
          <a:ext cx="4955540" cy="2366169"/>
        </p:xfrm>
        <a:graphic>
          <a:graphicData uri="http://schemas.openxmlformats.org/drawingml/2006/table">
            <a:tbl>
              <a:tblPr firstRow="1" firstCol="1" bandRow="1">
                <a:tableStyleId>{5C22544A-7EE6-4342-B048-85BDC9FD1C3A}</a:tableStyleId>
              </a:tblPr>
              <a:tblGrid>
                <a:gridCol w="1247775">
                  <a:extLst>
                    <a:ext uri="{9D8B030D-6E8A-4147-A177-3AD203B41FA5}">
                      <a16:colId xmlns:a16="http://schemas.microsoft.com/office/drawing/2014/main" val="1778336795"/>
                    </a:ext>
                  </a:extLst>
                </a:gridCol>
                <a:gridCol w="1233805">
                  <a:extLst>
                    <a:ext uri="{9D8B030D-6E8A-4147-A177-3AD203B41FA5}">
                      <a16:colId xmlns:a16="http://schemas.microsoft.com/office/drawing/2014/main" val="3454514164"/>
                    </a:ext>
                  </a:extLst>
                </a:gridCol>
                <a:gridCol w="1228090">
                  <a:extLst>
                    <a:ext uri="{9D8B030D-6E8A-4147-A177-3AD203B41FA5}">
                      <a16:colId xmlns:a16="http://schemas.microsoft.com/office/drawing/2014/main" val="3856207821"/>
                    </a:ext>
                  </a:extLst>
                </a:gridCol>
                <a:gridCol w="1245870">
                  <a:extLst>
                    <a:ext uri="{9D8B030D-6E8A-4147-A177-3AD203B41FA5}">
                      <a16:colId xmlns:a16="http://schemas.microsoft.com/office/drawing/2014/main" val="996918175"/>
                    </a:ext>
                  </a:extLst>
                </a:gridCol>
              </a:tblGrid>
              <a:tr h="846857">
                <a:tc>
                  <a:txBody>
                    <a:bodyPr/>
                    <a:lstStyle/>
                    <a:p>
                      <a:pPr>
                        <a:lnSpc>
                          <a:spcPct val="107000"/>
                        </a:lnSpc>
                        <a:spcAft>
                          <a:spcPts val="800"/>
                        </a:spcAft>
                      </a:pPr>
                      <a:r>
                        <a:rPr lang="en-GB" sz="12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a:effectLst/>
                        </a:rPr>
                        <a:t>Naïve Bayes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a:effectLst/>
                        </a:rPr>
                        <a:t>SVM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a:effectLst/>
                        </a:rPr>
                        <a:t>Random Forest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32204356"/>
                  </a:ext>
                </a:extLst>
              </a:tr>
              <a:tr h="770094">
                <a:tc>
                  <a:txBody>
                    <a:bodyPr/>
                    <a:lstStyle/>
                    <a:p>
                      <a:pPr>
                        <a:lnSpc>
                          <a:spcPct val="107000"/>
                        </a:lnSpc>
                        <a:spcAft>
                          <a:spcPts val="800"/>
                        </a:spcAft>
                      </a:pPr>
                      <a:r>
                        <a:rPr lang="en-GB" sz="1200">
                          <a:effectLst/>
                        </a:rPr>
                        <a:t>Accuracy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a:effectLst/>
                        </a:rPr>
                        <a:t>88.9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a:effectLst/>
                        </a:rPr>
                        <a:t>99.8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a:effectLst/>
                        </a:rPr>
                        <a:t>100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37725401"/>
                  </a:ext>
                </a:extLst>
              </a:tr>
              <a:tr h="749218">
                <a:tc>
                  <a:txBody>
                    <a:bodyPr/>
                    <a:lstStyle/>
                    <a:p>
                      <a:pPr>
                        <a:lnSpc>
                          <a:spcPct val="107000"/>
                        </a:lnSpc>
                        <a:spcAft>
                          <a:spcPts val="800"/>
                        </a:spcAft>
                      </a:pPr>
                      <a:r>
                        <a:rPr lang="en-GB" sz="1200">
                          <a:effectLst/>
                        </a:rPr>
                        <a:t>Error rate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a:effectLst/>
                        </a:rPr>
                        <a:t>11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a:effectLst/>
                        </a:rPr>
                        <a:t>0.1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a:effectLst/>
                        </a:rPr>
                        <a:t>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77720763"/>
                  </a:ext>
                </a:extLst>
              </a:tr>
            </a:tbl>
          </a:graphicData>
        </a:graphic>
      </p:graphicFrame>
      <p:sp>
        <p:nvSpPr>
          <p:cNvPr id="6" name="Text Placeholder 5">
            <a:extLst>
              <a:ext uri="{FF2B5EF4-FFF2-40B4-BE49-F238E27FC236}">
                <a16:creationId xmlns:a16="http://schemas.microsoft.com/office/drawing/2014/main" id="{43448CA3-C4D4-2174-3FB0-32F2EEA8FF4A}"/>
              </a:ext>
            </a:extLst>
          </p:cNvPr>
          <p:cNvSpPr>
            <a:spLocks noGrp="1"/>
          </p:cNvSpPr>
          <p:nvPr>
            <p:ph type="body" sz="quarter" idx="3"/>
          </p:nvPr>
        </p:nvSpPr>
        <p:spPr/>
        <p:txBody>
          <a:bodyPr/>
          <a:lstStyle/>
          <a:p>
            <a:r>
              <a:rPr lang="en-GB" dirty="0"/>
              <a:t>Macro </a:t>
            </a:r>
            <a:r>
              <a:rPr lang="en-GB" dirty="0" err="1"/>
              <a:t>Avg</a:t>
            </a:r>
            <a:r>
              <a:rPr lang="en-GB" dirty="0"/>
              <a:t> and Weighted </a:t>
            </a:r>
            <a:r>
              <a:rPr lang="en-GB" dirty="0" err="1"/>
              <a:t>Avg</a:t>
            </a:r>
            <a:endParaRPr lang="en-GB" dirty="0"/>
          </a:p>
        </p:txBody>
      </p:sp>
      <p:graphicFrame>
        <p:nvGraphicFramePr>
          <p:cNvPr id="9" name="Content Placeholder 8">
            <a:extLst>
              <a:ext uri="{FF2B5EF4-FFF2-40B4-BE49-F238E27FC236}">
                <a16:creationId xmlns:a16="http://schemas.microsoft.com/office/drawing/2014/main" id="{5768FED3-B3DA-B038-8216-A40B82CF0F14}"/>
              </a:ext>
            </a:extLst>
          </p:cNvPr>
          <p:cNvGraphicFramePr>
            <a:graphicFrameLocks noGrp="1"/>
          </p:cNvGraphicFramePr>
          <p:nvPr>
            <p:ph sz="quarter" idx="4"/>
            <p:extLst>
              <p:ext uri="{D42A27DB-BD31-4B8C-83A1-F6EECF244321}">
                <p14:modId xmlns:p14="http://schemas.microsoft.com/office/powerpoint/2010/main" val="2505618976"/>
              </p:ext>
            </p:extLst>
          </p:nvPr>
        </p:nvGraphicFramePr>
        <p:xfrm>
          <a:off x="6178391" y="2505075"/>
          <a:ext cx="5170805" cy="2366169"/>
        </p:xfrm>
        <a:graphic>
          <a:graphicData uri="http://schemas.openxmlformats.org/drawingml/2006/table">
            <a:tbl>
              <a:tblPr firstRow="1" firstCol="1" bandRow="1">
                <a:tableStyleId>{5C22544A-7EE6-4342-B048-85BDC9FD1C3A}</a:tableStyleId>
              </a:tblPr>
              <a:tblGrid>
                <a:gridCol w="1667510">
                  <a:extLst>
                    <a:ext uri="{9D8B030D-6E8A-4147-A177-3AD203B41FA5}">
                      <a16:colId xmlns:a16="http://schemas.microsoft.com/office/drawing/2014/main" val="2335003401"/>
                    </a:ext>
                  </a:extLst>
                </a:gridCol>
                <a:gridCol w="1751330">
                  <a:extLst>
                    <a:ext uri="{9D8B030D-6E8A-4147-A177-3AD203B41FA5}">
                      <a16:colId xmlns:a16="http://schemas.microsoft.com/office/drawing/2014/main" val="309461314"/>
                    </a:ext>
                  </a:extLst>
                </a:gridCol>
                <a:gridCol w="1751965">
                  <a:extLst>
                    <a:ext uri="{9D8B030D-6E8A-4147-A177-3AD203B41FA5}">
                      <a16:colId xmlns:a16="http://schemas.microsoft.com/office/drawing/2014/main" val="1292074971"/>
                    </a:ext>
                  </a:extLst>
                </a:gridCol>
              </a:tblGrid>
              <a:tr h="586523">
                <a:tc>
                  <a:txBody>
                    <a:bodyPr/>
                    <a:lstStyle/>
                    <a:p>
                      <a:pPr>
                        <a:lnSpc>
                          <a:spcPct val="107000"/>
                        </a:lnSpc>
                        <a:spcAft>
                          <a:spcPts val="800"/>
                        </a:spcAft>
                      </a:pPr>
                      <a:r>
                        <a:rPr lang="en-GB" sz="12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a:effectLst/>
                        </a:rPr>
                        <a:t>Macro Avg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a:effectLst/>
                        </a:rPr>
                        <a:t>Weighted Avg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64028165"/>
                  </a:ext>
                </a:extLst>
              </a:tr>
              <a:tr h="606600">
                <a:tc>
                  <a:txBody>
                    <a:bodyPr/>
                    <a:lstStyle/>
                    <a:p>
                      <a:pPr>
                        <a:lnSpc>
                          <a:spcPct val="107000"/>
                        </a:lnSpc>
                        <a:spcAft>
                          <a:spcPts val="800"/>
                        </a:spcAft>
                      </a:pPr>
                      <a:r>
                        <a:rPr lang="en-GB" sz="1200">
                          <a:effectLst/>
                        </a:rPr>
                        <a:t>Naïve Bayes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a:effectLst/>
                        </a:rPr>
                        <a:t>91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a:effectLst/>
                        </a:rPr>
                        <a:t>89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3993843"/>
                  </a:ext>
                </a:extLst>
              </a:tr>
              <a:tr h="586523">
                <a:tc>
                  <a:txBody>
                    <a:bodyPr/>
                    <a:lstStyle/>
                    <a:p>
                      <a:pPr>
                        <a:lnSpc>
                          <a:spcPct val="107000"/>
                        </a:lnSpc>
                        <a:spcAft>
                          <a:spcPts val="800"/>
                        </a:spcAft>
                      </a:pPr>
                      <a:r>
                        <a:rPr lang="en-GB" sz="1200">
                          <a:effectLst/>
                        </a:rPr>
                        <a:t>SVM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a:effectLst/>
                        </a:rPr>
                        <a:t>100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a:effectLst/>
                        </a:rPr>
                        <a:t>100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30144688"/>
                  </a:ext>
                </a:extLst>
              </a:tr>
              <a:tr h="586523">
                <a:tc>
                  <a:txBody>
                    <a:bodyPr/>
                    <a:lstStyle/>
                    <a:p>
                      <a:pPr>
                        <a:lnSpc>
                          <a:spcPct val="107000"/>
                        </a:lnSpc>
                        <a:spcAft>
                          <a:spcPts val="800"/>
                        </a:spcAft>
                      </a:pPr>
                      <a:r>
                        <a:rPr lang="en-GB" sz="1200">
                          <a:effectLst/>
                        </a:rPr>
                        <a:t>Random Forest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a:effectLst/>
                        </a:rPr>
                        <a:t>100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200" dirty="0">
                          <a:effectLst/>
                        </a:rPr>
                        <a:t>100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5605086"/>
                  </a:ext>
                </a:extLst>
              </a:tr>
            </a:tbl>
          </a:graphicData>
        </a:graphic>
      </p:graphicFrame>
    </p:spTree>
    <p:extLst>
      <p:ext uri="{BB962C8B-B14F-4D97-AF65-F5344CB8AC3E}">
        <p14:creationId xmlns:p14="http://schemas.microsoft.com/office/powerpoint/2010/main" val="1400515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E5D94-DE20-2F6D-A096-40A8F32CED56}"/>
              </a:ext>
            </a:extLst>
          </p:cNvPr>
          <p:cNvSpPr>
            <a:spLocks noGrp="1"/>
          </p:cNvSpPr>
          <p:nvPr>
            <p:ph type="title"/>
          </p:nvPr>
        </p:nvSpPr>
        <p:spPr>
          <a:xfrm>
            <a:off x="4803803" y="127004"/>
            <a:ext cx="6586491" cy="736594"/>
          </a:xfrm>
        </p:spPr>
        <p:txBody>
          <a:bodyPr anchor="b">
            <a:normAutofit/>
          </a:bodyPr>
          <a:lstStyle/>
          <a:p>
            <a:r>
              <a:rPr lang="en-GB" b="1" dirty="0">
                <a:latin typeface="+mn-lt"/>
              </a:rPr>
              <a:t>RESEARCH CHALLENGES</a:t>
            </a:r>
          </a:p>
        </p:txBody>
      </p:sp>
      <p:pic>
        <p:nvPicPr>
          <p:cNvPr id="6" name="Picture 5">
            <a:extLst>
              <a:ext uri="{FF2B5EF4-FFF2-40B4-BE49-F238E27FC236}">
                <a16:creationId xmlns:a16="http://schemas.microsoft.com/office/drawing/2014/main" id="{54CA26D9-5077-BF7A-80FF-870494860067}"/>
              </a:ext>
            </a:extLst>
          </p:cNvPr>
          <p:cNvPicPr>
            <a:picLocks noChangeAspect="1"/>
          </p:cNvPicPr>
          <p:nvPr/>
        </p:nvPicPr>
        <p:blipFill rotWithShape="1">
          <a:blip r:embed="rId2"/>
          <a:srcRect l="42807" r="12073" b="-1"/>
          <a:stretch/>
        </p:blipFill>
        <p:spPr>
          <a:xfrm>
            <a:off x="0" y="0"/>
            <a:ext cx="3276600" cy="6857990"/>
          </a:xfrm>
          <a:prstGeom prst="rect">
            <a:avLst/>
          </a:prstGeom>
          <a:effectLst/>
        </p:spPr>
      </p:pic>
      <p:cxnSp>
        <p:nvCxnSpPr>
          <p:cNvPr id="10" name="Straight Connector 9">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2E8AF2"/>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a:extLst>
              <a:ext uri="{FF2B5EF4-FFF2-40B4-BE49-F238E27FC236}">
                <a16:creationId xmlns:a16="http://schemas.microsoft.com/office/drawing/2014/main" id="{1EFBB64A-BCA8-71D7-25FC-A70B299FC3A0}"/>
              </a:ext>
            </a:extLst>
          </p:cNvPr>
          <p:cNvGraphicFramePr>
            <a:graphicFrameLocks noGrp="1"/>
          </p:cNvGraphicFramePr>
          <p:nvPr>
            <p:ph idx="1"/>
            <p:extLst>
              <p:ext uri="{D42A27DB-BD31-4B8C-83A1-F6EECF244321}">
                <p14:modId xmlns:p14="http://schemas.microsoft.com/office/powerpoint/2010/main" val="2110673339"/>
              </p:ext>
            </p:extLst>
          </p:nvPr>
        </p:nvGraphicFramePr>
        <p:xfrm>
          <a:off x="3276600" y="2318215"/>
          <a:ext cx="8750299" cy="44161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896816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031B1-15E4-7016-F733-B493D36B25DC}"/>
              </a:ext>
            </a:extLst>
          </p:cNvPr>
          <p:cNvSpPr>
            <a:spLocks noGrp="1"/>
          </p:cNvSpPr>
          <p:nvPr>
            <p:ph type="title"/>
          </p:nvPr>
        </p:nvSpPr>
        <p:spPr>
          <a:xfrm>
            <a:off x="4965431" y="239055"/>
            <a:ext cx="6586491" cy="780432"/>
          </a:xfrm>
        </p:spPr>
        <p:txBody>
          <a:bodyPr anchor="b">
            <a:normAutofit/>
          </a:bodyPr>
          <a:lstStyle/>
          <a:p>
            <a:r>
              <a:rPr lang="en-GB" b="1" dirty="0">
                <a:latin typeface="+mn-lt"/>
              </a:rPr>
              <a:t>CONCLUSION (CONTD…)</a:t>
            </a:r>
          </a:p>
        </p:txBody>
      </p:sp>
      <p:sp>
        <p:nvSpPr>
          <p:cNvPr id="3" name="Content Placeholder 2">
            <a:extLst>
              <a:ext uri="{FF2B5EF4-FFF2-40B4-BE49-F238E27FC236}">
                <a16:creationId xmlns:a16="http://schemas.microsoft.com/office/drawing/2014/main" id="{758AB2A5-28FF-97C6-5A64-705B1B8835BB}"/>
              </a:ext>
            </a:extLst>
          </p:cNvPr>
          <p:cNvSpPr>
            <a:spLocks noGrp="1"/>
          </p:cNvSpPr>
          <p:nvPr>
            <p:ph idx="1"/>
          </p:nvPr>
        </p:nvSpPr>
        <p:spPr>
          <a:xfrm>
            <a:off x="4267200" y="2438400"/>
            <a:ext cx="7759700" cy="4279898"/>
          </a:xfrm>
        </p:spPr>
        <p:txBody>
          <a:bodyPr>
            <a:normAutofit/>
          </a:bodyPr>
          <a:lstStyle/>
          <a:p>
            <a:r>
              <a:rPr lang="en-US" sz="2400" dirty="0">
                <a:effectLst/>
                <a:ea typeface="Calibri" panose="020F0502020204030204" pitchFamily="34" charset="0"/>
              </a:rPr>
              <a:t>Social media This creates enabling environment for high level of engagement, feedback can be </a:t>
            </a:r>
            <a:r>
              <a:rPr lang="en-US" sz="2400" dirty="0">
                <a:ea typeface="Calibri" panose="020F0502020204030204" pitchFamily="34" charset="0"/>
              </a:rPr>
              <a:t>harvested</a:t>
            </a:r>
            <a:r>
              <a:rPr lang="en-US" sz="2400" dirty="0">
                <a:effectLst/>
                <a:ea typeface="Calibri" panose="020F0502020204030204" pitchFamily="34" charset="0"/>
              </a:rPr>
              <a:t>. </a:t>
            </a:r>
            <a:r>
              <a:rPr lang="en-GB" sz="2400" dirty="0">
                <a:effectLst/>
                <a:ea typeface="Calibri" panose="020F0502020204030204" pitchFamily="34" charset="0"/>
                <a:cs typeface="Times New Roman" panose="02020603050405020304" pitchFamily="18" charset="0"/>
              </a:rPr>
              <a:t>Features of social media are community, conversation, participants, openness, and connectedness</a:t>
            </a:r>
            <a:r>
              <a:rPr lang="en-GB" dirty="0">
                <a:effectLst/>
                <a:ea typeface="Calibri" panose="020F0502020204030204" pitchFamily="34" charset="0"/>
                <a:cs typeface="Times New Roman" panose="02020603050405020304" pitchFamily="18" charset="0"/>
              </a:rPr>
              <a:t>.</a:t>
            </a:r>
            <a:endParaRPr lang="en-GB" sz="1700" dirty="0">
              <a:effectLst/>
              <a:ea typeface="Calibri" panose="020F0502020204030204" pitchFamily="34" charset="0"/>
              <a:cs typeface="Times New Roman" panose="02020603050405020304" pitchFamily="18" charset="0"/>
            </a:endParaRPr>
          </a:p>
          <a:p>
            <a:r>
              <a:rPr lang="en-GB" sz="2400" dirty="0">
                <a:cs typeface="Times New Roman" panose="02020603050405020304" pitchFamily="18" charset="0"/>
              </a:rPr>
              <a:t>Fake News spreads as wildfire and early detection is required using machine learning as it is difficult to detect it manually. The rate of information shared by bot on social media and opinion-based information are factors propagating unconfirmed or false information.</a:t>
            </a:r>
          </a:p>
        </p:txBody>
      </p:sp>
      <p:pic>
        <p:nvPicPr>
          <p:cNvPr id="7" name="Picture 6" descr="Three arrows on bullseye">
            <a:extLst>
              <a:ext uri="{FF2B5EF4-FFF2-40B4-BE49-F238E27FC236}">
                <a16:creationId xmlns:a16="http://schemas.microsoft.com/office/drawing/2014/main" id="{E164EAA7-2535-4E46-CA55-0080C7B81523}"/>
              </a:ext>
            </a:extLst>
          </p:cNvPr>
          <p:cNvPicPr>
            <a:picLocks noChangeAspect="1"/>
          </p:cNvPicPr>
          <p:nvPr/>
        </p:nvPicPr>
        <p:blipFill rotWithShape="1">
          <a:blip r:embed="rId2">
            <a:extLst>
              <a:ext uri="{28A0092B-C50C-407E-A947-70E740481C1C}">
                <a14:useLocalDpi xmlns:a14="http://schemas.microsoft.com/office/drawing/2010/main" val="0"/>
              </a:ext>
            </a:extLst>
          </a:blip>
          <a:srcRect l="11172" r="44555" b="2"/>
          <a:stretch/>
        </p:blipFill>
        <p:spPr>
          <a:xfrm>
            <a:off x="1" y="10"/>
            <a:ext cx="4368800" cy="6857990"/>
          </a:xfrm>
          <a:prstGeom prst="rect">
            <a:avLst/>
          </a:prstGeom>
          <a:effectLst/>
        </p:spPr>
      </p:pic>
      <p:cxnSp>
        <p:nvCxnSpPr>
          <p:cNvPr id="15" name="Straight Connector 14">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35E0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55433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305</TotalTime>
  <Words>1067</Words>
  <Application>Microsoft Office PowerPoint</Application>
  <PresentationFormat>Widescreen</PresentationFormat>
  <Paragraphs>118</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Times New Roman</vt:lpstr>
      <vt:lpstr>Office Theme</vt:lpstr>
      <vt:lpstr>STUDY ON FAKE NEWS DETECTION IN SOCIAL MEDIA:  A MACHINE LEARNING PERSPECTIVE  BY</vt:lpstr>
      <vt:lpstr>OBJECTIVES</vt:lpstr>
      <vt:lpstr>INTRODUCTION</vt:lpstr>
      <vt:lpstr>LITERATURE SURVEY</vt:lpstr>
      <vt:lpstr>METHODOLOGY</vt:lpstr>
      <vt:lpstr>PERFORMANCE EVALUATION</vt:lpstr>
      <vt:lpstr>EXPERIMENT RESULT</vt:lpstr>
      <vt:lpstr>RESEARCH CHALLENGES</vt:lpstr>
      <vt:lpstr>CONCLUSION (CONTD…)</vt:lpstr>
      <vt:lpstr>CONCLUSION </vt:lpstr>
      <vt:lpstr>RECOMMENDATION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STUDY ON FAKE NEWS DETECTION IN SOCIAL MEDIA:  A MACHINE LEARNING PERSPECTIVE  BY</dc:title>
  <dc:creator>Mayowa Fatola</dc:creator>
  <cp:lastModifiedBy>Mayowa Fatola</cp:lastModifiedBy>
  <cp:revision>1</cp:revision>
  <dcterms:created xsi:type="dcterms:W3CDTF">2022-05-14T17:23:09Z</dcterms:created>
  <dcterms:modified xsi:type="dcterms:W3CDTF">2022-05-15T11:08:41Z</dcterms:modified>
</cp:coreProperties>
</file>