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sldIdLst>
    <p:sldId id="256" r:id="rId5"/>
    <p:sldId id="296" r:id="rId6"/>
    <p:sldId id="266" r:id="rId7"/>
    <p:sldId id="271" r:id="rId8"/>
    <p:sldId id="276" r:id="rId9"/>
    <p:sldId id="261" r:id="rId10"/>
    <p:sldId id="295" r:id="rId11"/>
    <p:sldId id="262" r:id="rId12"/>
    <p:sldId id="282" r:id="rId13"/>
    <p:sldId id="283" r:id="rId14"/>
    <p:sldId id="298" r:id="rId15"/>
    <p:sldId id="299" r:id="rId16"/>
    <p:sldId id="292" r:id="rId17"/>
    <p:sldId id="293" r:id="rId18"/>
    <p:sldId id="263" r:id="rId19"/>
    <p:sldId id="297" r:id="rId20"/>
    <p:sldId id="264" r:id="rId21"/>
    <p:sldId id="300" r:id="rId22"/>
    <p:sldId id="277" r:id="rId23"/>
    <p:sldId id="265"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85A553-8C1F-49C1-9494-D32A1DB4D210}" v="131" dt="2022-05-11T14:59:41.4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71" autoAdjust="0"/>
    <p:restoredTop sz="95226" autoAdjust="0"/>
  </p:normalViewPr>
  <p:slideViewPr>
    <p:cSldViewPr snapToGrid="0">
      <p:cViewPr varScale="1">
        <p:scale>
          <a:sx n="78" d="100"/>
          <a:sy n="78" d="100"/>
        </p:scale>
        <p:origin x="725"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7F904C-6D2A-4C47-B783-481B76A51C26}" type="datetimeFigureOut">
              <a:rPr lang="en-GB" smtClean="0"/>
              <a:t>11/05/2022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BF2A4F-DF6D-4A49-985C-135E922755E8}" type="slidenum">
              <a:rPr lang="en-GB" smtClean="0"/>
              <a:t>‹#›</a:t>
            </a:fld>
            <a:endParaRPr lang="en-GB"/>
          </a:p>
        </p:txBody>
      </p:sp>
    </p:spTree>
    <p:extLst>
      <p:ext uri="{BB962C8B-B14F-4D97-AF65-F5344CB8AC3E}">
        <p14:creationId xmlns:p14="http://schemas.microsoft.com/office/powerpoint/2010/main" val="3813711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https://www.visitwales.com/things-do/nature-and-landscapes/wildlife-flora-and-fauna/wildlife-watching-tours-welsh-coast</a:t>
            </a:r>
          </a:p>
        </p:txBody>
      </p:sp>
      <p:sp>
        <p:nvSpPr>
          <p:cNvPr id="4" name="Slide Number Placeholder 3"/>
          <p:cNvSpPr>
            <a:spLocks noGrp="1"/>
          </p:cNvSpPr>
          <p:nvPr>
            <p:ph type="sldNum" sz="quarter" idx="5"/>
          </p:nvPr>
        </p:nvSpPr>
        <p:spPr/>
        <p:txBody>
          <a:bodyPr/>
          <a:lstStyle/>
          <a:p>
            <a:fld id="{FABF2A4F-DF6D-4A49-985C-135E922755E8}" type="slidenum">
              <a:rPr lang="en-GB" smtClean="0"/>
              <a:t>1</a:t>
            </a:fld>
            <a:endParaRPr lang="en-GB"/>
          </a:p>
        </p:txBody>
      </p:sp>
    </p:spTree>
    <p:extLst>
      <p:ext uri="{BB962C8B-B14F-4D97-AF65-F5344CB8AC3E}">
        <p14:creationId xmlns:p14="http://schemas.microsoft.com/office/powerpoint/2010/main" val="2331049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Most customers come from elsewhere in the UK (Beyond Wales) and travel especially for the trip.</a:t>
            </a:r>
          </a:p>
        </p:txBody>
      </p:sp>
      <p:sp>
        <p:nvSpPr>
          <p:cNvPr id="4" name="Slide Number Placeholder 3"/>
          <p:cNvSpPr>
            <a:spLocks noGrp="1"/>
          </p:cNvSpPr>
          <p:nvPr>
            <p:ph type="sldNum" sz="quarter" idx="5"/>
          </p:nvPr>
        </p:nvSpPr>
        <p:spPr/>
        <p:txBody>
          <a:bodyPr/>
          <a:lstStyle/>
          <a:p>
            <a:fld id="{FABF2A4F-DF6D-4A49-985C-135E922755E8}" type="slidenum">
              <a:rPr lang="en-GB" smtClean="0"/>
              <a:t>12</a:t>
            </a:fld>
            <a:endParaRPr lang="en-GB"/>
          </a:p>
        </p:txBody>
      </p:sp>
    </p:spTree>
    <p:extLst>
      <p:ext uri="{BB962C8B-B14F-4D97-AF65-F5344CB8AC3E}">
        <p14:creationId xmlns:p14="http://schemas.microsoft.com/office/powerpoint/2010/main" val="1068988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Main species are seabirds and seals, although dolphins and porpoises common in some parts of the country (Ceredigion). “Other” species might include Kingfishers and other people!</a:t>
            </a:r>
          </a:p>
        </p:txBody>
      </p:sp>
      <p:sp>
        <p:nvSpPr>
          <p:cNvPr id="4" name="Slide Number Placeholder 3"/>
          <p:cNvSpPr>
            <a:spLocks noGrp="1"/>
          </p:cNvSpPr>
          <p:nvPr>
            <p:ph type="sldNum" sz="quarter" idx="5"/>
          </p:nvPr>
        </p:nvSpPr>
        <p:spPr/>
        <p:txBody>
          <a:bodyPr/>
          <a:lstStyle/>
          <a:p>
            <a:fld id="{FABF2A4F-DF6D-4A49-985C-135E922755E8}" type="slidenum">
              <a:rPr lang="en-GB" smtClean="0"/>
              <a:t>13</a:t>
            </a:fld>
            <a:endParaRPr lang="en-GB"/>
          </a:p>
        </p:txBody>
      </p:sp>
    </p:spTree>
    <p:extLst>
      <p:ext uri="{BB962C8B-B14F-4D97-AF65-F5344CB8AC3E}">
        <p14:creationId xmlns:p14="http://schemas.microsoft.com/office/powerpoint/2010/main" val="1491823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Respondents were aware of the codes but did not necessarily follow them. NRWs </a:t>
            </a:r>
            <a:r>
              <a:rPr lang="en-GB" dirty="0" err="1"/>
              <a:t>SeaWise</a:t>
            </a:r>
            <a:r>
              <a:rPr lang="en-GB" dirty="0"/>
              <a:t> code was the most commonly followed, although </a:t>
            </a:r>
            <a:r>
              <a:rPr lang="en-GB" dirty="0" err="1"/>
              <a:t>SeaWatch</a:t>
            </a:r>
            <a:r>
              <a:rPr lang="en-GB" dirty="0"/>
              <a:t> Foundation and WISE were also cited. There was reference to an MCA code- Maritime and Coastguard Agency code, although this is a safety code for vessels, rather than for the protection of marine wildlife.</a:t>
            </a:r>
          </a:p>
        </p:txBody>
      </p:sp>
      <p:sp>
        <p:nvSpPr>
          <p:cNvPr id="4" name="Slide Number Placeholder 3"/>
          <p:cNvSpPr>
            <a:spLocks noGrp="1"/>
          </p:cNvSpPr>
          <p:nvPr>
            <p:ph type="sldNum" sz="quarter" idx="5"/>
          </p:nvPr>
        </p:nvSpPr>
        <p:spPr/>
        <p:txBody>
          <a:bodyPr/>
          <a:lstStyle/>
          <a:p>
            <a:fld id="{FABF2A4F-DF6D-4A49-985C-135E922755E8}" type="slidenum">
              <a:rPr lang="en-GB" smtClean="0"/>
              <a:t>14</a:t>
            </a:fld>
            <a:endParaRPr lang="en-GB"/>
          </a:p>
        </p:txBody>
      </p:sp>
    </p:spTree>
    <p:extLst>
      <p:ext uri="{BB962C8B-B14F-4D97-AF65-F5344CB8AC3E}">
        <p14:creationId xmlns:p14="http://schemas.microsoft.com/office/powerpoint/2010/main" val="12278077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https://www.michaelpage.co.uk/advice/career-advice/job-interview-tips/telephone-interviews</a:t>
            </a:r>
          </a:p>
        </p:txBody>
      </p:sp>
      <p:sp>
        <p:nvSpPr>
          <p:cNvPr id="4" name="Slide Number Placeholder 3"/>
          <p:cNvSpPr>
            <a:spLocks noGrp="1"/>
          </p:cNvSpPr>
          <p:nvPr>
            <p:ph type="sldNum" sz="quarter" idx="5"/>
          </p:nvPr>
        </p:nvSpPr>
        <p:spPr/>
        <p:txBody>
          <a:bodyPr/>
          <a:lstStyle/>
          <a:p>
            <a:fld id="{FABF2A4F-DF6D-4A49-985C-135E922755E8}" type="slidenum">
              <a:rPr lang="en-GB" smtClean="0"/>
              <a:t>15</a:t>
            </a:fld>
            <a:endParaRPr lang="en-GB"/>
          </a:p>
        </p:txBody>
      </p:sp>
    </p:spTree>
    <p:extLst>
      <p:ext uri="{BB962C8B-B14F-4D97-AF65-F5344CB8AC3E}">
        <p14:creationId xmlns:p14="http://schemas.microsoft.com/office/powerpoint/2010/main" val="1726407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https://www.theguardian.com/travel/2021/aug/29/wild-swimming-with-seals-puffins-pembrokeshire-wales</a:t>
            </a:r>
          </a:p>
        </p:txBody>
      </p:sp>
      <p:sp>
        <p:nvSpPr>
          <p:cNvPr id="4" name="Slide Number Placeholder 3"/>
          <p:cNvSpPr>
            <a:spLocks noGrp="1"/>
          </p:cNvSpPr>
          <p:nvPr>
            <p:ph type="sldNum" sz="quarter" idx="5"/>
          </p:nvPr>
        </p:nvSpPr>
        <p:spPr/>
        <p:txBody>
          <a:bodyPr/>
          <a:lstStyle/>
          <a:p>
            <a:fld id="{FABF2A4F-DF6D-4A49-985C-135E922755E8}" type="slidenum">
              <a:rPr lang="en-GB" smtClean="0"/>
              <a:t>2</a:t>
            </a:fld>
            <a:endParaRPr lang="en-GB"/>
          </a:p>
        </p:txBody>
      </p:sp>
    </p:spTree>
    <p:extLst>
      <p:ext uri="{BB962C8B-B14F-4D97-AF65-F5344CB8AC3E}">
        <p14:creationId xmlns:p14="http://schemas.microsoft.com/office/powerpoint/2010/main" val="1341389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https://www.seawatchfoundation.org.uk/cardigan-bay-monitoring-project/</a:t>
            </a:r>
          </a:p>
        </p:txBody>
      </p:sp>
      <p:sp>
        <p:nvSpPr>
          <p:cNvPr id="4" name="Slide Number Placeholder 3"/>
          <p:cNvSpPr>
            <a:spLocks noGrp="1"/>
          </p:cNvSpPr>
          <p:nvPr>
            <p:ph type="sldNum" sz="quarter" idx="5"/>
          </p:nvPr>
        </p:nvSpPr>
        <p:spPr/>
        <p:txBody>
          <a:bodyPr/>
          <a:lstStyle/>
          <a:p>
            <a:fld id="{FABF2A4F-DF6D-4A49-985C-135E922755E8}" type="slidenum">
              <a:rPr lang="en-GB" smtClean="0"/>
              <a:t>5</a:t>
            </a:fld>
            <a:endParaRPr lang="en-GB"/>
          </a:p>
        </p:txBody>
      </p:sp>
    </p:spTree>
    <p:extLst>
      <p:ext uri="{BB962C8B-B14F-4D97-AF65-F5344CB8AC3E}">
        <p14:creationId xmlns:p14="http://schemas.microsoft.com/office/powerpoint/2010/main" val="3964130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https://www.dariah.eu/2020/10/27/training-tuesday-design-based-research-in-educational-contexts/</a:t>
            </a:r>
          </a:p>
        </p:txBody>
      </p:sp>
      <p:sp>
        <p:nvSpPr>
          <p:cNvPr id="4" name="Slide Number Placeholder 3"/>
          <p:cNvSpPr>
            <a:spLocks noGrp="1"/>
          </p:cNvSpPr>
          <p:nvPr>
            <p:ph type="sldNum" sz="quarter" idx="5"/>
          </p:nvPr>
        </p:nvSpPr>
        <p:spPr/>
        <p:txBody>
          <a:bodyPr/>
          <a:lstStyle/>
          <a:p>
            <a:fld id="{FABF2A4F-DF6D-4A49-985C-135E922755E8}" type="slidenum">
              <a:rPr lang="en-GB" smtClean="0"/>
              <a:t>6</a:t>
            </a:fld>
            <a:endParaRPr lang="en-GB"/>
          </a:p>
        </p:txBody>
      </p:sp>
    </p:spTree>
    <p:extLst>
      <p:ext uri="{BB962C8B-B14F-4D97-AF65-F5344CB8AC3E}">
        <p14:creationId xmlns:p14="http://schemas.microsoft.com/office/powerpoint/2010/main" val="8706593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https://goo.gl/maps/j9CAezARYAnGmiHd6</a:t>
            </a:r>
          </a:p>
          <a:p>
            <a:endParaRPr lang="en-GB" dirty="0"/>
          </a:p>
        </p:txBody>
      </p:sp>
      <p:sp>
        <p:nvSpPr>
          <p:cNvPr id="4" name="Slide Number Placeholder 3"/>
          <p:cNvSpPr>
            <a:spLocks noGrp="1"/>
          </p:cNvSpPr>
          <p:nvPr>
            <p:ph type="sldNum" sz="quarter" idx="5"/>
          </p:nvPr>
        </p:nvSpPr>
        <p:spPr/>
        <p:txBody>
          <a:bodyPr/>
          <a:lstStyle/>
          <a:p>
            <a:fld id="{FABF2A4F-DF6D-4A49-985C-135E922755E8}" type="slidenum">
              <a:rPr lang="en-GB" smtClean="0"/>
              <a:t>7</a:t>
            </a:fld>
            <a:endParaRPr lang="en-GB"/>
          </a:p>
        </p:txBody>
      </p:sp>
    </p:spTree>
    <p:extLst>
      <p:ext uri="{BB962C8B-B14F-4D97-AF65-F5344CB8AC3E}">
        <p14:creationId xmlns:p14="http://schemas.microsoft.com/office/powerpoint/2010/main" val="98534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Peak time was March- April and June- August. Customers were generally mid income, represented all age ranges, travelled in groups of 3-4 and were primarily from Wales and the UK. All respondents confirmed that customers travelled especially to take a boat trip. There were fairly low levels of awareness of the range of marine wildlife codes of conduct although there were fairly good levels of adherence to three of these </a:t>
            </a:r>
            <a:r>
              <a:rPr lang="en-GB" dirty="0" err="1"/>
              <a:t>Eg.</a:t>
            </a:r>
            <a:r>
              <a:rPr lang="en-GB" dirty="0"/>
              <a:t> NRW </a:t>
            </a:r>
            <a:r>
              <a:rPr lang="en-GB" dirty="0" err="1"/>
              <a:t>Seawise</a:t>
            </a:r>
            <a:r>
              <a:rPr lang="en-GB" dirty="0"/>
              <a:t> Code (5/8), Sea Watch Foundation (3/8) and the WISE code (3/8).</a:t>
            </a:r>
          </a:p>
          <a:p>
            <a:endParaRPr lang="en-GB" dirty="0"/>
          </a:p>
        </p:txBody>
      </p:sp>
      <p:sp>
        <p:nvSpPr>
          <p:cNvPr id="4" name="Slide Number Placeholder 3"/>
          <p:cNvSpPr>
            <a:spLocks noGrp="1"/>
          </p:cNvSpPr>
          <p:nvPr>
            <p:ph type="sldNum" sz="quarter" idx="5"/>
          </p:nvPr>
        </p:nvSpPr>
        <p:spPr/>
        <p:txBody>
          <a:bodyPr/>
          <a:lstStyle/>
          <a:p>
            <a:fld id="{FABF2A4F-DF6D-4A49-985C-135E922755E8}" type="slidenum">
              <a:rPr lang="en-GB" smtClean="0"/>
              <a:t>8</a:t>
            </a:fld>
            <a:endParaRPr lang="en-GB"/>
          </a:p>
        </p:txBody>
      </p:sp>
    </p:spTree>
    <p:extLst>
      <p:ext uri="{BB962C8B-B14F-4D97-AF65-F5344CB8AC3E}">
        <p14:creationId xmlns:p14="http://schemas.microsoft.com/office/powerpoint/2010/main" val="2686958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June and July are busiest periods. Drops off in winter. Can take 30 or more trips per week in peak season.</a:t>
            </a:r>
          </a:p>
        </p:txBody>
      </p:sp>
      <p:sp>
        <p:nvSpPr>
          <p:cNvPr id="4" name="Slide Number Placeholder 3"/>
          <p:cNvSpPr>
            <a:spLocks noGrp="1"/>
          </p:cNvSpPr>
          <p:nvPr>
            <p:ph type="sldNum" sz="quarter" idx="5"/>
          </p:nvPr>
        </p:nvSpPr>
        <p:spPr/>
        <p:txBody>
          <a:bodyPr/>
          <a:lstStyle/>
          <a:p>
            <a:fld id="{FABF2A4F-DF6D-4A49-985C-135E922755E8}" type="slidenum">
              <a:rPr lang="en-GB" smtClean="0"/>
              <a:t>9</a:t>
            </a:fld>
            <a:endParaRPr lang="en-GB"/>
          </a:p>
        </p:txBody>
      </p:sp>
    </p:spTree>
    <p:extLst>
      <p:ext uri="{BB962C8B-B14F-4D97-AF65-F5344CB8AC3E}">
        <p14:creationId xmlns:p14="http://schemas.microsoft.com/office/powerpoint/2010/main" val="51464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Typically have 1-2 full time staff and up to 3 part time staff. These are usually seasonal.</a:t>
            </a:r>
          </a:p>
        </p:txBody>
      </p:sp>
      <p:sp>
        <p:nvSpPr>
          <p:cNvPr id="4" name="Slide Number Placeholder 3"/>
          <p:cNvSpPr>
            <a:spLocks noGrp="1"/>
          </p:cNvSpPr>
          <p:nvPr>
            <p:ph type="sldNum" sz="quarter" idx="5"/>
          </p:nvPr>
        </p:nvSpPr>
        <p:spPr/>
        <p:txBody>
          <a:bodyPr/>
          <a:lstStyle/>
          <a:p>
            <a:fld id="{FABF2A4F-DF6D-4A49-985C-135E922755E8}" type="slidenum">
              <a:rPr lang="en-GB" smtClean="0"/>
              <a:t>10</a:t>
            </a:fld>
            <a:endParaRPr lang="en-GB"/>
          </a:p>
        </p:txBody>
      </p:sp>
    </p:spTree>
    <p:extLst>
      <p:ext uri="{BB962C8B-B14F-4D97-AF65-F5344CB8AC3E}">
        <p14:creationId xmlns:p14="http://schemas.microsoft.com/office/powerpoint/2010/main" val="2736496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age ranges and typically mid income. All group sizes although 3-4 people most common group size.</a:t>
            </a:r>
          </a:p>
        </p:txBody>
      </p:sp>
      <p:sp>
        <p:nvSpPr>
          <p:cNvPr id="4" name="Slide Number Placeholder 3"/>
          <p:cNvSpPr>
            <a:spLocks noGrp="1"/>
          </p:cNvSpPr>
          <p:nvPr>
            <p:ph type="sldNum" sz="quarter" idx="5"/>
          </p:nvPr>
        </p:nvSpPr>
        <p:spPr/>
        <p:txBody>
          <a:bodyPr/>
          <a:lstStyle/>
          <a:p>
            <a:fld id="{FABF2A4F-DF6D-4A49-985C-135E922755E8}" type="slidenum">
              <a:rPr lang="en-GB" smtClean="0"/>
              <a:t>11</a:t>
            </a:fld>
            <a:endParaRPr lang="en-GB"/>
          </a:p>
        </p:txBody>
      </p:sp>
    </p:spTree>
    <p:extLst>
      <p:ext uri="{BB962C8B-B14F-4D97-AF65-F5344CB8AC3E}">
        <p14:creationId xmlns:p14="http://schemas.microsoft.com/office/powerpoint/2010/main" val="2409428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5BF2D743-01F3-4BF5-A581-BCE119A08050}" type="datetimeFigureOut">
              <a:rPr lang="en-GB" smtClean="0"/>
              <a:t>11/05/2022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708547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F2D743-01F3-4BF5-A581-BCE119A08050}" type="datetimeFigureOut">
              <a:rPr lang="en-GB" smtClean="0"/>
              <a:t>11/05/2022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4003853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F2D743-01F3-4BF5-A581-BCE119A08050}" type="datetimeFigureOut">
              <a:rPr lang="en-GB" smtClean="0"/>
              <a:t>11/05/2022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1380618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F2D743-01F3-4BF5-A581-BCE119A08050}" type="datetimeFigureOut">
              <a:rPr lang="en-GB" smtClean="0"/>
              <a:t>11/05/2022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D061B4-02A9-4C86-8F42-A3BD7A2A0050}" type="slidenum">
              <a:rPr lang="en-GB" smtClean="0"/>
              <a:t>‹#›</a:t>
            </a:fld>
            <a:endParaRPr lang="en-GB"/>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1938211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en-US"/>
              <a:t>Click to edit Master title style</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F2D743-01F3-4BF5-A581-BCE119A08050}" type="datetimeFigureOut">
              <a:rPr lang="en-GB" smtClean="0"/>
              <a:t>11/05/2022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2074257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5BF2D743-01F3-4BF5-A581-BCE119A08050}" type="datetimeFigureOut">
              <a:rPr lang="en-GB" smtClean="0"/>
              <a:t>11/05/2022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26238374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5BF2D743-01F3-4BF5-A581-BCE119A08050}" type="datetimeFigureOut">
              <a:rPr lang="en-GB" smtClean="0"/>
              <a:t>11/05/2022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2875858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F2D743-01F3-4BF5-A581-BCE119A08050}" type="datetimeFigureOut">
              <a:rPr lang="en-GB" smtClean="0"/>
              <a:t>11/05/2022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40675683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F2D743-01F3-4BF5-A581-BCE119A08050}" type="datetimeFigureOut">
              <a:rPr lang="en-GB" smtClean="0"/>
              <a:t>11/05/2022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1542257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F2D743-01F3-4BF5-A581-BCE119A08050}" type="datetimeFigureOut">
              <a:rPr lang="en-GB" smtClean="0"/>
              <a:t>11/05/2022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2445014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a:t>Click to edit Master title style</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F2D743-01F3-4BF5-A581-BCE119A08050}" type="datetimeFigureOut">
              <a:rPr lang="en-GB" smtClean="0"/>
              <a:t>11/05/2022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897444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F2D743-01F3-4BF5-A581-BCE119A08050}" type="datetimeFigureOut">
              <a:rPr lang="en-GB" smtClean="0"/>
              <a:t>11/05/2022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1414602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20000" y="2505075"/>
            <a:ext cx="50252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a:t>Click to edit Master text styles</a:t>
            </a:r>
          </a:p>
        </p:txBody>
      </p:sp>
      <p:sp>
        <p:nvSpPr>
          <p:cNvPr id="6" name="Content Placeholder 5"/>
          <p:cNvSpPr>
            <a:spLocks noGrp="1"/>
          </p:cNvSpPr>
          <p:nvPr>
            <p:ph sz="quarter" idx="4"/>
          </p:nvPr>
        </p:nvSpPr>
        <p:spPr>
          <a:xfrm>
            <a:off x="6319840" y="2505075"/>
            <a:ext cx="503554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F2D743-01F3-4BF5-A581-BCE119A08050}" type="datetimeFigureOut">
              <a:rPr lang="en-GB" smtClean="0"/>
              <a:t>11/05/2022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2579602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F2D743-01F3-4BF5-A581-BCE119A08050}" type="datetimeFigureOut">
              <a:rPr lang="en-GB" smtClean="0"/>
              <a:t>11/05/2022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2720698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F2D743-01F3-4BF5-A581-BCE119A08050}" type="datetimeFigureOut">
              <a:rPr lang="en-GB" smtClean="0"/>
              <a:t>11/05/2022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3007873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F2D743-01F3-4BF5-A581-BCE119A08050}" type="datetimeFigureOut">
              <a:rPr lang="en-GB" smtClean="0"/>
              <a:t>11/05/2022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52780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F2D743-01F3-4BF5-A581-BCE119A08050}" type="datetimeFigureOut">
              <a:rPr lang="en-GB" smtClean="0"/>
              <a:t>11/05/2022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3D061B4-02A9-4C86-8F42-A3BD7A2A0050}" type="slidenum">
              <a:rPr lang="en-GB" smtClean="0"/>
              <a:t>‹#›</a:t>
            </a:fld>
            <a:endParaRPr lang="en-GB"/>
          </a:p>
        </p:txBody>
      </p:sp>
    </p:spTree>
    <p:extLst>
      <p:ext uri="{BB962C8B-B14F-4D97-AF65-F5344CB8AC3E}">
        <p14:creationId xmlns:p14="http://schemas.microsoft.com/office/powerpoint/2010/main" val="2917275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BF2D743-01F3-4BF5-A581-BCE119A08050}" type="datetimeFigureOut">
              <a:rPr lang="en-GB" smtClean="0"/>
              <a:t>11/05/2022</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93D061B4-02A9-4C86-8F42-A3BD7A2A0050}" type="slidenum">
              <a:rPr lang="en-GB" smtClean="0"/>
              <a:t>‹#›</a:t>
            </a:fld>
            <a:endParaRPr lang="en-GB"/>
          </a:p>
        </p:txBody>
      </p:sp>
    </p:spTree>
    <p:extLst>
      <p:ext uri="{BB962C8B-B14F-4D97-AF65-F5344CB8AC3E}">
        <p14:creationId xmlns:p14="http://schemas.microsoft.com/office/powerpoint/2010/main" val="217783653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hyperlink" Target="https://gov.wales/sites/default/files/publications/2019-11/welsh-national-marine-plan-document_0.pdf" TargetMode="External"/><Relationship Id="rId2" Type="http://schemas.openxmlformats.org/officeDocument/2006/relationships/hyperlink" Target="https://www.visitbritain.org/sites/default/files/vb-corporate/Documents-Library/documents/foresight_174_regional_spread_of_inbound_tourism.pdf" TargetMode="External"/><Relationship Id="rId1" Type="http://schemas.openxmlformats.org/officeDocument/2006/relationships/slideLayout" Target="../slideLayouts/slideLayout2.xml"/><Relationship Id="rId4" Type="http://schemas.openxmlformats.org/officeDocument/2006/relationships/hyperlink" Target="https://gov.wales/sites/default/files/statistics-and-research/2021-12/wales-tourism-business-barometer-autumn-wave-2021.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gov.wales/sites/default/files/publications/2019-11/welsh-national-marine-plan-document_0.pdf"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7451E7C6-1961-4199-B95E-D0993B9FB3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86616" y="0"/>
            <a:ext cx="463600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3" name="Rectangle 72">
            <a:extLst>
              <a:ext uri="{FF2B5EF4-FFF2-40B4-BE49-F238E27FC236}">
                <a16:creationId xmlns:a16="http://schemas.microsoft.com/office/drawing/2014/main" id="{3B97F1EF-0AED-4298-89CA-8BA44F71D4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53400" cy="6858000"/>
          </a:xfrm>
          <a:prstGeom prst="rect">
            <a:avLst/>
          </a:prstGeom>
          <a:ln>
            <a:noFill/>
          </a:ln>
          <a:effectLst>
            <a:outerShdw blurRad="1397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CB46570-DF81-4A66-8C25-761FCBD84CDF}"/>
              </a:ext>
            </a:extLst>
          </p:cNvPr>
          <p:cNvSpPr>
            <a:spLocks noGrp="1"/>
          </p:cNvSpPr>
          <p:nvPr>
            <p:ph type="ctrTitle"/>
          </p:nvPr>
        </p:nvSpPr>
        <p:spPr>
          <a:xfrm>
            <a:off x="533679" y="1942472"/>
            <a:ext cx="7052937" cy="2511111"/>
          </a:xfrm>
        </p:spPr>
        <p:txBody>
          <a:bodyPr wrap="square">
            <a:normAutofit/>
          </a:bodyPr>
          <a:lstStyle/>
          <a:p>
            <a:pPr algn="ctr"/>
            <a:r>
              <a:rPr lang="en-GB" sz="5600" dirty="0"/>
              <a:t>Marine  Wildlife  Boat  Tour  Operations in  Wales.</a:t>
            </a:r>
            <a:br>
              <a:rPr lang="en-GB" sz="5600" dirty="0"/>
            </a:br>
            <a:r>
              <a:rPr lang="en-GB" sz="5600" dirty="0"/>
              <a:t>A Snapshot.</a:t>
            </a:r>
          </a:p>
        </p:txBody>
      </p:sp>
      <p:sp>
        <p:nvSpPr>
          <p:cNvPr id="3" name="Subtitle 2">
            <a:extLst>
              <a:ext uri="{FF2B5EF4-FFF2-40B4-BE49-F238E27FC236}">
                <a16:creationId xmlns:a16="http://schemas.microsoft.com/office/drawing/2014/main" id="{0317382E-A1EA-4BC2-847A-671D05D3081C}"/>
              </a:ext>
            </a:extLst>
          </p:cNvPr>
          <p:cNvSpPr>
            <a:spLocks noGrp="1"/>
          </p:cNvSpPr>
          <p:nvPr>
            <p:ph type="subTitle" idx="1"/>
          </p:nvPr>
        </p:nvSpPr>
        <p:spPr>
          <a:xfrm>
            <a:off x="271578" y="5394825"/>
            <a:ext cx="7565065" cy="1188175"/>
          </a:xfrm>
        </p:spPr>
        <p:txBody>
          <a:bodyPr>
            <a:normAutofit/>
          </a:bodyPr>
          <a:lstStyle/>
          <a:p>
            <a:r>
              <a:rPr lang="en-GB" sz="2000" dirty="0"/>
              <a:t>AMI Conference April 2022</a:t>
            </a:r>
          </a:p>
          <a:p>
            <a:r>
              <a:rPr lang="en-GB" sz="2000" dirty="0"/>
              <a:t>Dr Jeanette Reis, Senior Lecturer in Tourism and Events Management</a:t>
            </a:r>
          </a:p>
        </p:txBody>
      </p:sp>
      <p:sp>
        <p:nvSpPr>
          <p:cNvPr id="75" name="Title 1">
            <a:extLst>
              <a:ext uri="{FF2B5EF4-FFF2-40B4-BE49-F238E27FC236}">
                <a16:creationId xmlns:a16="http://schemas.microsoft.com/office/drawing/2014/main" id="{091782EE-F77E-4722-85F0-C1E5F079003E}"/>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7678" y="2627791"/>
            <a:ext cx="6235148" cy="3592034"/>
          </a:xfrm>
          <a:prstGeom prst="rect">
            <a:avLst/>
          </a:prstGeom>
        </p:spPr>
        <p:txBody>
          <a:bodyPr vert="horz" wrap="none" lIns="91440" tIns="45720" rIns="91440" bIns="45720" rtlCol="0" anchor="t">
            <a:normAutofit/>
          </a:bodyPr>
          <a:lstStyle>
            <a:lvl1pPr algn="r" defTabSz="914400" rtl="0" eaLnBrk="1" latinLnBrk="0" hangingPunct="1">
              <a:lnSpc>
                <a:spcPct val="90000"/>
              </a:lnSpc>
              <a:spcBef>
                <a:spcPct val="0"/>
              </a:spcBef>
              <a:buNone/>
              <a:defRPr sz="9600" b="0" kern="120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endParaRPr lang="en-US" dirty="0">
              <a:effectLst>
                <a:outerShdw blurRad="469900" dist="342900" dir="5400000" sy="-20000" rotWithShape="0">
                  <a:schemeClr val="bg1"/>
                </a:outerShdw>
              </a:effectLst>
            </a:endParaRPr>
          </a:p>
        </p:txBody>
      </p:sp>
      <p:pic>
        <p:nvPicPr>
          <p:cNvPr id="1026" name="Picture 2" descr="Wildlife watching tours | Welsh coast | Visit Wales">
            <a:extLst>
              <a:ext uri="{FF2B5EF4-FFF2-40B4-BE49-F238E27FC236}">
                <a16:creationId xmlns:a16="http://schemas.microsoft.com/office/drawing/2014/main" id="{BCF7103F-4075-427E-BADB-9B8FFF89089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369669" y="3108038"/>
            <a:ext cx="3676183" cy="35633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Logo, company name&#10;&#10;Description automatically generated">
            <a:extLst>
              <a:ext uri="{FF2B5EF4-FFF2-40B4-BE49-F238E27FC236}">
                <a16:creationId xmlns:a16="http://schemas.microsoft.com/office/drawing/2014/main" id="{A32E1C6F-4A08-49E6-AFAF-E71807F99C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28387" y="347460"/>
            <a:ext cx="1828800" cy="1828800"/>
          </a:xfrm>
          <a:prstGeom prst="rect">
            <a:avLst/>
          </a:prstGeom>
        </p:spPr>
      </p:pic>
    </p:spTree>
    <p:extLst>
      <p:ext uri="{BB962C8B-B14F-4D97-AF65-F5344CB8AC3E}">
        <p14:creationId xmlns:p14="http://schemas.microsoft.com/office/powerpoint/2010/main" val="255949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1F8AAD6-C50A-4416-8398-B0687B5C2E62}"/>
              </a:ext>
            </a:extLst>
          </p:cNvPr>
          <p:cNvSpPr>
            <a:spLocks noGrp="1"/>
          </p:cNvSpPr>
          <p:nvPr>
            <p:ph type="title"/>
          </p:nvPr>
        </p:nvSpPr>
        <p:spPr/>
        <p:txBody>
          <a:bodyPr/>
          <a:lstStyle/>
          <a:p>
            <a:r>
              <a:rPr lang="en-GB" dirty="0"/>
              <a:t>Staff</a:t>
            </a:r>
          </a:p>
        </p:txBody>
      </p:sp>
      <p:sp>
        <p:nvSpPr>
          <p:cNvPr id="16" name="Text Placeholder 15">
            <a:extLst>
              <a:ext uri="{FF2B5EF4-FFF2-40B4-BE49-F238E27FC236}">
                <a16:creationId xmlns:a16="http://schemas.microsoft.com/office/drawing/2014/main" id="{3ED99608-04F4-4757-8F8C-367149AA441C}"/>
              </a:ext>
            </a:extLst>
          </p:cNvPr>
          <p:cNvSpPr>
            <a:spLocks noGrp="1"/>
          </p:cNvSpPr>
          <p:nvPr>
            <p:ph type="body" idx="1"/>
          </p:nvPr>
        </p:nvSpPr>
        <p:spPr>
          <a:xfrm>
            <a:off x="1454538" y="2358336"/>
            <a:ext cx="2946866" cy="576262"/>
          </a:xfrm>
        </p:spPr>
        <p:txBody>
          <a:bodyPr/>
          <a:lstStyle/>
          <a:p>
            <a:r>
              <a:rPr lang="en-US" b="1" dirty="0"/>
              <a:t>How many full time staff do you have?</a:t>
            </a:r>
            <a:endParaRPr lang="en-GB" dirty="0"/>
          </a:p>
          <a:p>
            <a:endParaRPr lang="en-GB" dirty="0"/>
          </a:p>
        </p:txBody>
      </p:sp>
      <p:sp>
        <p:nvSpPr>
          <p:cNvPr id="19" name="Text Placeholder 18">
            <a:extLst>
              <a:ext uri="{FF2B5EF4-FFF2-40B4-BE49-F238E27FC236}">
                <a16:creationId xmlns:a16="http://schemas.microsoft.com/office/drawing/2014/main" id="{66B7624F-E147-4059-AE06-68EA45DE93D7}"/>
              </a:ext>
            </a:extLst>
          </p:cNvPr>
          <p:cNvSpPr>
            <a:spLocks noGrp="1"/>
          </p:cNvSpPr>
          <p:nvPr>
            <p:ph type="body" sz="half" idx="15"/>
          </p:nvPr>
        </p:nvSpPr>
        <p:spPr/>
        <p:txBody>
          <a:bodyPr/>
          <a:lstStyle/>
          <a:p>
            <a:endParaRPr lang="en-GB"/>
          </a:p>
        </p:txBody>
      </p:sp>
      <p:sp>
        <p:nvSpPr>
          <p:cNvPr id="17" name="Text Placeholder 16">
            <a:extLst>
              <a:ext uri="{FF2B5EF4-FFF2-40B4-BE49-F238E27FC236}">
                <a16:creationId xmlns:a16="http://schemas.microsoft.com/office/drawing/2014/main" id="{518B7456-E5DF-45FD-86C3-09D9C3656714}"/>
              </a:ext>
            </a:extLst>
          </p:cNvPr>
          <p:cNvSpPr>
            <a:spLocks noGrp="1"/>
          </p:cNvSpPr>
          <p:nvPr>
            <p:ph type="body" sz="quarter" idx="3"/>
          </p:nvPr>
        </p:nvSpPr>
        <p:spPr>
          <a:xfrm>
            <a:off x="4687006" y="2358336"/>
            <a:ext cx="2936241" cy="576262"/>
          </a:xfrm>
        </p:spPr>
        <p:txBody>
          <a:bodyPr/>
          <a:lstStyle/>
          <a:p>
            <a:r>
              <a:rPr lang="en-US" b="1" dirty="0"/>
              <a:t>How many part time staff do you have?</a:t>
            </a:r>
            <a:endParaRPr lang="en-GB" dirty="0"/>
          </a:p>
          <a:p>
            <a:endParaRPr lang="en-GB" dirty="0"/>
          </a:p>
        </p:txBody>
      </p:sp>
      <p:sp>
        <p:nvSpPr>
          <p:cNvPr id="20" name="Text Placeholder 19">
            <a:extLst>
              <a:ext uri="{FF2B5EF4-FFF2-40B4-BE49-F238E27FC236}">
                <a16:creationId xmlns:a16="http://schemas.microsoft.com/office/drawing/2014/main" id="{707E9D82-3377-4F96-9FFD-7DA0BF692567}"/>
              </a:ext>
            </a:extLst>
          </p:cNvPr>
          <p:cNvSpPr>
            <a:spLocks noGrp="1"/>
          </p:cNvSpPr>
          <p:nvPr>
            <p:ph type="body" sz="half" idx="16"/>
          </p:nvPr>
        </p:nvSpPr>
        <p:spPr/>
        <p:txBody>
          <a:bodyPr/>
          <a:lstStyle/>
          <a:p>
            <a:endParaRPr lang="en-GB"/>
          </a:p>
        </p:txBody>
      </p:sp>
      <p:sp>
        <p:nvSpPr>
          <p:cNvPr id="18" name="Text Placeholder 17">
            <a:extLst>
              <a:ext uri="{FF2B5EF4-FFF2-40B4-BE49-F238E27FC236}">
                <a16:creationId xmlns:a16="http://schemas.microsoft.com/office/drawing/2014/main" id="{3EAB825F-2A65-4FF6-B932-718329290DDE}"/>
              </a:ext>
            </a:extLst>
          </p:cNvPr>
          <p:cNvSpPr>
            <a:spLocks noGrp="1"/>
          </p:cNvSpPr>
          <p:nvPr>
            <p:ph type="body" sz="quarter" idx="13"/>
          </p:nvPr>
        </p:nvSpPr>
        <p:spPr>
          <a:xfrm>
            <a:off x="7866061" y="1940350"/>
            <a:ext cx="2932113" cy="576262"/>
          </a:xfrm>
        </p:spPr>
        <p:txBody>
          <a:bodyPr/>
          <a:lstStyle/>
          <a:p>
            <a:r>
              <a:rPr lang="en-US" b="1" dirty="0"/>
              <a:t>How many seasonal staff do you have?</a:t>
            </a:r>
            <a:endParaRPr lang="en-GB" dirty="0"/>
          </a:p>
        </p:txBody>
      </p:sp>
      <p:sp>
        <p:nvSpPr>
          <p:cNvPr id="21" name="Text Placeholder 20">
            <a:extLst>
              <a:ext uri="{FF2B5EF4-FFF2-40B4-BE49-F238E27FC236}">
                <a16:creationId xmlns:a16="http://schemas.microsoft.com/office/drawing/2014/main" id="{5DBD2F78-45DF-498B-A2A4-28E9DD37EF5E}"/>
              </a:ext>
            </a:extLst>
          </p:cNvPr>
          <p:cNvSpPr>
            <a:spLocks noGrp="1"/>
          </p:cNvSpPr>
          <p:nvPr>
            <p:ph type="body" sz="half" idx="17"/>
          </p:nvPr>
        </p:nvSpPr>
        <p:spPr/>
        <p:txBody>
          <a:bodyPr/>
          <a:lstStyle/>
          <a:p>
            <a:endParaRPr lang="en-GB" dirty="0"/>
          </a:p>
        </p:txBody>
      </p:sp>
      <p:pic>
        <p:nvPicPr>
          <p:cNvPr id="9" name="Content Placeholder 3" descr="Picture 8">
            <a:extLst>
              <a:ext uri="{FF2B5EF4-FFF2-40B4-BE49-F238E27FC236}">
                <a16:creationId xmlns:a16="http://schemas.microsoft.com/office/drawing/2014/main" id="{1EFF2420-D4B7-45D6-ADC0-555358320BE4}"/>
              </a:ext>
            </a:extLst>
          </p:cNvPr>
          <p:cNvPicPr>
            <a:picLocks noGrp="1"/>
          </p:cNvPicPr>
          <p:nvPr>
            <p:ph sz="half" idx="4294967295"/>
          </p:nvPr>
        </p:nvPicPr>
        <p:blipFill>
          <a:blip r:embed="rId3" cstate="print"/>
          <a:stretch>
            <a:fillRect/>
          </a:stretch>
        </p:blipFill>
        <p:spPr>
          <a:xfrm>
            <a:off x="1337282" y="2571749"/>
            <a:ext cx="2946794" cy="3589338"/>
          </a:xfrm>
          <a:prstGeom prst="rect">
            <a:avLst/>
          </a:prstGeom>
        </p:spPr>
      </p:pic>
      <p:sp>
        <p:nvSpPr>
          <p:cNvPr id="5" name="TextBox 4">
            <a:extLst>
              <a:ext uri="{FF2B5EF4-FFF2-40B4-BE49-F238E27FC236}">
                <a16:creationId xmlns:a16="http://schemas.microsoft.com/office/drawing/2014/main" id="{C2A5A600-344E-4D99-97F8-F0EB68DE3E90}"/>
              </a:ext>
            </a:extLst>
          </p:cNvPr>
          <p:cNvSpPr txBox="1"/>
          <p:nvPr/>
        </p:nvSpPr>
        <p:spPr>
          <a:xfrm>
            <a:off x="2484948" y="5997109"/>
            <a:ext cx="1297183" cy="246221"/>
          </a:xfrm>
          <a:prstGeom prst="rect">
            <a:avLst/>
          </a:prstGeom>
          <a:noFill/>
        </p:spPr>
        <p:txBody>
          <a:bodyPr wrap="square" rtlCol="0">
            <a:spAutoFit/>
          </a:bodyPr>
          <a:lstStyle/>
          <a:p>
            <a:r>
              <a:rPr lang="en-GB" sz="1000" dirty="0">
                <a:solidFill>
                  <a:schemeClr val="bg1"/>
                </a:solidFill>
              </a:rPr>
              <a:t>No. responses</a:t>
            </a:r>
          </a:p>
        </p:txBody>
      </p:sp>
      <p:sp>
        <p:nvSpPr>
          <p:cNvPr id="11" name="Title 1">
            <a:extLst>
              <a:ext uri="{FF2B5EF4-FFF2-40B4-BE49-F238E27FC236}">
                <a16:creationId xmlns:a16="http://schemas.microsoft.com/office/drawing/2014/main" id="{8B2B4A29-0426-45A7-8B0E-CED4EFEFC7B6}"/>
              </a:ext>
            </a:extLst>
          </p:cNvPr>
          <p:cNvSpPr txBox="1">
            <a:spLocks/>
          </p:cNvSpPr>
          <p:nvPr/>
        </p:nvSpPr>
        <p:spPr>
          <a:xfrm>
            <a:off x="3532514" y="365125"/>
            <a:ext cx="10515600"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endParaRPr lang="en-GB" dirty="0"/>
          </a:p>
        </p:txBody>
      </p:sp>
      <p:pic>
        <p:nvPicPr>
          <p:cNvPr id="12" name="Content Placeholder 3" descr="Picture 9">
            <a:extLst>
              <a:ext uri="{FF2B5EF4-FFF2-40B4-BE49-F238E27FC236}">
                <a16:creationId xmlns:a16="http://schemas.microsoft.com/office/drawing/2014/main" id="{E41B7233-7702-4946-800C-7F3CB561478A}"/>
              </a:ext>
            </a:extLst>
          </p:cNvPr>
          <p:cNvPicPr>
            <a:picLocks/>
          </p:cNvPicPr>
          <p:nvPr/>
        </p:nvPicPr>
        <p:blipFill>
          <a:blip r:embed="rId4" cstate="print"/>
          <a:stretch>
            <a:fillRect/>
          </a:stretch>
        </p:blipFill>
        <p:spPr>
          <a:xfrm>
            <a:off x="4577441" y="2590005"/>
            <a:ext cx="3053569" cy="3589338"/>
          </a:xfrm>
          <a:prstGeom prst="rect">
            <a:avLst/>
          </a:prstGeom>
        </p:spPr>
      </p:pic>
      <p:pic>
        <p:nvPicPr>
          <p:cNvPr id="22" name="Content Placeholder 3" descr="Picture 10">
            <a:extLst>
              <a:ext uri="{FF2B5EF4-FFF2-40B4-BE49-F238E27FC236}">
                <a16:creationId xmlns:a16="http://schemas.microsoft.com/office/drawing/2014/main" id="{C72D6554-D059-42D1-BDFE-CB296733E99C}"/>
              </a:ext>
            </a:extLst>
          </p:cNvPr>
          <p:cNvPicPr>
            <a:picLocks noGrp="1"/>
          </p:cNvPicPr>
          <p:nvPr>
            <p:ph idx="1"/>
          </p:nvPr>
        </p:nvPicPr>
        <p:blipFill>
          <a:blip r:embed="rId5" cstate="print"/>
          <a:stretch>
            <a:fillRect/>
          </a:stretch>
        </p:blipFill>
        <p:spPr>
          <a:xfrm>
            <a:off x="7829035" y="2590005"/>
            <a:ext cx="3006167" cy="3589338"/>
          </a:xfrm>
          <a:prstGeom prst="rect">
            <a:avLst/>
          </a:prstGeom>
        </p:spPr>
      </p:pic>
      <p:sp>
        <p:nvSpPr>
          <p:cNvPr id="23" name="TextBox 22">
            <a:extLst>
              <a:ext uri="{FF2B5EF4-FFF2-40B4-BE49-F238E27FC236}">
                <a16:creationId xmlns:a16="http://schemas.microsoft.com/office/drawing/2014/main" id="{3BC52F75-9861-4928-A1EC-84D46095B3DA}"/>
              </a:ext>
            </a:extLst>
          </p:cNvPr>
          <p:cNvSpPr txBox="1"/>
          <p:nvPr/>
        </p:nvSpPr>
        <p:spPr>
          <a:xfrm>
            <a:off x="5734742" y="5986572"/>
            <a:ext cx="1297183" cy="246221"/>
          </a:xfrm>
          <a:prstGeom prst="rect">
            <a:avLst/>
          </a:prstGeom>
          <a:noFill/>
        </p:spPr>
        <p:txBody>
          <a:bodyPr wrap="square" rtlCol="0">
            <a:spAutoFit/>
          </a:bodyPr>
          <a:lstStyle/>
          <a:p>
            <a:r>
              <a:rPr lang="en-GB" sz="1000" dirty="0">
                <a:solidFill>
                  <a:schemeClr val="bg1"/>
                </a:solidFill>
              </a:rPr>
              <a:t>No. responses</a:t>
            </a:r>
          </a:p>
        </p:txBody>
      </p:sp>
      <p:sp>
        <p:nvSpPr>
          <p:cNvPr id="24" name="TextBox 23">
            <a:extLst>
              <a:ext uri="{FF2B5EF4-FFF2-40B4-BE49-F238E27FC236}">
                <a16:creationId xmlns:a16="http://schemas.microsoft.com/office/drawing/2014/main" id="{9B13FB99-C8D8-46D7-9814-E66646C87281}"/>
              </a:ext>
            </a:extLst>
          </p:cNvPr>
          <p:cNvSpPr txBox="1"/>
          <p:nvPr/>
        </p:nvSpPr>
        <p:spPr>
          <a:xfrm>
            <a:off x="9058460" y="6010100"/>
            <a:ext cx="1297183" cy="246221"/>
          </a:xfrm>
          <a:prstGeom prst="rect">
            <a:avLst/>
          </a:prstGeom>
          <a:noFill/>
        </p:spPr>
        <p:txBody>
          <a:bodyPr wrap="square" rtlCol="0">
            <a:spAutoFit/>
          </a:bodyPr>
          <a:lstStyle/>
          <a:p>
            <a:r>
              <a:rPr lang="en-GB" sz="1000" dirty="0">
                <a:solidFill>
                  <a:schemeClr val="bg1"/>
                </a:solidFill>
              </a:rPr>
              <a:t>No. responses</a:t>
            </a:r>
          </a:p>
        </p:txBody>
      </p:sp>
    </p:spTree>
    <p:extLst>
      <p:ext uri="{BB962C8B-B14F-4D97-AF65-F5344CB8AC3E}">
        <p14:creationId xmlns:p14="http://schemas.microsoft.com/office/powerpoint/2010/main" val="919021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CF325C-71FC-465B-B2FB-FB5748F3CA2A}"/>
              </a:ext>
            </a:extLst>
          </p:cNvPr>
          <p:cNvSpPr>
            <a:spLocks noGrp="1"/>
          </p:cNvSpPr>
          <p:nvPr>
            <p:ph type="title"/>
          </p:nvPr>
        </p:nvSpPr>
        <p:spPr/>
        <p:txBody>
          <a:bodyPr/>
          <a:lstStyle/>
          <a:p>
            <a:r>
              <a:rPr lang="en-GB" dirty="0"/>
              <a:t>Boat Trip Customers</a:t>
            </a:r>
          </a:p>
        </p:txBody>
      </p:sp>
      <p:sp>
        <p:nvSpPr>
          <p:cNvPr id="5" name="Text Placeholder 4">
            <a:extLst>
              <a:ext uri="{FF2B5EF4-FFF2-40B4-BE49-F238E27FC236}">
                <a16:creationId xmlns:a16="http://schemas.microsoft.com/office/drawing/2014/main" id="{91DD32C1-7F28-4E69-8A9D-5DB92070B8C8}"/>
              </a:ext>
            </a:extLst>
          </p:cNvPr>
          <p:cNvSpPr>
            <a:spLocks noGrp="1"/>
          </p:cNvSpPr>
          <p:nvPr>
            <p:ph type="body" idx="1"/>
          </p:nvPr>
        </p:nvSpPr>
        <p:spPr/>
        <p:txBody>
          <a:bodyPr/>
          <a:lstStyle/>
          <a:p>
            <a:pPr algn="ctr"/>
            <a:r>
              <a:rPr lang="en-US" b="1" dirty="0"/>
              <a:t>What age ranges typically take boat trips with you? </a:t>
            </a:r>
            <a:endParaRPr lang="en-GB" dirty="0"/>
          </a:p>
        </p:txBody>
      </p:sp>
      <p:sp>
        <p:nvSpPr>
          <p:cNvPr id="8" name="Text Placeholder 7">
            <a:extLst>
              <a:ext uri="{FF2B5EF4-FFF2-40B4-BE49-F238E27FC236}">
                <a16:creationId xmlns:a16="http://schemas.microsoft.com/office/drawing/2014/main" id="{F9BF5288-69EA-432E-9DEE-D125FAE05329}"/>
              </a:ext>
            </a:extLst>
          </p:cNvPr>
          <p:cNvSpPr>
            <a:spLocks noGrp="1"/>
          </p:cNvSpPr>
          <p:nvPr>
            <p:ph type="body" sz="half" idx="15"/>
          </p:nvPr>
        </p:nvSpPr>
        <p:spPr/>
        <p:txBody>
          <a:bodyPr/>
          <a:lstStyle/>
          <a:p>
            <a:endParaRPr lang="en-GB" dirty="0"/>
          </a:p>
        </p:txBody>
      </p:sp>
      <p:sp>
        <p:nvSpPr>
          <p:cNvPr id="6" name="Text Placeholder 5">
            <a:extLst>
              <a:ext uri="{FF2B5EF4-FFF2-40B4-BE49-F238E27FC236}">
                <a16:creationId xmlns:a16="http://schemas.microsoft.com/office/drawing/2014/main" id="{0C00A80F-8BF1-4FC4-8BD4-1A585E031BCF}"/>
              </a:ext>
            </a:extLst>
          </p:cNvPr>
          <p:cNvSpPr>
            <a:spLocks noGrp="1"/>
          </p:cNvSpPr>
          <p:nvPr>
            <p:ph type="body" sz="quarter" idx="3"/>
          </p:nvPr>
        </p:nvSpPr>
        <p:spPr/>
        <p:txBody>
          <a:bodyPr/>
          <a:lstStyle/>
          <a:p>
            <a:pPr algn="ctr"/>
            <a:r>
              <a:rPr lang="en-US" b="1" dirty="0"/>
              <a:t>What income ranges typically take boat trips with you? </a:t>
            </a:r>
            <a:endParaRPr lang="en-GB" dirty="0"/>
          </a:p>
        </p:txBody>
      </p:sp>
      <p:sp>
        <p:nvSpPr>
          <p:cNvPr id="9" name="Text Placeholder 8">
            <a:extLst>
              <a:ext uri="{FF2B5EF4-FFF2-40B4-BE49-F238E27FC236}">
                <a16:creationId xmlns:a16="http://schemas.microsoft.com/office/drawing/2014/main" id="{81794C11-62C2-493E-85AD-CF70B46FEA81}"/>
              </a:ext>
            </a:extLst>
          </p:cNvPr>
          <p:cNvSpPr>
            <a:spLocks noGrp="1"/>
          </p:cNvSpPr>
          <p:nvPr>
            <p:ph type="body" sz="half" idx="16"/>
          </p:nvPr>
        </p:nvSpPr>
        <p:spPr/>
        <p:txBody>
          <a:bodyPr/>
          <a:lstStyle/>
          <a:p>
            <a:endParaRPr lang="en-GB" dirty="0"/>
          </a:p>
        </p:txBody>
      </p:sp>
      <p:sp>
        <p:nvSpPr>
          <p:cNvPr id="7" name="Text Placeholder 6">
            <a:extLst>
              <a:ext uri="{FF2B5EF4-FFF2-40B4-BE49-F238E27FC236}">
                <a16:creationId xmlns:a16="http://schemas.microsoft.com/office/drawing/2014/main" id="{11A66237-E25D-4F75-BFBF-888D1B96AE1F}"/>
              </a:ext>
            </a:extLst>
          </p:cNvPr>
          <p:cNvSpPr>
            <a:spLocks noGrp="1"/>
          </p:cNvSpPr>
          <p:nvPr>
            <p:ph type="body" sz="quarter" idx="13"/>
          </p:nvPr>
        </p:nvSpPr>
        <p:spPr/>
        <p:txBody>
          <a:bodyPr/>
          <a:lstStyle/>
          <a:p>
            <a:pPr algn="ctr"/>
            <a:r>
              <a:rPr lang="en-US" b="1" dirty="0"/>
              <a:t>What group sizes typically take boat trips with you? </a:t>
            </a:r>
            <a:endParaRPr lang="en-GB" dirty="0"/>
          </a:p>
        </p:txBody>
      </p:sp>
      <p:sp>
        <p:nvSpPr>
          <p:cNvPr id="10" name="Text Placeholder 9">
            <a:extLst>
              <a:ext uri="{FF2B5EF4-FFF2-40B4-BE49-F238E27FC236}">
                <a16:creationId xmlns:a16="http://schemas.microsoft.com/office/drawing/2014/main" id="{F8A56B80-C172-4748-AFFE-A546E736C31A}"/>
              </a:ext>
            </a:extLst>
          </p:cNvPr>
          <p:cNvSpPr>
            <a:spLocks noGrp="1"/>
          </p:cNvSpPr>
          <p:nvPr>
            <p:ph type="body" sz="half" idx="17"/>
          </p:nvPr>
        </p:nvSpPr>
        <p:spPr/>
        <p:txBody>
          <a:bodyPr/>
          <a:lstStyle/>
          <a:p>
            <a:endParaRPr lang="en-GB"/>
          </a:p>
        </p:txBody>
      </p:sp>
      <p:pic>
        <p:nvPicPr>
          <p:cNvPr id="11" name="Content Placeholder 3" descr="Picture 11">
            <a:extLst>
              <a:ext uri="{FF2B5EF4-FFF2-40B4-BE49-F238E27FC236}">
                <a16:creationId xmlns:a16="http://schemas.microsoft.com/office/drawing/2014/main" id="{F7FA0FE2-A62F-4EA9-8102-1EAA8D39635C}"/>
              </a:ext>
            </a:extLst>
          </p:cNvPr>
          <p:cNvPicPr>
            <a:picLocks noGrp="1"/>
          </p:cNvPicPr>
          <p:nvPr>
            <p:ph idx="1"/>
          </p:nvPr>
        </p:nvPicPr>
        <p:blipFill>
          <a:blip r:embed="rId3" cstate="print"/>
          <a:stretch>
            <a:fillRect/>
          </a:stretch>
        </p:blipFill>
        <p:spPr>
          <a:xfrm>
            <a:off x="1337280" y="2571750"/>
            <a:ext cx="2946867" cy="3589338"/>
          </a:xfrm>
          <a:prstGeom prst="rect">
            <a:avLst/>
          </a:prstGeom>
        </p:spPr>
      </p:pic>
      <p:pic>
        <p:nvPicPr>
          <p:cNvPr id="12" name="Content Placeholder 3" descr="Picture 12">
            <a:extLst>
              <a:ext uri="{FF2B5EF4-FFF2-40B4-BE49-F238E27FC236}">
                <a16:creationId xmlns:a16="http://schemas.microsoft.com/office/drawing/2014/main" id="{6635291E-0695-4088-975A-C589EC1BA78B}"/>
              </a:ext>
            </a:extLst>
          </p:cNvPr>
          <p:cNvPicPr>
            <a:picLocks noGrp="1"/>
          </p:cNvPicPr>
          <p:nvPr>
            <p:ph idx="1"/>
          </p:nvPr>
        </p:nvPicPr>
        <p:blipFill>
          <a:blip r:embed="rId4" cstate="print"/>
          <a:stretch>
            <a:fillRect/>
          </a:stretch>
        </p:blipFill>
        <p:spPr>
          <a:xfrm>
            <a:off x="4577440" y="2571750"/>
            <a:ext cx="2946794" cy="3589338"/>
          </a:xfrm>
          <a:prstGeom prst="rect">
            <a:avLst/>
          </a:prstGeom>
        </p:spPr>
      </p:pic>
      <p:pic>
        <p:nvPicPr>
          <p:cNvPr id="13" name="Content Placeholder 3" descr="Picture 13">
            <a:extLst>
              <a:ext uri="{FF2B5EF4-FFF2-40B4-BE49-F238E27FC236}">
                <a16:creationId xmlns:a16="http://schemas.microsoft.com/office/drawing/2014/main" id="{72C8B91B-A68F-4175-A79B-EFA2C4387423}"/>
              </a:ext>
            </a:extLst>
          </p:cNvPr>
          <p:cNvPicPr>
            <a:picLocks noGrp="1"/>
          </p:cNvPicPr>
          <p:nvPr>
            <p:ph idx="1"/>
          </p:nvPr>
        </p:nvPicPr>
        <p:blipFill>
          <a:blip r:embed="rId5" cstate="print"/>
          <a:stretch>
            <a:fillRect/>
          </a:stretch>
        </p:blipFill>
        <p:spPr>
          <a:xfrm>
            <a:off x="7829033" y="2571750"/>
            <a:ext cx="2932113" cy="3589338"/>
          </a:xfrm>
          <a:prstGeom prst="rect">
            <a:avLst/>
          </a:prstGeom>
        </p:spPr>
      </p:pic>
      <p:sp>
        <p:nvSpPr>
          <p:cNvPr id="14" name="TextBox 13">
            <a:extLst>
              <a:ext uri="{FF2B5EF4-FFF2-40B4-BE49-F238E27FC236}">
                <a16:creationId xmlns:a16="http://schemas.microsoft.com/office/drawing/2014/main" id="{67A42CEE-C437-4C99-9017-4FEB1381EA59}"/>
              </a:ext>
            </a:extLst>
          </p:cNvPr>
          <p:cNvSpPr txBox="1"/>
          <p:nvPr/>
        </p:nvSpPr>
        <p:spPr>
          <a:xfrm>
            <a:off x="2288515" y="6194169"/>
            <a:ext cx="1297183" cy="246221"/>
          </a:xfrm>
          <a:prstGeom prst="rect">
            <a:avLst/>
          </a:prstGeom>
          <a:noFill/>
        </p:spPr>
        <p:txBody>
          <a:bodyPr wrap="square" rtlCol="0">
            <a:spAutoFit/>
          </a:bodyPr>
          <a:lstStyle/>
          <a:p>
            <a:r>
              <a:rPr lang="en-GB" sz="1000" dirty="0">
                <a:solidFill>
                  <a:schemeClr val="bg1"/>
                </a:solidFill>
              </a:rPr>
              <a:t>No. responses</a:t>
            </a:r>
          </a:p>
        </p:txBody>
      </p:sp>
      <p:sp>
        <p:nvSpPr>
          <p:cNvPr id="15" name="TextBox 14">
            <a:extLst>
              <a:ext uri="{FF2B5EF4-FFF2-40B4-BE49-F238E27FC236}">
                <a16:creationId xmlns:a16="http://schemas.microsoft.com/office/drawing/2014/main" id="{9B585AFD-9775-4C11-A679-4A6FBB6E7808}"/>
              </a:ext>
            </a:extLst>
          </p:cNvPr>
          <p:cNvSpPr txBox="1"/>
          <p:nvPr/>
        </p:nvSpPr>
        <p:spPr>
          <a:xfrm>
            <a:off x="9003273" y="6194168"/>
            <a:ext cx="1297183" cy="246221"/>
          </a:xfrm>
          <a:prstGeom prst="rect">
            <a:avLst/>
          </a:prstGeom>
          <a:noFill/>
        </p:spPr>
        <p:txBody>
          <a:bodyPr wrap="square" rtlCol="0">
            <a:spAutoFit/>
          </a:bodyPr>
          <a:lstStyle/>
          <a:p>
            <a:r>
              <a:rPr lang="en-GB" sz="1000" dirty="0">
                <a:solidFill>
                  <a:schemeClr val="bg1"/>
                </a:solidFill>
              </a:rPr>
              <a:t>No. responses</a:t>
            </a:r>
          </a:p>
        </p:txBody>
      </p:sp>
      <p:sp>
        <p:nvSpPr>
          <p:cNvPr id="16" name="TextBox 15">
            <a:extLst>
              <a:ext uri="{FF2B5EF4-FFF2-40B4-BE49-F238E27FC236}">
                <a16:creationId xmlns:a16="http://schemas.microsoft.com/office/drawing/2014/main" id="{FD87DBD0-16BE-4206-8948-1EF1811591EF}"/>
              </a:ext>
            </a:extLst>
          </p:cNvPr>
          <p:cNvSpPr txBox="1"/>
          <p:nvPr/>
        </p:nvSpPr>
        <p:spPr>
          <a:xfrm>
            <a:off x="5645894" y="6175836"/>
            <a:ext cx="1297183" cy="246221"/>
          </a:xfrm>
          <a:prstGeom prst="rect">
            <a:avLst/>
          </a:prstGeom>
          <a:noFill/>
        </p:spPr>
        <p:txBody>
          <a:bodyPr wrap="square" rtlCol="0">
            <a:spAutoFit/>
          </a:bodyPr>
          <a:lstStyle/>
          <a:p>
            <a:r>
              <a:rPr lang="en-GB" sz="1000" dirty="0">
                <a:solidFill>
                  <a:schemeClr val="bg1"/>
                </a:solidFill>
              </a:rPr>
              <a:t>No. responses</a:t>
            </a:r>
          </a:p>
        </p:txBody>
      </p:sp>
    </p:spTree>
    <p:extLst>
      <p:ext uri="{BB962C8B-B14F-4D97-AF65-F5344CB8AC3E}">
        <p14:creationId xmlns:p14="http://schemas.microsoft.com/office/powerpoint/2010/main" val="2937366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A9537C73-A65C-4D46-A6B5-0FE87721CC39}"/>
              </a:ext>
            </a:extLst>
          </p:cNvPr>
          <p:cNvSpPr>
            <a:spLocks noGrp="1"/>
          </p:cNvSpPr>
          <p:nvPr>
            <p:ph type="title"/>
          </p:nvPr>
        </p:nvSpPr>
        <p:spPr/>
        <p:txBody>
          <a:bodyPr/>
          <a:lstStyle/>
          <a:p>
            <a:r>
              <a:rPr lang="en-GB" dirty="0"/>
              <a:t>Customers </a:t>
            </a:r>
            <a:r>
              <a:rPr lang="en-GB" dirty="0" err="1"/>
              <a:t>Cont</a:t>
            </a:r>
            <a:r>
              <a:rPr lang="en-GB" dirty="0"/>
              <a:t>’</a:t>
            </a:r>
          </a:p>
        </p:txBody>
      </p:sp>
      <p:sp>
        <p:nvSpPr>
          <p:cNvPr id="10" name="Text Placeholder 9">
            <a:extLst>
              <a:ext uri="{FF2B5EF4-FFF2-40B4-BE49-F238E27FC236}">
                <a16:creationId xmlns:a16="http://schemas.microsoft.com/office/drawing/2014/main" id="{007962F8-1683-49A5-8F4A-AC5F0A1C6497}"/>
              </a:ext>
            </a:extLst>
          </p:cNvPr>
          <p:cNvSpPr>
            <a:spLocks noGrp="1"/>
          </p:cNvSpPr>
          <p:nvPr>
            <p:ph type="body" idx="1"/>
          </p:nvPr>
        </p:nvSpPr>
        <p:spPr/>
        <p:txBody>
          <a:bodyPr/>
          <a:lstStyle/>
          <a:p>
            <a:pPr algn="ctr"/>
            <a:r>
              <a:rPr lang="en-US" b="1" dirty="0"/>
              <a:t>Where do most of your customers come from? </a:t>
            </a:r>
            <a:endParaRPr lang="en-GB" dirty="0"/>
          </a:p>
        </p:txBody>
      </p:sp>
      <p:sp>
        <p:nvSpPr>
          <p:cNvPr id="12" name="Text Placeholder 11">
            <a:extLst>
              <a:ext uri="{FF2B5EF4-FFF2-40B4-BE49-F238E27FC236}">
                <a16:creationId xmlns:a16="http://schemas.microsoft.com/office/drawing/2014/main" id="{556F1224-6861-44A7-AB2A-1AD04F9894AD}"/>
              </a:ext>
            </a:extLst>
          </p:cNvPr>
          <p:cNvSpPr>
            <a:spLocks noGrp="1"/>
          </p:cNvSpPr>
          <p:nvPr>
            <p:ph type="body" sz="quarter" idx="3"/>
          </p:nvPr>
        </p:nvSpPr>
        <p:spPr/>
        <p:txBody>
          <a:bodyPr/>
          <a:lstStyle/>
          <a:p>
            <a:pPr algn="ctr"/>
            <a:r>
              <a:rPr lang="en-US" b="1" dirty="0"/>
              <a:t>Do customers ever travel especially for a boat trip?</a:t>
            </a:r>
            <a:endParaRPr lang="en-GB" dirty="0"/>
          </a:p>
        </p:txBody>
      </p:sp>
      <p:pic>
        <p:nvPicPr>
          <p:cNvPr id="14" name="Content Placeholder 3" descr="Picture 14">
            <a:extLst>
              <a:ext uri="{FF2B5EF4-FFF2-40B4-BE49-F238E27FC236}">
                <a16:creationId xmlns:a16="http://schemas.microsoft.com/office/drawing/2014/main" id="{D41BB072-B888-4D15-A65B-40CC98C53E0E}"/>
              </a:ext>
            </a:extLst>
          </p:cNvPr>
          <p:cNvPicPr>
            <a:picLocks noGrp="1"/>
          </p:cNvPicPr>
          <p:nvPr>
            <p:ph sz="half" idx="2"/>
          </p:nvPr>
        </p:nvPicPr>
        <p:blipFill>
          <a:blip r:embed="rId3" cstate="print"/>
          <a:stretch>
            <a:fillRect/>
          </a:stretch>
        </p:blipFill>
        <p:spPr>
          <a:xfrm>
            <a:off x="1120000" y="2593099"/>
            <a:ext cx="5024438" cy="3596564"/>
          </a:xfrm>
          <a:prstGeom prst="rect">
            <a:avLst/>
          </a:prstGeom>
        </p:spPr>
      </p:pic>
      <p:pic>
        <p:nvPicPr>
          <p:cNvPr id="15" name="Content Placeholder 3" descr="Picture 15">
            <a:extLst>
              <a:ext uri="{FF2B5EF4-FFF2-40B4-BE49-F238E27FC236}">
                <a16:creationId xmlns:a16="http://schemas.microsoft.com/office/drawing/2014/main" id="{6F1C3AE1-9545-4FCF-AF69-06F7E49AD0D3}"/>
              </a:ext>
            </a:extLst>
          </p:cNvPr>
          <p:cNvPicPr>
            <a:picLocks noGrp="1"/>
          </p:cNvPicPr>
          <p:nvPr>
            <p:ph sz="quarter" idx="4"/>
          </p:nvPr>
        </p:nvPicPr>
        <p:blipFill>
          <a:blip r:embed="rId4" cstate="print"/>
          <a:stretch>
            <a:fillRect/>
          </a:stretch>
        </p:blipFill>
        <p:spPr>
          <a:xfrm>
            <a:off x="6319838" y="2593099"/>
            <a:ext cx="5035550" cy="3596564"/>
          </a:xfrm>
          <a:prstGeom prst="rect">
            <a:avLst/>
          </a:prstGeom>
        </p:spPr>
      </p:pic>
      <p:sp>
        <p:nvSpPr>
          <p:cNvPr id="16" name="TextBox 15">
            <a:extLst>
              <a:ext uri="{FF2B5EF4-FFF2-40B4-BE49-F238E27FC236}">
                <a16:creationId xmlns:a16="http://schemas.microsoft.com/office/drawing/2014/main" id="{EF77D37D-1D95-4A8E-8CDD-328E7763884A}"/>
              </a:ext>
            </a:extLst>
          </p:cNvPr>
          <p:cNvSpPr txBox="1"/>
          <p:nvPr/>
        </p:nvSpPr>
        <p:spPr>
          <a:xfrm>
            <a:off x="3183314" y="6246654"/>
            <a:ext cx="1297183" cy="246221"/>
          </a:xfrm>
          <a:prstGeom prst="rect">
            <a:avLst/>
          </a:prstGeom>
          <a:noFill/>
        </p:spPr>
        <p:txBody>
          <a:bodyPr wrap="square" rtlCol="0">
            <a:spAutoFit/>
          </a:bodyPr>
          <a:lstStyle/>
          <a:p>
            <a:r>
              <a:rPr lang="en-GB" sz="1000" dirty="0">
                <a:solidFill>
                  <a:schemeClr val="bg1"/>
                </a:solidFill>
              </a:rPr>
              <a:t>No. responses</a:t>
            </a:r>
          </a:p>
        </p:txBody>
      </p:sp>
      <p:sp>
        <p:nvSpPr>
          <p:cNvPr id="17" name="TextBox 16">
            <a:extLst>
              <a:ext uri="{FF2B5EF4-FFF2-40B4-BE49-F238E27FC236}">
                <a16:creationId xmlns:a16="http://schemas.microsoft.com/office/drawing/2014/main" id="{B2712415-B9AF-452D-A15B-243DEABEF08D}"/>
              </a:ext>
            </a:extLst>
          </p:cNvPr>
          <p:cNvSpPr txBox="1"/>
          <p:nvPr/>
        </p:nvSpPr>
        <p:spPr>
          <a:xfrm>
            <a:off x="8507482" y="6204202"/>
            <a:ext cx="1297183" cy="246221"/>
          </a:xfrm>
          <a:prstGeom prst="rect">
            <a:avLst/>
          </a:prstGeom>
          <a:noFill/>
        </p:spPr>
        <p:txBody>
          <a:bodyPr wrap="square" rtlCol="0">
            <a:spAutoFit/>
          </a:bodyPr>
          <a:lstStyle/>
          <a:p>
            <a:r>
              <a:rPr lang="en-GB" sz="1000" dirty="0">
                <a:solidFill>
                  <a:schemeClr val="bg1"/>
                </a:solidFill>
              </a:rPr>
              <a:t>No. responses</a:t>
            </a:r>
          </a:p>
        </p:txBody>
      </p:sp>
    </p:spTree>
    <p:extLst>
      <p:ext uri="{BB962C8B-B14F-4D97-AF65-F5344CB8AC3E}">
        <p14:creationId xmlns:p14="http://schemas.microsoft.com/office/powerpoint/2010/main" val="973295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6A4B0-AA66-407B-939B-28043109258F}"/>
              </a:ext>
            </a:extLst>
          </p:cNvPr>
          <p:cNvSpPr>
            <a:spLocks noGrp="1"/>
          </p:cNvSpPr>
          <p:nvPr>
            <p:ph type="title"/>
          </p:nvPr>
        </p:nvSpPr>
        <p:spPr/>
        <p:txBody>
          <a:bodyPr>
            <a:normAutofit fontScale="90000"/>
          </a:bodyPr>
          <a:lstStyle/>
          <a:p>
            <a:r>
              <a:rPr lang="en-US" b="1" dirty="0"/>
              <a:t>What are the main species usually seen? </a:t>
            </a:r>
            <a:endParaRPr lang="en-GB" dirty="0"/>
          </a:p>
        </p:txBody>
      </p:sp>
      <p:pic>
        <p:nvPicPr>
          <p:cNvPr id="4" name="Content Placeholder 3" descr="Picture 16">
            <a:extLst>
              <a:ext uri="{FF2B5EF4-FFF2-40B4-BE49-F238E27FC236}">
                <a16:creationId xmlns:a16="http://schemas.microsoft.com/office/drawing/2014/main" id="{110AF04B-B14D-4E6C-805C-C9365C547329}"/>
              </a:ext>
            </a:extLst>
          </p:cNvPr>
          <p:cNvPicPr>
            <a:picLocks noGrp="1"/>
          </p:cNvPicPr>
          <p:nvPr>
            <p:ph idx="1"/>
          </p:nvPr>
        </p:nvPicPr>
        <p:blipFill>
          <a:blip r:embed="rId3" cstate="print"/>
          <a:stretch>
            <a:fillRect/>
          </a:stretch>
        </p:blipFill>
        <p:spPr>
          <a:xfrm>
            <a:off x="2877798" y="1825625"/>
            <a:ext cx="6718978" cy="4351338"/>
          </a:xfrm>
          <a:prstGeom prst="rect">
            <a:avLst/>
          </a:prstGeom>
        </p:spPr>
      </p:pic>
      <p:sp>
        <p:nvSpPr>
          <p:cNvPr id="5" name="TextBox 4">
            <a:extLst>
              <a:ext uri="{FF2B5EF4-FFF2-40B4-BE49-F238E27FC236}">
                <a16:creationId xmlns:a16="http://schemas.microsoft.com/office/drawing/2014/main" id="{AEEE21F3-D0E8-4ADF-B8FA-B474B4E8B9E7}"/>
              </a:ext>
            </a:extLst>
          </p:cNvPr>
          <p:cNvSpPr txBox="1"/>
          <p:nvPr/>
        </p:nvSpPr>
        <p:spPr>
          <a:xfrm>
            <a:off x="9778482" y="4273420"/>
            <a:ext cx="1894114" cy="1200329"/>
          </a:xfrm>
          <a:prstGeom prst="rect">
            <a:avLst/>
          </a:prstGeom>
          <a:noFill/>
        </p:spPr>
        <p:txBody>
          <a:bodyPr wrap="square" rtlCol="0">
            <a:spAutoFit/>
          </a:bodyPr>
          <a:lstStyle/>
          <a:p>
            <a:r>
              <a:rPr lang="en-GB" dirty="0"/>
              <a:t>Plus… Seeing more dolphins and puffins in recent years….</a:t>
            </a:r>
          </a:p>
        </p:txBody>
      </p:sp>
      <p:sp>
        <p:nvSpPr>
          <p:cNvPr id="6" name="TextBox 5">
            <a:extLst>
              <a:ext uri="{FF2B5EF4-FFF2-40B4-BE49-F238E27FC236}">
                <a16:creationId xmlns:a16="http://schemas.microsoft.com/office/drawing/2014/main" id="{642CBCEC-7EC1-46D2-92C0-2463AA901FFC}"/>
              </a:ext>
            </a:extLst>
          </p:cNvPr>
          <p:cNvSpPr txBox="1"/>
          <p:nvPr/>
        </p:nvSpPr>
        <p:spPr>
          <a:xfrm>
            <a:off x="6073998" y="5965265"/>
            <a:ext cx="1297183" cy="246221"/>
          </a:xfrm>
          <a:prstGeom prst="rect">
            <a:avLst/>
          </a:prstGeom>
          <a:noFill/>
        </p:spPr>
        <p:txBody>
          <a:bodyPr wrap="square" rtlCol="0">
            <a:spAutoFit/>
          </a:bodyPr>
          <a:lstStyle/>
          <a:p>
            <a:r>
              <a:rPr lang="en-GB" sz="1000" dirty="0">
                <a:solidFill>
                  <a:schemeClr val="bg1"/>
                </a:solidFill>
              </a:rPr>
              <a:t>No. responses</a:t>
            </a:r>
          </a:p>
        </p:txBody>
      </p:sp>
    </p:spTree>
    <p:extLst>
      <p:ext uri="{BB962C8B-B14F-4D97-AF65-F5344CB8AC3E}">
        <p14:creationId xmlns:p14="http://schemas.microsoft.com/office/powerpoint/2010/main" val="1487616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663EA-8522-4347-B911-1BBD085C2503}"/>
              </a:ext>
            </a:extLst>
          </p:cNvPr>
          <p:cNvSpPr>
            <a:spLocks noGrp="1"/>
          </p:cNvSpPr>
          <p:nvPr>
            <p:ph type="title"/>
          </p:nvPr>
        </p:nvSpPr>
        <p:spPr>
          <a:xfrm>
            <a:off x="377776" y="904865"/>
            <a:ext cx="5748488" cy="1406256"/>
          </a:xfrm>
        </p:spPr>
        <p:txBody>
          <a:bodyPr>
            <a:normAutofit/>
          </a:bodyPr>
          <a:lstStyle/>
          <a:p>
            <a:r>
              <a:rPr lang="en-US" sz="2400" b="1" dirty="0"/>
              <a:t>Which marine wildlife codes of conduct have you heard of? </a:t>
            </a:r>
            <a:endParaRPr lang="en-GB" sz="2400" dirty="0"/>
          </a:p>
        </p:txBody>
      </p:sp>
      <p:pic>
        <p:nvPicPr>
          <p:cNvPr id="11" name="Picture 10">
            <a:extLst>
              <a:ext uri="{FF2B5EF4-FFF2-40B4-BE49-F238E27FC236}">
                <a16:creationId xmlns:a16="http://schemas.microsoft.com/office/drawing/2014/main" id="{908E7ED9-75F3-4BE8-A95C-B627104DB97D}"/>
              </a:ext>
            </a:extLst>
          </p:cNvPr>
          <p:cNvPicPr>
            <a:picLocks noChangeAspect="1"/>
          </p:cNvPicPr>
          <p:nvPr/>
        </p:nvPicPr>
        <p:blipFill>
          <a:blip r:embed="rId3"/>
          <a:stretch>
            <a:fillRect/>
          </a:stretch>
        </p:blipFill>
        <p:spPr>
          <a:xfrm>
            <a:off x="6197570" y="2207008"/>
            <a:ext cx="5900645" cy="4082943"/>
          </a:xfrm>
          <a:prstGeom prst="rect">
            <a:avLst/>
          </a:prstGeom>
        </p:spPr>
      </p:pic>
      <p:pic>
        <p:nvPicPr>
          <p:cNvPr id="12" name="Picture 11">
            <a:extLst>
              <a:ext uri="{FF2B5EF4-FFF2-40B4-BE49-F238E27FC236}">
                <a16:creationId xmlns:a16="http://schemas.microsoft.com/office/drawing/2014/main" id="{5131CEF1-BAD8-4A28-8F60-87C25634B9AB}"/>
              </a:ext>
            </a:extLst>
          </p:cNvPr>
          <p:cNvPicPr>
            <a:picLocks noChangeAspect="1"/>
          </p:cNvPicPr>
          <p:nvPr/>
        </p:nvPicPr>
        <p:blipFill>
          <a:blip r:embed="rId4"/>
          <a:stretch>
            <a:fillRect/>
          </a:stretch>
        </p:blipFill>
        <p:spPr>
          <a:xfrm>
            <a:off x="267243" y="2207009"/>
            <a:ext cx="5859021" cy="4082942"/>
          </a:xfrm>
          <a:prstGeom prst="rect">
            <a:avLst/>
          </a:prstGeom>
        </p:spPr>
      </p:pic>
      <p:sp>
        <p:nvSpPr>
          <p:cNvPr id="13" name="Title 1">
            <a:extLst>
              <a:ext uri="{FF2B5EF4-FFF2-40B4-BE49-F238E27FC236}">
                <a16:creationId xmlns:a16="http://schemas.microsoft.com/office/drawing/2014/main" id="{F7FBAF51-60CB-4432-91C4-728DB39DF52E}"/>
              </a:ext>
            </a:extLst>
          </p:cNvPr>
          <p:cNvSpPr txBox="1">
            <a:spLocks/>
          </p:cNvSpPr>
          <p:nvPr/>
        </p:nvSpPr>
        <p:spPr>
          <a:xfrm>
            <a:off x="6236797" y="904865"/>
            <a:ext cx="5748488" cy="14062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2400" b="1" dirty="0"/>
              <a:t>Which marine wildlife codes of conduct do you follow? </a:t>
            </a:r>
            <a:endParaRPr lang="en-GB" sz="2400" dirty="0"/>
          </a:p>
        </p:txBody>
      </p:sp>
      <p:sp>
        <p:nvSpPr>
          <p:cNvPr id="14" name="Title 1">
            <a:extLst>
              <a:ext uri="{FF2B5EF4-FFF2-40B4-BE49-F238E27FC236}">
                <a16:creationId xmlns:a16="http://schemas.microsoft.com/office/drawing/2014/main" id="{95362462-045E-42E1-8DA7-50C853F95E6A}"/>
              </a:ext>
            </a:extLst>
          </p:cNvPr>
          <p:cNvSpPr txBox="1">
            <a:spLocks/>
          </p:cNvSpPr>
          <p:nvPr/>
        </p:nvSpPr>
        <p:spPr>
          <a:xfrm>
            <a:off x="267243" y="93820"/>
            <a:ext cx="11830972"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4400" b="1" dirty="0"/>
              <a:t>Awareness and Adherence to Codes of Conduct</a:t>
            </a:r>
            <a:endParaRPr lang="en-GB" sz="4400" dirty="0"/>
          </a:p>
        </p:txBody>
      </p:sp>
    </p:spTree>
    <p:extLst>
      <p:ext uri="{BB962C8B-B14F-4D97-AF65-F5344CB8AC3E}">
        <p14:creationId xmlns:p14="http://schemas.microsoft.com/office/powerpoint/2010/main" val="4291319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5D4B5-A40F-48E4-95C3-FF7FCEEB85A3}"/>
              </a:ext>
            </a:extLst>
          </p:cNvPr>
          <p:cNvSpPr>
            <a:spLocks noGrp="1"/>
          </p:cNvSpPr>
          <p:nvPr>
            <p:ph type="title"/>
          </p:nvPr>
        </p:nvSpPr>
        <p:spPr>
          <a:xfrm>
            <a:off x="3214255" y="221673"/>
            <a:ext cx="6651171" cy="1325563"/>
          </a:xfrm>
        </p:spPr>
        <p:txBody>
          <a:bodyPr>
            <a:normAutofit/>
          </a:bodyPr>
          <a:lstStyle/>
          <a:p>
            <a:r>
              <a:rPr lang="en-GB" sz="3000" u="sng" dirty="0"/>
              <a:t>Interview Responses- Codes of Conduct</a:t>
            </a:r>
            <a:r>
              <a:rPr lang="en-GB" sz="3000" dirty="0"/>
              <a:t> </a:t>
            </a:r>
            <a:br>
              <a:rPr lang="en-GB" sz="3000" dirty="0"/>
            </a:br>
            <a:endParaRPr lang="en-GB" sz="3000" dirty="0"/>
          </a:p>
        </p:txBody>
      </p:sp>
      <p:sp>
        <p:nvSpPr>
          <p:cNvPr id="3" name="Content Placeholder 2">
            <a:extLst>
              <a:ext uri="{FF2B5EF4-FFF2-40B4-BE49-F238E27FC236}">
                <a16:creationId xmlns:a16="http://schemas.microsoft.com/office/drawing/2014/main" id="{188A1F09-314B-4637-8C24-2693BD35306B}"/>
              </a:ext>
            </a:extLst>
          </p:cNvPr>
          <p:cNvSpPr>
            <a:spLocks noGrp="1"/>
          </p:cNvSpPr>
          <p:nvPr>
            <p:ph idx="1"/>
          </p:nvPr>
        </p:nvSpPr>
        <p:spPr>
          <a:xfrm>
            <a:off x="3214255" y="1052945"/>
            <a:ext cx="8257111" cy="5583382"/>
          </a:xfrm>
        </p:spPr>
        <p:txBody>
          <a:bodyPr>
            <a:normAutofit/>
          </a:bodyPr>
          <a:lstStyle/>
          <a:p>
            <a:r>
              <a:rPr lang="en-GB" sz="2400" dirty="0"/>
              <a:t>After two weeks, three interviews were completed. </a:t>
            </a:r>
          </a:p>
          <a:p>
            <a:r>
              <a:rPr lang="en-GB" sz="2400" dirty="0"/>
              <a:t>Interviewees were based in </a:t>
            </a:r>
            <a:r>
              <a:rPr lang="en-GB" sz="2400" dirty="0" err="1"/>
              <a:t>Menai</a:t>
            </a:r>
            <a:r>
              <a:rPr lang="en-GB" sz="2400" dirty="0"/>
              <a:t> Strait, Newquay and Cardiff. Key findings were as follows:</a:t>
            </a:r>
          </a:p>
          <a:p>
            <a:pPr lvl="0"/>
            <a:r>
              <a:rPr lang="en-GB" sz="2400" dirty="0"/>
              <a:t>Awareness of the range of codes of conduct was limited- owners follow Natural Resources Wales and Special Area of Conservation (SAC) guidelines which were enforced by police although this was shore based so often out of sight. “Toothless tiger”. </a:t>
            </a:r>
          </a:p>
          <a:p>
            <a:pPr lvl="0"/>
            <a:r>
              <a:rPr lang="en-GB" sz="2400" dirty="0"/>
              <a:t>Respondents in the Ceredigion SAC (Special Area of Conservation) areas were supported by training but those elsewhere were not.</a:t>
            </a:r>
          </a:p>
          <a:p>
            <a:pPr lvl="0"/>
            <a:r>
              <a:rPr lang="en-GB" sz="2400" dirty="0"/>
              <a:t>Although commercial tour boats followed codes of conduct, charter boats, private boat owners and paddleboards did not.</a:t>
            </a:r>
          </a:p>
          <a:p>
            <a:endParaRPr lang="en-GB" sz="2400" dirty="0"/>
          </a:p>
        </p:txBody>
      </p:sp>
      <p:pic>
        <p:nvPicPr>
          <p:cNvPr id="5" name="Picture 4">
            <a:extLst>
              <a:ext uri="{FF2B5EF4-FFF2-40B4-BE49-F238E27FC236}">
                <a16:creationId xmlns:a16="http://schemas.microsoft.com/office/drawing/2014/main" id="{3E5C5735-374E-4918-A0D6-CA8E2C7138EA}"/>
              </a:ext>
            </a:extLst>
          </p:cNvPr>
          <p:cNvPicPr>
            <a:picLocks noChangeAspect="1"/>
          </p:cNvPicPr>
          <p:nvPr/>
        </p:nvPicPr>
        <p:blipFill rotWithShape="1">
          <a:blip r:embed="rId4">
            <a:extLst>
              <a:ext uri="{28A0092B-C50C-407E-A947-70E740481C1C}">
                <a14:useLocalDpi xmlns:a14="http://schemas.microsoft.com/office/drawing/2010/main" val="0"/>
              </a:ext>
            </a:extLst>
          </a:blip>
          <a:srcRect l="25149" r="52843"/>
          <a:stretch/>
        </p:blipFill>
        <p:spPr>
          <a:xfrm>
            <a:off x="20" y="10"/>
            <a:ext cx="2992562" cy="6857990"/>
          </a:xfrm>
          <a:prstGeom prst="rect">
            <a:avLst/>
          </a:prstGeom>
        </p:spPr>
      </p:pic>
    </p:spTree>
    <p:extLst>
      <p:ext uri="{BB962C8B-B14F-4D97-AF65-F5344CB8AC3E}">
        <p14:creationId xmlns:p14="http://schemas.microsoft.com/office/powerpoint/2010/main" val="3333056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7267-F7B1-4DD4-AD21-B5C3C4E1B4BE}"/>
              </a:ext>
            </a:extLst>
          </p:cNvPr>
          <p:cNvSpPr>
            <a:spLocks noGrp="1"/>
          </p:cNvSpPr>
          <p:nvPr>
            <p:ph type="title"/>
          </p:nvPr>
        </p:nvSpPr>
        <p:spPr>
          <a:xfrm>
            <a:off x="154913" y="0"/>
            <a:ext cx="5941088" cy="1325563"/>
          </a:xfrm>
        </p:spPr>
        <p:txBody>
          <a:bodyPr>
            <a:normAutofit/>
          </a:bodyPr>
          <a:lstStyle/>
          <a:p>
            <a:r>
              <a:rPr lang="en-GB" sz="4200" dirty="0"/>
              <a:t>Interview Responses- </a:t>
            </a:r>
            <a:r>
              <a:rPr lang="en-GB" sz="4200" dirty="0" err="1"/>
              <a:t>Covid</a:t>
            </a:r>
            <a:r>
              <a:rPr lang="en-GB" sz="4200" dirty="0"/>
              <a:t> and Future Plans </a:t>
            </a:r>
          </a:p>
        </p:txBody>
      </p:sp>
      <p:sp>
        <p:nvSpPr>
          <p:cNvPr id="3" name="Content Placeholder 2">
            <a:extLst>
              <a:ext uri="{FF2B5EF4-FFF2-40B4-BE49-F238E27FC236}">
                <a16:creationId xmlns:a16="http://schemas.microsoft.com/office/drawing/2014/main" id="{2E550D16-8888-4DB8-8A16-C244CD616D4F}"/>
              </a:ext>
            </a:extLst>
          </p:cNvPr>
          <p:cNvSpPr>
            <a:spLocks noGrp="1"/>
          </p:cNvSpPr>
          <p:nvPr>
            <p:ph idx="1"/>
          </p:nvPr>
        </p:nvSpPr>
        <p:spPr>
          <a:xfrm>
            <a:off x="251209" y="1396722"/>
            <a:ext cx="7249047" cy="5295480"/>
          </a:xfrm>
        </p:spPr>
        <p:txBody>
          <a:bodyPr>
            <a:noAutofit/>
          </a:bodyPr>
          <a:lstStyle/>
          <a:p>
            <a:pPr lvl="0"/>
            <a:r>
              <a:rPr lang="en-GB" sz="2000" dirty="0"/>
              <a:t>Tour boat operations were suspended due to </a:t>
            </a:r>
            <a:r>
              <a:rPr lang="en-GB" sz="2000" dirty="0" err="1"/>
              <a:t>Covid</a:t>
            </a:r>
            <a:r>
              <a:rPr lang="en-GB" sz="2000" dirty="0"/>
              <a:t> March- June 2020 and operated on a reduced scale July-September 2020. </a:t>
            </a:r>
            <a:r>
              <a:rPr lang="en-GB" sz="2000" dirty="0" err="1"/>
              <a:t>Covid</a:t>
            </a:r>
            <a:r>
              <a:rPr lang="en-GB" sz="2000" dirty="0"/>
              <a:t> measures included shutting down, installation of screens, mask wearing, 2m distancing and exclusive group bookings. </a:t>
            </a:r>
          </a:p>
          <a:p>
            <a:pPr lvl="0"/>
            <a:r>
              <a:rPr lang="en-GB" sz="2000" dirty="0"/>
              <a:t>No financial support for businesses as boats do not pay rates. </a:t>
            </a:r>
          </a:p>
          <a:p>
            <a:pPr lvl="0"/>
            <a:r>
              <a:rPr lang="en-GB" sz="2000" dirty="0"/>
              <a:t>Lost experienced staff.</a:t>
            </a:r>
          </a:p>
          <a:p>
            <a:pPr lvl="0"/>
            <a:r>
              <a:rPr lang="en-GB" sz="2000" dirty="0"/>
              <a:t>Unintended benefits of </a:t>
            </a:r>
            <a:r>
              <a:rPr lang="en-GB" sz="2000" dirty="0" err="1"/>
              <a:t>Covid</a:t>
            </a:r>
            <a:r>
              <a:rPr lang="en-GB" sz="2000" dirty="0"/>
              <a:t>- surge in number of domestic tourists since April 2021. Tour boat operators overwhelmed as tourists discover parts of the UK previously unexplored. Expect that to continue.  </a:t>
            </a:r>
          </a:p>
          <a:p>
            <a:pPr lvl="0"/>
            <a:r>
              <a:rPr lang="en-GB" sz="2000" dirty="0"/>
              <a:t>Some boat owners took the opportunity to refurbish boats while they were out of the water.</a:t>
            </a:r>
          </a:p>
          <a:p>
            <a:pPr lvl="0"/>
            <a:r>
              <a:rPr lang="en-GB" sz="2000" dirty="0" err="1"/>
              <a:t>Covid</a:t>
            </a:r>
            <a:r>
              <a:rPr lang="en-GB" sz="2000" dirty="0"/>
              <a:t> did not affect adherence to the codes (those that followed them continued to do so). </a:t>
            </a:r>
          </a:p>
          <a:p>
            <a:pPr lvl="0"/>
            <a:r>
              <a:rPr lang="en-GB" sz="2000" dirty="0"/>
              <a:t>Two of the three tour boat owners plan to take on more staff and offer more trips in the future. The third plans to retire.</a:t>
            </a:r>
          </a:p>
          <a:p>
            <a:endParaRPr lang="en-GB" sz="2000" dirty="0"/>
          </a:p>
        </p:txBody>
      </p:sp>
      <p:pic>
        <p:nvPicPr>
          <p:cNvPr id="4" name="Picture 3">
            <a:extLst>
              <a:ext uri="{FF2B5EF4-FFF2-40B4-BE49-F238E27FC236}">
                <a16:creationId xmlns:a16="http://schemas.microsoft.com/office/drawing/2014/main" id="{BCD4C3CD-8C84-44DA-98D9-C255F186DA91}"/>
              </a:ext>
            </a:extLst>
          </p:cNvPr>
          <p:cNvPicPr>
            <a:picLocks noChangeAspect="1"/>
          </p:cNvPicPr>
          <p:nvPr/>
        </p:nvPicPr>
        <p:blipFill rotWithShape="1">
          <a:blip r:embed="rId3"/>
          <a:srcRect l="14147" r="33129" b="2"/>
          <a:stretch/>
        </p:blipFill>
        <p:spPr>
          <a:xfrm>
            <a:off x="7848600" y="10"/>
            <a:ext cx="4343400" cy="6857990"/>
          </a:xfrm>
          <a:prstGeom prst="rect">
            <a:avLst/>
          </a:prstGeom>
        </p:spPr>
      </p:pic>
    </p:spTree>
    <p:extLst>
      <p:ext uri="{BB962C8B-B14F-4D97-AF65-F5344CB8AC3E}">
        <p14:creationId xmlns:p14="http://schemas.microsoft.com/office/powerpoint/2010/main" val="2534669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702DC-CB46-4D68-A9A9-837DB1A5C7A3}"/>
              </a:ext>
            </a:extLst>
          </p:cNvPr>
          <p:cNvSpPr>
            <a:spLocks noGrp="1"/>
          </p:cNvSpPr>
          <p:nvPr>
            <p:ph type="title"/>
          </p:nvPr>
        </p:nvSpPr>
        <p:spPr/>
        <p:txBody>
          <a:bodyPr>
            <a:normAutofit fontScale="90000"/>
          </a:bodyPr>
          <a:lstStyle/>
          <a:p>
            <a:r>
              <a:rPr lang="en-GB" b="1" dirty="0"/>
              <a:t>Conclusions</a:t>
            </a:r>
            <a:br>
              <a:rPr lang="en-GB" dirty="0"/>
            </a:br>
            <a:endParaRPr lang="en-GB" dirty="0"/>
          </a:p>
        </p:txBody>
      </p:sp>
      <p:sp>
        <p:nvSpPr>
          <p:cNvPr id="3" name="Content Placeholder 2">
            <a:extLst>
              <a:ext uri="{FF2B5EF4-FFF2-40B4-BE49-F238E27FC236}">
                <a16:creationId xmlns:a16="http://schemas.microsoft.com/office/drawing/2014/main" id="{96AC7B4A-2C3B-494E-AF70-8119F53E1F90}"/>
              </a:ext>
            </a:extLst>
          </p:cNvPr>
          <p:cNvSpPr>
            <a:spLocks noGrp="1"/>
          </p:cNvSpPr>
          <p:nvPr>
            <p:ph idx="1"/>
          </p:nvPr>
        </p:nvSpPr>
        <p:spPr/>
        <p:txBody>
          <a:bodyPr>
            <a:normAutofit fontScale="92500" lnSpcReduction="20000"/>
          </a:bodyPr>
          <a:lstStyle/>
          <a:p>
            <a:r>
              <a:rPr lang="en-GB" dirty="0"/>
              <a:t>This research has provided initial insights into marine tour boat operations in Wales. </a:t>
            </a:r>
          </a:p>
          <a:p>
            <a:r>
              <a:rPr lang="en-GB" dirty="0"/>
              <a:t>It can be concluded that demand for marine wildlife boat tours is increasing although there is a lack of awareness and adherence to codes of conduct. </a:t>
            </a:r>
          </a:p>
          <a:p>
            <a:r>
              <a:rPr lang="en-GB" dirty="0"/>
              <a:t>There is a need to improve training and monitoring activities (but who should provide and pay for this?) </a:t>
            </a:r>
          </a:p>
          <a:p>
            <a:r>
              <a:rPr lang="en-GB" dirty="0" err="1"/>
              <a:t>Covid</a:t>
            </a:r>
            <a:r>
              <a:rPr lang="en-GB" dirty="0"/>
              <a:t> has been a mixed blessing for the sector and while there were short term restrictions, longer term, many boat operators plan to expand to cater for the increase in domestic tourists.</a:t>
            </a:r>
          </a:p>
          <a:p>
            <a:r>
              <a:rPr lang="en-GB" dirty="0"/>
              <a:t> Consequently, there is an even greater need to ensure tour boat operators are aware of and adhere to codes of conduct.  This needs to extend to recreational water users.</a:t>
            </a:r>
          </a:p>
          <a:p>
            <a:pPr marL="0" indent="0">
              <a:buNone/>
            </a:pPr>
            <a:endParaRPr lang="en-GB" dirty="0"/>
          </a:p>
          <a:p>
            <a:endParaRPr lang="en-GB" dirty="0"/>
          </a:p>
        </p:txBody>
      </p:sp>
    </p:spTree>
    <p:extLst>
      <p:ext uri="{BB962C8B-B14F-4D97-AF65-F5344CB8AC3E}">
        <p14:creationId xmlns:p14="http://schemas.microsoft.com/office/powerpoint/2010/main" val="4155430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Red boat in water">
            <a:extLst>
              <a:ext uri="{FF2B5EF4-FFF2-40B4-BE49-F238E27FC236}">
                <a16:creationId xmlns:a16="http://schemas.microsoft.com/office/drawing/2014/main" id="{4D6123BB-BF87-DB0D-09F3-D8B3636ED3A9}"/>
              </a:ext>
            </a:extLst>
          </p:cNvPr>
          <p:cNvPicPr>
            <a:picLocks noChangeAspect="1"/>
          </p:cNvPicPr>
          <p:nvPr/>
        </p:nvPicPr>
        <p:blipFill rotWithShape="1">
          <a:blip r:embed="rId3"/>
          <a:srcRect l="27923" r="26924" b="-1"/>
          <a:stretch/>
        </p:blipFill>
        <p:spPr>
          <a:xfrm>
            <a:off x="7552944" y="10"/>
            <a:ext cx="4639056" cy="6857990"/>
          </a:xfrm>
          <a:prstGeom prst="rect">
            <a:avLst/>
          </a:prstGeom>
        </p:spPr>
      </p:pic>
      <p:sp useBgFill="1">
        <p:nvSpPr>
          <p:cNvPr id="9" name="Rectangle 8">
            <a:extLst>
              <a:ext uri="{FF2B5EF4-FFF2-40B4-BE49-F238E27FC236}">
                <a16:creationId xmlns:a16="http://schemas.microsoft.com/office/drawing/2014/main" id="{97E60398-905F-436C-AB6F-00D742F62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ln>
            <a:noFill/>
          </a:ln>
          <a:effectLst>
            <a:outerShdw blurRad="1397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128D8BD-1CB8-4C07-ACC8-3D291102B9EE}"/>
              </a:ext>
            </a:extLst>
          </p:cNvPr>
          <p:cNvSpPr>
            <a:spLocks noGrp="1"/>
          </p:cNvSpPr>
          <p:nvPr>
            <p:ph type="title"/>
          </p:nvPr>
        </p:nvSpPr>
        <p:spPr>
          <a:xfrm>
            <a:off x="838201" y="365125"/>
            <a:ext cx="6361590" cy="1325563"/>
          </a:xfrm>
        </p:spPr>
        <p:txBody>
          <a:bodyPr>
            <a:normAutofit/>
          </a:bodyPr>
          <a:lstStyle/>
          <a:p>
            <a:r>
              <a:rPr lang="en-GB" sz="5000"/>
              <a:t>Future Research Needs</a:t>
            </a:r>
          </a:p>
        </p:txBody>
      </p:sp>
      <p:sp>
        <p:nvSpPr>
          <p:cNvPr id="3" name="Content Placeholder 2">
            <a:extLst>
              <a:ext uri="{FF2B5EF4-FFF2-40B4-BE49-F238E27FC236}">
                <a16:creationId xmlns:a16="http://schemas.microsoft.com/office/drawing/2014/main" id="{4F643E5B-BEE8-4D1A-B457-2B036CA322DE}"/>
              </a:ext>
            </a:extLst>
          </p:cNvPr>
          <p:cNvSpPr>
            <a:spLocks noGrp="1"/>
          </p:cNvSpPr>
          <p:nvPr>
            <p:ph idx="1"/>
          </p:nvPr>
        </p:nvSpPr>
        <p:spPr>
          <a:xfrm>
            <a:off x="1120000" y="1825625"/>
            <a:ext cx="6079791" cy="4351338"/>
          </a:xfrm>
        </p:spPr>
        <p:txBody>
          <a:bodyPr>
            <a:normAutofit/>
          </a:bodyPr>
          <a:lstStyle/>
          <a:p>
            <a:r>
              <a:rPr lang="en-GB" dirty="0"/>
              <a:t>Review of whether codes that are currently followed contradict one another</a:t>
            </a:r>
          </a:p>
          <a:p>
            <a:r>
              <a:rPr lang="en-GB" dirty="0"/>
              <a:t>Site visits/ observations to get a better idea of commercial boat tour operator views</a:t>
            </a:r>
          </a:p>
          <a:p>
            <a:r>
              <a:rPr lang="en-GB" dirty="0"/>
              <a:t>Work with recreational boating organizations to raise awareness and encourage adherence to codes of conduct.</a:t>
            </a:r>
          </a:p>
          <a:p>
            <a:endParaRPr lang="en-GB" dirty="0"/>
          </a:p>
          <a:p>
            <a:endParaRPr lang="en-GB" dirty="0"/>
          </a:p>
        </p:txBody>
      </p:sp>
    </p:spTree>
    <p:extLst>
      <p:ext uri="{BB962C8B-B14F-4D97-AF65-F5344CB8AC3E}">
        <p14:creationId xmlns:p14="http://schemas.microsoft.com/office/powerpoint/2010/main" val="1619418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B79C5-23FC-421B-B2D2-EE78DDD5EE2A}"/>
              </a:ext>
            </a:extLst>
          </p:cNvPr>
          <p:cNvSpPr>
            <a:spLocks noGrp="1"/>
          </p:cNvSpPr>
          <p:nvPr>
            <p:ph type="title"/>
          </p:nvPr>
        </p:nvSpPr>
        <p:spPr/>
        <p:txBody>
          <a:bodyPr/>
          <a:lstStyle/>
          <a:p>
            <a:r>
              <a:rPr lang="en-GB" dirty="0"/>
              <a:t>Questions???</a:t>
            </a:r>
          </a:p>
        </p:txBody>
      </p:sp>
      <p:sp>
        <p:nvSpPr>
          <p:cNvPr id="3" name="Content Placeholder 2">
            <a:extLst>
              <a:ext uri="{FF2B5EF4-FFF2-40B4-BE49-F238E27FC236}">
                <a16:creationId xmlns:a16="http://schemas.microsoft.com/office/drawing/2014/main" id="{98FE4499-AB4B-41CB-A2A5-F53B5780DE49}"/>
              </a:ext>
            </a:extLst>
          </p:cNvPr>
          <p:cNvSpPr>
            <a:spLocks noGrp="1"/>
          </p:cNvSpPr>
          <p:nvPr>
            <p:ph idx="1"/>
          </p:nvPr>
        </p:nvSpPr>
        <p:spPr/>
        <p:txBody>
          <a:bodyPr/>
          <a:lstStyle/>
          <a:p>
            <a:r>
              <a:rPr lang="en-GB" dirty="0"/>
              <a:t>Do we really need Codes of Conduct to protect marine wildlife in Wales?</a:t>
            </a:r>
          </a:p>
          <a:p>
            <a:r>
              <a:rPr lang="en-GB" dirty="0"/>
              <a:t>What can be done to raise awareness of codes of conduct with commercial boat tour operators?</a:t>
            </a:r>
          </a:p>
          <a:p>
            <a:r>
              <a:rPr lang="en-GB" dirty="0"/>
              <a:t>What is the best way to reach recreational boaters?</a:t>
            </a:r>
          </a:p>
          <a:p>
            <a:r>
              <a:rPr lang="en-GB" dirty="0"/>
              <a:t>How do we encourage local stewardship?</a:t>
            </a:r>
          </a:p>
          <a:p>
            <a:r>
              <a:rPr lang="en-GB" dirty="0"/>
              <a:t>Which code(s) of conduct should be promoted and should they be local, national or international in scale?</a:t>
            </a:r>
          </a:p>
          <a:p>
            <a:endParaRPr lang="en-GB" dirty="0"/>
          </a:p>
        </p:txBody>
      </p:sp>
    </p:spTree>
    <p:extLst>
      <p:ext uri="{BB962C8B-B14F-4D97-AF65-F5344CB8AC3E}">
        <p14:creationId xmlns:p14="http://schemas.microsoft.com/office/powerpoint/2010/main" val="8250883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C52BB0-62EB-416E-8B35-B7A1CAA8A240}"/>
              </a:ext>
            </a:extLst>
          </p:cNvPr>
          <p:cNvPicPr>
            <a:picLocks noChangeAspect="1"/>
          </p:cNvPicPr>
          <p:nvPr/>
        </p:nvPicPr>
        <p:blipFill rotWithShape="1">
          <a:blip r:embed="rId4"/>
          <a:srcRect l="3221" r="16335" b="1"/>
          <a:stretch/>
        </p:blipFill>
        <p:spPr>
          <a:xfrm>
            <a:off x="6096000" y="10"/>
            <a:ext cx="6096000" cy="6857990"/>
          </a:xfrm>
          <a:prstGeom prst="rect">
            <a:avLst/>
          </a:prstGeom>
        </p:spPr>
      </p:pic>
      <p:sp useBgFill="1">
        <p:nvSpPr>
          <p:cNvPr id="10" name="Rectangle 9">
            <a:extLst>
              <a:ext uri="{FF2B5EF4-FFF2-40B4-BE49-F238E27FC236}">
                <a16:creationId xmlns:a16="http://schemas.microsoft.com/office/drawing/2014/main" id="{229B61F6-561C-44B1-809D-51A2F295F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58000"/>
          </a:xfrm>
          <a:prstGeom prst="rect">
            <a:avLst/>
          </a:prstGeom>
          <a:ln>
            <a:noFill/>
          </a:ln>
          <a:effectLst>
            <a:outerShdw blurRad="1397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5A0D09-952C-49C5-8702-F459AE46AA29}"/>
              </a:ext>
            </a:extLst>
          </p:cNvPr>
          <p:cNvSpPr>
            <a:spLocks noGrp="1"/>
          </p:cNvSpPr>
          <p:nvPr>
            <p:ph type="title"/>
          </p:nvPr>
        </p:nvSpPr>
        <p:spPr>
          <a:xfrm>
            <a:off x="838201" y="365125"/>
            <a:ext cx="4854676" cy="1325563"/>
          </a:xfrm>
        </p:spPr>
        <p:txBody>
          <a:bodyPr>
            <a:normAutofit/>
          </a:bodyPr>
          <a:lstStyle/>
          <a:p>
            <a:r>
              <a:rPr lang="en-GB" dirty="0"/>
              <a:t>Purpose</a:t>
            </a:r>
          </a:p>
        </p:txBody>
      </p:sp>
      <p:sp>
        <p:nvSpPr>
          <p:cNvPr id="3" name="Content Placeholder 2">
            <a:extLst>
              <a:ext uri="{FF2B5EF4-FFF2-40B4-BE49-F238E27FC236}">
                <a16:creationId xmlns:a16="http://schemas.microsoft.com/office/drawing/2014/main" id="{2BC06CB5-C6DB-4C6A-BEB2-92CC55D9C332}"/>
              </a:ext>
            </a:extLst>
          </p:cNvPr>
          <p:cNvSpPr>
            <a:spLocks noGrp="1"/>
          </p:cNvSpPr>
          <p:nvPr>
            <p:ph idx="1"/>
          </p:nvPr>
        </p:nvSpPr>
        <p:spPr>
          <a:xfrm>
            <a:off x="1120000" y="1825625"/>
            <a:ext cx="4572877" cy="4351338"/>
          </a:xfrm>
        </p:spPr>
        <p:txBody>
          <a:bodyPr>
            <a:normAutofit/>
          </a:bodyPr>
          <a:lstStyle/>
          <a:p>
            <a:pPr marL="0" indent="0">
              <a:buNone/>
            </a:pPr>
            <a:r>
              <a:rPr lang="en-GB" sz="2200" dirty="0"/>
              <a:t>The purpose of this paper is to:</a:t>
            </a:r>
          </a:p>
          <a:p>
            <a:pPr marL="0" indent="0">
              <a:buNone/>
            </a:pPr>
            <a:endParaRPr lang="en-GB" sz="2200" dirty="0"/>
          </a:p>
          <a:p>
            <a:r>
              <a:rPr lang="en-GB" sz="2200" dirty="0"/>
              <a:t>1. Explore the current status of marine wildlife boat tour operations in Wales and </a:t>
            </a:r>
          </a:p>
          <a:p>
            <a:r>
              <a:rPr lang="en-GB" sz="2200" dirty="0"/>
              <a:t>2. To evaluate awareness and adherence to voluntary codes of conduct. </a:t>
            </a:r>
          </a:p>
          <a:p>
            <a:r>
              <a:rPr lang="en-GB" sz="2200" dirty="0"/>
              <a:t>3. This study also reviews the impacts of </a:t>
            </a:r>
            <a:r>
              <a:rPr lang="en-GB" sz="2200" dirty="0" err="1"/>
              <a:t>Covid</a:t>
            </a:r>
            <a:r>
              <a:rPr lang="en-GB" sz="2200" dirty="0"/>
              <a:t> on the sector and consequentially, tour operator ability to adhere to the codes.</a:t>
            </a:r>
          </a:p>
        </p:txBody>
      </p:sp>
    </p:spTree>
    <p:extLst>
      <p:ext uri="{BB962C8B-B14F-4D97-AF65-F5344CB8AC3E}">
        <p14:creationId xmlns:p14="http://schemas.microsoft.com/office/powerpoint/2010/main" val="36117979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0A3BE-E9AB-457A-A439-5224F5D6D2E6}"/>
              </a:ext>
            </a:extLst>
          </p:cNvPr>
          <p:cNvSpPr>
            <a:spLocks noGrp="1"/>
          </p:cNvSpPr>
          <p:nvPr>
            <p:ph type="title"/>
          </p:nvPr>
        </p:nvSpPr>
        <p:spPr/>
        <p:txBody>
          <a:bodyPr>
            <a:normAutofit fontScale="90000"/>
          </a:bodyPr>
          <a:lstStyle/>
          <a:p>
            <a:r>
              <a:rPr lang="en-GB" b="1" dirty="0"/>
              <a:t>References</a:t>
            </a:r>
            <a:br>
              <a:rPr lang="en-GB" dirty="0"/>
            </a:br>
            <a:endParaRPr lang="en-GB" dirty="0"/>
          </a:p>
        </p:txBody>
      </p:sp>
      <p:sp>
        <p:nvSpPr>
          <p:cNvPr id="3" name="Content Placeholder 2">
            <a:extLst>
              <a:ext uri="{FF2B5EF4-FFF2-40B4-BE49-F238E27FC236}">
                <a16:creationId xmlns:a16="http://schemas.microsoft.com/office/drawing/2014/main" id="{8715C0B2-6EA7-465B-8C51-0CB1F68A24B6}"/>
              </a:ext>
            </a:extLst>
          </p:cNvPr>
          <p:cNvSpPr>
            <a:spLocks noGrp="1"/>
          </p:cNvSpPr>
          <p:nvPr>
            <p:ph idx="1"/>
          </p:nvPr>
        </p:nvSpPr>
        <p:spPr>
          <a:xfrm>
            <a:off x="1120000" y="1825624"/>
            <a:ext cx="10233800" cy="4889807"/>
          </a:xfrm>
        </p:spPr>
        <p:txBody>
          <a:bodyPr>
            <a:normAutofit fontScale="62500" lnSpcReduction="20000"/>
          </a:bodyPr>
          <a:lstStyle/>
          <a:p>
            <a:r>
              <a:rPr lang="en-GB" dirty="0"/>
              <a:t>Marino, L., Gulland, F. and Parsons, E. (2012). Protecting Wild Dolphins and Whales: Current Crises, Strategies, and Future Projections. Journal of Marine Biology, 2012, pp.1-2.</a:t>
            </a:r>
          </a:p>
          <a:p>
            <a:r>
              <a:rPr lang="en-GB" dirty="0"/>
              <a:t>New, L., Hall, A., Harcourt, R., Kaufman, G., Parsons, E., Pearson, H., </a:t>
            </a:r>
            <a:r>
              <a:rPr lang="en-GB" dirty="0" err="1"/>
              <a:t>Cosentino</a:t>
            </a:r>
            <a:r>
              <a:rPr lang="en-GB" dirty="0"/>
              <a:t>, A. and Schick, R. (2015). The Modelling and Assessment of Whale-Watching Impacts. Ocean &amp; Coastal Management, 115, pp.10-16.</a:t>
            </a:r>
          </a:p>
          <a:p>
            <a:r>
              <a:rPr lang="en-GB" dirty="0"/>
              <a:t>Parsons, E. (2012). The Negative Impacts of Whale-Watching. Journal of Marine Biology, 2012, pp.1-9.</a:t>
            </a:r>
          </a:p>
          <a:p>
            <a:r>
              <a:rPr lang="en-GB" dirty="0"/>
              <a:t>Reis, J. and McLoughlin, E. (2019) Which way now? Comparison of marine codes of conduct for sustainable marine wildlife tourism in West Wales. Journal on Tourism and Sustainability. Vol 3 (1). Pp. 49-61</a:t>
            </a:r>
          </a:p>
          <a:p>
            <a:r>
              <a:rPr lang="en-GB" dirty="0"/>
              <a:t>Visit Britain (2020) Regional Spread of Inbound Tourism 2019</a:t>
            </a:r>
          </a:p>
          <a:p>
            <a:r>
              <a:rPr lang="en-GB" dirty="0"/>
              <a:t>Visit Britain (2021) Foresight – Issue 174. Downloaded from </a:t>
            </a:r>
            <a:r>
              <a:rPr lang="en-GB" u="sng" dirty="0">
                <a:hlinkClick r:id="rId2"/>
              </a:rPr>
              <a:t>https://www.visitbritain.org/sites/default/files/vb-corporate/Documents-Library/documents/foresight_174_regional_spread_of_inbound_tourism.pdf</a:t>
            </a:r>
            <a:r>
              <a:rPr lang="en-GB" dirty="0"/>
              <a:t> [Accessed 31/02/22]</a:t>
            </a:r>
          </a:p>
          <a:p>
            <a:r>
              <a:rPr lang="en-GB" dirty="0"/>
              <a:t>Welsh Government (2019) Welsh National Marine Plan. Downloaded from </a:t>
            </a:r>
            <a:r>
              <a:rPr lang="en-GB" dirty="0">
                <a:hlinkClick r:id="rId3"/>
              </a:rPr>
              <a:t>https://gov.wales/sites/default/files/publications/2019-11/welsh-national-marine-plan-document_0.pdf</a:t>
            </a:r>
            <a:r>
              <a:rPr lang="en-GB" dirty="0"/>
              <a:t> [Accessed 11/05/22].</a:t>
            </a:r>
          </a:p>
          <a:p>
            <a:r>
              <a:rPr lang="en-GB" dirty="0"/>
              <a:t>Welsh Government (2021) Wales Tourism Business Barometer. Downloaded from </a:t>
            </a:r>
            <a:r>
              <a:rPr lang="en-GB" u="sng" dirty="0">
                <a:hlinkClick r:id="rId4"/>
              </a:rPr>
              <a:t>https://gov.wales/sites/default/files/statistics-and-research/2021-12/wales-tourism-business-barometer-autumn-wave-2021.pdf</a:t>
            </a:r>
            <a:r>
              <a:rPr lang="en-GB" dirty="0"/>
              <a:t> [Accessed 31/02/22]</a:t>
            </a:r>
          </a:p>
          <a:p>
            <a:endParaRPr lang="en-GB" dirty="0"/>
          </a:p>
        </p:txBody>
      </p:sp>
    </p:spTree>
    <p:extLst>
      <p:ext uri="{BB962C8B-B14F-4D97-AF65-F5344CB8AC3E}">
        <p14:creationId xmlns:p14="http://schemas.microsoft.com/office/powerpoint/2010/main" val="3049265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075" y="0"/>
            <a:ext cx="8596668" cy="1320800"/>
          </a:xfrm>
        </p:spPr>
        <p:txBody>
          <a:bodyPr>
            <a:normAutofit/>
          </a:bodyPr>
          <a:lstStyle/>
          <a:p>
            <a:r>
              <a:rPr lang="en-GB" sz="3500" dirty="0"/>
              <a:t>Setting the Scene- Industry</a:t>
            </a:r>
          </a:p>
        </p:txBody>
      </p:sp>
      <p:sp>
        <p:nvSpPr>
          <p:cNvPr id="3" name="Content Placeholder 2"/>
          <p:cNvSpPr>
            <a:spLocks noGrp="1"/>
          </p:cNvSpPr>
          <p:nvPr>
            <p:ph idx="1"/>
          </p:nvPr>
        </p:nvSpPr>
        <p:spPr>
          <a:xfrm>
            <a:off x="421195" y="1058761"/>
            <a:ext cx="6830372" cy="5601649"/>
          </a:xfrm>
        </p:spPr>
        <p:txBody>
          <a:bodyPr>
            <a:noAutofit/>
          </a:bodyPr>
          <a:lstStyle/>
          <a:p>
            <a:r>
              <a:rPr lang="en-GB" sz="2000" dirty="0"/>
              <a:t>Welsh tourism has increased dramatically over the last three years.  Welsh Government’s Autumn 2021 Tourism Barometer (Welsh Government, 2021) stated that 48% of Welsh tourism operators reported an increase in the number of summer tourists, compared to 2019 figures. This is a direct consequence of </a:t>
            </a:r>
            <a:r>
              <a:rPr lang="en-GB" sz="2000" dirty="0" err="1"/>
              <a:t>Covid</a:t>
            </a:r>
            <a:r>
              <a:rPr lang="en-GB" sz="2000" dirty="0"/>
              <a:t> restrictions on international travel.</a:t>
            </a:r>
          </a:p>
          <a:p>
            <a:r>
              <a:rPr lang="en-GB" sz="2000" dirty="0"/>
              <a:t>As domestic tourists flocked to coasts and generated much needed income for local economies, there were increased risks of negative impacts on marine wildlife  </a:t>
            </a:r>
          </a:p>
          <a:p>
            <a:r>
              <a:rPr lang="en-GB" sz="2000" dirty="0" err="1"/>
              <a:t>Eg</a:t>
            </a:r>
            <a:r>
              <a:rPr lang="en-GB" sz="2000" dirty="0" err="1">
                <a:solidFill>
                  <a:schemeClr val="tx1"/>
                </a:solidFill>
              </a:rPr>
              <a:t>.</a:t>
            </a:r>
            <a:r>
              <a:rPr lang="en-GB" sz="2000" dirty="0">
                <a:solidFill>
                  <a:schemeClr val="tx1"/>
                </a:solidFill>
              </a:rPr>
              <a:t> </a:t>
            </a:r>
            <a:r>
              <a:rPr lang="en-GB" sz="2000" dirty="0" err="1">
                <a:solidFill>
                  <a:schemeClr val="tx1"/>
                </a:solidFill>
              </a:rPr>
              <a:t>Behavioral</a:t>
            </a:r>
            <a:r>
              <a:rPr lang="en-GB" sz="2000" dirty="0">
                <a:solidFill>
                  <a:schemeClr val="tx1"/>
                </a:solidFill>
              </a:rPr>
              <a:t> changes such as feeding, resting and breeding  (Marino, 2012). These are survival activities which can potentially reduce reproduction rates, population sizes and wider ecosystem functioning. In addition, physical injury and mortality can be caused by vessel collisions (New, 2015).  </a:t>
            </a:r>
          </a:p>
          <a:p>
            <a:r>
              <a:rPr lang="en-GB" sz="2000" dirty="0"/>
              <a:t>Marine wildlife commonly seen around the coast of Wales includes dolphins, porpoises, seals, whales, seabirds and waders.</a:t>
            </a:r>
          </a:p>
        </p:txBody>
      </p:sp>
      <p:pic>
        <p:nvPicPr>
          <p:cNvPr id="4" name="Picture 3"/>
          <p:cNvPicPr>
            <a:picLocks noChangeAspect="1"/>
          </p:cNvPicPr>
          <p:nvPr/>
        </p:nvPicPr>
        <p:blipFill>
          <a:blip r:embed="rId2"/>
          <a:stretch>
            <a:fillRect/>
          </a:stretch>
        </p:blipFill>
        <p:spPr>
          <a:xfrm>
            <a:off x="7783889" y="80210"/>
            <a:ext cx="4300848" cy="3059574"/>
          </a:xfrm>
          <a:prstGeom prst="rect">
            <a:avLst/>
          </a:prstGeom>
        </p:spPr>
      </p:pic>
      <p:pic>
        <p:nvPicPr>
          <p:cNvPr id="6146" name="Picture 2" descr="Image result for st davids wal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3889" y="3455469"/>
            <a:ext cx="4274921" cy="320494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709836" y="3107337"/>
            <a:ext cx="4206240" cy="276999"/>
          </a:xfrm>
          <a:prstGeom prst="rect">
            <a:avLst/>
          </a:prstGeom>
          <a:noFill/>
        </p:spPr>
        <p:txBody>
          <a:bodyPr wrap="square" rtlCol="0">
            <a:spAutoFit/>
          </a:bodyPr>
          <a:lstStyle/>
          <a:p>
            <a:r>
              <a:rPr lang="en-GB" sz="1200" dirty="0"/>
              <a:t>Location of St </a:t>
            </a:r>
            <a:r>
              <a:rPr lang="en-GB" sz="1200" dirty="0" err="1"/>
              <a:t>Davids</a:t>
            </a:r>
            <a:r>
              <a:rPr lang="en-GB" sz="1200" dirty="0"/>
              <a:t>, West Wales, UK</a:t>
            </a:r>
          </a:p>
        </p:txBody>
      </p:sp>
      <p:sp>
        <p:nvSpPr>
          <p:cNvPr id="9" name="TextBox 8"/>
          <p:cNvSpPr txBox="1"/>
          <p:nvPr/>
        </p:nvSpPr>
        <p:spPr>
          <a:xfrm>
            <a:off x="7709836" y="6646865"/>
            <a:ext cx="4206240" cy="276999"/>
          </a:xfrm>
          <a:prstGeom prst="rect">
            <a:avLst/>
          </a:prstGeom>
          <a:noFill/>
        </p:spPr>
        <p:txBody>
          <a:bodyPr wrap="square" rtlCol="0">
            <a:spAutoFit/>
          </a:bodyPr>
          <a:lstStyle/>
          <a:p>
            <a:r>
              <a:rPr lang="en-GB" sz="1200" dirty="0"/>
              <a:t>Photo of St </a:t>
            </a:r>
            <a:r>
              <a:rPr lang="en-GB" sz="1200" dirty="0" err="1"/>
              <a:t>Davids</a:t>
            </a:r>
            <a:r>
              <a:rPr lang="en-GB" sz="1200" dirty="0"/>
              <a:t>, West Wales, UK</a:t>
            </a:r>
          </a:p>
        </p:txBody>
      </p:sp>
    </p:spTree>
    <p:extLst>
      <p:ext uri="{BB962C8B-B14F-4D97-AF65-F5344CB8AC3E}">
        <p14:creationId xmlns:p14="http://schemas.microsoft.com/office/powerpoint/2010/main" val="1979198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052" y="-219319"/>
            <a:ext cx="11560005" cy="1320800"/>
          </a:xfrm>
        </p:spPr>
        <p:txBody>
          <a:bodyPr>
            <a:normAutofit/>
          </a:bodyPr>
          <a:lstStyle/>
          <a:p>
            <a:r>
              <a:rPr lang="en-GB" dirty="0"/>
              <a:t>Setting the Scene- Legislation &amp; Policy</a:t>
            </a:r>
          </a:p>
        </p:txBody>
      </p:sp>
      <p:sp>
        <p:nvSpPr>
          <p:cNvPr id="3" name="Content Placeholder 2"/>
          <p:cNvSpPr>
            <a:spLocks noGrp="1"/>
          </p:cNvSpPr>
          <p:nvPr>
            <p:ph idx="1"/>
          </p:nvPr>
        </p:nvSpPr>
        <p:spPr>
          <a:xfrm>
            <a:off x="369946" y="1448743"/>
            <a:ext cx="5657228" cy="4655038"/>
          </a:xfrm>
        </p:spPr>
        <p:txBody>
          <a:bodyPr>
            <a:noAutofit/>
          </a:bodyPr>
          <a:lstStyle/>
          <a:p>
            <a:r>
              <a:rPr lang="en-GB" sz="2000" dirty="0"/>
              <a:t>Legislation does exist to protect some marine species and habitats (</a:t>
            </a:r>
            <a:r>
              <a:rPr lang="en-GB" sz="2000" dirty="0" err="1"/>
              <a:t>Eg.</a:t>
            </a:r>
            <a:r>
              <a:rPr lang="en-GB" sz="2000" dirty="0"/>
              <a:t> Special Areas of Conservation, Special Protection Areas, Marine Conservation Zones, Ramsar Sites and Sites of Special Scientific Interest) but these can be difficult and expensive to monitor and </a:t>
            </a:r>
            <a:r>
              <a:rPr lang="en-GB" sz="2000" dirty="0">
                <a:solidFill>
                  <a:schemeClr val="tx1"/>
                </a:solidFill>
              </a:rPr>
              <a:t>enforce</a:t>
            </a:r>
          </a:p>
          <a:p>
            <a:r>
              <a:rPr lang="en-GB" sz="2000" dirty="0">
                <a:solidFill>
                  <a:schemeClr val="tx1"/>
                </a:solidFill>
              </a:rPr>
              <a:t>Codes of conduct offer an alternative way to protect marine wildlife as these rely on local stewardship</a:t>
            </a:r>
          </a:p>
          <a:p>
            <a:r>
              <a:rPr lang="en-GB" sz="2000" dirty="0">
                <a:solidFill>
                  <a:schemeClr val="tx1"/>
                </a:solidFill>
              </a:rPr>
              <a:t>However, codes of conduct differ between localities, overlap and contradict one another (Reis and McLoughlin, 2019)</a:t>
            </a:r>
          </a:p>
          <a:p>
            <a:r>
              <a:rPr lang="en-GB" sz="2000" dirty="0">
                <a:solidFill>
                  <a:schemeClr val="tx1"/>
                </a:solidFill>
              </a:rPr>
              <a:t>… And we need to have a clear understanding of who those local stewards might be and how the sector operates.</a:t>
            </a:r>
          </a:p>
          <a:p>
            <a:pPr marL="0" indent="0">
              <a:buNone/>
            </a:pPr>
            <a:endParaRPr lang="en-GB" sz="2000" dirty="0"/>
          </a:p>
        </p:txBody>
      </p:sp>
      <p:pic>
        <p:nvPicPr>
          <p:cNvPr id="5" name="Picture 4">
            <a:extLst>
              <a:ext uri="{FF2B5EF4-FFF2-40B4-BE49-F238E27FC236}">
                <a16:creationId xmlns:a16="http://schemas.microsoft.com/office/drawing/2014/main" id="{A254A4AB-892E-4C5A-A985-4C94FB2B386E}"/>
              </a:ext>
            </a:extLst>
          </p:cNvPr>
          <p:cNvPicPr>
            <a:picLocks noChangeAspect="1"/>
          </p:cNvPicPr>
          <p:nvPr/>
        </p:nvPicPr>
        <p:blipFill>
          <a:blip r:embed="rId2"/>
          <a:stretch>
            <a:fillRect/>
          </a:stretch>
        </p:blipFill>
        <p:spPr>
          <a:xfrm>
            <a:off x="7207046" y="984987"/>
            <a:ext cx="3975898" cy="5737123"/>
          </a:xfrm>
          <a:prstGeom prst="rect">
            <a:avLst/>
          </a:prstGeom>
        </p:spPr>
      </p:pic>
      <p:sp>
        <p:nvSpPr>
          <p:cNvPr id="6" name="Rectangle 5">
            <a:extLst>
              <a:ext uri="{FF2B5EF4-FFF2-40B4-BE49-F238E27FC236}">
                <a16:creationId xmlns:a16="http://schemas.microsoft.com/office/drawing/2014/main" id="{F512DF11-BA9C-4BE7-A428-422D0FBDBB57}"/>
              </a:ext>
            </a:extLst>
          </p:cNvPr>
          <p:cNvSpPr/>
          <p:nvPr/>
        </p:nvSpPr>
        <p:spPr>
          <a:xfrm>
            <a:off x="173300" y="6322000"/>
            <a:ext cx="6807603" cy="400110"/>
          </a:xfrm>
          <a:prstGeom prst="rect">
            <a:avLst/>
          </a:prstGeom>
        </p:spPr>
        <p:txBody>
          <a:bodyPr wrap="square">
            <a:spAutoFit/>
          </a:bodyPr>
          <a:lstStyle/>
          <a:p>
            <a:r>
              <a:rPr lang="en-GB" sz="1000" dirty="0"/>
              <a:t>Welsh Government (2019) Welsh National Marine Plan. Downloaded from </a:t>
            </a:r>
            <a:r>
              <a:rPr lang="en-GB" sz="1000" dirty="0">
                <a:hlinkClick r:id="rId3"/>
              </a:rPr>
              <a:t>https://gov.wales/sites/default/files/publications/2019-11/welsh-national-marine-plan-document_0.pdf</a:t>
            </a:r>
            <a:r>
              <a:rPr lang="en-GB" sz="1000" dirty="0"/>
              <a:t> [Accessed 11/05/22].</a:t>
            </a:r>
          </a:p>
        </p:txBody>
      </p:sp>
    </p:spTree>
    <p:extLst>
      <p:ext uri="{BB962C8B-B14F-4D97-AF65-F5344CB8AC3E}">
        <p14:creationId xmlns:p14="http://schemas.microsoft.com/office/powerpoint/2010/main" val="3041083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A7219-7A09-4B21-8D3C-8B7AB2DCCE5F}"/>
              </a:ext>
            </a:extLst>
          </p:cNvPr>
          <p:cNvSpPr>
            <a:spLocks noGrp="1"/>
          </p:cNvSpPr>
          <p:nvPr>
            <p:ph type="title"/>
          </p:nvPr>
        </p:nvSpPr>
        <p:spPr>
          <a:xfrm>
            <a:off x="838200" y="365125"/>
            <a:ext cx="10515600" cy="1325563"/>
          </a:xfrm>
        </p:spPr>
        <p:txBody>
          <a:bodyPr>
            <a:normAutofit/>
          </a:bodyPr>
          <a:lstStyle/>
          <a:p>
            <a:r>
              <a:rPr lang="en-GB"/>
              <a:t>Snapshot Research (April 2022)</a:t>
            </a:r>
            <a:endParaRPr lang="en-GB" dirty="0"/>
          </a:p>
        </p:txBody>
      </p:sp>
      <p:sp>
        <p:nvSpPr>
          <p:cNvPr id="9" name="Rounded Rectangle 17">
            <a:extLst>
              <a:ext uri="{FF2B5EF4-FFF2-40B4-BE49-F238E27FC236}">
                <a16:creationId xmlns:a16="http://schemas.microsoft.com/office/drawing/2014/main" id="{15045B1D-AED4-407C-BC82-BF20E4E4FF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948070"/>
            <a:ext cx="4773166" cy="3896140"/>
          </a:xfrm>
          <a:prstGeom prst="roundRect">
            <a:avLst>
              <a:gd name="adj" fmla="val 2028"/>
            </a:avLst>
          </a:prstGeom>
          <a:solidFill>
            <a:schemeClr val="tx1"/>
          </a:solidFill>
          <a:ln>
            <a:solidFill>
              <a:schemeClr val="accent1">
                <a:shade val="50000"/>
              </a:schemeClr>
            </a:solidFill>
          </a:ln>
          <a:effectLst>
            <a:innerShdw blurRad="127000" dist="12700">
              <a:prstClr val="black"/>
            </a:innerShdw>
            <a:reflection blurRad="6350" stA="52000" endA="3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179E578-0609-47C1-930D-74AB71F48EBC}"/>
              </a:ext>
            </a:extLst>
          </p:cNvPr>
          <p:cNvPicPr>
            <a:picLocks noChangeAspect="1"/>
          </p:cNvPicPr>
          <p:nvPr/>
        </p:nvPicPr>
        <p:blipFill rotWithShape="1">
          <a:blip r:embed="rId4"/>
          <a:srcRect l="1480" r="12036" b="-3"/>
          <a:stretch/>
        </p:blipFill>
        <p:spPr>
          <a:xfrm>
            <a:off x="1131172" y="2268111"/>
            <a:ext cx="4187222" cy="3256059"/>
          </a:xfrm>
          <a:prstGeom prst="rect">
            <a:avLst/>
          </a:prstGeom>
        </p:spPr>
      </p:pic>
      <p:sp>
        <p:nvSpPr>
          <p:cNvPr id="3" name="Content Placeholder 2">
            <a:extLst>
              <a:ext uri="{FF2B5EF4-FFF2-40B4-BE49-F238E27FC236}">
                <a16:creationId xmlns:a16="http://schemas.microsoft.com/office/drawing/2014/main" id="{9724610B-78A3-4B8B-85C7-FF3FBD62FA8D}"/>
              </a:ext>
            </a:extLst>
          </p:cNvPr>
          <p:cNvSpPr>
            <a:spLocks noGrp="1"/>
          </p:cNvSpPr>
          <p:nvPr>
            <p:ph idx="1"/>
          </p:nvPr>
        </p:nvSpPr>
        <p:spPr>
          <a:xfrm>
            <a:off x="6096000" y="1948069"/>
            <a:ext cx="5871587" cy="4544806"/>
          </a:xfrm>
        </p:spPr>
        <p:txBody>
          <a:bodyPr>
            <a:normAutofit/>
          </a:bodyPr>
          <a:lstStyle/>
          <a:p>
            <a:pPr marL="457200" indent="-457200">
              <a:buFont typeface="+mj-lt"/>
              <a:buAutoNum type="arabicPeriod"/>
            </a:pPr>
            <a:r>
              <a:rPr lang="en-GB" sz="2000" dirty="0"/>
              <a:t>Undertook desk based research to identify codes of conduct relevant for marine wildlife boat operators in Wales</a:t>
            </a:r>
          </a:p>
          <a:p>
            <a:pPr marL="457200" indent="-457200">
              <a:buFont typeface="+mj-lt"/>
              <a:buAutoNum type="arabicPeriod"/>
            </a:pPr>
            <a:r>
              <a:rPr lang="en-GB" sz="2000" dirty="0"/>
              <a:t>Identified marine wildlife boat operators in Wales using search terms "boat trips Wales", "marine wildlife Wales", "cruise Wales", "sea safari Wales" and "charter boat Wales wildlife“</a:t>
            </a:r>
          </a:p>
          <a:p>
            <a:pPr marL="457200" indent="-457200">
              <a:buFont typeface="+mj-lt"/>
              <a:buAutoNum type="arabicPeriod"/>
            </a:pPr>
            <a:r>
              <a:rPr lang="en-GB" sz="2000" dirty="0"/>
              <a:t>Distributed questionnaires to commercial marine wildlife boat tour operations to understand awareness and adherence to codes of conduct</a:t>
            </a:r>
          </a:p>
          <a:p>
            <a:pPr marL="457200" indent="-457200">
              <a:buFont typeface="+mj-lt"/>
              <a:buAutoNum type="arabicPeriod"/>
            </a:pPr>
            <a:r>
              <a:rPr lang="en-GB" sz="2000" dirty="0"/>
              <a:t>Interviewed operators to explore potential issues associated with implementing codes of conduct (</a:t>
            </a:r>
            <a:r>
              <a:rPr lang="en-GB" sz="2000" dirty="0" err="1"/>
              <a:t>Eg.</a:t>
            </a:r>
            <a:r>
              <a:rPr lang="en-GB" sz="2000" dirty="0"/>
              <a:t> </a:t>
            </a:r>
            <a:r>
              <a:rPr lang="en-GB" sz="2000" dirty="0" err="1"/>
              <a:t>Covid</a:t>
            </a:r>
            <a:r>
              <a:rPr lang="en-GB" sz="2000" dirty="0"/>
              <a:t>).</a:t>
            </a:r>
          </a:p>
        </p:txBody>
      </p:sp>
    </p:spTree>
    <p:extLst>
      <p:ext uri="{BB962C8B-B14F-4D97-AF65-F5344CB8AC3E}">
        <p14:creationId xmlns:p14="http://schemas.microsoft.com/office/powerpoint/2010/main" val="2711530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489775-B83C-46EE-BBF0-5878E60B936F}"/>
              </a:ext>
            </a:extLst>
          </p:cNvPr>
          <p:cNvPicPr>
            <a:picLocks noChangeAspect="1"/>
          </p:cNvPicPr>
          <p:nvPr/>
        </p:nvPicPr>
        <p:blipFill rotWithShape="1">
          <a:blip r:embed="rId4"/>
          <a:srcRect l="23440" r="31576"/>
          <a:stretch/>
        </p:blipFill>
        <p:spPr>
          <a:xfrm>
            <a:off x="7552944" y="10"/>
            <a:ext cx="4639056" cy="6857990"/>
          </a:xfrm>
          <a:prstGeom prst="rect">
            <a:avLst/>
          </a:prstGeom>
        </p:spPr>
      </p:pic>
      <p:sp useBgFill="1">
        <p:nvSpPr>
          <p:cNvPr id="9" name="Rectangle 8">
            <a:extLst>
              <a:ext uri="{FF2B5EF4-FFF2-40B4-BE49-F238E27FC236}">
                <a16:creationId xmlns:a16="http://schemas.microsoft.com/office/drawing/2014/main" id="{97E60398-905F-436C-AB6F-00D742F625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ln>
            <a:noFill/>
          </a:ln>
          <a:effectLst>
            <a:outerShdw blurRad="1397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6DC91C7-5099-403F-9B77-8A3F02386D54}"/>
              </a:ext>
            </a:extLst>
          </p:cNvPr>
          <p:cNvSpPr>
            <a:spLocks noGrp="1"/>
          </p:cNvSpPr>
          <p:nvPr>
            <p:ph type="title"/>
          </p:nvPr>
        </p:nvSpPr>
        <p:spPr>
          <a:xfrm>
            <a:off x="838201" y="365125"/>
            <a:ext cx="6361590" cy="1325563"/>
          </a:xfrm>
        </p:spPr>
        <p:txBody>
          <a:bodyPr>
            <a:normAutofit/>
          </a:bodyPr>
          <a:lstStyle/>
          <a:p>
            <a:r>
              <a:rPr lang="en-GB" sz="4200"/>
              <a:t>Desk Based Research Results</a:t>
            </a:r>
          </a:p>
        </p:txBody>
      </p:sp>
      <p:sp>
        <p:nvSpPr>
          <p:cNvPr id="3" name="Content Placeholder 2">
            <a:extLst>
              <a:ext uri="{FF2B5EF4-FFF2-40B4-BE49-F238E27FC236}">
                <a16:creationId xmlns:a16="http://schemas.microsoft.com/office/drawing/2014/main" id="{E687C84F-6107-4276-879A-79ECE7C5FF9C}"/>
              </a:ext>
            </a:extLst>
          </p:cNvPr>
          <p:cNvSpPr>
            <a:spLocks noGrp="1"/>
          </p:cNvSpPr>
          <p:nvPr>
            <p:ph idx="1"/>
          </p:nvPr>
        </p:nvSpPr>
        <p:spPr>
          <a:xfrm>
            <a:off x="1120000" y="1825625"/>
            <a:ext cx="6079791" cy="4351338"/>
          </a:xfrm>
        </p:spPr>
        <p:txBody>
          <a:bodyPr>
            <a:normAutofit fontScale="92500" lnSpcReduction="10000"/>
          </a:bodyPr>
          <a:lstStyle/>
          <a:p>
            <a:r>
              <a:rPr lang="en-GB" sz="2200" dirty="0"/>
              <a:t>Identified 12 marine wildlife codes of conduct  potentially relevant to boat operators in Wales</a:t>
            </a:r>
          </a:p>
          <a:p>
            <a:r>
              <a:rPr lang="en-GB" sz="2200" dirty="0"/>
              <a:t>Identified 39 marine wildlife boat trip operators in Wales</a:t>
            </a:r>
          </a:p>
          <a:p>
            <a:r>
              <a:rPr lang="en-GB" sz="2200" dirty="0"/>
              <a:t>Most boat operators owned one or two boats</a:t>
            </a:r>
          </a:p>
          <a:p>
            <a:r>
              <a:rPr lang="en-GB" sz="2200" dirty="0"/>
              <a:t>Charged £5- £25 per adult per trip</a:t>
            </a:r>
          </a:p>
          <a:p>
            <a:r>
              <a:rPr lang="en-GB" sz="2200" dirty="0"/>
              <a:t>Typically seated twelve passengers at a time</a:t>
            </a:r>
          </a:p>
          <a:p>
            <a:r>
              <a:rPr lang="en-GB" sz="2200" dirty="0"/>
              <a:t>Took visitors out for 1-2 hours although a few offered half or full day trips</a:t>
            </a:r>
          </a:p>
          <a:p>
            <a:r>
              <a:rPr lang="en-GB" sz="2200" dirty="0"/>
              <a:t>Main species sighted were seabirds, seals, dolphins, porpoises and waders.</a:t>
            </a:r>
          </a:p>
          <a:p>
            <a:r>
              <a:rPr lang="en-GB" sz="2200" dirty="0"/>
              <a:t>Very few (~10%) operators advertised any codes of conduct on their websites. </a:t>
            </a:r>
          </a:p>
          <a:p>
            <a:pPr marL="0" indent="0">
              <a:buNone/>
            </a:pPr>
            <a:endParaRPr lang="en-GB" sz="2200" dirty="0"/>
          </a:p>
          <a:p>
            <a:endParaRPr lang="en-GB" sz="2200" dirty="0"/>
          </a:p>
        </p:txBody>
      </p:sp>
    </p:spTree>
    <p:extLst>
      <p:ext uri="{BB962C8B-B14F-4D97-AF65-F5344CB8AC3E}">
        <p14:creationId xmlns:p14="http://schemas.microsoft.com/office/powerpoint/2010/main" val="3857949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11777-545E-4595-ADF1-6783223A2876}"/>
              </a:ext>
            </a:extLst>
          </p:cNvPr>
          <p:cNvSpPr>
            <a:spLocks noGrp="1"/>
          </p:cNvSpPr>
          <p:nvPr>
            <p:ph type="title"/>
          </p:nvPr>
        </p:nvSpPr>
        <p:spPr>
          <a:xfrm>
            <a:off x="325734" y="335628"/>
            <a:ext cx="10515600" cy="1325563"/>
          </a:xfrm>
        </p:spPr>
        <p:txBody>
          <a:bodyPr>
            <a:normAutofit fontScale="90000"/>
          </a:bodyPr>
          <a:lstStyle/>
          <a:p>
            <a:r>
              <a:rPr lang="en-GB" dirty="0"/>
              <a:t>Locations of Marine Wildlife Boat Tour Operators in Wales</a:t>
            </a:r>
          </a:p>
        </p:txBody>
      </p:sp>
      <p:sp>
        <p:nvSpPr>
          <p:cNvPr id="3" name="Content Placeholder 2">
            <a:extLst>
              <a:ext uri="{FF2B5EF4-FFF2-40B4-BE49-F238E27FC236}">
                <a16:creationId xmlns:a16="http://schemas.microsoft.com/office/drawing/2014/main" id="{3966A3FD-F60B-4694-87D1-9F25A286D97E}"/>
              </a:ext>
            </a:extLst>
          </p:cNvPr>
          <p:cNvSpPr>
            <a:spLocks noGrp="1"/>
          </p:cNvSpPr>
          <p:nvPr>
            <p:ph idx="1"/>
          </p:nvPr>
        </p:nvSpPr>
        <p:spPr>
          <a:xfrm>
            <a:off x="559562" y="2030898"/>
            <a:ext cx="4637705" cy="4351338"/>
          </a:xfrm>
        </p:spPr>
        <p:txBody>
          <a:bodyPr>
            <a:normAutofit fontScale="92500" lnSpcReduction="20000"/>
          </a:bodyPr>
          <a:lstStyle/>
          <a:p>
            <a:r>
              <a:rPr lang="en-GB" dirty="0"/>
              <a:t>Identified 43 but 4 were either not taking bookings or used alternative business names for the same activity</a:t>
            </a:r>
          </a:p>
          <a:p>
            <a:r>
              <a:rPr lang="en-GB" dirty="0"/>
              <a:t>Mainly around Pembrokeshire, but also identified around </a:t>
            </a:r>
            <a:r>
              <a:rPr lang="en-GB" dirty="0" err="1"/>
              <a:t>Pwllelhi</a:t>
            </a:r>
            <a:r>
              <a:rPr lang="en-GB" dirty="0"/>
              <a:t>, </a:t>
            </a:r>
            <a:r>
              <a:rPr lang="en-GB" dirty="0" err="1"/>
              <a:t>Menai</a:t>
            </a:r>
            <a:r>
              <a:rPr lang="en-GB" dirty="0"/>
              <a:t> Strait, Gower and Cardiff.</a:t>
            </a:r>
          </a:p>
          <a:p>
            <a:r>
              <a:rPr lang="en-GB" dirty="0"/>
              <a:t>NB. More than one operator might be located at each site.</a:t>
            </a:r>
          </a:p>
          <a:p>
            <a:r>
              <a:rPr lang="en-GB" dirty="0"/>
              <a:t>NNB. Cardiff Bay operations are within an enclosed bay area</a:t>
            </a:r>
          </a:p>
          <a:p>
            <a:endParaRPr lang="en-GB" dirty="0"/>
          </a:p>
        </p:txBody>
      </p:sp>
      <p:pic>
        <p:nvPicPr>
          <p:cNvPr id="4" name="Picture 3">
            <a:extLst>
              <a:ext uri="{FF2B5EF4-FFF2-40B4-BE49-F238E27FC236}">
                <a16:creationId xmlns:a16="http://schemas.microsoft.com/office/drawing/2014/main" id="{F08B2D2E-BA58-4BD9-81F5-0C2633A75465}"/>
              </a:ext>
            </a:extLst>
          </p:cNvPr>
          <p:cNvPicPr>
            <a:picLocks noChangeAspect="1"/>
          </p:cNvPicPr>
          <p:nvPr/>
        </p:nvPicPr>
        <p:blipFill>
          <a:blip r:embed="rId3"/>
          <a:stretch>
            <a:fillRect/>
          </a:stretch>
        </p:blipFill>
        <p:spPr>
          <a:xfrm>
            <a:off x="6191769" y="1299291"/>
            <a:ext cx="5674497" cy="5002995"/>
          </a:xfrm>
          <a:prstGeom prst="rect">
            <a:avLst/>
          </a:prstGeom>
        </p:spPr>
      </p:pic>
      <p:sp>
        <p:nvSpPr>
          <p:cNvPr id="6" name="TextBox 5">
            <a:extLst>
              <a:ext uri="{FF2B5EF4-FFF2-40B4-BE49-F238E27FC236}">
                <a16:creationId xmlns:a16="http://schemas.microsoft.com/office/drawing/2014/main" id="{188163B7-4194-40DF-A99F-7D9EE0CD6483}"/>
              </a:ext>
            </a:extLst>
          </p:cNvPr>
          <p:cNvSpPr txBox="1"/>
          <p:nvPr/>
        </p:nvSpPr>
        <p:spPr>
          <a:xfrm>
            <a:off x="6191769" y="6382236"/>
            <a:ext cx="4257368" cy="369332"/>
          </a:xfrm>
          <a:prstGeom prst="rect">
            <a:avLst/>
          </a:prstGeom>
          <a:noFill/>
        </p:spPr>
        <p:txBody>
          <a:bodyPr wrap="square" rtlCol="0">
            <a:spAutoFit/>
          </a:bodyPr>
          <a:lstStyle/>
          <a:p>
            <a:r>
              <a:rPr lang="en-GB" dirty="0"/>
              <a:t>Source: author</a:t>
            </a:r>
          </a:p>
        </p:txBody>
      </p:sp>
    </p:spTree>
    <p:extLst>
      <p:ext uri="{BB962C8B-B14F-4D97-AF65-F5344CB8AC3E}">
        <p14:creationId xmlns:p14="http://schemas.microsoft.com/office/powerpoint/2010/main" val="547812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E439E-CCAB-454B-954C-B8BEB453A27F}"/>
              </a:ext>
            </a:extLst>
          </p:cNvPr>
          <p:cNvSpPr>
            <a:spLocks noGrp="1"/>
          </p:cNvSpPr>
          <p:nvPr>
            <p:ph type="title"/>
          </p:nvPr>
        </p:nvSpPr>
        <p:spPr>
          <a:xfrm>
            <a:off x="4702628" y="365125"/>
            <a:ext cx="6651171" cy="1325563"/>
          </a:xfrm>
        </p:spPr>
        <p:txBody>
          <a:bodyPr>
            <a:normAutofit/>
          </a:bodyPr>
          <a:lstStyle/>
          <a:p>
            <a:r>
              <a:rPr lang="en-GB" sz="3800" u="sng"/>
              <a:t>Primary research response rates</a:t>
            </a:r>
            <a:br>
              <a:rPr lang="en-GB" sz="3800"/>
            </a:br>
            <a:endParaRPr lang="en-GB" sz="3800"/>
          </a:p>
        </p:txBody>
      </p:sp>
      <p:sp>
        <p:nvSpPr>
          <p:cNvPr id="3" name="Content Placeholder 2">
            <a:extLst>
              <a:ext uri="{FF2B5EF4-FFF2-40B4-BE49-F238E27FC236}">
                <a16:creationId xmlns:a16="http://schemas.microsoft.com/office/drawing/2014/main" id="{14F228FE-8127-496B-A44D-229B6C950FBB}"/>
              </a:ext>
            </a:extLst>
          </p:cNvPr>
          <p:cNvSpPr>
            <a:spLocks noGrp="1"/>
          </p:cNvSpPr>
          <p:nvPr>
            <p:ph idx="1"/>
          </p:nvPr>
        </p:nvSpPr>
        <p:spPr>
          <a:xfrm>
            <a:off x="4983480" y="1825625"/>
            <a:ext cx="6487886" cy="4351338"/>
          </a:xfrm>
        </p:spPr>
        <p:txBody>
          <a:bodyPr>
            <a:normAutofit/>
          </a:bodyPr>
          <a:lstStyle/>
          <a:p>
            <a:r>
              <a:rPr lang="en-GB" dirty="0"/>
              <a:t>After two weeks, eight questionnaires had been completed (21% response rate) and three respondents were interviewed. </a:t>
            </a:r>
          </a:p>
          <a:p>
            <a:r>
              <a:rPr lang="en-GB" i="1" dirty="0"/>
              <a:t>Marine boat trip operators do not like to use technology to respond to questionnaires or participate in interviews!</a:t>
            </a:r>
          </a:p>
        </p:txBody>
      </p:sp>
      <p:pic>
        <p:nvPicPr>
          <p:cNvPr id="6" name="Picture 4">
            <a:extLst>
              <a:ext uri="{FF2B5EF4-FFF2-40B4-BE49-F238E27FC236}">
                <a16:creationId xmlns:a16="http://schemas.microsoft.com/office/drawing/2014/main" id="{A842B8B7-A696-3F5C-3921-D39570109480}"/>
              </a:ext>
            </a:extLst>
          </p:cNvPr>
          <p:cNvPicPr>
            <a:picLocks noChangeAspect="1"/>
          </p:cNvPicPr>
          <p:nvPr/>
        </p:nvPicPr>
        <p:blipFill rotWithShape="1">
          <a:blip r:embed="rId4"/>
          <a:srcRect l="31521" r="32854"/>
          <a:stretch/>
        </p:blipFill>
        <p:spPr>
          <a:xfrm>
            <a:off x="20" y="10"/>
            <a:ext cx="4343380" cy="6857990"/>
          </a:xfrm>
          <a:prstGeom prst="rect">
            <a:avLst/>
          </a:prstGeom>
        </p:spPr>
      </p:pic>
    </p:spTree>
    <p:extLst>
      <p:ext uri="{BB962C8B-B14F-4D97-AF65-F5344CB8AC3E}">
        <p14:creationId xmlns:p14="http://schemas.microsoft.com/office/powerpoint/2010/main" val="3468839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F8F0EAF6-BD48-48F8-8F55-3D0E7F9896A8}"/>
              </a:ext>
            </a:extLst>
          </p:cNvPr>
          <p:cNvSpPr>
            <a:spLocks noGrp="1"/>
          </p:cNvSpPr>
          <p:nvPr>
            <p:ph type="title"/>
          </p:nvPr>
        </p:nvSpPr>
        <p:spPr/>
        <p:txBody>
          <a:bodyPr/>
          <a:lstStyle/>
          <a:p>
            <a:r>
              <a:rPr lang="en-GB" dirty="0"/>
              <a:t>Peak Season</a:t>
            </a:r>
          </a:p>
        </p:txBody>
      </p:sp>
      <p:pic>
        <p:nvPicPr>
          <p:cNvPr id="4" name="Content Placeholder 3" descr="Picture 4">
            <a:extLst>
              <a:ext uri="{FF2B5EF4-FFF2-40B4-BE49-F238E27FC236}">
                <a16:creationId xmlns:a16="http://schemas.microsoft.com/office/drawing/2014/main" id="{9A4EB12B-1D01-4425-8387-1DD281DF8AAB}"/>
              </a:ext>
            </a:extLst>
          </p:cNvPr>
          <p:cNvPicPr>
            <a:picLocks noGrp="1"/>
          </p:cNvPicPr>
          <p:nvPr>
            <p:ph sz="half" idx="1"/>
          </p:nvPr>
        </p:nvPicPr>
        <p:blipFill>
          <a:blip r:embed="rId3" cstate="print"/>
          <a:stretch>
            <a:fillRect/>
          </a:stretch>
        </p:blipFill>
        <p:spPr>
          <a:xfrm>
            <a:off x="363651" y="2301092"/>
            <a:ext cx="5092055" cy="4351338"/>
          </a:xfrm>
          <a:prstGeom prst="rect">
            <a:avLst/>
          </a:prstGeom>
        </p:spPr>
      </p:pic>
      <p:sp>
        <p:nvSpPr>
          <p:cNvPr id="3" name="Text Placeholder 2">
            <a:extLst>
              <a:ext uri="{FF2B5EF4-FFF2-40B4-BE49-F238E27FC236}">
                <a16:creationId xmlns:a16="http://schemas.microsoft.com/office/drawing/2014/main" id="{DC1AB0D5-2C8B-4D8C-85E2-0B976069202C}"/>
              </a:ext>
            </a:extLst>
          </p:cNvPr>
          <p:cNvSpPr>
            <a:spLocks noGrp="1"/>
          </p:cNvSpPr>
          <p:nvPr>
            <p:ph sz="half" idx="2"/>
          </p:nvPr>
        </p:nvSpPr>
        <p:spPr>
          <a:xfrm>
            <a:off x="5497636" y="1811224"/>
            <a:ext cx="6288783" cy="4351338"/>
          </a:xfrm>
        </p:spPr>
        <p:txBody>
          <a:bodyPr>
            <a:normAutofit/>
          </a:bodyPr>
          <a:lstStyle/>
          <a:p>
            <a:pPr marL="0" indent="0">
              <a:buNone/>
            </a:pPr>
            <a:r>
              <a:rPr lang="en-US" sz="1800" b="1" dirty="0"/>
              <a:t>How many trips per week do you typically run in peak season? </a:t>
            </a:r>
            <a:endParaRPr lang="en-GB" sz="1800" dirty="0"/>
          </a:p>
        </p:txBody>
      </p:sp>
      <p:sp>
        <p:nvSpPr>
          <p:cNvPr id="5" name="TextBox 4">
            <a:extLst>
              <a:ext uri="{FF2B5EF4-FFF2-40B4-BE49-F238E27FC236}">
                <a16:creationId xmlns:a16="http://schemas.microsoft.com/office/drawing/2014/main" id="{30C9387A-652A-4061-BD56-A7A9A57280E5}"/>
              </a:ext>
            </a:extLst>
          </p:cNvPr>
          <p:cNvSpPr txBox="1"/>
          <p:nvPr/>
        </p:nvSpPr>
        <p:spPr>
          <a:xfrm>
            <a:off x="2784707" y="6492875"/>
            <a:ext cx="1297183" cy="246221"/>
          </a:xfrm>
          <a:prstGeom prst="rect">
            <a:avLst/>
          </a:prstGeom>
          <a:noFill/>
        </p:spPr>
        <p:txBody>
          <a:bodyPr wrap="square" rtlCol="0">
            <a:spAutoFit/>
          </a:bodyPr>
          <a:lstStyle/>
          <a:p>
            <a:r>
              <a:rPr lang="en-GB" sz="1000" dirty="0">
                <a:solidFill>
                  <a:schemeClr val="bg1"/>
                </a:solidFill>
              </a:rPr>
              <a:t>No. responses</a:t>
            </a:r>
          </a:p>
        </p:txBody>
      </p:sp>
      <p:sp>
        <p:nvSpPr>
          <p:cNvPr id="12" name="Rectangle 11">
            <a:extLst>
              <a:ext uri="{FF2B5EF4-FFF2-40B4-BE49-F238E27FC236}">
                <a16:creationId xmlns:a16="http://schemas.microsoft.com/office/drawing/2014/main" id="{9C56F888-25EE-42C9-B3BA-3CBF0CE6CDF0}"/>
              </a:ext>
            </a:extLst>
          </p:cNvPr>
          <p:cNvSpPr/>
          <p:nvPr/>
        </p:nvSpPr>
        <p:spPr>
          <a:xfrm>
            <a:off x="279792" y="1811224"/>
            <a:ext cx="5217844" cy="369332"/>
          </a:xfrm>
          <a:prstGeom prst="rect">
            <a:avLst/>
          </a:prstGeom>
        </p:spPr>
        <p:txBody>
          <a:bodyPr wrap="square">
            <a:spAutoFit/>
          </a:bodyPr>
          <a:lstStyle/>
          <a:p>
            <a:r>
              <a:rPr lang="en-US" b="1" dirty="0"/>
              <a:t>When is peak season for marine wildlife boat trips? </a:t>
            </a:r>
            <a:endParaRPr lang="en-GB" dirty="0"/>
          </a:p>
        </p:txBody>
      </p:sp>
      <p:pic>
        <p:nvPicPr>
          <p:cNvPr id="13" name="Content Placeholder 3" descr="Picture 5">
            <a:extLst>
              <a:ext uri="{FF2B5EF4-FFF2-40B4-BE49-F238E27FC236}">
                <a16:creationId xmlns:a16="http://schemas.microsoft.com/office/drawing/2014/main" id="{BAD4E4D2-0C2A-468B-9C8A-28A460BC7776}"/>
              </a:ext>
            </a:extLst>
          </p:cNvPr>
          <p:cNvPicPr>
            <a:picLocks/>
          </p:cNvPicPr>
          <p:nvPr/>
        </p:nvPicPr>
        <p:blipFill>
          <a:blip r:embed="rId4" cstate="print"/>
          <a:stretch>
            <a:fillRect/>
          </a:stretch>
        </p:blipFill>
        <p:spPr>
          <a:xfrm>
            <a:off x="5581495" y="2301092"/>
            <a:ext cx="6345701" cy="4351338"/>
          </a:xfrm>
          <a:prstGeom prst="rect">
            <a:avLst/>
          </a:prstGeom>
        </p:spPr>
      </p:pic>
      <p:sp>
        <p:nvSpPr>
          <p:cNvPr id="14" name="TextBox 13">
            <a:extLst>
              <a:ext uri="{FF2B5EF4-FFF2-40B4-BE49-F238E27FC236}">
                <a16:creationId xmlns:a16="http://schemas.microsoft.com/office/drawing/2014/main" id="{02AEB5F8-F2D9-4FFA-BC0F-4D523B4EFCB5}"/>
              </a:ext>
            </a:extLst>
          </p:cNvPr>
          <p:cNvSpPr txBox="1"/>
          <p:nvPr/>
        </p:nvSpPr>
        <p:spPr>
          <a:xfrm>
            <a:off x="8531662" y="6430790"/>
            <a:ext cx="1297183" cy="246221"/>
          </a:xfrm>
          <a:prstGeom prst="rect">
            <a:avLst/>
          </a:prstGeom>
          <a:noFill/>
        </p:spPr>
        <p:txBody>
          <a:bodyPr wrap="square" rtlCol="0">
            <a:spAutoFit/>
          </a:bodyPr>
          <a:lstStyle/>
          <a:p>
            <a:r>
              <a:rPr lang="en-GB" sz="1000" dirty="0">
                <a:solidFill>
                  <a:schemeClr val="bg1"/>
                </a:solidFill>
              </a:rPr>
              <a:t>No. responses</a:t>
            </a:r>
          </a:p>
        </p:txBody>
      </p:sp>
    </p:spTree>
    <p:extLst>
      <p:ext uri="{BB962C8B-B14F-4D97-AF65-F5344CB8AC3E}">
        <p14:creationId xmlns:p14="http://schemas.microsoft.com/office/powerpoint/2010/main" val="3427441000"/>
      </p:ext>
    </p:extLst>
  </p:cSld>
  <p:clrMapOvr>
    <a:masterClrMapping/>
  </p:clrMapOvr>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58A4503F4D17343B9BF8415F4F04304" ma:contentTypeVersion="14" ma:contentTypeDescription="Create a new document." ma:contentTypeScope="" ma:versionID="40b1c4e905ddd607c99bd554100cbbb5">
  <xsd:schema xmlns:xsd="http://www.w3.org/2001/XMLSchema" xmlns:xs="http://www.w3.org/2001/XMLSchema" xmlns:p="http://schemas.microsoft.com/office/2006/metadata/properties" xmlns:ns3="20385ec5-d27a-4092-bbac-23a354654f80" xmlns:ns4="4531d7c5-e499-4558-9033-9fec3fe40f06" targetNamespace="http://schemas.microsoft.com/office/2006/metadata/properties" ma:root="true" ma:fieldsID="6bed61e9a450a0761876af3a53906179" ns3:_="" ns4:_="">
    <xsd:import namespace="20385ec5-d27a-4092-bbac-23a354654f80"/>
    <xsd:import namespace="4531d7c5-e499-4558-9033-9fec3fe40f0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385ec5-d27a-4092-bbac-23a354654f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531d7c5-e499-4558-9033-9fec3fe40f0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251092A-379F-47BC-B73E-4E6E0B3938DF}">
  <ds:schemaRefs>
    <ds:schemaRef ds:uri="http://purl.org/dc/terms/"/>
    <ds:schemaRef ds:uri="http://schemas.openxmlformats.org/package/2006/metadata/core-properties"/>
    <ds:schemaRef ds:uri="http://purl.org/dc/dcmitype/"/>
    <ds:schemaRef ds:uri="http://schemas.microsoft.com/office/infopath/2007/PartnerControls"/>
    <ds:schemaRef ds:uri="20385ec5-d27a-4092-bbac-23a354654f80"/>
    <ds:schemaRef ds:uri="http://purl.org/dc/elements/1.1/"/>
    <ds:schemaRef ds:uri="http://schemas.microsoft.com/office/2006/metadata/properties"/>
    <ds:schemaRef ds:uri="http://schemas.microsoft.com/office/2006/documentManagement/types"/>
    <ds:schemaRef ds:uri="4531d7c5-e499-4558-9033-9fec3fe40f06"/>
    <ds:schemaRef ds:uri="http://www.w3.org/XML/1998/namespace"/>
  </ds:schemaRefs>
</ds:datastoreItem>
</file>

<file path=customXml/itemProps2.xml><?xml version="1.0" encoding="utf-8"?>
<ds:datastoreItem xmlns:ds="http://schemas.openxmlformats.org/officeDocument/2006/customXml" ds:itemID="{77A428CD-E56E-460D-966A-F70D17CD6E01}">
  <ds:schemaRefs>
    <ds:schemaRef ds:uri="http://schemas.microsoft.com/sharepoint/v3/contenttype/forms"/>
  </ds:schemaRefs>
</ds:datastoreItem>
</file>

<file path=customXml/itemProps3.xml><?xml version="1.0" encoding="utf-8"?>
<ds:datastoreItem xmlns:ds="http://schemas.openxmlformats.org/officeDocument/2006/customXml" ds:itemID="{20211F50-19C6-434E-B3D8-15E2DFD39E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385ec5-d27a-4092-bbac-23a354654f80"/>
    <ds:schemaRef ds:uri="4531d7c5-e499-4558-9033-9fec3fe40f0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41</TotalTime>
  <Words>2092</Words>
  <Application>Microsoft Office PowerPoint</Application>
  <PresentationFormat>Widescreen</PresentationFormat>
  <Paragraphs>140</Paragraphs>
  <Slides>20</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Corbel</vt:lpstr>
      <vt:lpstr>Depth</vt:lpstr>
      <vt:lpstr>Marine  Wildlife  Boat  Tour  Operations in  Wales. A Snapshot.</vt:lpstr>
      <vt:lpstr>Purpose</vt:lpstr>
      <vt:lpstr>Setting the Scene- Industry</vt:lpstr>
      <vt:lpstr>Setting the Scene- Legislation &amp; Policy</vt:lpstr>
      <vt:lpstr>Snapshot Research (April 2022)</vt:lpstr>
      <vt:lpstr>Desk Based Research Results</vt:lpstr>
      <vt:lpstr>Locations of Marine Wildlife Boat Tour Operators in Wales</vt:lpstr>
      <vt:lpstr>Primary research response rates </vt:lpstr>
      <vt:lpstr>Peak Season</vt:lpstr>
      <vt:lpstr>Staff</vt:lpstr>
      <vt:lpstr>Boat Trip Customers</vt:lpstr>
      <vt:lpstr>Customers Cont’</vt:lpstr>
      <vt:lpstr>What are the main species usually seen? </vt:lpstr>
      <vt:lpstr>Which marine wildlife codes of conduct have you heard of? </vt:lpstr>
      <vt:lpstr>Interview Responses- Codes of Conduct  </vt:lpstr>
      <vt:lpstr>Interview Responses- Covid and Future Plans </vt:lpstr>
      <vt:lpstr>Conclusions </vt:lpstr>
      <vt:lpstr>Future Research Needs</vt:lpstr>
      <vt:lpstr>Questions???</vt:lpstr>
      <vt:lpstr>References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Marine  Wildlife  Boat  Tour  Operations in  Wales. A Snapshot.</dc:title>
  <dc:creator>Reis, Jeanette</dc:creator>
  <cp:lastModifiedBy>Reis, Jeanette</cp:lastModifiedBy>
  <cp:revision>1</cp:revision>
  <dcterms:created xsi:type="dcterms:W3CDTF">2022-05-11T14:29:29Z</dcterms:created>
  <dcterms:modified xsi:type="dcterms:W3CDTF">2022-05-11T15:10:45Z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0x010100E58A4503F4D17343B9BF8415F4F04304</vt:lpwstr>
  </property>
</Properties>
</file>