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5"/>
  </p:notesMasterIdLst>
  <p:sldIdLst>
    <p:sldId id="260" r:id="rId5"/>
    <p:sldId id="267" r:id="rId6"/>
    <p:sldId id="264" r:id="rId7"/>
    <p:sldId id="268" r:id="rId8"/>
    <p:sldId id="269" r:id="rId9"/>
    <p:sldId id="271" r:id="rId10"/>
    <p:sldId id="270" r:id="rId11"/>
    <p:sldId id="265" r:id="rId12"/>
    <p:sldId id="272" r:id="rId13"/>
    <p:sldId id="25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713"/>
    <p:restoredTop sz="96622" autoAdjust="0"/>
  </p:normalViewPr>
  <p:slideViewPr>
    <p:cSldViewPr snapToGrid="0" snapToObjects="1">
      <p:cViewPr varScale="1">
        <p:scale>
          <a:sx n="121" d="100"/>
          <a:sy n="121" d="100"/>
        </p:scale>
        <p:origin x="662" y="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8ACD08-5DF5-BD4B-807B-F11B16FFC28F}" type="datetimeFigureOut">
              <a:rPr lang="en-US" smtClean="0"/>
              <a:t>5/16/2022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B902F4-BDC4-E545-963F-EE58C192BFC7}" type="slidenum">
              <a:rPr lang="en-US" smtClean="0"/>
              <a:t>‹#›</a:t>
            </a:fld>
            <a:endParaRPr lang="en-US"/>
          </a:p>
        </p:txBody>
      </p:sp>
    </p:spTree>
    <p:extLst>
      <p:ext uri="{BB962C8B-B14F-4D97-AF65-F5344CB8AC3E}">
        <p14:creationId xmlns:p14="http://schemas.microsoft.com/office/powerpoint/2010/main" val="4190417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FB902F4-BDC4-E545-963F-EE58C192BFC7}" type="slidenum">
              <a:rPr lang="en-US" smtClean="0"/>
              <a:t>1</a:t>
            </a:fld>
            <a:endParaRPr lang="en-US"/>
          </a:p>
        </p:txBody>
      </p:sp>
    </p:spTree>
    <p:extLst>
      <p:ext uri="{BB962C8B-B14F-4D97-AF65-F5344CB8AC3E}">
        <p14:creationId xmlns:p14="http://schemas.microsoft.com/office/powerpoint/2010/main" val="3946235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FB902F4-BDC4-E545-963F-EE58C192BFC7}" type="slidenum">
              <a:rPr lang="en-US" smtClean="0"/>
              <a:t>2</a:t>
            </a:fld>
            <a:endParaRPr lang="en-US"/>
          </a:p>
        </p:txBody>
      </p:sp>
    </p:spTree>
    <p:extLst>
      <p:ext uri="{BB962C8B-B14F-4D97-AF65-F5344CB8AC3E}">
        <p14:creationId xmlns:p14="http://schemas.microsoft.com/office/powerpoint/2010/main" val="1065548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Experiential learning is defined by Kolb as “</a:t>
            </a:r>
            <a:r>
              <a:rPr lang="en-GB" sz="1200" i="1" kern="1200" dirty="0">
                <a:solidFill>
                  <a:schemeClr val="tx1"/>
                </a:solidFill>
                <a:effectLst/>
                <a:latin typeface="+mn-lt"/>
                <a:ea typeface="+mn-ea"/>
                <a:cs typeface="+mn-cs"/>
              </a:rPr>
              <a:t>learning through reflection of doing</a:t>
            </a:r>
            <a:r>
              <a:rPr lang="en-GB" sz="1200" kern="1200" dirty="0">
                <a:solidFill>
                  <a:schemeClr val="tx1"/>
                </a:solidFill>
                <a:effectLst/>
                <a:latin typeface="+mn-lt"/>
                <a:ea typeface="+mn-ea"/>
                <a:cs typeface="+mn-cs"/>
              </a:rPr>
              <a:t>” which allows for a reflective approach to students’ learning.</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Engaging in experiential learning teaching strategies encourage students to take more ownership of their learning and develop their skills and application further and has also been proven to increase student motivation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Students often find simulations to be useful, interesting and rewarding which, in turn, improves their performance and overall interest in the field, and enhance their overarching motivation. </a:t>
            </a:r>
            <a:endParaRPr lang="en-GB" dirty="0"/>
          </a:p>
        </p:txBody>
      </p:sp>
      <p:sp>
        <p:nvSpPr>
          <p:cNvPr id="4" name="Slide Number Placeholder 3"/>
          <p:cNvSpPr>
            <a:spLocks noGrp="1"/>
          </p:cNvSpPr>
          <p:nvPr>
            <p:ph type="sldNum" sz="quarter" idx="5"/>
          </p:nvPr>
        </p:nvSpPr>
        <p:spPr/>
        <p:txBody>
          <a:bodyPr/>
          <a:lstStyle/>
          <a:p>
            <a:fld id="{3FB902F4-BDC4-E545-963F-EE58C192BFC7}" type="slidenum">
              <a:rPr lang="en-US" smtClean="0"/>
              <a:t>3</a:t>
            </a:fld>
            <a:endParaRPr lang="en-US"/>
          </a:p>
        </p:txBody>
      </p:sp>
    </p:spTree>
    <p:extLst>
      <p:ext uri="{BB962C8B-B14F-4D97-AF65-F5344CB8AC3E}">
        <p14:creationId xmlns:p14="http://schemas.microsoft.com/office/powerpoint/2010/main" val="641548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Some research reports that simulations can cause anxiety and frustration when placed in a competitive context, which leads to reduced engagement and ultimate learning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It is important to investigate social media simulation software in a non-competitive individual environment to establish initial student engagement.</a:t>
            </a:r>
          </a:p>
          <a:p>
            <a:r>
              <a:rPr lang="en-GB"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first set of interviews (Study 1) focused on asking students to reflect on their previous semester (as no modules in that semester had involved the use of simulation). It was designed to allow students to freely discuss their experiences and to organically arrive at various themes concerning their engagement, motivation and ultimate learning experiences from the previous semester. The second interviews (Study 2) will focus on asking them to reflect on their second semester (having experienced the simulation) and will replicate the semi-structured approach of the first set of interviews. </a:t>
            </a:r>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3FB902F4-BDC4-E545-963F-EE58C192BFC7}" type="slidenum">
              <a:rPr lang="en-US" smtClean="0"/>
              <a:t>4</a:t>
            </a:fld>
            <a:endParaRPr lang="en-US"/>
          </a:p>
        </p:txBody>
      </p:sp>
    </p:spTree>
    <p:extLst>
      <p:ext uri="{BB962C8B-B14F-4D97-AF65-F5344CB8AC3E}">
        <p14:creationId xmlns:p14="http://schemas.microsoft.com/office/powerpoint/2010/main" val="1989253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two first themes supported the idea that a simulation would satisfy the needs for practical application and task-based learning</a:t>
            </a:r>
          </a:p>
          <a:p>
            <a:endParaRPr lang="en-GB" dirty="0"/>
          </a:p>
          <a:p>
            <a:r>
              <a:rPr lang="en-GB" dirty="0"/>
              <a:t>The assessment-driven focus was of surprise given the sample</a:t>
            </a:r>
          </a:p>
        </p:txBody>
      </p:sp>
      <p:sp>
        <p:nvSpPr>
          <p:cNvPr id="4" name="Slide Number Placeholder 3"/>
          <p:cNvSpPr>
            <a:spLocks noGrp="1"/>
          </p:cNvSpPr>
          <p:nvPr>
            <p:ph type="sldNum" sz="quarter" idx="5"/>
          </p:nvPr>
        </p:nvSpPr>
        <p:spPr/>
        <p:txBody>
          <a:bodyPr/>
          <a:lstStyle/>
          <a:p>
            <a:fld id="{3FB902F4-BDC4-E545-963F-EE58C192BFC7}" type="slidenum">
              <a:rPr lang="en-US" smtClean="0"/>
              <a:t>5</a:t>
            </a:fld>
            <a:endParaRPr lang="en-US"/>
          </a:p>
        </p:txBody>
      </p:sp>
    </p:spTree>
    <p:extLst>
      <p:ext uri="{BB962C8B-B14F-4D97-AF65-F5344CB8AC3E}">
        <p14:creationId xmlns:p14="http://schemas.microsoft.com/office/powerpoint/2010/main" val="4119229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As per </a:t>
            </a:r>
            <a:r>
              <a:rPr lang="en-GB" sz="1200" kern="1200" dirty="0" err="1">
                <a:solidFill>
                  <a:schemeClr val="tx1"/>
                </a:solidFill>
                <a:effectLst/>
                <a:latin typeface="+mn-lt"/>
                <a:ea typeface="+mn-ea"/>
                <a:cs typeface="+mn-cs"/>
              </a:rPr>
              <a:t>McClymer</a:t>
            </a:r>
            <a:r>
              <a:rPr lang="en-GB" sz="1200" kern="1200" dirty="0">
                <a:solidFill>
                  <a:schemeClr val="tx1"/>
                </a:solidFill>
                <a:effectLst/>
                <a:latin typeface="+mn-lt"/>
                <a:ea typeface="+mn-ea"/>
                <a:cs typeface="+mn-cs"/>
              </a:rPr>
              <a:t> and Ziegler (1991), the concept of “assessment-driven” teaching and learning is a pedagogical pandemic in that students’ consistent preoccupation with grades and assessments limits their opportunities to engage in true learning.</a:t>
            </a:r>
          </a:p>
          <a:p>
            <a:endParaRPr lang="en-GB" dirty="0"/>
          </a:p>
        </p:txBody>
      </p:sp>
      <p:sp>
        <p:nvSpPr>
          <p:cNvPr id="4" name="Slide Number Placeholder 3"/>
          <p:cNvSpPr>
            <a:spLocks noGrp="1"/>
          </p:cNvSpPr>
          <p:nvPr>
            <p:ph type="sldNum" sz="quarter" idx="5"/>
          </p:nvPr>
        </p:nvSpPr>
        <p:spPr/>
        <p:txBody>
          <a:bodyPr/>
          <a:lstStyle/>
          <a:p>
            <a:fld id="{3FB902F4-BDC4-E545-963F-EE58C192BFC7}" type="slidenum">
              <a:rPr lang="en-US" smtClean="0"/>
              <a:t>7</a:t>
            </a:fld>
            <a:endParaRPr lang="en-US"/>
          </a:p>
        </p:txBody>
      </p:sp>
    </p:spTree>
    <p:extLst>
      <p:ext uri="{BB962C8B-B14F-4D97-AF65-F5344CB8AC3E}">
        <p14:creationId xmlns:p14="http://schemas.microsoft.com/office/powerpoint/2010/main" val="22720903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FB902F4-BDC4-E545-963F-EE58C192BFC7}" type="slidenum">
              <a:rPr lang="en-US" smtClean="0"/>
              <a:t>8</a:t>
            </a:fld>
            <a:endParaRPr lang="en-US"/>
          </a:p>
        </p:txBody>
      </p:sp>
    </p:spTree>
    <p:extLst>
      <p:ext uri="{BB962C8B-B14F-4D97-AF65-F5344CB8AC3E}">
        <p14:creationId xmlns:p14="http://schemas.microsoft.com/office/powerpoint/2010/main" val="3185290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610600" y="6356350"/>
            <a:ext cx="3235036" cy="365125"/>
          </a:xfrm>
        </p:spPr>
        <p:txBody>
          <a:bodyPr/>
          <a:lstStyle/>
          <a:p>
            <a:fld id="{0C31D5D2-5FC6-8744-87A0-60E5ED809D74}" type="slidenum">
              <a:rPr lang="en-US" smtClean="0"/>
              <a:t>‹#›</a:t>
            </a:fld>
            <a:endParaRPr lang="en-US"/>
          </a:p>
        </p:txBody>
      </p:sp>
      <p:sp>
        <p:nvSpPr>
          <p:cNvPr id="8" name="Title 7"/>
          <p:cNvSpPr>
            <a:spLocks noGrp="1"/>
          </p:cNvSpPr>
          <p:nvPr>
            <p:ph type="title"/>
          </p:nvPr>
        </p:nvSpPr>
        <p:spPr>
          <a:xfrm>
            <a:off x="357447" y="365126"/>
            <a:ext cx="11488189" cy="2004002"/>
          </a:xfrm>
        </p:spPr>
        <p:txBody>
          <a:bodyPr/>
          <a:lstStyle/>
          <a:p>
            <a:r>
              <a:rPr lang="en-US" dirty="0"/>
              <a:t>Click to edit Master title style</a:t>
            </a:r>
          </a:p>
        </p:txBody>
      </p:sp>
      <p:sp>
        <p:nvSpPr>
          <p:cNvPr id="10" name="Text Placeholder 9"/>
          <p:cNvSpPr>
            <a:spLocks noGrp="1"/>
          </p:cNvSpPr>
          <p:nvPr>
            <p:ph type="body" sz="quarter" idx="13"/>
          </p:nvPr>
        </p:nvSpPr>
        <p:spPr>
          <a:xfrm>
            <a:off x="357448" y="2660074"/>
            <a:ext cx="5503025" cy="3183774"/>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9"/>
          <p:cNvSpPr>
            <a:spLocks noGrp="1"/>
          </p:cNvSpPr>
          <p:nvPr>
            <p:ph type="body" sz="quarter" idx="14"/>
          </p:nvPr>
        </p:nvSpPr>
        <p:spPr>
          <a:xfrm>
            <a:off x="6342611" y="2660074"/>
            <a:ext cx="5503025" cy="3183774"/>
          </a:xfrm>
        </p:spPr>
        <p:txBody>
          <a:bodyPr/>
          <a:lstStyle>
            <a:lvl1pPr>
              <a:defRPr>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5009537"/>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00B365A-6B9E-604D-BA5C-88A9FFDA93B4}"/>
              </a:ext>
            </a:extLst>
          </p:cNvPr>
          <p:cNvPicPr>
            <a:picLocks noChangeAspect="1"/>
          </p:cNvPicPr>
          <p:nvPr userDrawn="1"/>
        </p:nvPicPr>
        <p:blipFill>
          <a:blip r:embed="rId3"/>
          <a:stretch>
            <a:fillRect/>
          </a:stretch>
        </p:blipFill>
        <p:spPr>
          <a:xfrm>
            <a:off x="0" y="12700"/>
            <a:ext cx="12192000" cy="6845300"/>
          </a:xfrm>
          <a:prstGeom prst="rect">
            <a:avLst/>
          </a:prstGeom>
        </p:spPr>
      </p:pic>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31D5D2-5FC6-8744-87A0-60E5ED809D74}" type="slidenum">
              <a:rPr lang="en-US" smtClean="0"/>
              <a:t>‹#›</a:t>
            </a:fld>
            <a:endParaRPr lang="en-US"/>
          </a:p>
        </p:txBody>
      </p:sp>
    </p:spTree>
    <p:extLst>
      <p:ext uri="{BB962C8B-B14F-4D97-AF65-F5344CB8AC3E}">
        <p14:creationId xmlns:p14="http://schemas.microsoft.com/office/powerpoint/2010/main" val="890727882"/>
      </p:ext>
    </p:extLst>
  </p:cSld>
  <p:clrMap bg1="lt1" tx1="dk1" bg2="lt2" tx2="dk2" accent1="accent1" accent2="accent2" accent3="accent3" accent4="accent4" accent5="accent5" accent6="accent6" hlink="hlink" folHlink="folHlink"/>
  <p:sldLayoutIdLst>
    <p:sldLayoutId id="2147483649" r:id="rId1"/>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hmarriott@cardiffmet.ac.uk" TargetMode="External"/><Relationship Id="rId4" Type="http://schemas.openxmlformats.org/officeDocument/2006/relationships/hyperlink" Target="mailto:tmushtaq@cardiffmet.ac.uk"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700E493-D2E9-BD49-8CFA-CCCADDF7E5D6}"/>
              </a:ext>
            </a:extLst>
          </p:cNvPr>
          <p:cNvPicPr>
            <a:picLocks noChangeAspect="1"/>
          </p:cNvPicPr>
          <p:nvPr/>
        </p:nvPicPr>
        <p:blipFill>
          <a:blip r:embed="rId3"/>
          <a:stretch>
            <a:fillRect/>
          </a:stretch>
        </p:blipFill>
        <p:spPr>
          <a:xfrm>
            <a:off x="0" y="-337290"/>
            <a:ext cx="12192000" cy="6845300"/>
          </a:xfrm>
          <a:prstGeom prst="rect">
            <a:avLst/>
          </a:prstGeom>
        </p:spPr>
      </p:pic>
      <p:sp>
        <p:nvSpPr>
          <p:cNvPr id="5" name="TextBox 4"/>
          <p:cNvSpPr txBox="1"/>
          <p:nvPr/>
        </p:nvSpPr>
        <p:spPr>
          <a:xfrm>
            <a:off x="858076" y="1273950"/>
            <a:ext cx="10475843" cy="1446550"/>
          </a:xfrm>
          <a:prstGeom prst="rect">
            <a:avLst/>
          </a:prstGeom>
          <a:noFill/>
        </p:spPr>
        <p:txBody>
          <a:bodyPr wrap="square" rtlCol="0">
            <a:spAutoFit/>
          </a:bodyPr>
          <a:lstStyle/>
          <a:p>
            <a:pPr algn="ctr"/>
            <a:r>
              <a:rPr lang="en-GB" sz="4400" b="1" dirty="0">
                <a:solidFill>
                  <a:schemeClr val="bg1"/>
                </a:solidFill>
                <a:latin typeface="+mj-lt"/>
              </a:rPr>
              <a:t>Use of digital marketing simulation software to enhance student engagement</a:t>
            </a:r>
            <a:endParaRPr lang="en-GB" sz="4400" dirty="0">
              <a:solidFill>
                <a:schemeClr val="bg1"/>
              </a:solidFill>
              <a:latin typeface="+mj-lt"/>
            </a:endParaRPr>
          </a:p>
        </p:txBody>
      </p:sp>
      <p:sp>
        <p:nvSpPr>
          <p:cNvPr id="6" name="TextBox 5"/>
          <p:cNvSpPr txBox="1"/>
          <p:nvPr/>
        </p:nvSpPr>
        <p:spPr>
          <a:xfrm>
            <a:off x="858076" y="3026436"/>
            <a:ext cx="10475843" cy="1938992"/>
          </a:xfrm>
          <a:prstGeom prst="rect">
            <a:avLst/>
          </a:prstGeom>
          <a:noFill/>
        </p:spPr>
        <p:txBody>
          <a:bodyPr wrap="square" rtlCol="0">
            <a:spAutoFit/>
          </a:bodyPr>
          <a:lstStyle/>
          <a:p>
            <a:pPr algn="ctr"/>
            <a:r>
              <a:rPr lang="en-US" sz="2400" b="1" dirty="0">
                <a:solidFill>
                  <a:schemeClr val="bg1"/>
                </a:solidFill>
                <a:latin typeface="+mj-lt"/>
              </a:rPr>
              <a:t>Dr Tahir Mushtaq</a:t>
            </a:r>
          </a:p>
          <a:p>
            <a:pPr algn="ctr"/>
            <a:r>
              <a:rPr lang="en-US" sz="2400" b="1" dirty="0">
                <a:solidFill>
                  <a:schemeClr val="bg1"/>
                </a:solidFill>
                <a:latin typeface="+mj-lt"/>
                <a:hlinkClick r:id="rId4"/>
              </a:rPr>
              <a:t>tmushtaq@cardiffmet.ac.uk</a:t>
            </a:r>
            <a:r>
              <a:rPr lang="en-US" sz="2400" b="1" dirty="0">
                <a:solidFill>
                  <a:schemeClr val="bg1"/>
                </a:solidFill>
                <a:latin typeface="+mj-lt"/>
              </a:rPr>
              <a:t>  </a:t>
            </a:r>
          </a:p>
          <a:p>
            <a:pPr algn="ctr"/>
            <a:endParaRPr lang="en-US" sz="2400" b="1" dirty="0">
              <a:solidFill>
                <a:schemeClr val="bg1"/>
              </a:solidFill>
              <a:latin typeface="+mj-lt"/>
            </a:endParaRPr>
          </a:p>
          <a:p>
            <a:pPr algn="ctr"/>
            <a:r>
              <a:rPr lang="en-US" sz="2400" b="1" dirty="0">
                <a:solidFill>
                  <a:schemeClr val="bg1"/>
                </a:solidFill>
                <a:latin typeface="+mj-lt"/>
              </a:rPr>
              <a:t>Dr Hannah Marriott</a:t>
            </a:r>
          </a:p>
          <a:p>
            <a:pPr algn="ctr"/>
            <a:r>
              <a:rPr lang="en-US" sz="2400" b="1" dirty="0">
                <a:solidFill>
                  <a:schemeClr val="bg1"/>
                </a:solidFill>
                <a:latin typeface="+mj-lt"/>
                <a:hlinkClick r:id="rId5"/>
              </a:rPr>
              <a:t>hmarriott@cardiffmet.ac.uk</a:t>
            </a:r>
            <a:endParaRPr lang="en-US" sz="2400" b="1" dirty="0">
              <a:solidFill>
                <a:schemeClr val="bg1"/>
              </a:solidFill>
              <a:latin typeface="+mj-lt"/>
            </a:endParaRPr>
          </a:p>
        </p:txBody>
      </p:sp>
    </p:spTree>
    <p:extLst>
      <p:ext uri="{BB962C8B-B14F-4D97-AF65-F5344CB8AC3E}">
        <p14:creationId xmlns:p14="http://schemas.microsoft.com/office/powerpoint/2010/main" val="282973986"/>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E7B7D8B-A404-6C48-AEB8-DA934F1380CB}"/>
              </a:ext>
            </a:extLst>
          </p:cNvPr>
          <p:cNvPicPr>
            <a:picLocks noChangeAspect="1"/>
          </p:cNvPicPr>
          <p:nvPr/>
        </p:nvPicPr>
        <p:blipFill>
          <a:blip r:embed="rId2"/>
          <a:stretch>
            <a:fillRect/>
          </a:stretch>
        </p:blipFill>
        <p:spPr>
          <a:xfrm>
            <a:off x="0" y="6350"/>
            <a:ext cx="12192000" cy="6845300"/>
          </a:xfrm>
          <a:prstGeom prst="rect">
            <a:avLst/>
          </a:prstGeom>
        </p:spPr>
      </p:pic>
    </p:spTree>
    <p:extLst>
      <p:ext uri="{BB962C8B-B14F-4D97-AF65-F5344CB8AC3E}">
        <p14:creationId xmlns:p14="http://schemas.microsoft.com/office/powerpoint/2010/main" val="755798994"/>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8" name="Rectangle 134">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9" name="Rectangle 136">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The Simulation Hypothesis: are we living in a video game? - Vox">
            <a:extLst>
              <a:ext uri="{FF2B5EF4-FFF2-40B4-BE49-F238E27FC236}">
                <a16:creationId xmlns:a16="http://schemas.microsoft.com/office/drawing/2014/main" id="{B0D3CEE4-8A08-43E8-BA64-E8FF0F9E9C88}"/>
              </a:ext>
            </a:extLst>
          </p:cNvPr>
          <p:cNvPicPr>
            <a:picLocks noChangeAspect="1" noChangeArrowheads="1"/>
          </p:cNvPicPr>
          <p:nvPr/>
        </p:nvPicPr>
        <p:blipFill rotWithShape="1">
          <a:blip r:embed="rId3">
            <a:alphaModFix amt="60000"/>
            <a:extLst>
              <a:ext uri="{28A0092B-C50C-407E-A947-70E740481C1C}">
                <a14:useLocalDpi xmlns:a14="http://schemas.microsoft.com/office/drawing/2010/main" val="0"/>
              </a:ext>
            </a:extLst>
          </a:blip>
          <a:srcRect t="30200" b="14827"/>
          <a:stretch/>
        </p:blipFill>
        <p:spPr bwMode="auto">
          <a:xfrm>
            <a:off x="180975" y="182880"/>
            <a:ext cx="11823637" cy="64997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38200" y="525195"/>
            <a:ext cx="10165218" cy="2806506"/>
          </a:xfrm>
        </p:spPr>
        <p:txBody>
          <a:bodyPr vert="horz" lIns="91440" tIns="45720" rIns="91440" bIns="45720" rtlCol="0" anchor="b">
            <a:normAutofit/>
          </a:bodyPr>
          <a:lstStyle/>
          <a:p>
            <a:r>
              <a:rPr lang="en-US" sz="5400" dirty="0">
                <a:solidFill>
                  <a:srgbClr val="FFFFFF"/>
                </a:solidFill>
              </a:rPr>
              <a:t>Agenda</a:t>
            </a:r>
            <a:endParaRPr lang="en-US" sz="4000" dirty="0">
              <a:solidFill>
                <a:srgbClr val="FFFFFF"/>
              </a:solidFill>
            </a:endParaRPr>
          </a:p>
        </p:txBody>
      </p:sp>
      <p:sp>
        <p:nvSpPr>
          <p:cNvPr id="3" name="Text Placeholder 2"/>
          <p:cNvSpPr>
            <a:spLocks noGrp="1"/>
          </p:cNvSpPr>
          <p:nvPr>
            <p:ph type="body" sz="quarter" idx="13"/>
          </p:nvPr>
        </p:nvSpPr>
        <p:spPr>
          <a:xfrm>
            <a:off x="838200" y="3526300"/>
            <a:ext cx="10165218" cy="2588458"/>
          </a:xfrm>
        </p:spPr>
        <p:txBody>
          <a:bodyPr vert="horz" lIns="91440" tIns="45720" rIns="91440" bIns="45720" rtlCol="0">
            <a:normAutofit/>
          </a:bodyPr>
          <a:lstStyle/>
          <a:p>
            <a:pPr>
              <a:buFont typeface="Arial" panose="020B0604020202020204" pitchFamily="34" charset="0"/>
              <a:buChar char="•"/>
            </a:pPr>
            <a:r>
              <a:rPr lang="en-US" dirty="0">
                <a:solidFill>
                  <a:srgbClr val="FFFFFF"/>
                </a:solidFill>
                <a:latin typeface="+mn-lt"/>
              </a:rPr>
              <a:t>Research background</a:t>
            </a:r>
          </a:p>
          <a:p>
            <a:pPr>
              <a:buFont typeface="Arial" panose="020B0604020202020204" pitchFamily="34" charset="0"/>
              <a:buChar char="•"/>
            </a:pPr>
            <a:r>
              <a:rPr lang="en-US" dirty="0">
                <a:solidFill>
                  <a:srgbClr val="FFFFFF"/>
                </a:solidFill>
                <a:latin typeface="+mn-lt"/>
              </a:rPr>
              <a:t>Research approach</a:t>
            </a:r>
          </a:p>
          <a:p>
            <a:pPr>
              <a:buFont typeface="Arial" panose="020B0604020202020204" pitchFamily="34" charset="0"/>
              <a:buChar char="•"/>
            </a:pPr>
            <a:r>
              <a:rPr lang="en-US" dirty="0">
                <a:solidFill>
                  <a:srgbClr val="FFFFFF"/>
                </a:solidFill>
                <a:latin typeface="+mn-lt"/>
              </a:rPr>
              <a:t>Results and discussion</a:t>
            </a:r>
          </a:p>
          <a:p>
            <a:pPr>
              <a:buFont typeface="Arial" panose="020B0604020202020204" pitchFamily="34" charset="0"/>
              <a:buChar char="•"/>
            </a:pPr>
            <a:r>
              <a:rPr lang="en-US" dirty="0">
                <a:solidFill>
                  <a:srgbClr val="FFFFFF"/>
                </a:solidFill>
                <a:latin typeface="+mn-lt"/>
              </a:rPr>
              <a:t>Conclusion</a:t>
            </a:r>
          </a:p>
        </p:txBody>
      </p:sp>
    </p:spTree>
    <p:extLst>
      <p:ext uri="{BB962C8B-B14F-4D97-AF65-F5344CB8AC3E}">
        <p14:creationId xmlns:p14="http://schemas.microsoft.com/office/powerpoint/2010/main" val="1383927336"/>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7388" y="181576"/>
            <a:ext cx="1182363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2" name="Picture 4" descr="Experiential Learning Strategies - 3 Must-Have Skills | LSA Global">
            <a:extLst>
              <a:ext uri="{FF2B5EF4-FFF2-40B4-BE49-F238E27FC236}">
                <a16:creationId xmlns:a16="http://schemas.microsoft.com/office/drawing/2014/main" id="{93C21E3B-4BBB-41FD-8A92-156A1A65805E}"/>
              </a:ext>
            </a:extLst>
          </p:cNvPr>
          <p:cNvPicPr>
            <a:picLocks noChangeAspect="1" noChangeArrowheads="1"/>
          </p:cNvPicPr>
          <p:nvPr/>
        </p:nvPicPr>
        <p:blipFill rotWithShape="1">
          <a:blip r:embed="rId3">
            <a:alphaModFix amt="60000"/>
            <a:extLst>
              <a:ext uri="{28A0092B-C50C-407E-A947-70E740481C1C}">
                <a14:useLocalDpi xmlns:a14="http://schemas.microsoft.com/office/drawing/2010/main" val="0"/>
              </a:ext>
            </a:extLst>
          </a:blip>
          <a:srcRect t="4440" b="11951"/>
          <a:stretch/>
        </p:blipFill>
        <p:spPr bwMode="auto">
          <a:xfrm>
            <a:off x="163620" y="-1"/>
            <a:ext cx="1247526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536028" y="525195"/>
            <a:ext cx="10467390" cy="736046"/>
          </a:xfrm>
        </p:spPr>
        <p:txBody>
          <a:bodyPr vert="horz" lIns="91440" tIns="45720" rIns="91440" bIns="45720" rtlCol="0" anchor="b">
            <a:normAutofit/>
          </a:bodyPr>
          <a:lstStyle/>
          <a:p>
            <a:r>
              <a:rPr lang="en-US" sz="4000" dirty="0">
                <a:solidFill>
                  <a:srgbClr val="FFFFFF"/>
                </a:solidFill>
              </a:rPr>
              <a:t>Background</a:t>
            </a:r>
          </a:p>
        </p:txBody>
      </p:sp>
      <p:sp>
        <p:nvSpPr>
          <p:cNvPr id="3" name="Text Placeholder 2"/>
          <p:cNvSpPr>
            <a:spLocks noGrp="1"/>
          </p:cNvSpPr>
          <p:nvPr>
            <p:ph type="body" sz="quarter" idx="13"/>
          </p:nvPr>
        </p:nvSpPr>
        <p:spPr>
          <a:xfrm>
            <a:off x="346841" y="1261241"/>
            <a:ext cx="4934607" cy="4853517"/>
          </a:xfrm>
        </p:spPr>
        <p:txBody>
          <a:bodyPr vert="horz" lIns="91440" tIns="45720" rIns="91440" bIns="45720" rtlCol="0">
            <a:normAutofit/>
          </a:bodyPr>
          <a:lstStyle/>
          <a:p>
            <a:pPr>
              <a:buFont typeface="Arial" panose="020B0604020202020204" pitchFamily="34" charset="0"/>
              <a:buChar char="•"/>
            </a:pPr>
            <a:r>
              <a:rPr lang="en-US" sz="2000" dirty="0">
                <a:solidFill>
                  <a:srgbClr val="FFFFFF"/>
                </a:solidFill>
                <a:latin typeface="+mn-lt"/>
              </a:rPr>
              <a:t>Importance of experiential and authentic learning (Kolb’s Learning Cycle)</a:t>
            </a:r>
          </a:p>
          <a:p>
            <a:pPr>
              <a:buFont typeface="Arial" panose="020B0604020202020204" pitchFamily="34" charset="0"/>
              <a:buChar char="•"/>
            </a:pPr>
            <a:r>
              <a:rPr lang="en-US" sz="2000" dirty="0">
                <a:solidFill>
                  <a:srgbClr val="FFFFFF"/>
                </a:solidFill>
                <a:latin typeface="+mn-lt"/>
              </a:rPr>
              <a:t>Importance of student engagement (</a:t>
            </a:r>
            <a:r>
              <a:rPr lang="en-US" sz="2000" dirty="0" err="1">
                <a:solidFill>
                  <a:srgbClr val="FFFFFF"/>
                </a:solidFill>
                <a:latin typeface="+mn-lt"/>
              </a:rPr>
              <a:t>Sjostedt</a:t>
            </a:r>
            <a:r>
              <a:rPr lang="en-US" sz="2000" dirty="0">
                <a:solidFill>
                  <a:srgbClr val="FFFFFF"/>
                </a:solidFill>
                <a:latin typeface="+mn-lt"/>
              </a:rPr>
              <a:t>, 2015)</a:t>
            </a:r>
          </a:p>
          <a:p>
            <a:pPr>
              <a:buFont typeface="Arial" panose="020B0604020202020204" pitchFamily="34" charset="0"/>
              <a:buChar char="•"/>
            </a:pPr>
            <a:r>
              <a:rPr lang="en-US" sz="2000" dirty="0">
                <a:solidFill>
                  <a:srgbClr val="FFFFFF"/>
                </a:solidFill>
                <a:latin typeface="+mn-lt"/>
              </a:rPr>
              <a:t>Simulations as engagement tool (</a:t>
            </a:r>
            <a:r>
              <a:rPr lang="en-US" sz="2000" dirty="0" err="1">
                <a:solidFill>
                  <a:srgbClr val="FFFFFF"/>
                </a:solidFill>
                <a:latin typeface="+mn-lt"/>
              </a:rPr>
              <a:t>Buil</a:t>
            </a:r>
            <a:r>
              <a:rPr lang="en-US" sz="2000" dirty="0">
                <a:solidFill>
                  <a:srgbClr val="FFFFFF"/>
                </a:solidFill>
                <a:latin typeface="+mn-lt"/>
              </a:rPr>
              <a:t> et al., 2019; </a:t>
            </a:r>
            <a:r>
              <a:rPr lang="en-US" sz="2000" dirty="0" err="1">
                <a:solidFill>
                  <a:srgbClr val="FFFFFF"/>
                </a:solidFill>
                <a:latin typeface="+mn-lt"/>
              </a:rPr>
              <a:t>Gatti</a:t>
            </a:r>
            <a:r>
              <a:rPr lang="en-US" sz="2000" dirty="0">
                <a:solidFill>
                  <a:srgbClr val="FFFFFF"/>
                </a:solidFill>
                <a:latin typeface="+mn-lt"/>
              </a:rPr>
              <a:t> et al., 2019)</a:t>
            </a:r>
          </a:p>
        </p:txBody>
      </p:sp>
    </p:spTree>
    <p:extLst>
      <p:ext uri="{BB962C8B-B14F-4D97-AF65-F5344CB8AC3E}">
        <p14:creationId xmlns:p14="http://schemas.microsoft.com/office/powerpoint/2010/main" val="41155603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447" y="365126"/>
            <a:ext cx="11488189" cy="1433857"/>
          </a:xfrm>
        </p:spPr>
        <p:txBody>
          <a:bodyPr/>
          <a:lstStyle/>
          <a:p>
            <a:r>
              <a:rPr lang="en-GB" dirty="0"/>
              <a:t>Research approach</a:t>
            </a:r>
          </a:p>
        </p:txBody>
      </p:sp>
      <p:sp>
        <p:nvSpPr>
          <p:cNvPr id="3" name="Text Placeholder 2"/>
          <p:cNvSpPr>
            <a:spLocks noGrp="1"/>
          </p:cNvSpPr>
          <p:nvPr>
            <p:ph type="body" sz="quarter" idx="13"/>
          </p:nvPr>
        </p:nvSpPr>
        <p:spPr>
          <a:xfrm>
            <a:off x="357448" y="1798983"/>
            <a:ext cx="4577159" cy="4044865"/>
          </a:xfrm>
        </p:spPr>
        <p:txBody>
          <a:bodyPr>
            <a:normAutofit/>
          </a:bodyPr>
          <a:lstStyle/>
          <a:p>
            <a:r>
              <a:rPr lang="en-GB" sz="2000" dirty="0"/>
              <a:t>2 sets of group interviews (n = 18; 3 groups) - (Study 1 prior to simulation exposure and Study 2 post simulation exposure)</a:t>
            </a:r>
          </a:p>
          <a:p>
            <a:endParaRPr lang="en-GB" sz="2000" dirty="0"/>
          </a:p>
          <a:p>
            <a:r>
              <a:rPr lang="en-GB" sz="2000" dirty="0"/>
              <a:t>Sample: MSc Digital Marketing Management students (6 males, 12 females; 20 – 40)</a:t>
            </a:r>
          </a:p>
          <a:p>
            <a:endParaRPr lang="en-GB" sz="2000" dirty="0"/>
          </a:p>
          <a:p>
            <a:r>
              <a:rPr lang="en-GB" sz="2000" dirty="0"/>
              <a:t>Thematic analysis across groups and two datapoints </a:t>
            </a:r>
          </a:p>
        </p:txBody>
      </p:sp>
      <p:sp>
        <p:nvSpPr>
          <p:cNvPr id="6" name="Rectangle 5">
            <a:extLst>
              <a:ext uri="{FF2B5EF4-FFF2-40B4-BE49-F238E27FC236}">
                <a16:creationId xmlns:a16="http://schemas.microsoft.com/office/drawing/2014/main" id="{1D2522E4-98F8-4F09-B33D-89EF4A13926C}"/>
              </a:ext>
            </a:extLst>
          </p:cNvPr>
          <p:cNvSpPr/>
          <p:nvPr/>
        </p:nvSpPr>
        <p:spPr>
          <a:xfrm>
            <a:off x="4934606" y="0"/>
            <a:ext cx="7257393" cy="6858000"/>
          </a:xfrm>
          <a:prstGeom prst="rect">
            <a:avLst/>
          </a:prstGeom>
          <a:solidFill>
            <a:schemeClr val="bg1">
              <a:lumMod val="65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325ED9DB-DD3D-4DD4-B142-6C031840C830}"/>
              </a:ext>
            </a:extLst>
          </p:cNvPr>
          <p:cNvPicPr>
            <a:picLocks noChangeAspect="1"/>
          </p:cNvPicPr>
          <p:nvPr/>
        </p:nvPicPr>
        <p:blipFill>
          <a:blip r:embed="rId3"/>
          <a:stretch>
            <a:fillRect/>
          </a:stretch>
        </p:blipFill>
        <p:spPr>
          <a:xfrm>
            <a:off x="4993837" y="1434662"/>
            <a:ext cx="7135099" cy="4257276"/>
          </a:xfrm>
          <a:prstGeom prst="rect">
            <a:avLst/>
          </a:prstGeom>
        </p:spPr>
      </p:pic>
    </p:spTree>
    <p:extLst>
      <p:ext uri="{BB962C8B-B14F-4D97-AF65-F5344CB8AC3E}">
        <p14:creationId xmlns:p14="http://schemas.microsoft.com/office/powerpoint/2010/main" val="13022418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2" name="Rectangle 191">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The State of Content Marketing in 2022 [Stats &amp; Trends to Watch]">
            <a:extLst>
              <a:ext uri="{FF2B5EF4-FFF2-40B4-BE49-F238E27FC236}">
                <a16:creationId xmlns:a16="http://schemas.microsoft.com/office/drawing/2014/main" id="{3CBFD59C-58D9-4521-8B60-058249996F4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884" r="-1" b="-1"/>
          <a:stretch/>
        </p:blipFill>
        <p:spPr bwMode="auto">
          <a:xfrm>
            <a:off x="1" y="10"/>
            <a:ext cx="9669642" cy="6857990"/>
          </a:xfrm>
          <a:prstGeom prst="rect">
            <a:avLst/>
          </a:prstGeom>
          <a:noFill/>
          <a:extLst>
            <a:ext uri="{909E8E84-426E-40DD-AFC4-6F175D3DCCD1}">
              <a14:hiddenFill xmlns:a14="http://schemas.microsoft.com/office/drawing/2010/main">
                <a:solidFill>
                  <a:srgbClr val="FFFFFF"/>
                </a:solidFill>
              </a14:hiddenFill>
            </a:ext>
          </a:extLst>
        </p:spPr>
      </p:pic>
      <p:sp>
        <p:nvSpPr>
          <p:cNvPr id="193" name="Rectangle 19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268148" y="803208"/>
            <a:ext cx="3822189" cy="1899912"/>
          </a:xfrm>
        </p:spPr>
        <p:txBody>
          <a:bodyPr vert="horz" lIns="91440" tIns="45720" rIns="91440" bIns="45720" rtlCol="0" anchor="ctr">
            <a:normAutofit/>
          </a:bodyPr>
          <a:lstStyle/>
          <a:p>
            <a:r>
              <a:rPr lang="en-US" sz="4000" dirty="0"/>
              <a:t>Results: Study 1</a:t>
            </a:r>
          </a:p>
        </p:txBody>
      </p:sp>
      <p:sp>
        <p:nvSpPr>
          <p:cNvPr id="3" name="Text Placeholder 2"/>
          <p:cNvSpPr>
            <a:spLocks noGrp="1"/>
          </p:cNvSpPr>
          <p:nvPr>
            <p:ph type="body" sz="quarter" idx="13"/>
          </p:nvPr>
        </p:nvSpPr>
        <p:spPr>
          <a:xfrm>
            <a:off x="8317455" y="2434201"/>
            <a:ext cx="3822189" cy="3742762"/>
          </a:xfrm>
        </p:spPr>
        <p:txBody>
          <a:bodyPr vert="horz" lIns="91440" tIns="45720" rIns="91440" bIns="45720" rtlCol="0">
            <a:normAutofit/>
          </a:bodyPr>
          <a:lstStyle/>
          <a:p>
            <a:pPr marL="0" indent="0">
              <a:buNone/>
            </a:pPr>
            <a:r>
              <a:rPr lang="en-US" sz="2000" dirty="0">
                <a:latin typeface="+mn-lt"/>
              </a:rPr>
              <a:t>Three main themes emerged across the 3 groups:</a:t>
            </a:r>
          </a:p>
          <a:p>
            <a:pPr marL="0" indent="0">
              <a:buNone/>
            </a:pPr>
            <a:endParaRPr lang="en-US" sz="2000" dirty="0">
              <a:latin typeface="+mn-lt"/>
            </a:endParaRPr>
          </a:p>
          <a:p>
            <a:pPr marL="457200" indent="-457200">
              <a:buFont typeface="+mj-lt"/>
              <a:buAutoNum type="arabicPeriod"/>
            </a:pPr>
            <a:r>
              <a:rPr lang="en-US" sz="2000" dirty="0">
                <a:latin typeface="+mn-lt"/>
              </a:rPr>
              <a:t>Need/desire for practical application to studies</a:t>
            </a:r>
          </a:p>
          <a:p>
            <a:pPr marL="457200" indent="-457200">
              <a:buFont typeface="+mj-lt"/>
              <a:buAutoNum type="arabicPeriod"/>
            </a:pPr>
            <a:r>
              <a:rPr lang="en-US" sz="2000" dirty="0">
                <a:latin typeface="+mn-lt"/>
              </a:rPr>
              <a:t>Students feel more engaged when given tasks and when tasks show practical relevance</a:t>
            </a:r>
          </a:p>
          <a:p>
            <a:pPr marL="457200" indent="-457200">
              <a:buFont typeface="+mj-lt"/>
              <a:buAutoNum type="arabicPeriod"/>
            </a:pPr>
            <a:r>
              <a:rPr lang="en-US" sz="2000" dirty="0">
                <a:latin typeface="+mn-lt"/>
              </a:rPr>
              <a:t>Assessment-driven; need for assessment guidance</a:t>
            </a:r>
          </a:p>
          <a:p>
            <a:pPr marL="514350">
              <a:buFont typeface="Arial" panose="020B0604020202020204" pitchFamily="34" charset="0"/>
              <a:buChar char="•"/>
            </a:pPr>
            <a:endParaRPr lang="en-US" sz="2000" dirty="0">
              <a:latin typeface="+mn-lt"/>
            </a:endParaRPr>
          </a:p>
        </p:txBody>
      </p:sp>
    </p:spTree>
    <p:extLst>
      <p:ext uri="{BB962C8B-B14F-4D97-AF65-F5344CB8AC3E}">
        <p14:creationId xmlns:p14="http://schemas.microsoft.com/office/powerpoint/2010/main" val="454588976"/>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100" name="Rectangle 70">
            <a:extLst>
              <a:ext uri="{FF2B5EF4-FFF2-40B4-BE49-F238E27FC236}">
                <a16:creationId xmlns:a16="http://schemas.microsoft.com/office/drawing/2014/main" id="{F94AA2BD-2E3F-4B1D-8127-5744B81153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11480" y="987552"/>
            <a:ext cx="4485861" cy="1088136"/>
          </a:xfrm>
        </p:spPr>
        <p:txBody>
          <a:bodyPr vert="horz" lIns="91440" tIns="45720" rIns="91440" bIns="45720" rtlCol="0" anchor="b">
            <a:normAutofit/>
          </a:bodyPr>
          <a:lstStyle/>
          <a:p>
            <a:r>
              <a:rPr lang="en-US" sz="3400"/>
              <a:t>Results: Study 2</a:t>
            </a:r>
          </a:p>
        </p:txBody>
      </p:sp>
      <p:sp>
        <p:nvSpPr>
          <p:cNvPr id="4101" name="Rectangle 72">
            <a:extLst>
              <a:ext uri="{FF2B5EF4-FFF2-40B4-BE49-F238E27FC236}">
                <a16:creationId xmlns:a16="http://schemas.microsoft.com/office/drawing/2014/main" id="{4BD02261-2DC8-4AA8-9E16-7751AE8924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49223" y="38793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102" name="Rectangle 74">
            <a:extLst>
              <a:ext uri="{FF2B5EF4-FFF2-40B4-BE49-F238E27FC236}">
                <a16:creationId xmlns:a16="http://schemas.microsoft.com/office/drawing/2014/main" id="{3D752CF2-2291-40B5-B462-C17B174C10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1480" y="2286000"/>
            <a:ext cx="438912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Text Placeholder 2"/>
          <p:cNvSpPr>
            <a:spLocks noGrp="1"/>
          </p:cNvSpPr>
          <p:nvPr>
            <p:ph type="body" sz="quarter" idx="13"/>
          </p:nvPr>
        </p:nvSpPr>
        <p:spPr>
          <a:xfrm>
            <a:off x="411479" y="2688336"/>
            <a:ext cx="4498848" cy="3584448"/>
          </a:xfrm>
        </p:spPr>
        <p:txBody>
          <a:bodyPr vert="horz" lIns="91440" tIns="45720" rIns="91440" bIns="45720" rtlCol="0" anchor="t">
            <a:normAutofit/>
          </a:bodyPr>
          <a:lstStyle/>
          <a:p>
            <a:pPr marL="0" indent="0">
              <a:buNone/>
            </a:pPr>
            <a:r>
              <a:rPr lang="en-US" sz="1800" dirty="0">
                <a:latin typeface="+mn-lt"/>
              </a:rPr>
              <a:t>Interestingly, there were different opinions about the simulation across the interviewed groups. The following themes emerged across the groups (some of which contradictory to others):</a:t>
            </a:r>
          </a:p>
          <a:p>
            <a:pPr marL="514350">
              <a:buFont typeface="Arial" panose="020B0604020202020204" pitchFamily="34" charset="0"/>
              <a:buChar char="•"/>
            </a:pPr>
            <a:r>
              <a:rPr lang="en-US" sz="1800" dirty="0">
                <a:latin typeface="+mn-lt"/>
              </a:rPr>
              <a:t>Assessment-driven learning – simulation was a distraction</a:t>
            </a:r>
          </a:p>
          <a:p>
            <a:pPr marL="514350">
              <a:buFont typeface="Arial" panose="020B0604020202020204" pitchFamily="34" charset="0"/>
              <a:buChar char="•"/>
            </a:pPr>
            <a:r>
              <a:rPr lang="en-US" sz="1800" dirty="0">
                <a:latin typeface="+mn-lt"/>
              </a:rPr>
              <a:t>Task-based learning – more effective in smaller doses rather than longer tasks</a:t>
            </a:r>
          </a:p>
          <a:p>
            <a:pPr marL="514350">
              <a:buFont typeface="Arial" panose="020B0604020202020204" pitchFamily="34" charset="0"/>
              <a:buChar char="•"/>
            </a:pPr>
            <a:r>
              <a:rPr lang="en-US" sz="1800" dirty="0">
                <a:latin typeface="+mn-lt"/>
              </a:rPr>
              <a:t>Simulation was beneficial to learning</a:t>
            </a:r>
          </a:p>
        </p:txBody>
      </p:sp>
      <p:pic>
        <p:nvPicPr>
          <p:cNvPr id="4098" name="Picture 2" descr="What is a Skills Assessment and Why is it Important? - The Avilar Blog">
            <a:extLst>
              <a:ext uri="{FF2B5EF4-FFF2-40B4-BE49-F238E27FC236}">
                <a16:creationId xmlns:a16="http://schemas.microsoft.com/office/drawing/2014/main" id="{AAA58AA2-AD50-4181-B873-3CA4AD178C9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673" r="24103" b="-1"/>
          <a:stretch/>
        </p:blipFill>
        <p:spPr bwMode="auto">
          <a:xfrm>
            <a:off x="5308052" y="10"/>
            <a:ext cx="6883948" cy="6857990"/>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noFill/>
          <a:effectLst>
            <a:outerShdw blurRad="50800" dist="38100" dir="10800000" algn="r" rotWithShape="0">
              <a:schemeClr val="bg1">
                <a:lumMod val="85000"/>
                <a:alpha val="3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6418978"/>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7">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tx1">
              <a:alpha val="14000"/>
            </a:schemeClr>
          </a:solidFill>
          <a:ln w="127000" cap="sq" cmpd="thinThick">
            <a:solidFill>
              <a:schemeClr val="tx1">
                <a:lumMod val="85000"/>
                <a:lumOff val="15000"/>
                <a:alpha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631825"/>
            <a:ext cx="10515600" cy="1325563"/>
          </a:xfrm>
        </p:spPr>
        <p:txBody>
          <a:bodyPr vert="horz" lIns="91440" tIns="45720" rIns="91440" bIns="45720" rtlCol="0" anchor="ctr">
            <a:normAutofit/>
          </a:bodyPr>
          <a:lstStyle/>
          <a:p>
            <a:r>
              <a:rPr lang="en-US" kern="1200">
                <a:solidFill>
                  <a:schemeClr val="tx1"/>
                </a:solidFill>
                <a:latin typeface="+mj-lt"/>
                <a:ea typeface="+mj-ea"/>
                <a:cs typeface="+mj-cs"/>
              </a:rPr>
              <a:t>Conclusion</a:t>
            </a:r>
          </a:p>
        </p:txBody>
      </p:sp>
      <p:sp>
        <p:nvSpPr>
          <p:cNvPr id="3" name="Text Placeholder 2"/>
          <p:cNvSpPr>
            <a:spLocks noGrp="1"/>
          </p:cNvSpPr>
          <p:nvPr>
            <p:ph type="body" sz="quarter" idx="13"/>
          </p:nvPr>
        </p:nvSpPr>
        <p:spPr>
          <a:xfrm>
            <a:off x="838200" y="2057400"/>
            <a:ext cx="10515600" cy="3871762"/>
          </a:xfrm>
        </p:spPr>
        <p:txBody>
          <a:bodyPr vert="horz" lIns="91440" tIns="45720" rIns="91440" bIns="45720" rtlCol="0">
            <a:normAutofit/>
          </a:bodyPr>
          <a:lstStyle/>
          <a:p>
            <a:pPr marL="0" indent="0">
              <a:buNone/>
            </a:pPr>
            <a:r>
              <a:rPr lang="en-US" sz="2400" dirty="0">
                <a:latin typeface="+mn-lt"/>
              </a:rPr>
              <a:t>Despite students’ focus on wanting more practical application to their learning and have a more task-based approach to learning (Study 1), once the simulation was experienced over a 10-week period, some students felt it was more of a distraction and they would rather have more focused assessment-based learning (Study 2). However, other students felt that the simulation offered them insight into the more applied nature of their learning for their future careers (Study 2).</a:t>
            </a:r>
          </a:p>
          <a:p>
            <a:pPr marL="0">
              <a:buFont typeface="Arial" panose="020B0604020202020204" pitchFamily="34" charset="0"/>
              <a:buChar char="•"/>
            </a:pPr>
            <a:endParaRPr lang="en-US" sz="2400" dirty="0">
              <a:latin typeface="+mn-lt"/>
            </a:endParaRPr>
          </a:p>
          <a:p>
            <a:pPr marL="0" indent="0">
              <a:buNone/>
            </a:pPr>
            <a:r>
              <a:rPr lang="en-US" sz="2400" dirty="0">
                <a:latin typeface="+mn-lt"/>
              </a:rPr>
              <a:t>This study has highlighted the impact of “assessment-driven learning” and has drawn attention back to early works by </a:t>
            </a:r>
            <a:r>
              <a:rPr lang="en-US" sz="2400" dirty="0" err="1">
                <a:latin typeface="+mn-lt"/>
              </a:rPr>
              <a:t>McClymer</a:t>
            </a:r>
            <a:r>
              <a:rPr lang="en-US" sz="2400" dirty="0">
                <a:latin typeface="+mn-lt"/>
              </a:rPr>
              <a:t> and Ziegler (1991) and away from experiential learning theories.</a:t>
            </a:r>
          </a:p>
        </p:txBody>
      </p:sp>
    </p:spTree>
    <p:extLst>
      <p:ext uri="{BB962C8B-B14F-4D97-AF65-F5344CB8AC3E}">
        <p14:creationId xmlns:p14="http://schemas.microsoft.com/office/powerpoint/2010/main" val="2843107602"/>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65430" y="629268"/>
            <a:ext cx="6586491" cy="1286160"/>
          </a:xfrm>
        </p:spPr>
        <p:txBody>
          <a:bodyPr vert="horz" lIns="91440" tIns="45720" rIns="91440" bIns="45720" rtlCol="0" anchor="b">
            <a:normAutofit/>
          </a:bodyPr>
          <a:lstStyle/>
          <a:p>
            <a:r>
              <a:rPr lang="en-US" sz="4100"/>
              <a:t>Limitations and future research</a:t>
            </a:r>
          </a:p>
        </p:txBody>
      </p:sp>
      <p:sp>
        <p:nvSpPr>
          <p:cNvPr id="3" name="Text Placeholder 2"/>
          <p:cNvSpPr>
            <a:spLocks noGrp="1"/>
          </p:cNvSpPr>
          <p:nvPr>
            <p:ph type="body" sz="quarter" idx="13"/>
          </p:nvPr>
        </p:nvSpPr>
        <p:spPr>
          <a:xfrm>
            <a:off x="4965431" y="2438400"/>
            <a:ext cx="6586489" cy="3785419"/>
          </a:xfrm>
        </p:spPr>
        <p:txBody>
          <a:bodyPr vert="horz" lIns="91440" tIns="45720" rIns="91440" bIns="45720" rtlCol="0">
            <a:normAutofit/>
          </a:bodyPr>
          <a:lstStyle/>
          <a:p>
            <a:pPr>
              <a:buFont typeface="Arial" panose="020B0604020202020204" pitchFamily="34" charset="0"/>
              <a:buChar char="•"/>
            </a:pPr>
            <a:r>
              <a:rPr lang="en-US" sz="2000">
                <a:latin typeface="+mn-lt"/>
              </a:rPr>
              <a:t>One cohort of Postgraduate students from one University – comparisons between Undergraduate and Postgraduate across multiple UK Universities recommended</a:t>
            </a:r>
          </a:p>
          <a:p>
            <a:pPr>
              <a:buFont typeface="Arial" panose="020B0604020202020204" pitchFamily="34" charset="0"/>
              <a:buChar char="•"/>
            </a:pPr>
            <a:r>
              <a:rPr lang="en-US" sz="2000">
                <a:latin typeface="+mn-lt"/>
              </a:rPr>
              <a:t>Quasi-experimental design – Experimental design recommended for future insights</a:t>
            </a:r>
          </a:p>
          <a:p>
            <a:pPr>
              <a:buFont typeface="Arial" panose="020B0604020202020204" pitchFamily="34" charset="0"/>
              <a:buChar char="•"/>
            </a:pPr>
            <a:r>
              <a:rPr lang="en-US" sz="2000">
                <a:latin typeface="+mn-lt"/>
              </a:rPr>
              <a:t>Researchers had no involvement with the simulation so lack of overseeing the process and students’ continuous engagement with the software</a:t>
            </a:r>
          </a:p>
          <a:p>
            <a:pPr>
              <a:buFont typeface="Arial" panose="020B0604020202020204" pitchFamily="34" charset="0"/>
              <a:buChar char="•"/>
            </a:pPr>
            <a:r>
              <a:rPr lang="en-US" sz="2000">
                <a:latin typeface="+mn-lt"/>
              </a:rPr>
              <a:t>Engagement remained high regardless of simulation – recommendation to investigate its effects on performance for future research</a:t>
            </a:r>
          </a:p>
        </p:txBody>
      </p:sp>
      <p:pic>
        <p:nvPicPr>
          <p:cNvPr id="4" name="Picture 3">
            <a:extLst>
              <a:ext uri="{FF2B5EF4-FFF2-40B4-BE49-F238E27FC236}">
                <a16:creationId xmlns:a16="http://schemas.microsoft.com/office/drawing/2014/main" id="{F4F9B222-7CEF-48B6-BA11-BE8AA5FC50AA}"/>
              </a:ext>
            </a:extLst>
          </p:cNvPr>
          <p:cNvPicPr>
            <a:picLocks noChangeAspect="1"/>
          </p:cNvPicPr>
          <p:nvPr/>
        </p:nvPicPr>
        <p:blipFill rotWithShape="1">
          <a:blip r:embed="rId3"/>
          <a:srcRect l="16827" r="15579"/>
          <a:stretch/>
        </p:blipFill>
        <p:spPr>
          <a:xfrm>
            <a:off x="20" y="10"/>
            <a:ext cx="4635571" cy="6857990"/>
          </a:xfrm>
          <a:prstGeom prst="rect">
            <a:avLst/>
          </a:prstGeom>
          <a:effectLst/>
        </p:spPr>
      </p:pic>
      <p:cxnSp>
        <p:nvCxnSpPr>
          <p:cNvPr id="19" name="Straight Connector 8">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0197409"/>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88333BA-AE6E-427A-9B16-A39C8073F4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98ED85F-DCEE-4B50-802E-71A6E3E12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1564" y="320040"/>
            <a:ext cx="11548872" cy="6217920"/>
          </a:xfrm>
          <a:prstGeom prst="rect">
            <a:avLst/>
          </a:prstGeom>
          <a:solidFill>
            <a:schemeClr val="bg1"/>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631825"/>
            <a:ext cx="10515600" cy="1325563"/>
          </a:xfrm>
        </p:spPr>
        <p:txBody>
          <a:bodyPr vert="horz" lIns="91440" tIns="45720" rIns="91440" bIns="45720" rtlCol="0" anchor="ctr">
            <a:normAutofit/>
          </a:bodyPr>
          <a:lstStyle/>
          <a:p>
            <a:r>
              <a:rPr lang="en-US" kern="1200">
                <a:solidFill>
                  <a:schemeClr val="tx1"/>
                </a:solidFill>
                <a:latin typeface="+mj-lt"/>
                <a:ea typeface="+mj-ea"/>
                <a:cs typeface="+mj-cs"/>
              </a:rPr>
              <a:t>References</a:t>
            </a:r>
          </a:p>
        </p:txBody>
      </p:sp>
      <p:sp>
        <p:nvSpPr>
          <p:cNvPr id="3" name="Text Placeholder 2"/>
          <p:cNvSpPr>
            <a:spLocks noGrp="1"/>
          </p:cNvSpPr>
          <p:nvPr>
            <p:ph type="body" sz="quarter" idx="13"/>
          </p:nvPr>
        </p:nvSpPr>
        <p:spPr>
          <a:xfrm>
            <a:off x="838200" y="2057400"/>
            <a:ext cx="10515600" cy="3871762"/>
          </a:xfrm>
        </p:spPr>
        <p:txBody>
          <a:bodyPr vert="horz" lIns="91440" tIns="45720" rIns="91440" bIns="45720" rtlCol="0">
            <a:normAutofit/>
          </a:bodyPr>
          <a:lstStyle/>
          <a:p>
            <a:pPr marL="0" indent="0">
              <a:buNone/>
            </a:pPr>
            <a:r>
              <a:rPr lang="en-US" sz="2200" dirty="0" err="1">
                <a:latin typeface="+mn-lt"/>
              </a:rPr>
              <a:t>Buil</a:t>
            </a:r>
            <a:r>
              <a:rPr lang="en-US" sz="2200" dirty="0">
                <a:latin typeface="+mn-lt"/>
              </a:rPr>
              <a:t>, I., </a:t>
            </a:r>
            <a:r>
              <a:rPr lang="en-US" sz="2200" dirty="0" err="1">
                <a:latin typeface="+mn-lt"/>
              </a:rPr>
              <a:t>Catalán</a:t>
            </a:r>
            <a:r>
              <a:rPr lang="en-US" sz="2200" dirty="0">
                <a:latin typeface="+mn-lt"/>
              </a:rPr>
              <a:t>, S., &amp; Martínez, E. (2019). Encouraging intrinsic motivation in management training: The use of business simulation games. </a:t>
            </a:r>
            <a:r>
              <a:rPr lang="en-US" sz="2200" i="1" dirty="0">
                <a:latin typeface="+mn-lt"/>
              </a:rPr>
              <a:t>The International Journal of Management Education</a:t>
            </a:r>
            <a:r>
              <a:rPr lang="en-US" sz="2200" dirty="0">
                <a:latin typeface="+mn-lt"/>
              </a:rPr>
              <a:t>, </a:t>
            </a:r>
            <a:r>
              <a:rPr lang="en-US" sz="2200" i="1" dirty="0">
                <a:latin typeface="+mn-lt"/>
              </a:rPr>
              <a:t>17</a:t>
            </a:r>
            <a:r>
              <a:rPr lang="en-US" sz="2200" dirty="0">
                <a:latin typeface="+mn-lt"/>
              </a:rPr>
              <a:t>(2), 162-171.</a:t>
            </a:r>
          </a:p>
          <a:p>
            <a:pPr marL="0" indent="0">
              <a:buNone/>
            </a:pPr>
            <a:r>
              <a:rPr lang="en-US" sz="2200" dirty="0" err="1">
                <a:latin typeface="+mn-lt"/>
              </a:rPr>
              <a:t>Gatti</a:t>
            </a:r>
            <a:r>
              <a:rPr lang="en-US" sz="2200" dirty="0">
                <a:latin typeface="+mn-lt"/>
              </a:rPr>
              <a:t>, L., Ulrich, M., &amp; </a:t>
            </a:r>
            <a:r>
              <a:rPr lang="en-US" sz="2200" dirty="0" err="1">
                <a:latin typeface="+mn-lt"/>
              </a:rPr>
              <a:t>Seele</a:t>
            </a:r>
            <a:r>
              <a:rPr lang="en-US" sz="2200" dirty="0">
                <a:latin typeface="+mn-lt"/>
              </a:rPr>
              <a:t>, P. (2019). Education for sustainable development through business simulation games: An exploratory study of sustainability gamification and its effects on students' learning outcomes. </a:t>
            </a:r>
            <a:r>
              <a:rPr lang="en-US" sz="2200" i="1" dirty="0">
                <a:latin typeface="+mn-lt"/>
              </a:rPr>
              <a:t>Journal of cleaner production</a:t>
            </a:r>
            <a:r>
              <a:rPr lang="en-US" sz="2200" dirty="0">
                <a:latin typeface="+mn-lt"/>
              </a:rPr>
              <a:t>, </a:t>
            </a:r>
            <a:r>
              <a:rPr lang="en-US" sz="2200" i="1" dirty="0">
                <a:latin typeface="+mn-lt"/>
              </a:rPr>
              <a:t>207</a:t>
            </a:r>
            <a:r>
              <a:rPr lang="en-US" sz="2200" dirty="0">
                <a:latin typeface="+mn-lt"/>
              </a:rPr>
              <a:t>, 667-678.</a:t>
            </a:r>
          </a:p>
          <a:p>
            <a:pPr marL="0" indent="0">
              <a:buNone/>
            </a:pPr>
            <a:r>
              <a:rPr lang="en-US" sz="2200" dirty="0" err="1">
                <a:latin typeface="+mn-lt"/>
              </a:rPr>
              <a:t>McClymer</a:t>
            </a:r>
            <a:r>
              <a:rPr lang="en-US" sz="2200" dirty="0">
                <a:latin typeface="+mn-lt"/>
              </a:rPr>
              <a:t>, J. F., &amp; Ziegler, P. R. (1991). The assignment-driven course: A task-specific approach to teaching. </a:t>
            </a:r>
            <a:r>
              <a:rPr lang="en-US" sz="2200" i="1" dirty="0">
                <a:latin typeface="+mn-lt"/>
              </a:rPr>
              <a:t>Journal on Excellence in College Teaching</a:t>
            </a:r>
            <a:r>
              <a:rPr lang="en-US" sz="2200" dirty="0">
                <a:latin typeface="+mn-lt"/>
              </a:rPr>
              <a:t>, </a:t>
            </a:r>
            <a:r>
              <a:rPr lang="en-US" sz="2200" i="1" dirty="0">
                <a:latin typeface="+mn-lt"/>
              </a:rPr>
              <a:t>2</a:t>
            </a:r>
            <a:r>
              <a:rPr lang="en-US" sz="2200" dirty="0">
                <a:latin typeface="+mn-lt"/>
              </a:rPr>
              <a:t>, 25-33.</a:t>
            </a:r>
          </a:p>
          <a:p>
            <a:pPr marL="0" indent="0">
              <a:buNone/>
            </a:pPr>
            <a:r>
              <a:rPr lang="en-US" sz="2200" dirty="0" err="1">
                <a:latin typeface="+mn-lt"/>
              </a:rPr>
              <a:t>Sjöstedt</a:t>
            </a:r>
            <a:r>
              <a:rPr lang="en-US" sz="2200" dirty="0">
                <a:latin typeface="+mn-lt"/>
              </a:rPr>
              <a:t>, R. (2015). Assessing a broad teaching approach: The impact of combining active learning methods on student performance in undergraduate peace and conflict studies. </a:t>
            </a:r>
            <a:r>
              <a:rPr lang="en-US" sz="2200" i="1" dirty="0">
                <a:latin typeface="+mn-lt"/>
              </a:rPr>
              <a:t>Journal of Political Science Education</a:t>
            </a:r>
            <a:r>
              <a:rPr lang="en-US" sz="2200" dirty="0">
                <a:latin typeface="+mn-lt"/>
              </a:rPr>
              <a:t>, </a:t>
            </a:r>
            <a:r>
              <a:rPr lang="en-US" sz="2200" i="1" dirty="0">
                <a:latin typeface="+mn-lt"/>
              </a:rPr>
              <a:t>11</a:t>
            </a:r>
            <a:r>
              <a:rPr lang="en-US" sz="2200" dirty="0">
                <a:latin typeface="+mn-lt"/>
              </a:rPr>
              <a:t>(2), 204-220.</a:t>
            </a:r>
          </a:p>
        </p:txBody>
      </p:sp>
    </p:spTree>
    <p:extLst>
      <p:ext uri="{BB962C8B-B14F-4D97-AF65-F5344CB8AC3E}">
        <p14:creationId xmlns:p14="http://schemas.microsoft.com/office/powerpoint/2010/main" val="1914576397"/>
      </p:ext>
    </p:extLst>
  </p:cSld>
  <p:clrMapOvr>
    <a:masterClrMapping/>
  </p:clrMapOvr>
  <p:transition spd="slow">
    <p:push dir="u"/>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55cdd09-8fe1-49c2-9b01-1431e0da0719">
      <UserInfo>
        <DisplayName>Evans, Nick</DisplayName>
        <AccountId>142</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89BB07CB00AC6498D3D7CE209B6CC23" ma:contentTypeVersion="13" ma:contentTypeDescription="Create a new document." ma:contentTypeScope="" ma:versionID="34dbbfb60a7c21dcb2f5a3a5964f9cd6">
  <xsd:schema xmlns:xsd="http://www.w3.org/2001/XMLSchema" xmlns:xs="http://www.w3.org/2001/XMLSchema" xmlns:p="http://schemas.microsoft.com/office/2006/metadata/properties" xmlns:ns3="1d313349-219f-45a8-805f-58f768b8dea7" xmlns:ns4="d55cdd09-8fe1-49c2-9b01-1431e0da0719" targetNamespace="http://schemas.microsoft.com/office/2006/metadata/properties" ma:root="true" ma:fieldsID="ddfad8e7c630ef0b615f12645c686454" ns3:_="" ns4:_="">
    <xsd:import namespace="1d313349-219f-45a8-805f-58f768b8dea7"/>
    <xsd:import namespace="d55cdd09-8fe1-49c2-9b01-1431e0da0719"/>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d313349-219f-45a8-805f-58f768b8dea7"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55cdd09-8fe1-49c2-9b01-1431e0da0719"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C4B5EF6-8AF4-4B81-9A2F-C646BB7967B8}">
  <ds:schemaRefs>
    <ds:schemaRef ds:uri="1d313349-219f-45a8-805f-58f768b8dea7"/>
    <ds:schemaRef ds:uri="http://schemas.microsoft.com/office/2006/documentManagement/types"/>
    <ds:schemaRef ds:uri="http://schemas.microsoft.com/office/2006/metadata/properties"/>
    <ds:schemaRef ds:uri="http://purl.org/dc/dcmitype/"/>
    <ds:schemaRef ds:uri="d55cdd09-8fe1-49c2-9b01-1431e0da0719"/>
    <ds:schemaRef ds:uri="http://www.w3.org/XML/1998/namespace"/>
    <ds:schemaRef ds:uri="http://schemas.openxmlformats.org/package/2006/metadata/core-properties"/>
    <ds:schemaRef ds:uri="http://purl.org/dc/terms/"/>
    <ds:schemaRef ds:uri="http://schemas.microsoft.com/office/infopath/2007/PartnerControls"/>
    <ds:schemaRef ds:uri="http://purl.org/dc/elements/1.1/"/>
  </ds:schemaRefs>
</ds:datastoreItem>
</file>

<file path=customXml/itemProps2.xml><?xml version="1.0" encoding="utf-8"?>
<ds:datastoreItem xmlns:ds="http://schemas.openxmlformats.org/officeDocument/2006/customXml" ds:itemID="{E9741805-9711-4220-9FD1-7FD0F3E89B4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d313349-219f-45a8-805f-58f768b8dea7"/>
    <ds:schemaRef ds:uri="d55cdd09-8fe1-49c2-9b01-1431e0da07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7A6FDBA-B6FD-4C2E-AF00-ED22517CBE3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TotalTime>
  <Words>896</Words>
  <Application>Microsoft Office PowerPoint</Application>
  <PresentationFormat>Widescreen</PresentationFormat>
  <Paragraphs>67</Paragraphs>
  <Slides>10</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PowerPoint Presentation</vt:lpstr>
      <vt:lpstr>Agenda</vt:lpstr>
      <vt:lpstr>Background</vt:lpstr>
      <vt:lpstr>Research approach</vt:lpstr>
      <vt:lpstr>Results: Study 1</vt:lpstr>
      <vt:lpstr>Results: Study 2</vt:lpstr>
      <vt:lpstr>Conclusion</vt:lpstr>
      <vt:lpstr>Limitations and future research</vt:lpstr>
      <vt:lpstr>References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Marriott, Hannah</dc:creator>
  <cp:lastModifiedBy>Mushtaq, Tahir</cp:lastModifiedBy>
  <cp:revision>1</cp:revision>
  <dcterms:created xsi:type="dcterms:W3CDTF">2022-05-12T10:59:36Z</dcterms:created>
  <dcterms:modified xsi:type="dcterms:W3CDTF">2022-05-16T10:24:33Z</dcterms:modified>
</cp:coreProperties>
</file>