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1.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1"/>
  </p:notesMasterIdLst>
  <p:handoutMasterIdLst>
    <p:handoutMasterId r:id="rId22"/>
  </p:handoutMasterIdLst>
  <p:sldIdLst>
    <p:sldId id="256" r:id="rId5"/>
    <p:sldId id="257" r:id="rId6"/>
    <p:sldId id="261" r:id="rId7"/>
    <p:sldId id="305" r:id="rId8"/>
    <p:sldId id="293" r:id="rId9"/>
    <p:sldId id="294" r:id="rId10"/>
    <p:sldId id="301" r:id="rId11"/>
    <p:sldId id="292" r:id="rId12"/>
    <p:sldId id="302" r:id="rId13"/>
    <p:sldId id="303" r:id="rId14"/>
    <p:sldId id="304" r:id="rId15"/>
    <p:sldId id="295" r:id="rId16"/>
    <p:sldId id="306" r:id="rId17"/>
    <p:sldId id="273" r:id="rId18"/>
    <p:sldId id="274" r:id="rId19"/>
    <p:sldId id="259" r:id="rId20"/>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0EC79FE-9F6D-83EF-63A6-9DAB568E4EC3}" name="Sutherland, Martin" initials="SM" userId="S::sm21318@cardiffmet.ac.uk::9a13d9b2-a5da-44eb-895f-499a50ab1ea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303030"/>
    <a:srgbClr val="52525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63509" autoAdjust="0"/>
  </p:normalViewPr>
  <p:slideViewPr>
    <p:cSldViewPr snapToGrid="0">
      <p:cViewPr varScale="1">
        <p:scale>
          <a:sx n="73" d="100"/>
          <a:sy n="73" d="100"/>
        </p:scale>
        <p:origin x="1974" y="6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4560" y="85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yho, Sharon" userId="355d27d2-1787-4101-8add-4bbbfb4f4d22" providerId="ADAL" clId="{B8FD215F-9B6C-45B5-B708-A7B4B732E78B}"/>
    <pc:docChg chg="custSel modSld">
      <pc:chgData name="Mayho, Sharon" userId="355d27d2-1787-4101-8add-4bbbfb4f4d22" providerId="ADAL" clId="{B8FD215F-9B6C-45B5-B708-A7B4B732E78B}" dt="2022-05-18T15:06:33.872" v="636" actId="20577"/>
      <pc:docMkLst>
        <pc:docMk/>
      </pc:docMkLst>
      <pc:sldChg chg="modSp">
        <pc:chgData name="Mayho, Sharon" userId="355d27d2-1787-4101-8add-4bbbfb4f4d22" providerId="ADAL" clId="{B8FD215F-9B6C-45B5-B708-A7B4B732E78B}" dt="2022-05-18T12:58:59.466" v="27" actId="20577"/>
        <pc:sldMkLst>
          <pc:docMk/>
          <pc:sldMk cId="2041869492" sldId="261"/>
        </pc:sldMkLst>
        <pc:graphicFrameChg chg="mod">
          <ac:chgData name="Mayho, Sharon" userId="355d27d2-1787-4101-8add-4bbbfb4f4d22" providerId="ADAL" clId="{B8FD215F-9B6C-45B5-B708-A7B4B732E78B}" dt="2022-05-18T12:58:59.466" v="27" actId="20577"/>
          <ac:graphicFrameMkLst>
            <pc:docMk/>
            <pc:sldMk cId="2041869492" sldId="261"/>
            <ac:graphicFrameMk id="7" creationId="{B3EA7A3E-A844-49A2-BD57-D80530B7DECA}"/>
          </ac:graphicFrameMkLst>
        </pc:graphicFrameChg>
        <pc:graphicFrameChg chg="mod">
          <ac:chgData name="Mayho, Sharon" userId="355d27d2-1787-4101-8add-4bbbfb4f4d22" providerId="ADAL" clId="{B8FD215F-9B6C-45B5-B708-A7B4B732E78B}" dt="2022-05-18T12:58:13.913" v="7" actId="20577"/>
          <ac:graphicFrameMkLst>
            <pc:docMk/>
            <pc:sldMk cId="2041869492" sldId="261"/>
            <ac:graphicFrameMk id="9" creationId="{6C052148-2CD0-4B7C-9F19-1B7C56D94CB5}"/>
          </ac:graphicFrameMkLst>
        </pc:graphicFrameChg>
      </pc:sldChg>
      <pc:sldChg chg="modSp">
        <pc:chgData name="Mayho, Sharon" userId="355d27d2-1787-4101-8add-4bbbfb4f4d22" providerId="ADAL" clId="{B8FD215F-9B6C-45B5-B708-A7B4B732E78B}" dt="2022-05-18T12:57:28.083" v="0" actId="20577"/>
        <pc:sldMkLst>
          <pc:docMk/>
          <pc:sldMk cId="2005067763" sldId="292"/>
        </pc:sldMkLst>
        <pc:graphicFrameChg chg="mod">
          <ac:chgData name="Mayho, Sharon" userId="355d27d2-1787-4101-8add-4bbbfb4f4d22" providerId="ADAL" clId="{B8FD215F-9B6C-45B5-B708-A7B4B732E78B}" dt="2022-05-18T12:57:28.083" v="0" actId="20577"/>
          <ac:graphicFrameMkLst>
            <pc:docMk/>
            <pc:sldMk cId="2005067763" sldId="292"/>
            <ac:graphicFrameMk id="5" creationId="{F75EABDA-E20F-420D-883C-23186A079D0B}"/>
          </ac:graphicFrameMkLst>
        </pc:graphicFrameChg>
      </pc:sldChg>
      <pc:sldChg chg="modNotesTx">
        <pc:chgData name="Mayho, Sharon" userId="355d27d2-1787-4101-8add-4bbbfb4f4d22" providerId="ADAL" clId="{B8FD215F-9B6C-45B5-B708-A7B4B732E78B}" dt="2022-05-18T14:48:56.327" v="73" actId="20577"/>
        <pc:sldMkLst>
          <pc:docMk/>
          <pc:sldMk cId="812832361" sldId="293"/>
        </pc:sldMkLst>
      </pc:sldChg>
      <pc:sldChg chg="modNotesTx">
        <pc:chgData name="Mayho, Sharon" userId="355d27d2-1787-4101-8add-4bbbfb4f4d22" providerId="ADAL" clId="{B8FD215F-9B6C-45B5-B708-A7B4B732E78B}" dt="2022-05-18T14:50:55.082" v="84" actId="20577"/>
        <pc:sldMkLst>
          <pc:docMk/>
          <pc:sldMk cId="3252568008" sldId="294"/>
        </pc:sldMkLst>
      </pc:sldChg>
      <pc:sldChg chg="modNotesTx">
        <pc:chgData name="Mayho, Sharon" userId="355d27d2-1787-4101-8add-4bbbfb4f4d22" providerId="ADAL" clId="{B8FD215F-9B6C-45B5-B708-A7B4B732E78B}" dt="2022-05-18T15:04:22.977" v="590" actId="20577"/>
        <pc:sldMkLst>
          <pc:docMk/>
          <pc:sldMk cId="2362284428" sldId="295"/>
        </pc:sldMkLst>
      </pc:sldChg>
      <pc:sldChg chg="modNotesTx">
        <pc:chgData name="Mayho, Sharon" userId="355d27d2-1787-4101-8add-4bbbfb4f4d22" providerId="ADAL" clId="{B8FD215F-9B6C-45B5-B708-A7B4B732E78B}" dt="2022-05-18T14:52:03.010" v="175" actId="20577"/>
        <pc:sldMkLst>
          <pc:docMk/>
          <pc:sldMk cId="1859531785" sldId="301"/>
        </pc:sldMkLst>
      </pc:sldChg>
      <pc:sldChg chg="modNotesTx">
        <pc:chgData name="Mayho, Sharon" userId="355d27d2-1787-4101-8add-4bbbfb4f4d22" providerId="ADAL" clId="{B8FD215F-9B6C-45B5-B708-A7B4B732E78B}" dt="2022-05-18T14:54:30.931" v="260" actId="20577"/>
        <pc:sldMkLst>
          <pc:docMk/>
          <pc:sldMk cId="2288617334" sldId="302"/>
        </pc:sldMkLst>
      </pc:sldChg>
      <pc:sldChg chg="modSp modNotesTx">
        <pc:chgData name="Mayho, Sharon" userId="355d27d2-1787-4101-8add-4bbbfb4f4d22" providerId="ADAL" clId="{B8FD215F-9B6C-45B5-B708-A7B4B732E78B}" dt="2022-05-18T14:56:31.972" v="291" actId="1076"/>
        <pc:sldMkLst>
          <pc:docMk/>
          <pc:sldMk cId="1620931195" sldId="304"/>
        </pc:sldMkLst>
        <pc:spChg chg="mod">
          <ac:chgData name="Mayho, Sharon" userId="355d27d2-1787-4101-8add-4bbbfb4f4d22" providerId="ADAL" clId="{B8FD215F-9B6C-45B5-B708-A7B4B732E78B}" dt="2022-05-18T14:56:31.972" v="291" actId="1076"/>
          <ac:spMkLst>
            <pc:docMk/>
            <pc:sldMk cId="1620931195" sldId="304"/>
            <ac:spMk id="3" creationId="{FBB45213-3607-4479-9697-4F5AEF504CA8}"/>
          </ac:spMkLst>
        </pc:spChg>
      </pc:sldChg>
      <pc:sldChg chg="modNotesTx">
        <pc:chgData name="Mayho, Sharon" userId="355d27d2-1787-4101-8add-4bbbfb4f4d22" providerId="ADAL" clId="{B8FD215F-9B6C-45B5-B708-A7B4B732E78B}" dt="2022-05-18T15:06:33.872" v="636" actId="20577"/>
        <pc:sldMkLst>
          <pc:docMk/>
          <pc:sldMk cId="3569968727" sldId="306"/>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r>
              <a:rPr lang="en-US" dirty="0"/>
              <a:t>Regional GVA per Head (£ per head) </a:t>
            </a:r>
          </a:p>
        </c:rich>
      </c:tx>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tx>
            <c:strRef>
              <c:f>'Stats Wales GVA by Industry'!$B$9</c:f>
              <c:strCache>
                <c:ptCount val="1"/>
                <c:pt idx="0">
                  <c:v>United Kingdom</c:v>
                </c:pt>
              </c:strCache>
            </c:strRef>
          </c:tx>
          <c:spPr>
            <a:solidFill>
              <a:schemeClr val="accent1"/>
            </a:solidFill>
            <a:ln>
              <a:noFill/>
            </a:ln>
            <a:effectLst/>
          </c:spPr>
          <c:invertIfNegative val="0"/>
          <c:cat>
            <c:numRef>
              <c:f>'Stats Wales GVA by Industry'!$C$8:$J$8</c:f>
              <c:numCache>
                <c:formatCode>General</c:formatCode>
                <c:ptCount val="6"/>
                <c:pt idx="0">
                  <c:v>2000</c:v>
                </c:pt>
                <c:pt idx="1">
                  <c:v>2001</c:v>
                </c:pt>
                <c:pt idx="2">
                  <c:v>2002</c:v>
                </c:pt>
                <c:pt idx="3">
                  <c:v>2003</c:v>
                </c:pt>
                <c:pt idx="4">
                  <c:v>2004</c:v>
                </c:pt>
                <c:pt idx="5">
                  <c:v>2005</c:v>
                </c:pt>
              </c:numCache>
            </c:numRef>
          </c:cat>
          <c:val>
            <c:numRef>
              <c:f>'Stats Wales GVA by Industry'!$C$9:$J$9</c:f>
              <c:numCache>
                <c:formatCode>#,##0</c:formatCode>
                <c:ptCount val="6"/>
                <c:pt idx="0">
                  <c:v>16347</c:v>
                </c:pt>
                <c:pt idx="1">
                  <c:v>16976</c:v>
                </c:pt>
                <c:pt idx="2">
                  <c:v>17701</c:v>
                </c:pt>
                <c:pt idx="3">
                  <c:v>18659</c:v>
                </c:pt>
                <c:pt idx="4">
                  <c:v>19431</c:v>
                </c:pt>
                <c:pt idx="5">
                  <c:v>20386</c:v>
                </c:pt>
              </c:numCache>
            </c:numRef>
          </c:val>
          <c:extLst>
            <c:ext xmlns:c16="http://schemas.microsoft.com/office/drawing/2014/chart" uri="{C3380CC4-5D6E-409C-BE32-E72D297353CC}">
              <c16:uniqueId val="{00000000-14F1-449E-80F4-FE71AE72B6EF}"/>
            </c:ext>
          </c:extLst>
        </c:ser>
        <c:ser>
          <c:idx val="1"/>
          <c:order val="1"/>
          <c:tx>
            <c:strRef>
              <c:f>'Stats Wales GVA by Industry'!$B$10</c:f>
              <c:strCache>
                <c:ptCount val="1"/>
                <c:pt idx="0">
                  <c:v>England </c:v>
                </c:pt>
              </c:strCache>
            </c:strRef>
          </c:tx>
          <c:spPr>
            <a:solidFill>
              <a:schemeClr val="accent2"/>
            </a:solidFill>
            <a:ln>
              <a:noFill/>
            </a:ln>
            <a:effectLst/>
          </c:spPr>
          <c:invertIfNegative val="0"/>
          <c:cat>
            <c:numRef>
              <c:f>'Stats Wales GVA by Industry'!$C$8:$J$8</c:f>
              <c:numCache>
                <c:formatCode>General</c:formatCode>
                <c:ptCount val="6"/>
                <c:pt idx="0">
                  <c:v>2000</c:v>
                </c:pt>
                <c:pt idx="1">
                  <c:v>2001</c:v>
                </c:pt>
                <c:pt idx="2">
                  <c:v>2002</c:v>
                </c:pt>
                <c:pt idx="3">
                  <c:v>2003</c:v>
                </c:pt>
                <c:pt idx="4">
                  <c:v>2004</c:v>
                </c:pt>
                <c:pt idx="5">
                  <c:v>2005</c:v>
                </c:pt>
              </c:numCache>
            </c:numRef>
          </c:cat>
          <c:val>
            <c:numRef>
              <c:f>'Stats Wales GVA by Industry'!$C$10:$J$10</c:f>
              <c:numCache>
                <c:formatCode>#,##0</c:formatCode>
                <c:ptCount val="6"/>
                <c:pt idx="0">
                  <c:v>16884</c:v>
                </c:pt>
                <c:pt idx="1">
                  <c:v>17522</c:v>
                </c:pt>
                <c:pt idx="2">
                  <c:v>18267</c:v>
                </c:pt>
                <c:pt idx="3">
                  <c:v>19228</c:v>
                </c:pt>
                <c:pt idx="4">
                  <c:v>19993</c:v>
                </c:pt>
                <c:pt idx="5">
                  <c:v>20975</c:v>
                </c:pt>
              </c:numCache>
            </c:numRef>
          </c:val>
          <c:extLst>
            <c:ext xmlns:c16="http://schemas.microsoft.com/office/drawing/2014/chart" uri="{C3380CC4-5D6E-409C-BE32-E72D297353CC}">
              <c16:uniqueId val="{00000001-14F1-449E-80F4-FE71AE72B6EF}"/>
            </c:ext>
          </c:extLst>
        </c:ser>
        <c:ser>
          <c:idx val="2"/>
          <c:order val="2"/>
          <c:tx>
            <c:strRef>
              <c:f>'Stats Wales GVA by Industry'!$B$11</c:f>
              <c:strCache>
                <c:ptCount val="1"/>
                <c:pt idx="0">
                  <c:v>Wales </c:v>
                </c:pt>
              </c:strCache>
            </c:strRef>
          </c:tx>
          <c:spPr>
            <a:solidFill>
              <a:schemeClr val="accent3"/>
            </a:solidFill>
            <a:ln>
              <a:noFill/>
            </a:ln>
            <a:effectLst/>
          </c:spPr>
          <c:invertIfNegative val="0"/>
          <c:cat>
            <c:numRef>
              <c:f>'Stats Wales GVA by Industry'!$C$8:$J$8</c:f>
              <c:numCache>
                <c:formatCode>General</c:formatCode>
                <c:ptCount val="6"/>
                <c:pt idx="0">
                  <c:v>2000</c:v>
                </c:pt>
                <c:pt idx="1">
                  <c:v>2001</c:v>
                </c:pt>
                <c:pt idx="2">
                  <c:v>2002</c:v>
                </c:pt>
                <c:pt idx="3">
                  <c:v>2003</c:v>
                </c:pt>
                <c:pt idx="4">
                  <c:v>2004</c:v>
                </c:pt>
                <c:pt idx="5">
                  <c:v>2005</c:v>
                </c:pt>
              </c:numCache>
            </c:numRef>
          </c:cat>
          <c:val>
            <c:numRef>
              <c:f>'Stats Wales GVA by Industry'!$C$11:$J$11</c:f>
              <c:numCache>
                <c:formatCode>#,##0</c:formatCode>
                <c:ptCount val="6"/>
                <c:pt idx="0">
                  <c:v>12100</c:v>
                </c:pt>
                <c:pt idx="1">
                  <c:v>12438</c:v>
                </c:pt>
                <c:pt idx="2">
                  <c:v>12992</c:v>
                </c:pt>
                <c:pt idx="3">
                  <c:v>13800</c:v>
                </c:pt>
                <c:pt idx="4">
                  <c:v>14468</c:v>
                </c:pt>
                <c:pt idx="5">
                  <c:v>15004</c:v>
                </c:pt>
              </c:numCache>
            </c:numRef>
          </c:val>
          <c:extLst>
            <c:ext xmlns:c16="http://schemas.microsoft.com/office/drawing/2014/chart" uri="{C3380CC4-5D6E-409C-BE32-E72D297353CC}">
              <c16:uniqueId val="{00000002-14F1-449E-80F4-FE71AE72B6EF}"/>
            </c:ext>
          </c:extLst>
        </c:ser>
        <c:ser>
          <c:idx val="3"/>
          <c:order val="3"/>
          <c:tx>
            <c:strRef>
              <c:f>'Stats Wales GVA by Industry'!$B$12</c:f>
              <c:strCache>
                <c:ptCount val="1"/>
                <c:pt idx="0">
                  <c:v>Scotland </c:v>
                </c:pt>
              </c:strCache>
            </c:strRef>
          </c:tx>
          <c:spPr>
            <a:solidFill>
              <a:schemeClr val="accent4"/>
            </a:solidFill>
            <a:ln>
              <a:noFill/>
            </a:ln>
            <a:effectLst/>
          </c:spPr>
          <c:invertIfNegative val="0"/>
          <c:cat>
            <c:numRef>
              <c:f>'Stats Wales GVA by Industry'!$C$8:$J$8</c:f>
              <c:numCache>
                <c:formatCode>General</c:formatCode>
                <c:ptCount val="6"/>
                <c:pt idx="0">
                  <c:v>2000</c:v>
                </c:pt>
                <c:pt idx="1">
                  <c:v>2001</c:v>
                </c:pt>
                <c:pt idx="2">
                  <c:v>2002</c:v>
                </c:pt>
                <c:pt idx="3">
                  <c:v>2003</c:v>
                </c:pt>
                <c:pt idx="4">
                  <c:v>2004</c:v>
                </c:pt>
                <c:pt idx="5">
                  <c:v>2005</c:v>
                </c:pt>
              </c:numCache>
            </c:numRef>
          </c:cat>
          <c:val>
            <c:numRef>
              <c:f>'Stats Wales GVA by Industry'!$C$12:$J$12</c:f>
              <c:numCache>
                <c:formatCode>#,##0</c:formatCode>
                <c:ptCount val="6"/>
                <c:pt idx="0">
                  <c:v>14543</c:v>
                </c:pt>
                <c:pt idx="1">
                  <c:v>15297</c:v>
                </c:pt>
                <c:pt idx="2">
                  <c:v>16002</c:v>
                </c:pt>
                <c:pt idx="3">
                  <c:v>16973</c:v>
                </c:pt>
                <c:pt idx="4">
                  <c:v>17940</c:v>
                </c:pt>
                <c:pt idx="5">
                  <c:v>18929</c:v>
                </c:pt>
              </c:numCache>
            </c:numRef>
          </c:val>
          <c:extLst>
            <c:ext xmlns:c16="http://schemas.microsoft.com/office/drawing/2014/chart" uri="{C3380CC4-5D6E-409C-BE32-E72D297353CC}">
              <c16:uniqueId val="{00000003-14F1-449E-80F4-FE71AE72B6EF}"/>
            </c:ext>
          </c:extLst>
        </c:ser>
        <c:ser>
          <c:idx val="4"/>
          <c:order val="4"/>
          <c:tx>
            <c:strRef>
              <c:f>'Stats Wales GVA by Industry'!$B$13</c:f>
              <c:strCache>
                <c:ptCount val="1"/>
                <c:pt idx="0">
                  <c:v>Northern Ireland </c:v>
                </c:pt>
              </c:strCache>
            </c:strRef>
          </c:tx>
          <c:spPr>
            <a:solidFill>
              <a:schemeClr val="accent5"/>
            </a:solidFill>
            <a:ln>
              <a:noFill/>
            </a:ln>
            <a:effectLst/>
          </c:spPr>
          <c:invertIfNegative val="0"/>
          <c:cat>
            <c:numRef>
              <c:f>'Stats Wales GVA by Industry'!$C$8:$J$8</c:f>
              <c:numCache>
                <c:formatCode>General</c:formatCode>
                <c:ptCount val="6"/>
                <c:pt idx="0">
                  <c:v>2000</c:v>
                </c:pt>
                <c:pt idx="1">
                  <c:v>2001</c:v>
                </c:pt>
                <c:pt idx="2">
                  <c:v>2002</c:v>
                </c:pt>
                <c:pt idx="3">
                  <c:v>2003</c:v>
                </c:pt>
                <c:pt idx="4">
                  <c:v>2004</c:v>
                </c:pt>
                <c:pt idx="5">
                  <c:v>2005</c:v>
                </c:pt>
              </c:numCache>
            </c:numRef>
          </c:cat>
          <c:val>
            <c:numRef>
              <c:f>'Stats Wales GVA by Industry'!$C$13:$J$13</c:f>
              <c:numCache>
                <c:formatCode>#,##0</c:formatCode>
                <c:ptCount val="6"/>
                <c:pt idx="0">
                  <c:v>13397</c:v>
                </c:pt>
                <c:pt idx="1">
                  <c:v>13839</c:v>
                </c:pt>
                <c:pt idx="2">
                  <c:v>14315</c:v>
                </c:pt>
                <c:pt idx="3">
                  <c:v>15377</c:v>
                </c:pt>
                <c:pt idx="4">
                  <c:v>15958</c:v>
                </c:pt>
                <c:pt idx="5">
                  <c:v>16695</c:v>
                </c:pt>
              </c:numCache>
            </c:numRef>
          </c:val>
          <c:extLst>
            <c:ext xmlns:c16="http://schemas.microsoft.com/office/drawing/2014/chart" uri="{C3380CC4-5D6E-409C-BE32-E72D297353CC}">
              <c16:uniqueId val="{00000004-14F1-449E-80F4-FE71AE72B6EF}"/>
            </c:ext>
          </c:extLst>
        </c:ser>
        <c:dLbls>
          <c:showLegendKey val="0"/>
          <c:showVal val="0"/>
          <c:showCatName val="0"/>
          <c:showSerName val="0"/>
          <c:showPercent val="0"/>
          <c:showBubbleSize val="0"/>
        </c:dLbls>
        <c:gapWidth val="219"/>
        <c:overlap val="-27"/>
        <c:axId val="685712320"/>
        <c:axId val="672665040"/>
      </c:barChart>
      <c:catAx>
        <c:axId val="685712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crossAx val="672665040"/>
        <c:crosses val="autoZero"/>
        <c:auto val="1"/>
        <c:lblAlgn val="ctr"/>
        <c:lblOffset val="100"/>
        <c:noMultiLvlLbl val="0"/>
      </c:catAx>
      <c:valAx>
        <c:axId val="67266504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crossAx val="68571232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b="1">
          <a:solidFill>
            <a:schemeClr val="tx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r>
              <a:rPr lang="en-GB" dirty="0"/>
              <a:t>Food Manufacturing Sector GVA</a:t>
            </a:r>
            <a:r>
              <a:rPr lang="en-GB" baseline="0" dirty="0"/>
              <a:t> (£ per million)</a:t>
            </a:r>
            <a:endParaRPr lang="en-GB" dirty="0"/>
          </a:p>
        </c:rich>
      </c:tx>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tx>
            <c:strRef>
              <c:f>'Stats Wales GVA by Industry'!$H$22</c:f>
              <c:strCache>
                <c:ptCount val="1"/>
                <c:pt idx="0">
                  <c:v>United Kingdom</c:v>
                </c:pt>
              </c:strCache>
            </c:strRef>
          </c:tx>
          <c:spPr>
            <a:solidFill>
              <a:schemeClr val="accent1"/>
            </a:solidFill>
            <a:ln>
              <a:noFill/>
            </a:ln>
            <a:effectLst/>
          </c:spPr>
          <c:invertIfNegative val="0"/>
          <c:cat>
            <c:numRef>
              <c:f>'Stats Wales GVA by Industry'!$I$21:$P$21</c:f>
              <c:numCache>
                <c:formatCode>General</c:formatCode>
                <c:ptCount val="6"/>
                <c:pt idx="0">
                  <c:v>2000</c:v>
                </c:pt>
                <c:pt idx="1">
                  <c:v>2001</c:v>
                </c:pt>
                <c:pt idx="2">
                  <c:v>2002</c:v>
                </c:pt>
                <c:pt idx="3">
                  <c:v>2003</c:v>
                </c:pt>
                <c:pt idx="4">
                  <c:v>2004</c:v>
                </c:pt>
                <c:pt idx="5">
                  <c:v>2005</c:v>
                </c:pt>
              </c:numCache>
            </c:numRef>
          </c:cat>
          <c:val>
            <c:numRef>
              <c:f>'Stats Wales GVA by Industry'!$I$22:$P$22</c:f>
              <c:numCache>
                <c:formatCode>#,##0</c:formatCode>
                <c:ptCount val="6"/>
                <c:pt idx="0">
                  <c:v>18155</c:v>
                </c:pt>
                <c:pt idx="1">
                  <c:v>18369</c:v>
                </c:pt>
                <c:pt idx="2">
                  <c:v>18455</c:v>
                </c:pt>
                <c:pt idx="3">
                  <c:v>18653</c:v>
                </c:pt>
                <c:pt idx="4">
                  <c:v>19014</c:v>
                </c:pt>
                <c:pt idx="5">
                  <c:v>18622</c:v>
                </c:pt>
              </c:numCache>
            </c:numRef>
          </c:val>
          <c:extLst>
            <c:ext xmlns:c16="http://schemas.microsoft.com/office/drawing/2014/chart" uri="{C3380CC4-5D6E-409C-BE32-E72D297353CC}">
              <c16:uniqueId val="{00000000-CC01-4947-BF82-A3B02A768D47}"/>
            </c:ext>
          </c:extLst>
        </c:ser>
        <c:ser>
          <c:idx val="1"/>
          <c:order val="1"/>
          <c:tx>
            <c:strRef>
              <c:f>'Stats Wales GVA by Industry'!$H$23</c:f>
              <c:strCache>
                <c:ptCount val="1"/>
                <c:pt idx="0">
                  <c:v>England </c:v>
                </c:pt>
              </c:strCache>
            </c:strRef>
          </c:tx>
          <c:spPr>
            <a:solidFill>
              <a:schemeClr val="accent2"/>
            </a:solidFill>
            <a:ln>
              <a:noFill/>
            </a:ln>
            <a:effectLst/>
          </c:spPr>
          <c:invertIfNegative val="0"/>
          <c:cat>
            <c:numRef>
              <c:f>'Stats Wales GVA by Industry'!$I$21:$P$21</c:f>
              <c:numCache>
                <c:formatCode>General</c:formatCode>
                <c:ptCount val="6"/>
                <c:pt idx="0">
                  <c:v>2000</c:v>
                </c:pt>
                <c:pt idx="1">
                  <c:v>2001</c:v>
                </c:pt>
                <c:pt idx="2">
                  <c:v>2002</c:v>
                </c:pt>
                <c:pt idx="3">
                  <c:v>2003</c:v>
                </c:pt>
                <c:pt idx="4">
                  <c:v>2004</c:v>
                </c:pt>
                <c:pt idx="5">
                  <c:v>2005</c:v>
                </c:pt>
              </c:numCache>
            </c:numRef>
          </c:cat>
          <c:val>
            <c:numRef>
              <c:f>'Stats Wales GVA by Industry'!$I$23:$P$23</c:f>
              <c:numCache>
                <c:formatCode>#,##0</c:formatCode>
                <c:ptCount val="6"/>
                <c:pt idx="0">
                  <c:v>15702</c:v>
                </c:pt>
                <c:pt idx="1">
                  <c:v>15862</c:v>
                </c:pt>
                <c:pt idx="2">
                  <c:v>16020</c:v>
                </c:pt>
                <c:pt idx="3">
                  <c:v>16128</c:v>
                </c:pt>
                <c:pt idx="4">
                  <c:v>16317</c:v>
                </c:pt>
                <c:pt idx="5">
                  <c:v>15935</c:v>
                </c:pt>
              </c:numCache>
            </c:numRef>
          </c:val>
          <c:extLst>
            <c:ext xmlns:c16="http://schemas.microsoft.com/office/drawing/2014/chart" uri="{C3380CC4-5D6E-409C-BE32-E72D297353CC}">
              <c16:uniqueId val="{00000001-CC01-4947-BF82-A3B02A768D47}"/>
            </c:ext>
          </c:extLst>
        </c:ser>
        <c:ser>
          <c:idx val="2"/>
          <c:order val="2"/>
          <c:tx>
            <c:strRef>
              <c:f>'Stats Wales GVA by Industry'!$H$24</c:f>
              <c:strCache>
                <c:ptCount val="1"/>
                <c:pt idx="0">
                  <c:v>Wales </c:v>
                </c:pt>
              </c:strCache>
            </c:strRef>
          </c:tx>
          <c:spPr>
            <a:solidFill>
              <a:schemeClr val="accent3"/>
            </a:solidFill>
            <a:ln>
              <a:noFill/>
            </a:ln>
            <a:effectLst/>
          </c:spPr>
          <c:invertIfNegative val="0"/>
          <c:cat>
            <c:numRef>
              <c:f>'Stats Wales GVA by Industry'!$I$21:$P$21</c:f>
              <c:numCache>
                <c:formatCode>General</c:formatCode>
                <c:ptCount val="6"/>
                <c:pt idx="0">
                  <c:v>2000</c:v>
                </c:pt>
                <c:pt idx="1">
                  <c:v>2001</c:v>
                </c:pt>
                <c:pt idx="2">
                  <c:v>2002</c:v>
                </c:pt>
                <c:pt idx="3">
                  <c:v>2003</c:v>
                </c:pt>
                <c:pt idx="4">
                  <c:v>2004</c:v>
                </c:pt>
                <c:pt idx="5">
                  <c:v>2005</c:v>
                </c:pt>
              </c:numCache>
            </c:numRef>
          </c:cat>
          <c:val>
            <c:numRef>
              <c:f>'Stats Wales GVA by Industry'!$I$24:$P$24</c:f>
              <c:numCache>
                <c:formatCode>#,##0</c:formatCode>
                <c:ptCount val="6"/>
                <c:pt idx="0">
                  <c:v>706</c:v>
                </c:pt>
                <c:pt idx="1">
                  <c:v>725</c:v>
                </c:pt>
                <c:pt idx="2">
                  <c:v>734</c:v>
                </c:pt>
                <c:pt idx="3">
                  <c:v>760</c:v>
                </c:pt>
                <c:pt idx="4">
                  <c:v>814</c:v>
                </c:pt>
                <c:pt idx="5">
                  <c:v>824</c:v>
                </c:pt>
              </c:numCache>
            </c:numRef>
          </c:val>
          <c:extLst>
            <c:ext xmlns:c16="http://schemas.microsoft.com/office/drawing/2014/chart" uri="{C3380CC4-5D6E-409C-BE32-E72D297353CC}">
              <c16:uniqueId val="{00000002-CC01-4947-BF82-A3B02A768D47}"/>
            </c:ext>
          </c:extLst>
        </c:ser>
        <c:ser>
          <c:idx val="3"/>
          <c:order val="3"/>
          <c:tx>
            <c:strRef>
              <c:f>'Stats Wales GVA by Industry'!$H$25</c:f>
              <c:strCache>
                <c:ptCount val="1"/>
                <c:pt idx="0">
                  <c:v>Scotland </c:v>
                </c:pt>
              </c:strCache>
            </c:strRef>
          </c:tx>
          <c:spPr>
            <a:solidFill>
              <a:schemeClr val="accent4"/>
            </a:solidFill>
            <a:ln>
              <a:noFill/>
            </a:ln>
            <a:effectLst/>
          </c:spPr>
          <c:invertIfNegative val="0"/>
          <c:cat>
            <c:numRef>
              <c:f>'Stats Wales GVA by Industry'!$I$21:$P$21</c:f>
              <c:numCache>
                <c:formatCode>General</c:formatCode>
                <c:ptCount val="6"/>
                <c:pt idx="0">
                  <c:v>2000</c:v>
                </c:pt>
                <c:pt idx="1">
                  <c:v>2001</c:v>
                </c:pt>
                <c:pt idx="2">
                  <c:v>2002</c:v>
                </c:pt>
                <c:pt idx="3">
                  <c:v>2003</c:v>
                </c:pt>
                <c:pt idx="4">
                  <c:v>2004</c:v>
                </c:pt>
                <c:pt idx="5">
                  <c:v>2005</c:v>
                </c:pt>
              </c:numCache>
            </c:numRef>
          </c:cat>
          <c:val>
            <c:numRef>
              <c:f>'Stats Wales GVA by Industry'!$I$25:$P$25</c:f>
              <c:numCache>
                <c:formatCode>#,##0</c:formatCode>
                <c:ptCount val="6"/>
                <c:pt idx="0">
                  <c:v>1284</c:v>
                </c:pt>
                <c:pt idx="1">
                  <c:v>1348</c:v>
                </c:pt>
                <c:pt idx="2">
                  <c:v>1306</c:v>
                </c:pt>
                <c:pt idx="3">
                  <c:v>1301</c:v>
                </c:pt>
                <c:pt idx="4">
                  <c:v>1418</c:v>
                </c:pt>
                <c:pt idx="5">
                  <c:v>1644</c:v>
                </c:pt>
              </c:numCache>
            </c:numRef>
          </c:val>
          <c:extLst>
            <c:ext xmlns:c16="http://schemas.microsoft.com/office/drawing/2014/chart" uri="{C3380CC4-5D6E-409C-BE32-E72D297353CC}">
              <c16:uniqueId val="{00000003-CC01-4947-BF82-A3B02A768D47}"/>
            </c:ext>
          </c:extLst>
        </c:ser>
        <c:ser>
          <c:idx val="4"/>
          <c:order val="4"/>
          <c:tx>
            <c:strRef>
              <c:f>'Stats Wales GVA by Industry'!$H$26</c:f>
              <c:strCache>
                <c:ptCount val="1"/>
                <c:pt idx="0">
                  <c:v>Northern Ireland </c:v>
                </c:pt>
              </c:strCache>
            </c:strRef>
          </c:tx>
          <c:spPr>
            <a:solidFill>
              <a:schemeClr val="accent5"/>
            </a:solidFill>
            <a:ln>
              <a:noFill/>
            </a:ln>
            <a:effectLst/>
          </c:spPr>
          <c:invertIfNegative val="0"/>
          <c:cat>
            <c:numRef>
              <c:f>'Stats Wales GVA by Industry'!$I$21:$P$21</c:f>
              <c:numCache>
                <c:formatCode>General</c:formatCode>
                <c:ptCount val="6"/>
                <c:pt idx="0">
                  <c:v>2000</c:v>
                </c:pt>
                <c:pt idx="1">
                  <c:v>2001</c:v>
                </c:pt>
                <c:pt idx="2">
                  <c:v>2002</c:v>
                </c:pt>
                <c:pt idx="3">
                  <c:v>2003</c:v>
                </c:pt>
                <c:pt idx="4">
                  <c:v>2004</c:v>
                </c:pt>
                <c:pt idx="5">
                  <c:v>2005</c:v>
                </c:pt>
              </c:numCache>
            </c:numRef>
          </c:cat>
          <c:val>
            <c:numRef>
              <c:f>'Stats Wales GVA by Industry'!$I$26:$P$26</c:f>
              <c:numCache>
                <c:formatCode>#,##0</c:formatCode>
                <c:ptCount val="6"/>
                <c:pt idx="0">
                  <c:v>464</c:v>
                </c:pt>
                <c:pt idx="1">
                  <c:v>433</c:v>
                </c:pt>
                <c:pt idx="2">
                  <c:v>395</c:v>
                </c:pt>
                <c:pt idx="3">
                  <c:v>464</c:v>
                </c:pt>
                <c:pt idx="4">
                  <c:v>465</c:v>
                </c:pt>
                <c:pt idx="5">
                  <c:v>730</c:v>
                </c:pt>
              </c:numCache>
            </c:numRef>
          </c:val>
          <c:extLst>
            <c:ext xmlns:c16="http://schemas.microsoft.com/office/drawing/2014/chart" uri="{C3380CC4-5D6E-409C-BE32-E72D297353CC}">
              <c16:uniqueId val="{00000004-CC01-4947-BF82-A3B02A768D47}"/>
            </c:ext>
          </c:extLst>
        </c:ser>
        <c:dLbls>
          <c:showLegendKey val="0"/>
          <c:showVal val="0"/>
          <c:showCatName val="0"/>
          <c:showSerName val="0"/>
          <c:showPercent val="0"/>
          <c:showBubbleSize val="0"/>
        </c:dLbls>
        <c:gapWidth val="219"/>
        <c:overlap val="-27"/>
        <c:axId val="1426265375"/>
        <c:axId val="1429124303"/>
      </c:barChart>
      <c:catAx>
        <c:axId val="142626537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crossAx val="1429124303"/>
        <c:crosses val="autoZero"/>
        <c:auto val="1"/>
        <c:lblAlgn val="ctr"/>
        <c:lblOffset val="100"/>
        <c:noMultiLvlLbl val="0"/>
      </c:catAx>
      <c:valAx>
        <c:axId val="1429124303"/>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crossAx val="1426265375"/>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b="1">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3.xml.rels><?xml version="1.0" encoding="UTF-8" standalone="yes"?>
<Relationships xmlns="http://schemas.openxmlformats.org/package/2006/relationships"><Relationship Id="rId8" Type="http://schemas.openxmlformats.org/officeDocument/2006/relationships/hyperlink" Target="http://flickr.com/photos/nestle/7306864048" TargetMode="External"/><Relationship Id="rId3" Type="http://schemas.openxmlformats.org/officeDocument/2006/relationships/image" Target="../media/image14.jpeg"/><Relationship Id="rId7" Type="http://schemas.openxmlformats.org/officeDocument/2006/relationships/image" Target="../media/image16.jpeg"/><Relationship Id="rId2" Type="http://schemas.openxmlformats.org/officeDocument/2006/relationships/hyperlink" Target="https://journalistsresource.org/tip-sheets/research/knowledge-based-reporting/" TargetMode="External"/><Relationship Id="rId1" Type="http://schemas.openxmlformats.org/officeDocument/2006/relationships/image" Target="../media/image13.jpeg"/><Relationship Id="rId6" Type="http://schemas.openxmlformats.org/officeDocument/2006/relationships/hyperlink" Target="https://www.quoteinspector.com/images/money/money-qi58/" TargetMode="External"/><Relationship Id="rId5" Type="http://schemas.openxmlformats.org/officeDocument/2006/relationships/image" Target="../media/image15.jpeg"/><Relationship Id="rId4" Type="http://schemas.openxmlformats.org/officeDocument/2006/relationships/hyperlink" Target="http://materiallysocial.blogspot.com/2018/03/what-is-value.html" TargetMode="External"/></Relationships>
</file>

<file path=ppt/diagrams/_rels/data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britishbeaches.uk/porth-nefyn-beach-gwynedd-wales/photos/915" TargetMode="External"/><Relationship Id="rId1" Type="http://schemas.openxmlformats.org/officeDocument/2006/relationships/image" Target="../media/image7.jpeg"/><Relationship Id="rId4" Type="http://schemas.openxmlformats.org/officeDocument/2006/relationships/hyperlink" Target="https://www.tasnimnews.com/en/news/2019/10/10/2115638/human-gut-microbe-could-make-processed-foods-healthier" TargetMode="External"/></Relationships>
</file>

<file path=ppt/diagrams/_rels/data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researchleap.com/building-a-better-national-innovation-system-through-effective-knowledge-sharing-a-case-of-croatia/" TargetMode="External"/><Relationship Id="rId1" Type="http://schemas.openxmlformats.org/officeDocument/2006/relationships/image" Target="../media/image9.jpeg"/><Relationship Id="rId4" Type="http://schemas.openxmlformats.org/officeDocument/2006/relationships/hyperlink" Target="https://en.wikipedia.org/wiki/Cardiff_Met" TargetMode="External"/></Relationships>
</file>

<file path=ppt/diagrams/_rels/drawing13.xml.rels><?xml version="1.0" encoding="UTF-8" standalone="yes"?>
<Relationships xmlns="http://schemas.openxmlformats.org/package/2006/relationships"><Relationship Id="rId8" Type="http://schemas.openxmlformats.org/officeDocument/2006/relationships/hyperlink" Target="http://flickr.com/photos/nestle/7306864048" TargetMode="External"/><Relationship Id="rId3" Type="http://schemas.openxmlformats.org/officeDocument/2006/relationships/image" Target="../media/image14.jpeg"/><Relationship Id="rId7" Type="http://schemas.openxmlformats.org/officeDocument/2006/relationships/image" Target="../media/image16.jpeg"/><Relationship Id="rId2" Type="http://schemas.openxmlformats.org/officeDocument/2006/relationships/hyperlink" Target="https://journalistsresource.org/tip-sheets/research/knowledge-based-reporting/" TargetMode="External"/><Relationship Id="rId1" Type="http://schemas.openxmlformats.org/officeDocument/2006/relationships/image" Target="../media/image13.jpeg"/><Relationship Id="rId6" Type="http://schemas.openxmlformats.org/officeDocument/2006/relationships/hyperlink" Target="https://www.quoteinspector.com/images/money/money-qi58/" TargetMode="External"/><Relationship Id="rId5" Type="http://schemas.openxmlformats.org/officeDocument/2006/relationships/image" Target="../media/image15.jpeg"/><Relationship Id="rId4" Type="http://schemas.openxmlformats.org/officeDocument/2006/relationships/hyperlink" Target="http://materiallysocial.blogspot.com/2018/03/what-is-value.html" TargetMode="External"/></Relationships>
</file>

<file path=ppt/diagrams/_rels/drawing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britishbeaches.uk/porth-nefyn-beach-gwynedd-wales/photos/915" TargetMode="External"/><Relationship Id="rId1" Type="http://schemas.openxmlformats.org/officeDocument/2006/relationships/image" Target="../media/image7.jpeg"/><Relationship Id="rId4" Type="http://schemas.openxmlformats.org/officeDocument/2006/relationships/hyperlink" Target="https://www.tasnimnews.com/en/news/2019/10/10/2115638/human-gut-microbe-could-make-processed-foods-healthier" TargetMode="External"/></Relationships>
</file>

<file path=ppt/diagrams/_rels/drawing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researchleap.com/building-a-better-national-innovation-system-through-effective-knowledge-sharing-a-case-of-croatia/" TargetMode="External"/><Relationship Id="rId1" Type="http://schemas.openxmlformats.org/officeDocument/2006/relationships/image" Target="../media/image9.jpeg"/><Relationship Id="rId4" Type="http://schemas.openxmlformats.org/officeDocument/2006/relationships/hyperlink" Target="https://en.wikipedia.org/wiki/Cardiff_Met"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72B067-111D-4098-9176-245AFC832E74}" type="doc">
      <dgm:prSet loTypeId="urn:microsoft.com/office/officeart/2005/8/layout/list1" loCatId="list" qsTypeId="urn:microsoft.com/office/officeart/2005/8/quickstyle/3d2" qsCatId="3D" csTypeId="urn:microsoft.com/office/officeart/2005/8/colors/accent1_2" csCatId="accent1" phldr="1"/>
      <dgm:spPr/>
      <dgm:t>
        <a:bodyPr/>
        <a:lstStyle/>
        <a:p>
          <a:endParaRPr lang="en-GB"/>
        </a:p>
      </dgm:t>
    </dgm:pt>
    <dgm:pt modelId="{0023C8AB-AE92-4175-87E3-AC6CA6386AB1}">
      <dgm:prSet phldrT="[Text]" custT="1"/>
      <dgm:spPr/>
      <dgm:t>
        <a:bodyPr/>
        <a:lstStyle/>
        <a:p>
          <a:r>
            <a:rPr lang="en-GB" sz="2800" b="1"/>
            <a:t>Introduction and Background</a:t>
          </a:r>
        </a:p>
      </dgm:t>
    </dgm:pt>
    <dgm:pt modelId="{FA054011-54F1-4125-999A-B96487F607C6}" type="parTrans" cxnId="{E5A0CA63-8398-4B17-AB47-06338E1A710E}">
      <dgm:prSet/>
      <dgm:spPr/>
      <dgm:t>
        <a:bodyPr/>
        <a:lstStyle/>
        <a:p>
          <a:endParaRPr lang="en-GB"/>
        </a:p>
      </dgm:t>
    </dgm:pt>
    <dgm:pt modelId="{7DFBA6CF-4235-4FA5-85C8-82D0B14ABC9A}" type="sibTrans" cxnId="{E5A0CA63-8398-4B17-AB47-06338E1A710E}">
      <dgm:prSet/>
      <dgm:spPr/>
      <dgm:t>
        <a:bodyPr/>
        <a:lstStyle/>
        <a:p>
          <a:endParaRPr lang="en-GB"/>
        </a:p>
      </dgm:t>
    </dgm:pt>
    <dgm:pt modelId="{39C7F7E4-6306-432B-8BBD-45D333189974}">
      <dgm:prSet phldrT="[Text]" custT="1"/>
      <dgm:spPr/>
      <dgm:t>
        <a:bodyPr/>
        <a:lstStyle/>
        <a:p>
          <a:r>
            <a:rPr lang="en-GB" sz="2800" b="1"/>
            <a:t>Research Approach</a:t>
          </a:r>
        </a:p>
      </dgm:t>
    </dgm:pt>
    <dgm:pt modelId="{271A90FE-73B6-4457-8A32-53EDA6F103A4}" type="parTrans" cxnId="{8374553E-6166-4149-989E-562E675DD65E}">
      <dgm:prSet/>
      <dgm:spPr/>
      <dgm:t>
        <a:bodyPr/>
        <a:lstStyle/>
        <a:p>
          <a:endParaRPr lang="en-GB"/>
        </a:p>
      </dgm:t>
    </dgm:pt>
    <dgm:pt modelId="{F319A7AD-4143-4879-83F5-DB9E14094D9F}" type="sibTrans" cxnId="{8374553E-6166-4149-989E-562E675DD65E}">
      <dgm:prSet/>
      <dgm:spPr/>
      <dgm:t>
        <a:bodyPr/>
        <a:lstStyle/>
        <a:p>
          <a:endParaRPr lang="en-GB"/>
        </a:p>
      </dgm:t>
    </dgm:pt>
    <dgm:pt modelId="{707F80AA-C7CB-4DE7-A37D-C49945D34B29}">
      <dgm:prSet phldrT="[Text]" custT="1"/>
      <dgm:spPr/>
      <dgm:t>
        <a:bodyPr/>
        <a:lstStyle/>
        <a:p>
          <a:r>
            <a:rPr lang="en-GB" sz="2800" b="1"/>
            <a:t>Research Findings</a:t>
          </a:r>
        </a:p>
      </dgm:t>
    </dgm:pt>
    <dgm:pt modelId="{35063E91-C60F-4AF8-8C33-C68EE9650070}" type="parTrans" cxnId="{0997F40F-B9F9-4175-BB6B-53D244138BDC}">
      <dgm:prSet/>
      <dgm:spPr/>
      <dgm:t>
        <a:bodyPr/>
        <a:lstStyle/>
        <a:p>
          <a:endParaRPr lang="en-GB"/>
        </a:p>
      </dgm:t>
    </dgm:pt>
    <dgm:pt modelId="{9A1FD318-C2D2-465B-99DE-DCBF121F6F60}" type="sibTrans" cxnId="{0997F40F-B9F9-4175-BB6B-53D244138BDC}">
      <dgm:prSet/>
      <dgm:spPr/>
      <dgm:t>
        <a:bodyPr/>
        <a:lstStyle/>
        <a:p>
          <a:endParaRPr lang="en-GB"/>
        </a:p>
      </dgm:t>
    </dgm:pt>
    <dgm:pt modelId="{348B914A-FDB2-48AE-8715-214FE94FAEA0}">
      <dgm:prSet phldrT="[Text]" custT="1"/>
      <dgm:spPr/>
      <dgm:t>
        <a:bodyPr/>
        <a:lstStyle/>
        <a:p>
          <a:r>
            <a:rPr lang="en-GB" sz="2800" b="1"/>
            <a:t>Conclusions</a:t>
          </a:r>
        </a:p>
      </dgm:t>
    </dgm:pt>
    <dgm:pt modelId="{04A7E7AD-A5A3-4D60-BB10-622A1DEC2A5B}" type="parTrans" cxnId="{E7094766-36B0-4B53-A80F-A2A8D7EE00F0}">
      <dgm:prSet/>
      <dgm:spPr/>
      <dgm:t>
        <a:bodyPr/>
        <a:lstStyle/>
        <a:p>
          <a:endParaRPr lang="en-GB"/>
        </a:p>
      </dgm:t>
    </dgm:pt>
    <dgm:pt modelId="{89CF9E84-4A32-498A-A4C3-547FDCA2AAA0}" type="sibTrans" cxnId="{E7094766-36B0-4B53-A80F-A2A8D7EE00F0}">
      <dgm:prSet/>
      <dgm:spPr/>
      <dgm:t>
        <a:bodyPr/>
        <a:lstStyle/>
        <a:p>
          <a:endParaRPr lang="en-GB"/>
        </a:p>
      </dgm:t>
    </dgm:pt>
    <dgm:pt modelId="{7FEA9EBB-9E2F-4F17-90EE-6D1078B5E733}">
      <dgm:prSet phldrT="[Text]" custT="1"/>
      <dgm:spPr/>
      <dgm:t>
        <a:bodyPr/>
        <a:lstStyle/>
        <a:p>
          <a:r>
            <a:rPr lang="en-GB" sz="2800" b="1"/>
            <a:t>Publication</a:t>
          </a:r>
          <a:r>
            <a:rPr lang="en-GB" sz="2800"/>
            <a:t> </a:t>
          </a:r>
          <a:r>
            <a:rPr lang="en-GB" sz="2800" b="1"/>
            <a:t>Development</a:t>
          </a:r>
        </a:p>
      </dgm:t>
    </dgm:pt>
    <dgm:pt modelId="{0024430E-6D3C-4459-B38E-1F8720B0EDD2}" type="parTrans" cxnId="{F578CE7A-4A3F-42B7-8B72-FD0C4E07ECE7}">
      <dgm:prSet/>
      <dgm:spPr/>
      <dgm:t>
        <a:bodyPr/>
        <a:lstStyle/>
        <a:p>
          <a:endParaRPr lang="en-GB"/>
        </a:p>
      </dgm:t>
    </dgm:pt>
    <dgm:pt modelId="{3B4B98FE-4C80-4D00-BADC-19489B3A6CEA}" type="sibTrans" cxnId="{F578CE7A-4A3F-42B7-8B72-FD0C4E07ECE7}">
      <dgm:prSet/>
      <dgm:spPr/>
      <dgm:t>
        <a:bodyPr/>
        <a:lstStyle/>
        <a:p>
          <a:endParaRPr lang="en-GB"/>
        </a:p>
      </dgm:t>
    </dgm:pt>
    <dgm:pt modelId="{A62DBABD-5524-4653-838A-3F3C517B68DE}" type="pres">
      <dgm:prSet presAssocID="{7F72B067-111D-4098-9176-245AFC832E74}" presName="linear" presStyleCnt="0">
        <dgm:presLayoutVars>
          <dgm:dir/>
          <dgm:animLvl val="lvl"/>
          <dgm:resizeHandles val="exact"/>
        </dgm:presLayoutVars>
      </dgm:prSet>
      <dgm:spPr/>
      <dgm:t>
        <a:bodyPr/>
        <a:lstStyle/>
        <a:p>
          <a:endParaRPr lang="en-US"/>
        </a:p>
      </dgm:t>
    </dgm:pt>
    <dgm:pt modelId="{01457A0B-0CBB-4E5B-94C6-E287825309A7}" type="pres">
      <dgm:prSet presAssocID="{0023C8AB-AE92-4175-87E3-AC6CA6386AB1}" presName="parentLin" presStyleCnt="0"/>
      <dgm:spPr/>
    </dgm:pt>
    <dgm:pt modelId="{13F8A727-1BE6-4946-81FC-11323AF90A0D}" type="pres">
      <dgm:prSet presAssocID="{0023C8AB-AE92-4175-87E3-AC6CA6386AB1}" presName="parentLeftMargin" presStyleLbl="node1" presStyleIdx="0" presStyleCnt="5"/>
      <dgm:spPr/>
      <dgm:t>
        <a:bodyPr/>
        <a:lstStyle/>
        <a:p>
          <a:endParaRPr lang="en-US"/>
        </a:p>
      </dgm:t>
    </dgm:pt>
    <dgm:pt modelId="{F5936976-92C8-43C4-BD67-8ED35A04FA4C}" type="pres">
      <dgm:prSet presAssocID="{0023C8AB-AE92-4175-87E3-AC6CA6386AB1}" presName="parentText" presStyleLbl="node1" presStyleIdx="0" presStyleCnt="5" custScaleX="142857">
        <dgm:presLayoutVars>
          <dgm:chMax val="0"/>
          <dgm:bulletEnabled val="1"/>
        </dgm:presLayoutVars>
      </dgm:prSet>
      <dgm:spPr/>
      <dgm:t>
        <a:bodyPr/>
        <a:lstStyle/>
        <a:p>
          <a:endParaRPr lang="en-US"/>
        </a:p>
      </dgm:t>
    </dgm:pt>
    <dgm:pt modelId="{BB944435-8811-4256-ADB2-DBD988AA0D98}" type="pres">
      <dgm:prSet presAssocID="{0023C8AB-AE92-4175-87E3-AC6CA6386AB1}" presName="negativeSpace" presStyleCnt="0"/>
      <dgm:spPr/>
    </dgm:pt>
    <dgm:pt modelId="{28DC6E6F-3C67-49C9-8AE4-CB76F3097F9A}" type="pres">
      <dgm:prSet presAssocID="{0023C8AB-AE92-4175-87E3-AC6CA6386AB1}" presName="childText" presStyleLbl="conFgAcc1" presStyleIdx="0" presStyleCnt="5" custLinFactNeighborX="-4091" custLinFactNeighborY="17105">
        <dgm:presLayoutVars>
          <dgm:bulletEnabled val="1"/>
        </dgm:presLayoutVars>
      </dgm:prSet>
      <dgm:spPr/>
    </dgm:pt>
    <dgm:pt modelId="{FBBE45B1-C448-4EC1-9FF2-7A96D4FBBC13}" type="pres">
      <dgm:prSet presAssocID="{7DFBA6CF-4235-4FA5-85C8-82D0B14ABC9A}" presName="spaceBetweenRectangles" presStyleCnt="0"/>
      <dgm:spPr/>
    </dgm:pt>
    <dgm:pt modelId="{C5FFC4D8-3B84-4A78-BAE5-49F539D886AB}" type="pres">
      <dgm:prSet presAssocID="{39C7F7E4-6306-432B-8BBD-45D333189974}" presName="parentLin" presStyleCnt="0"/>
      <dgm:spPr/>
    </dgm:pt>
    <dgm:pt modelId="{1222CD74-3356-4748-8550-E77E664A53DE}" type="pres">
      <dgm:prSet presAssocID="{39C7F7E4-6306-432B-8BBD-45D333189974}" presName="parentLeftMargin" presStyleLbl="node1" presStyleIdx="0" presStyleCnt="5"/>
      <dgm:spPr/>
      <dgm:t>
        <a:bodyPr/>
        <a:lstStyle/>
        <a:p>
          <a:endParaRPr lang="en-US"/>
        </a:p>
      </dgm:t>
    </dgm:pt>
    <dgm:pt modelId="{9AC71A4E-B8A6-4196-8CE5-59C83A0F89B7}" type="pres">
      <dgm:prSet presAssocID="{39C7F7E4-6306-432B-8BBD-45D333189974}" presName="parentText" presStyleLbl="node1" presStyleIdx="1" presStyleCnt="5" custScaleX="142857">
        <dgm:presLayoutVars>
          <dgm:chMax val="0"/>
          <dgm:bulletEnabled val="1"/>
        </dgm:presLayoutVars>
      </dgm:prSet>
      <dgm:spPr/>
      <dgm:t>
        <a:bodyPr/>
        <a:lstStyle/>
        <a:p>
          <a:endParaRPr lang="en-US"/>
        </a:p>
      </dgm:t>
    </dgm:pt>
    <dgm:pt modelId="{8476555D-AD09-4129-B6C5-C535535D135B}" type="pres">
      <dgm:prSet presAssocID="{39C7F7E4-6306-432B-8BBD-45D333189974}" presName="negativeSpace" presStyleCnt="0"/>
      <dgm:spPr/>
    </dgm:pt>
    <dgm:pt modelId="{662F5397-015B-4EDC-A33A-C6C035FC9A31}" type="pres">
      <dgm:prSet presAssocID="{39C7F7E4-6306-432B-8BBD-45D333189974}" presName="childText" presStyleLbl="conFgAcc1" presStyleIdx="1" presStyleCnt="5">
        <dgm:presLayoutVars>
          <dgm:bulletEnabled val="1"/>
        </dgm:presLayoutVars>
      </dgm:prSet>
      <dgm:spPr/>
    </dgm:pt>
    <dgm:pt modelId="{142288AE-5E31-4FDC-8D5A-CF8A5BFC3A1E}" type="pres">
      <dgm:prSet presAssocID="{F319A7AD-4143-4879-83F5-DB9E14094D9F}" presName="spaceBetweenRectangles" presStyleCnt="0"/>
      <dgm:spPr/>
    </dgm:pt>
    <dgm:pt modelId="{05A59824-6936-4D23-831A-E10816108B74}" type="pres">
      <dgm:prSet presAssocID="{707F80AA-C7CB-4DE7-A37D-C49945D34B29}" presName="parentLin" presStyleCnt="0"/>
      <dgm:spPr/>
    </dgm:pt>
    <dgm:pt modelId="{29D301D8-1AFD-4DF2-9A47-49AA81C77406}" type="pres">
      <dgm:prSet presAssocID="{707F80AA-C7CB-4DE7-A37D-C49945D34B29}" presName="parentLeftMargin" presStyleLbl="node1" presStyleIdx="1" presStyleCnt="5"/>
      <dgm:spPr/>
      <dgm:t>
        <a:bodyPr/>
        <a:lstStyle/>
        <a:p>
          <a:endParaRPr lang="en-US"/>
        </a:p>
      </dgm:t>
    </dgm:pt>
    <dgm:pt modelId="{276D0D06-BD29-4467-854F-49FA0AD0AA6F}" type="pres">
      <dgm:prSet presAssocID="{707F80AA-C7CB-4DE7-A37D-C49945D34B29}" presName="parentText" presStyleLbl="node1" presStyleIdx="2" presStyleCnt="5" custScaleX="142857">
        <dgm:presLayoutVars>
          <dgm:chMax val="0"/>
          <dgm:bulletEnabled val="1"/>
        </dgm:presLayoutVars>
      </dgm:prSet>
      <dgm:spPr/>
      <dgm:t>
        <a:bodyPr/>
        <a:lstStyle/>
        <a:p>
          <a:endParaRPr lang="en-US"/>
        </a:p>
      </dgm:t>
    </dgm:pt>
    <dgm:pt modelId="{E02B1A4F-42C2-4A2F-BCA9-26110C1378C5}" type="pres">
      <dgm:prSet presAssocID="{707F80AA-C7CB-4DE7-A37D-C49945D34B29}" presName="negativeSpace" presStyleCnt="0"/>
      <dgm:spPr/>
    </dgm:pt>
    <dgm:pt modelId="{F7BB552D-5709-4D00-8B22-3CDD2F1BB38E}" type="pres">
      <dgm:prSet presAssocID="{707F80AA-C7CB-4DE7-A37D-C49945D34B29}" presName="childText" presStyleLbl="conFgAcc1" presStyleIdx="2" presStyleCnt="5">
        <dgm:presLayoutVars>
          <dgm:bulletEnabled val="1"/>
        </dgm:presLayoutVars>
      </dgm:prSet>
      <dgm:spPr/>
    </dgm:pt>
    <dgm:pt modelId="{5DA3C2F1-61D7-423A-96AC-3950E9F588B2}" type="pres">
      <dgm:prSet presAssocID="{9A1FD318-C2D2-465B-99DE-DCBF121F6F60}" presName="spaceBetweenRectangles" presStyleCnt="0"/>
      <dgm:spPr/>
    </dgm:pt>
    <dgm:pt modelId="{ABCDD517-EE5D-45AE-A806-A6A8095FA7A4}" type="pres">
      <dgm:prSet presAssocID="{348B914A-FDB2-48AE-8715-214FE94FAEA0}" presName="parentLin" presStyleCnt="0"/>
      <dgm:spPr/>
    </dgm:pt>
    <dgm:pt modelId="{8F4D7499-EE39-41A9-91AE-DBE81DA87228}" type="pres">
      <dgm:prSet presAssocID="{348B914A-FDB2-48AE-8715-214FE94FAEA0}" presName="parentLeftMargin" presStyleLbl="node1" presStyleIdx="2" presStyleCnt="5"/>
      <dgm:spPr/>
      <dgm:t>
        <a:bodyPr/>
        <a:lstStyle/>
        <a:p>
          <a:endParaRPr lang="en-US"/>
        </a:p>
      </dgm:t>
    </dgm:pt>
    <dgm:pt modelId="{4FF2C921-34A2-4F12-9A51-DA3F5C4082CF}" type="pres">
      <dgm:prSet presAssocID="{348B914A-FDB2-48AE-8715-214FE94FAEA0}" presName="parentText" presStyleLbl="node1" presStyleIdx="3" presStyleCnt="5" custScaleX="142857">
        <dgm:presLayoutVars>
          <dgm:chMax val="0"/>
          <dgm:bulletEnabled val="1"/>
        </dgm:presLayoutVars>
      </dgm:prSet>
      <dgm:spPr/>
      <dgm:t>
        <a:bodyPr/>
        <a:lstStyle/>
        <a:p>
          <a:endParaRPr lang="en-US"/>
        </a:p>
      </dgm:t>
    </dgm:pt>
    <dgm:pt modelId="{E26DCB01-DFF8-44C6-A895-3FDE91E38C7D}" type="pres">
      <dgm:prSet presAssocID="{348B914A-FDB2-48AE-8715-214FE94FAEA0}" presName="negativeSpace" presStyleCnt="0"/>
      <dgm:spPr/>
    </dgm:pt>
    <dgm:pt modelId="{71D5D316-8A63-4ADA-841C-63881EDEF160}" type="pres">
      <dgm:prSet presAssocID="{348B914A-FDB2-48AE-8715-214FE94FAEA0}" presName="childText" presStyleLbl="conFgAcc1" presStyleIdx="3" presStyleCnt="5">
        <dgm:presLayoutVars>
          <dgm:bulletEnabled val="1"/>
        </dgm:presLayoutVars>
      </dgm:prSet>
      <dgm:spPr/>
    </dgm:pt>
    <dgm:pt modelId="{53CB1001-745D-4099-A7AA-E1D596236395}" type="pres">
      <dgm:prSet presAssocID="{89CF9E84-4A32-498A-A4C3-547FDCA2AAA0}" presName="spaceBetweenRectangles" presStyleCnt="0"/>
      <dgm:spPr/>
    </dgm:pt>
    <dgm:pt modelId="{0544D3C3-3DF6-4519-9CE5-2B3950941DD4}" type="pres">
      <dgm:prSet presAssocID="{7FEA9EBB-9E2F-4F17-90EE-6D1078B5E733}" presName="parentLin" presStyleCnt="0"/>
      <dgm:spPr/>
    </dgm:pt>
    <dgm:pt modelId="{D857DD56-BD92-4AF6-B358-0E9823A1B9B1}" type="pres">
      <dgm:prSet presAssocID="{7FEA9EBB-9E2F-4F17-90EE-6D1078B5E733}" presName="parentLeftMargin" presStyleLbl="node1" presStyleIdx="3" presStyleCnt="5"/>
      <dgm:spPr/>
      <dgm:t>
        <a:bodyPr/>
        <a:lstStyle/>
        <a:p>
          <a:endParaRPr lang="en-US"/>
        </a:p>
      </dgm:t>
    </dgm:pt>
    <dgm:pt modelId="{3723B579-7D76-44F4-BD1E-48AA48EAFBE9}" type="pres">
      <dgm:prSet presAssocID="{7FEA9EBB-9E2F-4F17-90EE-6D1078B5E733}" presName="parentText" presStyleLbl="node1" presStyleIdx="4" presStyleCnt="5" custScaleX="142857">
        <dgm:presLayoutVars>
          <dgm:chMax val="0"/>
          <dgm:bulletEnabled val="1"/>
        </dgm:presLayoutVars>
      </dgm:prSet>
      <dgm:spPr/>
      <dgm:t>
        <a:bodyPr/>
        <a:lstStyle/>
        <a:p>
          <a:endParaRPr lang="en-US"/>
        </a:p>
      </dgm:t>
    </dgm:pt>
    <dgm:pt modelId="{66AAD477-C9DA-4433-9BCB-FBE89F9E9133}" type="pres">
      <dgm:prSet presAssocID="{7FEA9EBB-9E2F-4F17-90EE-6D1078B5E733}" presName="negativeSpace" presStyleCnt="0"/>
      <dgm:spPr/>
    </dgm:pt>
    <dgm:pt modelId="{3561297C-55CC-4FEC-923D-68C2EBD1EF3B}" type="pres">
      <dgm:prSet presAssocID="{7FEA9EBB-9E2F-4F17-90EE-6D1078B5E733}" presName="childText" presStyleLbl="conFgAcc1" presStyleIdx="4" presStyleCnt="5">
        <dgm:presLayoutVars>
          <dgm:bulletEnabled val="1"/>
        </dgm:presLayoutVars>
      </dgm:prSet>
      <dgm:spPr/>
    </dgm:pt>
  </dgm:ptLst>
  <dgm:cxnLst>
    <dgm:cxn modelId="{8374553E-6166-4149-989E-562E675DD65E}" srcId="{7F72B067-111D-4098-9176-245AFC832E74}" destId="{39C7F7E4-6306-432B-8BBD-45D333189974}" srcOrd="1" destOrd="0" parTransId="{271A90FE-73B6-4457-8A32-53EDA6F103A4}" sibTransId="{F319A7AD-4143-4879-83F5-DB9E14094D9F}"/>
    <dgm:cxn modelId="{DCB59532-D046-44A8-9D24-538287DF4394}" type="presOf" srcId="{348B914A-FDB2-48AE-8715-214FE94FAEA0}" destId="{4FF2C921-34A2-4F12-9A51-DA3F5C4082CF}" srcOrd="1" destOrd="0" presId="urn:microsoft.com/office/officeart/2005/8/layout/list1"/>
    <dgm:cxn modelId="{C5B0F0FF-654E-49DF-B3BB-7E29E1937F78}" type="presOf" srcId="{707F80AA-C7CB-4DE7-A37D-C49945D34B29}" destId="{276D0D06-BD29-4467-854F-49FA0AD0AA6F}" srcOrd="1" destOrd="0" presId="urn:microsoft.com/office/officeart/2005/8/layout/list1"/>
    <dgm:cxn modelId="{04468883-B744-434E-B8EC-6DB721908E46}" type="presOf" srcId="{348B914A-FDB2-48AE-8715-214FE94FAEA0}" destId="{8F4D7499-EE39-41A9-91AE-DBE81DA87228}" srcOrd="0" destOrd="0" presId="urn:microsoft.com/office/officeart/2005/8/layout/list1"/>
    <dgm:cxn modelId="{E6E4EC93-8EFD-4B52-B2F9-58AD52DDB4A3}" type="presOf" srcId="{39C7F7E4-6306-432B-8BBD-45D333189974}" destId="{1222CD74-3356-4748-8550-E77E664A53DE}" srcOrd="0" destOrd="0" presId="urn:microsoft.com/office/officeart/2005/8/layout/list1"/>
    <dgm:cxn modelId="{E7094766-36B0-4B53-A80F-A2A8D7EE00F0}" srcId="{7F72B067-111D-4098-9176-245AFC832E74}" destId="{348B914A-FDB2-48AE-8715-214FE94FAEA0}" srcOrd="3" destOrd="0" parTransId="{04A7E7AD-A5A3-4D60-BB10-622A1DEC2A5B}" sibTransId="{89CF9E84-4A32-498A-A4C3-547FDCA2AAA0}"/>
    <dgm:cxn modelId="{E5A0CA63-8398-4B17-AB47-06338E1A710E}" srcId="{7F72B067-111D-4098-9176-245AFC832E74}" destId="{0023C8AB-AE92-4175-87E3-AC6CA6386AB1}" srcOrd="0" destOrd="0" parTransId="{FA054011-54F1-4125-999A-B96487F607C6}" sibTransId="{7DFBA6CF-4235-4FA5-85C8-82D0B14ABC9A}"/>
    <dgm:cxn modelId="{676B353B-3CFF-4605-A1DA-8B36110C73F3}" type="presOf" srcId="{7F72B067-111D-4098-9176-245AFC832E74}" destId="{A62DBABD-5524-4653-838A-3F3C517B68DE}" srcOrd="0" destOrd="0" presId="urn:microsoft.com/office/officeart/2005/8/layout/list1"/>
    <dgm:cxn modelId="{0643660A-BAE1-4D70-9A39-E7A26A207216}" type="presOf" srcId="{7FEA9EBB-9E2F-4F17-90EE-6D1078B5E733}" destId="{D857DD56-BD92-4AF6-B358-0E9823A1B9B1}" srcOrd="0" destOrd="0" presId="urn:microsoft.com/office/officeart/2005/8/layout/list1"/>
    <dgm:cxn modelId="{A3B0A3EE-5275-466D-845D-B2DF561B1D7C}" type="presOf" srcId="{39C7F7E4-6306-432B-8BBD-45D333189974}" destId="{9AC71A4E-B8A6-4196-8CE5-59C83A0F89B7}" srcOrd="1" destOrd="0" presId="urn:microsoft.com/office/officeart/2005/8/layout/list1"/>
    <dgm:cxn modelId="{F578CE7A-4A3F-42B7-8B72-FD0C4E07ECE7}" srcId="{7F72B067-111D-4098-9176-245AFC832E74}" destId="{7FEA9EBB-9E2F-4F17-90EE-6D1078B5E733}" srcOrd="4" destOrd="0" parTransId="{0024430E-6D3C-4459-B38E-1F8720B0EDD2}" sibTransId="{3B4B98FE-4C80-4D00-BADC-19489B3A6CEA}"/>
    <dgm:cxn modelId="{0997F40F-B9F9-4175-BB6B-53D244138BDC}" srcId="{7F72B067-111D-4098-9176-245AFC832E74}" destId="{707F80AA-C7CB-4DE7-A37D-C49945D34B29}" srcOrd="2" destOrd="0" parTransId="{35063E91-C60F-4AF8-8C33-C68EE9650070}" sibTransId="{9A1FD318-C2D2-465B-99DE-DCBF121F6F60}"/>
    <dgm:cxn modelId="{E2C62FA4-2835-402D-9977-15F112A41D0E}" type="presOf" srcId="{0023C8AB-AE92-4175-87E3-AC6CA6386AB1}" destId="{13F8A727-1BE6-4946-81FC-11323AF90A0D}" srcOrd="0" destOrd="0" presId="urn:microsoft.com/office/officeart/2005/8/layout/list1"/>
    <dgm:cxn modelId="{4C768553-7C25-46A1-98D5-F85467EB9A92}" type="presOf" srcId="{7FEA9EBB-9E2F-4F17-90EE-6D1078B5E733}" destId="{3723B579-7D76-44F4-BD1E-48AA48EAFBE9}" srcOrd="1" destOrd="0" presId="urn:microsoft.com/office/officeart/2005/8/layout/list1"/>
    <dgm:cxn modelId="{A038D275-85A7-4AE3-BF48-242692BA20DE}" type="presOf" srcId="{707F80AA-C7CB-4DE7-A37D-C49945D34B29}" destId="{29D301D8-1AFD-4DF2-9A47-49AA81C77406}" srcOrd="0" destOrd="0" presId="urn:microsoft.com/office/officeart/2005/8/layout/list1"/>
    <dgm:cxn modelId="{B1773982-57E4-45C6-B109-BEAD39AB4157}" type="presOf" srcId="{0023C8AB-AE92-4175-87E3-AC6CA6386AB1}" destId="{F5936976-92C8-43C4-BD67-8ED35A04FA4C}" srcOrd="1" destOrd="0" presId="urn:microsoft.com/office/officeart/2005/8/layout/list1"/>
    <dgm:cxn modelId="{86E4C9DE-D206-4573-8585-2B39710C28E4}" type="presParOf" srcId="{A62DBABD-5524-4653-838A-3F3C517B68DE}" destId="{01457A0B-0CBB-4E5B-94C6-E287825309A7}" srcOrd="0" destOrd="0" presId="urn:microsoft.com/office/officeart/2005/8/layout/list1"/>
    <dgm:cxn modelId="{7CAD9FAD-877E-4BB8-88AD-32417AA9E898}" type="presParOf" srcId="{01457A0B-0CBB-4E5B-94C6-E287825309A7}" destId="{13F8A727-1BE6-4946-81FC-11323AF90A0D}" srcOrd="0" destOrd="0" presId="urn:microsoft.com/office/officeart/2005/8/layout/list1"/>
    <dgm:cxn modelId="{AE472786-953C-4313-A498-34D8F00D96DD}" type="presParOf" srcId="{01457A0B-0CBB-4E5B-94C6-E287825309A7}" destId="{F5936976-92C8-43C4-BD67-8ED35A04FA4C}" srcOrd="1" destOrd="0" presId="urn:microsoft.com/office/officeart/2005/8/layout/list1"/>
    <dgm:cxn modelId="{9D97D057-0F52-4E1B-9BD9-D62993F16604}" type="presParOf" srcId="{A62DBABD-5524-4653-838A-3F3C517B68DE}" destId="{BB944435-8811-4256-ADB2-DBD988AA0D98}" srcOrd="1" destOrd="0" presId="urn:microsoft.com/office/officeart/2005/8/layout/list1"/>
    <dgm:cxn modelId="{CD8C8094-62C3-40D0-9A62-A78534CAF678}" type="presParOf" srcId="{A62DBABD-5524-4653-838A-3F3C517B68DE}" destId="{28DC6E6F-3C67-49C9-8AE4-CB76F3097F9A}" srcOrd="2" destOrd="0" presId="urn:microsoft.com/office/officeart/2005/8/layout/list1"/>
    <dgm:cxn modelId="{739D9545-4E16-4524-8558-B3D374DB37C5}" type="presParOf" srcId="{A62DBABD-5524-4653-838A-3F3C517B68DE}" destId="{FBBE45B1-C448-4EC1-9FF2-7A96D4FBBC13}" srcOrd="3" destOrd="0" presId="urn:microsoft.com/office/officeart/2005/8/layout/list1"/>
    <dgm:cxn modelId="{26C75608-CB4E-4B98-A054-C70A338EA2F1}" type="presParOf" srcId="{A62DBABD-5524-4653-838A-3F3C517B68DE}" destId="{C5FFC4D8-3B84-4A78-BAE5-49F539D886AB}" srcOrd="4" destOrd="0" presId="urn:microsoft.com/office/officeart/2005/8/layout/list1"/>
    <dgm:cxn modelId="{219B767E-18A6-49C3-97D0-5BA3D070E1AF}" type="presParOf" srcId="{C5FFC4D8-3B84-4A78-BAE5-49F539D886AB}" destId="{1222CD74-3356-4748-8550-E77E664A53DE}" srcOrd="0" destOrd="0" presId="urn:microsoft.com/office/officeart/2005/8/layout/list1"/>
    <dgm:cxn modelId="{C9501ED1-192E-44DB-BFF9-8EFADFD91FFE}" type="presParOf" srcId="{C5FFC4D8-3B84-4A78-BAE5-49F539D886AB}" destId="{9AC71A4E-B8A6-4196-8CE5-59C83A0F89B7}" srcOrd="1" destOrd="0" presId="urn:microsoft.com/office/officeart/2005/8/layout/list1"/>
    <dgm:cxn modelId="{35340751-38C7-49C0-A720-31CA94C70D3D}" type="presParOf" srcId="{A62DBABD-5524-4653-838A-3F3C517B68DE}" destId="{8476555D-AD09-4129-B6C5-C535535D135B}" srcOrd="5" destOrd="0" presId="urn:microsoft.com/office/officeart/2005/8/layout/list1"/>
    <dgm:cxn modelId="{7698913D-D7B8-4D0D-8FC9-B9A1903FC30B}" type="presParOf" srcId="{A62DBABD-5524-4653-838A-3F3C517B68DE}" destId="{662F5397-015B-4EDC-A33A-C6C035FC9A31}" srcOrd="6" destOrd="0" presId="urn:microsoft.com/office/officeart/2005/8/layout/list1"/>
    <dgm:cxn modelId="{03405EA5-B41A-41CA-809B-2E674ECC254B}" type="presParOf" srcId="{A62DBABD-5524-4653-838A-3F3C517B68DE}" destId="{142288AE-5E31-4FDC-8D5A-CF8A5BFC3A1E}" srcOrd="7" destOrd="0" presId="urn:microsoft.com/office/officeart/2005/8/layout/list1"/>
    <dgm:cxn modelId="{DBF841F5-7EC4-4F6B-B7F2-B047C00BD802}" type="presParOf" srcId="{A62DBABD-5524-4653-838A-3F3C517B68DE}" destId="{05A59824-6936-4D23-831A-E10816108B74}" srcOrd="8" destOrd="0" presId="urn:microsoft.com/office/officeart/2005/8/layout/list1"/>
    <dgm:cxn modelId="{DB94E3D2-54AB-480D-9458-459862964DB4}" type="presParOf" srcId="{05A59824-6936-4D23-831A-E10816108B74}" destId="{29D301D8-1AFD-4DF2-9A47-49AA81C77406}" srcOrd="0" destOrd="0" presId="urn:microsoft.com/office/officeart/2005/8/layout/list1"/>
    <dgm:cxn modelId="{67C18DB4-DD94-4E74-AFA8-B4BDACE1B97C}" type="presParOf" srcId="{05A59824-6936-4D23-831A-E10816108B74}" destId="{276D0D06-BD29-4467-854F-49FA0AD0AA6F}" srcOrd="1" destOrd="0" presId="urn:microsoft.com/office/officeart/2005/8/layout/list1"/>
    <dgm:cxn modelId="{2A661588-E93F-4527-92E1-297ED21CB9D6}" type="presParOf" srcId="{A62DBABD-5524-4653-838A-3F3C517B68DE}" destId="{E02B1A4F-42C2-4A2F-BCA9-26110C1378C5}" srcOrd="9" destOrd="0" presId="urn:microsoft.com/office/officeart/2005/8/layout/list1"/>
    <dgm:cxn modelId="{710A18A2-1DC5-461B-A9FE-9872B92EC907}" type="presParOf" srcId="{A62DBABD-5524-4653-838A-3F3C517B68DE}" destId="{F7BB552D-5709-4D00-8B22-3CDD2F1BB38E}" srcOrd="10" destOrd="0" presId="urn:microsoft.com/office/officeart/2005/8/layout/list1"/>
    <dgm:cxn modelId="{EDCF8FB0-DB41-4AFD-AAA2-5B47F0DA90E0}" type="presParOf" srcId="{A62DBABD-5524-4653-838A-3F3C517B68DE}" destId="{5DA3C2F1-61D7-423A-96AC-3950E9F588B2}" srcOrd="11" destOrd="0" presId="urn:microsoft.com/office/officeart/2005/8/layout/list1"/>
    <dgm:cxn modelId="{DA6BF9C4-29B4-4E80-8AF5-682BCFA721B7}" type="presParOf" srcId="{A62DBABD-5524-4653-838A-3F3C517B68DE}" destId="{ABCDD517-EE5D-45AE-A806-A6A8095FA7A4}" srcOrd="12" destOrd="0" presId="urn:microsoft.com/office/officeart/2005/8/layout/list1"/>
    <dgm:cxn modelId="{864F9821-E495-4027-8194-2BBD95E1F62F}" type="presParOf" srcId="{ABCDD517-EE5D-45AE-A806-A6A8095FA7A4}" destId="{8F4D7499-EE39-41A9-91AE-DBE81DA87228}" srcOrd="0" destOrd="0" presId="urn:microsoft.com/office/officeart/2005/8/layout/list1"/>
    <dgm:cxn modelId="{016B94E6-A52F-4E4C-9756-5D6368F6E573}" type="presParOf" srcId="{ABCDD517-EE5D-45AE-A806-A6A8095FA7A4}" destId="{4FF2C921-34A2-4F12-9A51-DA3F5C4082CF}" srcOrd="1" destOrd="0" presId="urn:microsoft.com/office/officeart/2005/8/layout/list1"/>
    <dgm:cxn modelId="{8489D01E-E899-43F3-8C07-6E7781DFF08B}" type="presParOf" srcId="{A62DBABD-5524-4653-838A-3F3C517B68DE}" destId="{E26DCB01-DFF8-44C6-A895-3FDE91E38C7D}" srcOrd="13" destOrd="0" presId="urn:microsoft.com/office/officeart/2005/8/layout/list1"/>
    <dgm:cxn modelId="{D4BE6A1B-968D-4DDC-9CF8-8CB4AB8BB6F1}" type="presParOf" srcId="{A62DBABD-5524-4653-838A-3F3C517B68DE}" destId="{71D5D316-8A63-4ADA-841C-63881EDEF160}" srcOrd="14" destOrd="0" presId="urn:microsoft.com/office/officeart/2005/8/layout/list1"/>
    <dgm:cxn modelId="{59DC1700-A0A2-4B94-B2B9-8C0259CDACA7}" type="presParOf" srcId="{A62DBABD-5524-4653-838A-3F3C517B68DE}" destId="{53CB1001-745D-4099-A7AA-E1D596236395}" srcOrd="15" destOrd="0" presId="urn:microsoft.com/office/officeart/2005/8/layout/list1"/>
    <dgm:cxn modelId="{C4E022A9-6372-4358-9320-BD6A5F0F4214}" type="presParOf" srcId="{A62DBABD-5524-4653-838A-3F3C517B68DE}" destId="{0544D3C3-3DF6-4519-9CE5-2B3950941DD4}" srcOrd="16" destOrd="0" presId="urn:microsoft.com/office/officeart/2005/8/layout/list1"/>
    <dgm:cxn modelId="{2A01F50E-73DF-44D9-8E4D-7D67BC3D9DBE}" type="presParOf" srcId="{0544D3C3-3DF6-4519-9CE5-2B3950941DD4}" destId="{D857DD56-BD92-4AF6-B358-0E9823A1B9B1}" srcOrd="0" destOrd="0" presId="urn:microsoft.com/office/officeart/2005/8/layout/list1"/>
    <dgm:cxn modelId="{ACFBBD65-3E8A-4EE8-B5D2-1D5856D82E6F}" type="presParOf" srcId="{0544D3C3-3DF6-4519-9CE5-2B3950941DD4}" destId="{3723B579-7D76-44F4-BD1E-48AA48EAFBE9}" srcOrd="1" destOrd="0" presId="urn:microsoft.com/office/officeart/2005/8/layout/list1"/>
    <dgm:cxn modelId="{30096B6C-C397-4DF2-B759-4BDE776CE938}" type="presParOf" srcId="{A62DBABD-5524-4653-838A-3F3C517B68DE}" destId="{66AAD477-C9DA-4433-9BCB-FBE89F9E9133}" srcOrd="17" destOrd="0" presId="urn:microsoft.com/office/officeart/2005/8/layout/list1"/>
    <dgm:cxn modelId="{2BEFCEF7-D137-4E41-B268-BDA2B66432A8}" type="presParOf" srcId="{A62DBABD-5524-4653-838A-3F3C517B68DE}" destId="{3561297C-55CC-4FEC-923D-68C2EBD1EF3B}"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D29A4E5-C657-4C52-ACB2-FB8D1E5CB684}" type="doc">
      <dgm:prSet loTypeId="urn:diagrams.loki3.com/BracketList" loCatId="list" qsTypeId="urn:microsoft.com/office/officeart/2005/8/quickstyle/3d1" qsCatId="3D" csTypeId="urn:microsoft.com/office/officeart/2005/8/colors/accent1_2" csCatId="accent1" phldr="1"/>
      <dgm:spPr/>
      <dgm:t>
        <a:bodyPr/>
        <a:lstStyle/>
        <a:p>
          <a:endParaRPr lang="en-US"/>
        </a:p>
      </dgm:t>
    </dgm:pt>
    <dgm:pt modelId="{020A4749-791E-47E6-AA85-A569980099CB}">
      <dgm:prSet phldrT="[Text]" custT="1"/>
      <dgm:spPr/>
      <dgm:t>
        <a:bodyPr/>
        <a:lstStyle/>
        <a:p>
          <a:pPr algn="ctr"/>
          <a:r>
            <a:rPr lang="en-GB" sz="1800" b="1"/>
            <a:t>Food for Wales, Food from Wales 2010 - 2020</a:t>
          </a:r>
          <a:endParaRPr lang="en-US" sz="1800" b="1"/>
        </a:p>
      </dgm:t>
    </dgm:pt>
    <dgm:pt modelId="{84CE266B-3A77-45DB-AFB3-24E8504E2D63}" type="parTrans" cxnId="{EA68C9DC-8A78-496B-97F1-E4705A06317E}">
      <dgm:prSet/>
      <dgm:spPr/>
      <dgm:t>
        <a:bodyPr/>
        <a:lstStyle/>
        <a:p>
          <a:endParaRPr lang="en-US"/>
        </a:p>
      </dgm:t>
    </dgm:pt>
    <dgm:pt modelId="{33703116-F8E6-4A63-B91E-BFE8071539FB}" type="sibTrans" cxnId="{EA68C9DC-8A78-496B-97F1-E4705A06317E}">
      <dgm:prSet/>
      <dgm:spPr/>
      <dgm:t>
        <a:bodyPr/>
        <a:lstStyle/>
        <a:p>
          <a:endParaRPr lang="en-US"/>
        </a:p>
      </dgm:t>
    </dgm:pt>
    <dgm:pt modelId="{42C65C58-D59E-4703-883F-6F3CE59FA3D4}">
      <dgm:prSet custT="1"/>
      <dgm:spPr/>
      <dgm:t>
        <a:bodyPr/>
        <a:lstStyle/>
        <a:p>
          <a:pPr algn="ctr"/>
          <a:r>
            <a:rPr lang="en-GB" sz="1800" b="1"/>
            <a:t>Food Innovation Rapid Response Project (FIRRP) 2016  £4.9m</a:t>
          </a:r>
          <a:endParaRPr lang="en-US" sz="1800" b="1"/>
        </a:p>
      </dgm:t>
    </dgm:pt>
    <dgm:pt modelId="{C5E32C65-5237-467A-9A9C-24B17DFD6BC8}" type="parTrans" cxnId="{5D03FDE3-D83D-4F25-8377-13A4B41E0A50}">
      <dgm:prSet/>
      <dgm:spPr/>
      <dgm:t>
        <a:bodyPr/>
        <a:lstStyle/>
        <a:p>
          <a:endParaRPr lang="en-US"/>
        </a:p>
      </dgm:t>
    </dgm:pt>
    <dgm:pt modelId="{7DEA366F-85F0-4CCA-AD4B-C060981CCB49}" type="sibTrans" cxnId="{5D03FDE3-D83D-4F25-8377-13A4B41E0A50}">
      <dgm:prSet/>
      <dgm:spPr/>
      <dgm:t>
        <a:bodyPr/>
        <a:lstStyle/>
        <a:p>
          <a:endParaRPr lang="en-US"/>
        </a:p>
      </dgm:t>
    </dgm:pt>
    <dgm:pt modelId="{8E345270-4890-4CDC-9C04-8D6178A5193B}">
      <dgm:prSet custT="1"/>
      <dgm:spPr/>
      <dgm:t>
        <a:bodyPr/>
        <a:lstStyle/>
        <a:p>
          <a:r>
            <a:rPr lang="en-GB" sz="2000" b="1"/>
            <a:t>Support with technical issues facing the Welsh Food &amp; Drink industry to enable employers to meet industry challenges.</a:t>
          </a:r>
          <a:endParaRPr lang="en-US" sz="2000" b="1"/>
        </a:p>
      </dgm:t>
    </dgm:pt>
    <dgm:pt modelId="{A1273039-E720-43FC-A087-C1E9B9C29A0B}" type="parTrans" cxnId="{A5996F6B-0569-4396-8314-391968C576CD}">
      <dgm:prSet/>
      <dgm:spPr/>
      <dgm:t>
        <a:bodyPr/>
        <a:lstStyle/>
        <a:p>
          <a:endParaRPr lang="en-US"/>
        </a:p>
      </dgm:t>
    </dgm:pt>
    <dgm:pt modelId="{2213B2B9-FA30-4088-A6E6-193758523967}" type="sibTrans" cxnId="{A5996F6B-0569-4396-8314-391968C576CD}">
      <dgm:prSet/>
      <dgm:spPr/>
      <dgm:t>
        <a:bodyPr/>
        <a:lstStyle/>
        <a:p>
          <a:endParaRPr lang="en-US"/>
        </a:p>
      </dgm:t>
    </dgm:pt>
    <dgm:pt modelId="{674D8BB5-F01C-43CE-B859-7AC0F050F5F8}">
      <dgm:prSet custT="1"/>
      <dgm:spPr/>
      <dgm:t>
        <a:bodyPr/>
        <a:lstStyle/>
        <a:p>
          <a:pPr algn="ctr"/>
          <a:r>
            <a:rPr lang="en-GB" sz="1800" b="1" dirty="0"/>
            <a:t>One Planet, One Wales -The Sustainable Development Scheme of the Welsh Assembly Government </a:t>
          </a:r>
          <a:r>
            <a:rPr lang="en-GB" sz="1800" b="1" dirty="0" smtClean="0"/>
            <a:t>2009</a:t>
          </a:r>
          <a:endParaRPr lang="en-GB" sz="1800" dirty="0"/>
        </a:p>
      </dgm:t>
    </dgm:pt>
    <dgm:pt modelId="{EAAB4EC8-B824-4BAD-99FA-7225A4752A7C}" type="parTrans" cxnId="{2764B20F-B807-41D5-80E3-8369BF4C70F0}">
      <dgm:prSet/>
      <dgm:spPr/>
      <dgm:t>
        <a:bodyPr/>
        <a:lstStyle/>
        <a:p>
          <a:endParaRPr lang="en-GB"/>
        </a:p>
      </dgm:t>
    </dgm:pt>
    <dgm:pt modelId="{2A4066BA-4FC9-43FC-8EDA-5C0DCC01CECA}" type="sibTrans" cxnId="{2764B20F-B807-41D5-80E3-8369BF4C70F0}">
      <dgm:prSet/>
      <dgm:spPr/>
      <dgm:t>
        <a:bodyPr/>
        <a:lstStyle/>
        <a:p>
          <a:endParaRPr lang="en-GB"/>
        </a:p>
      </dgm:t>
    </dgm:pt>
    <dgm:pt modelId="{2DEF685C-F491-4C41-933A-A3C03BF7237F}">
      <dgm:prSet phldrT="[Text]" custT="1"/>
      <dgm:spPr/>
      <dgm:t>
        <a:bodyPr/>
        <a:lstStyle/>
        <a:p>
          <a:pPr algn="ctr"/>
          <a:r>
            <a:rPr lang="en-GB" sz="1800" b="1"/>
            <a:t>Welsh Business and Innovation Tourism and Escalator Scheme (BITES).</a:t>
          </a:r>
          <a:endParaRPr lang="en-US" sz="1800" b="1"/>
        </a:p>
      </dgm:t>
    </dgm:pt>
    <dgm:pt modelId="{DA6D5661-1279-43C5-AE53-4B0D37592FE4}" type="parTrans" cxnId="{C4FDC298-3440-4452-9E18-63036CEFB6ED}">
      <dgm:prSet/>
      <dgm:spPr/>
      <dgm:t>
        <a:bodyPr/>
        <a:lstStyle/>
        <a:p>
          <a:endParaRPr lang="en-GB"/>
        </a:p>
      </dgm:t>
    </dgm:pt>
    <dgm:pt modelId="{68595748-DF45-4816-89E0-DD999F9F6DCC}" type="sibTrans" cxnId="{C4FDC298-3440-4452-9E18-63036CEFB6ED}">
      <dgm:prSet/>
      <dgm:spPr/>
      <dgm:t>
        <a:bodyPr/>
        <a:lstStyle/>
        <a:p>
          <a:endParaRPr lang="en-GB"/>
        </a:p>
      </dgm:t>
    </dgm:pt>
    <dgm:pt modelId="{CBC61D62-BC5A-4AA0-994C-9991FDC7043B}">
      <dgm:prSet custT="1"/>
      <dgm:spPr/>
      <dgm:t>
        <a:bodyPr/>
        <a:lstStyle/>
        <a:p>
          <a:r>
            <a:rPr lang="en-GB" sz="2000" b="1" dirty="0"/>
            <a:t>Market development, food culture, sustainability and well-being and supply chain efficiency. </a:t>
          </a:r>
        </a:p>
      </dgm:t>
    </dgm:pt>
    <dgm:pt modelId="{67B996F3-9845-4426-A586-0B40AF847096}" type="parTrans" cxnId="{2257A4C2-245F-4EE4-B382-DCC1B16C7AC2}">
      <dgm:prSet/>
      <dgm:spPr/>
      <dgm:t>
        <a:bodyPr/>
        <a:lstStyle/>
        <a:p>
          <a:endParaRPr lang="en-GB"/>
        </a:p>
      </dgm:t>
    </dgm:pt>
    <dgm:pt modelId="{AA25D071-28B0-47AC-B59D-9682F9EE328F}" type="sibTrans" cxnId="{2257A4C2-245F-4EE4-B382-DCC1B16C7AC2}">
      <dgm:prSet/>
      <dgm:spPr/>
      <dgm:t>
        <a:bodyPr/>
        <a:lstStyle/>
        <a:p>
          <a:endParaRPr lang="en-GB"/>
        </a:p>
      </dgm:t>
    </dgm:pt>
    <dgm:pt modelId="{8C93F554-F5A6-464B-8927-038900CBD135}">
      <dgm:prSet custT="1"/>
      <dgm:spPr/>
      <dgm:t>
        <a:bodyPr/>
        <a:lstStyle/>
        <a:p>
          <a:r>
            <a:rPr lang="en-GB" sz="2000" b="1"/>
            <a:t>Support growth from technical innovation.</a:t>
          </a:r>
        </a:p>
      </dgm:t>
    </dgm:pt>
    <dgm:pt modelId="{90526385-E460-46B9-986A-538D3345D294}" type="parTrans" cxnId="{13AFCD38-A717-4E06-9850-077555F5B97E}">
      <dgm:prSet/>
      <dgm:spPr/>
      <dgm:t>
        <a:bodyPr/>
        <a:lstStyle/>
        <a:p>
          <a:endParaRPr lang="en-GB"/>
        </a:p>
      </dgm:t>
    </dgm:pt>
    <dgm:pt modelId="{A66955CF-C72B-45E4-8EA1-9EA034E56EF9}" type="sibTrans" cxnId="{13AFCD38-A717-4E06-9850-077555F5B97E}">
      <dgm:prSet/>
      <dgm:spPr/>
      <dgm:t>
        <a:bodyPr/>
        <a:lstStyle/>
        <a:p>
          <a:endParaRPr lang="en-GB"/>
        </a:p>
      </dgm:t>
    </dgm:pt>
    <dgm:pt modelId="{382EB40D-2BD4-4DA3-9DD5-E0B07194C7E5}">
      <dgm:prSet custT="1"/>
      <dgm:spPr/>
      <dgm:t>
        <a:bodyPr/>
        <a:lstStyle/>
        <a:p>
          <a:pPr algn="ctr"/>
          <a:r>
            <a:rPr lang="en-GB" sz="1800" b="1" smtClean="0"/>
            <a:t>Healthy </a:t>
          </a:r>
          <a:r>
            <a:rPr lang="en-GB" sz="1800" b="1" dirty="0" smtClean="0"/>
            <a:t>and just society, sustainable economy, good governance, use sound science responsibly</a:t>
          </a:r>
          <a:endParaRPr lang="en-GB" sz="1800" dirty="0"/>
        </a:p>
      </dgm:t>
    </dgm:pt>
    <dgm:pt modelId="{8F64106E-97BA-4CFC-BB38-7FB3D8933400}" type="parTrans" cxnId="{B6246148-AC70-481D-A3DB-4D9E3C4CC27E}">
      <dgm:prSet/>
      <dgm:spPr/>
    </dgm:pt>
    <dgm:pt modelId="{26B34F23-7D72-494A-A48F-3CADECCC4B1C}" type="sibTrans" cxnId="{B6246148-AC70-481D-A3DB-4D9E3C4CC27E}">
      <dgm:prSet/>
      <dgm:spPr/>
    </dgm:pt>
    <dgm:pt modelId="{F753E588-4C54-4DF9-AFF0-8996C0475EF4}" type="pres">
      <dgm:prSet presAssocID="{0D29A4E5-C657-4C52-ACB2-FB8D1E5CB684}" presName="Name0" presStyleCnt="0">
        <dgm:presLayoutVars>
          <dgm:dir/>
          <dgm:animLvl val="lvl"/>
          <dgm:resizeHandles val="exact"/>
        </dgm:presLayoutVars>
      </dgm:prSet>
      <dgm:spPr/>
      <dgm:t>
        <a:bodyPr/>
        <a:lstStyle/>
        <a:p>
          <a:endParaRPr lang="en-US"/>
        </a:p>
      </dgm:t>
    </dgm:pt>
    <dgm:pt modelId="{D137A015-110A-446E-BE2E-C90057FF647F}" type="pres">
      <dgm:prSet presAssocID="{674D8BB5-F01C-43CE-B859-7AC0F050F5F8}" presName="linNode" presStyleCnt="0"/>
      <dgm:spPr/>
    </dgm:pt>
    <dgm:pt modelId="{EAB3CCFA-288C-4109-B97F-5D56282B8F17}" type="pres">
      <dgm:prSet presAssocID="{674D8BB5-F01C-43CE-B859-7AC0F050F5F8}" presName="parTx" presStyleLbl="revTx" presStyleIdx="0" presStyleCnt="4">
        <dgm:presLayoutVars>
          <dgm:chMax val="1"/>
          <dgm:bulletEnabled val="1"/>
        </dgm:presLayoutVars>
      </dgm:prSet>
      <dgm:spPr/>
      <dgm:t>
        <a:bodyPr/>
        <a:lstStyle/>
        <a:p>
          <a:endParaRPr lang="en-US"/>
        </a:p>
      </dgm:t>
    </dgm:pt>
    <dgm:pt modelId="{150B65D6-DC5E-4EF0-B481-88D4D4157F79}" type="pres">
      <dgm:prSet presAssocID="{674D8BB5-F01C-43CE-B859-7AC0F050F5F8}" presName="bracket" presStyleLbl="parChTrans1D1" presStyleIdx="0" presStyleCnt="4"/>
      <dgm:spPr/>
    </dgm:pt>
    <dgm:pt modelId="{8740F349-B133-44BE-967D-C0B17FCD342C}" type="pres">
      <dgm:prSet presAssocID="{674D8BB5-F01C-43CE-B859-7AC0F050F5F8}" presName="spH" presStyleCnt="0"/>
      <dgm:spPr/>
    </dgm:pt>
    <dgm:pt modelId="{82D735E7-080E-4C0B-A0E1-DE231768C579}" type="pres">
      <dgm:prSet presAssocID="{674D8BB5-F01C-43CE-B859-7AC0F050F5F8}" presName="desTx" presStyleLbl="node1" presStyleIdx="0" presStyleCnt="4">
        <dgm:presLayoutVars>
          <dgm:bulletEnabled val="1"/>
        </dgm:presLayoutVars>
      </dgm:prSet>
      <dgm:spPr/>
      <dgm:t>
        <a:bodyPr/>
        <a:lstStyle/>
        <a:p>
          <a:endParaRPr lang="en-US"/>
        </a:p>
      </dgm:t>
    </dgm:pt>
    <dgm:pt modelId="{96E1E426-7F1F-45C7-B676-E072AE01C5BA}" type="pres">
      <dgm:prSet presAssocID="{2A4066BA-4FC9-43FC-8EDA-5C0DCC01CECA}" presName="spV" presStyleCnt="0"/>
      <dgm:spPr/>
    </dgm:pt>
    <dgm:pt modelId="{51D9052D-FD11-449F-8256-A06026C0B867}" type="pres">
      <dgm:prSet presAssocID="{020A4749-791E-47E6-AA85-A569980099CB}" presName="linNode" presStyleCnt="0"/>
      <dgm:spPr/>
    </dgm:pt>
    <dgm:pt modelId="{839945CC-F6A3-4E94-9AA7-BF30E4CAC644}" type="pres">
      <dgm:prSet presAssocID="{020A4749-791E-47E6-AA85-A569980099CB}" presName="parTx" presStyleLbl="revTx" presStyleIdx="1" presStyleCnt="4">
        <dgm:presLayoutVars>
          <dgm:chMax val="1"/>
          <dgm:bulletEnabled val="1"/>
        </dgm:presLayoutVars>
      </dgm:prSet>
      <dgm:spPr/>
      <dgm:t>
        <a:bodyPr/>
        <a:lstStyle/>
        <a:p>
          <a:endParaRPr lang="en-US"/>
        </a:p>
      </dgm:t>
    </dgm:pt>
    <dgm:pt modelId="{C71B7932-172E-49CF-90A4-5B2284C2EDFC}" type="pres">
      <dgm:prSet presAssocID="{020A4749-791E-47E6-AA85-A569980099CB}" presName="bracket" presStyleLbl="parChTrans1D1" presStyleIdx="1" presStyleCnt="4"/>
      <dgm:spPr/>
    </dgm:pt>
    <dgm:pt modelId="{F40D0D8A-7CA6-4914-BD0B-7C992CD90EFF}" type="pres">
      <dgm:prSet presAssocID="{020A4749-791E-47E6-AA85-A569980099CB}" presName="spH" presStyleCnt="0"/>
      <dgm:spPr/>
    </dgm:pt>
    <dgm:pt modelId="{463DDD88-AF8E-443E-9288-4DF6CEC98BA1}" type="pres">
      <dgm:prSet presAssocID="{020A4749-791E-47E6-AA85-A569980099CB}" presName="desTx" presStyleLbl="node1" presStyleIdx="1" presStyleCnt="4" custScaleY="104222" custLinFactNeighborX="0" custLinFactNeighborY="-207">
        <dgm:presLayoutVars>
          <dgm:bulletEnabled val="1"/>
        </dgm:presLayoutVars>
      </dgm:prSet>
      <dgm:spPr/>
      <dgm:t>
        <a:bodyPr/>
        <a:lstStyle/>
        <a:p>
          <a:endParaRPr lang="en-US"/>
        </a:p>
      </dgm:t>
    </dgm:pt>
    <dgm:pt modelId="{0FBF2C2C-627F-4082-A971-F43AFD3AA13B}" type="pres">
      <dgm:prSet presAssocID="{33703116-F8E6-4A63-B91E-BFE8071539FB}" presName="spV" presStyleCnt="0"/>
      <dgm:spPr/>
    </dgm:pt>
    <dgm:pt modelId="{A207EAEF-E9B1-4088-9487-D7B57B6F5867}" type="pres">
      <dgm:prSet presAssocID="{2DEF685C-F491-4C41-933A-A3C03BF7237F}" presName="linNode" presStyleCnt="0"/>
      <dgm:spPr/>
    </dgm:pt>
    <dgm:pt modelId="{9C6D21AB-8560-4666-98B9-86E3DB3DA7D2}" type="pres">
      <dgm:prSet presAssocID="{2DEF685C-F491-4C41-933A-A3C03BF7237F}" presName="parTx" presStyleLbl="revTx" presStyleIdx="2" presStyleCnt="4">
        <dgm:presLayoutVars>
          <dgm:chMax val="1"/>
          <dgm:bulletEnabled val="1"/>
        </dgm:presLayoutVars>
      </dgm:prSet>
      <dgm:spPr/>
      <dgm:t>
        <a:bodyPr/>
        <a:lstStyle/>
        <a:p>
          <a:endParaRPr lang="en-US"/>
        </a:p>
      </dgm:t>
    </dgm:pt>
    <dgm:pt modelId="{3693D5EB-4F0C-4D01-ACCF-7CB62EEF7CC8}" type="pres">
      <dgm:prSet presAssocID="{2DEF685C-F491-4C41-933A-A3C03BF7237F}" presName="bracket" presStyleLbl="parChTrans1D1" presStyleIdx="2" presStyleCnt="4"/>
      <dgm:spPr/>
    </dgm:pt>
    <dgm:pt modelId="{2F6439EA-F3A9-48E1-B758-6A3A6FBB6FF9}" type="pres">
      <dgm:prSet presAssocID="{2DEF685C-F491-4C41-933A-A3C03BF7237F}" presName="spH" presStyleCnt="0"/>
      <dgm:spPr/>
    </dgm:pt>
    <dgm:pt modelId="{86047A50-535A-4525-8402-111E2A3ECD8A}" type="pres">
      <dgm:prSet presAssocID="{2DEF685C-F491-4C41-933A-A3C03BF7237F}" presName="desTx" presStyleLbl="node1" presStyleIdx="2" presStyleCnt="4">
        <dgm:presLayoutVars>
          <dgm:bulletEnabled val="1"/>
        </dgm:presLayoutVars>
      </dgm:prSet>
      <dgm:spPr/>
      <dgm:t>
        <a:bodyPr/>
        <a:lstStyle/>
        <a:p>
          <a:endParaRPr lang="en-US"/>
        </a:p>
      </dgm:t>
    </dgm:pt>
    <dgm:pt modelId="{49A0D716-2F41-421A-9D49-66DAFFCE0422}" type="pres">
      <dgm:prSet presAssocID="{68595748-DF45-4816-89E0-DD999F9F6DCC}" presName="spV" presStyleCnt="0"/>
      <dgm:spPr/>
    </dgm:pt>
    <dgm:pt modelId="{124EF0A2-7765-4004-A77E-4F1039C3C1E7}" type="pres">
      <dgm:prSet presAssocID="{42C65C58-D59E-4703-883F-6F3CE59FA3D4}" presName="linNode" presStyleCnt="0"/>
      <dgm:spPr/>
    </dgm:pt>
    <dgm:pt modelId="{CE367710-5DED-4FB1-A2A8-D5B2F0B65900}" type="pres">
      <dgm:prSet presAssocID="{42C65C58-D59E-4703-883F-6F3CE59FA3D4}" presName="parTx" presStyleLbl="revTx" presStyleIdx="3" presStyleCnt="4">
        <dgm:presLayoutVars>
          <dgm:chMax val="1"/>
          <dgm:bulletEnabled val="1"/>
        </dgm:presLayoutVars>
      </dgm:prSet>
      <dgm:spPr/>
      <dgm:t>
        <a:bodyPr/>
        <a:lstStyle/>
        <a:p>
          <a:endParaRPr lang="en-US"/>
        </a:p>
      </dgm:t>
    </dgm:pt>
    <dgm:pt modelId="{5523C6EF-9AB8-4C45-B20E-1BC54DD284A7}" type="pres">
      <dgm:prSet presAssocID="{42C65C58-D59E-4703-883F-6F3CE59FA3D4}" presName="bracket" presStyleLbl="parChTrans1D1" presStyleIdx="3" presStyleCnt="4"/>
      <dgm:spPr/>
    </dgm:pt>
    <dgm:pt modelId="{3E5B7C90-D139-44CB-888E-4D87D37A465F}" type="pres">
      <dgm:prSet presAssocID="{42C65C58-D59E-4703-883F-6F3CE59FA3D4}" presName="spH" presStyleCnt="0"/>
      <dgm:spPr/>
    </dgm:pt>
    <dgm:pt modelId="{80BC1B80-AEE5-43F7-8FE0-0A5118A44398}" type="pres">
      <dgm:prSet presAssocID="{42C65C58-D59E-4703-883F-6F3CE59FA3D4}" presName="desTx" presStyleLbl="node1" presStyleIdx="3" presStyleCnt="4" custLinFactNeighborX="0" custLinFactNeighborY="247">
        <dgm:presLayoutVars>
          <dgm:bulletEnabled val="1"/>
        </dgm:presLayoutVars>
      </dgm:prSet>
      <dgm:spPr/>
      <dgm:t>
        <a:bodyPr/>
        <a:lstStyle/>
        <a:p>
          <a:endParaRPr lang="en-US"/>
        </a:p>
      </dgm:t>
    </dgm:pt>
  </dgm:ptLst>
  <dgm:cxnLst>
    <dgm:cxn modelId="{2764B20F-B807-41D5-80E3-8369BF4C70F0}" srcId="{0D29A4E5-C657-4C52-ACB2-FB8D1E5CB684}" destId="{674D8BB5-F01C-43CE-B859-7AC0F050F5F8}" srcOrd="0" destOrd="0" parTransId="{EAAB4EC8-B824-4BAD-99FA-7225A4752A7C}" sibTransId="{2A4066BA-4FC9-43FC-8EDA-5C0DCC01CECA}"/>
    <dgm:cxn modelId="{3EAE90CF-6E4E-417A-A915-715607CD168C}" type="presOf" srcId="{42C65C58-D59E-4703-883F-6F3CE59FA3D4}" destId="{CE367710-5DED-4FB1-A2A8-D5B2F0B65900}" srcOrd="0" destOrd="0" presId="urn:diagrams.loki3.com/BracketList"/>
    <dgm:cxn modelId="{F30864D1-873D-44EC-992F-3E5A408712AD}" type="presOf" srcId="{2DEF685C-F491-4C41-933A-A3C03BF7237F}" destId="{9C6D21AB-8560-4666-98B9-86E3DB3DA7D2}" srcOrd="0" destOrd="0" presId="urn:diagrams.loki3.com/BracketList"/>
    <dgm:cxn modelId="{EA68C9DC-8A78-496B-97F1-E4705A06317E}" srcId="{0D29A4E5-C657-4C52-ACB2-FB8D1E5CB684}" destId="{020A4749-791E-47E6-AA85-A569980099CB}" srcOrd="1" destOrd="0" parTransId="{84CE266B-3A77-45DB-AFB3-24E8504E2D63}" sibTransId="{33703116-F8E6-4A63-B91E-BFE8071539FB}"/>
    <dgm:cxn modelId="{5BA13437-7C44-4899-99D8-249DFFCD1C40}" type="presOf" srcId="{CBC61D62-BC5A-4AA0-994C-9991FDC7043B}" destId="{463DDD88-AF8E-443E-9288-4DF6CEC98BA1}" srcOrd="0" destOrd="0" presId="urn:diagrams.loki3.com/BracketList"/>
    <dgm:cxn modelId="{C4FDC298-3440-4452-9E18-63036CEFB6ED}" srcId="{0D29A4E5-C657-4C52-ACB2-FB8D1E5CB684}" destId="{2DEF685C-F491-4C41-933A-A3C03BF7237F}" srcOrd="2" destOrd="0" parTransId="{DA6D5661-1279-43C5-AE53-4B0D37592FE4}" sibTransId="{68595748-DF45-4816-89E0-DD999F9F6DCC}"/>
    <dgm:cxn modelId="{EE8E96E1-A680-4837-BDCE-D27BBF64DF2F}" type="presOf" srcId="{382EB40D-2BD4-4DA3-9DD5-E0B07194C7E5}" destId="{82D735E7-080E-4C0B-A0E1-DE231768C579}" srcOrd="0" destOrd="0" presId="urn:diagrams.loki3.com/BracketList"/>
    <dgm:cxn modelId="{2257A4C2-245F-4EE4-B382-DCC1B16C7AC2}" srcId="{020A4749-791E-47E6-AA85-A569980099CB}" destId="{CBC61D62-BC5A-4AA0-994C-9991FDC7043B}" srcOrd="0" destOrd="0" parTransId="{67B996F3-9845-4426-A586-0B40AF847096}" sibTransId="{AA25D071-28B0-47AC-B59D-9682F9EE328F}"/>
    <dgm:cxn modelId="{A58B2022-11D8-4FDA-A037-C6EA70C1D44D}" type="presOf" srcId="{8E345270-4890-4CDC-9C04-8D6178A5193B}" destId="{80BC1B80-AEE5-43F7-8FE0-0A5118A44398}" srcOrd="0" destOrd="0" presId="urn:diagrams.loki3.com/BracketList"/>
    <dgm:cxn modelId="{5D03FDE3-D83D-4F25-8377-13A4B41E0A50}" srcId="{0D29A4E5-C657-4C52-ACB2-FB8D1E5CB684}" destId="{42C65C58-D59E-4703-883F-6F3CE59FA3D4}" srcOrd="3" destOrd="0" parTransId="{C5E32C65-5237-467A-9A9C-24B17DFD6BC8}" sibTransId="{7DEA366F-85F0-4CCA-AD4B-C060981CCB49}"/>
    <dgm:cxn modelId="{5C611FB9-4AE7-4E02-992C-E299DD0CECB3}" type="presOf" srcId="{020A4749-791E-47E6-AA85-A569980099CB}" destId="{839945CC-F6A3-4E94-9AA7-BF30E4CAC644}" srcOrd="0" destOrd="0" presId="urn:diagrams.loki3.com/BracketList"/>
    <dgm:cxn modelId="{06110AD6-BBD2-4B48-9ED9-D891E3BC4829}" type="presOf" srcId="{0D29A4E5-C657-4C52-ACB2-FB8D1E5CB684}" destId="{F753E588-4C54-4DF9-AFF0-8996C0475EF4}" srcOrd="0" destOrd="0" presId="urn:diagrams.loki3.com/BracketList"/>
    <dgm:cxn modelId="{AEB663CF-C6E9-40BF-BEF5-C3C417A2DFE8}" type="presOf" srcId="{8C93F554-F5A6-464B-8927-038900CBD135}" destId="{86047A50-535A-4525-8402-111E2A3ECD8A}" srcOrd="0" destOrd="0" presId="urn:diagrams.loki3.com/BracketList"/>
    <dgm:cxn modelId="{509379CB-EF5A-4EE9-9AA2-49BA8C352A61}" type="presOf" srcId="{674D8BB5-F01C-43CE-B859-7AC0F050F5F8}" destId="{EAB3CCFA-288C-4109-B97F-5D56282B8F17}" srcOrd="0" destOrd="0" presId="urn:diagrams.loki3.com/BracketList"/>
    <dgm:cxn modelId="{13AFCD38-A717-4E06-9850-077555F5B97E}" srcId="{2DEF685C-F491-4C41-933A-A3C03BF7237F}" destId="{8C93F554-F5A6-464B-8927-038900CBD135}" srcOrd="0" destOrd="0" parTransId="{90526385-E460-46B9-986A-538D3345D294}" sibTransId="{A66955CF-C72B-45E4-8EA1-9EA034E56EF9}"/>
    <dgm:cxn modelId="{B6246148-AC70-481D-A3DB-4D9E3C4CC27E}" srcId="{674D8BB5-F01C-43CE-B859-7AC0F050F5F8}" destId="{382EB40D-2BD4-4DA3-9DD5-E0B07194C7E5}" srcOrd="0" destOrd="0" parTransId="{8F64106E-97BA-4CFC-BB38-7FB3D8933400}" sibTransId="{26B34F23-7D72-494A-A48F-3CADECCC4B1C}"/>
    <dgm:cxn modelId="{A5996F6B-0569-4396-8314-391968C576CD}" srcId="{42C65C58-D59E-4703-883F-6F3CE59FA3D4}" destId="{8E345270-4890-4CDC-9C04-8D6178A5193B}" srcOrd="0" destOrd="0" parTransId="{A1273039-E720-43FC-A087-C1E9B9C29A0B}" sibTransId="{2213B2B9-FA30-4088-A6E6-193758523967}"/>
    <dgm:cxn modelId="{28C455B9-49E9-4F85-B1F0-0BB32C7B51D0}" type="presParOf" srcId="{F753E588-4C54-4DF9-AFF0-8996C0475EF4}" destId="{D137A015-110A-446E-BE2E-C90057FF647F}" srcOrd="0" destOrd="0" presId="urn:diagrams.loki3.com/BracketList"/>
    <dgm:cxn modelId="{C01C9D19-690E-40FC-98EE-AF7C40B4FE08}" type="presParOf" srcId="{D137A015-110A-446E-BE2E-C90057FF647F}" destId="{EAB3CCFA-288C-4109-B97F-5D56282B8F17}" srcOrd="0" destOrd="0" presId="urn:diagrams.loki3.com/BracketList"/>
    <dgm:cxn modelId="{5BF37DB4-84A5-49CB-989D-59F2CE7F3D7F}" type="presParOf" srcId="{D137A015-110A-446E-BE2E-C90057FF647F}" destId="{150B65D6-DC5E-4EF0-B481-88D4D4157F79}" srcOrd="1" destOrd="0" presId="urn:diagrams.loki3.com/BracketList"/>
    <dgm:cxn modelId="{EE39EAA5-09FD-4775-886E-134A681BA541}" type="presParOf" srcId="{D137A015-110A-446E-BE2E-C90057FF647F}" destId="{8740F349-B133-44BE-967D-C0B17FCD342C}" srcOrd="2" destOrd="0" presId="urn:diagrams.loki3.com/BracketList"/>
    <dgm:cxn modelId="{346EDFB5-7044-4ED1-A876-7CE703B74A76}" type="presParOf" srcId="{D137A015-110A-446E-BE2E-C90057FF647F}" destId="{82D735E7-080E-4C0B-A0E1-DE231768C579}" srcOrd="3" destOrd="0" presId="urn:diagrams.loki3.com/BracketList"/>
    <dgm:cxn modelId="{DEEA8DA1-76AB-484A-AF62-4B23DEFFF8D0}" type="presParOf" srcId="{F753E588-4C54-4DF9-AFF0-8996C0475EF4}" destId="{96E1E426-7F1F-45C7-B676-E072AE01C5BA}" srcOrd="1" destOrd="0" presId="urn:diagrams.loki3.com/BracketList"/>
    <dgm:cxn modelId="{96AD4650-10F4-4D86-B078-9B055C0216AC}" type="presParOf" srcId="{F753E588-4C54-4DF9-AFF0-8996C0475EF4}" destId="{51D9052D-FD11-449F-8256-A06026C0B867}" srcOrd="2" destOrd="0" presId="urn:diagrams.loki3.com/BracketList"/>
    <dgm:cxn modelId="{77FD444D-11D7-4238-8960-0D8AFA7E4434}" type="presParOf" srcId="{51D9052D-FD11-449F-8256-A06026C0B867}" destId="{839945CC-F6A3-4E94-9AA7-BF30E4CAC644}" srcOrd="0" destOrd="0" presId="urn:diagrams.loki3.com/BracketList"/>
    <dgm:cxn modelId="{B6FED289-E84D-45A8-9003-B9D4922519C9}" type="presParOf" srcId="{51D9052D-FD11-449F-8256-A06026C0B867}" destId="{C71B7932-172E-49CF-90A4-5B2284C2EDFC}" srcOrd="1" destOrd="0" presId="urn:diagrams.loki3.com/BracketList"/>
    <dgm:cxn modelId="{82D96D0D-1197-4E5F-AC08-558345B8F0C7}" type="presParOf" srcId="{51D9052D-FD11-449F-8256-A06026C0B867}" destId="{F40D0D8A-7CA6-4914-BD0B-7C992CD90EFF}" srcOrd="2" destOrd="0" presId="urn:diagrams.loki3.com/BracketList"/>
    <dgm:cxn modelId="{DE455F81-A825-4662-AA26-26B04233924B}" type="presParOf" srcId="{51D9052D-FD11-449F-8256-A06026C0B867}" destId="{463DDD88-AF8E-443E-9288-4DF6CEC98BA1}" srcOrd="3" destOrd="0" presId="urn:diagrams.loki3.com/BracketList"/>
    <dgm:cxn modelId="{DA48D255-71D9-4D79-8C80-A7693CDC5A5D}" type="presParOf" srcId="{F753E588-4C54-4DF9-AFF0-8996C0475EF4}" destId="{0FBF2C2C-627F-4082-A971-F43AFD3AA13B}" srcOrd="3" destOrd="0" presId="urn:diagrams.loki3.com/BracketList"/>
    <dgm:cxn modelId="{FBEC115E-650E-49CD-9F45-FA56F369A53D}" type="presParOf" srcId="{F753E588-4C54-4DF9-AFF0-8996C0475EF4}" destId="{A207EAEF-E9B1-4088-9487-D7B57B6F5867}" srcOrd="4" destOrd="0" presId="urn:diagrams.loki3.com/BracketList"/>
    <dgm:cxn modelId="{DC99EAB7-A7F8-46F5-A2B0-83C05A7FDF1C}" type="presParOf" srcId="{A207EAEF-E9B1-4088-9487-D7B57B6F5867}" destId="{9C6D21AB-8560-4666-98B9-86E3DB3DA7D2}" srcOrd="0" destOrd="0" presId="urn:diagrams.loki3.com/BracketList"/>
    <dgm:cxn modelId="{552CFC11-C287-49C0-9896-9A81501CDC66}" type="presParOf" srcId="{A207EAEF-E9B1-4088-9487-D7B57B6F5867}" destId="{3693D5EB-4F0C-4D01-ACCF-7CB62EEF7CC8}" srcOrd="1" destOrd="0" presId="urn:diagrams.loki3.com/BracketList"/>
    <dgm:cxn modelId="{837EF2E3-58F8-41F3-A793-AAA8B0380389}" type="presParOf" srcId="{A207EAEF-E9B1-4088-9487-D7B57B6F5867}" destId="{2F6439EA-F3A9-48E1-B758-6A3A6FBB6FF9}" srcOrd="2" destOrd="0" presId="urn:diagrams.loki3.com/BracketList"/>
    <dgm:cxn modelId="{4DABE660-195A-4438-AB6F-5EDDC30F72F2}" type="presParOf" srcId="{A207EAEF-E9B1-4088-9487-D7B57B6F5867}" destId="{86047A50-535A-4525-8402-111E2A3ECD8A}" srcOrd="3" destOrd="0" presId="urn:diagrams.loki3.com/BracketList"/>
    <dgm:cxn modelId="{4C3F5D98-8C66-4E9D-A8B5-CB38EBC431DF}" type="presParOf" srcId="{F753E588-4C54-4DF9-AFF0-8996C0475EF4}" destId="{49A0D716-2F41-421A-9D49-66DAFFCE0422}" srcOrd="5" destOrd="0" presId="urn:diagrams.loki3.com/BracketList"/>
    <dgm:cxn modelId="{5F8B6A89-780C-4761-BD7F-E3F76E30E54E}" type="presParOf" srcId="{F753E588-4C54-4DF9-AFF0-8996C0475EF4}" destId="{124EF0A2-7765-4004-A77E-4F1039C3C1E7}" srcOrd="6" destOrd="0" presId="urn:diagrams.loki3.com/BracketList"/>
    <dgm:cxn modelId="{AC0C2401-4156-4B78-B4B7-30DB2E2C7672}" type="presParOf" srcId="{124EF0A2-7765-4004-A77E-4F1039C3C1E7}" destId="{CE367710-5DED-4FB1-A2A8-D5B2F0B65900}" srcOrd="0" destOrd="0" presId="urn:diagrams.loki3.com/BracketList"/>
    <dgm:cxn modelId="{E249A152-9748-4032-87FF-CEDB31635D98}" type="presParOf" srcId="{124EF0A2-7765-4004-A77E-4F1039C3C1E7}" destId="{5523C6EF-9AB8-4C45-B20E-1BC54DD284A7}" srcOrd="1" destOrd="0" presId="urn:diagrams.loki3.com/BracketList"/>
    <dgm:cxn modelId="{A562ED54-8950-429D-872E-0B72DA685F93}" type="presParOf" srcId="{124EF0A2-7765-4004-A77E-4F1039C3C1E7}" destId="{3E5B7C90-D139-44CB-888E-4D87D37A465F}" srcOrd="2" destOrd="0" presId="urn:diagrams.loki3.com/BracketList"/>
    <dgm:cxn modelId="{39DC4F81-8AD7-4D5F-95A7-ACAFF934B28F}" type="presParOf" srcId="{124EF0A2-7765-4004-A77E-4F1039C3C1E7}" destId="{80BC1B80-AEE5-43F7-8FE0-0A5118A44398}" srcOrd="3" destOrd="0" presId="urn:diagrams.loki3.com/Bracke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D29A4E5-C657-4C52-ACB2-FB8D1E5CB684}" type="doc">
      <dgm:prSet loTypeId="urn:diagrams.loki3.com/BracketList" loCatId="list" qsTypeId="urn:microsoft.com/office/officeart/2005/8/quickstyle/3d1" qsCatId="3D" csTypeId="urn:microsoft.com/office/officeart/2005/8/colors/accent1_2" csCatId="accent1" phldr="1"/>
      <dgm:spPr/>
      <dgm:t>
        <a:bodyPr/>
        <a:lstStyle/>
        <a:p>
          <a:endParaRPr lang="en-US"/>
        </a:p>
      </dgm:t>
    </dgm:pt>
    <dgm:pt modelId="{020A4749-791E-47E6-AA85-A569980099CB}">
      <dgm:prSet phldrT="[Text]" custT="1"/>
      <dgm:spPr/>
      <dgm:t>
        <a:bodyPr/>
        <a:lstStyle/>
        <a:p>
          <a:pPr algn="ctr"/>
          <a:r>
            <a:rPr lang="en-GB" sz="1800" b="1"/>
            <a:t>Towards Sustainable Growth: An Action Plan for the Food and Drink Industry 2014 - 2020</a:t>
          </a:r>
          <a:endParaRPr lang="en-US" sz="1800" b="1"/>
        </a:p>
      </dgm:t>
    </dgm:pt>
    <dgm:pt modelId="{84CE266B-3A77-45DB-AFB3-24E8504E2D63}" type="parTrans" cxnId="{EA68C9DC-8A78-496B-97F1-E4705A06317E}">
      <dgm:prSet/>
      <dgm:spPr/>
      <dgm:t>
        <a:bodyPr/>
        <a:lstStyle/>
        <a:p>
          <a:endParaRPr lang="en-US" sz="1400" b="1"/>
        </a:p>
      </dgm:t>
    </dgm:pt>
    <dgm:pt modelId="{33703116-F8E6-4A63-B91E-BFE8071539FB}" type="sibTrans" cxnId="{EA68C9DC-8A78-496B-97F1-E4705A06317E}">
      <dgm:prSet/>
      <dgm:spPr/>
      <dgm:t>
        <a:bodyPr/>
        <a:lstStyle/>
        <a:p>
          <a:endParaRPr lang="en-US" sz="1400" b="1"/>
        </a:p>
      </dgm:t>
    </dgm:pt>
    <dgm:pt modelId="{2DEF685C-F491-4C41-933A-A3C03BF7237F}">
      <dgm:prSet phldrT="[Text]" custT="1"/>
      <dgm:spPr/>
      <dgm:t>
        <a:bodyPr/>
        <a:lstStyle/>
        <a:p>
          <a:pPr algn="ctr"/>
          <a:r>
            <a:rPr lang="en-GB" sz="1800" b="1"/>
            <a:t>EU EARDF – Welsh Government Rural Communities Development Fund 2014 - 2020. </a:t>
          </a:r>
          <a:endParaRPr lang="en-US" sz="1800" b="1"/>
        </a:p>
      </dgm:t>
    </dgm:pt>
    <dgm:pt modelId="{DA6D5661-1279-43C5-AE53-4B0D37592FE4}" type="parTrans" cxnId="{C4FDC298-3440-4452-9E18-63036CEFB6ED}">
      <dgm:prSet/>
      <dgm:spPr/>
      <dgm:t>
        <a:bodyPr/>
        <a:lstStyle/>
        <a:p>
          <a:endParaRPr lang="en-GB" sz="1400" b="1"/>
        </a:p>
      </dgm:t>
    </dgm:pt>
    <dgm:pt modelId="{68595748-DF45-4816-89E0-DD999F9F6DCC}" type="sibTrans" cxnId="{C4FDC298-3440-4452-9E18-63036CEFB6ED}">
      <dgm:prSet/>
      <dgm:spPr/>
      <dgm:t>
        <a:bodyPr/>
        <a:lstStyle/>
        <a:p>
          <a:endParaRPr lang="en-GB" sz="1400" b="1"/>
        </a:p>
      </dgm:t>
    </dgm:pt>
    <dgm:pt modelId="{DB620ED2-B344-4052-BF74-0ED960FD137B}">
      <dgm:prSet phldrT="[Text]" custT="1"/>
      <dgm:spPr/>
      <dgm:t>
        <a:bodyPr/>
        <a:lstStyle/>
        <a:p>
          <a:r>
            <a:rPr lang="en-GB" sz="2000" b="1"/>
            <a:t>Advance the economic impact of the food industry.</a:t>
          </a:r>
          <a:endParaRPr lang="en-US" sz="2000" b="1"/>
        </a:p>
      </dgm:t>
    </dgm:pt>
    <dgm:pt modelId="{5A6265CC-81A7-48EA-A065-3E5B20B893AE}" type="parTrans" cxnId="{C4825C11-DF75-4F49-97A2-CA2FBECD93A7}">
      <dgm:prSet/>
      <dgm:spPr/>
      <dgm:t>
        <a:bodyPr/>
        <a:lstStyle/>
        <a:p>
          <a:endParaRPr lang="en-GB" sz="1400" b="1"/>
        </a:p>
      </dgm:t>
    </dgm:pt>
    <dgm:pt modelId="{C093D5E5-120A-458A-95A4-6FF33A94D7A8}" type="sibTrans" cxnId="{C4825C11-DF75-4F49-97A2-CA2FBECD93A7}">
      <dgm:prSet/>
      <dgm:spPr/>
      <dgm:t>
        <a:bodyPr/>
        <a:lstStyle/>
        <a:p>
          <a:endParaRPr lang="en-GB" sz="1400" b="1"/>
        </a:p>
      </dgm:t>
    </dgm:pt>
    <dgm:pt modelId="{4C7010A2-9904-41C3-942A-941F925ABCD8}">
      <dgm:prSet phldrT="[Text]" custT="1"/>
      <dgm:spPr/>
      <dgm:t>
        <a:bodyPr/>
        <a:lstStyle/>
        <a:p>
          <a:pPr algn="l"/>
          <a:r>
            <a:rPr lang="en-GB" sz="2000" b="1"/>
            <a:t>Knowledge transfer and innovation, enhance competitiveness, food chain organisation and risk management.</a:t>
          </a:r>
          <a:endParaRPr lang="en-US" sz="2000" b="1"/>
        </a:p>
      </dgm:t>
    </dgm:pt>
    <dgm:pt modelId="{E40C3417-C55C-419F-994E-E95D06393053}" type="parTrans" cxnId="{065A7EBF-FBEF-45FD-A22C-EAD75F86B4D3}">
      <dgm:prSet/>
      <dgm:spPr/>
      <dgm:t>
        <a:bodyPr/>
        <a:lstStyle/>
        <a:p>
          <a:endParaRPr lang="en-GB" sz="1400" b="1"/>
        </a:p>
      </dgm:t>
    </dgm:pt>
    <dgm:pt modelId="{04258658-3468-4926-AF72-14A09F31491A}" type="sibTrans" cxnId="{065A7EBF-FBEF-45FD-A22C-EAD75F86B4D3}">
      <dgm:prSet/>
      <dgm:spPr/>
      <dgm:t>
        <a:bodyPr/>
        <a:lstStyle/>
        <a:p>
          <a:endParaRPr lang="en-GB" sz="1400" b="1"/>
        </a:p>
      </dgm:t>
    </dgm:pt>
    <dgm:pt modelId="{42C65C58-D59E-4703-883F-6F3CE59FA3D4}">
      <dgm:prSet custT="1"/>
      <dgm:spPr/>
      <dgm:t>
        <a:bodyPr/>
        <a:lstStyle/>
        <a:p>
          <a:pPr algn="ctr"/>
          <a:r>
            <a:rPr lang="en-GB" sz="1800" b="1" dirty="0"/>
            <a:t>Project HELIX 2006 - 2020 £</a:t>
          </a:r>
          <a:r>
            <a:rPr lang="en-GB" sz="1800" b="1" dirty="0" smtClean="0"/>
            <a:t>11.8m</a:t>
          </a:r>
          <a:endParaRPr lang="en-US" sz="1800" b="1" dirty="0"/>
        </a:p>
      </dgm:t>
    </dgm:pt>
    <dgm:pt modelId="{7DEA366F-85F0-4CCA-AD4B-C060981CCB49}" type="sibTrans" cxnId="{5D03FDE3-D83D-4F25-8377-13A4B41E0A50}">
      <dgm:prSet/>
      <dgm:spPr/>
      <dgm:t>
        <a:bodyPr/>
        <a:lstStyle/>
        <a:p>
          <a:endParaRPr lang="en-US" sz="1400" b="1"/>
        </a:p>
      </dgm:t>
    </dgm:pt>
    <dgm:pt modelId="{C5E32C65-5237-467A-9A9C-24B17DFD6BC8}" type="parTrans" cxnId="{5D03FDE3-D83D-4F25-8377-13A4B41E0A50}">
      <dgm:prSet/>
      <dgm:spPr/>
      <dgm:t>
        <a:bodyPr/>
        <a:lstStyle/>
        <a:p>
          <a:endParaRPr lang="en-US" sz="1400" b="1"/>
        </a:p>
      </dgm:t>
    </dgm:pt>
    <dgm:pt modelId="{3674E831-6959-4976-AD48-6C5DAEC0D3DE}">
      <dgm:prSet phldrT="[Text]" custT="1"/>
      <dgm:spPr/>
      <dgm:t>
        <a:bodyPr/>
        <a:lstStyle/>
        <a:p>
          <a:r>
            <a:rPr lang="en-GB" sz="2000" b="1"/>
            <a:t> Grow sales of the Welsh food and drink sector by 30%, to £7 billion.</a:t>
          </a:r>
          <a:endParaRPr lang="en-US" sz="2000" b="1"/>
        </a:p>
      </dgm:t>
    </dgm:pt>
    <dgm:pt modelId="{45ADE016-3280-458C-B0B4-34389A783ABC}" type="parTrans" cxnId="{BF1AC5F8-EAF7-43B9-9EBE-EAE4C0E258C5}">
      <dgm:prSet/>
      <dgm:spPr/>
      <dgm:t>
        <a:bodyPr/>
        <a:lstStyle/>
        <a:p>
          <a:endParaRPr lang="en-GB"/>
        </a:p>
      </dgm:t>
    </dgm:pt>
    <dgm:pt modelId="{7E1372AC-75FF-427D-935D-B74E11F3D6ED}" type="sibTrans" cxnId="{BF1AC5F8-EAF7-43B9-9EBE-EAE4C0E258C5}">
      <dgm:prSet/>
      <dgm:spPr/>
      <dgm:t>
        <a:bodyPr/>
        <a:lstStyle/>
        <a:p>
          <a:endParaRPr lang="en-GB"/>
        </a:p>
      </dgm:t>
    </dgm:pt>
    <dgm:pt modelId="{9B6B01A3-F358-430F-A84E-95447AB2FA95}">
      <dgm:prSet phldrT="[Text]" custT="1"/>
      <dgm:spPr/>
      <dgm:t>
        <a:bodyPr/>
        <a:lstStyle/>
        <a:p>
          <a:r>
            <a:rPr lang="en-GB" sz="2000" b="1"/>
            <a:t> 10% growth in Gross Value Added.</a:t>
          </a:r>
          <a:endParaRPr lang="en-US" sz="2000" b="1"/>
        </a:p>
      </dgm:t>
    </dgm:pt>
    <dgm:pt modelId="{687B3FF7-F02E-4698-B66F-298D7302FD1C}" type="parTrans" cxnId="{CBF6747C-CCAA-41C5-918D-E845F5981DA9}">
      <dgm:prSet/>
      <dgm:spPr/>
      <dgm:t>
        <a:bodyPr/>
        <a:lstStyle/>
        <a:p>
          <a:endParaRPr lang="en-GB"/>
        </a:p>
      </dgm:t>
    </dgm:pt>
    <dgm:pt modelId="{74C67190-C5A5-4065-8C8D-3B7120181954}" type="sibTrans" cxnId="{CBF6747C-CCAA-41C5-918D-E845F5981DA9}">
      <dgm:prSet/>
      <dgm:spPr/>
      <dgm:t>
        <a:bodyPr/>
        <a:lstStyle/>
        <a:p>
          <a:endParaRPr lang="en-GB"/>
        </a:p>
      </dgm:t>
    </dgm:pt>
    <dgm:pt modelId="{D7FF4D74-55CB-4B4A-8B9D-E91F1ABD7673}">
      <dgm:prSet phldrT="[Text]" custT="1"/>
      <dgm:spPr/>
      <dgm:t>
        <a:bodyPr/>
        <a:lstStyle/>
        <a:p>
          <a:pPr algn="l"/>
          <a:r>
            <a:rPr lang="en-GB" sz="2000" b="1"/>
            <a:t> Resource efficiency, social inclusion, poverty reduction and economic development in rural areas.</a:t>
          </a:r>
          <a:endParaRPr lang="en-US" sz="2000" b="1"/>
        </a:p>
      </dgm:t>
    </dgm:pt>
    <dgm:pt modelId="{7AA0F3CF-EDEA-46A6-91B9-DCABA57BD0E1}" type="parTrans" cxnId="{C9EEDF1A-D405-4CD2-8C0E-ABAD1B10648B}">
      <dgm:prSet/>
      <dgm:spPr/>
      <dgm:t>
        <a:bodyPr/>
        <a:lstStyle/>
        <a:p>
          <a:endParaRPr lang="en-GB"/>
        </a:p>
      </dgm:t>
    </dgm:pt>
    <dgm:pt modelId="{E6CE59DF-CA75-4EF1-9985-193942D15242}" type="sibTrans" cxnId="{C9EEDF1A-D405-4CD2-8C0E-ABAD1B10648B}">
      <dgm:prSet/>
      <dgm:spPr/>
      <dgm:t>
        <a:bodyPr/>
        <a:lstStyle/>
        <a:p>
          <a:endParaRPr lang="en-GB"/>
        </a:p>
      </dgm:t>
    </dgm:pt>
    <dgm:pt modelId="{B55DC961-A298-44EE-899B-1A80FD5C89CE}">
      <dgm:prSet custT="1"/>
      <dgm:spPr/>
      <dgm:t>
        <a:bodyPr/>
        <a:lstStyle/>
        <a:p>
          <a:pPr algn="ctr"/>
          <a:r>
            <a:rPr lang="en-GB" sz="1800" b="1" dirty="0" smtClean="0"/>
            <a:t>Deliver knowledge transfer in technical and operational aspects of food production to: Promote strong, sustainable rural economic growth. Improve the environment</a:t>
          </a:r>
          <a:r>
            <a:rPr lang="en-GB" sz="2000" b="1" dirty="0" smtClean="0"/>
            <a:t> </a:t>
          </a:r>
          <a:endParaRPr lang="en-US" sz="1800" b="1" dirty="0"/>
        </a:p>
      </dgm:t>
    </dgm:pt>
    <dgm:pt modelId="{702DA39A-B075-43C3-9FBC-A07FA52B9F68}" type="parTrans" cxnId="{6808CC9A-EA69-4FA2-BBFE-39B284857A93}">
      <dgm:prSet/>
      <dgm:spPr/>
      <dgm:t>
        <a:bodyPr/>
        <a:lstStyle/>
        <a:p>
          <a:endParaRPr lang="en-US"/>
        </a:p>
      </dgm:t>
    </dgm:pt>
    <dgm:pt modelId="{83048E50-F2B4-439A-9B72-8EBC17EAB9A5}" type="sibTrans" cxnId="{6808CC9A-EA69-4FA2-BBFE-39B284857A93}">
      <dgm:prSet/>
      <dgm:spPr/>
      <dgm:t>
        <a:bodyPr/>
        <a:lstStyle/>
        <a:p>
          <a:endParaRPr lang="en-US"/>
        </a:p>
      </dgm:t>
    </dgm:pt>
    <dgm:pt modelId="{F753E588-4C54-4DF9-AFF0-8996C0475EF4}" type="pres">
      <dgm:prSet presAssocID="{0D29A4E5-C657-4C52-ACB2-FB8D1E5CB684}" presName="Name0" presStyleCnt="0">
        <dgm:presLayoutVars>
          <dgm:dir/>
          <dgm:animLvl val="lvl"/>
          <dgm:resizeHandles val="exact"/>
        </dgm:presLayoutVars>
      </dgm:prSet>
      <dgm:spPr/>
      <dgm:t>
        <a:bodyPr/>
        <a:lstStyle/>
        <a:p>
          <a:endParaRPr lang="en-US"/>
        </a:p>
      </dgm:t>
    </dgm:pt>
    <dgm:pt modelId="{51D9052D-FD11-449F-8256-A06026C0B867}" type="pres">
      <dgm:prSet presAssocID="{020A4749-791E-47E6-AA85-A569980099CB}" presName="linNode" presStyleCnt="0"/>
      <dgm:spPr/>
    </dgm:pt>
    <dgm:pt modelId="{839945CC-F6A3-4E94-9AA7-BF30E4CAC644}" type="pres">
      <dgm:prSet presAssocID="{020A4749-791E-47E6-AA85-A569980099CB}" presName="parTx" presStyleLbl="revTx" presStyleIdx="0" presStyleCnt="3">
        <dgm:presLayoutVars>
          <dgm:chMax val="1"/>
          <dgm:bulletEnabled val="1"/>
        </dgm:presLayoutVars>
      </dgm:prSet>
      <dgm:spPr/>
      <dgm:t>
        <a:bodyPr/>
        <a:lstStyle/>
        <a:p>
          <a:endParaRPr lang="en-US"/>
        </a:p>
      </dgm:t>
    </dgm:pt>
    <dgm:pt modelId="{C71B7932-172E-49CF-90A4-5B2284C2EDFC}" type="pres">
      <dgm:prSet presAssocID="{020A4749-791E-47E6-AA85-A569980099CB}" presName="bracket" presStyleLbl="parChTrans1D1" presStyleIdx="0" presStyleCnt="3"/>
      <dgm:spPr/>
    </dgm:pt>
    <dgm:pt modelId="{F40D0D8A-7CA6-4914-BD0B-7C992CD90EFF}" type="pres">
      <dgm:prSet presAssocID="{020A4749-791E-47E6-AA85-A569980099CB}" presName="spH" presStyleCnt="0"/>
      <dgm:spPr/>
    </dgm:pt>
    <dgm:pt modelId="{12568FFB-1D9E-4FF8-8339-314F14072FEA}" type="pres">
      <dgm:prSet presAssocID="{020A4749-791E-47E6-AA85-A569980099CB}" presName="desTx" presStyleLbl="node1" presStyleIdx="0" presStyleCnt="3" custLinFactNeighborX="0" custLinFactNeighborY="-173">
        <dgm:presLayoutVars>
          <dgm:bulletEnabled val="1"/>
        </dgm:presLayoutVars>
      </dgm:prSet>
      <dgm:spPr/>
      <dgm:t>
        <a:bodyPr/>
        <a:lstStyle/>
        <a:p>
          <a:endParaRPr lang="en-US"/>
        </a:p>
      </dgm:t>
    </dgm:pt>
    <dgm:pt modelId="{0FBF2C2C-627F-4082-A971-F43AFD3AA13B}" type="pres">
      <dgm:prSet presAssocID="{33703116-F8E6-4A63-B91E-BFE8071539FB}" presName="spV" presStyleCnt="0"/>
      <dgm:spPr/>
    </dgm:pt>
    <dgm:pt modelId="{A207EAEF-E9B1-4088-9487-D7B57B6F5867}" type="pres">
      <dgm:prSet presAssocID="{2DEF685C-F491-4C41-933A-A3C03BF7237F}" presName="linNode" presStyleCnt="0"/>
      <dgm:spPr/>
    </dgm:pt>
    <dgm:pt modelId="{9C6D21AB-8560-4666-98B9-86E3DB3DA7D2}" type="pres">
      <dgm:prSet presAssocID="{2DEF685C-F491-4C41-933A-A3C03BF7237F}" presName="parTx" presStyleLbl="revTx" presStyleIdx="1" presStyleCnt="3" custScaleY="109199" custLinFactNeighborY="-8051">
        <dgm:presLayoutVars>
          <dgm:chMax val="1"/>
          <dgm:bulletEnabled val="1"/>
        </dgm:presLayoutVars>
      </dgm:prSet>
      <dgm:spPr/>
      <dgm:t>
        <a:bodyPr/>
        <a:lstStyle/>
        <a:p>
          <a:endParaRPr lang="en-US"/>
        </a:p>
      </dgm:t>
    </dgm:pt>
    <dgm:pt modelId="{3693D5EB-4F0C-4D01-ACCF-7CB62EEF7CC8}" type="pres">
      <dgm:prSet presAssocID="{2DEF685C-F491-4C41-933A-A3C03BF7237F}" presName="bracket" presStyleLbl="parChTrans1D1" presStyleIdx="1" presStyleCnt="3" custScaleY="99130" custLinFactNeighborX="-8900" custLinFactNeighborY="385"/>
      <dgm:spPr/>
    </dgm:pt>
    <dgm:pt modelId="{2F6439EA-F3A9-48E1-B758-6A3A6FBB6FF9}" type="pres">
      <dgm:prSet presAssocID="{2DEF685C-F491-4C41-933A-A3C03BF7237F}" presName="spH" presStyleCnt="0"/>
      <dgm:spPr/>
    </dgm:pt>
    <dgm:pt modelId="{5D995FD4-7084-48F3-B8D4-FDE0076F879D}" type="pres">
      <dgm:prSet presAssocID="{2DEF685C-F491-4C41-933A-A3C03BF7237F}" presName="desTx" presStyleLbl="node1" presStyleIdx="1" presStyleCnt="3" custScaleY="124077" custLinFactNeighborX="0" custLinFactNeighborY="-2830">
        <dgm:presLayoutVars>
          <dgm:bulletEnabled val="1"/>
        </dgm:presLayoutVars>
      </dgm:prSet>
      <dgm:spPr/>
      <dgm:t>
        <a:bodyPr/>
        <a:lstStyle/>
        <a:p>
          <a:endParaRPr lang="en-US"/>
        </a:p>
      </dgm:t>
    </dgm:pt>
    <dgm:pt modelId="{49A0D716-2F41-421A-9D49-66DAFFCE0422}" type="pres">
      <dgm:prSet presAssocID="{68595748-DF45-4816-89E0-DD999F9F6DCC}" presName="spV" presStyleCnt="0"/>
      <dgm:spPr/>
    </dgm:pt>
    <dgm:pt modelId="{124EF0A2-7765-4004-A77E-4F1039C3C1E7}" type="pres">
      <dgm:prSet presAssocID="{42C65C58-D59E-4703-883F-6F3CE59FA3D4}" presName="linNode" presStyleCnt="0"/>
      <dgm:spPr/>
    </dgm:pt>
    <dgm:pt modelId="{CE367710-5DED-4FB1-A2A8-D5B2F0B65900}" type="pres">
      <dgm:prSet presAssocID="{42C65C58-D59E-4703-883F-6F3CE59FA3D4}" presName="parTx" presStyleLbl="revTx" presStyleIdx="2" presStyleCnt="3" custLinFactNeighborY="-10982">
        <dgm:presLayoutVars>
          <dgm:chMax val="1"/>
          <dgm:bulletEnabled val="1"/>
        </dgm:presLayoutVars>
      </dgm:prSet>
      <dgm:spPr/>
      <dgm:t>
        <a:bodyPr/>
        <a:lstStyle/>
        <a:p>
          <a:endParaRPr lang="en-US"/>
        </a:p>
      </dgm:t>
    </dgm:pt>
    <dgm:pt modelId="{5523C6EF-9AB8-4C45-B20E-1BC54DD284A7}" type="pres">
      <dgm:prSet presAssocID="{42C65C58-D59E-4703-883F-6F3CE59FA3D4}" presName="bracket" presStyleLbl="parChTrans1D1" presStyleIdx="2" presStyleCnt="3" custLinFactNeighborY="-10137"/>
      <dgm:spPr/>
    </dgm:pt>
    <dgm:pt modelId="{3E5B7C90-D139-44CB-888E-4D87D37A465F}" type="pres">
      <dgm:prSet presAssocID="{42C65C58-D59E-4703-883F-6F3CE59FA3D4}" presName="spH" presStyleCnt="0"/>
      <dgm:spPr/>
    </dgm:pt>
    <dgm:pt modelId="{CE733DF0-BAB3-4442-ADB3-EE0664E73166}" type="pres">
      <dgm:prSet presAssocID="{42C65C58-D59E-4703-883F-6F3CE59FA3D4}" presName="desTx" presStyleLbl="node1" presStyleIdx="2" presStyleCnt="3" custLinFactNeighborX="0" custLinFactNeighborY="-11426">
        <dgm:presLayoutVars>
          <dgm:bulletEnabled val="1"/>
        </dgm:presLayoutVars>
      </dgm:prSet>
      <dgm:spPr/>
      <dgm:t>
        <a:bodyPr/>
        <a:lstStyle/>
        <a:p>
          <a:endParaRPr lang="en-US"/>
        </a:p>
      </dgm:t>
    </dgm:pt>
  </dgm:ptLst>
  <dgm:cxnLst>
    <dgm:cxn modelId="{6BB8DEE3-E129-4669-9D3C-C073094A17E1}" type="presOf" srcId="{4C7010A2-9904-41C3-942A-941F925ABCD8}" destId="{5D995FD4-7084-48F3-B8D4-FDE0076F879D}" srcOrd="0" destOrd="0" presId="urn:diagrams.loki3.com/BracketList"/>
    <dgm:cxn modelId="{56DC8604-427B-48E4-BBD4-83087E3D2717}" type="presOf" srcId="{D7FF4D74-55CB-4B4A-8B9D-E91F1ABD7673}" destId="{5D995FD4-7084-48F3-B8D4-FDE0076F879D}" srcOrd="0" destOrd="1" presId="urn:diagrams.loki3.com/BracketList"/>
    <dgm:cxn modelId="{5D03FDE3-D83D-4F25-8377-13A4B41E0A50}" srcId="{0D29A4E5-C657-4C52-ACB2-FB8D1E5CB684}" destId="{42C65C58-D59E-4703-883F-6F3CE59FA3D4}" srcOrd="2" destOrd="0" parTransId="{C5E32C65-5237-467A-9A9C-24B17DFD6BC8}" sibTransId="{7DEA366F-85F0-4CCA-AD4B-C060981CCB49}"/>
    <dgm:cxn modelId="{C4147873-FF31-4249-A875-25E61F97402B}" type="presOf" srcId="{B55DC961-A298-44EE-899B-1A80FD5C89CE}" destId="{CE733DF0-BAB3-4442-ADB3-EE0664E73166}" srcOrd="0" destOrd="0" presId="urn:diagrams.loki3.com/BracketList"/>
    <dgm:cxn modelId="{6808CC9A-EA69-4FA2-BBFE-39B284857A93}" srcId="{42C65C58-D59E-4703-883F-6F3CE59FA3D4}" destId="{B55DC961-A298-44EE-899B-1A80FD5C89CE}" srcOrd="0" destOrd="0" parTransId="{702DA39A-B075-43C3-9FBC-A07FA52B9F68}" sibTransId="{83048E50-F2B4-439A-9B72-8EBC17EAB9A5}"/>
    <dgm:cxn modelId="{BF1AC5F8-EAF7-43B9-9EBE-EAE4C0E258C5}" srcId="{020A4749-791E-47E6-AA85-A569980099CB}" destId="{3674E831-6959-4976-AD48-6C5DAEC0D3DE}" srcOrd="1" destOrd="0" parTransId="{45ADE016-3280-458C-B0B4-34389A783ABC}" sibTransId="{7E1372AC-75FF-427D-935D-B74E11F3D6ED}"/>
    <dgm:cxn modelId="{C4FDC298-3440-4452-9E18-63036CEFB6ED}" srcId="{0D29A4E5-C657-4C52-ACB2-FB8D1E5CB684}" destId="{2DEF685C-F491-4C41-933A-A3C03BF7237F}" srcOrd="1" destOrd="0" parTransId="{DA6D5661-1279-43C5-AE53-4B0D37592FE4}" sibTransId="{68595748-DF45-4816-89E0-DD999F9F6DCC}"/>
    <dgm:cxn modelId="{CBF6747C-CCAA-41C5-918D-E845F5981DA9}" srcId="{020A4749-791E-47E6-AA85-A569980099CB}" destId="{9B6B01A3-F358-430F-A84E-95447AB2FA95}" srcOrd="2" destOrd="0" parTransId="{687B3FF7-F02E-4698-B66F-298D7302FD1C}" sibTransId="{74C67190-C5A5-4065-8C8D-3B7120181954}"/>
    <dgm:cxn modelId="{FE511D77-A403-400A-A2D1-DEB2DBCE3C6F}" type="presOf" srcId="{3674E831-6959-4976-AD48-6C5DAEC0D3DE}" destId="{12568FFB-1D9E-4FF8-8339-314F14072FEA}" srcOrd="0" destOrd="1" presId="urn:diagrams.loki3.com/BracketList"/>
    <dgm:cxn modelId="{336E2CAD-B62D-4E55-9468-7C1AF89BD4A1}" type="presOf" srcId="{9B6B01A3-F358-430F-A84E-95447AB2FA95}" destId="{12568FFB-1D9E-4FF8-8339-314F14072FEA}" srcOrd="0" destOrd="2" presId="urn:diagrams.loki3.com/BracketList"/>
    <dgm:cxn modelId="{C4825C11-DF75-4F49-97A2-CA2FBECD93A7}" srcId="{020A4749-791E-47E6-AA85-A569980099CB}" destId="{DB620ED2-B344-4052-BF74-0ED960FD137B}" srcOrd="0" destOrd="0" parTransId="{5A6265CC-81A7-48EA-A065-3E5B20B893AE}" sibTransId="{C093D5E5-120A-458A-95A4-6FF33A94D7A8}"/>
    <dgm:cxn modelId="{F30864D1-873D-44EC-992F-3E5A408712AD}" type="presOf" srcId="{2DEF685C-F491-4C41-933A-A3C03BF7237F}" destId="{9C6D21AB-8560-4666-98B9-86E3DB3DA7D2}" srcOrd="0" destOrd="0" presId="urn:diagrams.loki3.com/BracketList"/>
    <dgm:cxn modelId="{3EAE90CF-6E4E-417A-A915-715607CD168C}" type="presOf" srcId="{42C65C58-D59E-4703-883F-6F3CE59FA3D4}" destId="{CE367710-5DED-4FB1-A2A8-D5B2F0B65900}" srcOrd="0" destOrd="0" presId="urn:diagrams.loki3.com/BracketList"/>
    <dgm:cxn modelId="{5C611FB9-4AE7-4E02-992C-E299DD0CECB3}" type="presOf" srcId="{020A4749-791E-47E6-AA85-A569980099CB}" destId="{839945CC-F6A3-4E94-9AA7-BF30E4CAC644}" srcOrd="0" destOrd="0" presId="urn:diagrams.loki3.com/BracketList"/>
    <dgm:cxn modelId="{EEC4D41F-DD6D-41D8-AD44-42ECD6F054A6}" type="presOf" srcId="{DB620ED2-B344-4052-BF74-0ED960FD137B}" destId="{12568FFB-1D9E-4FF8-8339-314F14072FEA}" srcOrd="0" destOrd="0" presId="urn:diagrams.loki3.com/BracketList"/>
    <dgm:cxn modelId="{065A7EBF-FBEF-45FD-A22C-EAD75F86B4D3}" srcId="{2DEF685C-F491-4C41-933A-A3C03BF7237F}" destId="{4C7010A2-9904-41C3-942A-941F925ABCD8}" srcOrd="0" destOrd="0" parTransId="{E40C3417-C55C-419F-994E-E95D06393053}" sibTransId="{04258658-3468-4926-AF72-14A09F31491A}"/>
    <dgm:cxn modelId="{EA68C9DC-8A78-496B-97F1-E4705A06317E}" srcId="{0D29A4E5-C657-4C52-ACB2-FB8D1E5CB684}" destId="{020A4749-791E-47E6-AA85-A569980099CB}" srcOrd="0" destOrd="0" parTransId="{84CE266B-3A77-45DB-AFB3-24E8504E2D63}" sibTransId="{33703116-F8E6-4A63-B91E-BFE8071539FB}"/>
    <dgm:cxn modelId="{C9EEDF1A-D405-4CD2-8C0E-ABAD1B10648B}" srcId="{2DEF685C-F491-4C41-933A-A3C03BF7237F}" destId="{D7FF4D74-55CB-4B4A-8B9D-E91F1ABD7673}" srcOrd="1" destOrd="0" parTransId="{7AA0F3CF-EDEA-46A6-91B9-DCABA57BD0E1}" sibTransId="{E6CE59DF-CA75-4EF1-9985-193942D15242}"/>
    <dgm:cxn modelId="{06110AD6-BBD2-4B48-9ED9-D891E3BC4829}" type="presOf" srcId="{0D29A4E5-C657-4C52-ACB2-FB8D1E5CB684}" destId="{F753E588-4C54-4DF9-AFF0-8996C0475EF4}" srcOrd="0" destOrd="0" presId="urn:diagrams.loki3.com/BracketList"/>
    <dgm:cxn modelId="{96AD4650-10F4-4D86-B078-9B055C0216AC}" type="presParOf" srcId="{F753E588-4C54-4DF9-AFF0-8996C0475EF4}" destId="{51D9052D-FD11-449F-8256-A06026C0B867}" srcOrd="0" destOrd="0" presId="urn:diagrams.loki3.com/BracketList"/>
    <dgm:cxn modelId="{77FD444D-11D7-4238-8960-0D8AFA7E4434}" type="presParOf" srcId="{51D9052D-FD11-449F-8256-A06026C0B867}" destId="{839945CC-F6A3-4E94-9AA7-BF30E4CAC644}" srcOrd="0" destOrd="0" presId="urn:diagrams.loki3.com/BracketList"/>
    <dgm:cxn modelId="{B6FED289-E84D-45A8-9003-B9D4922519C9}" type="presParOf" srcId="{51D9052D-FD11-449F-8256-A06026C0B867}" destId="{C71B7932-172E-49CF-90A4-5B2284C2EDFC}" srcOrd="1" destOrd="0" presId="urn:diagrams.loki3.com/BracketList"/>
    <dgm:cxn modelId="{82D96D0D-1197-4E5F-AC08-558345B8F0C7}" type="presParOf" srcId="{51D9052D-FD11-449F-8256-A06026C0B867}" destId="{F40D0D8A-7CA6-4914-BD0B-7C992CD90EFF}" srcOrd="2" destOrd="0" presId="urn:diagrams.loki3.com/BracketList"/>
    <dgm:cxn modelId="{601026E9-8509-438F-9D60-D192CC0D81CA}" type="presParOf" srcId="{51D9052D-FD11-449F-8256-A06026C0B867}" destId="{12568FFB-1D9E-4FF8-8339-314F14072FEA}" srcOrd="3" destOrd="0" presId="urn:diagrams.loki3.com/BracketList"/>
    <dgm:cxn modelId="{DA48D255-71D9-4D79-8C80-A7693CDC5A5D}" type="presParOf" srcId="{F753E588-4C54-4DF9-AFF0-8996C0475EF4}" destId="{0FBF2C2C-627F-4082-A971-F43AFD3AA13B}" srcOrd="1" destOrd="0" presId="urn:diagrams.loki3.com/BracketList"/>
    <dgm:cxn modelId="{FBEC115E-650E-49CD-9F45-FA56F369A53D}" type="presParOf" srcId="{F753E588-4C54-4DF9-AFF0-8996C0475EF4}" destId="{A207EAEF-E9B1-4088-9487-D7B57B6F5867}" srcOrd="2" destOrd="0" presId="urn:diagrams.loki3.com/BracketList"/>
    <dgm:cxn modelId="{DC99EAB7-A7F8-46F5-A2B0-83C05A7FDF1C}" type="presParOf" srcId="{A207EAEF-E9B1-4088-9487-D7B57B6F5867}" destId="{9C6D21AB-8560-4666-98B9-86E3DB3DA7D2}" srcOrd="0" destOrd="0" presId="urn:diagrams.loki3.com/BracketList"/>
    <dgm:cxn modelId="{552CFC11-C287-49C0-9896-9A81501CDC66}" type="presParOf" srcId="{A207EAEF-E9B1-4088-9487-D7B57B6F5867}" destId="{3693D5EB-4F0C-4D01-ACCF-7CB62EEF7CC8}" srcOrd="1" destOrd="0" presId="urn:diagrams.loki3.com/BracketList"/>
    <dgm:cxn modelId="{837EF2E3-58F8-41F3-A793-AAA8B0380389}" type="presParOf" srcId="{A207EAEF-E9B1-4088-9487-D7B57B6F5867}" destId="{2F6439EA-F3A9-48E1-B758-6A3A6FBB6FF9}" srcOrd="2" destOrd="0" presId="urn:diagrams.loki3.com/BracketList"/>
    <dgm:cxn modelId="{D1406DF6-4BE3-463B-AECB-C01AEBBEE17F}" type="presParOf" srcId="{A207EAEF-E9B1-4088-9487-D7B57B6F5867}" destId="{5D995FD4-7084-48F3-B8D4-FDE0076F879D}" srcOrd="3" destOrd="0" presId="urn:diagrams.loki3.com/BracketList"/>
    <dgm:cxn modelId="{4C3F5D98-8C66-4E9D-A8B5-CB38EBC431DF}" type="presParOf" srcId="{F753E588-4C54-4DF9-AFF0-8996C0475EF4}" destId="{49A0D716-2F41-421A-9D49-66DAFFCE0422}" srcOrd="3" destOrd="0" presId="urn:diagrams.loki3.com/BracketList"/>
    <dgm:cxn modelId="{5F8B6A89-780C-4761-BD7F-E3F76E30E54E}" type="presParOf" srcId="{F753E588-4C54-4DF9-AFF0-8996C0475EF4}" destId="{124EF0A2-7765-4004-A77E-4F1039C3C1E7}" srcOrd="4" destOrd="0" presId="urn:diagrams.loki3.com/BracketList"/>
    <dgm:cxn modelId="{AC0C2401-4156-4B78-B4B7-30DB2E2C7672}" type="presParOf" srcId="{124EF0A2-7765-4004-A77E-4F1039C3C1E7}" destId="{CE367710-5DED-4FB1-A2A8-D5B2F0B65900}" srcOrd="0" destOrd="0" presId="urn:diagrams.loki3.com/BracketList"/>
    <dgm:cxn modelId="{E249A152-9748-4032-87FF-CEDB31635D98}" type="presParOf" srcId="{124EF0A2-7765-4004-A77E-4F1039C3C1E7}" destId="{5523C6EF-9AB8-4C45-B20E-1BC54DD284A7}" srcOrd="1" destOrd="0" presId="urn:diagrams.loki3.com/BracketList"/>
    <dgm:cxn modelId="{A562ED54-8950-429D-872E-0B72DA685F93}" type="presParOf" srcId="{124EF0A2-7765-4004-A77E-4F1039C3C1E7}" destId="{3E5B7C90-D139-44CB-888E-4D87D37A465F}" srcOrd="2" destOrd="0" presId="urn:diagrams.loki3.com/BracketList"/>
    <dgm:cxn modelId="{DD5B4DE0-D472-4791-B0E5-67F121100818}" type="presParOf" srcId="{124EF0A2-7765-4004-A77E-4F1039C3C1E7}" destId="{CE733DF0-BAB3-4442-ADB3-EE0664E73166}" srcOrd="3" destOrd="0" presId="urn:diagrams.loki3.com/Bracke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52013A9-B16B-4BC0-B85F-561A3A562FB8}" type="doc">
      <dgm:prSet loTypeId="urn:microsoft.com/office/officeart/2005/8/layout/radial1" loCatId="cycle" qsTypeId="urn:microsoft.com/office/officeart/2005/8/quickstyle/3d2" qsCatId="3D" csTypeId="urn:microsoft.com/office/officeart/2005/8/colors/accent1_2" csCatId="accent1" phldr="1"/>
      <dgm:spPr/>
      <dgm:t>
        <a:bodyPr/>
        <a:lstStyle/>
        <a:p>
          <a:endParaRPr lang="en-GB"/>
        </a:p>
      </dgm:t>
    </dgm:pt>
    <dgm:pt modelId="{810CB139-949A-40F4-87CE-D66E9CED8D8E}">
      <dgm:prSet phldrT="[Text]" custT="1"/>
      <dgm:spPr/>
      <dgm:t>
        <a:bodyPr/>
        <a:lstStyle/>
        <a:p>
          <a:r>
            <a:rPr lang="en-GB" sz="1400" b="1"/>
            <a:t>REF 2021 Impact</a:t>
          </a:r>
        </a:p>
        <a:p>
          <a:r>
            <a:rPr lang="en-GB" sz="1400" b="1"/>
            <a:t>International/</a:t>
          </a:r>
        </a:p>
        <a:p>
          <a:r>
            <a:rPr lang="en-GB" sz="1400" b="1"/>
            <a:t>Internationally Excellent</a:t>
          </a:r>
        </a:p>
      </dgm:t>
    </dgm:pt>
    <dgm:pt modelId="{DBFBE577-CE92-4C07-9FE3-7520DDEE9F85}" type="parTrans" cxnId="{B6CCE6CD-7C3E-485E-8714-9EBA6899C78D}">
      <dgm:prSet/>
      <dgm:spPr/>
      <dgm:t>
        <a:bodyPr/>
        <a:lstStyle/>
        <a:p>
          <a:endParaRPr lang="en-GB" sz="1400" b="1"/>
        </a:p>
      </dgm:t>
    </dgm:pt>
    <dgm:pt modelId="{7360B386-EA29-46CE-AC11-5C831A4EB9F3}" type="sibTrans" cxnId="{B6CCE6CD-7C3E-485E-8714-9EBA6899C78D}">
      <dgm:prSet/>
      <dgm:spPr/>
      <dgm:t>
        <a:bodyPr/>
        <a:lstStyle/>
        <a:p>
          <a:endParaRPr lang="en-GB" sz="1400" b="1"/>
        </a:p>
      </dgm:t>
    </dgm:pt>
    <dgm:pt modelId="{21F4F47F-2FE2-412C-8798-BBDEE1D72B55}">
      <dgm:prSet phldrT="[Text]" custT="1"/>
      <dgm:spPr/>
      <dgm:t>
        <a:bodyPr/>
        <a:lstStyle/>
        <a:p>
          <a:r>
            <a:rPr lang="en-GB" sz="1400" b="1"/>
            <a:t>Benefit to the economy</a:t>
          </a:r>
        </a:p>
      </dgm:t>
    </dgm:pt>
    <dgm:pt modelId="{81DB6047-3769-4580-AE0B-B83C5530BA8B}" type="parTrans" cxnId="{023B763E-E974-4EEE-A36E-D28FA169C2B1}">
      <dgm:prSet custT="1"/>
      <dgm:spPr/>
      <dgm:t>
        <a:bodyPr/>
        <a:lstStyle/>
        <a:p>
          <a:endParaRPr lang="en-GB" sz="1400" b="1"/>
        </a:p>
      </dgm:t>
    </dgm:pt>
    <dgm:pt modelId="{EC4AA32B-1C9F-4B21-B291-05CBEFDE4359}" type="sibTrans" cxnId="{023B763E-E974-4EEE-A36E-D28FA169C2B1}">
      <dgm:prSet/>
      <dgm:spPr/>
      <dgm:t>
        <a:bodyPr/>
        <a:lstStyle/>
        <a:p>
          <a:endParaRPr lang="en-GB" sz="1400" b="1"/>
        </a:p>
      </dgm:t>
    </dgm:pt>
    <dgm:pt modelId="{192B560B-31CF-4E51-AC1D-FA1D043E764C}">
      <dgm:prSet phldrT="[Text]" custT="1"/>
      <dgm:spPr/>
      <dgm:t>
        <a:bodyPr/>
        <a:lstStyle/>
        <a:p>
          <a:r>
            <a:rPr lang="en-GB" sz="1400" b="1"/>
            <a:t>Public Policy</a:t>
          </a:r>
        </a:p>
      </dgm:t>
    </dgm:pt>
    <dgm:pt modelId="{19B05CF7-1DE3-4596-BC8C-FB7F86522459}" type="parTrans" cxnId="{E99EEFD5-99ED-481B-B69D-78C5D10A1720}">
      <dgm:prSet custT="1"/>
      <dgm:spPr/>
      <dgm:t>
        <a:bodyPr/>
        <a:lstStyle/>
        <a:p>
          <a:endParaRPr lang="en-GB" sz="1400" b="1"/>
        </a:p>
      </dgm:t>
    </dgm:pt>
    <dgm:pt modelId="{045F2445-E547-452C-9766-92C2F07495EF}" type="sibTrans" cxnId="{E99EEFD5-99ED-481B-B69D-78C5D10A1720}">
      <dgm:prSet/>
      <dgm:spPr/>
      <dgm:t>
        <a:bodyPr/>
        <a:lstStyle/>
        <a:p>
          <a:endParaRPr lang="en-GB" sz="1400" b="1"/>
        </a:p>
      </dgm:t>
    </dgm:pt>
    <dgm:pt modelId="{050547FC-5AFF-4816-9C9B-545A6F641C14}">
      <dgm:prSet phldrT="[Text]" custT="1"/>
      <dgm:spPr/>
      <dgm:t>
        <a:bodyPr/>
        <a:lstStyle/>
        <a:p>
          <a:r>
            <a:rPr lang="en-GB" sz="1400" b="1"/>
            <a:t>Society </a:t>
          </a:r>
        </a:p>
      </dgm:t>
    </dgm:pt>
    <dgm:pt modelId="{C42E77E6-7778-4A65-8AAF-5E9EEB6437A9}" type="parTrans" cxnId="{BEA77E06-6612-45C4-812F-A0D0D232829A}">
      <dgm:prSet custT="1"/>
      <dgm:spPr/>
      <dgm:t>
        <a:bodyPr/>
        <a:lstStyle/>
        <a:p>
          <a:endParaRPr lang="en-GB" sz="1400" b="1"/>
        </a:p>
      </dgm:t>
    </dgm:pt>
    <dgm:pt modelId="{DD85FB93-DDE3-4304-8DD5-6A5E324B4979}" type="sibTrans" cxnId="{BEA77E06-6612-45C4-812F-A0D0D232829A}">
      <dgm:prSet/>
      <dgm:spPr/>
      <dgm:t>
        <a:bodyPr/>
        <a:lstStyle/>
        <a:p>
          <a:endParaRPr lang="en-GB" sz="1400" b="1"/>
        </a:p>
      </dgm:t>
    </dgm:pt>
    <dgm:pt modelId="{7EC30645-091A-4DC4-A192-BCC22563840B}">
      <dgm:prSet phldrT="[Text]" custT="1"/>
      <dgm:spPr/>
      <dgm:t>
        <a:bodyPr/>
        <a:lstStyle/>
        <a:p>
          <a:r>
            <a:rPr lang="en-GB" sz="1400" b="1"/>
            <a:t>Services/</a:t>
          </a:r>
        </a:p>
        <a:p>
          <a:r>
            <a:rPr lang="en-GB" sz="1400" b="1"/>
            <a:t>Health</a:t>
          </a:r>
        </a:p>
      </dgm:t>
    </dgm:pt>
    <dgm:pt modelId="{5B040C78-4AF6-46C6-84FC-58C79D88BE65}" type="parTrans" cxnId="{B4B38C94-F6DC-4B28-9A69-A6232772613B}">
      <dgm:prSet custT="1"/>
      <dgm:spPr/>
      <dgm:t>
        <a:bodyPr/>
        <a:lstStyle/>
        <a:p>
          <a:endParaRPr lang="en-GB" sz="1400" b="1"/>
        </a:p>
      </dgm:t>
    </dgm:pt>
    <dgm:pt modelId="{9E3084F0-6F51-4C22-AB88-C6B821FA6974}" type="sibTrans" cxnId="{B4B38C94-F6DC-4B28-9A69-A6232772613B}">
      <dgm:prSet/>
      <dgm:spPr/>
      <dgm:t>
        <a:bodyPr/>
        <a:lstStyle/>
        <a:p>
          <a:endParaRPr lang="en-GB" sz="1400" b="1"/>
        </a:p>
      </dgm:t>
    </dgm:pt>
    <dgm:pt modelId="{40FEB7F9-6D66-4021-AE4F-22FB0B974C10}">
      <dgm:prSet phldrT="[Text]" custT="1"/>
      <dgm:spPr/>
      <dgm:t>
        <a:bodyPr/>
        <a:lstStyle/>
        <a:p>
          <a:r>
            <a:rPr lang="en-GB" sz="1400" b="1"/>
            <a:t>Quality of Life</a:t>
          </a:r>
        </a:p>
      </dgm:t>
    </dgm:pt>
    <dgm:pt modelId="{20E8F5E4-BEA7-40D6-976B-F269A001562B}" type="parTrans" cxnId="{DEBEFCD8-08FD-4FE8-9CF9-A6BE8DD55479}">
      <dgm:prSet custT="1"/>
      <dgm:spPr/>
      <dgm:t>
        <a:bodyPr/>
        <a:lstStyle/>
        <a:p>
          <a:endParaRPr lang="en-GB" sz="1400" b="1"/>
        </a:p>
      </dgm:t>
    </dgm:pt>
    <dgm:pt modelId="{7577D2F2-252D-4E23-B144-BD4BDF283FBC}" type="sibTrans" cxnId="{DEBEFCD8-08FD-4FE8-9CF9-A6BE8DD55479}">
      <dgm:prSet/>
      <dgm:spPr/>
      <dgm:t>
        <a:bodyPr/>
        <a:lstStyle/>
        <a:p>
          <a:endParaRPr lang="en-GB" sz="1400" b="1"/>
        </a:p>
      </dgm:t>
    </dgm:pt>
    <dgm:pt modelId="{9B8A6625-CFD1-4A09-A8A0-991925A8C768}" type="pres">
      <dgm:prSet presAssocID="{552013A9-B16B-4BC0-B85F-561A3A562FB8}" presName="cycle" presStyleCnt="0">
        <dgm:presLayoutVars>
          <dgm:chMax val="1"/>
          <dgm:dir/>
          <dgm:animLvl val="ctr"/>
          <dgm:resizeHandles val="exact"/>
        </dgm:presLayoutVars>
      </dgm:prSet>
      <dgm:spPr/>
      <dgm:t>
        <a:bodyPr/>
        <a:lstStyle/>
        <a:p>
          <a:endParaRPr lang="en-US"/>
        </a:p>
      </dgm:t>
    </dgm:pt>
    <dgm:pt modelId="{C0FB56E8-3723-4E51-A385-1D4090829547}" type="pres">
      <dgm:prSet presAssocID="{810CB139-949A-40F4-87CE-D66E9CED8D8E}" presName="centerShape" presStyleLbl="node0" presStyleIdx="0" presStyleCnt="1" custScaleX="144016" custScaleY="121571"/>
      <dgm:spPr/>
      <dgm:t>
        <a:bodyPr/>
        <a:lstStyle/>
        <a:p>
          <a:endParaRPr lang="en-US"/>
        </a:p>
      </dgm:t>
    </dgm:pt>
    <dgm:pt modelId="{A1C249FC-79AF-4892-89D9-0F3C08C9D6F4}" type="pres">
      <dgm:prSet presAssocID="{81DB6047-3769-4580-AE0B-B83C5530BA8B}" presName="Name9" presStyleLbl="parChTrans1D2" presStyleIdx="0" presStyleCnt="5"/>
      <dgm:spPr/>
      <dgm:t>
        <a:bodyPr/>
        <a:lstStyle/>
        <a:p>
          <a:endParaRPr lang="en-US"/>
        </a:p>
      </dgm:t>
    </dgm:pt>
    <dgm:pt modelId="{A62032DF-AA18-4D46-97FC-81761BBEC011}" type="pres">
      <dgm:prSet presAssocID="{81DB6047-3769-4580-AE0B-B83C5530BA8B}" presName="connTx" presStyleLbl="parChTrans1D2" presStyleIdx="0" presStyleCnt="5"/>
      <dgm:spPr/>
      <dgm:t>
        <a:bodyPr/>
        <a:lstStyle/>
        <a:p>
          <a:endParaRPr lang="en-US"/>
        </a:p>
      </dgm:t>
    </dgm:pt>
    <dgm:pt modelId="{26605FCD-A3C1-465C-B60D-0B543FBB7FFC}" type="pres">
      <dgm:prSet presAssocID="{21F4F47F-2FE2-412C-8798-BBDEE1D72B55}" presName="node" presStyleLbl="node1" presStyleIdx="0" presStyleCnt="5">
        <dgm:presLayoutVars>
          <dgm:bulletEnabled val="1"/>
        </dgm:presLayoutVars>
      </dgm:prSet>
      <dgm:spPr/>
      <dgm:t>
        <a:bodyPr/>
        <a:lstStyle/>
        <a:p>
          <a:endParaRPr lang="en-US"/>
        </a:p>
      </dgm:t>
    </dgm:pt>
    <dgm:pt modelId="{84192D9A-7859-468F-A086-B1F8D5F22EE6}" type="pres">
      <dgm:prSet presAssocID="{19B05CF7-1DE3-4596-BC8C-FB7F86522459}" presName="Name9" presStyleLbl="parChTrans1D2" presStyleIdx="1" presStyleCnt="5"/>
      <dgm:spPr/>
      <dgm:t>
        <a:bodyPr/>
        <a:lstStyle/>
        <a:p>
          <a:endParaRPr lang="en-US"/>
        </a:p>
      </dgm:t>
    </dgm:pt>
    <dgm:pt modelId="{2C52B071-C5C0-4E00-A7FA-8E0343F56661}" type="pres">
      <dgm:prSet presAssocID="{19B05CF7-1DE3-4596-BC8C-FB7F86522459}" presName="connTx" presStyleLbl="parChTrans1D2" presStyleIdx="1" presStyleCnt="5"/>
      <dgm:spPr/>
      <dgm:t>
        <a:bodyPr/>
        <a:lstStyle/>
        <a:p>
          <a:endParaRPr lang="en-US"/>
        </a:p>
      </dgm:t>
    </dgm:pt>
    <dgm:pt modelId="{EE621050-99CE-4FDC-8F3A-C37FD27C6D12}" type="pres">
      <dgm:prSet presAssocID="{192B560B-31CF-4E51-AC1D-FA1D043E764C}" presName="node" presStyleLbl="node1" presStyleIdx="1" presStyleCnt="5">
        <dgm:presLayoutVars>
          <dgm:bulletEnabled val="1"/>
        </dgm:presLayoutVars>
      </dgm:prSet>
      <dgm:spPr/>
      <dgm:t>
        <a:bodyPr/>
        <a:lstStyle/>
        <a:p>
          <a:endParaRPr lang="en-US"/>
        </a:p>
      </dgm:t>
    </dgm:pt>
    <dgm:pt modelId="{586C6277-49B5-4AC3-AFBF-1D6FB39D712A}" type="pres">
      <dgm:prSet presAssocID="{C42E77E6-7778-4A65-8AAF-5E9EEB6437A9}" presName="Name9" presStyleLbl="parChTrans1D2" presStyleIdx="2" presStyleCnt="5"/>
      <dgm:spPr/>
      <dgm:t>
        <a:bodyPr/>
        <a:lstStyle/>
        <a:p>
          <a:endParaRPr lang="en-US"/>
        </a:p>
      </dgm:t>
    </dgm:pt>
    <dgm:pt modelId="{82C08F31-399E-4168-8099-705264186C43}" type="pres">
      <dgm:prSet presAssocID="{C42E77E6-7778-4A65-8AAF-5E9EEB6437A9}" presName="connTx" presStyleLbl="parChTrans1D2" presStyleIdx="2" presStyleCnt="5"/>
      <dgm:spPr/>
      <dgm:t>
        <a:bodyPr/>
        <a:lstStyle/>
        <a:p>
          <a:endParaRPr lang="en-US"/>
        </a:p>
      </dgm:t>
    </dgm:pt>
    <dgm:pt modelId="{65CAC9C5-482D-4570-987D-DEAB6B3359F7}" type="pres">
      <dgm:prSet presAssocID="{050547FC-5AFF-4816-9C9B-545A6F641C14}" presName="node" presStyleLbl="node1" presStyleIdx="2" presStyleCnt="5">
        <dgm:presLayoutVars>
          <dgm:bulletEnabled val="1"/>
        </dgm:presLayoutVars>
      </dgm:prSet>
      <dgm:spPr/>
      <dgm:t>
        <a:bodyPr/>
        <a:lstStyle/>
        <a:p>
          <a:endParaRPr lang="en-US"/>
        </a:p>
      </dgm:t>
    </dgm:pt>
    <dgm:pt modelId="{91FE2E9C-7F03-4D33-9BA6-4DB7AA43E27F}" type="pres">
      <dgm:prSet presAssocID="{5B040C78-4AF6-46C6-84FC-58C79D88BE65}" presName="Name9" presStyleLbl="parChTrans1D2" presStyleIdx="3" presStyleCnt="5"/>
      <dgm:spPr/>
      <dgm:t>
        <a:bodyPr/>
        <a:lstStyle/>
        <a:p>
          <a:endParaRPr lang="en-US"/>
        </a:p>
      </dgm:t>
    </dgm:pt>
    <dgm:pt modelId="{8205FBE3-BDA3-4222-A945-5A37E924BDBB}" type="pres">
      <dgm:prSet presAssocID="{5B040C78-4AF6-46C6-84FC-58C79D88BE65}" presName="connTx" presStyleLbl="parChTrans1D2" presStyleIdx="3" presStyleCnt="5"/>
      <dgm:spPr/>
      <dgm:t>
        <a:bodyPr/>
        <a:lstStyle/>
        <a:p>
          <a:endParaRPr lang="en-US"/>
        </a:p>
      </dgm:t>
    </dgm:pt>
    <dgm:pt modelId="{302FC3CF-A04A-4324-A245-48372CD54658}" type="pres">
      <dgm:prSet presAssocID="{7EC30645-091A-4DC4-A192-BCC22563840B}" presName="node" presStyleLbl="node1" presStyleIdx="3" presStyleCnt="5">
        <dgm:presLayoutVars>
          <dgm:bulletEnabled val="1"/>
        </dgm:presLayoutVars>
      </dgm:prSet>
      <dgm:spPr/>
      <dgm:t>
        <a:bodyPr/>
        <a:lstStyle/>
        <a:p>
          <a:endParaRPr lang="en-US"/>
        </a:p>
      </dgm:t>
    </dgm:pt>
    <dgm:pt modelId="{2D913264-EA0C-4097-9F55-49B8E95FF122}" type="pres">
      <dgm:prSet presAssocID="{20E8F5E4-BEA7-40D6-976B-F269A001562B}" presName="Name9" presStyleLbl="parChTrans1D2" presStyleIdx="4" presStyleCnt="5"/>
      <dgm:spPr/>
      <dgm:t>
        <a:bodyPr/>
        <a:lstStyle/>
        <a:p>
          <a:endParaRPr lang="en-US"/>
        </a:p>
      </dgm:t>
    </dgm:pt>
    <dgm:pt modelId="{BE0DFB32-3F31-4DB5-BBE8-8FA3FF28A81B}" type="pres">
      <dgm:prSet presAssocID="{20E8F5E4-BEA7-40D6-976B-F269A001562B}" presName="connTx" presStyleLbl="parChTrans1D2" presStyleIdx="4" presStyleCnt="5"/>
      <dgm:spPr/>
      <dgm:t>
        <a:bodyPr/>
        <a:lstStyle/>
        <a:p>
          <a:endParaRPr lang="en-US"/>
        </a:p>
      </dgm:t>
    </dgm:pt>
    <dgm:pt modelId="{31B54539-F9C1-43F6-9F48-74602D785A59}" type="pres">
      <dgm:prSet presAssocID="{40FEB7F9-6D66-4021-AE4F-22FB0B974C10}" presName="node" presStyleLbl="node1" presStyleIdx="4" presStyleCnt="5">
        <dgm:presLayoutVars>
          <dgm:bulletEnabled val="1"/>
        </dgm:presLayoutVars>
      </dgm:prSet>
      <dgm:spPr/>
      <dgm:t>
        <a:bodyPr/>
        <a:lstStyle/>
        <a:p>
          <a:endParaRPr lang="en-US"/>
        </a:p>
      </dgm:t>
    </dgm:pt>
  </dgm:ptLst>
  <dgm:cxnLst>
    <dgm:cxn modelId="{023B763E-E974-4EEE-A36E-D28FA169C2B1}" srcId="{810CB139-949A-40F4-87CE-D66E9CED8D8E}" destId="{21F4F47F-2FE2-412C-8798-BBDEE1D72B55}" srcOrd="0" destOrd="0" parTransId="{81DB6047-3769-4580-AE0B-B83C5530BA8B}" sibTransId="{EC4AA32B-1C9F-4B21-B291-05CBEFDE4359}"/>
    <dgm:cxn modelId="{2F51B31B-9B6F-481E-978F-0192AFE2F583}" type="presOf" srcId="{19B05CF7-1DE3-4596-BC8C-FB7F86522459}" destId="{2C52B071-C5C0-4E00-A7FA-8E0343F56661}" srcOrd="1" destOrd="0" presId="urn:microsoft.com/office/officeart/2005/8/layout/radial1"/>
    <dgm:cxn modelId="{B4B38C94-F6DC-4B28-9A69-A6232772613B}" srcId="{810CB139-949A-40F4-87CE-D66E9CED8D8E}" destId="{7EC30645-091A-4DC4-A192-BCC22563840B}" srcOrd="3" destOrd="0" parTransId="{5B040C78-4AF6-46C6-84FC-58C79D88BE65}" sibTransId="{9E3084F0-6F51-4C22-AB88-C6B821FA6974}"/>
    <dgm:cxn modelId="{B53FFAF1-E63A-41C3-B1BB-3804750D1C77}" type="presOf" srcId="{552013A9-B16B-4BC0-B85F-561A3A562FB8}" destId="{9B8A6625-CFD1-4A09-A8A0-991925A8C768}" srcOrd="0" destOrd="0" presId="urn:microsoft.com/office/officeart/2005/8/layout/radial1"/>
    <dgm:cxn modelId="{B6CCE6CD-7C3E-485E-8714-9EBA6899C78D}" srcId="{552013A9-B16B-4BC0-B85F-561A3A562FB8}" destId="{810CB139-949A-40F4-87CE-D66E9CED8D8E}" srcOrd="0" destOrd="0" parTransId="{DBFBE577-CE92-4C07-9FE3-7520DDEE9F85}" sibTransId="{7360B386-EA29-46CE-AC11-5C831A4EB9F3}"/>
    <dgm:cxn modelId="{E99EEFD5-99ED-481B-B69D-78C5D10A1720}" srcId="{810CB139-949A-40F4-87CE-D66E9CED8D8E}" destId="{192B560B-31CF-4E51-AC1D-FA1D043E764C}" srcOrd="1" destOrd="0" parTransId="{19B05CF7-1DE3-4596-BC8C-FB7F86522459}" sibTransId="{045F2445-E547-452C-9766-92C2F07495EF}"/>
    <dgm:cxn modelId="{1AE47B70-AAC5-4102-A473-6EC15170A3DC}" type="presOf" srcId="{C42E77E6-7778-4A65-8AAF-5E9EEB6437A9}" destId="{82C08F31-399E-4168-8099-705264186C43}" srcOrd="1" destOrd="0" presId="urn:microsoft.com/office/officeart/2005/8/layout/radial1"/>
    <dgm:cxn modelId="{16F7E685-D010-415B-A19E-3AEC01359CA1}" type="presOf" srcId="{81DB6047-3769-4580-AE0B-B83C5530BA8B}" destId="{A1C249FC-79AF-4892-89D9-0F3C08C9D6F4}" srcOrd="0" destOrd="0" presId="urn:microsoft.com/office/officeart/2005/8/layout/radial1"/>
    <dgm:cxn modelId="{6362EC9A-FB5E-4B87-849F-740981D11D0A}" type="presOf" srcId="{20E8F5E4-BEA7-40D6-976B-F269A001562B}" destId="{2D913264-EA0C-4097-9F55-49B8E95FF122}" srcOrd="0" destOrd="0" presId="urn:microsoft.com/office/officeart/2005/8/layout/radial1"/>
    <dgm:cxn modelId="{86471241-A4E5-457B-AFE0-5CE5C0EFE158}" type="presOf" srcId="{20E8F5E4-BEA7-40D6-976B-F269A001562B}" destId="{BE0DFB32-3F31-4DB5-BBE8-8FA3FF28A81B}" srcOrd="1" destOrd="0" presId="urn:microsoft.com/office/officeart/2005/8/layout/radial1"/>
    <dgm:cxn modelId="{2BD6C193-6A31-484D-B014-DAAD888D486D}" type="presOf" srcId="{050547FC-5AFF-4816-9C9B-545A6F641C14}" destId="{65CAC9C5-482D-4570-987D-DEAB6B3359F7}" srcOrd="0" destOrd="0" presId="urn:microsoft.com/office/officeart/2005/8/layout/radial1"/>
    <dgm:cxn modelId="{7D6C969B-ED2D-4D8E-9102-0DC0236E6879}" type="presOf" srcId="{81DB6047-3769-4580-AE0B-B83C5530BA8B}" destId="{A62032DF-AA18-4D46-97FC-81761BBEC011}" srcOrd="1" destOrd="0" presId="urn:microsoft.com/office/officeart/2005/8/layout/radial1"/>
    <dgm:cxn modelId="{BEA77E06-6612-45C4-812F-A0D0D232829A}" srcId="{810CB139-949A-40F4-87CE-D66E9CED8D8E}" destId="{050547FC-5AFF-4816-9C9B-545A6F641C14}" srcOrd="2" destOrd="0" parTransId="{C42E77E6-7778-4A65-8AAF-5E9EEB6437A9}" sibTransId="{DD85FB93-DDE3-4304-8DD5-6A5E324B4979}"/>
    <dgm:cxn modelId="{03BD2BC2-C4B8-469B-BEA7-A45173E6BAA5}" type="presOf" srcId="{7EC30645-091A-4DC4-A192-BCC22563840B}" destId="{302FC3CF-A04A-4324-A245-48372CD54658}" srcOrd="0" destOrd="0" presId="urn:microsoft.com/office/officeart/2005/8/layout/radial1"/>
    <dgm:cxn modelId="{FE0EA78D-BBF5-445B-9951-C393FB8944FD}" type="presOf" srcId="{5B040C78-4AF6-46C6-84FC-58C79D88BE65}" destId="{91FE2E9C-7F03-4D33-9BA6-4DB7AA43E27F}" srcOrd="0" destOrd="0" presId="urn:microsoft.com/office/officeart/2005/8/layout/radial1"/>
    <dgm:cxn modelId="{836C065E-963E-486D-9DE6-9288A9A9F5E7}" type="presOf" srcId="{C42E77E6-7778-4A65-8AAF-5E9EEB6437A9}" destId="{586C6277-49B5-4AC3-AFBF-1D6FB39D712A}" srcOrd="0" destOrd="0" presId="urn:microsoft.com/office/officeart/2005/8/layout/radial1"/>
    <dgm:cxn modelId="{21131A89-09F1-4A01-8062-CA10A82E4E4D}" type="presOf" srcId="{21F4F47F-2FE2-412C-8798-BBDEE1D72B55}" destId="{26605FCD-A3C1-465C-B60D-0B543FBB7FFC}" srcOrd="0" destOrd="0" presId="urn:microsoft.com/office/officeart/2005/8/layout/radial1"/>
    <dgm:cxn modelId="{5FD98360-DE91-4918-A5F3-EE5070AEADA3}" type="presOf" srcId="{192B560B-31CF-4E51-AC1D-FA1D043E764C}" destId="{EE621050-99CE-4FDC-8F3A-C37FD27C6D12}" srcOrd="0" destOrd="0" presId="urn:microsoft.com/office/officeart/2005/8/layout/radial1"/>
    <dgm:cxn modelId="{BCEE1617-72DF-4CE9-A171-00DD5D7F93F7}" type="presOf" srcId="{5B040C78-4AF6-46C6-84FC-58C79D88BE65}" destId="{8205FBE3-BDA3-4222-A945-5A37E924BDBB}" srcOrd="1" destOrd="0" presId="urn:microsoft.com/office/officeart/2005/8/layout/radial1"/>
    <dgm:cxn modelId="{DEBEFCD8-08FD-4FE8-9CF9-A6BE8DD55479}" srcId="{810CB139-949A-40F4-87CE-D66E9CED8D8E}" destId="{40FEB7F9-6D66-4021-AE4F-22FB0B974C10}" srcOrd="4" destOrd="0" parTransId="{20E8F5E4-BEA7-40D6-976B-F269A001562B}" sibTransId="{7577D2F2-252D-4E23-B144-BD4BDF283FBC}"/>
    <dgm:cxn modelId="{67D34747-C7FB-46DB-A784-FE8A0899CE9F}" type="presOf" srcId="{19B05CF7-1DE3-4596-BC8C-FB7F86522459}" destId="{84192D9A-7859-468F-A086-B1F8D5F22EE6}" srcOrd="0" destOrd="0" presId="urn:microsoft.com/office/officeart/2005/8/layout/radial1"/>
    <dgm:cxn modelId="{FE4DFFA4-602D-43AB-A070-A2A3594B3244}" type="presOf" srcId="{40FEB7F9-6D66-4021-AE4F-22FB0B974C10}" destId="{31B54539-F9C1-43F6-9F48-74602D785A59}" srcOrd="0" destOrd="0" presId="urn:microsoft.com/office/officeart/2005/8/layout/radial1"/>
    <dgm:cxn modelId="{1A46F821-BBAA-4104-A35B-0482CF973AB6}" type="presOf" srcId="{810CB139-949A-40F4-87CE-D66E9CED8D8E}" destId="{C0FB56E8-3723-4E51-A385-1D4090829547}" srcOrd="0" destOrd="0" presId="urn:microsoft.com/office/officeart/2005/8/layout/radial1"/>
    <dgm:cxn modelId="{4AD30570-F240-421E-A5AD-DA37426789D8}" type="presParOf" srcId="{9B8A6625-CFD1-4A09-A8A0-991925A8C768}" destId="{C0FB56E8-3723-4E51-A385-1D4090829547}" srcOrd="0" destOrd="0" presId="urn:microsoft.com/office/officeart/2005/8/layout/radial1"/>
    <dgm:cxn modelId="{06D59C20-6AC2-4074-9464-AEE7E16A4F7C}" type="presParOf" srcId="{9B8A6625-CFD1-4A09-A8A0-991925A8C768}" destId="{A1C249FC-79AF-4892-89D9-0F3C08C9D6F4}" srcOrd="1" destOrd="0" presId="urn:microsoft.com/office/officeart/2005/8/layout/radial1"/>
    <dgm:cxn modelId="{4829976E-01A4-41C0-BFB8-7A9334E168A4}" type="presParOf" srcId="{A1C249FC-79AF-4892-89D9-0F3C08C9D6F4}" destId="{A62032DF-AA18-4D46-97FC-81761BBEC011}" srcOrd="0" destOrd="0" presId="urn:microsoft.com/office/officeart/2005/8/layout/radial1"/>
    <dgm:cxn modelId="{A666AE1C-ED59-4262-A2EA-93D6A50186B1}" type="presParOf" srcId="{9B8A6625-CFD1-4A09-A8A0-991925A8C768}" destId="{26605FCD-A3C1-465C-B60D-0B543FBB7FFC}" srcOrd="2" destOrd="0" presId="urn:microsoft.com/office/officeart/2005/8/layout/radial1"/>
    <dgm:cxn modelId="{144C93C1-6747-47FB-B6BB-2F498A5FB660}" type="presParOf" srcId="{9B8A6625-CFD1-4A09-A8A0-991925A8C768}" destId="{84192D9A-7859-468F-A086-B1F8D5F22EE6}" srcOrd="3" destOrd="0" presId="urn:microsoft.com/office/officeart/2005/8/layout/radial1"/>
    <dgm:cxn modelId="{907A0AD2-AA07-48A5-98DD-C236F86F6491}" type="presParOf" srcId="{84192D9A-7859-468F-A086-B1F8D5F22EE6}" destId="{2C52B071-C5C0-4E00-A7FA-8E0343F56661}" srcOrd="0" destOrd="0" presId="urn:microsoft.com/office/officeart/2005/8/layout/radial1"/>
    <dgm:cxn modelId="{F1D4926E-B69C-421C-AC9C-417ED5661506}" type="presParOf" srcId="{9B8A6625-CFD1-4A09-A8A0-991925A8C768}" destId="{EE621050-99CE-4FDC-8F3A-C37FD27C6D12}" srcOrd="4" destOrd="0" presId="urn:microsoft.com/office/officeart/2005/8/layout/radial1"/>
    <dgm:cxn modelId="{A8B1F005-2AB9-47F2-9800-2A03345F0C44}" type="presParOf" srcId="{9B8A6625-CFD1-4A09-A8A0-991925A8C768}" destId="{586C6277-49B5-4AC3-AFBF-1D6FB39D712A}" srcOrd="5" destOrd="0" presId="urn:microsoft.com/office/officeart/2005/8/layout/radial1"/>
    <dgm:cxn modelId="{D6276750-008C-4E84-BB69-BA2C577493CA}" type="presParOf" srcId="{586C6277-49B5-4AC3-AFBF-1D6FB39D712A}" destId="{82C08F31-399E-4168-8099-705264186C43}" srcOrd="0" destOrd="0" presId="urn:microsoft.com/office/officeart/2005/8/layout/radial1"/>
    <dgm:cxn modelId="{3061182D-A1E3-4D52-B056-2FA8BAAE545D}" type="presParOf" srcId="{9B8A6625-CFD1-4A09-A8A0-991925A8C768}" destId="{65CAC9C5-482D-4570-987D-DEAB6B3359F7}" srcOrd="6" destOrd="0" presId="urn:microsoft.com/office/officeart/2005/8/layout/radial1"/>
    <dgm:cxn modelId="{768C7590-1735-4259-80B2-7C63A0A08BD5}" type="presParOf" srcId="{9B8A6625-CFD1-4A09-A8A0-991925A8C768}" destId="{91FE2E9C-7F03-4D33-9BA6-4DB7AA43E27F}" srcOrd="7" destOrd="0" presId="urn:microsoft.com/office/officeart/2005/8/layout/radial1"/>
    <dgm:cxn modelId="{5D1D4878-12EA-473F-801C-CBA105892557}" type="presParOf" srcId="{91FE2E9C-7F03-4D33-9BA6-4DB7AA43E27F}" destId="{8205FBE3-BDA3-4222-A945-5A37E924BDBB}" srcOrd="0" destOrd="0" presId="urn:microsoft.com/office/officeart/2005/8/layout/radial1"/>
    <dgm:cxn modelId="{C9BF3ACF-42CB-49F7-BCAC-2C2EA62DBC30}" type="presParOf" srcId="{9B8A6625-CFD1-4A09-A8A0-991925A8C768}" destId="{302FC3CF-A04A-4324-A245-48372CD54658}" srcOrd="8" destOrd="0" presId="urn:microsoft.com/office/officeart/2005/8/layout/radial1"/>
    <dgm:cxn modelId="{F1FAC130-910F-476D-A933-815EC756C1B2}" type="presParOf" srcId="{9B8A6625-CFD1-4A09-A8A0-991925A8C768}" destId="{2D913264-EA0C-4097-9F55-49B8E95FF122}" srcOrd="9" destOrd="0" presId="urn:microsoft.com/office/officeart/2005/8/layout/radial1"/>
    <dgm:cxn modelId="{DEB22139-038F-4430-B930-E36028D35994}" type="presParOf" srcId="{2D913264-EA0C-4097-9F55-49B8E95FF122}" destId="{BE0DFB32-3F31-4DB5-BBE8-8FA3FF28A81B}" srcOrd="0" destOrd="0" presId="urn:microsoft.com/office/officeart/2005/8/layout/radial1"/>
    <dgm:cxn modelId="{16B46059-D407-452C-8277-F5CDF66ABEA6}" type="presParOf" srcId="{9B8A6625-CFD1-4A09-A8A0-991925A8C768}" destId="{31B54539-F9C1-43F6-9F48-74602D785A59}" srcOrd="10" destOrd="0" presId="urn:microsoft.com/office/officeart/2005/8/layout/radial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DF7FFD2B-EC2B-4B7C-ADFB-3D7D4EF81962}" type="doc">
      <dgm:prSet loTypeId="urn:microsoft.com/office/officeart/2011/layout/RadialPictureList" loCatId="officeonline" qsTypeId="urn:microsoft.com/office/officeart/2005/8/quickstyle/3d3" qsCatId="3D" csTypeId="urn:microsoft.com/office/officeart/2005/8/colors/accent1_2" csCatId="accent1" phldr="1"/>
      <dgm:spPr/>
      <dgm:t>
        <a:bodyPr/>
        <a:lstStyle/>
        <a:p>
          <a:endParaRPr lang="en-GB"/>
        </a:p>
      </dgm:t>
    </dgm:pt>
    <dgm:pt modelId="{3DF19625-4219-4162-B7CA-93E89880CE45}">
      <dgm:prSet phldrT="[Text]" custT="1"/>
      <dgm:spPr/>
      <dgm:t>
        <a:bodyPr/>
        <a:lstStyle/>
        <a:p>
          <a:r>
            <a:rPr lang="en-GB" sz="1600" b="1"/>
            <a:t>Continued Triple Helix Funded Platforms</a:t>
          </a:r>
        </a:p>
      </dgm:t>
    </dgm:pt>
    <dgm:pt modelId="{F5E09E03-BB0F-431D-BD1F-37F3C1E70D76}" type="parTrans" cxnId="{B04059C9-468C-46F3-B208-CE56984644FD}">
      <dgm:prSet/>
      <dgm:spPr/>
      <dgm:t>
        <a:bodyPr/>
        <a:lstStyle/>
        <a:p>
          <a:endParaRPr lang="en-GB" sz="1600" b="1"/>
        </a:p>
      </dgm:t>
    </dgm:pt>
    <dgm:pt modelId="{F02865F8-0B18-420B-A897-689B2BB00408}" type="sibTrans" cxnId="{B04059C9-468C-46F3-B208-CE56984644FD}">
      <dgm:prSet/>
      <dgm:spPr/>
      <dgm:t>
        <a:bodyPr/>
        <a:lstStyle/>
        <a:p>
          <a:endParaRPr lang="en-GB" sz="1600" b="1"/>
        </a:p>
      </dgm:t>
    </dgm:pt>
    <dgm:pt modelId="{1143F749-12C6-42DD-A346-7B32C4A0CE61}">
      <dgm:prSet phldrT="[Text]" custT="1"/>
      <dgm:spPr/>
      <dgm:t>
        <a:bodyPr/>
        <a:lstStyle/>
        <a:p>
          <a:pPr algn="ctr"/>
          <a:r>
            <a:rPr lang="en-GB" sz="2000" b="1"/>
            <a:t>Regional platforms add value for competitive advantage</a:t>
          </a:r>
        </a:p>
      </dgm:t>
    </dgm:pt>
    <dgm:pt modelId="{284B712E-BABE-48C4-86B9-6A2153FF5807}" type="parTrans" cxnId="{4FC18B10-DF4D-4219-B1A7-C6ED2C23D7D5}">
      <dgm:prSet/>
      <dgm:spPr/>
      <dgm:t>
        <a:bodyPr/>
        <a:lstStyle/>
        <a:p>
          <a:endParaRPr lang="en-GB" sz="1600" b="1"/>
        </a:p>
      </dgm:t>
    </dgm:pt>
    <dgm:pt modelId="{AA0BD237-7DF1-4509-B4F6-2E71246DBE26}" type="sibTrans" cxnId="{4FC18B10-DF4D-4219-B1A7-C6ED2C23D7D5}">
      <dgm:prSet/>
      <dgm:spPr/>
      <dgm:t>
        <a:bodyPr/>
        <a:lstStyle/>
        <a:p>
          <a:endParaRPr lang="en-GB" sz="1600" b="1"/>
        </a:p>
      </dgm:t>
    </dgm:pt>
    <dgm:pt modelId="{91212EAF-28B4-44F0-983A-C3451E955613}">
      <dgm:prSet phldrT="[Text]" custT="1"/>
      <dgm:spPr/>
      <dgm:t>
        <a:bodyPr/>
        <a:lstStyle/>
        <a:p>
          <a:pPr algn="ctr"/>
          <a:r>
            <a:rPr lang="en-GB" sz="2000" b="1"/>
            <a:t>Planned way to overcome economic crises</a:t>
          </a:r>
        </a:p>
      </dgm:t>
    </dgm:pt>
    <dgm:pt modelId="{639A9342-07A1-4138-8983-E350A566D3B5}" type="parTrans" cxnId="{C86AEB29-5C70-499A-9AED-138A9547D9C5}">
      <dgm:prSet/>
      <dgm:spPr/>
      <dgm:t>
        <a:bodyPr/>
        <a:lstStyle/>
        <a:p>
          <a:endParaRPr lang="en-GB" sz="1600" b="1"/>
        </a:p>
      </dgm:t>
    </dgm:pt>
    <dgm:pt modelId="{3D4DEB38-E172-48A4-BB3D-B1B26A6EE40C}" type="sibTrans" cxnId="{C86AEB29-5C70-499A-9AED-138A9547D9C5}">
      <dgm:prSet/>
      <dgm:spPr/>
      <dgm:t>
        <a:bodyPr/>
        <a:lstStyle/>
        <a:p>
          <a:endParaRPr lang="en-GB" sz="1600" b="1"/>
        </a:p>
      </dgm:t>
    </dgm:pt>
    <dgm:pt modelId="{8583B724-D785-4E6F-9C62-0EFD10C2224C}">
      <dgm:prSet phldrT="[Text]" custT="1"/>
      <dgm:spPr/>
      <dgm:t>
        <a:bodyPr/>
        <a:lstStyle/>
        <a:p>
          <a:pPr algn="ctr"/>
          <a:r>
            <a:rPr lang="en-GB" sz="2000" b="1"/>
            <a:t>Regionally address sector-specific inhibitors/barriers to growth</a:t>
          </a:r>
        </a:p>
      </dgm:t>
    </dgm:pt>
    <dgm:pt modelId="{60665938-CDF2-4199-A81B-6E92E12CB519}" type="parTrans" cxnId="{4977FA35-9535-4B91-84D8-43B7488B1084}">
      <dgm:prSet/>
      <dgm:spPr/>
      <dgm:t>
        <a:bodyPr/>
        <a:lstStyle/>
        <a:p>
          <a:endParaRPr lang="en-GB" sz="1600" b="1"/>
        </a:p>
      </dgm:t>
    </dgm:pt>
    <dgm:pt modelId="{2AFE5B35-4EE0-404E-97D5-BCB2F9B372FF}" type="sibTrans" cxnId="{4977FA35-9535-4B91-84D8-43B7488B1084}">
      <dgm:prSet/>
      <dgm:spPr/>
      <dgm:t>
        <a:bodyPr/>
        <a:lstStyle/>
        <a:p>
          <a:endParaRPr lang="en-GB" sz="1600" b="1"/>
        </a:p>
      </dgm:t>
    </dgm:pt>
    <dgm:pt modelId="{14DBF5F3-2EC8-443F-AD2B-C0FB77C43105}">
      <dgm:prSet phldrT="[Text]" custT="1"/>
      <dgm:spPr/>
      <dgm:t>
        <a:bodyPr/>
        <a:lstStyle/>
        <a:p>
          <a:pPr marL="266700" indent="0" algn="ctr"/>
          <a:r>
            <a:rPr lang="en-GB" sz="2000" b="1"/>
            <a:t>Networked knowledge partnerships generate wealth and employment</a:t>
          </a:r>
        </a:p>
      </dgm:t>
    </dgm:pt>
    <dgm:pt modelId="{C067AD7D-6BC4-41DE-B862-647285562FB4}" type="parTrans" cxnId="{8729C128-03D1-4868-A18D-00C4E0600C26}">
      <dgm:prSet/>
      <dgm:spPr/>
      <dgm:t>
        <a:bodyPr/>
        <a:lstStyle/>
        <a:p>
          <a:endParaRPr lang="en-GB" sz="1600" b="1"/>
        </a:p>
      </dgm:t>
    </dgm:pt>
    <dgm:pt modelId="{1D0FF3FE-C7BC-44C8-8AD1-221CAD460B00}" type="sibTrans" cxnId="{8729C128-03D1-4868-A18D-00C4E0600C26}">
      <dgm:prSet/>
      <dgm:spPr/>
      <dgm:t>
        <a:bodyPr/>
        <a:lstStyle/>
        <a:p>
          <a:endParaRPr lang="en-GB" sz="1600" b="1"/>
        </a:p>
      </dgm:t>
    </dgm:pt>
    <dgm:pt modelId="{919D5586-978D-490A-9353-02040978D26D}">
      <dgm:prSet/>
      <dgm:spPr/>
      <dgm:t>
        <a:bodyPr/>
        <a:lstStyle/>
        <a:p>
          <a:endParaRPr lang="en-GB"/>
        </a:p>
      </dgm:t>
    </dgm:pt>
    <dgm:pt modelId="{40DAFACA-2D0D-406F-B63A-EA1E5C511DC7}" type="parTrans" cxnId="{3AC75379-E504-4EFF-9773-F985BB2467F8}">
      <dgm:prSet/>
      <dgm:spPr/>
      <dgm:t>
        <a:bodyPr/>
        <a:lstStyle/>
        <a:p>
          <a:endParaRPr lang="en-GB" sz="1600" b="1"/>
        </a:p>
      </dgm:t>
    </dgm:pt>
    <dgm:pt modelId="{1262A287-CE2A-489E-AC67-4426D7DB4186}" type="sibTrans" cxnId="{3AC75379-E504-4EFF-9773-F985BB2467F8}">
      <dgm:prSet/>
      <dgm:spPr/>
      <dgm:t>
        <a:bodyPr/>
        <a:lstStyle/>
        <a:p>
          <a:endParaRPr lang="en-GB" sz="1600" b="1"/>
        </a:p>
      </dgm:t>
    </dgm:pt>
    <dgm:pt modelId="{9DF32FB2-49F9-4AA3-B380-D60CD0CF93B2}" type="pres">
      <dgm:prSet presAssocID="{DF7FFD2B-EC2B-4B7C-ADFB-3D7D4EF81962}" presName="Name0" presStyleCnt="0">
        <dgm:presLayoutVars>
          <dgm:chMax val="1"/>
          <dgm:chPref val="1"/>
          <dgm:dir/>
          <dgm:resizeHandles/>
        </dgm:presLayoutVars>
      </dgm:prSet>
      <dgm:spPr/>
      <dgm:t>
        <a:bodyPr/>
        <a:lstStyle/>
        <a:p>
          <a:endParaRPr lang="en-US"/>
        </a:p>
      </dgm:t>
    </dgm:pt>
    <dgm:pt modelId="{ADD347B2-032B-4681-A2DE-99F567704208}" type="pres">
      <dgm:prSet presAssocID="{3DF19625-4219-4162-B7CA-93E89880CE45}" presName="Parent" presStyleLbl="node1" presStyleIdx="0" presStyleCnt="2">
        <dgm:presLayoutVars>
          <dgm:chMax val="4"/>
          <dgm:chPref val="3"/>
        </dgm:presLayoutVars>
      </dgm:prSet>
      <dgm:spPr/>
      <dgm:t>
        <a:bodyPr/>
        <a:lstStyle/>
        <a:p>
          <a:endParaRPr lang="en-US"/>
        </a:p>
      </dgm:t>
    </dgm:pt>
    <dgm:pt modelId="{7A3AB216-8FCF-4285-B253-B26DF2DD153B}" type="pres">
      <dgm:prSet presAssocID="{14DBF5F3-2EC8-443F-AD2B-C0FB77C43105}" presName="Accent" presStyleLbl="node1" presStyleIdx="1" presStyleCnt="2"/>
      <dgm:spPr/>
    </dgm:pt>
    <dgm:pt modelId="{633809D0-7889-4D6A-8133-5CB395C90D0A}" type="pres">
      <dgm:prSet presAssocID="{14DBF5F3-2EC8-443F-AD2B-C0FB77C43105}" presName="Image1" presStyleLbl="fgImgPlace1" presStyleIdx="0" presStyleCnt="4"/>
      <dgm:spPr>
        <a:blipFill>
          <a:blip xmlns:r="http://schemas.openxmlformats.org/officeDocument/2006/relationships" r:embed="rId1">
            <a:extLst>
              <a:ext uri="{837473B0-CC2E-450A-ABE3-18F120FF3D39}">
                <a1611:picAttrSrcUrl xmlns:a1611="http://schemas.microsoft.com/office/drawing/2016/11/main" xmlns="" r:id="rId2"/>
              </a:ext>
            </a:extLst>
          </a:blip>
          <a:srcRect/>
          <a:stretch>
            <a:fillRect l="-33000" r="-33000"/>
          </a:stretch>
        </a:blipFill>
      </dgm:spPr>
    </dgm:pt>
    <dgm:pt modelId="{68E293A9-54DB-4AD0-BF4C-DF1363827501}" type="pres">
      <dgm:prSet presAssocID="{14DBF5F3-2EC8-443F-AD2B-C0FB77C43105}" presName="Child1" presStyleLbl="revTx" presStyleIdx="0" presStyleCnt="4" custScaleX="218255" custScaleY="56919" custLinFactNeighborX="68640" custLinFactNeighborY="-9581">
        <dgm:presLayoutVars>
          <dgm:chMax val="0"/>
          <dgm:chPref val="0"/>
          <dgm:bulletEnabled val="1"/>
        </dgm:presLayoutVars>
      </dgm:prSet>
      <dgm:spPr/>
      <dgm:t>
        <a:bodyPr/>
        <a:lstStyle/>
        <a:p>
          <a:endParaRPr lang="en-US"/>
        </a:p>
      </dgm:t>
    </dgm:pt>
    <dgm:pt modelId="{284D3BDC-AF08-4F1F-A6C6-7F714E83F75C}" type="pres">
      <dgm:prSet presAssocID="{1143F749-12C6-42DD-A346-7B32C4A0CE61}" presName="Image2" presStyleCnt="0"/>
      <dgm:spPr/>
    </dgm:pt>
    <dgm:pt modelId="{1DE3DCD1-DACD-4528-B270-AAEA696F6256}" type="pres">
      <dgm:prSet presAssocID="{1143F749-12C6-42DD-A346-7B32C4A0CE61}" presName="Image" presStyleLbl="fgImgPlace1" presStyleIdx="1" presStyleCnt="4" custLinFactNeighborX="6995" custLinFactNeighborY="10424"/>
      <dgm:spPr>
        <a:blipFill>
          <a:blip xmlns:r="http://schemas.openxmlformats.org/officeDocument/2006/relationships" r:embed="rId3">
            <a:extLst>
              <a:ext uri="{837473B0-CC2E-450A-ABE3-18F120FF3D39}">
                <a1611:picAttrSrcUrl xmlns:a1611="http://schemas.microsoft.com/office/drawing/2016/11/main" xmlns="" r:id="rId4"/>
              </a:ext>
            </a:extLst>
          </a:blip>
          <a:srcRect/>
          <a:stretch>
            <a:fillRect l="-25000" r="-25000"/>
          </a:stretch>
        </a:blipFill>
      </dgm:spPr>
    </dgm:pt>
    <dgm:pt modelId="{C91249E5-CED7-448C-B6C3-3B325A4BCF85}" type="pres">
      <dgm:prSet presAssocID="{1143F749-12C6-42DD-A346-7B32C4A0CE61}" presName="Child2" presStyleLbl="revTx" presStyleIdx="1" presStyleCnt="4" custScaleX="188112" custLinFactNeighborX="63057" custLinFactNeighborY="12053">
        <dgm:presLayoutVars>
          <dgm:chMax val="0"/>
          <dgm:chPref val="0"/>
          <dgm:bulletEnabled val="1"/>
        </dgm:presLayoutVars>
      </dgm:prSet>
      <dgm:spPr/>
      <dgm:t>
        <a:bodyPr/>
        <a:lstStyle/>
        <a:p>
          <a:endParaRPr lang="en-US"/>
        </a:p>
      </dgm:t>
    </dgm:pt>
    <dgm:pt modelId="{93E368CA-2752-47EB-864D-41624FD3B59A}" type="pres">
      <dgm:prSet presAssocID="{91212EAF-28B4-44F0-983A-C3451E955613}" presName="Image3" presStyleCnt="0"/>
      <dgm:spPr/>
    </dgm:pt>
    <dgm:pt modelId="{F9811CB1-722C-4242-8788-907E229E54BD}" type="pres">
      <dgm:prSet presAssocID="{91212EAF-28B4-44F0-983A-C3451E955613}" presName="Image" presStyleLbl="fgImgPlace1" presStyleIdx="2" presStyleCnt="4"/>
      <dgm:spPr>
        <a:blipFill>
          <a:blip xmlns:r="http://schemas.openxmlformats.org/officeDocument/2006/relationships" r:embed="rId5">
            <a:extLst>
              <a:ext uri="{28A0092B-C50C-407E-A947-70E740481C1C}">
                <a14:useLocalDpi xmlns:a14="http://schemas.microsoft.com/office/drawing/2010/main" val="0"/>
              </a:ext>
              <a:ext uri="{837473B0-CC2E-450A-ABE3-18F120FF3D39}">
                <a1611:picAttrSrcUrl xmlns:a1611="http://schemas.microsoft.com/office/drawing/2016/11/main" xmlns="" r:id="rId6"/>
              </a:ext>
            </a:extLst>
          </a:blip>
          <a:srcRect/>
          <a:stretch>
            <a:fillRect l="-25000" r="-25000"/>
          </a:stretch>
        </a:blipFill>
      </dgm:spPr>
    </dgm:pt>
    <dgm:pt modelId="{5B7F6D96-9607-45D6-A9EF-F5DA24DB253A}" type="pres">
      <dgm:prSet presAssocID="{91212EAF-28B4-44F0-983A-C3451E955613}" presName="Child3" presStyleLbl="revTx" presStyleIdx="2" presStyleCnt="4" custScaleX="180976" custLinFactNeighborX="43296" custLinFactNeighborY="-10325">
        <dgm:presLayoutVars>
          <dgm:chMax val="0"/>
          <dgm:chPref val="0"/>
          <dgm:bulletEnabled val="1"/>
        </dgm:presLayoutVars>
      </dgm:prSet>
      <dgm:spPr/>
      <dgm:t>
        <a:bodyPr/>
        <a:lstStyle/>
        <a:p>
          <a:endParaRPr lang="en-US"/>
        </a:p>
      </dgm:t>
    </dgm:pt>
    <dgm:pt modelId="{2422204A-AD06-4735-A61D-4288371C305C}" type="pres">
      <dgm:prSet presAssocID="{8583B724-D785-4E6F-9C62-0EFD10C2224C}" presName="Image4" presStyleCnt="0"/>
      <dgm:spPr/>
    </dgm:pt>
    <dgm:pt modelId="{E17BBBA7-75F0-4C81-8ED2-9BF75E48CC0E}" type="pres">
      <dgm:prSet presAssocID="{8583B724-D785-4E6F-9C62-0EFD10C2224C}" presName="Image" presStyleLbl="fgImgPlace1" presStyleIdx="3" presStyleCnt="4"/>
      <dgm:spPr>
        <a:blipFill>
          <a:blip xmlns:r="http://schemas.openxmlformats.org/officeDocument/2006/relationships" r:embed="rId7">
            <a:extLst>
              <a:ext uri="{837473B0-CC2E-450A-ABE3-18F120FF3D39}">
                <a1611:picAttrSrcUrl xmlns:a1611="http://schemas.microsoft.com/office/drawing/2016/11/main" xmlns="" r:id="rId8"/>
              </a:ext>
            </a:extLst>
          </a:blip>
          <a:srcRect/>
          <a:stretch>
            <a:fillRect l="-26000" r="-26000"/>
          </a:stretch>
        </a:blipFill>
      </dgm:spPr>
    </dgm:pt>
    <dgm:pt modelId="{238234BA-930A-4ACD-AAD4-5C53B257DA07}" type="pres">
      <dgm:prSet presAssocID="{8583B724-D785-4E6F-9C62-0EFD10C2224C}" presName="Child4" presStyleLbl="revTx" presStyleIdx="3" presStyleCnt="4" custScaleX="244641" custLinFactNeighborX="64962" custLinFactNeighborY="1189">
        <dgm:presLayoutVars>
          <dgm:chMax val="0"/>
          <dgm:chPref val="0"/>
          <dgm:bulletEnabled val="1"/>
        </dgm:presLayoutVars>
      </dgm:prSet>
      <dgm:spPr/>
      <dgm:t>
        <a:bodyPr/>
        <a:lstStyle/>
        <a:p>
          <a:endParaRPr lang="en-US"/>
        </a:p>
      </dgm:t>
    </dgm:pt>
  </dgm:ptLst>
  <dgm:cxnLst>
    <dgm:cxn modelId="{9EF117DA-4044-4773-BC4D-3CF871A12F3B}" type="presOf" srcId="{8583B724-D785-4E6F-9C62-0EFD10C2224C}" destId="{238234BA-930A-4ACD-AAD4-5C53B257DA07}" srcOrd="0" destOrd="0" presId="urn:microsoft.com/office/officeart/2011/layout/RadialPictureList"/>
    <dgm:cxn modelId="{3B154563-5C11-4027-ABCA-2B18D5E9CEAD}" type="presOf" srcId="{1143F749-12C6-42DD-A346-7B32C4A0CE61}" destId="{C91249E5-CED7-448C-B6C3-3B325A4BCF85}" srcOrd="0" destOrd="0" presId="urn:microsoft.com/office/officeart/2011/layout/RadialPictureList"/>
    <dgm:cxn modelId="{6D448C6D-A8D0-419D-AF6F-9EE667052ED5}" type="presOf" srcId="{DF7FFD2B-EC2B-4B7C-ADFB-3D7D4EF81962}" destId="{9DF32FB2-49F9-4AA3-B380-D60CD0CF93B2}" srcOrd="0" destOrd="0" presId="urn:microsoft.com/office/officeart/2011/layout/RadialPictureList"/>
    <dgm:cxn modelId="{4977FA35-9535-4B91-84D8-43B7488B1084}" srcId="{3DF19625-4219-4162-B7CA-93E89880CE45}" destId="{8583B724-D785-4E6F-9C62-0EFD10C2224C}" srcOrd="3" destOrd="0" parTransId="{60665938-CDF2-4199-A81B-6E92E12CB519}" sibTransId="{2AFE5B35-4EE0-404E-97D5-BCB2F9B372FF}"/>
    <dgm:cxn modelId="{949EC586-3EC2-4B7F-9352-189FB7EDEBFF}" type="presOf" srcId="{14DBF5F3-2EC8-443F-AD2B-C0FB77C43105}" destId="{68E293A9-54DB-4AD0-BF4C-DF1363827501}" srcOrd="0" destOrd="0" presId="urn:microsoft.com/office/officeart/2011/layout/RadialPictureList"/>
    <dgm:cxn modelId="{4FC18B10-DF4D-4219-B1A7-C6ED2C23D7D5}" srcId="{3DF19625-4219-4162-B7CA-93E89880CE45}" destId="{1143F749-12C6-42DD-A346-7B32C4A0CE61}" srcOrd="1" destOrd="0" parTransId="{284B712E-BABE-48C4-86B9-6A2153FF5807}" sibTransId="{AA0BD237-7DF1-4509-B4F6-2E71246DBE26}"/>
    <dgm:cxn modelId="{039BC643-AE9B-4B02-9738-11C13D3BDF16}" type="presOf" srcId="{3DF19625-4219-4162-B7CA-93E89880CE45}" destId="{ADD347B2-032B-4681-A2DE-99F567704208}" srcOrd="0" destOrd="0" presId="urn:microsoft.com/office/officeart/2011/layout/RadialPictureList"/>
    <dgm:cxn modelId="{BDCC431F-B005-4F38-83D7-AD1EA4CDAD4C}" type="presOf" srcId="{91212EAF-28B4-44F0-983A-C3451E955613}" destId="{5B7F6D96-9607-45D6-A9EF-F5DA24DB253A}" srcOrd="0" destOrd="0" presId="urn:microsoft.com/office/officeart/2011/layout/RadialPictureList"/>
    <dgm:cxn modelId="{8729C128-03D1-4868-A18D-00C4E0600C26}" srcId="{3DF19625-4219-4162-B7CA-93E89880CE45}" destId="{14DBF5F3-2EC8-443F-AD2B-C0FB77C43105}" srcOrd="0" destOrd="0" parTransId="{C067AD7D-6BC4-41DE-B862-647285562FB4}" sibTransId="{1D0FF3FE-C7BC-44C8-8AD1-221CAD460B00}"/>
    <dgm:cxn modelId="{C86AEB29-5C70-499A-9AED-138A9547D9C5}" srcId="{3DF19625-4219-4162-B7CA-93E89880CE45}" destId="{91212EAF-28B4-44F0-983A-C3451E955613}" srcOrd="2" destOrd="0" parTransId="{639A9342-07A1-4138-8983-E350A566D3B5}" sibTransId="{3D4DEB38-E172-48A4-BB3D-B1B26A6EE40C}"/>
    <dgm:cxn modelId="{3AC75379-E504-4EFF-9773-F985BB2467F8}" srcId="{DF7FFD2B-EC2B-4B7C-ADFB-3D7D4EF81962}" destId="{919D5586-978D-490A-9353-02040978D26D}" srcOrd="1" destOrd="0" parTransId="{40DAFACA-2D0D-406F-B63A-EA1E5C511DC7}" sibTransId="{1262A287-CE2A-489E-AC67-4426D7DB4186}"/>
    <dgm:cxn modelId="{B04059C9-468C-46F3-B208-CE56984644FD}" srcId="{DF7FFD2B-EC2B-4B7C-ADFB-3D7D4EF81962}" destId="{3DF19625-4219-4162-B7CA-93E89880CE45}" srcOrd="0" destOrd="0" parTransId="{F5E09E03-BB0F-431D-BD1F-37F3C1E70D76}" sibTransId="{F02865F8-0B18-420B-A897-689B2BB00408}"/>
    <dgm:cxn modelId="{9A7D37A9-E271-4020-BE64-55F94481044C}" type="presParOf" srcId="{9DF32FB2-49F9-4AA3-B380-D60CD0CF93B2}" destId="{ADD347B2-032B-4681-A2DE-99F567704208}" srcOrd="0" destOrd="0" presId="urn:microsoft.com/office/officeart/2011/layout/RadialPictureList"/>
    <dgm:cxn modelId="{C5F78DA6-0B78-434C-8158-5EBE3443FCFA}" type="presParOf" srcId="{9DF32FB2-49F9-4AA3-B380-D60CD0CF93B2}" destId="{7A3AB216-8FCF-4285-B253-B26DF2DD153B}" srcOrd="1" destOrd="0" presId="urn:microsoft.com/office/officeart/2011/layout/RadialPictureList"/>
    <dgm:cxn modelId="{6FE01634-2FB7-4D03-AA47-1802C9A816EA}" type="presParOf" srcId="{9DF32FB2-49F9-4AA3-B380-D60CD0CF93B2}" destId="{633809D0-7889-4D6A-8133-5CB395C90D0A}" srcOrd="2" destOrd="0" presId="urn:microsoft.com/office/officeart/2011/layout/RadialPictureList"/>
    <dgm:cxn modelId="{9F89F7C7-26F8-4AA1-9759-A5A5F30D0DAD}" type="presParOf" srcId="{9DF32FB2-49F9-4AA3-B380-D60CD0CF93B2}" destId="{68E293A9-54DB-4AD0-BF4C-DF1363827501}" srcOrd="3" destOrd="0" presId="urn:microsoft.com/office/officeart/2011/layout/RadialPictureList"/>
    <dgm:cxn modelId="{9366EDA0-DCA4-453C-8780-F4EBC3DC55FD}" type="presParOf" srcId="{9DF32FB2-49F9-4AA3-B380-D60CD0CF93B2}" destId="{284D3BDC-AF08-4F1F-A6C6-7F714E83F75C}" srcOrd="4" destOrd="0" presId="urn:microsoft.com/office/officeart/2011/layout/RadialPictureList"/>
    <dgm:cxn modelId="{3E3164BC-B18E-4C80-82C8-CEDFA9D51ECB}" type="presParOf" srcId="{284D3BDC-AF08-4F1F-A6C6-7F714E83F75C}" destId="{1DE3DCD1-DACD-4528-B270-AAEA696F6256}" srcOrd="0" destOrd="0" presId="urn:microsoft.com/office/officeart/2011/layout/RadialPictureList"/>
    <dgm:cxn modelId="{A2669D98-3723-4CAD-A95E-B246948A11FF}" type="presParOf" srcId="{9DF32FB2-49F9-4AA3-B380-D60CD0CF93B2}" destId="{C91249E5-CED7-448C-B6C3-3B325A4BCF85}" srcOrd="5" destOrd="0" presId="urn:microsoft.com/office/officeart/2011/layout/RadialPictureList"/>
    <dgm:cxn modelId="{0177B82C-3397-450B-B806-A9CE66F16EFD}" type="presParOf" srcId="{9DF32FB2-49F9-4AA3-B380-D60CD0CF93B2}" destId="{93E368CA-2752-47EB-864D-41624FD3B59A}" srcOrd="6" destOrd="0" presId="urn:microsoft.com/office/officeart/2011/layout/RadialPictureList"/>
    <dgm:cxn modelId="{CF40123F-F867-4FAD-A805-679637462192}" type="presParOf" srcId="{93E368CA-2752-47EB-864D-41624FD3B59A}" destId="{F9811CB1-722C-4242-8788-907E229E54BD}" srcOrd="0" destOrd="0" presId="urn:microsoft.com/office/officeart/2011/layout/RadialPictureList"/>
    <dgm:cxn modelId="{B50172E8-7AA6-4801-A12E-13A758D7B709}" type="presParOf" srcId="{9DF32FB2-49F9-4AA3-B380-D60CD0CF93B2}" destId="{5B7F6D96-9607-45D6-A9EF-F5DA24DB253A}" srcOrd="7" destOrd="0" presId="urn:microsoft.com/office/officeart/2011/layout/RadialPictureList"/>
    <dgm:cxn modelId="{5ADDB106-CE74-43ED-90BB-AB008D0BE72E}" type="presParOf" srcId="{9DF32FB2-49F9-4AA3-B380-D60CD0CF93B2}" destId="{2422204A-AD06-4735-A61D-4288371C305C}" srcOrd="8" destOrd="0" presId="urn:microsoft.com/office/officeart/2011/layout/RadialPictureList"/>
    <dgm:cxn modelId="{8DF7A7F9-C4C1-457A-A04B-3A9ABE19A156}" type="presParOf" srcId="{2422204A-AD06-4735-A61D-4288371C305C}" destId="{E17BBBA7-75F0-4C81-8ED2-9BF75E48CC0E}" srcOrd="0" destOrd="0" presId="urn:microsoft.com/office/officeart/2011/layout/RadialPictureList"/>
    <dgm:cxn modelId="{8E41A91F-3BBF-4482-9E4F-EA74F52E1AB3}" type="presParOf" srcId="{9DF32FB2-49F9-4AA3-B380-D60CD0CF93B2}" destId="{238234BA-930A-4ACD-AAD4-5C53B257DA07}" srcOrd="9" destOrd="0" presId="urn:microsoft.com/office/officeart/2011/layout/RadialPicture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219F1B6-1F20-42F8-8DDC-FB21043991AE}" type="doc">
      <dgm:prSet loTypeId="urn:microsoft.com/office/officeart/2008/layout/VerticalCurvedList" loCatId="list" qsTypeId="urn:microsoft.com/office/officeart/2005/8/quickstyle/3d2" qsCatId="3D" csTypeId="urn:microsoft.com/office/officeart/2005/8/colors/accent1_2" csCatId="accent1" phldr="1"/>
      <dgm:spPr/>
      <dgm:t>
        <a:bodyPr/>
        <a:lstStyle/>
        <a:p>
          <a:endParaRPr lang="en-GB"/>
        </a:p>
      </dgm:t>
    </dgm:pt>
    <dgm:pt modelId="{CE4048C6-BCC4-4694-A405-403C6870935E}">
      <dgm:prSet phldrT="[Text]" custT="1"/>
      <dgm:spPr/>
      <dgm:t>
        <a:bodyPr/>
        <a:lstStyle/>
        <a:p>
          <a:pPr algn="ctr"/>
          <a:r>
            <a:rPr lang="en-GB" sz="2400" b="1"/>
            <a:t>Regional Economic Development</a:t>
          </a:r>
        </a:p>
      </dgm:t>
    </dgm:pt>
    <dgm:pt modelId="{FF0CB9A2-4977-4E26-AE2B-3327A69D3692}" type="parTrans" cxnId="{373F72DE-4545-43B8-8550-3B2B2B818720}">
      <dgm:prSet/>
      <dgm:spPr/>
      <dgm:t>
        <a:bodyPr/>
        <a:lstStyle/>
        <a:p>
          <a:endParaRPr lang="en-GB" sz="1600" b="1"/>
        </a:p>
      </dgm:t>
    </dgm:pt>
    <dgm:pt modelId="{1E483C53-8D21-4335-A30B-C536524ABD75}" type="sibTrans" cxnId="{373F72DE-4545-43B8-8550-3B2B2B818720}">
      <dgm:prSet/>
      <dgm:spPr/>
      <dgm:t>
        <a:bodyPr/>
        <a:lstStyle/>
        <a:p>
          <a:endParaRPr lang="en-GB" sz="1600" b="1"/>
        </a:p>
      </dgm:t>
    </dgm:pt>
    <dgm:pt modelId="{3414191A-6DDA-4D30-B62D-1E5C76670944}">
      <dgm:prSet phldrT="[Text]" custT="1"/>
      <dgm:spPr/>
      <dgm:t>
        <a:bodyPr/>
        <a:lstStyle/>
        <a:p>
          <a:pPr algn="ctr"/>
          <a:r>
            <a:rPr lang="en-GB" sz="1600" b="1"/>
            <a:t> </a:t>
          </a:r>
          <a:r>
            <a:rPr lang="en-GB" sz="2400" b="1"/>
            <a:t>UK Food Manufacturing Sector</a:t>
          </a:r>
        </a:p>
      </dgm:t>
    </dgm:pt>
    <dgm:pt modelId="{DAACA72E-6BAD-44EA-9290-638FE5ACEE19}" type="parTrans" cxnId="{F631797B-EF4D-45AC-A221-BC0693AB8B2E}">
      <dgm:prSet/>
      <dgm:spPr/>
      <dgm:t>
        <a:bodyPr/>
        <a:lstStyle/>
        <a:p>
          <a:endParaRPr lang="en-GB" sz="1600" b="1"/>
        </a:p>
      </dgm:t>
    </dgm:pt>
    <dgm:pt modelId="{8BB199F4-A30E-4BBD-A969-87AB58EF38F8}" type="sibTrans" cxnId="{F631797B-EF4D-45AC-A221-BC0693AB8B2E}">
      <dgm:prSet/>
      <dgm:spPr/>
      <dgm:t>
        <a:bodyPr/>
        <a:lstStyle/>
        <a:p>
          <a:endParaRPr lang="en-GB" sz="1600" b="1"/>
        </a:p>
      </dgm:t>
    </dgm:pt>
    <dgm:pt modelId="{E861A13A-18D2-4614-965E-C90B61B2500C}" type="pres">
      <dgm:prSet presAssocID="{7219F1B6-1F20-42F8-8DDC-FB21043991AE}" presName="Name0" presStyleCnt="0">
        <dgm:presLayoutVars>
          <dgm:chMax val="7"/>
          <dgm:chPref val="7"/>
          <dgm:dir/>
        </dgm:presLayoutVars>
      </dgm:prSet>
      <dgm:spPr/>
      <dgm:t>
        <a:bodyPr/>
        <a:lstStyle/>
        <a:p>
          <a:endParaRPr lang="en-US"/>
        </a:p>
      </dgm:t>
    </dgm:pt>
    <dgm:pt modelId="{0D3A6F5F-B705-41B7-8E6A-0BE1A3A7190D}" type="pres">
      <dgm:prSet presAssocID="{7219F1B6-1F20-42F8-8DDC-FB21043991AE}" presName="Name1" presStyleCnt="0"/>
      <dgm:spPr/>
    </dgm:pt>
    <dgm:pt modelId="{F8F17AF4-50E2-453A-B01D-CCEBE6F0E441}" type="pres">
      <dgm:prSet presAssocID="{7219F1B6-1F20-42F8-8DDC-FB21043991AE}" presName="cycle" presStyleCnt="0"/>
      <dgm:spPr/>
    </dgm:pt>
    <dgm:pt modelId="{F2727BB5-21B9-49A0-9882-9E67CFA203F5}" type="pres">
      <dgm:prSet presAssocID="{7219F1B6-1F20-42F8-8DDC-FB21043991AE}" presName="srcNode" presStyleLbl="node1" presStyleIdx="0" presStyleCnt="2"/>
      <dgm:spPr/>
    </dgm:pt>
    <dgm:pt modelId="{3EDCBBF2-2DA2-43E1-81CF-5E249649AD1E}" type="pres">
      <dgm:prSet presAssocID="{7219F1B6-1F20-42F8-8DDC-FB21043991AE}" presName="conn" presStyleLbl="parChTrans1D2" presStyleIdx="0" presStyleCnt="1" custScaleX="92019" custLinFactNeighborX="-3091" custLinFactNeighborY="1104"/>
      <dgm:spPr/>
      <dgm:t>
        <a:bodyPr/>
        <a:lstStyle/>
        <a:p>
          <a:endParaRPr lang="en-US"/>
        </a:p>
      </dgm:t>
    </dgm:pt>
    <dgm:pt modelId="{6BBA3DE5-FF73-4610-B951-53F353B426A1}" type="pres">
      <dgm:prSet presAssocID="{7219F1B6-1F20-42F8-8DDC-FB21043991AE}" presName="extraNode" presStyleLbl="node1" presStyleIdx="0" presStyleCnt="2"/>
      <dgm:spPr/>
    </dgm:pt>
    <dgm:pt modelId="{41A1CB3C-388B-49B0-ADC8-3BB5EC02A07C}" type="pres">
      <dgm:prSet presAssocID="{7219F1B6-1F20-42F8-8DDC-FB21043991AE}" presName="dstNode" presStyleLbl="node1" presStyleIdx="0" presStyleCnt="2"/>
      <dgm:spPr/>
    </dgm:pt>
    <dgm:pt modelId="{032FBDAF-AD37-4B30-B396-3EC742D1A2D9}" type="pres">
      <dgm:prSet presAssocID="{CE4048C6-BCC4-4694-A405-403C6870935E}" presName="text_1" presStyleLbl="node1" presStyleIdx="0" presStyleCnt="2" custLinFactNeighborX="-1664" custLinFactNeighborY="-9418">
        <dgm:presLayoutVars>
          <dgm:bulletEnabled val="1"/>
        </dgm:presLayoutVars>
      </dgm:prSet>
      <dgm:spPr/>
      <dgm:t>
        <a:bodyPr/>
        <a:lstStyle/>
        <a:p>
          <a:endParaRPr lang="en-US"/>
        </a:p>
      </dgm:t>
    </dgm:pt>
    <dgm:pt modelId="{0EA792CB-4BE4-4648-B1CA-1B0D82773EB2}" type="pres">
      <dgm:prSet presAssocID="{CE4048C6-BCC4-4694-A405-403C6870935E}" presName="accent_1" presStyleCnt="0"/>
      <dgm:spPr/>
    </dgm:pt>
    <dgm:pt modelId="{524A14A2-26E3-4DC3-A386-8D72DCDC0526}" type="pres">
      <dgm:prSet presAssocID="{CE4048C6-BCC4-4694-A405-403C6870935E}" presName="accentRepeatNode" presStyleLbl="solidFgAcc1" presStyleIdx="0" presStyleCnt="2" custScaleX="122473" custScaleY="113509" custLinFactNeighborX="4141" custLinFactNeighborY="-12214"/>
      <dgm:spPr>
        <a:blipFill dpi="0" rotWithShape="1">
          <a:blip xmlns:r="http://schemas.openxmlformats.org/officeDocument/2006/relationships" r:embed="rId1">
            <a:extLst>
              <a:ext uri="{28A0092B-C50C-407E-A947-70E740481C1C}">
                <a14:useLocalDpi xmlns:a14="http://schemas.microsoft.com/office/drawing/2010/main" val="0"/>
              </a:ext>
              <a:ext uri="{837473B0-CC2E-450A-ABE3-18F120FF3D39}">
                <a1611:picAttrSrcUrl xmlns:a1611="http://schemas.microsoft.com/office/drawing/2016/11/main" xmlns="" r:id="rId2"/>
              </a:ext>
            </a:extLst>
          </a:blip>
          <a:srcRect/>
          <a:stretch>
            <a:fillRect/>
          </a:stretch>
        </a:blipFill>
      </dgm:spPr>
    </dgm:pt>
    <dgm:pt modelId="{3624FBCD-C27A-400E-A1B4-FA6AD93FC65B}" type="pres">
      <dgm:prSet presAssocID="{3414191A-6DDA-4D30-B62D-1E5C76670944}" presName="text_2" presStyleLbl="node1" presStyleIdx="1" presStyleCnt="2" custLinFactNeighborX="-1664" custLinFactNeighborY="24941">
        <dgm:presLayoutVars>
          <dgm:bulletEnabled val="1"/>
        </dgm:presLayoutVars>
      </dgm:prSet>
      <dgm:spPr/>
      <dgm:t>
        <a:bodyPr/>
        <a:lstStyle/>
        <a:p>
          <a:endParaRPr lang="en-US"/>
        </a:p>
      </dgm:t>
    </dgm:pt>
    <dgm:pt modelId="{8E80E27E-3203-464F-8C06-6CA6D54F085B}" type="pres">
      <dgm:prSet presAssocID="{3414191A-6DDA-4D30-B62D-1E5C76670944}" presName="accent_2" presStyleCnt="0"/>
      <dgm:spPr/>
    </dgm:pt>
    <dgm:pt modelId="{705ED3C4-D8BB-491F-929A-188BF11333E4}" type="pres">
      <dgm:prSet presAssocID="{3414191A-6DDA-4D30-B62D-1E5C76670944}" presName="accentRepeatNode" presStyleLbl="solidFgAcc1" presStyleIdx="1" presStyleCnt="2" custScaleX="121785" custScaleY="108078" custLinFactNeighborX="-6982" custLinFactNeighborY="25967"/>
      <dgm:spPr>
        <a:blipFill dpi="0" rotWithShape="0">
          <a:blip xmlns:r="http://schemas.openxmlformats.org/officeDocument/2006/relationships" r:embed="rId3">
            <a:extLst>
              <a:ext uri="{28A0092B-C50C-407E-A947-70E740481C1C}">
                <a14:useLocalDpi xmlns:a14="http://schemas.microsoft.com/office/drawing/2010/main" val="0"/>
              </a:ext>
              <a:ext uri="{837473B0-CC2E-450A-ABE3-18F120FF3D39}">
                <a1611:picAttrSrcUrl xmlns:a1611="http://schemas.microsoft.com/office/drawing/2016/11/main" xmlns="" r:id="rId4"/>
              </a:ext>
            </a:extLst>
          </a:blip>
          <a:srcRect/>
          <a:stretch>
            <a:fillRect/>
          </a:stretch>
        </a:blipFill>
      </dgm:spPr>
    </dgm:pt>
  </dgm:ptLst>
  <dgm:cxnLst>
    <dgm:cxn modelId="{6ECCDBEC-7084-418E-8DE8-02236884C1F8}" type="presOf" srcId="{3414191A-6DDA-4D30-B62D-1E5C76670944}" destId="{3624FBCD-C27A-400E-A1B4-FA6AD93FC65B}" srcOrd="0" destOrd="0" presId="urn:microsoft.com/office/officeart/2008/layout/VerticalCurvedList"/>
    <dgm:cxn modelId="{373F72DE-4545-43B8-8550-3B2B2B818720}" srcId="{7219F1B6-1F20-42F8-8DDC-FB21043991AE}" destId="{CE4048C6-BCC4-4694-A405-403C6870935E}" srcOrd="0" destOrd="0" parTransId="{FF0CB9A2-4977-4E26-AE2B-3327A69D3692}" sibTransId="{1E483C53-8D21-4335-A30B-C536524ABD75}"/>
    <dgm:cxn modelId="{F631797B-EF4D-45AC-A221-BC0693AB8B2E}" srcId="{7219F1B6-1F20-42F8-8DDC-FB21043991AE}" destId="{3414191A-6DDA-4D30-B62D-1E5C76670944}" srcOrd="1" destOrd="0" parTransId="{DAACA72E-6BAD-44EA-9290-638FE5ACEE19}" sibTransId="{8BB199F4-A30E-4BBD-A969-87AB58EF38F8}"/>
    <dgm:cxn modelId="{4CC9A788-8AE4-4ADB-B991-894281B8E834}" type="presOf" srcId="{1E483C53-8D21-4335-A30B-C536524ABD75}" destId="{3EDCBBF2-2DA2-43E1-81CF-5E249649AD1E}" srcOrd="0" destOrd="0" presId="urn:microsoft.com/office/officeart/2008/layout/VerticalCurvedList"/>
    <dgm:cxn modelId="{C932FC46-ADE0-462E-A917-01982B52D3BB}" type="presOf" srcId="{CE4048C6-BCC4-4694-A405-403C6870935E}" destId="{032FBDAF-AD37-4B30-B396-3EC742D1A2D9}" srcOrd="0" destOrd="0" presId="urn:microsoft.com/office/officeart/2008/layout/VerticalCurvedList"/>
    <dgm:cxn modelId="{83AFE8A4-7641-4072-978D-130F04040E2C}" type="presOf" srcId="{7219F1B6-1F20-42F8-8DDC-FB21043991AE}" destId="{E861A13A-18D2-4614-965E-C90B61B2500C}" srcOrd="0" destOrd="0" presId="urn:microsoft.com/office/officeart/2008/layout/VerticalCurvedList"/>
    <dgm:cxn modelId="{98C45B1C-C77D-4330-AF9B-6C867D2EAC22}" type="presParOf" srcId="{E861A13A-18D2-4614-965E-C90B61B2500C}" destId="{0D3A6F5F-B705-41B7-8E6A-0BE1A3A7190D}" srcOrd="0" destOrd="0" presId="urn:microsoft.com/office/officeart/2008/layout/VerticalCurvedList"/>
    <dgm:cxn modelId="{20F4E5A2-5E6A-4F79-9989-7D799C404C7B}" type="presParOf" srcId="{0D3A6F5F-B705-41B7-8E6A-0BE1A3A7190D}" destId="{F8F17AF4-50E2-453A-B01D-CCEBE6F0E441}" srcOrd="0" destOrd="0" presId="urn:microsoft.com/office/officeart/2008/layout/VerticalCurvedList"/>
    <dgm:cxn modelId="{9CDA29AA-0820-401E-9F90-C1E087446159}" type="presParOf" srcId="{F8F17AF4-50E2-453A-B01D-CCEBE6F0E441}" destId="{F2727BB5-21B9-49A0-9882-9E67CFA203F5}" srcOrd="0" destOrd="0" presId="urn:microsoft.com/office/officeart/2008/layout/VerticalCurvedList"/>
    <dgm:cxn modelId="{0BC9A458-6F7B-4761-8286-48962EAE6C38}" type="presParOf" srcId="{F8F17AF4-50E2-453A-B01D-CCEBE6F0E441}" destId="{3EDCBBF2-2DA2-43E1-81CF-5E249649AD1E}" srcOrd="1" destOrd="0" presId="urn:microsoft.com/office/officeart/2008/layout/VerticalCurvedList"/>
    <dgm:cxn modelId="{6E9D8646-89FF-4CE3-BFFE-00951D5B3BAF}" type="presParOf" srcId="{F8F17AF4-50E2-453A-B01D-CCEBE6F0E441}" destId="{6BBA3DE5-FF73-4610-B951-53F353B426A1}" srcOrd="2" destOrd="0" presId="urn:microsoft.com/office/officeart/2008/layout/VerticalCurvedList"/>
    <dgm:cxn modelId="{11AC539C-29D4-4D50-8996-71400608AED2}" type="presParOf" srcId="{F8F17AF4-50E2-453A-B01D-CCEBE6F0E441}" destId="{41A1CB3C-388B-49B0-ADC8-3BB5EC02A07C}" srcOrd="3" destOrd="0" presId="urn:microsoft.com/office/officeart/2008/layout/VerticalCurvedList"/>
    <dgm:cxn modelId="{4CC93F64-568A-4F25-80F2-15467D98C9F0}" type="presParOf" srcId="{0D3A6F5F-B705-41B7-8E6A-0BE1A3A7190D}" destId="{032FBDAF-AD37-4B30-B396-3EC742D1A2D9}" srcOrd="1" destOrd="0" presId="urn:microsoft.com/office/officeart/2008/layout/VerticalCurvedList"/>
    <dgm:cxn modelId="{E154AF63-05A1-4795-A17C-25A9A35049A9}" type="presParOf" srcId="{0D3A6F5F-B705-41B7-8E6A-0BE1A3A7190D}" destId="{0EA792CB-4BE4-4648-B1CA-1B0D82773EB2}" srcOrd="2" destOrd="0" presId="urn:microsoft.com/office/officeart/2008/layout/VerticalCurvedList"/>
    <dgm:cxn modelId="{681DA319-C009-45CA-B5F5-44433E1BCC84}" type="presParOf" srcId="{0EA792CB-4BE4-4648-B1CA-1B0D82773EB2}" destId="{524A14A2-26E3-4DC3-A386-8D72DCDC0526}" srcOrd="0" destOrd="0" presId="urn:microsoft.com/office/officeart/2008/layout/VerticalCurvedList"/>
    <dgm:cxn modelId="{D62CF4CA-A430-4C59-B0F6-C456B3ECD5F3}" type="presParOf" srcId="{0D3A6F5F-B705-41B7-8E6A-0BE1A3A7190D}" destId="{3624FBCD-C27A-400E-A1B4-FA6AD93FC65B}" srcOrd="3" destOrd="0" presId="urn:microsoft.com/office/officeart/2008/layout/VerticalCurvedList"/>
    <dgm:cxn modelId="{23117BAA-8097-4864-B9FA-95288392C4C5}" type="presParOf" srcId="{0D3A6F5F-B705-41B7-8E6A-0BE1A3A7190D}" destId="{8E80E27E-3203-464F-8C06-6CA6D54F085B}" srcOrd="4" destOrd="0" presId="urn:microsoft.com/office/officeart/2008/layout/VerticalCurvedList"/>
    <dgm:cxn modelId="{CEB7C9EE-0515-4145-812B-8005A13D66F4}" type="presParOf" srcId="{8E80E27E-3203-464F-8C06-6CA6D54F085B}" destId="{705ED3C4-D8BB-491F-929A-188BF11333E4}"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219F1B6-1F20-42F8-8DDC-FB21043991AE}" type="doc">
      <dgm:prSet loTypeId="urn:microsoft.com/office/officeart/2008/layout/VerticalCurvedList" loCatId="list" qsTypeId="urn:microsoft.com/office/officeart/2005/8/quickstyle/3d2" qsCatId="3D" csTypeId="urn:microsoft.com/office/officeart/2005/8/colors/accent1_2" csCatId="accent1" phldr="1"/>
      <dgm:spPr/>
      <dgm:t>
        <a:bodyPr/>
        <a:lstStyle/>
        <a:p>
          <a:endParaRPr lang="en-GB"/>
        </a:p>
      </dgm:t>
    </dgm:pt>
    <dgm:pt modelId="{4251AD38-BD4B-4485-812D-C17DA10F5744}">
      <dgm:prSet phldrT="[Text]" custT="1"/>
      <dgm:spPr/>
      <dgm:t>
        <a:bodyPr/>
        <a:lstStyle/>
        <a:p>
          <a:pPr algn="ctr">
            <a:lnSpc>
              <a:spcPct val="100000"/>
            </a:lnSpc>
            <a:spcAft>
              <a:spcPct val="35000"/>
            </a:spcAft>
          </a:pPr>
          <a:r>
            <a:rPr lang="en-GB" sz="2000" b="1"/>
            <a:t>Triple Helix Knowledge Transfer </a:t>
          </a:r>
        </a:p>
        <a:p>
          <a:pPr algn="ctr">
            <a:lnSpc>
              <a:spcPct val="100000"/>
            </a:lnSpc>
            <a:spcAft>
              <a:spcPts val="0"/>
            </a:spcAft>
          </a:pPr>
          <a:r>
            <a:rPr lang="en-GB" sz="2000" b="1"/>
            <a:t>for </a:t>
          </a:r>
        </a:p>
        <a:p>
          <a:pPr algn="ctr">
            <a:lnSpc>
              <a:spcPct val="100000"/>
            </a:lnSpc>
            <a:spcAft>
              <a:spcPct val="35000"/>
            </a:spcAft>
          </a:pPr>
          <a:r>
            <a:rPr lang="en-GB" sz="2000" b="1"/>
            <a:t>Food and Drink Manufacturing and Processing (FDMP)</a:t>
          </a:r>
        </a:p>
      </dgm:t>
    </dgm:pt>
    <dgm:pt modelId="{A666BF75-E4F2-412B-9A9A-D179D30EE1B7}" type="parTrans" cxnId="{1C6B35C1-174D-4DD8-9A9B-948643A6B17C}">
      <dgm:prSet/>
      <dgm:spPr/>
      <dgm:t>
        <a:bodyPr/>
        <a:lstStyle/>
        <a:p>
          <a:endParaRPr lang="en-GB" sz="1600" b="1"/>
        </a:p>
      </dgm:t>
    </dgm:pt>
    <dgm:pt modelId="{48A54A08-3B14-4342-8BDF-90AC794A8006}" type="sibTrans" cxnId="{1C6B35C1-174D-4DD8-9A9B-948643A6B17C}">
      <dgm:prSet/>
      <dgm:spPr/>
      <dgm:t>
        <a:bodyPr/>
        <a:lstStyle/>
        <a:p>
          <a:endParaRPr lang="en-GB" sz="1600" b="1"/>
        </a:p>
      </dgm:t>
    </dgm:pt>
    <dgm:pt modelId="{105DD287-7099-435A-B923-7B973DC4C028}">
      <dgm:prSet phldrT="[Text]" custT="1"/>
      <dgm:spPr/>
      <dgm:t>
        <a:bodyPr/>
        <a:lstStyle/>
        <a:p>
          <a:pPr algn="ctr">
            <a:lnSpc>
              <a:spcPct val="90000"/>
            </a:lnSpc>
          </a:pPr>
          <a:r>
            <a:rPr lang="en-GB" sz="2000" b="1"/>
            <a:t>Sectoral Case Study</a:t>
          </a:r>
        </a:p>
        <a:p>
          <a:pPr algn="ctr">
            <a:lnSpc>
              <a:spcPct val="100000"/>
            </a:lnSpc>
          </a:pPr>
          <a:r>
            <a:rPr lang="en-GB" sz="2000" b="1"/>
            <a:t> ZERO2FIVE° Strategic and Tactical Growth Platforms</a:t>
          </a:r>
        </a:p>
      </dgm:t>
    </dgm:pt>
    <dgm:pt modelId="{D5D639A9-585F-4430-A72B-B17425263ADC}" type="parTrans" cxnId="{A845F262-1445-4572-A8E0-D2D702CC98E4}">
      <dgm:prSet/>
      <dgm:spPr/>
      <dgm:t>
        <a:bodyPr/>
        <a:lstStyle/>
        <a:p>
          <a:endParaRPr lang="en-GB" sz="1600" b="1"/>
        </a:p>
      </dgm:t>
    </dgm:pt>
    <dgm:pt modelId="{F26F23B3-59DD-4DCC-825C-C359E3F76B00}" type="sibTrans" cxnId="{A845F262-1445-4572-A8E0-D2D702CC98E4}">
      <dgm:prSet/>
      <dgm:spPr/>
      <dgm:t>
        <a:bodyPr/>
        <a:lstStyle/>
        <a:p>
          <a:endParaRPr lang="en-GB" sz="1600" b="1"/>
        </a:p>
      </dgm:t>
    </dgm:pt>
    <dgm:pt modelId="{E861A13A-18D2-4614-965E-C90B61B2500C}" type="pres">
      <dgm:prSet presAssocID="{7219F1B6-1F20-42F8-8DDC-FB21043991AE}" presName="Name0" presStyleCnt="0">
        <dgm:presLayoutVars>
          <dgm:chMax val="7"/>
          <dgm:chPref val="7"/>
          <dgm:dir/>
        </dgm:presLayoutVars>
      </dgm:prSet>
      <dgm:spPr/>
      <dgm:t>
        <a:bodyPr/>
        <a:lstStyle/>
        <a:p>
          <a:endParaRPr lang="en-US"/>
        </a:p>
      </dgm:t>
    </dgm:pt>
    <dgm:pt modelId="{0D3A6F5F-B705-41B7-8E6A-0BE1A3A7190D}" type="pres">
      <dgm:prSet presAssocID="{7219F1B6-1F20-42F8-8DDC-FB21043991AE}" presName="Name1" presStyleCnt="0"/>
      <dgm:spPr/>
    </dgm:pt>
    <dgm:pt modelId="{F8F17AF4-50E2-453A-B01D-CCEBE6F0E441}" type="pres">
      <dgm:prSet presAssocID="{7219F1B6-1F20-42F8-8DDC-FB21043991AE}" presName="cycle" presStyleCnt="0"/>
      <dgm:spPr/>
    </dgm:pt>
    <dgm:pt modelId="{F2727BB5-21B9-49A0-9882-9E67CFA203F5}" type="pres">
      <dgm:prSet presAssocID="{7219F1B6-1F20-42F8-8DDC-FB21043991AE}" presName="srcNode" presStyleLbl="node1" presStyleIdx="0" presStyleCnt="2"/>
      <dgm:spPr/>
    </dgm:pt>
    <dgm:pt modelId="{3EDCBBF2-2DA2-43E1-81CF-5E249649AD1E}" type="pres">
      <dgm:prSet presAssocID="{7219F1B6-1F20-42F8-8DDC-FB21043991AE}" presName="conn" presStyleLbl="parChTrans1D2" presStyleIdx="0" presStyleCnt="1"/>
      <dgm:spPr/>
      <dgm:t>
        <a:bodyPr/>
        <a:lstStyle/>
        <a:p>
          <a:endParaRPr lang="en-US"/>
        </a:p>
      </dgm:t>
    </dgm:pt>
    <dgm:pt modelId="{6BBA3DE5-FF73-4610-B951-53F353B426A1}" type="pres">
      <dgm:prSet presAssocID="{7219F1B6-1F20-42F8-8DDC-FB21043991AE}" presName="extraNode" presStyleLbl="node1" presStyleIdx="0" presStyleCnt="2"/>
      <dgm:spPr/>
    </dgm:pt>
    <dgm:pt modelId="{41A1CB3C-388B-49B0-ADC8-3BB5EC02A07C}" type="pres">
      <dgm:prSet presAssocID="{7219F1B6-1F20-42F8-8DDC-FB21043991AE}" presName="dstNode" presStyleLbl="node1" presStyleIdx="0" presStyleCnt="2"/>
      <dgm:spPr/>
    </dgm:pt>
    <dgm:pt modelId="{4A0E0D93-EC9A-4FC7-85C3-FCFFFE6903AA}" type="pres">
      <dgm:prSet presAssocID="{4251AD38-BD4B-4485-812D-C17DA10F5744}" presName="text_1" presStyleLbl="node1" presStyleIdx="0" presStyleCnt="2" custScaleX="104042" custLinFactNeighborX="22">
        <dgm:presLayoutVars>
          <dgm:bulletEnabled val="1"/>
        </dgm:presLayoutVars>
      </dgm:prSet>
      <dgm:spPr/>
      <dgm:t>
        <a:bodyPr/>
        <a:lstStyle/>
        <a:p>
          <a:endParaRPr lang="en-US"/>
        </a:p>
      </dgm:t>
    </dgm:pt>
    <dgm:pt modelId="{FF3131AE-EDB5-4366-87CE-6BDABD8E23AA}" type="pres">
      <dgm:prSet presAssocID="{4251AD38-BD4B-4485-812D-C17DA10F5744}" presName="accent_1" presStyleCnt="0"/>
      <dgm:spPr/>
    </dgm:pt>
    <dgm:pt modelId="{9BFA71A6-0D11-4A72-B918-60872EA6D034}" type="pres">
      <dgm:prSet presAssocID="{4251AD38-BD4B-4485-812D-C17DA10F5744}" presName="accentRepeatNode" presStyleLbl="solidFgAcc1" presStyleIdx="0" presStyleCnt="2" custScaleX="121481" custScaleY="110208" custLinFactNeighborX="-7290" custLinFactNeighborY="-3845"/>
      <dgm:spPr>
        <a:blipFill dpi="0" rotWithShape="1">
          <a:blip xmlns:r="http://schemas.openxmlformats.org/officeDocument/2006/relationships" r:embed="rId1">
            <a:extLst>
              <a:ext uri="{28A0092B-C50C-407E-A947-70E740481C1C}">
                <a14:useLocalDpi xmlns:a14="http://schemas.microsoft.com/office/drawing/2010/main" val="0"/>
              </a:ext>
              <a:ext uri="{837473B0-CC2E-450A-ABE3-18F120FF3D39}">
                <a1611:picAttrSrcUrl xmlns:a1611="http://schemas.microsoft.com/office/drawing/2016/11/main" xmlns="" r:id="rId2"/>
              </a:ext>
            </a:extLst>
          </a:blip>
          <a:srcRect/>
          <a:stretch>
            <a:fillRect/>
          </a:stretch>
        </a:blipFill>
      </dgm:spPr>
    </dgm:pt>
    <dgm:pt modelId="{365D9F0A-A515-4234-87F4-2F70D01BFAAC}" type="pres">
      <dgm:prSet presAssocID="{105DD287-7099-435A-B923-7B973DC4C028}" presName="text_2" presStyleLbl="node1" presStyleIdx="1" presStyleCnt="2" custScaleX="104352">
        <dgm:presLayoutVars>
          <dgm:bulletEnabled val="1"/>
        </dgm:presLayoutVars>
      </dgm:prSet>
      <dgm:spPr/>
      <dgm:t>
        <a:bodyPr/>
        <a:lstStyle/>
        <a:p>
          <a:endParaRPr lang="en-US"/>
        </a:p>
      </dgm:t>
    </dgm:pt>
    <dgm:pt modelId="{66E4A588-5C89-4216-ADAA-FAD32FDFF14C}" type="pres">
      <dgm:prSet presAssocID="{105DD287-7099-435A-B923-7B973DC4C028}" presName="accent_2" presStyleCnt="0"/>
      <dgm:spPr/>
    </dgm:pt>
    <dgm:pt modelId="{F759F1F1-A228-4C48-887D-0A0D270B791D}" type="pres">
      <dgm:prSet presAssocID="{105DD287-7099-435A-B923-7B973DC4C028}" presName="accentRepeatNode" presStyleLbl="solidFgAcc1" presStyleIdx="1" presStyleCnt="2" custScaleX="122879" custScaleY="112457" custLinFactNeighborX="-7498" custLinFactNeighborY="750"/>
      <dgm:spPr>
        <a:blipFill dpi="0" rotWithShape="0">
          <a:blip xmlns:r="http://schemas.openxmlformats.org/officeDocument/2006/relationships" r:embed="rId3">
            <a:extLst>
              <a:ext uri="{28A0092B-C50C-407E-A947-70E740481C1C}">
                <a14:useLocalDpi xmlns:a14="http://schemas.microsoft.com/office/drawing/2010/main" val="0"/>
              </a:ext>
              <a:ext uri="{837473B0-CC2E-450A-ABE3-18F120FF3D39}">
                <a1611:picAttrSrcUrl xmlns:a1611="http://schemas.microsoft.com/office/drawing/2016/11/main" xmlns="" r:id="rId4"/>
              </a:ext>
            </a:extLst>
          </a:blip>
          <a:srcRect/>
          <a:stretch>
            <a:fillRect/>
          </a:stretch>
        </a:blipFill>
      </dgm:spPr>
    </dgm:pt>
  </dgm:ptLst>
  <dgm:cxnLst>
    <dgm:cxn modelId="{A845F262-1445-4572-A8E0-D2D702CC98E4}" srcId="{7219F1B6-1F20-42F8-8DDC-FB21043991AE}" destId="{105DD287-7099-435A-B923-7B973DC4C028}" srcOrd="1" destOrd="0" parTransId="{D5D639A9-585F-4430-A72B-B17425263ADC}" sibTransId="{F26F23B3-59DD-4DCC-825C-C359E3F76B00}"/>
    <dgm:cxn modelId="{1C6B35C1-174D-4DD8-9A9B-948643A6B17C}" srcId="{7219F1B6-1F20-42F8-8DDC-FB21043991AE}" destId="{4251AD38-BD4B-4485-812D-C17DA10F5744}" srcOrd="0" destOrd="0" parTransId="{A666BF75-E4F2-412B-9A9A-D179D30EE1B7}" sibTransId="{48A54A08-3B14-4342-8BDF-90AC794A8006}"/>
    <dgm:cxn modelId="{4E88BD6C-607C-4754-B48C-8374AE32FA35}" type="presOf" srcId="{105DD287-7099-435A-B923-7B973DC4C028}" destId="{365D9F0A-A515-4234-87F4-2F70D01BFAAC}" srcOrd="0" destOrd="0" presId="urn:microsoft.com/office/officeart/2008/layout/VerticalCurvedList"/>
    <dgm:cxn modelId="{11F57EEF-1489-4639-9BDD-6A8376A823BF}" type="presOf" srcId="{48A54A08-3B14-4342-8BDF-90AC794A8006}" destId="{3EDCBBF2-2DA2-43E1-81CF-5E249649AD1E}" srcOrd="0" destOrd="0" presId="urn:microsoft.com/office/officeart/2008/layout/VerticalCurvedList"/>
    <dgm:cxn modelId="{A23C683A-EAC9-4BAF-A69D-51C0004B9B8D}" type="presOf" srcId="{4251AD38-BD4B-4485-812D-C17DA10F5744}" destId="{4A0E0D93-EC9A-4FC7-85C3-FCFFFE6903AA}" srcOrd="0" destOrd="0" presId="urn:microsoft.com/office/officeart/2008/layout/VerticalCurvedList"/>
    <dgm:cxn modelId="{83AFE8A4-7641-4072-978D-130F04040E2C}" type="presOf" srcId="{7219F1B6-1F20-42F8-8DDC-FB21043991AE}" destId="{E861A13A-18D2-4614-965E-C90B61B2500C}" srcOrd="0" destOrd="0" presId="urn:microsoft.com/office/officeart/2008/layout/VerticalCurvedList"/>
    <dgm:cxn modelId="{98C45B1C-C77D-4330-AF9B-6C867D2EAC22}" type="presParOf" srcId="{E861A13A-18D2-4614-965E-C90B61B2500C}" destId="{0D3A6F5F-B705-41B7-8E6A-0BE1A3A7190D}" srcOrd="0" destOrd="0" presId="urn:microsoft.com/office/officeart/2008/layout/VerticalCurvedList"/>
    <dgm:cxn modelId="{20F4E5A2-5E6A-4F79-9989-7D799C404C7B}" type="presParOf" srcId="{0D3A6F5F-B705-41B7-8E6A-0BE1A3A7190D}" destId="{F8F17AF4-50E2-453A-B01D-CCEBE6F0E441}" srcOrd="0" destOrd="0" presId="urn:microsoft.com/office/officeart/2008/layout/VerticalCurvedList"/>
    <dgm:cxn modelId="{9CDA29AA-0820-401E-9F90-C1E087446159}" type="presParOf" srcId="{F8F17AF4-50E2-453A-B01D-CCEBE6F0E441}" destId="{F2727BB5-21B9-49A0-9882-9E67CFA203F5}" srcOrd="0" destOrd="0" presId="urn:microsoft.com/office/officeart/2008/layout/VerticalCurvedList"/>
    <dgm:cxn modelId="{0BC9A458-6F7B-4761-8286-48962EAE6C38}" type="presParOf" srcId="{F8F17AF4-50E2-453A-B01D-CCEBE6F0E441}" destId="{3EDCBBF2-2DA2-43E1-81CF-5E249649AD1E}" srcOrd="1" destOrd="0" presId="urn:microsoft.com/office/officeart/2008/layout/VerticalCurvedList"/>
    <dgm:cxn modelId="{6E9D8646-89FF-4CE3-BFFE-00951D5B3BAF}" type="presParOf" srcId="{F8F17AF4-50E2-453A-B01D-CCEBE6F0E441}" destId="{6BBA3DE5-FF73-4610-B951-53F353B426A1}" srcOrd="2" destOrd="0" presId="urn:microsoft.com/office/officeart/2008/layout/VerticalCurvedList"/>
    <dgm:cxn modelId="{11AC539C-29D4-4D50-8996-71400608AED2}" type="presParOf" srcId="{F8F17AF4-50E2-453A-B01D-CCEBE6F0E441}" destId="{41A1CB3C-388B-49B0-ADC8-3BB5EC02A07C}" srcOrd="3" destOrd="0" presId="urn:microsoft.com/office/officeart/2008/layout/VerticalCurvedList"/>
    <dgm:cxn modelId="{00E77FA5-E661-415F-85C3-2B4D19956CA7}" type="presParOf" srcId="{0D3A6F5F-B705-41B7-8E6A-0BE1A3A7190D}" destId="{4A0E0D93-EC9A-4FC7-85C3-FCFFFE6903AA}" srcOrd="1" destOrd="0" presId="urn:microsoft.com/office/officeart/2008/layout/VerticalCurvedList"/>
    <dgm:cxn modelId="{EE41D84C-92E9-48DD-BFF5-F70BB8579A46}" type="presParOf" srcId="{0D3A6F5F-B705-41B7-8E6A-0BE1A3A7190D}" destId="{FF3131AE-EDB5-4366-87CE-6BDABD8E23AA}" srcOrd="2" destOrd="0" presId="urn:microsoft.com/office/officeart/2008/layout/VerticalCurvedList"/>
    <dgm:cxn modelId="{B01F4189-58F4-4C10-9FD4-0300C9B77256}" type="presParOf" srcId="{FF3131AE-EDB5-4366-87CE-6BDABD8E23AA}" destId="{9BFA71A6-0D11-4A72-B918-60872EA6D034}" srcOrd="0" destOrd="0" presId="urn:microsoft.com/office/officeart/2008/layout/VerticalCurvedList"/>
    <dgm:cxn modelId="{1DE30924-AE43-4BCF-AB5D-73543190CCB7}" type="presParOf" srcId="{0D3A6F5F-B705-41B7-8E6A-0BE1A3A7190D}" destId="{365D9F0A-A515-4234-87F4-2F70D01BFAAC}" srcOrd="3" destOrd="0" presId="urn:microsoft.com/office/officeart/2008/layout/VerticalCurvedList"/>
    <dgm:cxn modelId="{E29F8005-70CF-4845-B7BD-A46E3EBA2070}" type="presParOf" srcId="{0D3A6F5F-B705-41B7-8E6A-0BE1A3A7190D}" destId="{66E4A588-5C89-4216-ADAA-FAD32FDFF14C}" srcOrd="4" destOrd="0" presId="urn:microsoft.com/office/officeart/2008/layout/VerticalCurvedList"/>
    <dgm:cxn modelId="{AD20D4E1-8F4A-4331-BA3A-5F05590F797F}" type="presParOf" srcId="{66E4A588-5C89-4216-ADAA-FAD32FDFF14C}" destId="{F759F1F1-A228-4C48-887D-0A0D270B791D}"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2C2849-8575-4976-A446-482762E8723C}" type="doc">
      <dgm:prSet loTypeId="urn:microsoft.com/office/officeart/2005/8/layout/venn1" loCatId="relationship" qsTypeId="urn:microsoft.com/office/officeart/2005/8/quickstyle/3d3" qsCatId="3D" csTypeId="urn:microsoft.com/office/officeart/2005/8/colors/accent1_5" csCatId="accent1" phldr="1"/>
      <dgm:spPr/>
      <dgm:t>
        <a:bodyPr/>
        <a:lstStyle/>
        <a:p>
          <a:endParaRPr lang="en-GB"/>
        </a:p>
      </dgm:t>
    </dgm:pt>
    <dgm:pt modelId="{8514C096-F927-41E2-8BAA-68CAA056F25E}">
      <dgm:prSet phldrT="[Text]" custT="1"/>
      <dgm:spPr/>
      <dgm:t>
        <a:bodyPr/>
        <a:lstStyle/>
        <a:p>
          <a:r>
            <a:rPr lang="en-GB" sz="2000" b="1">
              <a:solidFill>
                <a:schemeClr val="accent1">
                  <a:lumMod val="50000"/>
                </a:schemeClr>
              </a:solidFill>
            </a:rPr>
            <a:t>Welsh Government</a:t>
          </a:r>
        </a:p>
      </dgm:t>
    </dgm:pt>
    <dgm:pt modelId="{4B23901D-AEEC-44B3-83A6-D528657BCC96}" type="parTrans" cxnId="{10247C01-B54D-43DF-BCBB-5125FEFBFC3E}">
      <dgm:prSet/>
      <dgm:spPr/>
      <dgm:t>
        <a:bodyPr/>
        <a:lstStyle/>
        <a:p>
          <a:endParaRPr lang="en-GB" b="1"/>
        </a:p>
      </dgm:t>
    </dgm:pt>
    <dgm:pt modelId="{959727AB-BECB-4DA0-B4B6-F270FB2198C0}" type="sibTrans" cxnId="{10247C01-B54D-43DF-BCBB-5125FEFBFC3E}">
      <dgm:prSet/>
      <dgm:spPr/>
      <dgm:t>
        <a:bodyPr/>
        <a:lstStyle/>
        <a:p>
          <a:endParaRPr lang="en-GB" b="1"/>
        </a:p>
      </dgm:t>
    </dgm:pt>
    <dgm:pt modelId="{424FEA04-D9BC-433F-9525-EE951035D1CA}">
      <dgm:prSet phldrT="[Text]" custT="1"/>
      <dgm:spPr/>
      <dgm:t>
        <a:bodyPr/>
        <a:lstStyle/>
        <a:p>
          <a:pPr marL="0" indent="0" algn="l"/>
          <a:r>
            <a:rPr lang="en-GB" sz="2000" b="1" dirty="0">
              <a:solidFill>
                <a:schemeClr val="accent1">
                  <a:lumMod val="50000"/>
                </a:schemeClr>
              </a:solidFill>
            </a:rPr>
            <a:t>Food and Drink Manufacturing and Processing</a:t>
          </a:r>
        </a:p>
      </dgm:t>
    </dgm:pt>
    <dgm:pt modelId="{2BB0FA45-09B2-459C-BC3F-1167605A5FFE}" type="parTrans" cxnId="{ED522192-38DE-48BC-ACA4-CD21D1C95E39}">
      <dgm:prSet/>
      <dgm:spPr/>
      <dgm:t>
        <a:bodyPr/>
        <a:lstStyle/>
        <a:p>
          <a:endParaRPr lang="en-GB" b="1"/>
        </a:p>
      </dgm:t>
    </dgm:pt>
    <dgm:pt modelId="{19EF3C64-8B05-47B4-9265-5D2B31C74D0B}" type="sibTrans" cxnId="{ED522192-38DE-48BC-ACA4-CD21D1C95E39}">
      <dgm:prSet/>
      <dgm:spPr/>
      <dgm:t>
        <a:bodyPr/>
        <a:lstStyle/>
        <a:p>
          <a:endParaRPr lang="en-GB" b="1"/>
        </a:p>
      </dgm:t>
    </dgm:pt>
    <dgm:pt modelId="{F3FCE62D-F2F7-4160-B7B2-8C32CD8C8FD1}">
      <dgm:prSet phldrT="[Text]" custT="1"/>
      <dgm:spPr/>
      <dgm:t>
        <a:bodyPr/>
        <a:lstStyle/>
        <a:p>
          <a:pPr marL="174625" indent="93663" algn="ctr"/>
          <a:r>
            <a:rPr lang="en-GB" sz="2000" b="1">
              <a:solidFill>
                <a:schemeClr val="accent1">
                  <a:lumMod val="50000"/>
                </a:schemeClr>
              </a:solidFill>
            </a:rPr>
            <a:t>ZERO2FIVE</a:t>
          </a:r>
          <a:r>
            <a:rPr lang="en-GB" sz="1700" b="1">
              <a:solidFill>
                <a:schemeClr val="accent1">
                  <a:lumMod val="50000"/>
                </a:schemeClr>
              </a:solidFill>
            </a:rPr>
            <a:t>° Food Industry Centre</a:t>
          </a:r>
        </a:p>
      </dgm:t>
    </dgm:pt>
    <dgm:pt modelId="{D876BFCF-148E-45F2-94C9-75E187C49650}" type="parTrans" cxnId="{A4877B9B-4654-4D6D-AF58-ACBE891A9715}">
      <dgm:prSet/>
      <dgm:spPr/>
      <dgm:t>
        <a:bodyPr/>
        <a:lstStyle/>
        <a:p>
          <a:endParaRPr lang="en-GB" b="1"/>
        </a:p>
      </dgm:t>
    </dgm:pt>
    <dgm:pt modelId="{859D3770-6E0D-4899-AD4E-E266423BD755}" type="sibTrans" cxnId="{A4877B9B-4654-4D6D-AF58-ACBE891A9715}">
      <dgm:prSet/>
      <dgm:spPr/>
      <dgm:t>
        <a:bodyPr/>
        <a:lstStyle/>
        <a:p>
          <a:endParaRPr lang="en-GB" b="1"/>
        </a:p>
      </dgm:t>
    </dgm:pt>
    <dgm:pt modelId="{7B543724-F0EA-49D1-8A73-DF8FF2DD98AF}" type="pres">
      <dgm:prSet presAssocID="{CE2C2849-8575-4976-A446-482762E8723C}" presName="compositeShape" presStyleCnt="0">
        <dgm:presLayoutVars>
          <dgm:chMax val="7"/>
          <dgm:dir/>
          <dgm:resizeHandles val="exact"/>
        </dgm:presLayoutVars>
      </dgm:prSet>
      <dgm:spPr/>
      <dgm:t>
        <a:bodyPr/>
        <a:lstStyle/>
        <a:p>
          <a:endParaRPr lang="en-US"/>
        </a:p>
      </dgm:t>
    </dgm:pt>
    <dgm:pt modelId="{20C76B31-B76F-43DC-BCA2-2E28C2DD2B1E}" type="pres">
      <dgm:prSet presAssocID="{8514C096-F927-41E2-8BAA-68CAA056F25E}" presName="circ1" presStyleLbl="vennNode1" presStyleIdx="0" presStyleCnt="3" custScaleX="104254" custLinFactNeighborX="-3061" custLinFactNeighborY="-6100"/>
      <dgm:spPr/>
      <dgm:t>
        <a:bodyPr/>
        <a:lstStyle/>
        <a:p>
          <a:endParaRPr lang="en-US"/>
        </a:p>
      </dgm:t>
    </dgm:pt>
    <dgm:pt modelId="{F8C655BA-5EF4-48F0-A2DA-E1C536CAB9B2}" type="pres">
      <dgm:prSet presAssocID="{8514C096-F927-41E2-8BAA-68CAA056F25E}" presName="circ1Tx" presStyleLbl="revTx" presStyleIdx="0" presStyleCnt="0">
        <dgm:presLayoutVars>
          <dgm:chMax val="0"/>
          <dgm:chPref val="0"/>
          <dgm:bulletEnabled val="1"/>
        </dgm:presLayoutVars>
      </dgm:prSet>
      <dgm:spPr/>
      <dgm:t>
        <a:bodyPr/>
        <a:lstStyle/>
        <a:p>
          <a:endParaRPr lang="en-US"/>
        </a:p>
      </dgm:t>
    </dgm:pt>
    <dgm:pt modelId="{DD276352-5C37-4DB1-ADF7-276A944FE275}" type="pres">
      <dgm:prSet presAssocID="{424FEA04-D9BC-433F-9525-EE951035D1CA}" presName="circ2" presStyleLbl="vennNode1" presStyleIdx="1" presStyleCnt="3" custScaleX="108625" custLinFactNeighborX="4720" custLinFactNeighborY="1070"/>
      <dgm:spPr/>
      <dgm:t>
        <a:bodyPr/>
        <a:lstStyle/>
        <a:p>
          <a:endParaRPr lang="en-US"/>
        </a:p>
      </dgm:t>
    </dgm:pt>
    <dgm:pt modelId="{C18DE690-BC7E-4BC9-9A44-EE9C3DD7500D}" type="pres">
      <dgm:prSet presAssocID="{424FEA04-D9BC-433F-9525-EE951035D1CA}" presName="circ2Tx" presStyleLbl="revTx" presStyleIdx="0" presStyleCnt="0">
        <dgm:presLayoutVars>
          <dgm:chMax val="0"/>
          <dgm:chPref val="0"/>
          <dgm:bulletEnabled val="1"/>
        </dgm:presLayoutVars>
      </dgm:prSet>
      <dgm:spPr/>
      <dgm:t>
        <a:bodyPr/>
        <a:lstStyle/>
        <a:p>
          <a:endParaRPr lang="en-US"/>
        </a:p>
      </dgm:t>
    </dgm:pt>
    <dgm:pt modelId="{3B617A2F-6FBB-4055-9F91-CE88E55C2E5F}" type="pres">
      <dgm:prSet presAssocID="{F3FCE62D-F2F7-4160-B7B2-8C32CD8C8FD1}" presName="circ3" presStyleLbl="vennNode1" presStyleIdx="2" presStyleCnt="3" custScaleX="103255" custLinFactNeighborX="-20067" custLinFactNeighborY="5121"/>
      <dgm:spPr/>
      <dgm:t>
        <a:bodyPr/>
        <a:lstStyle/>
        <a:p>
          <a:endParaRPr lang="en-US"/>
        </a:p>
      </dgm:t>
    </dgm:pt>
    <dgm:pt modelId="{736D86F1-DD57-4247-8088-E8A9C63F32C6}" type="pres">
      <dgm:prSet presAssocID="{F3FCE62D-F2F7-4160-B7B2-8C32CD8C8FD1}" presName="circ3Tx" presStyleLbl="revTx" presStyleIdx="0" presStyleCnt="0">
        <dgm:presLayoutVars>
          <dgm:chMax val="0"/>
          <dgm:chPref val="0"/>
          <dgm:bulletEnabled val="1"/>
        </dgm:presLayoutVars>
      </dgm:prSet>
      <dgm:spPr/>
      <dgm:t>
        <a:bodyPr/>
        <a:lstStyle/>
        <a:p>
          <a:endParaRPr lang="en-US"/>
        </a:p>
      </dgm:t>
    </dgm:pt>
  </dgm:ptLst>
  <dgm:cxnLst>
    <dgm:cxn modelId="{DE495E80-552D-481E-A7E4-1F165F9D5351}" type="presOf" srcId="{8514C096-F927-41E2-8BAA-68CAA056F25E}" destId="{F8C655BA-5EF4-48F0-A2DA-E1C536CAB9B2}" srcOrd="1" destOrd="0" presId="urn:microsoft.com/office/officeart/2005/8/layout/venn1"/>
    <dgm:cxn modelId="{ABFEDC9C-F671-4192-9CE5-A040B8FEA894}" type="presOf" srcId="{F3FCE62D-F2F7-4160-B7B2-8C32CD8C8FD1}" destId="{3B617A2F-6FBB-4055-9F91-CE88E55C2E5F}" srcOrd="0" destOrd="0" presId="urn:microsoft.com/office/officeart/2005/8/layout/venn1"/>
    <dgm:cxn modelId="{ED522192-38DE-48BC-ACA4-CD21D1C95E39}" srcId="{CE2C2849-8575-4976-A446-482762E8723C}" destId="{424FEA04-D9BC-433F-9525-EE951035D1CA}" srcOrd="1" destOrd="0" parTransId="{2BB0FA45-09B2-459C-BC3F-1167605A5FFE}" sibTransId="{19EF3C64-8B05-47B4-9265-5D2B31C74D0B}"/>
    <dgm:cxn modelId="{2F0EC3D4-4D4B-4231-8B1E-BCA9CF231229}" type="presOf" srcId="{8514C096-F927-41E2-8BAA-68CAA056F25E}" destId="{20C76B31-B76F-43DC-BCA2-2E28C2DD2B1E}" srcOrd="0" destOrd="0" presId="urn:microsoft.com/office/officeart/2005/8/layout/venn1"/>
    <dgm:cxn modelId="{10247C01-B54D-43DF-BCBB-5125FEFBFC3E}" srcId="{CE2C2849-8575-4976-A446-482762E8723C}" destId="{8514C096-F927-41E2-8BAA-68CAA056F25E}" srcOrd="0" destOrd="0" parTransId="{4B23901D-AEEC-44B3-83A6-D528657BCC96}" sibTransId="{959727AB-BECB-4DA0-B4B6-F270FB2198C0}"/>
    <dgm:cxn modelId="{1DDD3F12-2099-402C-AC8A-AAD4E88D81DE}" type="presOf" srcId="{CE2C2849-8575-4976-A446-482762E8723C}" destId="{7B543724-F0EA-49D1-8A73-DF8FF2DD98AF}" srcOrd="0" destOrd="0" presId="urn:microsoft.com/office/officeart/2005/8/layout/venn1"/>
    <dgm:cxn modelId="{1DFCDAFC-2C16-43E1-9E5D-8197E3AB6CC3}" type="presOf" srcId="{424FEA04-D9BC-433F-9525-EE951035D1CA}" destId="{C18DE690-BC7E-4BC9-9A44-EE9C3DD7500D}" srcOrd="1" destOrd="0" presId="urn:microsoft.com/office/officeart/2005/8/layout/venn1"/>
    <dgm:cxn modelId="{79BD8F90-DF81-49E5-9CAD-907480818908}" type="presOf" srcId="{424FEA04-D9BC-433F-9525-EE951035D1CA}" destId="{DD276352-5C37-4DB1-ADF7-276A944FE275}" srcOrd="0" destOrd="0" presId="urn:microsoft.com/office/officeart/2005/8/layout/venn1"/>
    <dgm:cxn modelId="{A4877B9B-4654-4D6D-AF58-ACBE891A9715}" srcId="{CE2C2849-8575-4976-A446-482762E8723C}" destId="{F3FCE62D-F2F7-4160-B7B2-8C32CD8C8FD1}" srcOrd="2" destOrd="0" parTransId="{D876BFCF-148E-45F2-94C9-75E187C49650}" sibTransId="{859D3770-6E0D-4899-AD4E-E266423BD755}"/>
    <dgm:cxn modelId="{93EA4C2F-35AE-4B5A-8548-994EBF6BCC2E}" type="presOf" srcId="{F3FCE62D-F2F7-4160-B7B2-8C32CD8C8FD1}" destId="{736D86F1-DD57-4247-8088-E8A9C63F32C6}" srcOrd="1" destOrd="0" presId="urn:microsoft.com/office/officeart/2005/8/layout/venn1"/>
    <dgm:cxn modelId="{B14195C9-B511-4AB1-8805-C8B492199CC5}" type="presParOf" srcId="{7B543724-F0EA-49D1-8A73-DF8FF2DD98AF}" destId="{20C76B31-B76F-43DC-BCA2-2E28C2DD2B1E}" srcOrd="0" destOrd="0" presId="urn:microsoft.com/office/officeart/2005/8/layout/venn1"/>
    <dgm:cxn modelId="{A5F65DF6-F5E9-4220-B09C-C7ED167789DF}" type="presParOf" srcId="{7B543724-F0EA-49D1-8A73-DF8FF2DD98AF}" destId="{F8C655BA-5EF4-48F0-A2DA-E1C536CAB9B2}" srcOrd="1" destOrd="0" presId="urn:microsoft.com/office/officeart/2005/8/layout/venn1"/>
    <dgm:cxn modelId="{7890A092-F22D-4BB9-A9A3-D7EF3C2CA431}" type="presParOf" srcId="{7B543724-F0EA-49D1-8A73-DF8FF2DD98AF}" destId="{DD276352-5C37-4DB1-ADF7-276A944FE275}" srcOrd="2" destOrd="0" presId="urn:microsoft.com/office/officeart/2005/8/layout/venn1"/>
    <dgm:cxn modelId="{004833F8-D28B-4D73-8E76-A1F8AF3D9ACD}" type="presParOf" srcId="{7B543724-F0EA-49D1-8A73-DF8FF2DD98AF}" destId="{C18DE690-BC7E-4BC9-9A44-EE9C3DD7500D}" srcOrd="3" destOrd="0" presId="urn:microsoft.com/office/officeart/2005/8/layout/venn1"/>
    <dgm:cxn modelId="{87AFD657-8C7F-4832-B187-9E607D0D31E3}" type="presParOf" srcId="{7B543724-F0EA-49D1-8A73-DF8FF2DD98AF}" destId="{3B617A2F-6FBB-4055-9F91-CE88E55C2E5F}" srcOrd="4" destOrd="0" presId="urn:microsoft.com/office/officeart/2005/8/layout/venn1"/>
    <dgm:cxn modelId="{A998BF7D-2CA9-476B-ACC4-4D1DAC406C34}" type="presParOf" srcId="{7B543724-F0EA-49D1-8A73-DF8FF2DD98AF}" destId="{736D86F1-DD57-4247-8088-E8A9C63F32C6}" srcOrd="5" destOrd="0" presId="urn:microsoft.com/office/officeart/2005/8/layout/venn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9FD8F0B-DC0E-43FB-A5A2-3E18AFBD1ECB}" type="doc">
      <dgm:prSet loTypeId="urn:diagrams.loki3.com/BracketList" loCatId="list" qsTypeId="urn:microsoft.com/office/officeart/2005/8/quickstyle/3d1" qsCatId="3D" csTypeId="urn:microsoft.com/office/officeart/2005/8/colors/accent1_2" csCatId="accent1" phldr="1"/>
      <dgm:spPr/>
      <dgm:t>
        <a:bodyPr/>
        <a:lstStyle/>
        <a:p>
          <a:endParaRPr lang="en-US"/>
        </a:p>
      </dgm:t>
    </dgm:pt>
    <dgm:pt modelId="{E8B11F4B-CFAE-49C8-8882-B6AE6FF7A7B3}">
      <dgm:prSet phldrT="[Text]" custT="1"/>
      <dgm:spPr/>
      <dgm:t>
        <a:bodyPr/>
        <a:lstStyle/>
        <a:p>
          <a:pPr algn="r"/>
          <a:r>
            <a:rPr lang="en-US" sz="2000" b="1"/>
            <a:t>SME growth inhibitors</a:t>
          </a:r>
        </a:p>
      </dgm:t>
    </dgm:pt>
    <dgm:pt modelId="{05E46B3D-5C09-44CE-AA10-8F146CD34F7D}" type="parTrans" cxnId="{51EA8B1E-A64B-48A7-9D1D-4E793F651B42}">
      <dgm:prSet/>
      <dgm:spPr/>
      <dgm:t>
        <a:bodyPr/>
        <a:lstStyle/>
        <a:p>
          <a:endParaRPr lang="en-US" sz="2000"/>
        </a:p>
      </dgm:t>
    </dgm:pt>
    <dgm:pt modelId="{9EF14AF6-A253-4862-A67D-0783247ECBE6}" type="sibTrans" cxnId="{51EA8B1E-A64B-48A7-9D1D-4E793F651B42}">
      <dgm:prSet/>
      <dgm:spPr/>
      <dgm:t>
        <a:bodyPr/>
        <a:lstStyle/>
        <a:p>
          <a:endParaRPr lang="en-US" sz="2000"/>
        </a:p>
      </dgm:t>
    </dgm:pt>
    <dgm:pt modelId="{8C8A06EE-7D3F-4AE0-AF8D-99B797F72BCD}">
      <dgm:prSet phldrT="[Text]" custT="1"/>
      <dgm:spPr/>
      <dgm:t>
        <a:bodyPr/>
        <a:lstStyle/>
        <a:p>
          <a:r>
            <a:rPr lang="en-US" sz="2000" b="1"/>
            <a:t>Additional constraints for Food Manufacturing SMEs growth trajectory</a:t>
          </a:r>
        </a:p>
      </dgm:t>
    </dgm:pt>
    <dgm:pt modelId="{21ADDD9D-78DF-489E-A4A7-1B0DB25F3261}" type="parTrans" cxnId="{D7558426-178E-4398-B88A-86EA3729BA86}">
      <dgm:prSet/>
      <dgm:spPr/>
      <dgm:t>
        <a:bodyPr/>
        <a:lstStyle/>
        <a:p>
          <a:endParaRPr lang="en-US" sz="2000"/>
        </a:p>
      </dgm:t>
    </dgm:pt>
    <dgm:pt modelId="{45854DBC-2A71-4A30-A79E-9F1C1BCF8B67}" type="sibTrans" cxnId="{D7558426-178E-4398-B88A-86EA3729BA86}">
      <dgm:prSet/>
      <dgm:spPr/>
      <dgm:t>
        <a:bodyPr/>
        <a:lstStyle/>
        <a:p>
          <a:endParaRPr lang="en-US" sz="2000"/>
        </a:p>
      </dgm:t>
    </dgm:pt>
    <dgm:pt modelId="{5C574E02-DE59-4607-81E3-D29171B70715}">
      <dgm:prSet phldrT="[Text]" custT="1"/>
      <dgm:spPr/>
      <dgm:t>
        <a:bodyPr/>
        <a:lstStyle/>
        <a:p>
          <a:r>
            <a:rPr lang="en-US" sz="2000" b="1"/>
            <a:t>Power of leading retailers, competition for shelf space, moves towards traceable increasingly stringent food quality and safety.</a:t>
          </a:r>
        </a:p>
      </dgm:t>
    </dgm:pt>
    <dgm:pt modelId="{9B1E2D8B-C303-46B8-ACFA-0F0362B2B60F}" type="parTrans" cxnId="{82E5415D-2E33-4139-A6E1-9AB9BD736234}">
      <dgm:prSet/>
      <dgm:spPr/>
      <dgm:t>
        <a:bodyPr/>
        <a:lstStyle/>
        <a:p>
          <a:endParaRPr lang="en-US" sz="2000"/>
        </a:p>
      </dgm:t>
    </dgm:pt>
    <dgm:pt modelId="{C7B857CA-B983-4C4F-AD18-E3CA2FEEB104}" type="sibTrans" cxnId="{82E5415D-2E33-4139-A6E1-9AB9BD736234}">
      <dgm:prSet/>
      <dgm:spPr/>
      <dgm:t>
        <a:bodyPr/>
        <a:lstStyle/>
        <a:p>
          <a:endParaRPr lang="en-US" sz="2000"/>
        </a:p>
      </dgm:t>
    </dgm:pt>
    <dgm:pt modelId="{B6E2D53A-8C6F-4197-B96E-11DAA10DDC76}">
      <dgm:prSet phldrT="[Text]" custT="1"/>
      <dgm:spPr/>
      <dgm:t>
        <a:bodyPr/>
        <a:lstStyle/>
        <a:p>
          <a:r>
            <a:rPr lang="en-US" sz="1400" b="1"/>
            <a:t>Mather 2005.</a:t>
          </a:r>
        </a:p>
      </dgm:t>
    </dgm:pt>
    <dgm:pt modelId="{95D215FC-9E09-4A84-80D9-E1661263EA77}" type="parTrans" cxnId="{C50AD8F6-E8CE-41E8-8426-EFFB6DDAA6F7}">
      <dgm:prSet/>
      <dgm:spPr/>
      <dgm:t>
        <a:bodyPr/>
        <a:lstStyle/>
        <a:p>
          <a:endParaRPr lang="en-US" sz="2000"/>
        </a:p>
      </dgm:t>
    </dgm:pt>
    <dgm:pt modelId="{6388B974-6CFF-4DA8-87B5-23B752010B61}" type="sibTrans" cxnId="{C50AD8F6-E8CE-41E8-8426-EFFB6DDAA6F7}">
      <dgm:prSet/>
      <dgm:spPr/>
      <dgm:t>
        <a:bodyPr/>
        <a:lstStyle/>
        <a:p>
          <a:endParaRPr lang="en-US" sz="2000"/>
        </a:p>
      </dgm:t>
    </dgm:pt>
    <dgm:pt modelId="{078C096F-C282-4E6C-89C9-0AD7CA70D25F}">
      <dgm:prSet phldrT="[Text]" custT="1"/>
      <dgm:spPr/>
      <dgm:t>
        <a:bodyPr/>
        <a:lstStyle/>
        <a:p>
          <a:r>
            <a:rPr lang="en-US" sz="2000" b="1"/>
            <a:t>Growth strategies for companies </a:t>
          </a:r>
        </a:p>
      </dgm:t>
    </dgm:pt>
    <dgm:pt modelId="{1345FDC2-56AE-41CA-8FFB-875D3D7B69AC}" type="parTrans" cxnId="{A9516308-3AA1-4881-BEF8-768C69E5F188}">
      <dgm:prSet/>
      <dgm:spPr/>
      <dgm:t>
        <a:bodyPr/>
        <a:lstStyle/>
        <a:p>
          <a:endParaRPr lang="en-US" sz="2000"/>
        </a:p>
      </dgm:t>
    </dgm:pt>
    <dgm:pt modelId="{AE9F693A-A465-489D-90CF-20AFE3DD3E36}" type="sibTrans" cxnId="{A9516308-3AA1-4881-BEF8-768C69E5F188}">
      <dgm:prSet/>
      <dgm:spPr/>
      <dgm:t>
        <a:bodyPr/>
        <a:lstStyle/>
        <a:p>
          <a:endParaRPr lang="en-US" sz="2000"/>
        </a:p>
      </dgm:t>
    </dgm:pt>
    <dgm:pt modelId="{E1C1A325-5ED7-4BC8-9800-A1A7ECFE0F8F}">
      <dgm:prSet custT="1"/>
      <dgm:spPr/>
      <dgm:t>
        <a:bodyPr/>
        <a:lstStyle/>
        <a:p>
          <a:r>
            <a:rPr lang="en-US" sz="2000" b="1"/>
            <a:t>Strategic buyouts.</a:t>
          </a:r>
        </a:p>
      </dgm:t>
    </dgm:pt>
    <dgm:pt modelId="{97C7C1AD-9E62-4AA6-A91D-31CE358371BD}" type="parTrans" cxnId="{C6945CFB-5061-4DE1-BB61-7DB7BAC86430}">
      <dgm:prSet/>
      <dgm:spPr/>
      <dgm:t>
        <a:bodyPr/>
        <a:lstStyle/>
        <a:p>
          <a:endParaRPr lang="en-US" sz="2000"/>
        </a:p>
      </dgm:t>
    </dgm:pt>
    <dgm:pt modelId="{FE260F7D-DF4D-465D-AB8D-EE3763C891F9}" type="sibTrans" cxnId="{C6945CFB-5061-4DE1-BB61-7DB7BAC86430}">
      <dgm:prSet/>
      <dgm:spPr/>
      <dgm:t>
        <a:bodyPr/>
        <a:lstStyle/>
        <a:p>
          <a:endParaRPr lang="en-US" sz="2000"/>
        </a:p>
      </dgm:t>
    </dgm:pt>
    <dgm:pt modelId="{23392482-3CEB-494E-AD17-B8D7E57F6F6D}">
      <dgm:prSet custT="1"/>
      <dgm:spPr/>
      <dgm:t>
        <a:bodyPr/>
        <a:lstStyle/>
        <a:p>
          <a:r>
            <a:rPr lang="en-GB" sz="1400" b="1"/>
            <a:t>Ansoff, 1958; Laurie </a:t>
          </a:r>
          <a:r>
            <a:rPr lang="en-GB" sz="1400" b="1" i="1"/>
            <a:t>et al. </a:t>
          </a:r>
          <a:r>
            <a:rPr lang="en-GB" sz="1400" b="1"/>
            <a:t>2006; Di Steffano </a:t>
          </a:r>
          <a:r>
            <a:rPr lang="en-GB" sz="1400" b="1" i="1"/>
            <a:t>et al</a:t>
          </a:r>
          <a:r>
            <a:rPr lang="en-GB" sz="1400" b="1"/>
            <a:t>, 2012; Parker and Van Alstyne, 2016; Verthoven and Johnson, 2017</a:t>
          </a:r>
          <a:endParaRPr lang="en-US" sz="1400" b="1"/>
        </a:p>
      </dgm:t>
    </dgm:pt>
    <dgm:pt modelId="{32798DD2-5D16-4FB9-99A2-0AD23B0741E1}" type="parTrans" cxnId="{006B289A-BD8F-403F-84BF-41F607305A52}">
      <dgm:prSet/>
      <dgm:spPr/>
      <dgm:t>
        <a:bodyPr/>
        <a:lstStyle/>
        <a:p>
          <a:endParaRPr lang="en-US" sz="2000"/>
        </a:p>
      </dgm:t>
    </dgm:pt>
    <dgm:pt modelId="{B2EF5F6E-6CE2-4573-8EF1-80C0971B01F2}" type="sibTrans" cxnId="{006B289A-BD8F-403F-84BF-41F607305A52}">
      <dgm:prSet/>
      <dgm:spPr/>
      <dgm:t>
        <a:bodyPr/>
        <a:lstStyle/>
        <a:p>
          <a:endParaRPr lang="en-US" sz="2000"/>
        </a:p>
      </dgm:t>
    </dgm:pt>
    <dgm:pt modelId="{4224BD9B-70CC-4B11-8525-3D3BA9DABBED}">
      <dgm:prSet phldrT="[Text]" custT="1"/>
      <dgm:spPr/>
      <dgm:t>
        <a:bodyPr/>
        <a:lstStyle/>
        <a:p>
          <a:pPr algn="l"/>
          <a:r>
            <a:rPr lang="en-US" sz="2000" b="1"/>
            <a:t>Raising debt finance, economic recession, finance shortage.</a:t>
          </a:r>
        </a:p>
      </dgm:t>
    </dgm:pt>
    <dgm:pt modelId="{031ABB54-3138-4381-B02E-92F31D14E87C}" type="parTrans" cxnId="{CF3C7E50-2C42-446D-BD7C-811C28B1438B}">
      <dgm:prSet/>
      <dgm:spPr/>
      <dgm:t>
        <a:bodyPr/>
        <a:lstStyle/>
        <a:p>
          <a:endParaRPr lang="en-US" sz="2000"/>
        </a:p>
      </dgm:t>
    </dgm:pt>
    <dgm:pt modelId="{48B425F1-065E-4D78-911E-4C657A24C743}" type="sibTrans" cxnId="{CF3C7E50-2C42-446D-BD7C-811C28B1438B}">
      <dgm:prSet/>
      <dgm:spPr/>
      <dgm:t>
        <a:bodyPr/>
        <a:lstStyle/>
        <a:p>
          <a:endParaRPr lang="en-US" sz="2000"/>
        </a:p>
      </dgm:t>
    </dgm:pt>
    <dgm:pt modelId="{3206044B-124C-4B55-AF49-49CBF5A87622}">
      <dgm:prSet phldrT="[Text]" custT="1"/>
      <dgm:spPr/>
      <dgm:t>
        <a:bodyPr/>
        <a:lstStyle/>
        <a:p>
          <a:pPr algn="l"/>
          <a:r>
            <a:rPr lang="en-GB" sz="1400" b="1"/>
            <a:t>Jones-Evans, 2015; Harrison and Baldock, 2015; Ellis </a:t>
          </a:r>
          <a:r>
            <a:rPr lang="en-GB" sz="1400" b="1" i="1"/>
            <a:t>et al.</a:t>
          </a:r>
          <a:r>
            <a:rPr lang="en-GB" sz="1400" b="1"/>
            <a:t>, 2020; ACOST, 1990; DTI, 1991; Smallbourne </a:t>
          </a:r>
          <a:r>
            <a:rPr lang="en-GB" sz="1400" b="1" i="1"/>
            <a:t>et al.</a:t>
          </a:r>
          <a:r>
            <a:rPr lang="en-GB" sz="1400" b="1"/>
            <a:t>, 1995; O’Gorman 2001; Collinson and Quinn, 2002.</a:t>
          </a:r>
          <a:endParaRPr lang="en-US" sz="1400" b="1"/>
        </a:p>
      </dgm:t>
    </dgm:pt>
    <dgm:pt modelId="{3E211D51-FD04-4912-8B25-0421CC17E94E}" type="parTrans" cxnId="{DAF48FBE-4EDE-4186-984B-A80455A16FFF}">
      <dgm:prSet/>
      <dgm:spPr/>
      <dgm:t>
        <a:bodyPr/>
        <a:lstStyle/>
        <a:p>
          <a:endParaRPr lang="en-US" sz="2000"/>
        </a:p>
      </dgm:t>
    </dgm:pt>
    <dgm:pt modelId="{FF89C89B-E192-42E8-8605-6EDCAD22C5DB}" type="sibTrans" cxnId="{DAF48FBE-4EDE-4186-984B-A80455A16FFF}">
      <dgm:prSet/>
      <dgm:spPr/>
      <dgm:t>
        <a:bodyPr/>
        <a:lstStyle/>
        <a:p>
          <a:endParaRPr lang="en-US" sz="2000"/>
        </a:p>
      </dgm:t>
    </dgm:pt>
    <dgm:pt modelId="{87C5BBF0-D6CE-4C00-B4CC-B3AEF7573B67}">
      <dgm:prSet phldrT="[Text]" custT="1"/>
      <dgm:spPr/>
      <dgm:t>
        <a:bodyPr/>
        <a:lstStyle/>
        <a:p>
          <a:pPr algn="l"/>
          <a:r>
            <a:rPr lang="en-US" sz="2000" b="1"/>
            <a:t>Skills shortage, increased costs.</a:t>
          </a:r>
        </a:p>
      </dgm:t>
    </dgm:pt>
    <dgm:pt modelId="{93EDB97D-CB3E-40EC-8374-CD6E89E5A74A}" type="parTrans" cxnId="{6FF1CA7B-6A3A-4B2A-90A8-E3568E0BD144}">
      <dgm:prSet/>
      <dgm:spPr/>
      <dgm:t>
        <a:bodyPr/>
        <a:lstStyle/>
        <a:p>
          <a:endParaRPr lang="en-US" sz="2000"/>
        </a:p>
      </dgm:t>
    </dgm:pt>
    <dgm:pt modelId="{B6D82B71-1EC8-4EBC-822B-9524FCB360FD}" type="sibTrans" cxnId="{6FF1CA7B-6A3A-4B2A-90A8-E3568E0BD144}">
      <dgm:prSet/>
      <dgm:spPr/>
      <dgm:t>
        <a:bodyPr/>
        <a:lstStyle/>
        <a:p>
          <a:endParaRPr lang="en-US" sz="2000"/>
        </a:p>
      </dgm:t>
    </dgm:pt>
    <dgm:pt modelId="{9F93D17E-1624-4660-9279-CFF2F143DE74}">
      <dgm:prSet phldrT="[Text]" custT="1"/>
      <dgm:spPr/>
      <dgm:t>
        <a:bodyPr/>
        <a:lstStyle/>
        <a:p>
          <a:r>
            <a:rPr lang="en-US" sz="2000" b="1"/>
            <a:t>Lack of technically proficient staff.</a:t>
          </a:r>
        </a:p>
      </dgm:t>
    </dgm:pt>
    <dgm:pt modelId="{46BDF8E9-F950-4292-8ADA-97F1EE853BC3}" type="parTrans" cxnId="{773766D2-6653-425E-8B9F-F5C67E6B93CD}">
      <dgm:prSet/>
      <dgm:spPr/>
      <dgm:t>
        <a:bodyPr/>
        <a:lstStyle/>
        <a:p>
          <a:endParaRPr lang="en-US" sz="2000"/>
        </a:p>
      </dgm:t>
    </dgm:pt>
    <dgm:pt modelId="{923546C8-FC66-4963-B208-DD6E50C3BE7F}" type="sibTrans" cxnId="{773766D2-6653-425E-8B9F-F5C67E6B93CD}">
      <dgm:prSet/>
      <dgm:spPr/>
      <dgm:t>
        <a:bodyPr/>
        <a:lstStyle/>
        <a:p>
          <a:endParaRPr lang="en-US" sz="2000"/>
        </a:p>
      </dgm:t>
    </dgm:pt>
    <dgm:pt modelId="{89EEECC1-C162-41FC-B4AD-A61F1B2200F8}">
      <dgm:prSet custT="1"/>
      <dgm:spPr/>
      <dgm:t>
        <a:bodyPr/>
        <a:lstStyle/>
        <a:p>
          <a:r>
            <a:rPr lang="en-US" sz="2000" b="1"/>
            <a:t>Strategic diversification into new or niche markets.</a:t>
          </a:r>
        </a:p>
      </dgm:t>
    </dgm:pt>
    <dgm:pt modelId="{87B0D126-57E6-43D6-88D0-AE9B6909DF33}" type="parTrans" cxnId="{6D3E5737-41B2-493B-B283-CB2C588DC071}">
      <dgm:prSet/>
      <dgm:spPr/>
      <dgm:t>
        <a:bodyPr/>
        <a:lstStyle/>
        <a:p>
          <a:endParaRPr lang="en-GB" sz="2000"/>
        </a:p>
      </dgm:t>
    </dgm:pt>
    <dgm:pt modelId="{1AE5DD7E-8284-4A81-98E1-8A6D6F72FA4E}" type="sibTrans" cxnId="{6D3E5737-41B2-493B-B283-CB2C588DC071}">
      <dgm:prSet/>
      <dgm:spPr/>
      <dgm:t>
        <a:bodyPr/>
        <a:lstStyle/>
        <a:p>
          <a:endParaRPr lang="en-GB" sz="2000"/>
        </a:p>
      </dgm:t>
    </dgm:pt>
    <dgm:pt modelId="{DC79C93B-5AA0-4F95-8E32-C130B9C01A7F}">
      <dgm:prSet custT="1"/>
      <dgm:spPr/>
      <dgm:t>
        <a:bodyPr/>
        <a:lstStyle/>
        <a:p>
          <a:r>
            <a:rPr lang="en-US" sz="2000" b="1"/>
            <a:t>Platform strategies.</a:t>
          </a:r>
        </a:p>
      </dgm:t>
    </dgm:pt>
    <dgm:pt modelId="{F13FF94D-3E03-454D-8041-8A66FC8E6418}" type="parTrans" cxnId="{A07D3E00-20B9-4543-B6D4-E0115FDD2D42}">
      <dgm:prSet/>
      <dgm:spPr/>
      <dgm:t>
        <a:bodyPr/>
        <a:lstStyle/>
        <a:p>
          <a:endParaRPr lang="en-GB" sz="2000"/>
        </a:p>
      </dgm:t>
    </dgm:pt>
    <dgm:pt modelId="{1DCE2012-4A28-4E1F-A80E-6A72E328DA5B}" type="sibTrans" cxnId="{A07D3E00-20B9-4543-B6D4-E0115FDD2D42}">
      <dgm:prSet/>
      <dgm:spPr/>
      <dgm:t>
        <a:bodyPr/>
        <a:lstStyle/>
        <a:p>
          <a:endParaRPr lang="en-GB" sz="2000"/>
        </a:p>
      </dgm:t>
    </dgm:pt>
    <dgm:pt modelId="{A71A0E36-750D-4C9E-BB08-E10FBF857163}" type="pres">
      <dgm:prSet presAssocID="{69FD8F0B-DC0E-43FB-A5A2-3E18AFBD1ECB}" presName="Name0" presStyleCnt="0">
        <dgm:presLayoutVars>
          <dgm:dir/>
          <dgm:animLvl val="lvl"/>
          <dgm:resizeHandles val="exact"/>
        </dgm:presLayoutVars>
      </dgm:prSet>
      <dgm:spPr/>
      <dgm:t>
        <a:bodyPr/>
        <a:lstStyle/>
        <a:p>
          <a:endParaRPr lang="en-US"/>
        </a:p>
      </dgm:t>
    </dgm:pt>
    <dgm:pt modelId="{1B1CB1B3-1191-492F-878C-065AF11592C9}" type="pres">
      <dgm:prSet presAssocID="{E8B11F4B-CFAE-49C8-8882-B6AE6FF7A7B3}" presName="linNode" presStyleCnt="0"/>
      <dgm:spPr/>
    </dgm:pt>
    <dgm:pt modelId="{274B2C5E-121D-49C3-B058-CC6B7A9FA21E}" type="pres">
      <dgm:prSet presAssocID="{E8B11F4B-CFAE-49C8-8882-B6AE6FF7A7B3}" presName="parTx" presStyleLbl="revTx" presStyleIdx="0" presStyleCnt="3">
        <dgm:presLayoutVars>
          <dgm:chMax val="1"/>
          <dgm:bulletEnabled val="1"/>
        </dgm:presLayoutVars>
      </dgm:prSet>
      <dgm:spPr/>
      <dgm:t>
        <a:bodyPr/>
        <a:lstStyle/>
        <a:p>
          <a:endParaRPr lang="en-US"/>
        </a:p>
      </dgm:t>
    </dgm:pt>
    <dgm:pt modelId="{3A9F84EB-DD43-4C93-918A-80EB82C3C501}" type="pres">
      <dgm:prSet presAssocID="{E8B11F4B-CFAE-49C8-8882-B6AE6FF7A7B3}" presName="bracket" presStyleLbl="parChTrans1D1" presStyleIdx="0" presStyleCnt="3"/>
      <dgm:spPr/>
    </dgm:pt>
    <dgm:pt modelId="{253D35AB-CEE0-4BA4-B530-95561FDA25E6}" type="pres">
      <dgm:prSet presAssocID="{E8B11F4B-CFAE-49C8-8882-B6AE6FF7A7B3}" presName="spH" presStyleCnt="0"/>
      <dgm:spPr/>
    </dgm:pt>
    <dgm:pt modelId="{665B99BD-A271-44FF-A7D8-E9DA6C43400B}" type="pres">
      <dgm:prSet presAssocID="{E8B11F4B-CFAE-49C8-8882-B6AE6FF7A7B3}" presName="desTx" presStyleLbl="node1" presStyleIdx="0" presStyleCnt="3" custLinFactNeighborX="0" custLinFactNeighborY="-696">
        <dgm:presLayoutVars>
          <dgm:bulletEnabled val="1"/>
        </dgm:presLayoutVars>
      </dgm:prSet>
      <dgm:spPr/>
      <dgm:t>
        <a:bodyPr/>
        <a:lstStyle/>
        <a:p>
          <a:endParaRPr lang="en-US"/>
        </a:p>
      </dgm:t>
    </dgm:pt>
    <dgm:pt modelId="{76C1A3AC-5015-44B7-9D16-BA2A08F9CB16}" type="pres">
      <dgm:prSet presAssocID="{9EF14AF6-A253-4862-A67D-0783247ECBE6}" presName="spV" presStyleCnt="0"/>
      <dgm:spPr/>
    </dgm:pt>
    <dgm:pt modelId="{67449849-6C43-4801-94E0-F7EB6F924474}" type="pres">
      <dgm:prSet presAssocID="{8C8A06EE-7D3F-4AE0-AF8D-99B797F72BCD}" presName="linNode" presStyleCnt="0"/>
      <dgm:spPr/>
    </dgm:pt>
    <dgm:pt modelId="{329AE86A-DF6B-4201-97CF-0D7A5C4CA0F6}" type="pres">
      <dgm:prSet presAssocID="{8C8A06EE-7D3F-4AE0-AF8D-99B797F72BCD}" presName="parTx" presStyleLbl="revTx" presStyleIdx="1" presStyleCnt="3">
        <dgm:presLayoutVars>
          <dgm:chMax val="1"/>
          <dgm:bulletEnabled val="1"/>
        </dgm:presLayoutVars>
      </dgm:prSet>
      <dgm:spPr/>
      <dgm:t>
        <a:bodyPr/>
        <a:lstStyle/>
        <a:p>
          <a:endParaRPr lang="en-US"/>
        </a:p>
      </dgm:t>
    </dgm:pt>
    <dgm:pt modelId="{4CAA1B25-FD9E-4BC4-B077-7BD333C20D6F}" type="pres">
      <dgm:prSet presAssocID="{8C8A06EE-7D3F-4AE0-AF8D-99B797F72BCD}" presName="bracket" presStyleLbl="parChTrans1D1" presStyleIdx="1" presStyleCnt="3"/>
      <dgm:spPr/>
    </dgm:pt>
    <dgm:pt modelId="{3EB4620E-A49E-416B-BB89-6AC9BED7BC37}" type="pres">
      <dgm:prSet presAssocID="{8C8A06EE-7D3F-4AE0-AF8D-99B797F72BCD}" presName="spH" presStyleCnt="0"/>
      <dgm:spPr/>
    </dgm:pt>
    <dgm:pt modelId="{ED41C539-7B52-48DB-9CA3-C9C9BE3E921E}" type="pres">
      <dgm:prSet presAssocID="{8C8A06EE-7D3F-4AE0-AF8D-99B797F72BCD}" presName="desTx" presStyleLbl="node1" presStyleIdx="1" presStyleCnt="3">
        <dgm:presLayoutVars>
          <dgm:bulletEnabled val="1"/>
        </dgm:presLayoutVars>
      </dgm:prSet>
      <dgm:spPr/>
      <dgm:t>
        <a:bodyPr/>
        <a:lstStyle/>
        <a:p>
          <a:endParaRPr lang="en-US"/>
        </a:p>
      </dgm:t>
    </dgm:pt>
    <dgm:pt modelId="{2C22327E-F270-4E7C-9272-FC8711C5BA74}" type="pres">
      <dgm:prSet presAssocID="{45854DBC-2A71-4A30-A79E-9F1C1BCF8B67}" presName="spV" presStyleCnt="0"/>
      <dgm:spPr/>
    </dgm:pt>
    <dgm:pt modelId="{0E72D636-A807-4E42-8198-E9B159566A65}" type="pres">
      <dgm:prSet presAssocID="{078C096F-C282-4E6C-89C9-0AD7CA70D25F}" presName="linNode" presStyleCnt="0"/>
      <dgm:spPr/>
    </dgm:pt>
    <dgm:pt modelId="{0AC54716-F52F-4771-8784-1E60C5680C02}" type="pres">
      <dgm:prSet presAssocID="{078C096F-C282-4E6C-89C9-0AD7CA70D25F}" presName="parTx" presStyleLbl="revTx" presStyleIdx="2" presStyleCnt="3">
        <dgm:presLayoutVars>
          <dgm:chMax val="1"/>
          <dgm:bulletEnabled val="1"/>
        </dgm:presLayoutVars>
      </dgm:prSet>
      <dgm:spPr/>
      <dgm:t>
        <a:bodyPr/>
        <a:lstStyle/>
        <a:p>
          <a:endParaRPr lang="en-US"/>
        </a:p>
      </dgm:t>
    </dgm:pt>
    <dgm:pt modelId="{DED762EE-5339-4268-B80B-94D173336DD1}" type="pres">
      <dgm:prSet presAssocID="{078C096F-C282-4E6C-89C9-0AD7CA70D25F}" presName="bracket" presStyleLbl="parChTrans1D1" presStyleIdx="2" presStyleCnt="3"/>
      <dgm:spPr/>
    </dgm:pt>
    <dgm:pt modelId="{1BC54F69-DCCD-4AF2-B93D-19C0C3BFCD56}" type="pres">
      <dgm:prSet presAssocID="{078C096F-C282-4E6C-89C9-0AD7CA70D25F}" presName="spH" presStyleCnt="0"/>
      <dgm:spPr/>
    </dgm:pt>
    <dgm:pt modelId="{2DCDC0FD-68B9-462A-9256-9FB876CC0CEC}" type="pres">
      <dgm:prSet presAssocID="{078C096F-C282-4E6C-89C9-0AD7CA70D25F}" presName="desTx" presStyleLbl="node1" presStyleIdx="2" presStyleCnt="3" custLinFactNeighborX="0">
        <dgm:presLayoutVars>
          <dgm:bulletEnabled val="1"/>
        </dgm:presLayoutVars>
      </dgm:prSet>
      <dgm:spPr/>
      <dgm:t>
        <a:bodyPr/>
        <a:lstStyle/>
        <a:p>
          <a:endParaRPr lang="en-US"/>
        </a:p>
      </dgm:t>
    </dgm:pt>
  </dgm:ptLst>
  <dgm:cxnLst>
    <dgm:cxn modelId="{E4878EC0-123A-4F4F-A7E7-FBE1D015B23F}" type="presOf" srcId="{E8B11F4B-CFAE-49C8-8882-B6AE6FF7A7B3}" destId="{274B2C5E-121D-49C3-B058-CC6B7A9FA21E}" srcOrd="0" destOrd="0" presId="urn:diagrams.loki3.com/BracketList"/>
    <dgm:cxn modelId="{CF3C7E50-2C42-446D-BD7C-811C28B1438B}" srcId="{E8B11F4B-CFAE-49C8-8882-B6AE6FF7A7B3}" destId="{4224BD9B-70CC-4B11-8525-3D3BA9DABBED}" srcOrd="0" destOrd="0" parTransId="{031ABB54-3138-4381-B02E-92F31D14E87C}" sibTransId="{48B425F1-065E-4D78-911E-4C657A24C743}"/>
    <dgm:cxn modelId="{773766D2-6653-425E-8B9F-F5C67E6B93CD}" srcId="{8C8A06EE-7D3F-4AE0-AF8D-99B797F72BCD}" destId="{9F93D17E-1624-4660-9279-CFF2F143DE74}" srcOrd="1" destOrd="0" parTransId="{46BDF8E9-F950-4292-8ADA-97F1EE853BC3}" sibTransId="{923546C8-FC66-4963-B208-DD6E50C3BE7F}"/>
    <dgm:cxn modelId="{C4EDC0EF-36C7-4C3E-BA4C-58D2E0957DA7}" type="presOf" srcId="{23392482-3CEB-494E-AD17-B8D7E57F6F6D}" destId="{2DCDC0FD-68B9-462A-9256-9FB876CC0CEC}" srcOrd="0" destOrd="3" presId="urn:diagrams.loki3.com/BracketList"/>
    <dgm:cxn modelId="{C824DB62-FD21-43F9-879B-93224B437602}" type="presOf" srcId="{8C8A06EE-7D3F-4AE0-AF8D-99B797F72BCD}" destId="{329AE86A-DF6B-4201-97CF-0D7A5C4CA0F6}" srcOrd="0" destOrd="0" presId="urn:diagrams.loki3.com/BracketList"/>
    <dgm:cxn modelId="{6FF1CA7B-6A3A-4B2A-90A8-E3568E0BD144}" srcId="{E8B11F4B-CFAE-49C8-8882-B6AE6FF7A7B3}" destId="{87C5BBF0-D6CE-4C00-B4CC-B3AEF7573B67}" srcOrd="1" destOrd="0" parTransId="{93EDB97D-CB3E-40EC-8374-CD6E89E5A74A}" sibTransId="{B6D82B71-1EC8-4EBC-822B-9524FCB360FD}"/>
    <dgm:cxn modelId="{82E5415D-2E33-4139-A6E1-9AB9BD736234}" srcId="{8C8A06EE-7D3F-4AE0-AF8D-99B797F72BCD}" destId="{5C574E02-DE59-4607-81E3-D29171B70715}" srcOrd="0" destOrd="0" parTransId="{9B1E2D8B-C303-46B8-ACFA-0F0362B2B60F}" sibTransId="{C7B857CA-B983-4C4F-AD18-E3CA2FEEB104}"/>
    <dgm:cxn modelId="{B950387D-4206-4A5D-A85A-E21BFDFDD2B7}" type="presOf" srcId="{3206044B-124C-4B55-AF49-49CBF5A87622}" destId="{665B99BD-A271-44FF-A7D8-E9DA6C43400B}" srcOrd="0" destOrd="2" presId="urn:diagrams.loki3.com/BracketList"/>
    <dgm:cxn modelId="{0CE76ADB-B688-42F4-A4D2-600342380135}" type="presOf" srcId="{89EEECC1-C162-41FC-B4AD-A61F1B2200F8}" destId="{2DCDC0FD-68B9-462A-9256-9FB876CC0CEC}" srcOrd="0" destOrd="1" presId="urn:diagrams.loki3.com/BracketList"/>
    <dgm:cxn modelId="{C1935E03-4DEE-47EB-BE10-CB9DEBC8EBD1}" type="presOf" srcId="{69FD8F0B-DC0E-43FB-A5A2-3E18AFBD1ECB}" destId="{A71A0E36-750D-4C9E-BB08-E10FBF857163}" srcOrd="0" destOrd="0" presId="urn:diagrams.loki3.com/BracketList"/>
    <dgm:cxn modelId="{76CAA6E6-A251-420B-BB5E-2C6C9FDFF393}" type="presOf" srcId="{4224BD9B-70CC-4B11-8525-3D3BA9DABBED}" destId="{665B99BD-A271-44FF-A7D8-E9DA6C43400B}" srcOrd="0" destOrd="0" presId="urn:diagrams.loki3.com/BracketList"/>
    <dgm:cxn modelId="{C6945CFB-5061-4DE1-BB61-7DB7BAC86430}" srcId="{078C096F-C282-4E6C-89C9-0AD7CA70D25F}" destId="{E1C1A325-5ED7-4BC8-9800-A1A7ECFE0F8F}" srcOrd="0" destOrd="0" parTransId="{97C7C1AD-9E62-4AA6-A91D-31CE358371BD}" sibTransId="{FE260F7D-DF4D-465D-AB8D-EE3763C891F9}"/>
    <dgm:cxn modelId="{E0445A30-53AE-4E4D-9EA8-92415A496814}" type="presOf" srcId="{B6E2D53A-8C6F-4197-B96E-11DAA10DDC76}" destId="{ED41C539-7B52-48DB-9CA3-C9C9BE3E921E}" srcOrd="0" destOrd="2" presId="urn:diagrams.loki3.com/BracketList"/>
    <dgm:cxn modelId="{A5DA1B63-204D-4E63-A208-5179C36C269C}" type="presOf" srcId="{DC79C93B-5AA0-4F95-8E32-C130B9C01A7F}" destId="{2DCDC0FD-68B9-462A-9256-9FB876CC0CEC}" srcOrd="0" destOrd="2" presId="urn:diagrams.loki3.com/BracketList"/>
    <dgm:cxn modelId="{D7558426-178E-4398-B88A-86EA3729BA86}" srcId="{69FD8F0B-DC0E-43FB-A5A2-3E18AFBD1ECB}" destId="{8C8A06EE-7D3F-4AE0-AF8D-99B797F72BCD}" srcOrd="1" destOrd="0" parTransId="{21ADDD9D-78DF-489E-A4A7-1B0DB25F3261}" sibTransId="{45854DBC-2A71-4A30-A79E-9F1C1BCF8B67}"/>
    <dgm:cxn modelId="{A9516308-3AA1-4881-BEF8-768C69E5F188}" srcId="{69FD8F0B-DC0E-43FB-A5A2-3E18AFBD1ECB}" destId="{078C096F-C282-4E6C-89C9-0AD7CA70D25F}" srcOrd="2" destOrd="0" parTransId="{1345FDC2-56AE-41CA-8FFB-875D3D7B69AC}" sibTransId="{AE9F693A-A465-489D-90CF-20AFE3DD3E36}"/>
    <dgm:cxn modelId="{A278D7F3-2DE6-4FD4-A4F8-3314780CE8BF}" type="presOf" srcId="{E1C1A325-5ED7-4BC8-9800-A1A7ECFE0F8F}" destId="{2DCDC0FD-68B9-462A-9256-9FB876CC0CEC}" srcOrd="0" destOrd="0" presId="urn:diagrams.loki3.com/BracketList"/>
    <dgm:cxn modelId="{006B289A-BD8F-403F-84BF-41F607305A52}" srcId="{078C096F-C282-4E6C-89C9-0AD7CA70D25F}" destId="{23392482-3CEB-494E-AD17-B8D7E57F6F6D}" srcOrd="3" destOrd="0" parTransId="{32798DD2-5D16-4FB9-99A2-0AD23B0741E1}" sibTransId="{B2EF5F6E-6CE2-4573-8EF1-80C0971B01F2}"/>
    <dgm:cxn modelId="{6D3E5737-41B2-493B-B283-CB2C588DC071}" srcId="{078C096F-C282-4E6C-89C9-0AD7CA70D25F}" destId="{89EEECC1-C162-41FC-B4AD-A61F1B2200F8}" srcOrd="1" destOrd="0" parTransId="{87B0D126-57E6-43D6-88D0-AE9B6909DF33}" sibTransId="{1AE5DD7E-8284-4A81-98E1-8A6D6F72FA4E}"/>
    <dgm:cxn modelId="{298510A4-1E79-43A0-B588-804F1747735C}" type="presOf" srcId="{5C574E02-DE59-4607-81E3-D29171B70715}" destId="{ED41C539-7B52-48DB-9CA3-C9C9BE3E921E}" srcOrd="0" destOrd="0" presId="urn:diagrams.loki3.com/BracketList"/>
    <dgm:cxn modelId="{76AA6242-025E-4C21-AA82-73E0E4A26225}" type="presOf" srcId="{078C096F-C282-4E6C-89C9-0AD7CA70D25F}" destId="{0AC54716-F52F-4771-8784-1E60C5680C02}" srcOrd="0" destOrd="0" presId="urn:diagrams.loki3.com/BracketList"/>
    <dgm:cxn modelId="{DAF48FBE-4EDE-4186-984B-A80455A16FFF}" srcId="{E8B11F4B-CFAE-49C8-8882-B6AE6FF7A7B3}" destId="{3206044B-124C-4B55-AF49-49CBF5A87622}" srcOrd="2" destOrd="0" parTransId="{3E211D51-FD04-4912-8B25-0421CC17E94E}" sibTransId="{FF89C89B-E192-42E8-8605-6EDCAD22C5DB}"/>
    <dgm:cxn modelId="{113EB7CF-B94A-4D05-B4D5-A34B7481ABB7}" type="presOf" srcId="{9F93D17E-1624-4660-9279-CFF2F143DE74}" destId="{ED41C539-7B52-48DB-9CA3-C9C9BE3E921E}" srcOrd="0" destOrd="1" presId="urn:diagrams.loki3.com/BracketList"/>
    <dgm:cxn modelId="{51EA8B1E-A64B-48A7-9D1D-4E793F651B42}" srcId="{69FD8F0B-DC0E-43FB-A5A2-3E18AFBD1ECB}" destId="{E8B11F4B-CFAE-49C8-8882-B6AE6FF7A7B3}" srcOrd="0" destOrd="0" parTransId="{05E46B3D-5C09-44CE-AA10-8F146CD34F7D}" sibTransId="{9EF14AF6-A253-4862-A67D-0783247ECBE6}"/>
    <dgm:cxn modelId="{C50AD8F6-E8CE-41E8-8426-EFFB6DDAA6F7}" srcId="{8C8A06EE-7D3F-4AE0-AF8D-99B797F72BCD}" destId="{B6E2D53A-8C6F-4197-B96E-11DAA10DDC76}" srcOrd="2" destOrd="0" parTransId="{95D215FC-9E09-4A84-80D9-E1661263EA77}" sibTransId="{6388B974-6CFF-4DA8-87B5-23B752010B61}"/>
    <dgm:cxn modelId="{A07D3E00-20B9-4543-B6D4-E0115FDD2D42}" srcId="{078C096F-C282-4E6C-89C9-0AD7CA70D25F}" destId="{DC79C93B-5AA0-4F95-8E32-C130B9C01A7F}" srcOrd="2" destOrd="0" parTransId="{F13FF94D-3E03-454D-8041-8A66FC8E6418}" sibTransId="{1DCE2012-4A28-4E1F-A80E-6A72E328DA5B}"/>
    <dgm:cxn modelId="{8A994ED9-AA29-4F63-915D-E93F597CB045}" type="presOf" srcId="{87C5BBF0-D6CE-4C00-B4CC-B3AEF7573B67}" destId="{665B99BD-A271-44FF-A7D8-E9DA6C43400B}" srcOrd="0" destOrd="1" presId="urn:diagrams.loki3.com/BracketList"/>
    <dgm:cxn modelId="{950D6B81-D1D2-417B-B469-2B2E80184B2A}" type="presParOf" srcId="{A71A0E36-750D-4C9E-BB08-E10FBF857163}" destId="{1B1CB1B3-1191-492F-878C-065AF11592C9}" srcOrd="0" destOrd="0" presId="urn:diagrams.loki3.com/BracketList"/>
    <dgm:cxn modelId="{95D3D35A-1548-4D3B-9C39-E82FBDDEB386}" type="presParOf" srcId="{1B1CB1B3-1191-492F-878C-065AF11592C9}" destId="{274B2C5E-121D-49C3-B058-CC6B7A9FA21E}" srcOrd="0" destOrd="0" presId="urn:diagrams.loki3.com/BracketList"/>
    <dgm:cxn modelId="{2DE8F68D-CC3E-4C6B-9FF4-5D6140C5D69F}" type="presParOf" srcId="{1B1CB1B3-1191-492F-878C-065AF11592C9}" destId="{3A9F84EB-DD43-4C93-918A-80EB82C3C501}" srcOrd="1" destOrd="0" presId="urn:diagrams.loki3.com/BracketList"/>
    <dgm:cxn modelId="{A64AF7C4-E866-4414-87CF-446E6D2E35D4}" type="presParOf" srcId="{1B1CB1B3-1191-492F-878C-065AF11592C9}" destId="{253D35AB-CEE0-4BA4-B530-95561FDA25E6}" srcOrd="2" destOrd="0" presId="urn:diagrams.loki3.com/BracketList"/>
    <dgm:cxn modelId="{CE0493C1-D47F-4DA3-9847-F188CB7FB5CA}" type="presParOf" srcId="{1B1CB1B3-1191-492F-878C-065AF11592C9}" destId="{665B99BD-A271-44FF-A7D8-E9DA6C43400B}" srcOrd="3" destOrd="0" presId="urn:diagrams.loki3.com/BracketList"/>
    <dgm:cxn modelId="{8305D7EE-23BF-4B4B-B5C5-944E337FD2BB}" type="presParOf" srcId="{A71A0E36-750D-4C9E-BB08-E10FBF857163}" destId="{76C1A3AC-5015-44B7-9D16-BA2A08F9CB16}" srcOrd="1" destOrd="0" presId="urn:diagrams.loki3.com/BracketList"/>
    <dgm:cxn modelId="{D4619F2E-8278-427B-935C-12D484E91964}" type="presParOf" srcId="{A71A0E36-750D-4C9E-BB08-E10FBF857163}" destId="{67449849-6C43-4801-94E0-F7EB6F924474}" srcOrd="2" destOrd="0" presId="urn:diagrams.loki3.com/BracketList"/>
    <dgm:cxn modelId="{A6A13EE0-7CAB-48CC-863A-4B2A98405884}" type="presParOf" srcId="{67449849-6C43-4801-94E0-F7EB6F924474}" destId="{329AE86A-DF6B-4201-97CF-0D7A5C4CA0F6}" srcOrd="0" destOrd="0" presId="urn:diagrams.loki3.com/BracketList"/>
    <dgm:cxn modelId="{9D111E66-3D73-4E79-9B26-1C5C892A95E9}" type="presParOf" srcId="{67449849-6C43-4801-94E0-F7EB6F924474}" destId="{4CAA1B25-FD9E-4BC4-B077-7BD333C20D6F}" srcOrd="1" destOrd="0" presId="urn:diagrams.loki3.com/BracketList"/>
    <dgm:cxn modelId="{87962F29-0613-4759-B4AA-01B35897C0D4}" type="presParOf" srcId="{67449849-6C43-4801-94E0-F7EB6F924474}" destId="{3EB4620E-A49E-416B-BB89-6AC9BED7BC37}" srcOrd="2" destOrd="0" presId="urn:diagrams.loki3.com/BracketList"/>
    <dgm:cxn modelId="{04107064-1137-4719-91CE-8C294A5B19C8}" type="presParOf" srcId="{67449849-6C43-4801-94E0-F7EB6F924474}" destId="{ED41C539-7B52-48DB-9CA3-C9C9BE3E921E}" srcOrd="3" destOrd="0" presId="urn:diagrams.loki3.com/BracketList"/>
    <dgm:cxn modelId="{898737A0-4ACD-4BFA-AC9C-696E0968A799}" type="presParOf" srcId="{A71A0E36-750D-4C9E-BB08-E10FBF857163}" destId="{2C22327E-F270-4E7C-9272-FC8711C5BA74}" srcOrd="3" destOrd="0" presId="urn:diagrams.loki3.com/BracketList"/>
    <dgm:cxn modelId="{7A188EAA-7BD6-4134-9380-DDD7FB4E8103}" type="presParOf" srcId="{A71A0E36-750D-4C9E-BB08-E10FBF857163}" destId="{0E72D636-A807-4E42-8198-E9B159566A65}" srcOrd="4" destOrd="0" presId="urn:diagrams.loki3.com/BracketList"/>
    <dgm:cxn modelId="{D71025A4-4C83-4B1A-B763-B5518EF46F0E}" type="presParOf" srcId="{0E72D636-A807-4E42-8198-E9B159566A65}" destId="{0AC54716-F52F-4771-8784-1E60C5680C02}" srcOrd="0" destOrd="0" presId="urn:diagrams.loki3.com/BracketList"/>
    <dgm:cxn modelId="{BDFF9CB9-B3E9-47B5-BA13-A39A1521C785}" type="presParOf" srcId="{0E72D636-A807-4E42-8198-E9B159566A65}" destId="{DED762EE-5339-4268-B80B-94D173336DD1}" srcOrd="1" destOrd="0" presId="urn:diagrams.loki3.com/BracketList"/>
    <dgm:cxn modelId="{DBDE2B10-1EBC-447F-ACBC-77E8A822D699}" type="presParOf" srcId="{0E72D636-A807-4E42-8198-E9B159566A65}" destId="{1BC54F69-DCCD-4AF2-B93D-19C0C3BFCD56}" srcOrd="2" destOrd="0" presId="urn:diagrams.loki3.com/BracketList"/>
    <dgm:cxn modelId="{62CBF510-ACD2-4E75-8676-81FE69F23436}" type="presParOf" srcId="{0E72D636-A807-4E42-8198-E9B159566A65}" destId="{2DCDC0FD-68B9-462A-9256-9FB876CC0CEC}" srcOrd="3" destOrd="0" presId="urn:diagrams.loki3.com/Bracke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D29A4E5-C657-4C52-ACB2-FB8D1E5CB684}" type="doc">
      <dgm:prSet loTypeId="urn:diagrams.loki3.com/BracketList" loCatId="list" qsTypeId="urn:microsoft.com/office/officeart/2005/8/quickstyle/3d1" qsCatId="3D" csTypeId="urn:microsoft.com/office/officeart/2005/8/colors/accent1_2" csCatId="accent1" phldr="1"/>
      <dgm:spPr/>
      <dgm:t>
        <a:bodyPr/>
        <a:lstStyle/>
        <a:p>
          <a:endParaRPr lang="en-US"/>
        </a:p>
      </dgm:t>
    </dgm:pt>
    <dgm:pt modelId="{E2767F00-DC33-4B68-BFAC-4D8C0394993F}">
      <dgm:prSet phldrT="[Text]" custT="1"/>
      <dgm:spPr/>
      <dgm:t>
        <a:bodyPr/>
        <a:lstStyle/>
        <a:p>
          <a:r>
            <a:rPr lang="en-US" sz="2000" b="1"/>
            <a:t>Platform strategies at an SME level</a:t>
          </a:r>
        </a:p>
      </dgm:t>
    </dgm:pt>
    <dgm:pt modelId="{BC1D17AE-0060-4374-8873-7A640C86D310}" type="parTrans" cxnId="{4AFCBA84-F991-4F36-AFFA-032BFA8DCC30}">
      <dgm:prSet/>
      <dgm:spPr/>
      <dgm:t>
        <a:bodyPr/>
        <a:lstStyle/>
        <a:p>
          <a:endParaRPr lang="en-US" sz="2000"/>
        </a:p>
      </dgm:t>
    </dgm:pt>
    <dgm:pt modelId="{7155AE76-4880-42A5-804B-AD9F83F76C03}" type="sibTrans" cxnId="{4AFCBA84-F991-4F36-AFFA-032BFA8DCC30}">
      <dgm:prSet/>
      <dgm:spPr/>
      <dgm:t>
        <a:bodyPr/>
        <a:lstStyle/>
        <a:p>
          <a:endParaRPr lang="en-US" sz="2000"/>
        </a:p>
      </dgm:t>
    </dgm:pt>
    <dgm:pt modelId="{8A0041F1-58FF-4ED3-A162-B128AA1BD540}">
      <dgm:prSet phldrT="[Text]" custT="1"/>
      <dgm:spPr/>
      <dgm:t>
        <a:bodyPr/>
        <a:lstStyle/>
        <a:p>
          <a:r>
            <a:rPr lang="en-US" sz="2000" b="1"/>
            <a:t>New markets can incur costs.</a:t>
          </a:r>
          <a:endParaRPr lang="en-US" sz="2000"/>
        </a:p>
      </dgm:t>
    </dgm:pt>
    <dgm:pt modelId="{6BE10E30-1885-4A28-8E02-A22F96C6C000}" type="parTrans" cxnId="{E2C27852-C285-4B37-BB12-C735E3E65168}">
      <dgm:prSet/>
      <dgm:spPr/>
      <dgm:t>
        <a:bodyPr/>
        <a:lstStyle/>
        <a:p>
          <a:endParaRPr lang="en-US" sz="2000"/>
        </a:p>
      </dgm:t>
    </dgm:pt>
    <dgm:pt modelId="{D386F3F8-8FF7-477D-9595-FA84876F50BA}" type="sibTrans" cxnId="{E2C27852-C285-4B37-BB12-C735E3E65168}">
      <dgm:prSet/>
      <dgm:spPr/>
      <dgm:t>
        <a:bodyPr/>
        <a:lstStyle/>
        <a:p>
          <a:endParaRPr lang="en-US" sz="2000"/>
        </a:p>
      </dgm:t>
    </dgm:pt>
    <dgm:pt modelId="{020A4749-791E-47E6-AA85-A569980099CB}">
      <dgm:prSet phldrT="[Text]" custT="1"/>
      <dgm:spPr/>
      <dgm:t>
        <a:bodyPr/>
        <a:lstStyle/>
        <a:p>
          <a:r>
            <a:rPr lang="en-US" sz="2000" b="1"/>
            <a:t>Strategic partnership platform strategies</a:t>
          </a:r>
        </a:p>
      </dgm:t>
    </dgm:pt>
    <dgm:pt modelId="{84CE266B-3A77-45DB-AFB3-24E8504E2D63}" type="parTrans" cxnId="{EA68C9DC-8A78-496B-97F1-E4705A06317E}">
      <dgm:prSet/>
      <dgm:spPr/>
      <dgm:t>
        <a:bodyPr/>
        <a:lstStyle/>
        <a:p>
          <a:endParaRPr lang="en-US" sz="2000"/>
        </a:p>
      </dgm:t>
    </dgm:pt>
    <dgm:pt modelId="{33703116-F8E6-4A63-B91E-BFE8071539FB}" type="sibTrans" cxnId="{EA68C9DC-8A78-496B-97F1-E4705A06317E}">
      <dgm:prSet/>
      <dgm:spPr/>
      <dgm:t>
        <a:bodyPr/>
        <a:lstStyle/>
        <a:p>
          <a:endParaRPr lang="en-US" sz="2000"/>
        </a:p>
      </dgm:t>
    </dgm:pt>
    <dgm:pt modelId="{42C65C58-D59E-4703-883F-6F3CE59FA3D4}">
      <dgm:prSet custT="1"/>
      <dgm:spPr/>
      <dgm:t>
        <a:bodyPr/>
        <a:lstStyle/>
        <a:p>
          <a:r>
            <a:rPr lang="en-US" sz="2000" b="1"/>
            <a:t>Growth platforms for regional development</a:t>
          </a:r>
        </a:p>
      </dgm:t>
    </dgm:pt>
    <dgm:pt modelId="{C5E32C65-5237-467A-9A9C-24B17DFD6BC8}" type="parTrans" cxnId="{5D03FDE3-D83D-4F25-8377-13A4B41E0A50}">
      <dgm:prSet/>
      <dgm:spPr/>
      <dgm:t>
        <a:bodyPr/>
        <a:lstStyle/>
        <a:p>
          <a:endParaRPr lang="en-US" sz="2000"/>
        </a:p>
      </dgm:t>
    </dgm:pt>
    <dgm:pt modelId="{7DEA366F-85F0-4CCA-AD4B-C060981CCB49}" type="sibTrans" cxnId="{5D03FDE3-D83D-4F25-8377-13A4B41E0A50}">
      <dgm:prSet/>
      <dgm:spPr/>
      <dgm:t>
        <a:bodyPr/>
        <a:lstStyle/>
        <a:p>
          <a:endParaRPr lang="en-US" sz="2000"/>
        </a:p>
      </dgm:t>
    </dgm:pt>
    <dgm:pt modelId="{6E88F9DB-29C0-4690-BCB4-4556CA523308}">
      <dgm:prSet phldrT="[Text]" custT="1"/>
      <dgm:spPr/>
      <dgm:t>
        <a:bodyPr/>
        <a:lstStyle/>
        <a:p>
          <a:r>
            <a:rPr lang="en-GB" sz="1200" b="1"/>
            <a:t>Mayer and Mugg, 2001; Chesbrough, 2010; Verhoeven and Johnson, 2017</a:t>
          </a:r>
          <a:endParaRPr lang="en-US" sz="1200" b="1"/>
        </a:p>
      </dgm:t>
    </dgm:pt>
    <dgm:pt modelId="{45E4C89F-4774-459C-93C2-0209859192FD}" type="parTrans" cxnId="{69C0692C-282E-440B-950B-6597ECC06232}">
      <dgm:prSet/>
      <dgm:spPr/>
      <dgm:t>
        <a:bodyPr/>
        <a:lstStyle/>
        <a:p>
          <a:endParaRPr lang="en-US" sz="2000"/>
        </a:p>
      </dgm:t>
    </dgm:pt>
    <dgm:pt modelId="{5BD3B3A9-CC74-44E9-9622-BF7E7AAD199A}" type="sibTrans" cxnId="{69C0692C-282E-440B-950B-6597ECC06232}">
      <dgm:prSet/>
      <dgm:spPr/>
      <dgm:t>
        <a:bodyPr/>
        <a:lstStyle/>
        <a:p>
          <a:endParaRPr lang="en-US" sz="2000"/>
        </a:p>
      </dgm:t>
    </dgm:pt>
    <dgm:pt modelId="{8E345270-4890-4CDC-9C04-8D6178A5193B}">
      <dgm:prSet custT="1"/>
      <dgm:spPr/>
      <dgm:t>
        <a:bodyPr/>
        <a:lstStyle/>
        <a:p>
          <a:r>
            <a:rPr lang="en-US" sz="2000" b="1"/>
            <a:t>Platform strategies as opportunities for small regions to construct regional advantage.</a:t>
          </a:r>
        </a:p>
      </dgm:t>
    </dgm:pt>
    <dgm:pt modelId="{A1273039-E720-43FC-A087-C1E9B9C29A0B}" type="parTrans" cxnId="{A5996F6B-0569-4396-8314-391968C576CD}">
      <dgm:prSet/>
      <dgm:spPr/>
      <dgm:t>
        <a:bodyPr/>
        <a:lstStyle/>
        <a:p>
          <a:endParaRPr lang="en-US" sz="2000"/>
        </a:p>
      </dgm:t>
    </dgm:pt>
    <dgm:pt modelId="{2213B2B9-FA30-4088-A6E6-193758523967}" type="sibTrans" cxnId="{A5996F6B-0569-4396-8314-391968C576CD}">
      <dgm:prSet/>
      <dgm:spPr/>
      <dgm:t>
        <a:bodyPr/>
        <a:lstStyle/>
        <a:p>
          <a:endParaRPr lang="en-US" sz="2000"/>
        </a:p>
      </dgm:t>
    </dgm:pt>
    <dgm:pt modelId="{9E9D2CC8-212E-4CAB-BFFC-8C46F85A144B}">
      <dgm:prSet phldrT="[Text]" custT="1"/>
      <dgm:spPr/>
      <dgm:t>
        <a:bodyPr/>
        <a:lstStyle/>
        <a:p>
          <a:r>
            <a:rPr lang="en-US" sz="2000" b="1"/>
            <a:t>Achieve different outcomes.</a:t>
          </a:r>
          <a:endParaRPr lang="en-US" sz="2000"/>
        </a:p>
      </dgm:t>
    </dgm:pt>
    <dgm:pt modelId="{EF08766F-8164-4793-9777-924798516C6B}" type="parTrans" cxnId="{814E4DFC-FA43-4E92-B321-98F1C883B90C}">
      <dgm:prSet/>
      <dgm:spPr/>
      <dgm:t>
        <a:bodyPr/>
        <a:lstStyle/>
        <a:p>
          <a:endParaRPr lang="en-US" sz="2000"/>
        </a:p>
      </dgm:t>
    </dgm:pt>
    <dgm:pt modelId="{3E69977F-4039-41A1-ACBC-5C389F0A1644}" type="sibTrans" cxnId="{814E4DFC-FA43-4E92-B321-98F1C883B90C}">
      <dgm:prSet/>
      <dgm:spPr/>
      <dgm:t>
        <a:bodyPr/>
        <a:lstStyle/>
        <a:p>
          <a:endParaRPr lang="en-US" sz="2000"/>
        </a:p>
      </dgm:t>
    </dgm:pt>
    <dgm:pt modelId="{9897DA9A-994C-4A2C-8439-007CD9E1B8CB}">
      <dgm:prSet phldrT="[Text]" custT="1"/>
      <dgm:spPr/>
      <dgm:t>
        <a:bodyPr/>
        <a:lstStyle/>
        <a:p>
          <a:r>
            <a:rPr lang="en-US" sz="2000" b="1"/>
            <a:t>Divergent economic growth. </a:t>
          </a:r>
          <a:endParaRPr lang="en-US" sz="2000"/>
        </a:p>
      </dgm:t>
    </dgm:pt>
    <dgm:pt modelId="{D4125F3E-A6BA-4A8D-BE01-EE656BEEEDB7}" type="parTrans" cxnId="{874D5DD8-DA1B-4262-8F06-9BA8284755B0}">
      <dgm:prSet/>
      <dgm:spPr/>
      <dgm:t>
        <a:bodyPr/>
        <a:lstStyle/>
        <a:p>
          <a:endParaRPr lang="en-US" sz="2000"/>
        </a:p>
      </dgm:t>
    </dgm:pt>
    <dgm:pt modelId="{7B92C74A-7E18-4ECC-866A-DB203D32676E}" type="sibTrans" cxnId="{874D5DD8-DA1B-4262-8F06-9BA8284755B0}">
      <dgm:prSet/>
      <dgm:spPr/>
      <dgm:t>
        <a:bodyPr/>
        <a:lstStyle/>
        <a:p>
          <a:endParaRPr lang="en-US" sz="2000"/>
        </a:p>
      </dgm:t>
    </dgm:pt>
    <dgm:pt modelId="{58995A80-9513-42BD-AFDB-A2BF562FD6C9}">
      <dgm:prSet phldrT="[Text]" custT="1"/>
      <dgm:spPr/>
      <dgm:t>
        <a:bodyPr/>
        <a:lstStyle/>
        <a:p>
          <a:pPr algn="l"/>
          <a:r>
            <a:rPr lang="en-US" sz="2000" b="1"/>
            <a:t>Experienced executives form a pipeline of new growth over time, can operate in a given market. </a:t>
          </a:r>
          <a:endParaRPr lang="en-US" sz="2000"/>
        </a:p>
      </dgm:t>
    </dgm:pt>
    <dgm:pt modelId="{ECF49DA9-1E6E-4486-87DC-4B5ADF76B7C6}" type="parTrans" cxnId="{057559A0-F2E2-4A94-9B4A-9B371F386FBC}">
      <dgm:prSet/>
      <dgm:spPr/>
      <dgm:t>
        <a:bodyPr/>
        <a:lstStyle/>
        <a:p>
          <a:endParaRPr lang="en-GB" sz="2000"/>
        </a:p>
      </dgm:t>
    </dgm:pt>
    <dgm:pt modelId="{584006F4-7FBA-4D2F-87CA-A2C760ED4490}" type="sibTrans" cxnId="{057559A0-F2E2-4A94-9B4A-9B371F386FBC}">
      <dgm:prSet/>
      <dgm:spPr/>
      <dgm:t>
        <a:bodyPr/>
        <a:lstStyle/>
        <a:p>
          <a:endParaRPr lang="en-GB" sz="2000"/>
        </a:p>
      </dgm:t>
    </dgm:pt>
    <dgm:pt modelId="{DE6E2B28-BCD9-408E-8022-27B6298D03F6}">
      <dgm:prSet phldrT="[Text]" custT="1"/>
      <dgm:spPr/>
      <dgm:t>
        <a:bodyPr/>
        <a:lstStyle/>
        <a:p>
          <a:pPr algn="l"/>
          <a:r>
            <a:rPr lang="en-GB" sz="1200" b="1"/>
            <a:t>Meyer and Lehnerd, 1997; Chesbrough, 2006; Parker and Van Alstyne, 2014; Van Alstyne, 2016; Pellissoni </a:t>
          </a:r>
          <a:r>
            <a:rPr lang="en-GB" sz="1200" b="1" i="1"/>
            <a:t>et al.,</a:t>
          </a:r>
          <a:r>
            <a:rPr lang="en-GB" sz="1200" b="1"/>
            <a:t> 2018</a:t>
          </a:r>
          <a:endParaRPr lang="en-US" sz="1200" b="1"/>
        </a:p>
      </dgm:t>
    </dgm:pt>
    <dgm:pt modelId="{AB747728-D267-4553-9FD4-9DF6BC353149}" type="parTrans" cxnId="{7E73C917-A9F6-43A8-9924-1B545F7531CB}">
      <dgm:prSet/>
      <dgm:spPr/>
      <dgm:t>
        <a:bodyPr/>
        <a:lstStyle/>
        <a:p>
          <a:endParaRPr lang="en-GB" sz="2000"/>
        </a:p>
      </dgm:t>
    </dgm:pt>
    <dgm:pt modelId="{AC20FE9F-08C1-40C5-A2D5-EB199217D338}" type="sibTrans" cxnId="{7E73C917-A9F6-43A8-9924-1B545F7531CB}">
      <dgm:prSet/>
      <dgm:spPr/>
      <dgm:t>
        <a:bodyPr/>
        <a:lstStyle/>
        <a:p>
          <a:endParaRPr lang="en-GB" sz="2000"/>
        </a:p>
      </dgm:t>
    </dgm:pt>
    <dgm:pt modelId="{45DBAB2F-69B3-43DD-9E8E-38821806B301}">
      <dgm:prSet custT="1"/>
      <dgm:spPr/>
      <dgm:t>
        <a:bodyPr/>
        <a:lstStyle/>
        <a:p>
          <a:r>
            <a:rPr lang="en-US" sz="2000" b="1"/>
            <a:t>Encompass differentiated knowledge bases.</a:t>
          </a:r>
        </a:p>
      </dgm:t>
    </dgm:pt>
    <dgm:pt modelId="{78CF96AC-B2E9-4A56-82A6-23BE41632E89}" type="parTrans" cxnId="{13168BD5-9E91-4F7B-8D6C-6CEADC21887F}">
      <dgm:prSet/>
      <dgm:spPr/>
      <dgm:t>
        <a:bodyPr/>
        <a:lstStyle/>
        <a:p>
          <a:endParaRPr lang="en-GB" sz="2000"/>
        </a:p>
      </dgm:t>
    </dgm:pt>
    <dgm:pt modelId="{5A50843A-CAFF-4C72-AE86-E6BC9E91CC5F}" type="sibTrans" cxnId="{13168BD5-9E91-4F7B-8D6C-6CEADC21887F}">
      <dgm:prSet/>
      <dgm:spPr/>
      <dgm:t>
        <a:bodyPr/>
        <a:lstStyle/>
        <a:p>
          <a:endParaRPr lang="en-GB" sz="2000"/>
        </a:p>
      </dgm:t>
    </dgm:pt>
    <dgm:pt modelId="{35970999-7730-49E7-96E3-D9870FF0ACBE}">
      <dgm:prSet custT="1"/>
      <dgm:spPr/>
      <dgm:t>
        <a:bodyPr/>
        <a:lstStyle/>
        <a:p>
          <a:r>
            <a:rPr lang="en-US" sz="1200" b="1"/>
            <a:t>Asheim </a:t>
          </a:r>
          <a:r>
            <a:rPr lang="en-US" sz="1200" b="1" i="1"/>
            <a:t>et al</a:t>
          </a:r>
          <a:r>
            <a:rPr lang="en-US" sz="1200" b="1"/>
            <a:t>., 2011</a:t>
          </a:r>
        </a:p>
      </dgm:t>
    </dgm:pt>
    <dgm:pt modelId="{E80985CE-787B-4890-8548-FA2E7CD8B122}" type="parTrans" cxnId="{C296701E-574D-4609-8107-8F0A0860059A}">
      <dgm:prSet/>
      <dgm:spPr/>
      <dgm:t>
        <a:bodyPr/>
        <a:lstStyle/>
        <a:p>
          <a:endParaRPr lang="en-GB" sz="2000"/>
        </a:p>
      </dgm:t>
    </dgm:pt>
    <dgm:pt modelId="{DF98C723-2965-4880-81C0-757C8EBB6FC7}" type="sibTrans" cxnId="{C296701E-574D-4609-8107-8F0A0860059A}">
      <dgm:prSet/>
      <dgm:spPr/>
      <dgm:t>
        <a:bodyPr/>
        <a:lstStyle/>
        <a:p>
          <a:endParaRPr lang="en-GB" sz="2000"/>
        </a:p>
      </dgm:t>
    </dgm:pt>
    <dgm:pt modelId="{7FD15E2B-5786-4A96-A57C-DE1B0EB6F440}">
      <dgm:prSet custT="1"/>
      <dgm:spPr/>
      <dgm:t>
        <a:bodyPr/>
        <a:lstStyle/>
        <a:p>
          <a:r>
            <a:rPr lang="en-US" sz="2000" b="1"/>
            <a:t>Gain from spatial/local knowledge.</a:t>
          </a:r>
        </a:p>
      </dgm:t>
    </dgm:pt>
    <dgm:pt modelId="{3170C5A8-E932-4B5F-9B9A-F7D225CCAFD5}" type="parTrans" cxnId="{E7F5FA3A-643D-485F-A75D-2CF9702C3370}">
      <dgm:prSet/>
      <dgm:spPr/>
      <dgm:t>
        <a:bodyPr/>
        <a:lstStyle/>
        <a:p>
          <a:endParaRPr lang="en-GB" sz="2000"/>
        </a:p>
      </dgm:t>
    </dgm:pt>
    <dgm:pt modelId="{5F908877-70A8-465A-BA09-26AEACD76C23}" type="sibTrans" cxnId="{E7F5FA3A-643D-485F-A75D-2CF9702C3370}">
      <dgm:prSet/>
      <dgm:spPr/>
      <dgm:t>
        <a:bodyPr/>
        <a:lstStyle/>
        <a:p>
          <a:endParaRPr lang="en-GB" sz="2000"/>
        </a:p>
      </dgm:t>
    </dgm:pt>
    <dgm:pt modelId="{155DF92F-F1F0-421A-8342-2856ABACCDBF}">
      <dgm:prSet phldrT="[Text]" custT="1"/>
      <dgm:spPr/>
      <dgm:t>
        <a:bodyPr/>
        <a:lstStyle/>
        <a:p>
          <a:r>
            <a:rPr lang="en-US" sz="2000" b="1"/>
            <a:t>External players/relationships e.g. third party governance/triple helix initiatives.</a:t>
          </a:r>
        </a:p>
      </dgm:t>
    </dgm:pt>
    <dgm:pt modelId="{45C0E4A3-0C81-4C60-B046-1BD88126A118}" type="parTrans" cxnId="{31188886-8634-488E-BFCD-6664774D35A7}">
      <dgm:prSet/>
      <dgm:spPr/>
      <dgm:t>
        <a:bodyPr/>
        <a:lstStyle/>
        <a:p>
          <a:endParaRPr lang="en-GB" sz="2000"/>
        </a:p>
      </dgm:t>
    </dgm:pt>
    <dgm:pt modelId="{0BDE8E27-48A3-4DC2-80CC-1CD18129D1CF}" type="sibTrans" cxnId="{31188886-8634-488E-BFCD-6664774D35A7}">
      <dgm:prSet/>
      <dgm:spPr/>
      <dgm:t>
        <a:bodyPr/>
        <a:lstStyle/>
        <a:p>
          <a:endParaRPr lang="en-GB" sz="2000"/>
        </a:p>
      </dgm:t>
    </dgm:pt>
    <dgm:pt modelId="{F753E588-4C54-4DF9-AFF0-8996C0475EF4}" type="pres">
      <dgm:prSet presAssocID="{0D29A4E5-C657-4C52-ACB2-FB8D1E5CB684}" presName="Name0" presStyleCnt="0">
        <dgm:presLayoutVars>
          <dgm:dir/>
          <dgm:animLvl val="lvl"/>
          <dgm:resizeHandles val="exact"/>
        </dgm:presLayoutVars>
      </dgm:prSet>
      <dgm:spPr/>
      <dgm:t>
        <a:bodyPr/>
        <a:lstStyle/>
        <a:p>
          <a:endParaRPr lang="en-US"/>
        </a:p>
      </dgm:t>
    </dgm:pt>
    <dgm:pt modelId="{E5D53832-777C-4CDC-AECD-CBB4C9FBE33C}" type="pres">
      <dgm:prSet presAssocID="{E2767F00-DC33-4B68-BFAC-4D8C0394993F}" presName="linNode" presStyleCnt="0"/>
      <dgm:spPr/>
    </dgm:pt>
    <dgm:pt modelId="{6BA05F5D-A552-4C82-9AB5-447A17D17E44}" type="pres">
      <dgm:prSet presAssocID="{E2767F00-DC33-4B68-BFAC-4D8C0394993F}" presName="parTx" presStyleLbl="revTx" presStyleIdx="0" presStyleCnt="3">
        <dgm:presLayoutVars>
          <dgm:chMax val="1"/>
          <dgm:bulletEnabled val="1"/>
        </dgm:presLayoutVars>
      </dgm:prSet>
      <dgm:spPr/>
      <dgm:t>
        <a:bodyPr/>
        <a:lstStyle/>
        <a:p>
          <a:endParaRPr lang="en-US"/>
        </a:p>
      </dgm:t>
    </dgm:pt>
    <dgm:pt modelId="{18DA26B3-663D-47C1-A158-0F1D91A124A7}" type="pres">
      <dgm:prSet presAssocID="{E2767F00-DC33-4B68-BFAC-4D8C0394993F}" presName="bracket" presStyleLbl="parChTrans1D1" presStyleIdx="0" presStyleCnt="3"/>
      <dgm:spPr/>
    </dgm:pt>
    <dgm:pt modelId="{705B0993-5C56-4292-BE01-D15820CAE82A}" type="pres">
      <dgm:prSet presAssocID="{E2767F00-DC33-4B68-BFAC-4D8C0394993F}" presName="spH" presStyleCnt="0"/>
      <dgm:spPr/>
    </dgm:pt>
    <dgm:pt modelId="{3A50A9A2-3A73-4DA2-BE32-D27C0B815CB2}" type="pres">
      <dgm:prSet presAssocID="{E2767F00-DC33-4B68-BFAC-4D8C0394993F}" presName="desTx" presStyleLbl="node1" presStyleIdx="0" presStyleCnt="3">
        <dgm:presLayoutVars>
          <dgm:bulletEnabled val="1"/>
        </dgm:presLayoutVars>
      </dgm:prSet>
      <dgm:spPr/>
      <dgm:t>
        <a:bodyPr/>
        <a:lstStyle/>
        <a:p>
          <a:endParaRPr lang="en-US"/>
        </a:p>
      </dgm:t>
    </dgm:pt>
    <dgm:pt modelId="{5BD9ADF3-3469-48A1-A7E9-B1A0E5BEDF09}" type="pres">
      <dgm:prSet presAssocID="{7155AE76-4880-42A5-804B-AD9F83F76C03}" presName="spV" presStyleCnt="0"/>
      <dgm:spPr/>
    </dgm:pt>
    <dgm:pt modelId="{51D9052D-FD11-449F-8256-A06026C0B867}" type="pres">
      <dgm:prSet presAssocID="{020A4749-791E-47E6-AA85-A569980099CB}" presName="linNode" presStyleCnt="0"/>
      <dgm:spPr/>
    </dgm:pt>
    <dgm:pt modelId="{839945CC-F6A3-4E94-9AA7-BF30E4CAC644}" type="pres">
      <dgm:prSet presAssocID="{020A4749-791E-47E6-AA85-A569980099CB}" presName="parTx" presStyleLbl="revTx" presStyleIdx="1" presStyleCnt="3">
        <dgm:presLayoutVars>
          <dgm:chMax val="1"/>
          <dgm:bulletEnabled val="1"/>
        </dgm:presLayoutVars>
      </dgm:prSet>
      <dgm:spPr/>
      <dgm:t>
        <a:bodyPr/>
        <a:lstStyle/>
        <a:p>
          <a:endParaRPr lang="en-US"/>
        </a:p>
      </dgm:t>
    </dgm:pt>
    <dgm:pt modelId="{C71B7932-172E-49CF-90A4-5B2284C2EDFC}" type="pres">
      <dgm:prSet presAssocID="{020A4749-791E-47E6-AA85-A569980099CB}" presName="bracket" presStyleLbl="parChTrans1D1" presStyleIdx="1" presStyleCnt="3"/>
      <dgm:spPr/>
    </dgm:pt>
    <dgm:pt modelId="{F40D0D8A-7CA6-4914-BD0B-7C992CD90EFF}" type="pres">
      <dgm:prSet presAssocID="{020A4749-791E-47E6-AA85-A569980099CB}" presName="spH" presStyleCnt="0"/>
      <dgm:spPr/>
    </dgm:pt>
    <dgm:pt modelId="{2D5331D4-1CF9-49C6-B6C8-058932E30CC6}" type="pres">
      <dgm:prSet presAssocID="{020A4749-791E-47E6-AA85-A569980099CB}" presName="desTx" presStyleLbl="node1" presStyleIdx="1" presStyleCnt="3">
        <dgm:presLayoutVars>
          <dgm:bulletEnabled val="1"/>
        </dgm:presLayoutVars>
      </dgm:prSet>
      <dgm:spPr/>
      <dgm:t>
        <a:bodyPr/>
        <a:lstStyle/>
        <a:p>
          <a:endParaRPr lang="en-US"/>
        </a:p>
      </dgm:t>
    </dgm:pt>
    <dgm:pt modelId="{0FBF2C2C-627F-4082-A971-F43AFD3AA13B}" type="pres">
      <dgm:prSet presAssocID="{33703116-F8E6-4A63-B91E-BFE8071539FB}" presName="spV" presStyleCnt="0"/>
      <dgm:spPr/>
    </dgm:pt>
    <dgm:pt modelId="{124EF0A2-7765-4004-A77E-4F1039C3C1E7}" type="pres">
      <dgm:prSet presAssocID="{42C65C58-D59E-4703-883F-6F3CE59FA3D4}" presName="linNode" presStyleCnt="0"/>
      <dgm:spPr/>
    </dgm:pt>
    <dgm:pt modelId="{CE367710-5DED-4FB1-A2A8-D5B2F0B65900}" type="pres">
      <dgm:prSet presAssocID="{42C65C58-D59E-4703-883F-6F3CE59FA3D4}" presName="parTx" presStyleLbl="revTx" presStyleIdx="2" presStyleCnt="3">
        <dgm:presLayoutVars>
          <dgm:chMax val="1"/>
          <dgm:bulletEnabled val="1"/>
        </dgm:presLayoutVars>
      </dgm:prSet>
      <dgm:spPr/>
      <dgm:t>
        <a:bodyPr/>
        <a:lstStyle/>
        <a:p>
          <a:endParaRPr lang="en-US"/>
        </a:p>
      </dgm:t>
    </dgm:pt>
    <dgm:pt modelId="{5523C6EF-9AB8-4C45-B20E-1BC54DD284A7}" type="pres">
      <dgm:prSet presAssocID="{42C65C58-D59E-4703-883F-6F3CE59FA3D4}" presName="bracket" presStyleLbl="parChTrans1D1" presStyleIdx="2" presStyleCnt="3"/>
      <dgm:spPr/>
    </dgm:pt>
    <dgm:pt modelId="{3E5B7C90-D139-44CB-888E-4D87D37A465F}" type="pres">
      <dgm:prSet presAssocID="{42C65C58-D59E-4703-883F-6F3CE59FA3D4}" presName="spH" presStyleCnt="0"/>
      <dgm:spPr/>
    </dgm:pt>
    <dgm:pt modelId="{80BC1B80-AEE5-43F7-8FE0-0A5118A44398}" type="pres">
      <dgm:prSet presAssocID="{42C65C58-D59E-4703-883F-6F3CE59FA3D4}" presName="desTx" presStyleLbl="node1" presStyleIdx="2" presStyleCnt="3">
        <dgm:presLayoutVars>
          <dgm:bulletEnabled val="1"/>
        </dgm:presLayoutVars>
      </dgm:prSet>
      <dgm:spPr/>
      <dgm:t>
        <a:bodyPr/>
        <a:lstStyle/>
        <a:p>
          <a:endParaRPr lang="en-US"/>
        </a:p>
      </dgm:t>
    </dgm:pt>
  </dgm:ptLst>
  <dgm:cxnLst>
    <dgm:cxn modelId="{25471313-6476-4EBE-A1B2-11326E2A66C4}" type="presOf" srcId="{9897DA9A-994C-4A2C-8439-007CD9E1B8CB}" destId="{3A50A9A2-3A73-4DA2-BE32-D27C0B815CB2}" srcOrd="0" destOrd="2" presId="urn:diagrams.loki3.com/BracketList"/>
    <dgm:cxn modelId="{C296701E-574D-4609-8107-8F0A0860059A}" srcId="{42C65C58-D59E-4703-883F-6F3CE59FA3D4}" destId="{35970999-7730-49E7-96E3-D9870FF0ACBE}" srcOrd="3" destOrd="0" parTransId="{E80985CE-787B-4890-8548-FA2E7CD8B122}" sibTransId="{DF98C723-2965-4880-81C0-757C8EBB6FC7}"/>
    <dgm:cxn modelId="{C036B36D-94DC-461C-AD39-585FF5B4E17B}" type="presOf" srcId="{155DF92F-F1F0-421A-8342-2856ABACCDBF}" destId="{2D5331D4-1CF9-49C6-B6C8-058932E30CC6}" srcOrd="0" destOrd="0" presId="urn:diagrams.loki3.com/BracketList"/>
    <dgm:cxn modelId="{090CA3B3-7365-4895-A9F2-1639F970142C}" type="presOf" srcId="{45DBAB2F-69B3-43DD-9E8E-38821806B301}" destId="{80BC1B80-AEE5-43F7-8FE0-0A5118A44398}" srcOrd="0" destOrd="1" presId="urn:diagrams.loki3.com/BracketList"/>
    <dgm:cxn modelId="{69C0692C-282E-440B-950B-6597ECC06232}" srcId="{E2767F00-DC33-4B68-BFAC-4D8C0394993F}" destId="{6E88F9DB-29C0-4690-BCB4-4556CA523308}" srcOrd="3" destOrd="0" parTransId="{45E4C89F-4774-459C-93C2-0209859192FD}" sibTransId="{5BD3B3A9-CC74-44E9-9622-BF7E7AAD199A}"/>
    <dgm:cxn modelId="{3EAE90CF-6E4E-417A-A915-715607CD168C}" type="presOf" srcId="{42C65C58-D59E-4703-883F-6F3CE59FA3D4}" destId="{CE367710-5DED-4FB1-A2A8-D5B2F0B65900}" srcOrd="0" destOrd="0" presId="urn:diagrams.loki3.com/BracketList"/>
    <dgm:cxn modelId="{057559A0-F2E2-4A94-9B4A-9B371F386FBC}" srcId="{020A4749-791E-47E6-AA85-A569980099CB}" destId="{58995A80-9513-42BD-AFDB-A2BF562FD6C9}" srcOrd="1" destOrd="0" parTransId="{ECF49DA9-1E6E-4486-87DC-4B5ADF76B7C6}" sibTransId="{584006F4-7FBA-4D2F-87CA-A2C760ED4490}"/>
    <dgm:cxn modelId="{26070396-B08E-4743-ADD4-D7A9CF90ED2C}" type="presOf" srcId="{7FD15E2B-5786-4A96-A57C-DE1B0EB6F440}" destId="{80BC1B80-AEE5-43F7-8FE0-0A5118A44398}" srcOrd="0" destOrd="2" presId="urn:diagrams.loki3.com/BracketList"/>
    <dgm:cxn modelId="{E7F5FA3A-643D-485F-A75D-2CF9702C3370}" srcId="{42C65C58-D59E-4703-883F-6F3CE59FA3D4}" destId="{7FD15E2B-5786-4A96-A57C-DE1B0EB6F440}" srcOrd="2" destOrd="0" parTransId="{3170C5A8-E932-4B5F-9B9A-F7D225CCAFD5}" sibTransId="{5F908877-70A8-465A-BA09-26AEACD76C23}"/>
    <dgm:cxn modelId="{8A3626A1-C345-42C6-B9EA-BE3058942D7B}" type="presOf" srcId="{8A0041F1-58FF-4ED3-A162-B128AA1BD540}" destId="{3A50A9A2-3A73-4DA2-BE32-D27C0B815CB2}" srcOrd="0" destOrd="0" presId="urn:diagrams.loki3.com/BracketList"/>
    <dgm:cxn modelId="{31188886-8634-488E-BFCD-6664774D35A7}" srcId="{020A4749-791E-47E6-AA85-A569980099CB}" destId="{155DF92F-F1F0-421A-8342-2856ABACCDBF}" srcOrd="0" destOrd="0" parTransId="{45C0E4A3-0C81-4C60-B046-1BD88126A118}" sibTransId="{0BDE8E27-48A3-4DC2-80CC-1CD18129D1CF}"/>
    <dgm:cxn modelId="{EA68C9DC-8A78-496B-97F1-E4705A06317E}" srcId="{0D29A4E5-C657-4C52-ACB2-FB8D1E5CB684}" destId="{020A4749-791E-47E6-AA85-A569980099CB}" srcOrd="1" destOrd="0" parTransId="{84CE266B-3A77-45DB-AFB3-24E8504E2D63}" sibTransId="{33703116-F8E6-4A63-B91E-BFE8071539FB}"/>
    <dgm:cxn modelId="{D087069B-CE9C-4CFF-8212-59F82ED3860F}" type="presOf" srcId="{DE6E2B28-BCD9-408E-8022-27B6298D03F6}" destId="{2D5331D4-1CF9-49C6-B6C8-058932E30CC6}" srcOrd="0" destOrd="2" presId="urn:diagrams.loki3.com/BracketList"/>
    <dgm:cxn modelId="{A58B2022-11D8-4FDA-A037-C6EA70C1D44D}" type="presOf" srcId="{8E345270-4890-4CDC-9C04-8D6178A5193B}" destId="{80BC1B80-AEE5-43F7-8FE0-0A5118A44398}" srcOrd="0" destOrd="0" presId="urn:diagrams.loki3.com/BracketList"/>
    <dgm:cxn modelId="{84EFA99F-421D-4678-B7CF-ADC4DF4D7D1B}" type="presOf" srcId="{9E9D2CC8-212E-4CAB-BFFC-8C46F85A144B}" destId="{3A50A9A2-3A73-4DA2-BE32-D27C0B815CB2}" srcOrd="0" destOrd="1" presId="urn:diagrams.loki3.com/BracketList"/>
    <dgm:cxn modelId="{5D03FDE3-D83D-4F25-8377-13A4B41E0A50}" srcId="{0D29A4E5-C657-4C52-ACB2-FB8D1E5CB684}" destId="{42C65C58-D59E-4703-883F-6F3CE59FA3D4}" srcOrd="2" destOrd="0" parTransId="{C5E32C65-5237-467A-9A9C-24B17DFD6BC8}" sibTransId="{7DEA366F-85F0-4CCA-AD4B-C060981CCB49}"/>
    <dgm:cxn modelId="{4AFCBA84-F991-4F36-AFFA-032BFA8DCC30}" srcId="{0D29A4E5-C657-4C52-ACB2-FB8D1E5CB684}" destId="{E2767F00-DC33-4B68-BFAC-4D8C0394993F}" srcOrd="0" destOrd="0" parTransId="{BC1D17AE-0060-4374-8873-7A640C86D310}" sibTransId="{7155AE76-4880-42A5-804B-AD9F83F76C03}"/>
    <dgm:cxn modelId="{13168BD5-9E91-4F7B-8D6C-6CEADC21887F}" srcId="{42C65C58-D59E-4703-883F-6F3CE59FA3D4}" destId="{45DBAB2F-69B3-43DD-9E8E-38821806B301}" srcOrd="1" destOrd="0" parTransId="{78CF96AC-B2E9-4A56-82A6-23BE41632E89}" sibTransId="{5A50843A-CAFF-4C72-AE86-E6BC9E91CC5F}"/>
    <dgm:cxn modelId="{5C611FB9-4AE7-4E02-992C-E299DD0CECB3}" type="presOf" srcId="{020A4749-791E-47E6-AA85-A569980099CB}" destId="{839945CC-F6A3-4E94-9AA7-BF30E4CAC644}" srcOrd="0" destOrd="0" presId="urn:diagrams.loki3.com/BracketList"/>
    <dgm:cxn modelId="{AAEC04A9-A771-44EF-84E3-3D3153F28521}" type="presOf" srcId="{58995A80-9513-42BD-AFDB-A2BF562FD6C9}" destId="{2D5331D4-1CF9-49C6-B6C8-058932E30CC6}" srcOrd="0" destOrd="1" presId="urn:diagrams.loki3.com/BracketList"/>
    <dgm:cxn modelId="{E2C27852-C285-4B37-BB12-C735E3E65168}" srcId="{E2767F00-DC33-4B68-BFAC-4D8C0394993F}" destId="{8A0041F1-58FF-4ED3-A162-B128AA1BD540}" srcOrd="0" destOrd="0" parTransId="{6BE10E30-1885-4A28-8E02-A22F96C6C000}" sibTransId="{D386F3F8-8FF7-477D-9595-FA84876F50BA}"/>
    <dgm:cxn modelId="{F2524651-B5C0-49DF-BC85-9A89AB22CB55}" type="presOf" srcId="{E2767F00-DC33-4B68-BFAC-4D8C0394993F}" destId="{6BA05F5D-A552-4C82-9AB5-447A17D17E44}" srcOrd="0" destOrd="0" presId="urn:diagrams.loki3.com/BracketList"/>
    <dgm:cxn modelId="{06110AD6-BBD2-4B48-9ED9-D891E3BC4829}" type="presOf" srcId="{0D29A4E5-C657-4C52-ACB2-FB8D1E5CB684}" destId="{F753E588-4C54-4DF9-AFF0-8996C0475EF4}" srcOrd="0" destOrd="0" presId="urn:diagrams.loki3.com/BracketList"/>
    <dgm:cxn modelId="{BD4EB712-52B0-44DF-B8C9-A43FE9D93917}" type="presOf" srcId="{6E88F9DB-29C0-4690-BCB4-4556CA523308}" destId="{3A50A9A2-3A73-4DA2-BE32-D27C0B815CB2}" srcOrd="0" destOrd="3" presId="urn:diagrams.loki3.com/BracketList"/>
    <dgm:cxn modelId="{2BBDA38C-3D4F-4981-9F5B-DAA3B71A22BA}" type="presOf" srcId="{35970999-7730-49E7-96E3-D9870FF0ACBE}" destId="{80BC1B80-AEE5-43F7-8FE0-0A5118A44398}" srcOrd="0" destOrd="3" presId="urn:diagrams.loki3.com/BracketList"/>
    <dgm:cxn modelId="{7E73C917-A9F6-43A8-9924-1B545F7531CB}" srcId="{020A4749-791E-47E6-AA85-A569980099CB}" destId="{DE6E2B28-BCD9-408E-8022-27B6298D03F6}" srcOrd="2" destOrd="0" parTransId="{AB747728-D267-4553-9FD4-9DF6BC353149}" sibTransId="{AC20FE9F-08C1-40C5-A2D5-EB199217D338}"/>
    <dgm:cxn modelId="{814E4DFC-FA43-4E92-B321-98F1C883B90C}" srcId="{E2767F00-DC33-4B68-BFAC-4D8C0394993F}" destId="{9E9D2CC8-212E-4CAB-BFFC-8C46F85A144B}" srcOrd="1" destOrd="0" parTransId="{EF08766F-8164-4793-9777-924798516C6B}" sibTransId="{3E69977F-4039-41A1-ACBC-5C389F0A1644}"/>
    <dgm:cxn modelId="{874D5DD8-DA1B-4262-8F06-9BA8284755B0}" srcId="{E2767F00-DC33-4B68-BFAC-4D8C0394993F}" destId="{9897DA9A-994C-4A2C-8439-007CD9E1B8CB}" srcOrd="2" destOrd="0" parTransId="{D4125F3E-A6BA-4A8D-BE01-EE656BEEEDB7}" sibTransId="{7B92C74A-7E18-4ECC-866A-DB203D32676E}"/>
    <dgm:cxn modelId="{A5996F6B-0569-4396-8314-391968C576CD}" srcId="{42C65C58-D59E-4703-883F-6F3CE59FA3D4}" destId="{8E345270-4890-4CDC-9C04-8D6178A5193B}" srcOrd="0" destOrd="0" parTransId="{A1273039-E720-43FC-A087-C1E9B9C29A0B}" sibTransId="{2213B2B9-FA30-4088-A6E6-193758523967}"/>
    <dgm:cxn modelId="{B7627109-CB4C-42DD-AB43-6654358FFC4F}" type="presParOf" srcId="{F753E588-4C54-4DF9-AFF0-8996C0475EF4}" destId="{E5D53832-777C-4CDC-AECD-CBB4C9FBE33C}" srcOrd="0" destOrd="0" presId="urn:diagrams.loki3.com/BracketList"/>
    <dgm:cxn modelId="{F9021EE7-E1F0-4D7E-8E6C-EB34CDCA6B0D}" type="presParOf" srcId="{E5D53832-777C-4CDC-AECD-CBB4C9FBE33C}" destId="{6BA05F5D-A552-4C82-9AB5-447A17D17E44}" srcOrd="0" destOrd="0" presId="urn:diagrams.loki3.com/BracketList"/>
    <dgm:cxn modelId="{51FB55E1-D3DF-406B-B718-10701C5F36BA}" type="presParOf" srcId="{E5D53832-777C-4CDC-AECD-CBB4C9FBE33C}" destId="{18DA26B3-663D-47C1-A158-0F1D91A124A7}" srcOrd="1" destOrd="0" presId="urn:diagrams.loki3.com/BracketList"/>
    <dgm:cxn modelId="{DAB9F171-3883-4869-BDF2-42EDB312F764}" type="presParOf" srcId="{E5D53832-777C-4CDC-AECD-CBB4C9FBE33C}" destId="{705B0993-5C56-4292-BE01-D15820CAE82A}" srcOrd="2" destOrd="0" presId="urn:diagrams.loki3.com/BracketList"/>
    <dgm:cxn modelId="{82EC4C9D-9FC7-42CE-9B38-4C008D3A71AB}" type="presParOf" srcId="{E5D53832-777C-4CDC-AECD-CBB4C9FBE33C}" destId="{3A50A9A2-3A73-4DA2-BE32-D27C0B815CB2}" srcOrd="3" destOrd="0" presId="urn:diagrams.loki3.com/BracketList"/>
    <dgm:cxn modelId="{614AFC08-33A5-4130-8A79-9E624FC9D0EA}" type="presParOf" srcId="{F753E588-4C54-4DF9-AFF0-8996C0475EF4}" destId="{5BD9ADF3-3469-48A1-A7E9-B1A0E5BEDF09}" srcOrd="1" destOrd="0" presId="urn:diagrams.loki3.com/BracketList"/>
    <dgm:cxn modelId="{96AD4650-10F4-4D86-B078-9B055C0216AC}" type="presParOf" srcId="{F753E588-4C54-4DF9-AFF0-8996C0475EF4}" destId="{51D9052D-FD11-449F-8256-A06026C0B867}" srcOrd="2" destOrd="0" presId="urn:diagrams.loki3.com/BracketList"/>
    <dgm:cxn modelId="{77FD444D-11D7-4238-8960-0D8AFA7E4434}" type="presParOf" srcId="{51D9052D-FD11-449F-8256-A06026C0B867}" destId="{839945CC-F6A3-4E94-9AA7-BF30E4CAC644}" srcOrd="0" destOrd="0" presId="urn:diagrams.loki3.com/BracketList"/>
    <dgm:cxn modelId="{B6FED289-E84D-45A8-9003-B9D4922519C9}" type="presParOf" srcId="{51D9052D-FD11-449F-8256-A06026C0B867}" destId="{C71B7932-172E-49CF-90A4-5B2284C2EDFC}" srcOrd="1" destOrd="0" presId="urn:diagrams.loki3.com/BracketList"/>
    <dgm:cxn modelId="{82D96D0D-1197-4E5F-AC08-558345B8F0C7}" type="presParOf" srcId="{51D9052D-FD11-449F-8256-A06026C0B867}" destId="{F40D0D8A-7CA6-4914-BD0B-7C992CD90EFF}" srcOrd="2" destOrd="0" presId="urn:diagrams.loki3.com/BracketList"/>
    <dgm:cxn modelId="{8624B72E-ECCA-4B83-BF07-6CA3F8B05EA3}" type="presParOf" srcId="{51D9052D-FD11-449F-8256-A06026C0B867}" destId="{2D5331D4-1CF9-49C6-B6C8-058932E30CC6}" srcOrd="3" destOrd="0" presId="urn:diagrams.loki3.com/BracketList"/>
    <dgm:cxn modelId="{DA48D255-71D9-4D79-8C80-A7693CDC5A5D}" type="presParOf" srcId="{F753E588-4C54-4DF9-AFF0-8996C0475EF4}" destId="{0FBF2C2C-627F-4082-A971-F43AFD3AA13B}" srcOrd="3" destOrd="0" presId="urn:diagrams.loki3.com/BracketList"/>
    <dgm:cxn modelId="{5F8B6A89-780C-4761-BD7F-E3F76E30E54E}" type="presParOf" srcId="{F753E588-4C54-4DF9-AFF0-8996C0475EF4}" destId="{124EF0A2-7765-4004-A77E-4F1039C3C1E7}" srcOrd="4" destOrd="0" presId="urn:diagrams.loki3.com/BracketList"/>
    <dgm:cxn modelId="{AC0C2401-4156-4B78-B4B7-30DB2E2C7672}" type="presParOf" srcId="{124EF0A2-7765-4004-A77E-4F1039C3C1E7}" destId="{CE367710-5DED-4FB1-A2A8-D5B2F0B65900}" srcOrd="0" destOrd="0" presId="urn:diagrams.loki3.com/BracketList"/>
    <dgm:cxn modelId="{E249A152-9748-4032-87FF-CEDB31635D98}" type="presParOf" srcId="{124EF0A2-7765-4004-A77E-4F1039C3C1E7}" destId="{5523C6EF-9AB8-4C45-B20E-1BC54DD284A7}" srcOrd="1" destOrd="0" presId="urn:diagrams.loki3.com/BracketList"/>
    <dgm:cxn modelId="{A562ED54-8950-429D-872E-0B72DA685F93}" type="presParOf" srcId="{124EF0A2-7765-4004-A77E-4F1039C3C1E7}" destId="{3E5B7C90-D139-44CB-888E-4D87D37A465F}" srcOrd="2" destOrd="0" presId="urn:diagrams.loki3.com/BracketList"/>
    <dgm:cxn modelId="{39DC4F81-8AD7-4D5F-95A7-ACAFF934B28F}" type="presParOf" srcId="{124EF0A2-7765-4004-A77E-4F1039C3C1E7}" destId="{80BC1B80-AEE5-43F7-8FE0-0A5118A44398}" srcOrd="3" destOrd="0" presId="urn:diagrams.loki3.com/Bracke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65DB68F-0B2D-453E-8E03-8A8433883EFF}" type="doc">
      <dgm:prSet loTypeId="urn:microsoft.com/office/officeart/2005/8/layout/hList6" loCatId="list" qsTypeId="urn:microsoft.com/office/officeart/2005/8/quickstyle/3d3" qsCatId="3D" csTypeId="urn:microsoft.com/office/officeart/2005/8/colors/accent1_2" csCatId="accent1" phldr="1"/>
      <dgm:spPr/>
      <dgm:t>
        <a:bodyPr/>
        <a:lstStyle/>
        <a:p>
          <a:endParaRPr lang="en-GB"/>
        </a:p>
      </dgm:t>
    </dgm:pt>
    <dgm:pt modelId="{A1D29BE4-92C2-46D1-835A-38FD51AA1013}">
      <dgm:prSet phldrT="[Text]" custT="1"/>
      <dgm:spPr>
        <a:xfrm rot="16200000">
          <a:off x="-603600" y="606638"/>
          <a:ext cx="2279650" cy="1066372"/>
        </a:xfrm>
        <a:prstGeom prst="flowChartManualOperation">
          <a:avLst/>
        </a:prstGeom>
        <a:scene3d>
          <a:camera prst="orthographicFront">
            <a:rot lat="0" lon="0" rev="0"/>
          </a:camera>
          <a:lightRig rig="contrasting" dir="t">
            <a:rot lat="0" lon="0" rev="1200000"/>
          </a:lightRig>
        </a:scene3d>
        <a:sp3d contourW="19050" prstMaterial="metal">
          <a:bevelT w="88900" h="203200"/>
          <a:bevelB w="165100" h="254000"/>
        </a:sp3d>
      </dgm:spPr>
      <dgm:t>
        <a:bodyPr/>
        <a:lstStyle/>
        <a:p>
          <a:pPr algn="ctr">
            <a:buNone/>
          </a:pPr>
          <a:endParaRPr lang="en-GB" sz="1600" b="1">
            <a:latin typeface="Calibri" panose="020F0502020204030204"/>
            <a:ea typeface="+mn-ea"/>
            <a:cs typeface="+mn-cs"/>
          </a:endParaRPr>
        </a:p>
        <a:p>
          <a:pPr algn="ctr">
            <a:buNone/>
          </a:pPr>
          <a:r>
            <a:rPr lang="en-GB" sz="1600" b="1" i="1">
              <a:latin typeface="Calibri" panose="020F0502020204030204"/>
              <a:ea typeface="+mn-ea"/>
              <a:cs typeface="+mn-cs"/>
            </a:rPr>
            <a:t>Current position?</a:t>
          </a:r>
        </a:p>
        <a:p>
          <a:pPr algn="ctr">
            <a:buNone/>
          </a:pPr>
          <a:r>
            <a:rPr lang="en-GB" sz="1600" b="1">
              <a:latin typeface="Calibri" panose="020F0502020204030204"/>
              <a:ea typeface="+mn-ea"/>
              <a:cs typeface="+mn-cs"/>
            </a:rPr>
            <a:t>Turnover</a:t>
          </a:r>
        </a:p>
        <a:p>
          <a:pPr algn="ctr">
            <a:buNone/>
          </a:pPr>
          <a:r>
            <a:rPr lang="en-GB" sz="1600" b="1">
              <a:latin typeface="Calibri" panose="020F0502020204030204"/>
              <a:ea typeface="+mn-ea"/>
              <a:cs typeface="+mn-cs"/>
            </a:rPr>
            <a:t>Profit</a:t>
          </a:r>
        </a:p>
        <a:p>
          <a:pPr algn="ctr">
            <a:buNone/>
          </a:pPr>
          <a:r>
            <a:rPr lang="en-GB" sz="1600" b="1">
              <a:latin typeface="Calibri" panose="020F0502020204030204"/>
              <a:ea typeface="+mn-ea"/>
              <a:cs typeface="+mn-cs"/>
            </a:rPr>
            <a:t>Landscape</a:t>
          </a:r>
        </a:p>
        <a:p>
          <a:pPr algn="ctr">
            <a:buNone/>
          </a:pPr>
          <a:r>
            <a:rPr lang="en-GB" sz="1600" b="1">
              <a:latin typeface="Calibri" panose="020F0502020204030204"/>
              <a:ea typeface="+mn-ea"/>
              <a:cs typeface="+mn-cs"/>
            </a:rPr>
            <a:t>Resources</a:t>
          </a:r>
        </a:p>
        <a:p>
          <a:pPr algn="ctr">
            <a:buNone/>
          </a:pPr>
          <a:r>
            <a:rPr lang="en-GB" sz="1600" b="1">
              <a:latin typeface="Calibri" panose="020F0502020204030204"/>
              <a:ea typeface="+mn-ea"/>
              <a:cs typeface="+mn-cs"/>
            </a:rPr>
            <a:t>Logistics</a:t>
          </a:r>
        </a:p>
        <a:p>
          <a:pPr algn="ctr">
            <a:buNone/>
          </a:pPr>
          <a:r>
            <a:rPr lang="en-GB" sz="1600" b="1">
              <a:latin typeface="Calibri" panose="020F0502020204030204"/>
              <a:ea typeface="+mn-ea"/>
              <a:cs typeface="+mn-cs"/>
            </a:rPr>
            <a:t>Output</a:t>
          </a:r>
        </a:p>
        <a:p>
          <a:pPr algn="ctr">
            <a:buNone/>
          </a:pPr>
          <a:r>
            <a:rPr lang="en-GB" sz="1600" b="1">
              <a:latin typeface="Calibri" panose="020F0502020204030204"/>
              <a:ea typeface="+mn-ea"/>
              <a:cs typeface="+mn-cs"/>
            </a:rPr>
            <a:t>Current Market</a:t>
          </a:r>
        </a:p>
        <a:p>
          <a:pPr algn="ctr">
            <a:buNone/>
          </a:pPr>
          <a:endParaRPr lang="en-GB" sz="1600" b="1">
            <a:latin typeface="Calibri" panose="020F0502020204030204"/>
            <a:ea typeface="+mn-ea"/>
            <a:cs typeface="+mn-cs"/>
          </a:endParaRPr>
        </a:p>
      </dgm:t>
    </dgm:pt>
    <dgm:pt modelId="{5C54D8B9-054C-47C4-8EC9-AEE32A09FDC7}" type="parTrans" cxnId="{105E685A-BFE1-447E-854C-12564E7491AC}">
      <dgm:prSet/>
      <dgm:spPr/>
      <dgm:t>
        <a:bodyPr/>
        <a:lstStyle/>
        <a:p>
          <a:endParaRPr lang="en-GB" sz="1600"/>
        </a:p>
      </dgm:t>
    </dgm:pt>
    <dgm:pt modelId="{5E0FDFFA-A82D-4250-BE65-3B907427A209}" type="sibTrans" cxnId="{105E685A-BFE1-447E-854C-12564E7491AC}">
      <dgm:prSet/>
      <dgm:spPr/>
      <dgm:t>
        <a:bodyPr/>
        <a:lstStyle/>
        <a:p>
          <a:endParaRPr lang="en-GB" sz="1600"/>
        </a:p>
      </dgm:t>
    </dgm:pt>
    <dgm:pt modelId="{AF89D6ED-CF70-4B77-AB86-8A778D5A3A47}">
      <dgm:prSet phldrT="[Text]" custT="1"/>
      <dgm:spPr>
        <a:xfrm rot="16200000">
          <a:off x="542749" y="606638"/>
          <a:ext cx="2279650" cy="1066372"/>
        </a:xfrm>
        <a:prstGeom prst="flowChartManualOperation">
          <a:avLst/>
        </a:prstGeom>
        <a:scene3d>
          <a:camera prst="orthographicFront">
            <a:rot lat="0" lon="0" rev="0"/>
          </a:camera>
          <a:lightRig rig="contrasting" dir="t">
            <a:rot lat="0" lon="0" rev="1200000"/>
          </a:lightRig>
        </a:scene3d>
        <a:sp3d contourW="19050" prstMaterial="metal">
          <a:bevelT w="88900" h="203200"/>
          <a:bevelB w="165100" h="254000"/>
        </a:sp3d>
      </dgm:spPr>
      <dgm:t>
        <a:bodyPr/>
        <a:lstStyle/>
        <a:p>
          <a:pPr algn="ctr">
            <a:buNone/>
          </a:pPr>
          <a:r>
            <a:rPr lang="en-GB" sz="1600" b="1" i="1">
              <a:latin typeface="Calibri" panose="020F0502020204030204"/>
              <a:ea typeface="+mn-ea"/>
              <a:cs typeface="+mn-cs"/>
            </a:rPr>
            <a:t>Future position?</a:t>
          </a:r>
        </a:p>
        <a:p>
          <a:pPr algn="ctr">
            <a:buNone/>
          </a:pPr>
          <a:r>
            <a:rPr lang="en-GB" sz="1600" b="1">
              <a:latin typeface="Calibri" panose="020F0502020204030204"/>
              <a:ea typeface="+mn-ea"/>
              <a:cs typeface="+mn-cs"/>
            </a:rPr>
            <a:t>Turnover</a:t>
          </a:r>
        </a:p>
        <a:p>
          <a:pPr algn="ctr">
            <a:buNone/>
          </a:pPr>
          <a:r>
            <a:rPr lang="en-GB" sz="1600" b="1">
              <a:latin typeface="Calibri" panose="020F0502020204030204"/>
              <a:ea typeface="+mn-ea"/>
              <a:cs typeface="+mn-cs"/>
            </a:rPr>
            <a:t>Profit</a:t>
          </a:r>
        </a:p>
        <a:p>
          <a:pPr algn="ctr">
            <a:buNone/>
          </a:pPr>
          <a:r>
            <a:rPr lang="en-GB" sz="1600" b="1">
              <a:latin typeface="Calibri" panose="020F0502020204030204"/>
              <a:ea typeface="+mn-ea"/>
              <a:cs typeface="+mn-cs"/>
            </a:rPr>
            <a:t>Plant</a:t>
          </a:r>
        </a:p>
        <a:p>
          <a:pPr algn="ctr">
            <a:buNone/>
          </a:pPr>
          <a:r>
            <a:rPr lang="en-GB" sz="1600" b="1">
              <a:latin typeface="Calibri" panose="020F0502020204030204"/>
              <a:ea typeface="+mn-ea"/>
              <a:cs typeface="+mn-cs"/>
            </a:rPr>
            <a:t>Jobs</a:t>
          </a:r>
        </a:p>
        <a:p>
          <a:pPr algn="ctr">
            <a:buNone/>
          </a:pPr>
          <a:r>
            <a:rPr lang="en-GB" sz="1600" b="1">
              <a:latin typeface="Calibri" panose="020F0502020204030204"/>
              <a:ea typeface="+mn-ea"/>
              <a:cs typeface="+mn-cs"/>
            </a:rPr>
            <a:t>Logistics</a:t>
          </a:r>
        </a:p>
        <a:p>
          <a:pPr algn="ctr">
            <a:buNone/>
          </a:pPr>
          <a:r>
            <a:rPr lang="en-GB" sz="1600" b="1">
              <a:latin typeface="Calibri" panose="020F0502020204030204"/>
              <a:ea typeface="+mn-ea"/>
              <a:cs typeface="+mn-cs"/>
            </a:rPr>
            <a:t>New products</a:t>
          </a:r>
        </a:p>
      </dgm:t>
    </dgm:pt>
    <dgm:pt modelId="{46821F7E-7312-4006-873F-ED0FCDE44561}" type="parTrans" cxnId="{9F465276-74FA-4FEE-A40E-5E09EFA75A8E}">
      <dgm:prSet/>
      <dgm:spPr/>
      <dgm:t>
        <a:bodyPr/>
        <a:lstStyle/>
        <a:p>
          <a:endParaRPr lang="en-GB" sz="1600"/>
        </a:p>
      </dgm:t>
    </dgm:pt>
    <dgm:pt modelId="{2378BF73-9110-49A3-B6C2-0D0E7FEE4F33}" type="sibTrans" cxnId="{9F465276-74FA-4FEE-A40E-5E09EFA75A8E}">
      <dgm:prSet/>
      <dgm:spPr/>
      <dgm:t>
        <a:bodyPr/>
        <a:lstStyle/>
        <a:p>
          <a:endParaRPr lang="en-GB" sz="1600"/>
        </a:p>
      </dgm:t>
    </dgm:pt>
    <dgm:pt modelId="{0657705E-74D1-4FB3-8DAD-966FAAFE24E2}">
      <dgm:prSet phldrT="[Text]" custT="1"/>
      <dgm:spPr>
        <a:xfrm rot="16200000">
          <a:off x="1689100" y="606638"/>
          <a:ext cx="2279650" cy="1066372"/>
        </a:xfrm>
        <a:prstGeom prst="flowChartManualOperation">
          <a:avLst/>
        </a:prstGeom>
        <a:scene3d>
          <a:camera prst="orthographicFront">
            <a:rot lat="0" lon="0" rev="0"/>
          </a:camera>
          <a:lightRig rig="contrasting" dir="t">
            <a:rot lat="0" lon="0" rev="1200000"/>
          </a:lightRig>
        </a:scene3d>
        <a:sp3d contourW="19050" prstMaterial="metal">
          <a:bevelT w="88900" h="203200"/>
          <a:bevelB w="165100" h="254000"/>
        </a:sp3d>
      </dgm:spPr>
      <dgm:t>
        <a:bodyPr/>
        <a:lstStyle/>
        <a:p>
          <a:pPr algn="ctr">
            <a:buNone/>
          </a:pPr>
          <a:r>
            <a:rPr lang="en-GB" sz="1600" b="1" i="1" dirty="0">
              <a:latin typeface="Calibri" panose="020F0502020204030204"/>
              <a:ea typeface="+mn-ea"/>
              <a:cs typeface="+mn-cs"/>
            </a:rPr>
            <a:t>Timeframe?</a:t>
          </a:r>
        </a:p>
        <a:p>
          <a:pPr algn="ctr">
            <a:buNone/>
          </a:pPr>
          <a:r>
            <a:rPr lang="en-GB" sz="1600" b="1" dirty="0">
              <a:latin typeface="Calibri" panose="020F0502020204030204"/>
              <a:ea typeface="+mn-ea"/>
              <a:cs typeface="+mn-cs"/>
            </a:rPr>
            <a:t>Short term</a:t>
          </a:r>
        </a:p>
        <a:p>
          <a:pPr algn="ctr">
            <a:buNone/>
          </a:pPr>
          <a:r>
            <a:rPr lang="en-GB" sz="1600" b="1" dirty="0">
              <a:latin typeface="Calibri" panose="020F0502020204030204"/>
              <a:ea typeface="+mn-ea"/>
              <a:cs typeface="+mn-cs"/>
            </a:rPr>
            <a:t>Medium term</a:t>
          </a:r>
        </a:p>
        <a:p>
          <a:pPr algn="ctr">
            <a:buNone/>
          </a:pPr>
          <a:r>
            <a:rPr lang="en-GB" sz="1600" b="1" dirty="0">
              <a:latin typeface="Calibri" panose="020F0502020204030204"/>
              <a:ea typeface="+mn-ea"/>
              <a:cs typeface="+mn-cs"/>
            </a:rPr>
            <a:t>Long term</a:t>
          </a:r>
        </a:p>
        <a:p>
          <a:pPr algn="ctr">
            <a:buNone/>
          </a:pPr>
          <a:endParaRPr lang="en-GB" sz="1600" b="1" dirty="0">
            <a:latin typeface="Calibri" panose="020F0502020204030204"/>
            <a:ea typeface="+mn-ea"/>
            <a:cs typeface="+mn-cs"/>
          </a:endParaRPr>
        </a:p>
        <a:p>
          <a:pPr algn="ctr">
            <a:buNone/>
          </a:pPr>
          <a:endParaRPr lang="en-GB" sz="1600" b="1" dirty="0">
            <a:latin typeface="Calibri" panose="020F0502020204030204"/>
            <a:ea typeface="+mn-ea"/>
            <a:cs typeface="+mn-cs"/>
          </a:endParaRPr>
        </a:p>
        <a:p>
          <a:pPr algn="ctr">
            <a:buNone/>
          </a:pPr>
          <a:endParaRPr lang="en-GB" sz="1600" b="1" dirty="0">
            <a:latin typeface="Calibri" panose="020F0502020204030204"/>
            <a:ea typeface="+mn-ea"/>
            <a:cs typeface="+mn-cs"/>
          </a:endParaRPr>
        </a:p>
      </dgm:t>
    </dgm:pt>
    <dgm:pt modelId="{2BC25324-CA36-4D28-86A6-460F99FC379E}" type="parTrans" cxnId="{1305DF22-16F1-4B13-9351-44A97D288501}">
      <dgm:prSet/>
      <dgm:spPr/>
      <dgm:t>
        <a:bodyPr/>
        <a:lstStyle/>
        <a:p>
          <a:endParaRPr lang="en-GB" sz="1600"/>
        </a:p>
      </dgm:t>
    </dgm:pt>
    <dgm:pt modelId="{2F09BD17-4B2D-4FD3-BA74-F4DDC3E50DEB}" type="sibTrans" cxnId="{1305DF22-16F1-4B13-9351-44A97D288501}">
      <dgm:prSet/>
      <dgm:spPr/>
      <dgm:t>
        <a:bodyPr/>
        <a:lstStyle/>
        <a:p>
          <a:endParaRPr lang="en-GB" sz="1600"/>
        </a:p>
      </dgm:t>
    </dgm:pt>
    <dgm:pt modelId="{061CD37D-5008-42AB-BA82-50CF00F6ACF4}">
      <dgm:prSet phldrT="[Text]" custT="1"/>
      <dgm:spPr>
        <a:xfrm rot="16200000">
          <a:off x="2835450" y="606638"/>
          <a:ext cx="2279650" cy="1066372"/>
        </a:xfrm>
        <a:prstGeom prst="flowChartManualOperation">
          <a:avLst/>
        </a:prstGeom>
        <a:scene3d>
          <a:camera prst="orthographicFront">
            <a:rot lat="0" lon="0" rev="0"/>
          </a:camera>
          <a:lightRig rig="contrasting" dir="t">
            <a:rot lat="0" lon="0" rev="1200000"/>
          </a:lightRig>
        </a:scene3d>
        <a:sp3d contourW="19050" prstMaterial="metal">
          <a:bevelT w="88900" h="203200"/>
          <a:bevelB w="165100" h="254000"/>
        </a:sp3d>
      </dgm:spPr>
      <dgm:t>
        <a:bodyPr/>
        <a:lstStyle/>
        <a:p>
          <a:pPr algn="ctr">
            <a:buNone/>
          </a:pPr>
          <a:r>
            <a:rPr lang="en-GB" sz="1600" b="1" i="1">
              <a:latin typeface="Calibri" panose="020F0502020204030204"/>
              <a:ea typeface="+mn-ea"/>
              <a:cs typeface="+mn-cs"/>
            </a:rPr>
            <a:t>Reason?</a:t>
          </a:r>
        </a:p>
        <a:p>
          <a:pPr algn="ctr">
            <a:buNone/>
          </a:pPr>
          <a:r>
            <a:rPr lang="en-GB" sz="1600" b="1">
              <a:latin typeface="Calibri" panose="020F0502020204030204"/>
              <a:ea typeface="+mn-ea"/>
              <a:cs typeface="+mn-cs"/>
            </a:rPr>
            <a:t>Enter new markets</a:t>
          </a:r>
        </a:p>
        <a:p>
          <a:pPr algn="ctr">
            <a:buNone/>
          </a:pPr>
          <a:r>
            <a:rPr lang="en-GB" sz="1600" b="1">
              <a:latin typeface="Calibri" panose="020F0502020204030204"/>
              <a:ea typeface="+mn-ea"/>
              <a:cs typeface="+mn-cs"/>
            </a:rPr>
            <a:t>Expand current market</a:t>
          </a:r>
        </a:p>
        <a:p>
          <a:pPr algn="ctr">
            <a:buNone/>
          </a:pPr>
          <a:r>
            <a:rPr lang="en-GB" sz="1600" b="1">
              <a:latin typeface="Calibri" panose="020F0502020204030204"/>
              <a:ea typeface="+mn-ea"/>
              <a:cs typeface="+mn-cs"/>
            </a:rPr>
            <a:t>Increase product output</a:t>
          </a:r>
        </a:p>
        <a:p>
          <a:pPr algn="ctr">
            <a:buNone/>
          </a:pPr>
          <a:r>
            <a:rPr lang="en-GB" sz="1600" b="1">
              <a:latin typeface="Calibri" panose="020F0502020204030204"/>
              <a:ea typeface="+mn-ea"/>
              <a:cs typeface="+mn-cs"/>
            </a:rPr>
            <a:t>Add value to existing products</a:t>
          </a:r>
        </a:p>
        <a:p>
          <a:pPr algn="ctr">
            <a:buNone/>
          </a:pPr>
          <a:endParaRPr lang="en-GB" sz="1600" b="1">
            <a:latin typeface="Calibri" panose="020F0502020204030204"/>
            <a:ea typeface="+mn-ea"/>
            <a:cs typeface="+mn-cs"/>
          </a:endParaRPr>
        </a:p>
      </dgm:t>
    </dgm:pt>
    <dgm:pt modelId="{530E5D30-5017-45D1-824B-085451D8A13B}" type="parTrans" cxnId="{FB848007-D596-410F-8219-FE513157F44A}">
      <dgm:prSet/>
      <dgm:spPr/>
      <dgm:t>
        <a:bodyPr/>
        <a:lstStyle/>
        <a:p>
          <a:endParaRPr lang="en-GB" sz="1600"/>
        </a:p>
      </dgm:t>
    </dgm:pt>
    <dgm:pt modelId="{73AA02EE-DED1-481F-ABA8-BDD2A04E4209}" type="sibTrans" cxnId="{FB848007-D596-410F-8219-FE513157F44A}">
      <dgm:prSet/>
      <dgm:spPr/>
      <dgm:t>
        <a:bodyPr/>
        <a:lstStyle/>
        <a:p>
          <a:endParaRPr lang="en-GB" sz="1600"/>
        </a:p>
      </dgm:t>
    </dgm:pt>
    <dgm:pt modelId="{B6B52FD0-ACC9-4A84-BCC0-C2EA41A6EA5F}">
      <dgm:prSet phldrT="[Text]" custT="1"/>
      <dgm:spPr>
        <a:xfrm rot="16200000">
          <a:off x="3981800" y="606638"/>
          <a:ext cx="2279650" cy="1066372"/>
        </a:xfrm>
        <a:prstGeom prst="flowChartManualOperation">
          <a:avLst/>
        </a:prstGeom>
        <a:scene3d>
          <a:camera prst="orthographicFront">
            <a:rot lat="0" lon="0" rev="0"/>
          </a:camera>
          <a:lightRig rig="contrasting" dir="t">
            <a:rot lat="0" lon="0" rev="1200000"/>
          </a:lightRig>
        </a:scene3d>
        <a:sp3d contourW="19050" prstMaterial="metal">
          <a:bevelT w="88900" h="203200"/>
          <a:bevelB w="165100" h="254000"/>
        </a:sp3d>
      </dgm:spPr>
      <dgm:t>
        <a:bodyPr/>
        <a:lstStyle/>
        <a:p>
          <a:pPr algn="ctr">
            <a:buNone/>
          </a:pPr>
          <a:endParaRPr lang="en-GB" sz="1600" b="1" dirty="0">
            <a:latin typeface="Calibri" panose="020F0502020204030204"/>
            <a:ea typeface="+mn-ea"/>
            <a:cs typeface="+mn-cs"/>
          </a:endParaRPr>
        </a:p>
        <a:p>
          <a:pPr algn="ctr">
            <a:buNone/>
          </a:pPr>
          <a:r>
            <a:rPr lang="en-GB" sz="1600" b="1" i="1" dirty="0">
              <a:latin typeface="Calibri" panose="020F0502020204030204"/>
              <a:ea typeface="+mn-ea"/>
              <a:cs typeface="+mn-cs"/>
            </a:rPr>
            <a:t>Requirements?</a:t>
          </a:r>
        </a:p>
        <a:p>
          <a:pPr algn="ctr">
            <a:buNone/>
          </a:pPr>
          <a:r>
            <a:rPr lang="en-GB" sz="1600" b="1" dirty="0">
              <a:latin typeface="Calibri" panose="020F0502020204030204"/>
              <a:ea typeface="+mn-ea"/>
              <a:cs typeface="+mn-cs"/>
            </a:rPr>
            <a:t>Investment</a:t>
          </a:r>
        </a:p>
        <a:p>
          <a:pPr algn="ctr">
            <a:buNone/>
          </a:pPr>
          <a:r>
            <a:rPr lang="en-GB" sz="1600" b="1" dirty="0">
              <a:latin typeface="Calibri" panose="020F0502020204030204"/>
              <a:ea typeface="+mn-ea"/>
              <a:cs typeface="+mn-cs"/>
            </a:rPr>
            <a:t>Increase plant/equipment</a:t>
          </a:r>
        </a:p>
        <a:p>
          <a:pPr algn="ctr">
            <a:buNone/>
          </a:pPr>
          <a:r>
            <a:rPr lang="en-GB" sz="1600" b="1" dirty="0">
              <a:latin typeface="Calibri" panose="020F0502020204030204"/>
              <a:ea typeface="+mn-ea"/>
              <a:cs typeface="+mn-cs"/>
            </a:rPr>
            <a:t>Technical knowledge</a:t>
          </a:r>
        </a:p>
        <a:p>
          <a:pPr algn="ctr">
            <a:buNone/>
          </a:pPr>
          <a:r>
            <a:rPr lang="en-GB" sz="1600" b="1" dirty="0">
              <a:latin typeface="Calibri" panose="020F0502020204030204"/>
              <a:ea typeface="+mn-ea"/>
              <a:cs typeface="+mn-cs"/>
            </a:rPr>
            <a:t>Upskilling</a:t>
          </a:r>
        </a:p>
        <a:p>
          <a:pPr algn="ctr">
            <a:buNone/>
          </a:pPr>
          <a:r>
            <a:rPr lang="en-GB" sz="1600" b="1" dirty="0">
              <a:latin typeface="Calibri" panose="020F0502020204030204"/>
              <a:ea typeface="+mn-ea"/>
              <a:cs typeface="+mn-cs"/>
            </a:rPr>
            <a:t>Recruitment</a:t>
          </a:r>
        </a:p>
        <a:p>
          <a:pPr algn="ctr">
            <a:buNone/>
          </a:pPr>
          <a:r>
            <a:rPr lang="en-GB" sz="1600" b="1" dirty="0">
              <a:latin typeface="Calibri" panose="020F0502020204030204"/>
              <a:ea typeface="+mn-ea"/>
              <a:cs typeface="+mn-cs"/>
            </a:rPr>
            <a:t>Market research</a:t>
          </a:r>
        </a:p>
      </dgm:t>
    </dgm:pt>
    <dgm:pt modelId="{7623A65D-9B57-4FC2-907D-8BAFBD8FF10B}" type="parTrans" cxnId="{C2C7AA26-5D86-4A22-A3E5-CC1AED1C6798}">
      <dgm:prSet/>
      <dgm:spPr/>
      <dgm:t>
        <a:bodyPr/>
        <a:lstStyle/>
        <a:p>
          <a:endParaRPr lang="en-GB" sz="1600"/>
        </a:p>
      </dgm:t>
    </dgm:pt>
    <dgm:pt modelId="{6B7103D5-3699-42A8-AB65-C2F2A4E7C66B}" type="sibTrans" cxnId="{C2C7AA26-5D86-4A22-A3E5-CC1AED1C6798}">
      <dgm:prSet/>
      <dgm:spPr/>
      <dgm:t>
        <a:bodyPr/>
        <a:lstStyle/>
        <a:p>
          <a:endParaRPr lang="en-GB" sz="1600"/>
        </a:p>
      </dgm:t>
    </dgm:pt>
    <dgm:pt modelId="{3209EE4A-B131-4726-B6E9-BC0045F35FCE}" type="pres">
      <dgm:prSet presAssocID="{D65DB68F-0B2D-453E-8E03-8A8433883EFF}" presName="Name0" presStyleCnt="0">
        <dgm:presLayoutVars>
          <dgm:dir/>
          <dgm:resizeHandles val="exact"/>
        </dgm:presLayoutVars>
      </dgm:prSet>
      <dgm:spPr/>
      <dgm:t>
        <a:bodyPr/>
        <a:lstStyle/>
        <a:p>
          <a:endParaRPr lang="en-US"/>
        </a:p>
      </dgm:t>
    </dgm:pt>
    <dgm:pt modelId="{486B09DB-3E46-4019-A33A-FE926F380563}" type="pres">
      <dgm:prSet presAssocID="{A1D29BE4-92C2-46D1-835A-38FD51AA1013}" presName="node" presStyleLbl="node1" presStyleIdx="0" presStyleCnt="5" custLinFactNeighborX="5977" custLinFactNeighborY="0">
        <dgm:presLayoutVars>
          <dgm:bulletEnabled val="1"/>
        </dgm:presLayoutVars>
      </dgm:prSet>
      <dgm:spPr/>
      <dgm:t>
        <a:bodyPr/>
        <a:lstStyle/>
        <a:p>
          <a:endParaRPr lang="en-US"/>
        </a:p>
      </dgm:t>
    </dgm:pt>
    <dgm:pt modelId="{9462BFDC-D771-4420-9843-18A985BAEDF9}" type="pres">
      <dgm:prSet presAssocID="{5E0FDFFA-A82D-4250-BE65-3B907427A209}" presName="sibTrans" presStyleCnt="0"/>
      <dgm:spPr/>
    </dgm:pt>
    <dgm:pt modelId="{7092A2A0-8004-4F01-A69A-2EB59AC319A7}" type="pres">
      <dgm:prSet presAssocID="{AF89D6ED-CF70-4B77-AB86-8A778D5A3A47}" presName="node" presStyleLbl="node1" presStyleIdx="1" presStyleCnt="5">
        <dgm:presLayoutVars>
          <dgm:bulletEnabled val="1"/>
        </dgm:presLayoutVars>
      </dgm:prSet>
      <dgm:spPr/>
      <dgm:t>
        <a:bodyPr/>
        <a:lstStyle/>
        <a:p>
          <a:endParaRPr lang="en-US"/>
        </a:p>
      </dgm:t>
    </dgm:pt>
    <dgm:pt modelId="{49828E1D-CC89-4655-B735-49EAEBEFB85F}" type="pres">
      <dgm:prSet presAssocID="{2378BF73-9110-49A3-B6C2-0D0E7FEE4F33}" presName="sibTrans" presStyleCnt="0"/>
      <dgm:spPr/>
    </dgm:pt>
    <dgm:pt modelId="{57906B46-DCFF-4819-AF4B-733C64FCFA38}" type="pres">
      <dgm:prSet presAssocID="{0657705E-74D1-4FB3-8DAD-966FAAFE24E2}" presName="node" presStyleLbl="node1" presStyleIdx="2" presStyleCnt="5">
        <dgm:presLayoutVars>
          <dgm:bulletEnabled val="1"/>
        </dgm:presLayoutVars>
      </dgm:prSet>
      <dgm:spPr/>
      <dgm:t>
        <a:bodyPr/>
        <a:lstStyle/>
        <a:p>
          <a:endParaRPr lang="en-US"/>
        </a:p>
      </dgm:t>
    </dgm:pt>
    <dgm:pt modelId="{4BDA6080-5088-438D-B39A-006A3354D74F}" type="pres">
      <dgm:prSet presAssocID="{2F09BD17-4B2D-4FD3-BA74-F4DDC3E50DEB}" presName="sibTrans" presStyleCnt="0"/>
      <dgm:spPr/>
    </dgm:pt>
    <dgm:pt modelId="{388C7E58-BE53-4F9F-A7FB-61E9552437A3}" type="pres">
      <dgm:prSet presAssocID="{061CD37D-5008-42AB-BA82-50CF00F6ACF4}" presName="node" presStyleLbl="node1" presStyleIdx="3" presStyleCnt="5">
        <dgm:presLayoutVars>
          <dgm:bulletEnabled val="1"/>
        </dgm:presLayoutVars>
      </dgm:prSet>
      <dgm:spPr/>
      <dgm:t>
        <a:bodyPr/>
        <a:lstStyle/>
        <a:p>
          <a:endParaRPr lang="en-US"/>
        </a:p>
      </dgm:t>
    </dgm:pt>
    <dgm:pt modelId="{7FA8B2DD-6866-4983-95FA-378A55E005B6}" type="pres">
      <dgm:prSet presAssocID="{73AA02EE-DED1-481F-ABA8-BDD2A04E4209}" presName="sibTrans" presStyleCnt="0"/>
      <dgm:spPr/>
    </dgm:pt>
    <dgm:pt modelId="{F21CFB8E-F2D7-4F18-BBAE-DC5989455E64}" type="pres">
      <dgm:prSet presAssocID="{B6B52FD0-ACC9-4A84-BCC0-C2EA41A6EA5F}" presName="node" presStyleLbl="node1" presStyleIdx="4" presStyleCnt="5">
        <dgm:presLayoutVars>
          <dgm:bulletEnabled val="1"/>
        </dgm:presLayoutVars>
      </dgm:prSet>
      <dgm:spPr/>
      <dgm:t>
        <a:bodyPr/>
        <a:lstStyle/>
        <a:p>
          <a:endParaRPr lang="en-US"/>
        </a:p>
      </dgm:t>
    </dgm:pt>
  </dgm:ptLst>
  <dgm:cxnLst>
    <dgm:cxn modelId="{FB848007-D596-410F-8219-FE513157F44A}" srcId="{D65DB68F-0B2D-453E-8E03-8A8433883EFF}" destId="{061CD37D-5008-42AB-BA82-50CF00F6ACF4}" srcOrd="3" destOrd="0" parTransId="{530E5D30-5017-45D1-824B-085451D8A13B}" sibTransId="{73AA02EE-DED1-481F-ABA8-BDD2A04E4209}"/>
    <dgm:cxn modelId="{1305DF22-16F1-4B13-9351-44A97D288501}" srcId="{D65DB68F-0B2D-453E-8E03-8A8433883EFF}" destId="{0657705E-74D1-4FB3-8DAD-966FAAFE24E2}" srcOrd="2" destOrd="0" parTransId="{2BC25324-CA36-4D28-86A6-460F99FC379E}" sibTransId="{2F09BD17-4B2D-4FD3-BA74-F4DDC3E50DEB}"/>
    <dgm:cxn modelId="{E6EE8421-5DFC-478B-B6B4-2AB658990011}" type="presOf" srcId="{D65DB68F-0B2D-453E-8E03-8A8433883EFF}" destId="{3209EE4A-B131-4726-B6E9-BC0045F35FCE}" srcOrd="0" destOrd="0" presId="urn:microsoft.com/office/officeart/2005/8/layout/hList6"/>
    <dgm:cxn modelId="{3A89D1CE-34B4-4FEA-BCEA-A39C3DC0EEE9}" type="presOf" srcId="{A1D29BE4-92C2-46D1-835A-38FD51AA1013}" destId="{486B09DB-3E46-4019-A33A-FE926F380563}" srcOrd="0" destOrd="0" presId="urn:microsoft.com/office/officeart/2005/8/layout/hList6"/>
    <dgm:cxn modelId="{105E685A-BFE1-447E-854C-12564E7491AC}" srcId="{D65DB68F-0B2D-453E-8E03-8A8433883EFF}" destId="{A1D29BE4-92C2-46D1-835A-38FD51AA1013}" srcOrd="0" destOrd="0" parTransId="{5C54D8B9-054C-47C4-8EC9-AEE32A09FDC7}" sibTransId="{5E0FDFFA-A82D-4250-BE65-3B907427A209}"/>
    <dgm:cxn modelId="{C2C7AA26-5D86-4A22-A3E5-CC1AED1C6798}" srcId="{D65DB68F-0B2D-453E-8E03-8A8433883EFF}" destId="{B6B52FD0-ACC9-4A84-BCC0-C2EA41A6EA5F}" srcOrd="4" destOrd="0" parTransId="{7623A65D-9B57-4FC2-907D-8BAFBD8FF10B}" sibTransId="{6B7103D5-3699-42A8-AB65-C2F2A4E7C66B}"/>
    <dgm:cxn modelId="{05B1A468-7FDC-4FBA-8D79-E60E42ED30C4}" type="presOf" srcId="{B6B52FD0-ACC9-4A84-BCC0-C2EA41A6EA5F}" destId="{F21CFB8E-F2D7-4F18-BBAE-DC5989455E64}" srcOrd="0" destOrd="0" presId="urn:microsoft.com/office/officeart/2005/8/layout/hList6"/>
    <dgm:cxn modelId="{6E114F4B-F4EF-4EA4-BAFE-F26AC043B5C6}" type="presOf" srcId="{AF89D6ED-CF70-4B77-AB86-8A778D5A3A47}" destId="{7092A2A0-8004-4F01-A69A-2EB59AC319A7}" srcOrd="0" destOrd="0" presId="urn:microsoft.com/office/officeart/2005/8/layout/hList6"/>
    <dgm:cxn modelId="{BA522EE5-ACD2-4F1D-A8AC-DA71DAB96ACF}" type="presOf" srcId="{0657705E-74D1-4FB3-8DAD-966FAAFE24E2}" destId="{57906B46-DCFF-4819-AF4B-733C64FCFA38}" srcOrd="0" destOrd="0" presId="urn:microsoft.com/office/officeart/2005/8/layout/hList6"/>
    <dgm:cxn modelId="{9F465276-74FA-4FEE-A40E-5E09EFA75A8E}" srcId="{D65DB68F-0B2D-453E-8E03-8A8433883EFF}" destId="{AF89D6ED-CF70-4B77-AB86-8A778D5A3A47}" srcOrd="1" destOrd="0" parTransId="{46821F7E-7312-4006-873F-ED0FCDE44561}" sibTransId="{2378BF73-9110-49A3-B6C2-0D0E7FEE4F33}"/>
    <dgm:cxn modelId="{ED2591C0-DE28-4C14-8851-1B416BA8AE0B}" type="presOf" srcId="{061CD37D-5008-42AB-BA82-50CF00F6ACF4}" destId="{388C7E58-BE53-4F9F-A7FB-61E9552437A3}" srcOrd="0" destOrd="0" presId="urn:microsoft.com/office/officeart/2005/8/layout/hList6"/>
    <dgm:cxn modelId="{6060E768-12C1-4584-A06F-B1EF48804333}" type="presParOf" srcId="{3209EE4A-B131-4726-B6E9-BC0045F35FCE}" destId="{486B09DB-3E46-4019-A33A-FE926F380563}" srcOrd="0" destOrd="0" presId="urn:microsoft.com/office/officeart/2005/8/layout/hList6"/>
    <dgm:cxn modelId="{99BE4162-DBAB-4016-9D71-97CDB84C1FB6}" type="presParOf" srcId="{3209EE4A-B131-4726-B6E9-BC0045F35FCE}" destId="{9462BFDC-D771-4420-9843-18A985BAEDF9}" srcOrd="1" destOrd="0" presId="urn:microsoft.com/office/officeart/2005/8/layout/hList6"/>
    <dgm:cxn modelId="{3434BB0F-3A73-4B97-B4E5-61D9103E48EB}" type="presParOf" srcId="{3209EE4A-B131-4726-B6E9-BC0045F35FCE}" destId="{7092A2A0-8004-4F01-A69A-2EB59AC319A7}" srcOrd="2" destOrd="0" presId="urn:microsoft.com/office/officeart/2005/8/layout/hList6"/>
    <dgm:cxn modelId="{3DCFCB5A-5A82-4A84-8E04-575B46A60B94}" type="presParOf" srcId="{3209EE4A-B131-4726-B6E9-BC0045F35FCE}" destId="{49828E1D-CC89-4655-B735-49EAEBEFB85F}" srcOrd="3" destOrd="0" presId="urn:microsoft.com/office/officeart/2005/8/layout/hList6"/>
    <dgm:cxn modelId="{160564B6-1118-428F-8954-DAF32DD4E950}" type="presParOf" srcId="{3209EE4A-B131-4726-B6E9-BC0045F35FCE}" destId="{57906B46-DCFF-4819-AF4B-733C64FCFA38}" srcOrd="4" destOrd="0" presId="urn:microsoft.com/office/officeart/2005/8/layout/hList6"/>
    <dgm:cxn modelId="{2A28F04C-F288-4A0F-879A-9927C98F7E51}" type="presParOf" srcId="{3209EE4A-B131-4726-B6E9-BC0045F35FCE}" destId="{4BDA6080-5088-438D-B39A-006A3354D74F}" srcOrd="5" destOrd="0" presId="urn:microsoft.com/office/officeart/2005/8/layout/hList6"/>
    <dgm:cxn modelId="{C42D57EF-E38D-447E-9626-5EA27B02EFBB}" type="presParOf" srcId="{3209EE4A-B131-4726-B6E9-BC0045F35FCE}" destId="{388C7E58-BE53-4F9F-A7FB-61E9552437A3}" srcOrd="6" destOrd="0" presId="urn:microsoft.com/office/officeart/2005/8/layout/hList6"/>
    <dgm:cxn modelId="{CE8FBC00-D0CA-4E06-A0E8-8E6C2E6B78FA}" type="presParOf" srcId="{3209EE4A-B131-4726-B6E9-BC0045F35FCE}" destId="{7FA8B2DD-6866-4983-95FA-378A55E005B6}" srcOrd="7" destOrd="0" presId="urn:microsoft.com/office/officeart/2005/8/layout/hList6"/>
    <dgm:cxn modelId="{BDE7218C-F578-495D-B15E-119377685F45}" type="presParOf" srcId="{3209EE4A-B131-4726-B6E9-BC0045F35FCE}" destId="{F21CFB8E-F2D7-4F18-BBAE-DC5989455E64}" srcOrd="8"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171E31B-801D-4584-9F8F-B2A3EED46317}" type="doc">
      <dgm:prSet loTypeId="urn:microsoft.com/office/officeart/2005/8/layout/target3" loCatId="relationship" qsTypeId="urn:microsoft.com/office/officeart/2005/8/quickstyle/3d2" qsCatId="3D" csTypeId="urn:microsoft.com/office/officeart/2005/8/colors/accent1_2" csCatId="accent1" phldr="1"/>
      <dgm:spPr/>
      <dgm:t>
        <a:bodyPr/>
        <a:lstStyle/>
        <a:p>
          <a:endParaRPr lang="en-GB"/>
        </a:p>
      </dgm:t>
    </dgm:pt>
    <dgm:pt modelId="{772D5AC0-73D4-4C71-BE9B-DF15FCCD622E}">
      <dgm:prSet phldrT="[Text]" custT="1"/>
      <dgm:spPr/>
      <dgm:t>
        <a:bodyPr/>
        <a:lstStyle/>
        <a:p>
          <a:r>
            <a:rPr lang="en-GB" sz="4000" b="1"/>
            <a:t>Phase 1.</a:t>
          </a:r>
        </a:p>
      </dgm:t>
    </dgm:pt>
    <dgm:pt modelId="{10CC398B-7F52-44B3-9086-1CC059C69E77}" type="parTrans" cxnId="{9552C6F2-C174-496C-9DE8-80FD8C5D2C40}">
      <dgm:prSet/>
      <dgm:spPr/>
      <dgm:t>
        <a:bodyPr/>
        <a:lstStyle/>
        <a:p>
          <a:endParaRPr lang="en-GB"/>
        </a:p>
      </dgm:t>
    </dgm:pt>
    <dgm:pt modelId="{F8710263-79F1-46DD-90FF-96F7D3FF5B7D}" type="sibTrans" cxnId="{9552C6F2-C174-496C-9DE8-80FD8C5D2C40}">
      <dgm:prSet/>
      <dgm:spPr/>
      <dgm:t>
        <a:bodyPr/>
        <a:lstStyle/>
        <a:p>
          <a:endParaRPr lang="en-GB"/>
        </a:p>
      </dgm:t>
    </dgm:pt>
    <dgm:pt modelId="{2505B031-4D0F-46DE-AE14-28B44916E05D}">
      <dgm:prSet phldrT="[Text]"/>
      <dgm:spPr/>
      <dgm:t>
        <a:bodyPr/>
        <a:lstStyle/>
        <a:p>
          <a:pPr>
            <a:buFont typeface="Arial" panose="020B0604020202020204" pitchFamily="34" charset="0"/>
            <a:buChar char="•"/>
          </a:pPr>
          <a:r>
            <a:rPr lang="en-GB" b="1"/>
            <a:t>Strengthen the reliability of a case study assessment. </a:t>
          </a:r>
        </a:p>
      </dgm:t>
    </dgm:pt>
    <dgm:pt modelId="{BE0181D9-B128-4FAA-AE58-FAE9EFBFB329}" type="parTrans" cxnId="{9179B101-14FB-4358-B2CE-E7D95A9F38C3}">
      <dgm:prSet/>
      <dgm:spPr/>
      <dgm:t>
        <a:bodyPr/>
        <a:lstStyle/>
        <a:p>
          <a:endParaRPr lang="en-GB"/>
        </a:p>
      </dgm:t>
    </dgm:pt>
    <dgm:pt modelId="{2FCF271B-F349-4B58-8EFF-533DA6131ABD}" type="sibTrans" cxnId="{9179B101-14FB-4358-B2CE-E7D95A9F38C3}">
      <dgm:prSet/>
      <dgm:spPr/>
      <dgm:t>
        <a:bodyPr/>
        <a:lstStyle/>
        <a:p>
          <a:endParaRPr lang="en-GB"/>
        </a:p>
      </dgm:t>
    </dgm:pt>
    <dgm:pt modelId="{8F21F3CE-DD45-4F77-AB48-AE5E4259951B}">
      <dgm:prSet phldrT="[Text]"/>
      <dgm:spPr/>
      <dgm:t>
        <a:bodyPr/>
        <a:lstStyle/>
        <a:p>
          <a:pPr>
            <a:buFont typeface="Arial" panose="020B0604020202020204" pitchFamily="34" charset="0"/>
            <a:buChar char="•"/>
          </a:pPr>
          <a:r>
            <a:rPr lang="en-GB" b="1"/>
            <a:t>Triangulated mixed methods approach.</a:t>
          </a:r>
        </a:p>
      </dgm:t>
    </dgm:pt>
    <dgm:pt modelId="{EB6A5514-AE3F-4E50-B19F-3ECDC9C79001}" type="parTrans" cxnId="{95F3D5D8-8D9B-4F85-8447-C0645C188952}">
      <dgm:prSet/>
      <dgm:spPr/>
      <dgm:t>
        <a:bodyPr/>
        <a:lstStyle/>
        <a:p>
          <a:endParaRPr lang="en-GB"/>
        </a:p>
      </dgm:t>
    </dgm:pt>
    <dgm:pt modelId="{2C505B06-1112-4527-9475-8E7B1CE8B93C}" type="sibTrans" cxnId="{95F3D5D8-8D9B-4F85-8447-C0645C188952}">
      <dgm:prSet/>
      <dgm:spPr/>
      <dgm:t>
        <a:bodyPr/>
        <a:lstStyle/>
        <a:p>
          <a:endParaRPr lang="en-GB"/>
        </a:p>
      </dgm:t>
    </dgm:pt>
    <dgm:pt modelId="{439566F4-126F-4CDF-B21C-8A86B553BFE3}">
      <dgm:prSet phldrT="[Text]" custT="1"/>
      <dgm:spPr/>
      <dgm:t>
        <a:bodyPr/>
        <a:lstStyle/>
        <a:p>
          <a:r>
            <a:rPr lang="en-GB" sz="4000" b="1"/>
            <a:t>Phase 2.</a:t>
          </a:r>
        </a:p>
      </dgm:t>
    </dgm:pt>
    <dgm:pt modelId="{56B6806F-EDD2-463C-9F11-2A047EA997A1}" type="parTrans" cxnId="{8E2E20BC-4604-46CF-B25C-3FC125903701}">
      <dgm:prSet/>
      <dgm:spPr/>
      <dgm:t>
        <a:bodyPr/>
        <a:lstStyle/>
        <a:p>
          <a:endParaRPr lang="en-GB"/>
        </a:p>
      </dgm:t>
    </dgm:pt>
    <dgm:pt modelId="{AFE940ED-EB40-42D6-9282-A1C7C81C0132}" type="sibTrans" cxnId="{8E2E20BC-4604-46CF-B25C-3FC125903701}">
      <dgm:prSet/>
      <dgm:spPr/>
      <dgm:t>
        <a:bodyPr/>
        <a:lstStyle/>
        <a:p>
          <a:endParaRPr lang="en-GB"/>
        </a:p>
      </dgm:t>
    </dgm:pt>
    <dgm:pt modelId="{2D95352C-5C76-4CC3-91DE-E16987E84D3B}">
      <dgm:prSet phldrT="[Text]"/>
      <dgm:spPr/>
      <dgm:t>
        <a:bodyPr/>
        <a:lstStyle/>
        <a:p>
          <a:r>
            <a:rPr lang="en-GB" b="1"/>
            <a:t>Quantitative analysis.</a:t>
          </a:r>
        </a:p>
      </dgm:t>
    </dgm:pt>
    <dgm:pt modelId="{0A0EA7EB-C6D0-400A-A7CE-25D56B70873E}" type="parTrans" cxnId="{612BB974-859D-4741-BBF1-398F4064F5B2}">
      <dgm:prSet/>
      <dgm:spPr/>
      <dgm:t>
        <a:bodyPr/>
        <a:lstStyle/>
        <a:p>
          <a:endParaRPr lang="en-GB"/>
        </a:p>
      </dgm:t>
    </dgm:pt>
    <dgm:pt modelId="{E2E2F196-247D-4CF8-9383-C06EAD143CA2}" type="sibTrans" cxnId="{612BB974-859D-4741-BBF1-398F4064F5B2}">
      <dgm:prSet/>
      <dgm:spPr/>
      <dgm:t>
        <a:bodyPr/>
        <a:lstStyle/>
        <a:p>
          <a:endParaRPr lang="en-GB"/>
        </a:p>
      </dgm:t>
    </dgm:pt>
    <dgm:pt modelId="{9120A2B9-F6EF-4D56-8A15-9296D1E15B79}">
      <dgm:prSet phldrT="[Text]"/>
      <dgm:spPr/>
      <dgm:t>
        <a:bodyPr/>
        <a:lstStyle/>
        <a:p>
          <a:r>
            <a:rPr lang="en-GB" b="1" dirty="0"/>
            <a:t>Programme and project documents, reports, minutes and evaluations.</a:t>
          </a:r>
        </a:p>
      </dgm:t>
    </dgm:pt>
    <dgm:pt modelId="{6B166718-3C55-489B-B6D4-F7B8C19747F8}" type="parTrans" cxnId="{69D8B7D4-D04E-4FA5-B7DD-F047B5BB96F7}">
      <dgm:prSet/>
      <dgm:spPr/>
      <dgm:t>
        <a:bodyPr/>
        <a:lstStyle/>
        <a:p>
          <a:endParaRPr lang="en-GB"/>
        </a:p>
      </dgm:t>
    </dgm:pt>
    <dgm:pt modelId="{F64375BD-94D3-466F-8A48-15C91FA6098B}" type="sibTrans" cxnId="{69D8B7D4-D04E-4FA5-B7DD-F047B5BB96F7}">
      <dgm:prSet/>
      <dgm:spPr/>
      <dgm:t>
        <a:bodyPr/>
        <a:lstStyle/>
        <a:p>
          <a:endParaRPr lang="en-GB"/>
        </a:p>
      </dgm:t>
    </dgm:pt>
    <dgm:pt modelId="{33ECF1E4-ECDC-4B2F-85AF-59A4E851BE16}">
      <dgm:prSet phldrT="[Text]" custT="1"/>
      <dgm:spPr/>
      <dgm:t>
        <a:bodyPr/>
        <a:lstStyle/>
        <a:p>
          <a:r>
            <a:rPr lang="en-GB" sz="4000" b="1"/>
            <a:t>Phase 3.</a:t>
          </a:r>
        </a:p>
      </dgm:t>
    </dgm:pt>
    <dgm:pt modelId="{D4FFB75D-3AF3-4256-B98C-9A29BEB3268C}" type="parTrans" cxnId="{04016974-BAC3-4B9A-92AF-DFD21CB1F563}">
      <dgm:prSet/>
      <dgm:spPr/>
      <dgm:t>
        <a:bodyPr/>
        <a:lstStyle/>
        <a:p>
          <a:endParaRPr lang="en-GB"/>
        </a:p>
      </dgm:t>
    </dgm:pt>
    <dgm:pt modelId="{A9C8AA26-C576-4300-8A0C-6E55B2D85A54}" type="sibTrans" cxnId="{04016974-BAC3-4B9A-92AF-DFD21CB1F563}">
      <dgm:prSet/>
      <dgm:spPr/>
      <dgm:t>
        <a:bodyPr/>
        <a:lstStyle/>
        <a:p>
          <a:endParaRPr lang="en-GB"/>
        </a:p>
      </dgm:t>
    </dgm:pt>
    <dgm:pt modelId="{AF01EC1A-91B9-44AE-B437-B5616CADBB59}">
      <dgm:prSet phldrT="[Text]"/>
      <dgm:spPr/>
      <dgm:t>
        <a:bodyPr/>
        <a:lstStyle/>
        <a:p>
          <a:r>
            <a:rPr lang="en-GB" b="1"/>
            <a:t>Qualitative analysis.</a:t>
          </a:r>
        </a:p>
      </dgm:t>
    </dgm:pt>
    <dgm:pt modelId="{80C5DEE9-867F-42CB-81B3-0E5C5A5AA9B0}" type="parTrans" cxnId="{5F322D1F-8B0B-473F-B156-7F20F14FECC5}">
      <dgm:prSet/>
      <dgm:spPr/>
      <dgm:t>
        <a:bodyPr/>
        <a:lstStyle/>
        <a:p>
          <a:endParaRPr lang="en-GB"/>
        </a:p>
      </dgm:t>
    </dgm:pt>
    <dgm:pt modelId="{D8AD7BF2-8757-421E-B953-323DA2DDCC92}" type="sibTrans" cxnId="{5F322D1F-8B0B-473F-B156-7F20F14FECC5}">
      <dgm:prSet/>
      <dgm:spPr/>
      <dgm:t>
        <a:bodyPr/>
        <a:lstStyle/>
        <a:p>
          <a:endParaRPr lang="en-GB"/>
        </a:p>
      </dgm:t>
    </dgm:pt>
    <dgm:pt modelId="{5290BA01-75E8-47A0-9D61-C2BD73287937}">
      <dgm:prSet phldrT="[Text]"/>
      <dgm:spPr/>
      <dgm:t>
        <a:bodyPr/>
        <a:lstStyle/>
        <a:p>
          <a:r>
            <a:rPr lang="en-GB" b="1"/>
            <a:t>Semi-structured interviews, letters to ministers, government reports, media reports and case studies.</a:t>
          </a:r>
        </a:p>
      </dgm:t>
    </dgm:pt>
    <dgm:pt modelId="{F407145C-9FA0-4BA8-A054-6937CF1B8B5F}" type="parTrans" cxnId="{B4787FD4-9EF8-4A7C-980A-48E10732CF7F}">
      <dgm:prSet/>
      <dgm:spPr/>
      <dgm:t>
        <a:bodyPr/>
        <a:lstStyle/>
        <a:p>
          <a:endParaRPr lang="en-GB"/>
        </a:p>
      </dgm:t>
    </dgm:pt>
    <dgm:pt modelId="{506A4D82-24AE-44B9-B513-D9C0613389E2}" type="sibTrans" cxnId="{B4787FD4-9EF8-4A7C-980A-48E10732CF7F}">
      <dgm:prSet/>
      <dgm:spPr/>
      <dgm:t>
        <a:bodyPr/>
        <a:lstStyle/>
        <a:p>
          <a:endParaRPr lang="en-GB"/>
        </a:p>
      </dgm:t>
    </dgm:pt>
    <dgm:pt modelId="{61703044-BFC5-4C62-B7C6-8122AB69D131}" type="pres">
      <dgm:prSet presAssocID="{2171E31B-801D-4584-9F8F-B2A3EED46317}" presName="Name0" presStyleCnt="0">
        <dgm:presLayoutVars>
          <dgm:chMax val="7"/>
          <dgm:dir/>
          <dgm:animLvl val="lvl"/>
          <dgm:resizeHandles val="exact"/>
        </dgm:presLayoutVars>
      </dgm:prSet>
      <dgm:spPr/>
      <dgm:t>
        <a:bodyPr/>
        <a:lstStyle/>
        <a:p>
          <a:endParaRPr lang="en-US"/>
        </a:p>
      </dgm:t>
    </dgm:pt>
    <dgm:pt modelId="{F3C0CB30-D70D-4F78-9F96-95943B40BA1C}" type="pres">
      <dgm:prSet presAssocID="{772D5AC0-73D4-4C71-BE9B-DF15FCCD622E}" presName="circle1" presStyleLbl="node1" presStyleIdx="0" presStyleCnt="3"/>
      <dgm:spPr/>
    </dgm:pt>
    <dgm:pt modelId="{F54D6CB6-1E48-4CB4-B03D-CD7A6361B505}" type="pres">
      <dgm:prSet presAssocID="{772D5AC0-73D4-4C71-BE9B-DF15FCCD622E}" presName="space" presStyleCnt="0"/>
      <dgm:spPr/>
    </dgm:pt>
    <dgm:pt modelId="{822D9F44-1A66-49F0-98C3-1A8755634FB4}" type="pres">
      <dgm:prSet presAssocID="{772D5AC0-73D4-4C71-BE9B-DF15FCCD622E}" presName="rect1" presStyleLbl="alignAcc1" presStyleIdx="0" presStyleCnt="3" custLinFactNeighborX="0" custLinFactNeighborY="2891"/>
      <dgm:spPr/>
      <dgm:t>
        <a:bodyPr/>
        <a:lstStyle/>
        <a:p>
          <a:endParaRPr lang="en-US"/>
        </a:p>
      </dgm:t>
    </dgm:pt>
    <dgm:pt modelId="{203DCB97-5D21-4434-8A78-67F14C499135}" type="pres">
      <dgm:prSet presAssocID="{439566F4-126F-4CDF-B21C-8A86B553BFE3}" presName="vertSpace2" presStyleLbl="node1" presStyleIdx="0" presStyleCnt="3"/>
      <dgm:spPr/>
    </dgm:pt>
    <dgm:pt modelId="{C78AE1FE-9FA7-4D2C-A77A-550F8E9C9A6E}" type="pres">
      <dgm:prSet presAssocID="{439566F4-126F-4CDF-B21C-8A86B553BFE3}" presName="circle2" presStyleLbl="node1" presStyleIdx="1" presStyleCnt="3"/>
      <dgm:spPr/>
    </dgm:pt>
    <dgm:pt modelId="{C9894371-AC84-4186-94E9-673D3BDD62EB}" type="pres">
      <dgm:prSet presAssocID="{439566F4-126F-4CDF-B21C-8A86B553BFE3}" presName="rect2" presStyleLbl="alignAcc1" presStyleIdx="1" presStyleCnt="3" custLinFactNeighborX="11580" custLinFactNeighborY="568"/>
      <dgm:spPr/>
      <dgm:t>
        <a:bodyPr/>
        <a:lstStyle/>
        <a:p>
          <a:endParaRPr lang="en-US"/>
        </a:p>
      </dgm:t>
    </dgm:pt>
    <dgm:pt modelId="{4DBA8673-0B22-4264-A7D5-ABB9AF8C823C}" type="pres">
      <dgm:prSet presAssocID="{33ECF1E4-ECDC-4B2F-85AF-59A4E851BE16}" presName="vertSpace3" presStyleLbl="node1" presStyleIdx="1" presStyleCnt="3"/>
      <dgm:spPr/>
    </dgm:pt>
    <dgm:pt modelId="{B57273FF-3FF1-4175-99B1-8F04A735BE38}" type="pres">
      <dgm:prSet presAssocID="{33ECF1E4-ECDC-4B2F-85AF-59A4E851BE16}" presName="circle3" presStyleLbl="node1" presStyleIdx="2" presStyleCnt="3"/>
      <dgm:spPr/>
    </dgm:pt>
    <dgm:pt modelId="{65BAAD7F-C7F3-4980-9459-503A9B95041B}" type="pres">
      <dgm:prSet presAssocID="{33ECF1E4-ECDC-4B2F-85AF-59A4E851BE16}" presName="rect3" presStyleLbl="alignAcc1" presStyleIdx="2" presStyleCnt="3"/>
      <dgm:spPr/>
      <dgm:t>
        <a:bodyPr/>
        <a:lstStyle/>
        <a:p>
          <a:endParaRPr lang="en-US"/>
        </a:p>
      </dgm:t>
    </dgm:pt>
    <dgm:pt modelId="{C1FE14FD-084B-4D9C-B442-F2838F155289}" type="pres">
      <dgm:prSet presAssocID="{772D5AC0-73D4-4C71-BE9B-DF15FCCD622E}" presName="rect1ParTx" presStyleLbl="alignAcc1" presStyleIdx="2" presStyleCnt="3">
        <dgm:presLayoutVars>
          <dgm:chMax val="1"/>
          <dgm:bulletEnabled val="1"/>
        </dgm:presLayoutVars>
      </dgm:prSet>
      <dgm:spPr/>
      <dgm:t>
        <a:bodyPr/>
        <a:lstStyle/>
        <a:p>
          <a:endParaRPr lang="en-US"/>
        </a:p>
      </dgm:t>
    </dgm:pt>
    <dgm:pt modelId="{A4F32D40-C5BF-4154-A254-7386FD852325}" type="pres">
      <dgm:prSet presAssocID="{772D5AC0-73D4-4C71-BE9B-DF15FCCD622E}" presName="rect1ChTx" presStyleLbl="alignAcc1" presStyleIdx="2" presStyleCnt="3">
        <dgm:presLayoutVars>
          <dgm:bulletEnabled val="1"/>
        </dgm:presLayoutVars>
      </dgm:prSet>
      <dgm:spPr/>
      <dgm:t>
        <a:bodyPr/>
        <a:lstStyle/>
        <a:p>
          <a:endParaRPr lang="en-US"/>
        </a:p>
      </dgm:t>
    </dgm:pt>
    <dgm:pt modelId="{5A38A55A-D5D7-4F65-AE13-4BD56EBDB7BF}" type="pres">
      <dgm:prSet presAssocID="{439566F4-126F-4CDF-B21C-8A86B553BFE3}" presName="rect2ParTx" presStyleLbl="alignAcc1" presStyleIdx="2" presStyleCnt="3">
        <dgm:presLayoutVars>
          <dgm:chMax val="1"/>
          <dgm:bulletEnabled val="1"/>
        </dgm:presLayoutVars>
      </dgm:prSet>
      <dgm:spPr/>
      <dgm:t>
        <a:bodyPr/>
        <a:lstStyle/>
        <a:p>
          <a:endParaRPr lang="en-US"/>
        </a:p>
      </dgm:t>
    </dgm:pt>
    <dgm:pt modelId="{550D4787-D52D-4A7A-9DE0-DE23D57A7196}" type="pres">
      <dgm:prSet presAssocID="{439566F4-126F-4CDF-B21C-8A86B553BFE3}" presName="rect2ChTx" presStyleLbl="alignAcc1" presStyleIdx="2" presStyleCnt="3" custScaleX="100000">
        <dgm:presLayoutVars>
          <dgm:bulletEnabled val="1"/>
        </dgm:presLayoutVars>
      </dgm:prSet>
      <dgm:spPr/>
      <dgm:t>
        <a:bodyPr/>
        <a:lstStyle/>
        <a:p>
          <a:endParaRPr lang="en-US"/>
        </a:p>
      </dgm:t>
    </dgm:pt>
    <dgm:pt modelId="{8A750094-E982-4E64-AAE4-5508E1DDB363}" type="pres">
      <dgm:prSet presAssocID="{33ECF1E4-ECDC-4B2F-85AF-59A4E851BE16}" presName="rect3ParTx" presStyleLbl="alignAcc1" presStyleIdx="2" presStyleCnt="3">
        <dgm:presLayoutVars>
          <dgm:chMax val="1"/>
          <dgm:bulletEnabled val="1"/>
        </dgm:presLayoutVars>
      </dgm:prSet>
      <dgm:spPr/>
      <dgm:t>
        <a:bodyPr/>
        <a:lstStyle/>
        <a:p>
          <a:endParaRPr lang="en-US"/>
        </a:p>
      </dgm:t>
    </dgm:pt>
    <dgm:pt modelId="{7E774323-7EDF-4B76-94E5-2AFB9DA841CE}" type="pres">
      <dgm:prSet presAssocID="{33ECF1E4-ECDC-4B2F-85AF-59A4E851BE16}" presName="rect3ChTx" presStyleLbl="alignAcc1" presStyleIdx="2" presStyleCnt="3">
        <dgm:presLayoutVars>
          <dgm:bulletEnabled val="1"/>
        </dgm:presLayoutVars>
      </dgm:prSet>
      <dgm:spPr/>
      <dgm:t>
        <a:bodyPr/>
        <a:lstStyle/>
        <a:p>
          <a:endParaRPr lang="en-US"/>
        </a:p>
      </dgm:t>
    </dgm:pt>
  </dgm:ptLst>
  <dgm:cxnLst>
    <dgm:cxn modelId="{95F3D5D8-8D9B-4F85-8447-C0645C188952}" srcId="{772D5AC0-73D4-4C71-BE9B-DF15FCCD622E}" destId="{8F21F3CE-DD45-4F77-AB48-AE5E4259951B}" srcOrd="1" destOrd="0" parTransId="{EB6A5514-AE3F-4E50-B19F-3ECDC9C79001}" sibTransId="{2C505B06-1112-4527-9475-8E7B1CE8B93C}"/>
    <dgm:cxn modelId="{612BB974-859D-4741-BBF1-398F4064F5B2}" srcId="{439566F4-126F-4CDF-B21C-8A86B553BFE3}" destId="{2D95352C-5C76-4CC3-91DE-E16987E84D3B}" srcOrd="0" destOrd="0" parTransId="{0A0EA7EB-C6D0-400A-A7CE-25D56B70873E}" sibTransId="{E2E2F196-247D-4CF8-9383-C06EAD143CA2}"/>
    <dgm:cxn modelId="{9179B101-14FB-4358-B2CE-E7D95A9F38C3}" srcId="{772D5AC0-73D4-4C71-BE9B-DF15FCCD622E}" destId="{2505B031-4D0F-46DE-AE14-28B44916E05D}" srcOrd="0" destOrd="0" parTransId="{BE0181D9-B128-4FAA-AE58-FAE9EFBFB329}" sibTransId="{2FCF271B-F349-4B58-8EFF-533DA6131ABD}"/>
    <dgm:cxn modelId="{08D8DE4E-3520-42E7-9887-4DCC7534883A}" type="presOf" srcId="{2D95352C-5C76-4CC3-91DE-E16987E84D3B}" destId="{550D4787-D52D-4A7A-9DE0-DE23D57A7196}" srcOrd="0" destOrd="0" presId="urn:microsoft.com/office/officeart/2005/8/layout/target3"/>
    <dgm:cxn modelId="{04016974-BAC3-4B9A-92AF-DFD21CB1F563}" srcId="{2171E31B-801D-4584-9F8F-B2A3EED46317}" destId="{33ECF1E4-ECDC-4B2F-85AF-59A4E851BE16}" srcOrd="2" destOrd="0" parTransId="{D4FFB75D-3AF3-4256-B98C-9A29BEB3268C}" sibTransId="{A9C8AA26-C576-4300-8A0C-6E55B2D85A54}"/>
    <dgm:cxn modelId="{DD00E833-C278-40AF-B47B-327D8E66D797}" type="presOf" srcId="{5290BA01-75E8-47A0-9D61-C2BD73287937}" destId="{7E774323-7EDF-4B76-94E5-2AFB9DA841CE}" srcOrd="0" destOrd="1" presId="urn:microsoft.com/office/officeart/2005/8/layout/target3"/>
    <dgm:cxn modelId="{9552C6F2-C174-496C-9DE8-80FD8C5D2C40}" srcId="{2171E31B-801D-4584-9F8F-B2A3EED46317}" destId="{772D5AC0-73D4-4C71-BE9B-DF15FCCD622E}" srcOrd="0" destOrd="0" parTransId="{10CC398B-7F52-44B3-9086-1CC059C69E77}" sibTransId="{F8710263-79F1-46DD-90FF-96F7D3FF5B7D}"/>
    <dgm:cxn modelId="{CC93B07C-1838-4574-9055-5979BDF14087}" type="presOf" srcId="{439566F4-126F-4CDF-B21C-8A86B553BFE3}" destId="{5A38A55A-D5D7-4F65-AE13-4BD56EBDB7BF}" srcOrd="1" destOrd="0" presId="urn:microsoft.com/office/officeart/2005/8/layout/target3"/>
    <dgm:cxn modelId="{0C5BB114-27D4-471B-8A73-178A905808AA}" type="presOf" srcId="{33ECF1E4-ECDC-4B2F-85AF-59A4E851BE16}" destId="{8A750094-E982-4E64-AAE4-5508E1DDB363}" srcOrd="1" destOrd="0" presId="urn:microsoft.com/office/officeart/2005/8/layout/target3"/>
    <dgm:cxn modelId="{945E0AA4-402A-4D3A-8012-20F31FF11FC0}" type="presOf" srcId="{8F21F3CE-DD45-4F77-AB48-AE5E4259951B}" destId="{A4F32D40-C5BF-4154-A254-7386FD852325}" srcOrd="0" destOrd="1" presId="urn:microsoft.com/office/officeart/2005/8/layout/target3"/>
    <dgm:cxn modelId="{DC621998-10B6-454E-9850-2F545B45C8FB}" type="presOf" srcId="{2505B031-4D0F-46DE-AE14-28B44916E05D}" destId="{A4F32D40-C5BF-4154-A254-7386FD852325}" srcOrd="0" destOrd="0" presId="urn:microsoft.com/office/officeart/2005/8/layout/target3"/>
    <dgm:cxn modelId="{5F322D1F-8B0B-473F-B156-7F20F14FECC5}" srcId="{33ECF1E4-ECDC-4B2F-85AF-59A4E851BE16}" destId="{AF01EC1A-91B9-44AE-B437-B5616CADBB59}" srcOrd="0" destOrd="0" parTransId="{80C5DEE9-867F-42CB-81B3-0E5C5A5AA9B0}" sibTransId="{D8AD7BF2-8757-421E-B953-323DA2DDCC92}"/>
    <dgm:cxn modelId="{D93ED3AF-D7BE-4AA7-9E9B-A944E76CCD61}" type="presOf" srcId="{2171E31B-801D-4584-9F8F-B2A3EED46317}" destId="{61703044-BFC5-4C62-B7C6-8122AB69D131}" srcOrd="0" destOrd="0" presId="urn:microsoft.com/office/officeart/2005/8/layout/target3"/>
    <dgm:cxn modelId="{B4787FD4-9EF8-4A7C-980A-48E10732CF7F}" srcId="{33ECF1E4-ECDC-4B2F-85AF-59A4E851BE16}" destId="{5290BA01-75E8-47A0-9D61-C2BD73287937}" srcOrd="1" destOrd="0" parTransId="{F407145C-9FA0-4BA8-A054-6937CF1B8B5F}" sibTransId="{506A4D82-24AE-44B9-B513-D9C0613389E2}"/>
    <dgm:cxn modelId="{8E2E20BC-4604-46CF-B25C-3FC125903701}" srcId="{2171E31B-801D-4584-9F8F-B2A3EED46317}" destId="{439566F4-126F-4CDF-B21C-8A86B553BFE3}" srcOrd="1" destOrd="0" parTransId="{56B6806F-EDD2-463C-9F11-2A047EA997A1}" sibTransId="{AFE940ED-EB40-42D6-9282-A1C7C81C0132}"/>
    <dgm:cxn modelId="{49746EF3-1732-4FBD-9494-F01A306EEB29}" type="presOf" srcId="{33ECF1E4-ECDC-4B2F-85AF-59A4E851BE16}" destId="{65BAAD7F-C7F3-4980-9459-503A9B95041B}" srcOrd="0" destOrd="0" presId="urn:microsoft.com/office/officeart/2005/8/layout/target3"/>
    <dgm:cxn modelId="{A8485AC2-3662-498A-A643-E89BD65323D7}" type="presOf" srcId="{9120A2B9-F6EF-4D56-8A15-9296D1E15B79}" destId="{550D4787-D52D-4A7A-9DE0-DE23D57A7196}" srcOrd="0" destOrd="1" presId="urn:microsoft.com/office/officeart/2005/8/layout/target3"/>
    <dgm:cxn modelId="{8BEF1E78-9917-46FC-8050-F3C21E181C37}" type="presOf" srcId="{439566F4-126F-4CDF-B21C-8A86B553BFE3}" destId="{C9894371-AC84-4186-94E9-673D3BDD62EB}" srcOrd="0" destOrd="0" presId="urn:microsoft.com/office/officeart/2005/8/layout/target3"/>
    <dgm:cxn modelId="{3CE03D2B-161C-4882-819B-7D3D5E083D23}" type="presOf" srcId="{772D5AC0-73D4-4C71-BE9B-DF15FCCD622E}" destId="{822D9F44-1A66-49F0-98C3-1A8755634FB4}" srcOrd="0" destOrd="0" presId="urn:microsoft.com/office/officeart/2005/8/layout/target3"/>
    <dgm:cxn modelId="{6421B4CD-6081-4796-986C-233F07F13BC6}" type="presOf" srcId="{AF01EC1A-91B9-44AE-B437-B5616CADBB59}" destId="{7E774323-7EDF-4B76-94E5-2AFB9DA841CE}" srcOrd="0" destOrd="0" presId="urn:microsoft.com/office/officeart/2005/8/layout/target3"/>
    <dgm:cxn modelId="{DBF89497-3CA7-4B56-921D-86C9CEA05ADE}" type="presOf" srcId="{772D5AC0-73D4-4C71-BE9B-DF15FCCD622E}" destId="{C1FE14FD-084B-4D9C-B442-F2838F155289}" srcOrd="1" destOrd="0" presId="urn:microsoft.com/office/officeart/2005/8/layout/target3"/>
    <dgm:cxn modelId="{69D8B7D4-D04E-4FA5-B7DD-F047B5BB96F7}" srcId="{439566F4-126F-4CDF-B21C-8A86B553BFE3}" destId="{9120A2B9-F6EF-4D56-8A15-9296D1E15B79}" srcOrd="1" destOrd="0" parTransId="{6B166718-3C55-489B-B6D4-F7B8C19747F8}" sibTransId="{F64375BD-94D3-466F-8A48-15C91FA6098B}"/>
    <dgm:cxn modelId="{2E3ABB33-8497-4EA9-AC54-1AC1A905E7C2}" type="presParOf" srcId="{61703044-BFC5-4C62-B7C6-8122AB69D131}" destId="{F3C0CB30-D70D-4F78-9F96-95943B40BA1C}" srcOrd="0" destOrd="0" presId="urn:microsoft.com/office/officeart/2005/8/layout/target3"/>
    <dgm:cxn modelId="{113FE2C1-4027-4B85-8D73-1308C8EDF7C9}" type="presParOf" srcId="{61703044-BFC5-4C62-B7C6-8122AB69D131}" destId="{F54D6CB6-1E48-4CB4-B03D-CD7A6361B505}" srcOrd="1" destOrd="0" presId="urn:microsoft.com/office/officeart/2005/8/layout/target3"/>
    <dgm:cxn modelId="{28943E7C-09D0-4C0C-B929-255EC8BEE039}" type="presParOf" srcId="{61703044-BFC5-4C62-B7C6-8122AB69D131}" destId="{822D9F44-1A66-49F0-98C3-1A8755634FB4}" srcOrd="2" destOrd="0" presId="urn:microsoft.com/office/officeart/2005/8/layout/target3"/>
    <dgm:cxn modelId="{BA2CB618-348C-4F52-9290-FB9FA1E68251}" type="presParOf" srcId="{61703044-BFC5-4C62-B7C6-8122AB69D131}" destId="{203DCB97-5D21-4434-8A78-67F14C499135}" srcOrd="3" destOrd="0" presId="urn:microsoft.com/office/officeart/2005/8/layout/target3"/>
    <dgm:cxn modelId="{A8A9B97E-F1B3-46FD-9CB9-740E8BDF6FA2}" type="presParOf" srcId="{61703044-BFC5-4C62-B7C6-8122AB69D131}" destId="{C78AE1FE-9FA7-4D2C-A77A-550F8E9C9A6E}" srcOrd="4" destOrd="0" presId="urn:microsoft.com/office/officeart/2005/8/layout/target3"/>
    <dgm:cxn modelId="{901B6D78-46A3-44CC-BE79-7C2B5D5DC088}" type="presParOf" srcId="{61703044-BFC5-4C62-B7C6-8122AB69D131}" destId="{C9894371-AC84-4186-94E9-673D3BDD62EB}" srcOrd="5" destOrd="0" presId="urn:microsoft.com/office/officeart/2005/8/layout/target3"/>
    <dgm:cxn modelId="{F052B209-652F-4FDC-95A4-447839E9DCF0}" type="presParOf" srcId="{61703044-BFC5-4C62-B7C6-8122AB69D131}" destId="{4DBA8673-0B22-4264-A7D5-ABB9AF8C823C}" srcOrd="6" destOrd="0" presId="urn:microsoft.com/office/officeart/2005/8/layout/target3"/>
    <dgm:cxn modelId="{F5B3BA34-9930-448C-81DF-A45FF00D3580}" type="presParOf" srcId="{61703044-BFC5-4C62-B7C6-8122AB69D131}" destId="{B57273FF-3FF1-4175-99B1-8F04A735BE38}" srcOrd="7" destOrd="0" presId="urn:microsoft.com/office/officeart/2005/8/layout/target3"/>
    <dgm:cxn modelId="{8F5637AF-EF48-4C9B-81EF-F6C502A1E361}" type="presParOf" srcId="{61703044-BFC5-4C62-B7C6-8122AB69D131}" destId="{65BAAD7F-C7F3-4980-9459-503A9B95041B}" srcOrd="8" destOrd="0" presId="urn:microsoft.com/office/officeart/2005/8/layout/target3"/>
    <dgm:cxn modelId="{5B49F903-4C95-4265-A61D-1B34CB1F32CC}" type="presParOf" srcId="{61703044-BFC5-4C62-B7C6-8122AB69D131}" destId="{C1FE14FD-084B-4D9C-B442-F2838F155289}" srcOrd="9" destOrd="0" presId="urn:microsoft.com/office/officeart/2005/8/layout/target3"/>
    <dgm:cxn modelId="{6E546613-0A2A-4519-9381-FF3FFADF5834}" type="presParOf" srcId="{61703044-BFC5-4C62-B7C6-8122AB69D131}" destId="{A4F32D40-C5BF-4154-A254-7386FD852325}" srcOrd="10" destOrd="0" presId="urn:microsoft.com/office/officeart/2005/8/layout/target3"/>
    <dgm:cxn modelId="{331D6A85-8595-41BC-B46A-C93FD39BED39}" type="presParOf" srcId="{61703044-BFC5-4C62-B7C6-8122AB69D131}" destId="{5A38A55A-D5D7-4F65-AE13-4BD56EBDB7BF}" srcOrd="11" destOrd="0" presId="urn:microsoft.com/office/officeart/2005/8/layout/target3"/>
    <dgm:cxn modelId="{12D5857C-B557-482C-9FB4-F7888151AE7D}" type="presParOf" srcId="{61703044-BFC5-4C62-B7C6-8122AB69D131}" destId="{550D4787-D52D-4A7A-9DE0-DE23D57A7196}" srcOrd="12" destOrd="0" presId="urn:microsoft.com/office/officeart/2005/8/layout/target3"/>
    <dgm:cxn modelId="{E53376F8-DFC6-47C8-A7AD-A8E51E9B0EEF}" type="presParOf" srcId="{61703044-BFC5-4C62-B7C6-8122AB69D131}" destId="{8A750094-E982-4E64-AAE4-5508E1DDB363}" srcOrd="13" destOrd="0" presId="urn:microsoft.com/office/officeart/2005/8/layout/target3"/>
    <dgm:cxn modelId="{47F0561A-2D4F-4C24-A427-696FE7F19E0E}" type="presParOf" srcId="{61703044-BFC5-4C62-B7C6-8122AB69D131}" destId="{7E774323-7EDF-4B76-94E5-2AFB9DA841CE}" srcOrd="14"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D29A4E5-C657-4C52-ACB2-FB8D1E5CB684}" type="doc">
      <dgm:prSet loTypeId="urn:diagrams.loki3.com/BracketList" loCatId="list" qsTypeId="urn:microsoft.com/office/officeart/2005/8/quickstyle/3d1" qsCatId="3D" csTypeId="urn:microsoft.com/office/officeart/2005/8/colors/accent1_2" csCatId="accent1" phldr="1"/>
      <dgm:spPr/>
      <dgm:t>
        <a:bodyPr/>
        <a:lstStyle/>
        <a:p>
          <a:endParaRPr lang="en-US"/>
        </a:p>
      </dgm:t>
    </dgm:pt>
    <dgm:pt modelId="{8A0041F1-58FF-4ED3-A162-B128AA1BD540}">
      <dgm:prSet phldrT="[Text]" custT="1"/>
      <dgm:spPr/>
      <dgm:t>
        <a:bodyPr/>
        <a:lstStyle/>
        <a:p>
          <a:r>
            <a:rPr lang="en-GB" sz="1800" b="1"/>
            <a:t>Creating jobs, business growth, and skills for jobs.</a:t>
          </a:r>
          <a:endParaRPr lang="en-US" sz="1800" b="1"/>
        </a:p>
      </dgm:t>
    </dgm:pt>
    <dgm:pt modelId="{6BE10E30-1885-4A28-8E02-A22F96C6C000}" type="parTrans" cxnId="{E2C27852-C285-4B37-BB12-C735E3E65168}">
      <dgm:prSet/>
      <dgm:spPr/>
      <dgm:t>
        <a:bodyPr/>
        <a:lstStyle/>
        <a:p>
          <a:endParaRPr lang="en-US" sz="1800"/>
        </a:p>
      </dgm:t>
    </dgm:pt>
    <dgm:pt modelId="{D386F3F8-8FF7-477D-9595-FA84876F50BA}" type="sibTrans" cxnId="{E2C27852-C285-4B37-BB12-C735E3E65168}">
      <dgm:prSet/>
      <dgm:spPr/>
      <dgm:t>
        <a:bodyPr/>
        <a:lstStyle/>
        <a:p>
          <a:endParaRPr lang="en-US" sz="1800"/>
        </a:p>
      </dgm:t>
    </dgm:pt>
    <dgm:pt modelId="{020A4749-791E-47E6-AA85-A569980099CB}">
      <dgm:prSet phldrT="[Text]" custT="1"/>
      <dgm:spPr/>
      <dgm:t>
        <a:bodyPr/>
        <a:lstStyle/>
        <a:p>
          <a:pPr algn="ctr"/>
          <a:r>
            <a:rPr lang="en-GB" sz="1800" b="1"/>
            <a:t>Food and Drink Strategy for Wales 2008-2010</a:t>
          </a:r>
          <a:endParaRPr lang="en-US" sz="1800" b="1"/>
        </a:p>
      </dgm:t>
    </dgm:pt>
    <dgm:pt modelId="{84CE266B-3A77-45DB-AFB3-24E8504E2D63}" type="parTrans" cxnId="{EA68C9DC-8A78-496B-97F1-E4705A06317E}">
      <dgm:prSet/>
      <dgm:spPr/>
      <dgm:t>
        <a:bodyPr/>
        <a:lstStyle/>
        <a:p>
          <a:endParaRPr lang="en-US" sz="1800"/>
        </a:p>
      </dgm:t>
    </dgm:pt>
    <dgm:pt modelId="{33703116-F8E6-4A63-B91E-BFE8071539FB}" type="sibTrans" cxnId="{EA68C9DC-8A78-496B-97F1-E4705A06317E}">
      <dgm:prSet/>
      <dgm:spPr/>
      <dgm:t>
        <a:bodyPr/>
        <a:lstStyle/>
        <a:p>
          <a:endParaRPr lang="en-US" sz="1800"/>
        </a:p>
      </dgm:t>
    </dgm:pt>
    <dgm:pt modelId="{42C65C58-D59E-4703-883F-6F3CE59FA3D4}">
      <dgm:prSet custT="1"/>
      <dgm:spPr/>
      <dgm:t>
        <a:bodyPr/>
        <a:lstStyle/>
        <a:p>
          <a:pPr algn="ctr"/>
          <a:r>
            <a:rPr lang="en-GB" sz="1800" b="1" dirty="0"/>
            <a:t>Knowledge Innovation Technology Exchange (KITE) Project 2008-2015 £4.9m</a:t>
          </a:r>
          <a:endParaRPr lang="en-US" sz="1800" b="1" dirty="0"/>
        </a:p>
      </dgm:t>
    </dgm:pt>
    <dgm:pt modelId="{C5E32C65-5237-467A-9A9C-24B17DFD6BC8}" type="parTrans" cxnId="{5D03FDE3-D83D-4F25-8377-13A4B41E0A50}">
      <dgm:prSet/>
      <dgm:spPr/>
      <dgm:t>
        <a:bodyPr/>
        <a:lstStyle/>
        <a:p>
          <a:endParaRPr lang="en-US" sz="1800"/>
        </a:p>
      </dgm:t>
    </dgm:pt>
    <dgm:pt modelId="{7DEA366F-85F0-4CCA-AD4B-C060981CCB49}" type="sibTrans" cxnId="{5D03FDE3-D83D-4F25-8377-13A4B41E0A50}">
      <dgm:prSet/>
      <dgm:spPr/>
      <dgm:t>
        <a:bodyPr/>
        <a:lstStyle/>
        <a:p>
          <a:endParaRPr lang="en-US" sz="1800"/>
        </a:p>
      </dgm:t>
    </dgm:pt>
    <dgm:pt modelId="{674D8BB5-F01C-43CE-B859-7AC0F050F5F8}">
      <dgm:prSet custT="1"/>
      <dgm:spPr/>
      <dgm:t>
        <a:bodyPr/>
        <a:lstStyle/>
        <a:p>
          <a:pPr algn="ctr"/>
          <a:r>
            <a:rPr lang="en-GB" sz="1800" b="1"/>
            <a:t>One Wales - A progressive agenda for the government of Wales 2007</a:t>
          </a:r>
          <a:endParaRPr lang="en-GB" sz="1800"/>
        </a:p>
      </dgm:t>
    </dgm:pt>
    <dgm:pt modelId="{EAAB4EC8-B824-4BAD-99FA-7225A4752A7C}" type="parTrans" cxnId="{2764B20F-B807-41D5-80E3-8369BF4C70F0}">
      <dgm:prSet/>
      <dgm:spPr/>
      <dgm:t>
        <a:bodyPr/>
        <a:lstStyle/>
        <a:p>
          <a:endParaRPr lang="en-GB" sz="1800"/>
        </a:p>
      </dgm:t>
    </dgm:pt>
    <dgm:pt modelId="{2A4066BA-4FC9-43FC-8EDA-5C0DCC01CECA}" type="sibTrans" cxnId="{2764B20F-B807-41D5-80E3-8369BF4C70F0}">
      <dgm:prSet/>
      <dgm:spPr/>
      <dgm:t>
        <a:bodyPr/>
        <a:lstStyle/>
        <a:p>
          <a:endParaRPr lang="en-GB" sz="1800"/>
        </a:p>
      </dgm:t>
    </dgm:pt>
    <dgm:pt modelId="{2DEF685C-F491-4C41-933A-A3C03BF7237F}">
      <dgm:prSet phldrT="[Text]" custT="1"/>
      <dgm:spPr/>
      <dgm:t>
        <a:bodyPr/>
        <a:lstStyle/>
        <a:p>
          <a:pPr algn="ctr"/>
          <a:r>
            <a:rPr lang="en-GB" sz="1800" b="1" dirty="0"/>
            <a:t>EU EARDF – Welsh Government Rural Development Plan </a:t>
          </a:r>
          <a:r>
            <a:rPr lang="en-GB" sz="1800" b="1" dirty="0" smtClean="0"/>
            <a:t>2007-2015. </a:t>
          </a:r>
          <a:endParaRPr lang="en-US" sz="1800" b="1" dirty="0"/>
        </a:p>
      </dgm:t>
    </dgm:pt>
    <dgm:pt modelId="{DA6D5661-1279-43C5-AE53-4B0D37592FE4}" type="parTrans" cxnId="{C4FDC298-3440-4452-9E18-63036CEFB6ED}">
      <dgm:prSet/>
      <dgm:spPr/>
      <dgm:t>
        <a:bodyPr/>
        <a:lstStyle/>
        <a:p>
          <a:endParaRPr lang="en-GB" sz="1800"/>
        </a:p>
      </dgm:t>
    </dgm:pt>
    <dgm:pt modelId="{68595748-DF45-4816-89E0-DD999F9F6DCC}" type="sibTrans" cxnId="{C4FDC298-3440-4452-9E18-63036CEFB6ED}">
      <dgm:prSet/>
      <dgm:spPr/>
      <dgm:t>
        <a:bodyPr/>
        <a:lstStyle/>
        <a:p>
          <a:endParaRPr lang="en-GB" sz="1800"/>
        </a:p>
      </dgm:t>
    </dgm:pt>
    <dgm:pt modelId="{DB620ED2-B344-4052-BF74-0ED960FD137B}">
      <dgm:prSet phldrT="[Text]" custT="1"/>
      <dgm:spPr/>
      <dgm:t>
        <a:bodyPr/>
        <a:lstStyle/>
        <a:p>
          <a:r>
            <a:rPr lang="en-GB" sz="1800" b="1"/>
            <a:t>Improve market trends, business performance, supply chain and innovation.</a:t>
          </a:r>
          <a:endParaRPr lang="en-US" sz="1800" b="1"/>
        </a:p>
      </dgm:t>
    </dgm:pt>
    <dgm:pt modelId="{5A6265CC-81A7-48EA-A065-3E5B20B893AE}" type="parTrans" cxnId="{C4825C11-DF75-4F49-97A2-CA2FBECD93A7}">
      <dgm:prSet/>
      <dgm:spPr/>
      <dgm:t>
        <a:bodyPr/>
        <a:lstStyle/>
        <a:p>
          <a:endParaRPr lang="en-GB" sz="1800"/>
        </a:p>
      </dgm:t>
    </dgm:pt>
    <dgm:pt modelId="{C093D5E5-120A-458A-95A4-6FF33A94D7A8}" type="sibTrans" cxnId="{C4825C11-DF75-4F49-97A2-CA2FBECD93A7}">
      <dgm:prSet/>
      <dgm:spPr/>
      <dgm:t>
        <a:bodyPr/>
        <a:lstStyle/>
        <a:p>
          <a:endParaRPr lang="en-GB" sz="1800"/>
        </a:p>
      </dgm:t>
    </dgm:pt>
    <dgm:pt modelId="{0EAAA42A-E587-4EEF-985A-C9346083FB0B}">
      <dgm:prSet custT="1"/>
      <dgm:spPr/>
      <dgm:t>
        <a:bodyPr/>
        <a:lstStyle/>
        <a:p>
          <a:pPr>
            <a:buNone/>
          </a:pPr>
          <a:endParaRPr lang="en-GB" sz="1800" b="1"/>
        </a:p>
      </dgm:t>
    </dgm:pt>
    <dgm:pt modelId="{07CE4B0E-FF53-47B9-9F1D-A23ACC05F1F7}" type="parTrans" cxnId="{6019BD2A-20D7-4C03-897A-0567F2A1F7AA}">
      <dgm:prSet/>
      <dgm:spPr/>
      <dgm:t>
        <a:bodyPr/>
        <a:lstStyle/>
        <a:p>
          <a:endParaRPr lang="en-GB" sz="1800"/>
        </a:p>
      </dgm:t>
    </dgm:pt>
    <dgm:pt modelId="{7B0F0572-6D2D-4857-BD19-642F6132F461}" type="sibTrans" cxnId="{6019BD2A-20D7-4C03-897A-0567F2A1F7AA}">
      <dgm:prSet/>
      <dgm:spPr/>
      <dgm:t>
        <a:bodyPr/>
        <a:lstStyle/>
        <a:p>
          <a:endParaRPr lang="en-GB" sz="1800"/>
        </a:p>
      </dgm:t>
    </dgm:pt>
    <dgm:pt modelId="{8E345270-4890-4CDC-9C04-8D6178A5193B}">
      <dgm:prSet custT="1"/>
      <dgm:spPr/>
      <dgm:t>
        <a:bodyPr/>
        <a:lstStyle/>
        <a:p>
          <a:pPr>
            <a:buNone/>
          </a:pPr>
          <a:r>
            <a:rPr lang="en-GB" sz="1800" b="1" dirty="0" smtClean="0"/>
            <a:t>To exploit the knowledge base in food technology for commercial gain.</a:t>
          </a:r>
          <a:endParaRPr lang="en-US" sz="1800" b="1" dirty="0"/>
        </a:p>
      </dgm:t>
    </dgm:pt>
    <dgm:pt modelId="{2213B2B9-FA30-4088-A6E6-193758523967}" type="sibTrans" cxnId="{A5996F6B-0569-4396-8314-391968C576CD}">
      <dgm:prSet/>
      <dgm:spPr/>
      <dgm:t>
        <a:bodyPr/>
        <a:lstStyle/>
        <a:p>
          <a:endParaRPr lang="en-US" sz="1800"/>
        </a:p>
      </dgm:t>
    </dgm:pt>
    <dgm:pt modelId="{A1273039-E720-43FC-A087-C1E9B9C29A0B}" type="parTrans" cxnId="{A5996F6B-0569-4396-8314-391968C576CD}">
      <dgm:prSet/>
      <dgm:spPr/>
      <dgm:t>
        <a:bodyPr/>
        <a:lstStyle/>
        <a:p>
          <a:endParaRPr lang="en-US" sz="1800"/>
        </a:p>
      </dgm:t>
    </dgm:pt>
    <dgm:pt modelId="{D0CDAA57-C7DA-481F-BC74-CAD397D9DEC2}">
      <dgm:prSet phldrT="[Text]" custT="1"/>
      <dgm:spPr/>
      <dgm:t>
        <a:bodyPr/>
        <a:lstStyle/>
        <a:p>
          <a:pPr algn="l"/>
          <a:r>
            <a:rPr lang="en-GB" sz="1800" b="1" dirty="0" smtClean="0"/>
            <a:t>Add value, innovation and competitiveness, and identify/develop existing and new markets. </a:t>
          </a:r>
          <a:endParaRPr lang="en-US" sz="1800" b="1" dirty="0"/>
        </a:p>
      </dgm:t>
    </dgm:pt>
    <dgm:pt modelId="{D8C296BF-3D08-4B8D-95D5-EDA2D6C48D10}" type="parTrans" cxnId="{BAFF330D-8A23-4875-A8E9-86F4BC023927}">
      <dgm:prSet/>
      <dgm:spPr/>
    </dgm:pt>
    <dgm:pt modelId="{82AAC45F-5B40-4336-A866-0A7C47BB26D0}" type="sibTrans" cxnId="{BAFF330D-8A23-4875-A8E9-86F4BC023927}">
      <dgm:prSet/>
      <dgm:spPr/>
    </dgm:pt>
    <dgm:pt modelId="{848F208D-1246-440E-BF99-6362F167D102}">
      <dgm:prSet phldrT="[Text]" custT="1"/>
      <dgm:spPr/>
      <dgm:t>
        <a:bodyPr/>
        <a:lstStyle/>
        <a:p>
          <a:pPr algn="l"/>
          <a:r>
            <a:rPr lang="en-GB" sz="1800" b="1" dirty="0" smtClean="0"/>
            <a:t>Provide sustained employment.</a:t>
          </a:r>
          <a:endParaRPr lang="en-US" sz="1800" b="1" dirty="0"/>
        </a:p>
      </dgm:t>
    </dgm:pt>
    <dgm:pt modelId="{C0B138A2-D422-4EC2-91E6-CAF7AA073E29}" type="parTrans" cxnId="{995E2F66-65F9-4AA4-9C07-B68817DC2617}">
      <dgm:prSet/>
      <dgm:spPr/>
    </dgm:pt>
    <dgm:pt modelId="{D29C3FD9-B791-4A58-8287-CE2FC1070D2D}" type="sibTrans" cxnId="{995E2F66-65F9-4AA4-9C07-B68817DC2617}">
      <dgm:prSet/>
      <dgm:spPr/>
    </dgm:pt>
    <dgm:pt modelId="{D7E1B315-84D6-41CC-AD2E-D51D8E0E07E9}">
      <dgm:prSet phldrT="[Text]" custT="1"/>
      <dgm:spPr/>
      <dgm:t>
        <a:bodyPr/>
        <a:lstStyle/>
        <a:p>
          <a:pPr algn="l"/>
          <a:r>
            <a:rPr lang="en-GB" sz="1800" b="1" dirty="0" smtClean="0"/>
            <a:t>Reduce waste. </a:t>
          </a:r>
          <a:endParaRPr lang="en-US" sz="1800" b="1" dirty="0"/>
        </a:p>
      </dgm:t>
    </dgm:pt>
    <dgm:pt modelId="{A5881E18-BBF4-4EDA-8309-40CE32BB1640}" type="parTrans" cxnId="{EFA9ED9D-F788-457E-A626-BF658898CAD5}">
      <dgm:prSet/>
      <dgm:spPr/>
    </dgm:pt>
    <dgm:pt modelId="{85D07D3A-ACE5-4A0E-9CE8-344924EEAE03}" type="sibTrans" cxnId="{EFA9ED9D-F788-457E-A626-BF658898CAD5}">
      <dgm:prSet/>
      <dgm:spPr/>
    </dgm:pt>
    <dgm:pt modelId="{F753E588-4C54-4DF9-AFF0-8996C0475EF4}" type="pres">
      <dgm:prSet presAssocID="{0D29A4E5-C657-4C52-ACB2-FB8D1E5CB684}" presName="Name0" presStyleCnt="0">
        <dgm:presLayoutVars>
          <dgm:dir/>
          <dgm:animLvl val="lvl"/>
          <dgm:resizeHandles val="exact"/>
        </dgm:presLayoutVars>
      </dgm:prSet>
      <dgm:spPr/>
      <dgm:t>
        <a:bodyPr/>
        <a:lstStyle/>
        <a:p>
          <a:endParaRPr lang="en-US"/>
        </a:p>
      </dgm:t>
    </dgm:pt>
    <dgm:pt modelId="{D137A015-110A-446E-BE2E-C90057FF647F}" type="pres">
      <dgm:prSet presAssocID="{674D8BB5-F01C-43CE-B859-7AC0F050F5F8}" presName="linNode" presStyleCnt="0"/>
      <dgm:spPr/>
    </dgm:pt>
    <dgm:pt modelId="{EAB3CCFA-288C-4109-B97F-5D56282B8F17}" type="pres">
      <dgm:prSet presAssocID="{674D8BB5-F01C-43CE-B859-7AC0F050F5F8}" presName="parTx" presStyleLbl="revTx" presStyleIdx="0" presStyleCnt="4">
        <dgm:presLayoutVars>
          <dgm:chMax val="1"/>
          <dgm:bulletEnabled val="1"/>
        </dgm:presLayoutVars>
      </dgm:prSet>
      <dgm:spPr/>
      <dgm:t>
        <a:bodyPr/>
        <a:lstStyle/>
        <a:p>
          <a:endParaRPr lang="en-US"/>
        </a:p>
      </dgm:t>
    </dgm:pt>
    <dgm:pt modelId="{150B65D6-DC5E-4EF0-B481-88D4D4157F79}" type="pres">
      <dgm:prSet presAssocID="{674D8BB5-F01C-43CE-B859-7AC0F050F5F8}" presName="bracket" presStyleLbl="parChTrans1D1" presStyleIdx="0" presStyleCnt="4" custScaleY="76740" custLinFactNeighborX="-5796" custLinFactNeighborY="-4536"/>
      <dgm:spPr/>
    </dgm:pt>
    <dgm:pt modelId="{8740F349-B133-44BE-967D-C0B17FCD342C}" type="pres">
      <dgm:prSet presAssocID="{674D8BB5-F01C-43CE-B859-7AC0F050F5F8}" presName="spH" presStyleCnt="0"/>
      <dgm:spPr/>
    </dgm:pt>
    <dgm:pt modelId="{82D735E7-080E-4C0B-A0E1-DE231768C579}" type="pres">
      <dgm:prSet presAssocID="{674D8BB5-F01C-43CE-B859-7AC0F050F5F8}" presName="desTx" presStyleLbl="node1" presStyleIdx="0" presStyleCnt="4" custScaleY="83223" custLinFactNeighborX="0" custLinFactNeighborY="-12391">
        <dgm:presLayoutVars>
          <dgm:bulletEnabled val="1"/>
        </dgm:presLayoutVars>
      </dgm:prSet>
      <dgm:spPr/>
      <dgm:t>
        <a:bodyPr/>
        <a:lstStyle/>
        <a:p>
          <a:endParaRPr lang="en-US"/>
        </a:p>
      </dgm:t>
    </dgm:pt>
    <dgm:pt modelId="{96E1E426-7F1F-45C7-B676-E072AE01C5BA}" type="pres">
      <dgm:prSet presAssocID="{2A4066BA-4FC9-43FC-8EDA-5C0DCC01CECA}" presName="spV" presStyleCnt="0"/>
      <dgm:spPr/>
    </dgm:pt>
    <dgm:pt modelId="{51D9052D-FD11-449F-8256-A06026C0B867}" type="pres">
      <dgm:prSet presAssocID="{020A4749-791E-47E6-AA85-A569980099CB}" presName="linNode" presStyleCnt="0"/>
      <dgm:spPr/>
    </dgm:pt>
    <dgm:pt modelId="{839945CC-F6A3-4E94-9AA7-BF30E4CAC644}" type="pres">
      <dgm:prSet presAssocID="{020A4749-791E-47E6-AA85-A569980099CB}" presName="parTx" presStyleLbl="revTx" presStyleIdx="1" presStyleCnt="4">
        <dgm:presLayoutVars>
          <dgm:chMax val="1"/>
          <dgm:bulletEnabled val="1"/>
        </dgm:presLayoutVars>
      </dgm:prSet>
      <dgm:spPr/>
      <dgm:t>
        <a:bodyPr/>
        <a:lstStyle/>
        <a:p>
          <a:endParaRPr lang="en-US"/>
        </a:p>
      </dgm:t>
    </dgm:pt>
    <dgm:pt modelId="{C71B7932-172E-49CF-90A4-5B2284C2EDFC}" type="pres">
      <dgm:prSet presAssocID="{020A4749-791E-47E6-AA85-A569980099CB}" presName="bracket" presStyleLbl="parChTrans1D1" presStyleIdx="1" presStyleCnt="4" custLinFactNeighborY="-12429"/>
      <dgm:spPr/>
    </dgm:pt>
    <dgm:pt modelId="{F40D0D8A-7CA6-4914-BD0B-7C992CD90EFF}" type="pres">
      <dgm:prSet presAssocID="{020A4749-791E-47E6-AA85-A569980099CB}" presName="spH" presStyleCnt="0"/>
      <dgm:spPr/>
    </dgm:pt>
    <dgm:pt modelId="{12568FFB-1D9E-4FF8-8339-314F14072FEA}" type="pres">
      <dgm:prSet presAssocID="{020A4749-791E-47E6-AA85-A569980099CB}" presName="desTx" presStyleLbl="node1" presStyleIdx="1" presStyleCnt="4" custLinFactNeighborX="0" custLinFactNeighborY="-20990">
        <dgm:presLayoutVars>
          <dgm:bulletEnabled val="1"/>
        </dgm:presLayoutVars>
      </dgm:prSet>
      <dgm:spPr/>
      <dgm:t>
        <a:bodyPr/>
        <a:lstStyle/>
        <a:p>
          <a:endParaRPr lang="en-US"/>
        </a:p>
      </dgm:t>
    </dgm:pt>
    <dgm:pt modelId="{0FBF2C2C-627F-4082-A971-F43AFD3AA13B}" type="pres">
      <dgm:prSet presAssocID="{33703116-F8E6-4A63-B91E-BFE8071539FB}" presName="spV" presStyleCnt="0"/>
      <dgm:spPr/>
    </dgm:pt>
    <dgm:pt modelId="{A207EAEF-E9B1-4088-9487-D7B57B6F5867}" type="pres">
      <dgm:prSet presAssocID="{2DEF685C-F491-4C41-933A-A3C03BF7237F}" presName="linNode" presStyleCnt="0"/>
      <dgm:spPr/>
    </dgm:pt>
    <dgm:pt modelId="{9C6D21AB-8560-4666-98B9-86E3DB3DA7D2}" type="pres">
      <dgm:prSet presAssocID="{2DEF685C-F491-4C41-933A-A3C03BF7237F}" presName="parTx" presStyleLbl="revTx" presStyleIdx="2" presStyleCnt="4">
        <dgm:presLayoutVars>
          <dgm:chMax val="1"/>
          <dgm:bulletEnabled val="1"/>
        </dgm:presLayoutVars>
      </dgm:prSet>
      <dgm:spPr/>
      <dgm:t>
        <a:bodyPr/>
        <a:lstStyle/>
        <a:p>
          <a:endParaRPr lang="en-US"/>
        </a:p>
      </dgm:t>
    </dgm:pt>
    <dgm:pt modelId="{3693D5EB-4F0C-4D01-ACCF-7CB62EEF7CC8}" type="pres">
      <dgm:prSet presAssocID="{2DEF685C-F491-4C41-933A-A3C03BF7237F}" presName="bracket" presStyleLbl="parChTrans1D1" presStyleIdx="2" presStyleCnt="4"/>
      <dgm:spPr/>
    </dgm:pt>
    <dgm:pt modelId="{2F6439EA-F3A9-48E1-B758-6A3A6FBB6FF9}" type="pres">
      <dgm:prSet presAssocID="{2DEF685C-F491-4C41-933A-A3C03BF7237F}" presName="spH" presStyleCnt="0"/>
      <dgm:spPr/>
    </dgm:pt>
    <dgm:pt modelId="{C58AE5F0-BE1C-4E42-A3D5-DD785CDD4A53}" type="pres">
      <dgm:prSet presAssocID="{2DEF685C-F491-4C41-933A-A3C03BF7237F}" presName="desTx" presStyleLbl="node1" presStyleIdx="2" presStyleCnt="4" custScaleY="105971" custLinFactNeighborX="0" custLinFactNeighborY="-5335">
        <dgm:presLayoutVars>
          <dgm:bulletEnabled val="1"/>
        </dgm:presLayoutVars>
      </dgm:prSet>
      <dgm:spPr/>
      <dgm:t>
        <a:bodyPr/>
        <a:lstStyle/>
        <a:p>
          <a:endParaRPr lang="en-US"/>
        </a:p>
      </dgm:t>
    </dgm:pt>
    <dgm:pt modelId="{49A0D716-2F41-421A-9D49-66DAFFCE0422}" type="pres">
      <dgm:prSet presAssocID="{68595748-DF45-4816-89E0-DD999F9F6DCC}" presName="spV" presStyleCnt="0"/>
      <dgm:spPr/>
    </dgm:pt>
    <dgm:pt modelId="{124EF0A2-7765-4004-A77E-4F1039C3C1E7}" type="pres">
      <dgm:prSet presAssocID="{42C65C58-D59E-4703-883F-6F3CE59FA3D4}" presName="linNode" presStyleCnt="0"/>
      <dgm:spPr/>
    </dgm:pt>
    <dgm:pt modelId="{CE367710-5DED-4FB1-A2A8-D5B2F0B65900}" type="pres">
      <dgm:prSet presAssocID="{42C65C58-D59E-4703-883F-6F3CE59FA3D4}" presName="parTx" presStyleLbl="revTx" presStyleIdx="3" presStyleCnt="4">
        <dgm:presLayoutVars>
          <dgm:chMax val="1"/>
          <dgm:bulletEnabled val="1"/>
        </dgm:presLayoutVars>
      </dgm:prSet>
      <dgm:spPr/>
      <dgm:t>
        <a:bodyPr/>
        <a:lstStyle/>
        <a:p>
          <a:endParaRPr lang="en-US"/>
        </a:p>
      </dgm:t>
    </dgm:pt>
    <dgm:pt modelId="{5523C6EF-9AB8-4C45-B20E-1BC54DD284A7}" type="pres">
      <dgm:prSet presAssocID="{42C65C58-D59E-4703-883F-6F3CE59FA3D4}" presName="bracket" presStyleLbl="parChTrans1D1" presStyleIdx="3" presStyleCnt="4"/>
      <dgm:spPr/>
    </dgm:pt>
    <dgm:pt modelId="{3E5B7C90-D139-44CB-888E-4D87D37A465F}" type="pres">
      <dgm:prSet presAssocID="{42C65C58-D59E-4703-883F-6F3CE59FA3D4}" presName="spH" presStyleCnt="0"/>
      <dgm:spPr/>
    </dgm:pt>
    <dgm:pt modelId="{80BC1B80-AEE5-43F7-8FE0-0A5118A44398}" type="pres">
      <dgm:prSet presAssocID="{42C65C58-D59E-4703-883F-6F3CE59FA3D4}" presName="desTx" presStyleLbl="node1" presStyleIdx="3" presStyleCnt="4">
        <dgm:presLayoutVars>
          <dgm:bulletEnabled val="1"/>
        </dgm:presLayoutVars>
      </dgm:prSet>
      <dgm:spPr/>
      <dgm:t>
        <a:bodyPr/>
        <a:lstStyle/>
        <a:p>
          <a:endParaRPr lang="en-US"/>
        </a:p>
      </dgm:t>
    </dgm:pt>
  </dgm:ptLst>
  <dgm:cxnLst>
    <dgm:cxn modelId="{C4825C11-DF75-4F49-97A2-CA2FBECD93A7}" srcId="{020A4749-791E-47E6-AA85-A569980099CB}" destId="{DB620ED2-B344-4052-BF74-0ED960FD137B}" srcOrd="0" destOrd="0" parTransId="{5A6265CC-81A7-48EA-A065-3E5B20B893AE}" sibTransId="{C093D5E5-120A-458A-95A4-6FF33A94D7A8}"/>
    <dgm:cxn modelId="{5D03FDE3-D83D-4F25-8377-13A4B41E0A50}" srcId="{0D29A4E5-C657-4C52-ACB2-FB8D1E5CB684}" destId="{42C65C58-D59E-4703-883F-6F3CE59FA3D4}" srcOrd="3" destOrd="0" parTransId="{C5E32C65-5237-467A-9A9C-24B17DFD6BC8}" sibTransId="{7DEA366F-85F0-4CCA-AD4B-C060981CCB49}"/>
    <dgm:cxn modelId="{6019BD2A-20D7-4C03-897A-0567F2A1F7AA}" srcId="{42C65C58-D59E-4703-883F-6F3CE59FA3D4}" destId="{0EAAA42A-E587-4EEF-985A-C9346083FB0B}" srcOrd="1" destOrd="0" parTransId="{07CE4B0E-FF53-47B9-9F1D-A23ACC05F1F7}" sibTransId="{7B0F0572-6D2D-4857-BD19-642F6132F461}"/>
    <dgm:cxn modelId="{EEC4D41F-DD6D-41D8-AD44-42ECD6F054A6}" type="presOf" srcId="{DB620ED2-B344-4052-BF74-0ED960FD137B}" destId="{12568FFB-1D9E-4FF8-8339-314F14072FEA}" srcOrd="0" destOrd="0" presId="urn:diagrams.loki3.com/BracketList"/>
    <dgm:cxn modelId="{E2C27852-C285-4B37-BB12-C735E3E65168}" srcId="{674D8BB5-F01C-43CE-B859-7AC0F050F5F8}" destId="{8A0041F1-58FF-4ED3-A162-B128AA1BD540}" srcOrd="0" destOrd="0" parTransId="{6BE10E30-1885-4A28-8E02-A22F96C6C000}" sibTransId="{D386F3F8-8FF7-477D-9595-FA84876F50BA}"/>
    <dgm:cxn modelId="{509379CB-EF5A-4EE9-9AA2-49BA8C352A61}" type="presOf" srcId="{674D8BB5-F01C-43CE-B859-7AC0F050F5F8}" destId="{EAB3CCFA-288C-4109-B97F-5D56282B8F17}" srcOrd="0" destOrd="0" presId="urn:diagrams.loki3.com/BracketList"/>
    <dgm:cxn modelId="{E0B841BB-C664-489B-9C79-FA9048EAE2D9}" type="presOf" srcId="{8A0041F1-58FF-4ED3-A162-B128AA1BD540}" destId="{82D735E7-080E-4C0B-A0E1-DE231768C579}" srcOrd="0" destOrd="0" presId="urn:diagrams.loki3.com/BracketList"/>
    <dgm:cxn modelId="{EFA9ED9D-F788-457E-A626-BF658898CAD5}" srcId="{2DEF685C-F491-4C41-933A-A3C03BF7237F}" destId="{D7E1B315-84D6-41CC-AD2E-D51D8E0E07E9}" srcOrd="2" destOrd="0" parTransId="{A5881E18-BBF4-4EDA-8309-40CE32BB1640}" sibTransId="{85D07D3A-ACE5-4A0E-9CE8-344924EEAE03}"/>
    <dgm:cxn modelId="{7250E65F-A026-472D-AF95-3313E3F04B09}" type="presOf" srcId="{848F208D-1246-440E-BF99-6362F167D102}" destId="{C58AE5F0-BE1C-4E42-A3D5-DD785CDD4A53}" srcOrd="0" destOrd="1" presId="urn:diagrams.loki3.com/BracketList"/>
    <dgm:cxn modelId="{A5996F6B-0569-4396-8314-391968C576CD}" srcId="{42C65C58-D59E-4703-883F-6F3CE59FA3D4}" destId="{8E345270-4890-4CDC-9C04-8D6178A5193B}" srcOrd="0" destOrd="0" parTransId="{A1273039-E720-43FC-A087-C1E9B9C29A0B}" sibTransId="{2213B2B9-FA30-4088-A6E6-193758523967}"/>
    <dgm:cxn modelId="{BDCD6CF1-9A47-494F-B4A0-768F08364B17}" type="presOf" srcId="{D7E1B315-84D6-41CC-AD2E-D51D8E0E07E9}" destId="{C58AE5F0-BE1C-4E42-A3D5-DD785CDD4A53}" srcOrd="0" destOrd="2" presId="urn:diagrams.loki3.com/BracketList"/>
    <dgm:cxn modelId="{BAFF330D-8A23-4875-A8E9-86F4BC023927}" srcId="{2DEF685C-F491-4C41-933A-A3C03BF7237F}" destId="{D0CDAA57-C7DA-481F-BC74-CAD397D9DEC2}" srcOrd="0" destOrd="0" parTransId="{D8C296BF-3D08-4B8D-95D5-EDA2D6C48D10}" sibTransId="{82AAC45F-5B40-4336-A866-0A7C47BB26D0}"/>
    <dgm:cxn modelId="{A58B2022-11D8-4FDA-A037-C6EA70C1D44D}" type="presOf" srcId="{8E345270-4890-4CDC-9C04-8D6178A5193B}" destId="{80BC1B80-AEE5-43F7-8FE0-0A5118A44398}" srcOrd="0" destOrd="0" presId="urn:diagrams.loki3.com/BracketList"/>
    <dgm:cxn modelId="{2764B20F-B807-41D5-80E3-8369BF4C70F0}" srcId="{0D29A4E5-C657-4C52-ACB2-FB8D1E5CB684}" destId="{674D8BB5-F01C-43CE-B859-7AC0F050F5F8}" srcOrd="0" destOrd="0" parTransId="{EAAB4EC8-B824-4BAD-99FA-7225A4752A7C}" sibTransId="{2A4066BA-4FC9-43FC-8EDA-5C0DCC01CECA}"/>
    <dgm:cxn modelId="{995E2F66-65F9-4AA4-9C07-B68817DC2617}" srcId="{2DEF685C-F491-4C41-933A-A3C03BF7237F}" destId="{848F208D-1246-440E-BF99-6362F167D102}" srcOrd="1" destOrd="0" parTransId="{C0B138A2-D422-4EC2-91E6-CAF7AA073E29}" sibTransId="{D29C3FD9-B791-4A58-8287-CE2FC1070D2D}"/>
    <dgm:cxn modelId="{3EAE90CF-6E4E-417A-A915-715607CD168C}" type="presOf" srcId="{42C65C58-D59E-4703-883F-6F3CE59FA3D4}" destId="{CE367710-5DED-4FB1-A2A8-D5B2F0B65900}" srcOrd="0" destOrd="0" presId="urn:diagrams.loki3.com/BracketList"/>
    <dgm:cxn modelId="{EA68C9DC-8A78-496B-97F1-E4705A06317E}" srcId="{0D29A4E5-C657-4C52-ACB2-FB8D1E5CB684}" destId="{020A4749-791E-47E6-AA85-A569980099CB}" srcOrd="1" destOrd="0" parTransId="{84CE266B-3A77-45DB-AFB3-24E8504E2D63}" sibTransId="{33703116-F8E6-4A63-B91E-BFE8071539FB}"/>
    <dgm:cxn modelId="{D58FF9D1-F89F-4962-B65E-D50FACC5371D}" type="presOf" srcId="{0EAAA42A-E587-4EEF-985A-C9346083FB0B}" destId="{80BC1B80-AEE5-43F7-8FE0-0A5118A44398}" srcOrd="0" destOrd="1" presId="urn:diagrams.loki3.com/BracketList"/>
    <dgm:cxn modelId="{F30864D1-873D-44EC-992F-3E5A408712AD}" type="presOf" srcId="{2DEF685C-F491-4C41-933A-A3C03BF7237F}" destId="{9C6D21AB-8560-4666-98B9-86E3DB3DA7D2}" srcOrd="0" destOrd="0" presId="urn:diagrams.loki3.com/BracketList"/>
    <dgm:cxn modelId="{06110AD6-BBD2-4B48-9ED9-D891E3BC4829}" type="presOf" srcId="{0D29A4E5-C657-4C52-ACB2-FB8D1E5CB684}" destId="{F753E588-4C54-4DF9-AFF0-8996C0475EF4}" srcOrd="0" destOrd="0" presId="urn:diagrams.loki3.com/BracketList"/>
    <dgm:cxn modelId="{5C611FB9-4AE7-4E02-992C-E299DD0CECB3}" type="presOf" srcId="{020A4749-791E-47E6-AA85-A569980099CB}" destId="{839945CC-F6A3-4E94-9AA7-BF30E4CAC644}" srcOrd="0" destOrd="0" presId="urn:diagrams.loki3.com/BracketList"/>
    <dgm:cxn modelId="{4B32E8DD-F2FD-41EB-A177-35DFAF2C5D36}" type="presOf" srcId="{D0CDAA57-C7DA-481F-BC74-CAD397D9DEC2}" destId="{C58AE5F0-BE1C-4E42-A3D5-DD785CDD4A53}" srcOrd="0" destOrd="0" presId="urn:diagrams.loki3.com/BracketList"/>
    <dgm:cxn modelId="{C4FDC298-3440-4452-9E18-63036CEFB6ED}" srcId="{0D29A4E5-C657-4C52-ACB2-FB8D1E5CB684}" destId="{2DEF685C-F491-4C41-933A-A3C03BF7237F}" srcOrd="2" destOrd="0" parTransId="{DA6D5661-1279-43C5-AE53-4B0D37592FE4}" sibTransId="{68595748-DF45-4816-89E0-DD999F9F6DCC}"/>
    <dgm:cxn modelId="{28C455B9-49E9-4F85-B1F0-0BB32C7B51D0}" type="presParOf" srcId="{F753E588-4C54-4DF9-AFF0-8996C0475EF4}" destId="{D137A015-110A-446E-BE2E-C90057FF647F}" srcOrd="0" destOrd="0" presId="urn:diagrams.loki3.com/BracketList"/>
    <dgm:cxn modelId="{C01C9D19-690E-40FC-98EE-AF7C40B4FE08}" type="presParOf" srcId="{D137A015-110A-446E-BE2E-C90057FF647F}" destId="{EAB3CCFA-288C-4109-B97F-5D56282B8F17}" srcOrd="0" destOrd="0" presId="urn:diagrams.loki3.com/BracketList"/>
    <dgm:cxn modelId="{5BF37DB4-84A5-49CB-989D-59F2CE7F3D7F}" type="presParOf" srcId="{D137A015-110A-446E-BE2E-C90057FF647F}" destId="{150B65D6-DC5E-4EF0-B481-88D4D4157F79}" srcOrd="1" destOrd="0" presId="urn:diagrams.loki3.com/BracketList"/>
    <dgm:cxn modelId="{EE39EAA5-09FD-4775-886E-134A681BA541}" type="presParOf" srcId="{D137A015-110A-446E-BE2E-C90057FF647F}" destId="{8740F349-B133-44BE-967D-C0B17FCD342C}" srcOrd="2" destOrd="0" presId="urn:diagrams.loki3.com/BracketList"/>
    <dgm:cxn modelId="{61479AE6-02D3-49D1-89B8-75B1D19A3C83}" type="presParOf" srcId="{D137A015-110A-446E-BE2E-C90057FF647F}" destId="{82D735E7-080E-4C0B-A0E1-DE231768C579}" srcOrd="3" destOrd="0" presId="urn:diagrams.loki3.com/BracketList"/>
    <dgm:cxn modelId="{DEEA8DA1-76AB-484A-AF62-4B23DEFFF8D0}" type="presParOf" srcId="{F753E588-4C54-4DF9-AFF0-8996C0475EF4}" destId="{96E1E426-7F1F-45C7-B676-E072AE01C5BA}" srcOrd="1" destOrd="0" presId="urn:diagrams.loki3.com/BracketList"/>
    <dgm:cxn modelId="{96AD4650-10F4-4D86-B078-9B055C0216AC}" type="presParOf" srcId="{F753E588-4C54-4DF9-AFF0-8996C0475EF4}" destId="{51D9052D-FD11-449F-8256-A06026C0B867}" srcOrd="2" destOrd="0" presId="urn:diagrams.loki3.com/BracketList"/>
    <dgm:cxn modelId="{77FD444D-11D7-4238-8960-0D8AFA7E4434}" type="presParOf" srcId="{51D9052D-FD11-449F-8256-A06026C0B867}" destId="{839945CC-F6A3-4E94-9AA7-BF30E4CAC644}" srcOrd="0" destOrd="0" presId="urn:diagrams.loki3.com/BracketList"/>
    <dgm:cxn modelId="{B6FED289-E84D-45A8-9003-B9D4922519C9}" type="presParOf" srcId="{51D9052D-FD11-449F-8256-A06026C0B867}" destId="{C71B7932-172E-49CF-90A4-5B2284C2EDFC}" srcOrd="1" destOrd="0" presId="urn:diagrams.loki3.com/BracketList"/>
    <dgm:cxn modelId="{82D96D0D-1197-4E5F-AC08-558345B8F0C7}" type="presParOf" srcId="{51D9052D-FD11-449F-8256-A06026C0B867}" destId="{F40D0D8A-7CA6-4914-BD0B-7C992CD90EFF}" srcOrd="2" destOrd="0" presId="urn:diagrams.loki3.com/BracketList"/>
    <dgm:cxn modelId="{601026E9-8509-438F-9D60-D192CC0D81CA}" type="presParOf" srcId="{51D9052D-FD11-449F-8256-A06026C0B867}" destId="{12568FFB-1D9E-4FF8-8339-314F14072FEA}" srcOrd="3" destOrd="0" presId="urn:diagrams.loki3.com/BracketList"/>
    <dgm:cxn modelId="{DA48D255-71D9-4D79-8C80-A7693CDC5A5D}" type="presParOf" srcId="{F753E588-4C54-4DF9-AFF0-8996C0475EF4}" destId="{0FBF2C2C-627F-4082-A971-F43AFD3AA13B}" srcOrd="3" destOrd="0" presId="urn:diagrams.loki3.com/BracketList"/>
    <dgm:cxn modelId="{FBEC115E-650E-49CD-9F45-FA56F369A53D}" type="presParOf" srcId="{F753E588-4C54-4DF9-AFF0-8996C0475EF4}" destId="{A207EAEF-E9B1-4088-9487-D7B57B6F5867}" srcOrd="4" destOrd="0" presId="urn:diagrams.loki3.com/BracketList"/>
    <dgm:cxn modelId="{DC99EAB7-A7F8-46F5-A2B0-83C05A7FDF1C}" type="presParOf" srcId="{A207EAEF-E9B1-4088-9487-D7B57B6F5867}" destId="{9C6D21AB-8560-4666-98B9-86E3DB3DA7D2}" srcOrd="0" destOrd="0" presId="urn:diagrams.loki3.com/BracketList"/>
    <dgm:cxn modelId="{552CFC11-C287-49C0-9896-9A81501CDC66}" type="presParOf" srcId="{A207EAEF-E9B1-4088-9487-D7B57B6F5867}" destId="{3693D5EB-4F0C-4D01-ACCF-7CB62EEF7CC8}" srcOrd="1" destOrd="0" presId="urn:diagrams.loki3.com/BracketList"/>
    <dgm:cxn modelId="{837EF2E3-58F8-41F3-A793-AAA8B0380389}" type="presParOf" srcId="{A207EAEF-E9B1-4088-9487-D7B57B6F5867}" destId="{2F6439EA-F3A9-48E1-B758-6A3A6FBB6FF9}" srcOrd="2" destOrd="0" presId="urn:diagrams.loki3.com/BracketList"/>
    <dgm:cxn modelId="{CCAD3DD5-7837-4AB1-9380-23F5A829919A}" type="presParOf" srcId="{A207EAEF-E9B1-4088-9487-D7B57B6F5867}" destId="{C58AE5F0-BE1C-4E42-A3D5-DD785CDD4A53}" srcOrd="3" destOrd="0" presId="urn:diagrams.loki3.com/BracketList"/>
    <dgm:cxn modelId="{4C3F5D98-8C66-4E9D-A8B5-CB38EBC431DF}" type="presParOf" srcId="{F753E588-4C54-4DF9-AFF0-8996C0475EF4}" destId="{49A0D716-2F41-421A-9D49-66DAFFCE0422}" srcOrd="5" destOrd="0" presId="urn:diagrams.loki3.com/BracketList"/>
    <dgm:cxn modelId="{5F8B6A89-780C-4761-BD7F-E3F76E30E54E}" type="presParOf" srcId="{F753E588-4C54-4DF9-AFF0-8996C0475EF4}" destId="{124EF0A2-7765-4004-A77E-4F1039C3C1E7}" srcOrd="6" destOrd="0" presId="urn:diagrams.loki3.com/BracketList"/>
    <dgm:cxn modelId="{AC0C2401-4156-4B78-B4B7-30DB2E2C7672}" type="presParOf" srcId="{124EF0A2-7765-4004-A77E-4F1039C3C1E7}" destId="{CE367710-5DED-4FB1-A2A8-D5B2F0B65900}" srcOrd="0" destOrd="0" presId="urn:diagrams.loki3.com/BracketList"/>
    <dgm:cxn modelId="{E249A152-9748-4032-87FF-CEDB31635D98}" type="presParOf" srcId="{124EF0A2-7765-4004-A77E-4F1039C3C1E7}" destId="{5523C6EF-9AB8-4C45-B20E-1BC54DD284A7}" srcOrd="1" destOrd="0" presId="urn:diagrams.loki3.com/BracketList"/>
    <dgm:cxn modelId="{A562ED54-8950-429D-872E-0B72DA685F93}" type="presParOf" srcId="{124EF0A2-7765-4004-A77E-4F1039C3C1E7}" destId="{3E5B7C90-D139-44CB-888E-4D87D37A465F}" srcOrd="2" destOrd="0" presId="urn:diagrams.loki3.com/BracketList"/>
    <dgm:cxn modelId="{39DC4F81-8AD7-4D5F-95A7-ACAFF934B28F}" type="presParOf" srcId="{124EF0A2-7765-4004-A77E-4F1039C3C1E7}" destId="{80BC1B80-AEE5-43F7-8FE0-0A5118A44398}" srcOrd="3" destOrd="0" presId="urn:diagrams.loki3.com/Bracke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DC6E6F-3C67-49C9-8AE4-CB76F3097F9A}">
      <dsp:nvSpPr>
        <dsp:cNvPr id="0" name=""/>
        <dsp:cNvSpPr/>
      </dsp:nvSpPr>
      <dsp:spPr>
        <a:xfrm>
          <a:off x="0" y="374485"/>
          <a:ext cx="6641220" cy="5544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F5936976-92C8-43C4-BD67-8ED35A04FA4C}">
      <dsp:nvSpPr>
        <dsp:cNvPr id="0" name=""/>
        <dsp:cNvSpPr/>
      </dsp:nvSpPr>
      <dsp:spPr>
        <a:xfrm>
          <a:off x="316171" y="29444"/>
          <a:ext cx="6323420" cy="64944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5716" tIns="0" rIns="175716" bIns="0" numCol="1" spcCol="1270" anchor="ctr" anchorCtr="0">
          <a:noAutofit/>
        </a:bodyPr>
        <a:lstStyle/>
        <a:p>
          <a:pPr lvl="0" algn="l" defTabSz="1244600">
            <a:lnSpc>
              <a:spcPct val="90000"/>
            </a:lnSpc>
            <a:spcBef>
              <a:spcPct val="0"/>
            </a:spcBef>
            <a:spcAft>
              <a:spcPct val="35000"/>
            </a:spcAft>
          </a:pPr>
          <a:r>
            <a:rPr lang="en-GB" sz="2800" b="1" kern="1200"/>
            <a:t>Introduction and Background</a:t>
          </a:r>
        </a:p>
      </dsp:txBody>
      <dsp:txXfrm>
        <a:off x="347874" y="61147"/>
        <a:ext cx="6260014" cy="586034"/>
      </dsp:txXfrm>
    </dsp:sp>
    <dsp:sp modelId="{662F5397-015B-4EDC-A33A-C6C035FC9A31}">
      <dsp:nvSpPr>
        <dsp:cNvPr id="0" name=""/>
        <dsp:cNvSpPr/>
      </dsp:nvSpPr>
      <dsp:spPr>
        <a:xfrm>
          <a:off x="0" y="1352084"/>
          <a:ext cx="6641220" cy="5544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9AC71A4E-B8A6-4196-8CE5-59C83A0F89B7}">
      <dsp:nvSpPr>
        <dsp:cNvPr id="0" name=""/>
        <dsp:cNvSpPr/>
      </dsp:nvSpPr>
      <dsp:spPr>
        <a:xfrm>
          <a:off x="316171" y="1027365"/>
          <a:ext cx="6323420" cy="64944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5716" tIns="0" rIns="175716" bIns="0" numCol="1" spcCol="1270" anchor="ctr" anchorCtr="0">
          <a:noAutofit/>
        </a:bodyPr>
        <a:lstStyle/>
        <a:p>
          <a:pPr lvl="0" algn="l" defTabSz="1244600">
            <a:lnSpc>
              <a:spcPct val="90000"/>
            </a:lnSpc>
            <a:spcBef>
              <a:spcPct val="0"/>
            </a:spcBef>
            <a:spcAft>
              <a:spcPct val="35000"/>
            </a:spcAft>
          </a:pPr>
          <a:r>
            <a:rPr lang="en-GB" sz="2800" b="1" kern="1200"/>
            <a:t>Research Approach</a:t>
          </a:r>
        </a:p>
      </dsp:txBody>
      <dsp:txXfrm>
        <a:off x="347874" y="1059068"/>
        <a:ext cx="6260014" cy="586034"/>
      </dsp:txXfrm>
    </dsp:sp>
    <dsp:sp modelId="{F7BB552D-5709-4D00-8B22-3CDD2F1BB38E}">
      <dsp:nvSpPr>
        <dsp:cNvPr id="0" name=""/>
        <dsp:cNvSpPr/>
      </dsp:nvSpPr>
      <dsp:spPr>
        <a:xfrm>
          <a:off x="0" y="2350005"/>
          <a:ext cx="6641220" cy="5544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276D0D06-BD29-4467-854F-49FA0AD0AA6F}">
      <dsp:nvSpPr>
        <dsp:cNvPr id="0" name=""/>
        <dsp:cNvSpPr/>
      </dsp:nvSpPr>
      <dsp:spPr>
        <a:xfrm>
          <a:off x="316171" y="2025284"/>
          <a:ext cx="6323420" cy="64944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5716" tIns="0" rIns="175716" bIns="0" numCol="1" spcCol="1270" anchor="ctr" anchorCtr="0">
          <a:noAutofit/>
        </a:bodyPr>
        <a:lstStyle/>
        <a:p>
          <a:pPr lvl="0" algn="l" defTabSz="1244600">
            <a:lnSpc>
              <a:spcPct val="90000"/>
            </a:lnSpc>
            <a:spcBef>
              <a:spcPct val="0"/>
            </a:spcBef>
            <a:spcAft>
              <a:spcPct val="35000"/>
            </a:spcAft>
          </a:pPr>
          <a:r>
            <a:rPr lang="en-GB" sz="2800" b="1" kern="1200"/>
            <a:t>Research Findings</a:t>
          </a:r>
        </a:p>
      </dsp:txBody>
      <dsp:txXfrm>
        <a:off x="347874" y="2056987"/>
        <a:ext cx="6260014" cy="586034"/>
      </dsp:txXfrm>
    </dsp:sp>
    <dsp:sp modelId="{71D5D316-8A63-4ADA-841C-63881EDEF160}">
      <dsp:nvSpPr>
        <dsp:cNvPr id="0" name=""/>
        <dsp:cNvSpPr/>
      </dsp:nvSpPr>
      <dsp:spPr>
        <a:xfrm>
          <a:off x="0" y="3347925"/>
          <a:ext cx="6641220" cy="5544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4FF2C921-34A2-4F12-9A51-DA3F5C4082CF}">
      <dsp:nvSpPr>
        <dsp:cNvPr id="0" name=""/>
        <dsp:cNvSpPr/>
      </dsp:nvSpPr>
      <dsp:spPr>
        <a:xfrm>
          <a:off x="316171" y="3023205"/>
          <a:ext cx="6323420" cy="64944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5716" tIns="0" rIns="175716" bIns="0" numCol="1" spcCol="1270" anchor="ctr" anchorCtr="0">
          <a:noAutofit/>
        </a:bodyPr>
        <a:lstStyle/>
        <a:p>
          <a:pPr lvl="0" algn="l" defTabSz="1244600">
            <a:lnSpc>
              <a:spcPct val="90000"/>
            </a:lnSpc>
            <a:spcBef>
              <a:spcPct val="0"/>
            </a:spcBef>
            <a:spcAft>
              <a:spcPct val="35000"/>
            </a:spcAft>
          </a:pPr>
          <a:r>
            <a:rPr lang="en-GB" sz="2800" b="1" kern="1200"/>
            <a:t>Conclusions</a:t>
          </a:r>
        </a:p>
      </dsp:txBody>
      <dsp:txXfrm>
        <a:off x="347874" y="3054908"/>
        <a:ext cx="6260014" cy="586034"/>
      </dsp:txXfrm>
    </dsp:sp>
    <dsp:sp modelId="{3561297C-55CC-4FEC-923D-68C2EBD1EF3B}">
      <dsp:nvSpPr>
        <dsp:cNvPr id="0" name=""/>
        <dsp:cNvSpPr/>
      </dsp:nvSpPr>
      <dsp:spPr>
        <a:xfrm>
          <a:off x="0" y="4345845"/>
          <a:ext cx="6641220" cy="5544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3723B579-7D76-44F4-BD1E-48AA48EAFBE9}">
      <dsp:nvSpPr>
        <dsp:cNvPr id="0" name=""/>
        <dsp:cNvSpPr/>
      </dsp:nvSpPr>
      <dsp:spPr>
        <a:xfrm>
          <a:off x="316171" y="4021125"/>
          <a:ext cx="6323420" cy="64944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5716" tIns="0" rIns="175716" bIns="0" numCol="1" spcCol="1270" anchor="ctr" anchorCtr="0">
          <a:noAutofit/>
        </a:bodyPr>
        <a:lstStyle/>
        <a:p>
          <a:pPr lvl="0" algn="l" defTabSz="1244600">
            <a:lnSpc>
              <a:spcPct val="90000"/>
            </a:lnSpc>
            <a:spcBef>
              <a:spcPct val="0"/>
            </a:spcBef>
            <a:spcAft>
              <a:spcPct val="35000"/>
            </a:spcAft>
          </a:pPr>
          <a:r>
            <a:rPr lang="en-GB" sz="2800" b="1" kern="1200"/>
            <a:t>Publication</a:t>
          </a:r>
          <a:r>
            <a:rPr lang="en-GB" sz="2800" kern="1200"/>
            <a:t> </a:t>
          </a:r>
          <a:r>
            <a:rPr lang="en-GB" sz="2800" b="1" kern="1200"/>
            <a:t>Development</a:t>
          </a:r>
        </a:p>
      </dsp:txBody>
      <dsp:txXfrm>
        <a:off x="347874" y="4052828"/>
        <a:ext cx="6260014" cy="58603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B3CCFA-288C-4109-B97F-5D56282B8F17}">
      <dsp:nvSpPr>
        <dsp:cNvPr id="0" name=""/>
        <dsp:cNvSpPr/>
      </dsp:nvSpPr>
      <dsp:spPr>
        <a:xfrm>
          <a:off x="0" y="3769"/>
          <a:ext cx="2751481" cy="13569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45720" rIns="128016" bIns="45720" numCol="1" spcCol="1270" anchor="ctr" anchorCtr="0">
          <a:noAutofit/>
        </a:bodyPr>
        <a:lstStyle/>
        <a:p>
          <a:pPr lvl="0" algn="ctr" defTabSz="800100">
            <a:lnSpc>
              <a:spcPct val="90000"/>
            </a:lnSpc>
            <a:spcBef>
              <a:spcPct val="0"/>
            </a:spcBef>
            <a:spcAft>
              <a:spcPct val="35000"/>
            </a:spcAft>
          </a:pPr>
          <a:r>
            <a:rPr lang="en-GB" sz="1800" b="1" kern="1200" dirty="0"/>
            <a:t>One Planet, One Wales -The Sustainable Development Scheme of the Welsh Assembly Government </a:t>
          </a:r>
          <a:r>
            <a:rPr lang="en-GB" sz="1800" b="1" kern="1200" dirty="0" smtClean="0"/>
            <a:t>2009</a:t>
          </a:r>
          <a:endParaRPr lang="en-GB" sz="1800" kern="1200" dirty="0"/>
        </a:p>
      </dsp:txBody>
      <dsp:txXfrm>
        <a:off x="0" y="3769"/>
        <a:ext cx="2751481" cy="1356918"/>
      </dsp:txXfrm>
    </dsp:sp>
    <dsp:sp modelId="{150B65D6-DC5E-4EF0-B481-88D4D4157F79}">
      <dsp:nvSpPr>
        <dsp:cNvPr id="0" name=""/>
        <dsp:cNvSpPr/>
      </dsp:nvSpPr>
      <dsp:spPr>
        <a:xfrm>
          <a:off x="2751481" y="3769"/>
          <a:ext cx="550296" cy="1356918"/>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82D735E7-080E-4C0B-A0E1-DE231768C579}">
      <dsp:nvSpPr>
        <dsp:cNvPr id="0" name=""/>
        <dsp:cNvSpPr/>
      </dsp:nvSpPr>
      <dsp:spPr>
        <a:xfrm>
          <a:off x="3521896" y="3769"/>
          <a:ext cx="7484029" cy="1356918"/>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171450" lvl="1" indent="-171450" algn="ctr" defTabSz="800100">
            <a:lnSpc>
              <a:spcPct val="90000"/>
            </a:lnSpc>
            <a:spcBef>
              <a:spcPct val="0"/>
            </a:spcBef>
            <a:spcAft>
              <a:spcPct val="15000"/>
            </a:spcAft>
            <a:buChar char="••"/>
          </a:pPr>
          <a:r>
            <a:rPr lang="en-GB" sz="1800" b="1" kern="1200" smtClean="0"/>
            <a:t>Healthy </a:t>
          </a:r>
          <a:r>
            <a:rPr lang="en-GB" sz="1800" b="1" kern="1200" dirty="0" smtClean="0"/>
            <a:t>and just society, sustainable economy, good governance, use sound science responsibly</a:t>
          </a:r>
          <a:endParaRPr lang="en-GB" sz="1800" kern="1200" dirty="0"/>
        </a:p>
      </dsp:txBody>
      <dsp:txXfrm>
        <a:off x="3521896" y="3769"/>
        <a:ext cx="7484029" cy="1356918"/>
      </dsp:txXfrm>
    </dsp:sp>
    <dsp:sp modelId="{839945CC-F6A3-4E94-9AA7-BF30E4CAC644}">
      <dsp:nvSpPr>
        <dsp:cNvPr id="0" name=""/>
        <dsp:cNvSpPr/>
      </dsp:nvSpPr>
      <dsp:spPr>
        <a:xfrm>
          <a:off x="0" y="1565604"/>
          <a:ext cx="2751481" cy="1009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45720" rIns="128016" bIns="45720" numCol="1" spcCol="1270" anchor="ctr" anchorCtr="0">
          <a:noAutofit/>
        </a:bodyPr>
        <a:lstStyle/>
        <a:p>
          <a:pPr lvl="0" algn="ctr" defTabSz="800100">
            <a:lnSpc>
              <a:spcPct val="90000"/>
            </a:lnSpc>
            <a:spcBef>
              <a:spcPct val="0"/>
            </a:spcBef>
            <a:spcAft>
              <a:spcPct val="35000"/>
            </a:spcAft>
          </a:pPr>
          <a:r>
            <a:rPr lang="en-GB" sz="1800" b="1" kern="1200"/>
            <a:t>Food for Wales, Food from Wales 2010 - 2020</a:t>
          </a:r>
          <a:endParaRPr lang="en-US" sz="1800" b="1" kern="1200"/>
        </a:p>
      </dsp:txBody>
      <dsp:txXfrm>
        <a:off x="0" y="1565604"/>
        <a:ext cx="2751481" cy="1009800"/>
      </dsp:txXfrm>
    </dsp:sp>
    <dsp:sp modelId="{C71B7932-172E-49CF-90A4-5B2284C2EDFC}">
      <dsp:nvSpPr>
        <dsp:cNvPr id="0" name=""/>
        <dsp:cNvSpPr/>
      </dsp:nvSpPr>
      <dsp:spPr>
        <a:xfrm>
          <a:off x="2751481" y="1565604"/>
          <a:ext cx="550296" cy="1009800"/>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463DDD88-AF8E-443E-9288-4DF6CEC98BA1}">
      <dsp:nvSpPr>
        <dsp:cNvPr id="0" name=""/>
        <dsp:cNvSpPr/>
      </dsp:nvSpPr>
      <dsp:spPr>
        <a:xfrm>
          <a:off x="3521896" y="1542197"/>
          <a:ext cx="7484029" cy="105243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GB" sz="2000" b="1" kern="1200" dirty="0"/>
            <a:t>Market development, food culture, sustainability and well-being and supply chain efficiency. </a:t>
          </a:r>
        </a:p>
      </dsp:txBody>
      <dsp:txXfrm>
        <a:off x="3521896" y="1542197"/>
        <a:ext cx="7484029" cy="1052433"/>
      </dsp:txXfrm>
    </dsp:sp>
    <dsp:sp modelId="{9C6D21AB-8560-4666-98B9-86E3DB3DA7D2}">
      <dsp:nvSpPr>
        <dsp:cNvPr id="0" name=""/>
        <dsp:cNvSpPr/>
      </dsp:nvSpPr>
      <dsp:spPr>
        <a:xfrm>
          <a:off x="0" y="2780321"/>
          <a:ext cx="2751481" cy="1009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45720" rIns="128016" bIns="45720" numCol="1" spcCol="1270" anchor="ctr" anchorCtr="0">
          <a:noAutofit/>
        </a:bodyPr>
        <a:lstStyle/>
        <a:p>
          <a:pPr lvl="0" algn="ctr" defTabSz="800100">
            <a:lnSpc>
              <a:spcPct val="90000"/>
            </a:lnSpc>
            <a:spcBef>
              <a:spcPct val="0"/>
            </a:spcBef>
            <a:spcAft>
              <a:spcPct val="35000"/>
            </a:spcAft>
          </a:pPr>
          <a:r>
            <a:rPr lang="en-GB" sz="1800" b="1" kern="1200"/>
            <a:t>Welsh Business and Innovation Tourism and Escalator Scheme (BITES).</a:t>
          </a:r>
          <a:endParaRPr lang="en-US" sz="1800" b="1" kern="1200"/>
        </a:p>
      </dsp:txBody>
      <dsp:txXfrm>
        <a:off x="0" y="2780321"/>
        <a:ext cx="2751481" cy="1009800"/>
      </dsp:txXfrm>
    </dsp:sp>
    <dsp:sp modelId="{3693D5EB-4F0C-4D01-ACCF-7CB62EEF7CC8}">
      <dsp:nvSpPr>
        <dsp:cNvPr id="0" name=""/>
        <dsp:cNvSpPr/>
      </dsp:nvSpPr>
      <dsp:spPr>
        <a:xfrm>
          <a:off x="2751481" y="2780321"/>
          <a:ext cx="550296" cy="1009800"/>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86047A50-535A-4525-8402-111E2A3ECD8A}">
      <dsp:nvSpPr>
        <dsp:cNvPr id="0" name=""/>
        <dsp:cNvSpPr/>
      </dsp:nvSpPr>
      <dsp:spPr>
        <a:xfrm>
          <a:off x="3521896" y="2780321"/>
          <a:ext cx="7484029" cy="1009800"/>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GB" sz="2000" b="1" kern="1200"/>
            <a:t>Support growth from technical innovation.</a:t>
          </a:r>
        </a:p>
      </dsp:txBody>
      <dsp:txXfrm>
        <a:off x="3521896" y="2780321"/>
        <a:ext cx="7484029" cy="1009800"/>
      </dsp:txXfrm>
    </dsp:sp>
    <dsp:sp modelId="{CE367710-5DED-4FB1-A2A8-D5B2F0B65900}">
      <dsp:nvSpPr>
        <dsp:cNvPr id="0" name=""/>
        <dsp:cNvSpPr/>
      </dsp:nvSpPr>
      <dsp:spPr>
        <a:xfrm>
          <a:off x="0" y="3973721"/>
          <a:ext cx="2751481" cy="1009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45720" rIns="128016" bIns="45720" numCol="1" spcCol="1270" anchor="ctr" anchorCtr="0">
          <a:noAutofit/>
        </a:bodyPr>
        <a:lstStyle/>
        <a:p>
          <a:pPr lvl="0" algn="ctr" defTabSz="800100">
            <a:lnSpc>
              <a:spcPct val="90000"/>
            </a:lnSpc>
            <a:spcBef>
              <a:spcPct val="0"/>
            </a:spcBef>
            <a:spcAft>
              <a:spcPct val="35000"/>
            </a:spcAft>
          </a:pPr>
          <a:r>
            <a:rPr lang="en-GB" sz="1800" b="1" kern="1200"/>
            <a:t>Food Innovation Rapid Response Project (FIRRP) 2016  £4.9m</a:t>
          </a:r>
          <a:endParaRPr lang="en-US" sz="1800" b="1" kern="1200"/>
        </a:p>
      </dsp:txBody>
      <dsp:txXfrm>
        <a:off x="0" y="3973721"/>
        <a:ext cx="2751481" cy="1009800"/>
      </dsp:txXfrm>
    </dsp:sp>
    <dsp:sp modelId="{5523C6EF-9AB8-4C45-B20E-1BC54DD284A7}">
      <dsp:nvSpPr>
        <dsp:cNvPr id="0" name=""/>
        <dsp:cNvSpPr/>
      </dsp:nvSpPr>
      <dsp:spPr>
        <a:xfrm>
          <a:off x="2751481" y="3973721"/>
          <a:ext cx="550296" cy="1009800"/>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80BC1B80-AEE5-43F7-8FE0-0A5118A44398}">
      <dsp:nvSpPr>
        <dsp:cNvPr id="0" name=""/>
        <dsp:cNvSpPr/>
      </dsp:nvSpPr>
      <dsp:spPr>
        <a:xfrm>
          <a:off x="3521896" y="3976215"/>
          <a:ext cx="7484029" cy="1009800"/>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GB" sz="2000" b="1" kern="1200"/>
            <a:t>Support with technical issues facing the Welsh Food &amp; Drink industry to enable employers to meet industry challenges.</a:t>
          </a:r>
          <a:endParaRPr lang="en-US" sz="2000" b="1" kern="1200"/>
        </a:p>
      </dsp:txBody>
      <dsp:txXfrm>
        <a:off x="3521896" y="3976215"/>
        <a:ext cx="7484029" cy="10098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9945CC-F6A3-4E94-9AA7-BF30E4CAC644}">
      <dsp:nvSpPr>
        <dsp:cNvPr id="0" name=""/>
        <dsp:cNvSpPr/>
      </dsp:nvSpPr>
      <dsp:spPr>
        <a:xfrm>
          <a:off x="0" y="262101"/>
          <a:ext cx="2675503"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45720" rIns="128016" bIns="45720" numCol="1" spcCol="1270" anchor="ctr" anchorCtr="0">
          <a:noAutofit/>
        </a:bodyPr>
        <a:lstStyle/>
        <a:p>
          <a:pPr lvl="0" algn="ctr" defTabSz="800100">
            <a:lnSpc>
              <a:spcPct val="90000"/>
            </a:lnSpc>
            <a:spcBef>
              <a:spcPct val="0"/>
            </a:spcBef>
            <a:spcAft>
              <a:spcPct val="35000"/>
            </a:spcAft>
          </a:pPr>
          <a:r>
            <a:rPr lang="en-GB" sz="1800" b="1" kern="1200"/>
            <a:t>Towards Sustainable Growth: An Action Plan for the Food and Drink Industry 2014 - 2020</a:t>
          </a:r>
          <a:endParaRPr lang="en-US" sz="1800" b="1" kern="1200"/>
        </a:p>
      </dsp:txBody>
      <dsp:txXfrm>
        <a:off x="0" y="262101"/>
        <a:ext cx="2675503" cy="1287000"/>
      </dsp:txXfrm>
    </dsp:sp>
    <dsp:sp modelId="{C71B7932-172E-49CF-90A4-5B2284C2EDFC}">
      <dsp:nvSpPr>
        <dsp:cNvPr id="0" name=""/>
        <dsp:cNvSpPr/>
      </dsp:nvSpPr>
      <dsp:spPr>
        <a:xfrm>
          <a:off x="2675502" y="221883"/>
          <a:ext cx="535100" cy="1367437"/>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12568FFB-1D9E-4FF8-8339-314F14072FEA}">
      <dsp:nvSpPr>
        <dsp:cNvPr id="0" name=""/>
        <dsp:cNvSpPr/>
      </dsp:nvSpPr>
      <dsp:spPr>
        <a:xfrm>
          <a:off x="3424643" y="219517"/>
          <a:ext cx="7277368" cy="1367437"/>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GB" sz="2000" b="1" kern="1200"/>
            <a:t>Advance the economic impact of the food industry.</a:t>
          </a:r>
          <a:endParaRPr lang="en-US" sz="2000" b="1" kern="1200"/>
        </a:p>
        <a:p>
          <a:pPr marL="228600" lvl="1" indent="-228600" algn="l" defTabSz="889000">
            <a:lnSpc>
              <a:spcPct val="90000"/>
            </a:lnSpc>
            <a:spcBef>
              <a:spcPct val="0"/>
            </a:spcBef>
            <a:spcAft>
              <a:spcPct val="15000"/>
            </a:spcAft>
            <a:buChar char="••"/>
          </a:pPr>
          <a:r>
            <a:rPr lang="en-GB" sz="2000" b="1" kern="1200"/>
            <a:t> Grow sales of the Welsh food and drink sector by 30%, to £7 billion.</a:t>
          </a:r>
          <a:endParaRPr lang="en-US" sz="2000" b="1" kern="1200"/>
        </a:p>
        <a:p>
          <a:pPr marL="228600" lvl="1" indent="-228600" algn="l" defTabSz="889000">
            <a:lnSpc>
              <a:spcPct val="90000"/>
            </a:lnSpc>
            <a:spcBef>
              <a:spcPct val="0"/>
            </a:spcBef>
            <a:spcAft>
              <a:spcPct val="15000"/>
            </a:spcAft>
            <a:buChar char="••"/>
          </a:pPr>
          <a:r>
            <a:rPr lang="en-GB" sz="2000" b="1" kern="1200"/>
            <a:t> 10% growth in Gross Value Added.</a:t>
          </a:r>
          <a:endParaRPr lang="en-US" sz="2000" b="1" kern="1200"/>
        </a:p>
      </dsp:txBody>
      <dsp:txXfrm>
        <a:off x="3424643" y="219517"/>
        <a:ext cx="7277368" cy="1367437"/>
      </dsp:txXfrm>
    </dsp:sp>
    <dsp:sp modelId="{9C6D21AB-8560-4666-98B9-86E3DB3DA7D2}">
      <dsp:nvSpPr>
        <dsp:cNvPr id="0" name=""/>
        <dsp:cNvSpPr/>
      </dsp:nvSpPr>
      <dsp:spPr>
        <a:xfrm>
          <a:off x="0" y="1814951"/>
          <a:ext cx="2675503" cy="14932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45720" rIns="128016" bIns="45720" numCol="1" spcCol="1270" anchor="ctr" anchorCtr="0">
          <a:noAutofit/>
        </a:bodyPr>
        <a:lstStyle/>
        <a:p>
          <a:pPr lvl="0" algn="ctr" defTabSz="800100">
            <a:lnSpc>
              <a:spcPct val="90000"/>
            </a:lnSpc>
            <a:spcBef>
              <a:spcPct val="0"/>
            </a:spcBef>
            <a:spcAft>
              <a:spcPct val="35000"/>
            </a:spcAft>
          </a:pPr>
          <a:r>
            <a:rPr lang="en-GB" sz="1800" b="1" kern="1200"/>
            <a:t>EU EARDF – Welsh Government Rural Communities Development Fund 2014 - 2020. </a:t>
          </a:r>
          <a:endParaRPr lang="en-US" sz="1800" b="1" kern="1200"/>
        </a:p>
      </dsp:txBody>
      <dsp:txXfrm>
        <a:off x="0" y="1814951"/>
        <a:ext cx="2675503" cy="1493228"/>
      </dsp:txXfrm>
    </dsp:sp>
    <dsp:sp modelId="{3693D5EB-4F0C-4D01-ACCF-7CB62EEF7CC8}">
      <dsp:nvSpPr>
        <dsp:cNvPr id="0" name=""/>
        <dsp:cNvSpPr/>
      </dsp:nvSpPr>
      <dsp:spPr>
        <a:xfrm>
          <a:off x="2656453" y="1999152"/>
          <a:ext cx="535100" cy="1355540"/>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5D995FD4-7084-48F3-B8D4-FDE0076F879D}">
      <dsp:nvSpPr>
        <dsp:cNvPr id="0" name=""/>
        <dsp:cNvSpPr/>
      </dsp:nvSpPr>
      <dsp:spPr>
        <a:xfrm>
          <a:off x="3424643" y="1784622"/>
          <a:ext cx="7277368" cy="1696675"/>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GB" sz="2000" b="1" kern="1200"/>
            <a:t>Knowledge transfer and innovation, enhance competitiveness, food chain organisation and risk management.</a:t>
          </a:r>
          <a:endParaRPr lang="en-US" sz="2000" b="1" kern="1200"/>
        </a:p>
        <a:p>
          <a:pPr marL="228600" lvl="1" indent="-228600" algn="l" defTabSz="889000">
            <a:lnSpc>
              <a:spcPct val="90000"/>
            </a:lnSpc>
            <a:spcBef>
              <a:spcPct val="0"/>
            </a:spcBef>
            <a:spcAft>
              <a:spcPct val="15000"/>
            </a:spcAft>
            <a:buChar char="••"/>
          </a:pPr>
          <a:r>
            <a:rPr lang="en-GB" sz="2000" b="1" kern="1200"/>
            <a:t> Resource efficiency, social inclusion, poverty reduction and economic development in rural areas.</a:t>
          </a:r>
          <a:endParaRPr lang="en-US" sz="2000" b="1" kern="1200"/>
        </a:p>
      </dsp:txBody>
      <dsp:txXfrm>
        <a:off x="3424643" y="1784622"/>
        <a:ext cx="7277368" cy="1696675"/>
      </dsp:txXfrm>
    </dsp:sp>
    <dsp:sp modelId="{CE367710-5DED-4FB1-A2A8-D5B2F0B65900}">
      <dsp:nvSpPr>
        <dsp:cNvPr id="0" name=""/>
        <dsp:cNvSpPr/>
      </dsp:nvSpPr>
      <dsp:spPr>
        <a:xfrm>
          <a:off x="0" y="3612657"/>
          <a:ext cx="2675503"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45720" rIns="128016" bIns="45720" numCol="1" spcCol="1270" anchor="ctr" anchorCtr="0">
          <a:noAutofit/>
        </a:bodyPr>
        <a:lstStyle/>
        <a:p>
          <a:pPr lvl="0" algn="ctr" defTabSz="800100">
            <a:lnSpc>
              <a:spcPct val="90000"/>
            </a:lnSpc>
            <a:spcBef>
              <a:spcPct val="0"/>
            </a:spcBef>
            <a:spcAft>
              <a:spcPct val="35000"/>
            </a:spcAft>
          </a:pPr>
          <a:r>
            <a:rPr lang="en-GB" sz="1800" b="1" kern="1200" dirty="0"/>
            <a:t>Project HELIX 2006 - 2020 £</a:t>
          </a:r>
          <a:r>
            <a:rPr lang="en-GB" sz="1800" b="1" kern="1200" dirty="0" smtClean="0"/>
            <a:t>11.8m</a:t>
          </a:r>
          <a:endParaRPr lang="en-US" sz="1800" b="1" kern="1200" dirty="0"/>
        </a:p>
      </dsp:txBody>
      <dsp:txXfrm>
        <a:off x="0" y="3612657"/>
        <a:ext cx="2675503" cy="1287000"/>
      </dsp:txXfrm>
    </dsp:sp>
    <dsp:sp modelId="{5523C6EF-9AB8-4C45-B20E-1BC54DD284A7}">
      <dsp:nvSpPr>
        <dsp:cNvPr id="0" name=""/>
        <dsp:cNvSpPr/>
      </dsp:nvSpPr>
      <dsp:spPr>
        <a:xfrm>
          <a:off x="2675502" y="3623532"/>
          <a:ext cx="535100" cy="1287000"/>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CE733DF0-BAB3-4442-ADB3-EE0664E73166}">
      <dsp:nvSpPr>
        <dsp:cNvPr id="0" name=""/>
        <dsp:cNvSpPr/>
      </dsp:nvSpPr>
      <dsp:spPr>
        <a:xfrm>
          <a:off x="3424643" y="3606943"/>
          <a:ext cx="7277368" cy="1287000"/>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171450" lvl="1" indent="-171450" algn="ctr" defTabSz="800100">
            <a:lnSpc>
              <a:spcPct val="90000"/>
            </a:lnSpc>
            <a:spcBef>
              <a:spcPct val="0"/>
            </a:spcBef>
            <a:spcAft>
              <a:spcPct val="15000"/>
            </a:spcAft>
            <a:buChar char="••"/>
          </a:pPr>
          <a:r>
            <a:rPr lang="en-GB" sz="1800" b="1" kern="1200" dirty="0" smtClean="0"/>
            <a:t>Deliver knowledge transfer in technical and operational aspects of food production to: Promote strong, sustainable rural economic growth. Improve the environment</a:t>
          </a:r>
          <a:r>
            <a:rPr lang="en-GB" sz="2000" b="1" kern="1200" dirty="0" smtClean="0"/>
            <a:t> </a:t>
          </a:r>
          <a:endParaRPr lang="en-US" sz="1800" b="1" kern="1200" dirty="0"/>
        </a:p>
      </dsp:txBody>
      <dsp:txXfrm>
        <a:off x="3424643" y="3606943"/>
        <a:ext cx="7277368" cy="128700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FB56E8-3723-4E51-A385-1D4090829547}">
      <dsp:nvSpPr>
        <dsp:cNvPr id="0" name=""/>
        <dsp:cNvSpPr/>
      </dsp:nvSpPr>
      <dsp:spPr>
        <a:xfrm>
          <a:off x="2280721" y="1572499"/>
          <a:ext cx="1877456" cy="1584853"/>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b="1" kern="1200"/>
            <a:t>REF 2021 Impact</a:t>
          </a:r>
        </a:p>
        <a:p>
          <a:pPr lvl="0" algn="ctr" defTabSz="622300">
            <a:lnSpc>
              <a:spcPct val="90000"/>
            </a:lnSpc>
            <a:spcBef>
              <a:spcPct val="0"/>
            </a:spcBef>
            <a:spcAft>
              <a:spcPct val="35000"/>
            </a:spcAft>
          </a:pPr>
          <a:r>
            <a:rPr lang="en-GB" sz="1400" b="1" kern="1200"/>
            <a:t>International/</a:t>
          </a:r>
        </a:p>
        <a:p>
          <a:pPr lvl="0" algn="ctr" defTabSz="622300">
            <a:lnSpc>
              <a:spcPct val="90000"/>
            </a:lnSpc>
            <a:spcBef>
              <a:spcPct val="0"/>
            </a:spcBef>
            <a:spcAft>
              <a:spcPct val="35000"/>
            </a:spcAft>
          </a:pPr>
          <a:r>
            <a:rPr lang="en-GB" sz="1400" b="1" kern="1200"/>
            <a:t>Internationally Excellent</a:t>
          </a:r>
        </a:p>
      </dsp:txBody>
      <dsp:txXfrm>
        <a:off x="2555668" y="1804595"/>
        <a:ext cx="1327562" cy="1120661"/>
      </dsp:txXfrm>
    </dsp:sp>
    <dsp:sp modelId="{A1C249FC-79AF-4892-89D9-0F3C08C9D6F4}">
      <dsp:nvSpPr>
        <dsp:cNvPr id="0" name=""/>
        <dsp:cNvSpPr/>
      </dsp:nvSpPr>
      <dsp:spPr>
        <a:xfrm rot="16200000">
          <a:off x="3094197" y="1429024"/>
          <a:ext cx="250505" cy="36443"/>
        </a:xfrm>
        <a:custGeom>
          <a:avLst/>
          <a:gdLst/>
          <a:ahLst/>
          <a:cxnLst/>
          <a:rect l="0" t="0" r="0" b="0"/>
          <a:pathLst>
            <a:path>
              <a:moveTo>
                <a:pt x="0" y="18221"/>
              </a:moveTo>
              <a:lnTo>
                <a:pt x="250505" y="18221"/>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n-GB" sz="1400" b="1" kern="1200"/>
        </a:p>
      </dsp:txBody>
      <dsp:txXfrm>
        <a:off x="3213187" y="1440984"/>
        <a:ext cx="12525" cy="12525"/>
      </dsp:txXfrm>
    </dsp:sp>
    <dsp:sp modelId="{26605FCD-A3C1-465C-B60D-0B543FBB7FFC}">
      <dsp:nvSpPr>
        <dsp:cNvPr id="0" name=""/>
        <dsp:cNvSpPr/>
      </dsp:nvSpPr>
      <dsp:spPr>
        <a:xfrm>
          <a:off x="2567627" y="18349"/>
          <a:ext cx="1303644" cy="1303644"/>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b="1" kern="1200"/>
            <a:t>Benefit to the economy</a:t>
          </a:r>
        </a:p>
      </dsp:txBody>
      <dsp:txXfrm>
        <a:off x="2758541" y="209263"/>
        <a:ext cx="921816" cy="921816"/>
      </dsp:txXfrm>
    </dsp:sp>
    <dsp:sp modelId="{84192D9A-7859-468F-A086-B1F8D5F22EE6}">
      <dsp:nvSpPr>
        <dsp:cNvPr id="0" name=""/>
        <dsp:cNvSpPr/>
      </dsp:nvSpPr>
      <dsp:spPr>
        <a:xfrm rot="20520000">
          <a:off x="4092542" y="2043235"/>
          <a:ext cx="121775" cy="36443"/>
        </a:xfrm>
        <a:custGeom>
          <a:avLst/>
          <a:gdLst/>
          <a:ahLst/>
          <a:cxnLst/>
          <a:rect l="0" t="0" r="0" b="0"/>
          <a:pathLst>
            <a:path>
              <a:moveTo>
                <a:pt x="0" y="18221"/>
              </a:moveTo>
              <a:lnTo>
                <a:pt x="121775" y="18221"/>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n-GB" sz="1400" b="1" kern="1200"/>
        </a:p>
      </dsp:txBody>
      <dsp:txXfrm>
        <a:off x="4150385" y="2058413"/>
        <a:ext cx="6088" cy="6088"/>
      </dsp:txXfrm>
    </dsp:sp>
    <dsp:sp modelId="{EE621050-99CE-4FDC-8F3A-C37FD27C6D12}">
      <dsp:nvSpPr>
        <dsp:cNvPr id="0" name=""/>
        <dsp:cNvSpPr/>
      </dsp:nvSpPr>
      <dsp:spPr>
        <a:xfrm>
          <a:off x="4179434" y="1189395"/>
          <a:ext cx="1303644" cy="1303644"/>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b="1" kern="1200"/>
            <a:t>Public Policy</a:t>
          </a:r>
        </a:p>
      </dsp:txBody>
      <dsp:txXfrm>
        <a:off x="4370348" y="1380309"/>
        <a:ext cx="921816" cy="921816"/>
      </dsp:txXfrm>
    </dsp:sp>
    <dsp:sp modelId="{586C6277-49B5-4AC3-AFBF-1D6FB39D712A}">
      <dsp:nvSpPr>
        <dsp:cNvPr id="0" name=""/>
        <dsp:cNvSpPr/>
      </dsp:nvSpPr>
      <dsp:spPr>
        <a:xfrm rot="3240000">
          <a:off x="3667367" y="3106330"/>
          <a:ext cx="207966" cy="36443"/>
        </a:xfrm>
        <a:custGeom>
          <a:avLst/>
          <a:gdLst/>
          <a:ahLst/>
          <a:cxnLst/>
          <a:rect l="0" t="0" r="0" b="0"/>
          <a:pathLst>
            <a:path>
              <a:moveTo>
                <a:pt x="0" y="18221"/>
              </a:moveTo>
              <a:lnTo>
                <a:pt x="207966" y="18221"/>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n-GB" sz="1400" b="1" kern="1200"/>
        </a:p>
      </dsp:txBody>
      <dsp:txXfrm>
        <a:off x="3766151" y="3119352"/>
        <a:ext cx="10398" cy="10398"/>
      </dsp:txXfrm>
    </dsp:sp>
    <dsp:sp modelId="{65CAC9C5-482D-4570-987D-DEAB6B3359F7}">
      <dsp:nvSpPr>
        <dsp:cNvPr id="0" name=""/>
        <dsp:cNvSpPr/>
      </dsp:nvSpPr>
      <dsp:spPr>
        <a:xfrm>
          <a:off x="3563779" y="3084188"/>
          <a:ext cx="1303644" cy="1303644"/>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b="1" kern="1200"/>
            <a:t>Society </a:t>
          </a:r>
        </a:p>
      </dsp:txBody>
      <dsp:txXfrm>
        <a:off x="3754693" y="3275102"/>
        <a:ext cx="921816" cy="921816"/>
      </dsp:txXfrm>
    </dsp:sp>
    <dsp:sp modelId="{91FE2E9C-7F03-4D33-9BA6-4DB7AA43E27F}">
      <dsp:nvSpPr>
        <dsp:cNvPr id="0" name=""/>
        <dsp:cNvSpPr/>
      </dsp:nvSpPr>
      <dsp:spPr>
        <a:xfrm rot="7560000">
          <a:off x="2563566" y="3106330"/>
          <a:ext cx="207966" cy="36443"/>
        </a:xfrm>
        <a:custGeom>
          <a:avLst/>
          <a:gdLst/>
          <a:ahLst/>
          <a:cxnLst/>
          <a:rect l="0" t="0" r="0" b="0"/>
          <a:pathLst>
            <a:path>
              <a:moveTo>
                <a:pt x="0" y="18221"/>
              </a:moveTo>
              <a:lnTo>
                <a:pt x="207966" y="18221"/>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n-GB" sz="1400" b="1" kern="1200"/>
        </a:p>
      </dsp:txBody>
      <dsp:txXfrm rot="10800000">
        <a:off x="2662350" y="3119352"/>
        <a:ext cx="10398" cy="10398"/>
      </dsp:txXfrm>
    </dsp:sp>
    <dsp:sp modelId="{302FC3CF-A04A-4324-A245-48372CD54658}">
      <dsp:nvSpPr>
        <dsp:cNvPr id="0" name=""/>
        <dsp:cNvSpPr/>
      </dsp:nvSpPr>
      <dsp:spPr>
        <a:xfrm>
          <a:off x="1571476" y="3084188"/>
          <a:ext cx="1303644" cy="1303644"/>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b="1" kern="1200"/>
            <a:t>Services/</a:t>
          </a:r>
        </a:p>
        <a:p>
          <a:pPr lvl="0" algn="ctr" defTabSz="622300">
            <a:lnSpc>
              <a:spcPct val="90000"/>
            </a:lnSpc>
            <a:spcBef>
              <a:spcPct val="0"/>
            </a:spcBef>
            <a:spcAft>
              <a:spcPct val="35000"/>
            </a:spcAft>
          </a:pPr>
          <a:r>
            <a:rPr lang="en-GB" sz="1400" b="1" kern="1200"/>
            <a:t>Health</a:t>
          </a:r>
        </a:p>
      </dsp:txBody>
      <dsp:txXfrm>
        <a:off x="1762390" y="3275102"/>
        <a:ext cx="921816" cy="921816"/>
      </dsp:txXfrm>
    </dsp:sp>
    <dsp:sp modelId="{2D913264-EA0C-4097-9F55-49B8E95FF122}">
      <dsp:nvSpPr>
        <dsp:cNvPr id="0" name=""/>
        <dsp:cNvSpPr/>
      </dsp:nvSpPr>
      <dsp:spPr>
        <a:xfrm rot="11880000">
          <a:off x="2224582" y="2043235"/>
          <a:ext cx="121775" cy="36443"/>
        </a:xfrm>
        <a:custGeom>
          <a:avLst/>
          <a:gdLst/>
          <a:ahLst/>
          <a:cxnLst/>
          <a:rect l="0" t="0" r="0" b="0"/>
          <a:pathLst>
            <a:path>
              <a:moveTo>
                <a:pt x="0" y="18221"/>
              </a:moveTo>
              <a:lnTo>
                <a:pt x="121775" y="18221"/>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n-GB" sz="1400" b="1" kern="1200"/>
        </a:p>
      </dsp:txBody>
      <dsp:txXfrm rot="10800000">
        <a:off x="2282425" y="2058413"/>
        <a:ext cx="6088" cy="6088"/>
      </dsp:txXfrm>
    </dsp:sp>
    <dsp:sp modelId="{31B54539-F9C1-43F6-9F48-74602D785A59}">
      <dsp:nvSpPr>
        <dsp:cNvPr id="0" name=""/>
        <dsp:cNvSpPr/>
      </dsp:nvSpPr>
      <dsp:spPr>
        <a:xfrm>
          <a:off x="955820" y="1189395"/>
          <a:ext cx="1303644" cy="1303644"/>
        </a:xfrm>
        <a:prstGeom prst="ellips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b="1" kern="1200"/>
            <a:t>Quality of Life</a:t>
          </a:r>
        </a:p>
      </dsp:txBody>
      <dsp:txXfrm>
        <a:off x="1146734" y="1380309"/>
        <a:ext cx="921816" cy="92181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D347B2-032B-4681-A2DE-99F567704208}">
      <dsp:nvSpPr>
        <dsp:cNvPr id="0" name=""/>
        <dsp:cNvSpPr/>
      </dsp:nvSpPr>
      <dsp:spPr>
        <a:xfrm>
          <a:off x="2508383" y="1514517"/>
          <a:ext cx="2371962" cy="2371750"/>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b="1" kern="1200"/>
            <a:t>Continued Triple Helix Funded Platforms</a:t>
          </a:r>
        </a:p>
      </dsp:txBody>
      <dsp:txXfrm>
        <a:off x="2855749" y="1861852"/>
        <a:ext cx="1677230" cy="1677080"/>
      </dsp:txXfrm>
    </dsp:sp>
    <dsp:sp modelId="{7A3AB216-8FCF-4285-B253-B26DF2DD153B}">
      <dsp:nvSpPr>
        <dsp:cNvPr id="0" name=""/>
        <dsp:cNvSpPr/>
      </dsp:nvSpPr>
      <dsp:spPr>
        <a:xfrm>
          <a:off x="1285492" y="195613"/>
          <a:ext cx="4780834" cy="4983548"/>
        </a:xfrm>
        <a:prstGeom prst="blockArc">
          <a:avLst>
            <a:gd name="adj1" fmla="val 16509444"/>
            <a:gd name="adj2" fmla="val 5088054"/>
            <a:gd name="adj3" fmla="val 524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33809D0-7889-4D6A-8133-5CB395C90D0A}">
      <dsp:nvSpPr>
        <dsp:cNvPr id="0" name=""/>
        <dsp:cNvSpPr/>
      </dsp:nvSpPr>
      <dsp:spPr>
        <a:xfrm>
          <a:off x="4245222" y="0"/>
          <a:ext cx="1270942" cy="1270677"/>
        </a:xfrm>
        <a:prstGeom prst="ellipse">
          <a:avLst/>
        </a:prstGeom>
        <a:blipFill>
          <a:blip xmlns:r="http://schemas.openxmlformats.org/officeDocument/2006/relationships" r:embed="rId1">
            <a:extLst>
              <a:ext uri="{837473B0-CC2E-450A-ABE3-18F120FF3D39}">
                <a1611:picAttrSrcUrl xmlns:a1611="http://schemas.microsoft.com/office/drawing/2016/11/main" xmlns="" r:id="rId2"/>
              </a:ext>
            </a:extLst>
          </a:blip>
          <a:srcRect/>
          <a:stretch>
            <a:fillRect l="-33000" r="-33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68E293A9-54DB-4AD0-BF4C-DF1363827501}">
      <dsp:nvSpPr>
        <dsp:cNvPr id="0" name=""/>
        <dsp:cNvSpPr/>
      </dsp:nvSpPr>
      <dsp:spPr>
        <a:xfrm>
          <a:off x="5774804" y="163362"/>
          <a:ext cx="3713221" cy="700124"/>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266700" lvl="0" indent="0" algn="ctr" defTabSz="889000">
            <a:lnSpc>
              <a:spcPct val="90000"/>
            </a:lnSpc>
            <a:spcBef>
              <a:spcPct val="0"/>
            </a:spcBef>
            <a:spcAft>
              <a:spcPct val="10000"/>
            </a:spcAft>
          </a:pPr>
          <a:r>
            <a:rPr lang="en-GB" sz="2000" b="1" kern="1200"/>
            <a:t>Networked knowledge partnerships generate wealth and employment</a:t>
          </a:r>
        </a:p>
      </dsp:txBody>
      <dsp:txXfrm>
        <a:off x="5774804" y="163362"/>
        <a:ext cx="3713221" cy="700124"/>
      </dsp:txXfrm>
    </dsp:sp>
    <dsp:sp modelId="{1DE3DCD1-DACD-4528-B270-AAEA696F6256}">
      <dsp:nvSpPr>
        <dsp:cNvPr id="0" name=""/>
        <dsp:cNvSpPr/>
      </dsp:nvSpPr>
      <dsp:spPr>
        <a:xfrm>
          <a:off x="5272882" y="1315892"/>
          <a:ext cx="1270942" cy="1270677"/>
        </a:xfrm>
        <a:prstGeom prst="ellipse">
          <a:avLst/>
        </a:prstGeom>
        <a:blipFill>
          <a:blip xmlns:r="http://schemas.openxmlformats.org/officeDocument/2006/relationships" r:embed="rId3">
            <a:extLst>
              <a:ext uri="{837473B0-CC2E-450A-ABE3-18F120FF3D39}">
                <a1611:picAttrSrcUrl xmlns:a1611="http://schemas.microsoft.com/office/drawing/2016/11/main" xmlns="" r:id="rId4"/>
              </a:ext>
            </a:extLst>
          </a:blip>
          <a:srcRect/>
          <a:stretch>
            <a:fillRect l="-25000" r="-25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C91249E5-CED7-448C-B6C3-3B325A4BCF85}">
      <dsp:nvSpPr>
        <dsp:cNvPr id="0" name=""/>
        <dsp:cNvSpPr/>
      </dsp:nvSpPr>
      <dsp:spPr>
        <a:xfrm>
          <a:off x="6871509" y="1353909"/>
          <a:ext cx="3200391" cy="1230037"/>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10000"/>
            </a:spcAft>
          </a:pPr>
          <a:r>
            <a:rPr lang="en-GB" sz="2000" b="1" kern="1200"/>
            <a:t>Regional platforms add value for competitive advantage</a:t>
          </a:r>
        </a:p>
      </dsp:txBody>
      <dsp:txXfrm>
        <a:off x="6871509" y="1353909"/>
        <a:ext cx="3200391" cy="1230037"/>
      </dsp:txXfrm>
    </dsp:sp>
    <dsp:sp modelId="{F9811CB1-722C-4242-8788-907E229E54BD}">
      <dsp:nvSpPr>
        <dsp:cNvPr id="0" name=""/>
        <dsp:cNvSpPr/>
      </dsp:nvSpPr>
      <dsp:spPr>
        <a:xfrm>
          <a:off x="5179104" y="2923370"/>
          <a:ext cx="1270942" cy="1270677"/>
        </a:xfrm>
        <a:prstGeom prst="ellipse">
          <a:avLst/>
        </a:prstGeom>
        <a:blipFill>
          <a:blip xmlns:r="http://schemas.openxmlformats.org/officeDocument/2006/relationships" r:embed="rId5">
            <a:extLst>
              <a:ext uri="{28A0092B-C50C-407E-A947-70E740481C1C}">
                <a14:useLocalDpi xmlns:a14="http://schemas.microsoft.com/office/drawing/2010/main" val="0"/>
              </a:ext>
              <a:ext uri="{837473B0-CC2E-450A-ABE3-18F120FF3D39}">
                <a1611:picAttrSrcUrl xmlns:a1611="http://schemas.microsoft.com/office/drawing/2016/11/main" xmlns="" r:id="rId6"/>
              </a:ext>
            </a:extLst>
          </a:blip>
          <a:srcRect/>
          <a:stretch>
            <a:fillRect l="-25000" r="-25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5B7F6D96-9607-45D6-A9EF-F5DA24DB253A}">
      <dsp:nvSpPr>
        <dsp:cNvPr id="0" name=""/>
        <dsp:cNvSpPr/>
      </dsp:nvSpPr>
      <dsp:spPr>
        <a:xfrm>
          <a:off x="6596014" y="2816960"/>
          <a:ext cx="3078985" cy="1230037"/>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10000"/>
            </a:spcAft>
          </a:pPr>
          <a:r>
            <a:rPr lang="en-GB" sz="2000" b="1" kern="1200"/>
            <a:t>Planned way to overcome economic crises</a:t>
          </a:r>
        </a:p>
      </dsp:txBody>
      <dsp:txXfrm>
        <a:off x="6596014" y="2816960"/>
        <a:ext cx="3078985" cy="1230037"/>
      </dsp:txXfrm>
    </dsp:sp>
    <dsp:sp modelId="{E17BBBA7-75F0-4C81-8ED2-9BF75E48CC0E}">
      <dsp:nvSpPr>
        <dsp:cNvPr id="0" name=""/>
        <dsp:cNvSpPr/>
      </dsp:nvSpPr>
      <dsp:spPr>
        <a:xfrm>
          <a:off x="4245222" y="4147989"/>
          <a:ext cx="1270942" cy="1270677"/>
        </a:xfrm>
        <a:prstGeom prst="ellipse">
          <a:avLst/>
        </a:prstGeom>
        <a:blipFill>
          <a:blip xmlns:r="http://schemas.openxmlformats.org/officeDocument/2006/relationships" r:embed="rId7">
            <a:extLst>
              <a:ext uri="{837473B0-CC2E-450A-ABE3-18F120FF3D39}">
                <a1611:picAttrSrcUrl xmlns:a1611="http://schemas.microsoft.com/office/drawing/2016/11/main" xmlns="" r:id="rId8"/>
              </a:ext>
            </a:extLst>
          </a:blip>
          <a:srcRect/>
          <a:stretch>
            <a:fillRect l="-26000" r="-26000"/>
          </a:stretch>
        </a:blip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238234BA-930A-4ACD-AAD4-5C53B257DA07}">
      <dsp:nvSpPr>
        <dsp:cNvPr id="0" name=""/>
        <dsp:cNvSpPr/>
      </dsp:nvSpPr>
      <dsp:spPr>
        <a:xfrm>
          <a:off x="5487774" y="4188624"/>
          <a:ext cx="4162132" cy="1230037"/>
        </a:xfrm>
        <a:prstGeom prst="rect">
          <a:avLst/>
        </a:prstGeom>
        <a:noFill/>
        <a:ln w="6350" cap="flat" cmpd="sng" algn="ctr">
          <a:solidFill>
            <a:schemeClr val="dk1">
              <a:alpha val="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10000"/>
            </a:spcAft>
          </a:pPr>
          <a:r>
            <a:rPr lang="en-GB" sz="2000" b="1" kern="1200"/>
            <a:t>Regionally address sector-specific inhibitors/barriers to growth</a:t>
          </a:r>
        </a:p>
      </dsp:txBody>
      <dsp:txXfrm>
        <a:off x="5487774" y="4188624"/>
        <a:ext cx="4162132" cy="12300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DCBBF2-2DA2-43E1-81CF-5E249649AD1E}">
      <dsp:nvSpPr>
        <dsp:cNvPr id="0" name=""/>
        <dsp:cNvSpPr/>
      </dsp:nvSpPr>
      <dsp:spPr>
        <a:xfrm>
          <a:off x="-4805738" y="-725795"/>
          <a:ext cx="5679784" cy="6172404"/>
        </a:xfrm>
        <a:prstGeom prst="blockArc">
          <a:avLst>
            <a:gd name="adj1" fmla="val 18900000"/>
            <a:gd name="adj2" fmla="val 2700000"/>
            <a:gd name="adj3" fmla="val 350"/>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032FBDAF-AD37-4B30-B396-3EC742D1A2D9}">
      <dsp:nvSpPr>
        <dsp:cNvPr id="0" name=""/>
        <dsp:cNvSpPr/>
      </dsp:nvSpPr>
      <dsp:spPr>
        <a:xfrm>
          <a:off x="866948" y="531597"/>
          <a:ext cx="4073366" cy="1309707"/>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39580" tIns="60960" rIns="60960" bIns="60960" numCol="1" spcCol="1270" anchor="ctr" anchorCtr="0">
          <a:noAutofit/>
        </a:bodyPr>
        <a:lstStyle/>
        <a:p>
          <a:pPr lvl="0" algn="ctr" defTabSz="1066800">
            <a:lnSpc>
              <a:spcPct val="90000"/>
            </a:lnSpc>
            <a:spcBef>
              <a:spcPct val="0"/>
            </a:spcBef>
            <a:spcAft>
              <a:spcPct val="35000"/>
            </a:spcAft>
          </a:pPr>
          <a:r>
            <a:rPr lang="en-GB" sz="2400" b="1" kern="1200"/>
            <a:t>Regional Economic Development</a:t>
          </a:r>
        </a:p>
      </dsp:txBody>
      <dsp:txXfrm>
        <a:off x="866948" y="531597"/>
        <a:ext cx="4073366" cy="1309707"/>
      </dsp:txXfrm>
    </dsp:sp>
    <dsp:sp modelId="{524A14A2-26E3-4DC3-A386-8D72DCDC0526}">
      <dsp:nvSpPr>
        <dsp:cNvPr id="0" name=""/>
        <dsp:cNvSpPr/>
      </dsp:nvSpPr>
      <dsp:spPr>
        <a:xfrm>
          <a:off x="-1" y="180692"/>
          <a:ext cx="2005047" cy="1858295"/>
        </a:xfrm>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 uri="{837473B0-CC2E-450A-ABE3-18F120FF3D39}">
                <a1611:picAttrSrcUrl xmlns:a1611="http://schemas.microsoft.com/office/drawing/2016/11/main" xmlns="" r:id="rId2"/>
              </a:ext>
            </a:extLst>
          </a:blip>
          <a:srcRect/>
          <a:stretch>
            <a:fillRect/>
          </a:stretch>
        </a:blip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3624FBCD-C27A-400E-A1B4-FA6AD93FC65B}">
      <dsp:nvSpPr>
        <dsp:cNvPr id="0" name=""/>
        <dsp:cNvSpPr/>
      </dsp:nvSpPr>
      <dsp:spPr>
        <a:xfrm>
          <a:off x="866948" y="2946527"/>
          <a:ext cx="4073366" cy="1309707"/>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39580" tIns="40640" rIns="40640" bIns="40640" numCol="1" spcCol="1270" anchor="ctr" anchorCtr="0">
          <a:noAutofit/>
        </a:bodyPr>
        <a:lstStyle/>
        <a:p>
          <a:pPr lvl="0" algn="ctr" defTabSz="711200">
            <a:lnSpc>
              <a:spcPct val="90000"/>
            </a:lnSpc>
            <a:spcBef>
              <a:spcPct val="0"/>
            </a:spcBef>
            <a:spcAft>
              <a:spcPct val="35000"/>
            </a:spcAft>
          </a:pPr>
          <a:r>
            <a:rPr lang="en-GB" sz="1600" b="1" kern="1200"/>
            <a:t> </a:t>
          </a:r>
          <a:r>
            <a:rPr lang="en-GB" sz="2400" b="1" kern="1200"/>
            <a:t>UK Food Manufacturing Sector</a:t>
          </a:r>
        </a:p>
      </dsp:txBody>
      <dsp:txXfrm>
        <a:off x="866948" y="2946527"/>
        <a:ext cx="4073366" cy="1309707"/>
      </dsp:txXfrm>
    </dsp:sp>
    <dsp:sp modelId="{705ED3C4-D8BB-491F-929A-188BF11333E4}">
      <dsp:nvSpPr>
        <dsp:cNvPr id="0" name=""/>
        <dsp:cNvSpPr/>
      </dsp:nvSpPr>
      <dsp:spPr>
        <a:xfrm>
          <a:off x="-62163" y="2815144"/>
          <a:ext cx="1993784" cy="1769382"/>
        </a:xfrm>
        <a:prstGeom prst="ellipse">
          <a:avLst/>
        </a:prstGeom>
        <a:blipFill dpi="0" rotWithShape="0">
          <a:blip xmlns:r="http://schemas.openxmlformats.org/officeDocument/2006/relationships" r:embed="rId3">
            <a:extLst>
              <a:ext uri="{28A0092B-C50C-407E-A947-70E740481C1C}">
                <a14:useLocalDpi xmlns:a14="http://schemas.microsoft.com/office/drawing/2010/main" val="0"/>
              </a:ext>
              <a:ext uri="{837473B0-CC2E-450A-ABE3-18F120FF3D39}">
                <a1611:picAttrSrcUrl xmlns:a1611="http://schemas.microsoft.com/office/drawing/2016/11/main" xmlns="" r:id="rId4"/>
              </a:ext>
            </a:extLst>
          </a:blip>
          <a:srcRect/>
          <a:stretch>
            <a:fillRect/>
          </a:stretch>
        </a:blip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DCBBF2-2DA2-43E1-81CF-5E249649AD1E}">
      <dsp:nvSpPr>
        <dsp:cNvPr id="0" name=""/>
        <dsp:cNvSpPr/>
      </dsp:nvSpPr>
      <dsp:spPr>
        <a:xfrm>
          <a:off x="-6023066" y="-937410"/>
          <a:ext cx="7293488" cy="7293488"/>
        </a:xfrm>
        <a:prstGeom prst="blockArc">
          <a:avLst>
            <a:gd name="adj1" fmla="val 18900000"/>
            <a:gd name="adj2" fmla="val 2700000"/>
            <a:gd name="adj3" fmla="val 296"/>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4A0E0D93-EC9A-4FC7-85C3-FCFFFE6903AA}">
      <dsp:nvSpPr>
        <dsp:cNvPr id="0" name=""/>
        <dsp:cNvSpPr/>
      </dsp:nvSpPr>
      <dsp:spPr>
        <a:xfrm>
          <a:off x="950280" y="774110"/>
          <a:ext cx="5236674" cy="1548004"/>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28729" tIns="50800" rIns="50800" bIns="50800" numCol="1" spcCol="1270" anchor="ctr" anchorCtr="0">
          <a:noAutofit/>
        </a:bodyPr>
        <a:lstStyle/>
        <a:p>
          <a:pPr lvl="0" algn="ctr" defTabSz="889000">
            <a:lnSpc>
              <a:spcPct val="100000"/>
            </a:lnSpc>
            <a:spcBef>
              <a:spcPct val="0"/>
            </a:spcBef>
            <a:spcAft>
              <a:spcPct val="35000"/>
            </a:spcAft>
          </a:pPr>
          <a:r>
            <a:rPr lang="en-GB" sz="2000" b="1" kern="1200"/>
            <a:t>Triple Helix Knowledge Transfer </a:t>
          </a:r>
        </a:p>
        <a:p>
          <a:pPr lvl="0" algn="ctr" defTabSz="889000">
            <a:lnSpc>
              <a:spcPct val="100000"/>
            </a:lnSpc>
            <a:spcBef>
              <a:spcPct val="0"/>
            </a:spcBef>
            <a:spcAft>
              <a:spcPts val="0"/>
            </a:spcAft>
          </a:pPr>
          <a:r>
            <a:rPr lang="en-GB" sz="2000" b="1" kern="1200"/>
            <a:t>for </a:t>
          </a:r>
        </a:p>
        <a:p>
          <a:pPr lvl="0" algn="ctr" defTabSz="889000">
            <a:lnSpc>
              <a:spcPct val="100000"/>
            </a:lnSpc>
            <a:spcBef>
              <a:spcPct val="0"/>
            </a:spcBef>
            <a:spcAft>
              <a:spcPct val="35000"/>
            </a:spcAft>
          </a:pPr>
          <a:r>
            <a:rPr lang="en-GB" sz="2000" b="1" kern="1200"/>
            <a:t>Food and Drink Manufacturing and Processing (FDMP)</a:t>
          </a:r>
        </a:p>
      </dsp:txBody>
      <dsp:txXfrm>
        <a:off x="950280" y="774110"/>
        <a:ext cx="5236674" cy="1548004"/>
      </dsp:txXfrm>
    </dsp:sp>
    <dsp:sp modelId="{9BFA71A6-0D11-4A72-B918-60872EA6D034}">
      <dsp:nvSpPr>
        <dsp:cNvPr id="0" name=""/>
        <dsp:cNvSpPr/>
      </dsp:nvSpPr>
      <dsp:spPr>
        <a:xfrm>
          <a:off x="-123329" y="407446"/>
          <a:ext cx="2350664" cy="2132531"/>
        </a:xfrm>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 uri="{837473B0-CC2E-450A-ABE3-18F120FF3D39}">
                <a1611:picAttrSrcUrl xmlns:a1611="http://schemas.microsoft.com/office/drawing/2016/11/main" xmlns="" r:id="rId2"/>
              </a:ext>
            </a:extLst>
          </a:blip>
          <a:srcRect/>
          <a:stretch>
            <a:fillRect/>
          </a:stretch>
        </a:blip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365D9F0A-A515-4234-87F4-2F70D01BFAAC}">
      <dsp:nvSpPr>
        <dsp:cNvPr id="0" name=""/>
        <dsp:cNvSpPr/>
      </dsp:nvSpPr>
      <dsp:spPr>
        <a:xfrm>
          <a:off x="942479" y="3096551"/>
          <a:ext cx="5252277" cy="1548004"/>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28729" tIns="50800" rIns="50800" bIns="50800" numCol="1" spcCol="1270" anchor="ctr" anchorCtr="0">
          <a:noAutofit/>
        </a:bodyPr>
        <a:lstStyle/>
        <a:p>
          <a:pPr lvl="0" algn="ctr" defTabSz="889000">
            <a:lnSpc>
              <a:spcPct val="90000"/>
            </a:lnSpc>
            <a:spcBef>
              <a:spcPct val="0"/>
            </a:spcBef>
            <a:spcAft>
              <a:spcPct val="35000"/>
            </a:spcAft>
          </a:pPr>
          <a:r>
            <a:rPr lang="en-GB" sz="2000" b="1" kern="1200"/>
            <a:t>Sectoral Case Study</a:t>
          </a:r>
        </a:p>
        <a:p>
          <a:pPr lvl="0" algn="ctr" defTabSz="889000">
            <a:lnSpc>
              <a:spcPct val="100000"/>
            </a:lnSpc>
            <a:spcBef>
              <a:spcPct val="0"/>
            </a:spcBef>
            <a:spcAft>
              <a:spcPct val="35000"/>
            </a:spcAft>
          </a:pPr>
          <a:r>
            <a:rPr lang="en-GB" sz="2000" b="1" kern="1200"/>
            <a:t> ZERO2FIVE° Strategic and Tactical Growth Platforms</a:t>
          </a:r>
        </a:p>
      </dsp:txBody>
      <dsp:txXfrm>
        <a:off x="942479" y="3096551"/>
        <a:ext cx="5252277" cy="1548004"/>
      </dsp:txXfrm>
    </dsp:sp>
    <dsp:sp modelId="{F759F1F1-A228-4C48-887D-0A0D270B791D}">
      <dsp:nvSpPr>
        <dsp:cNvPr id="0" name=""/>
        <dsp:cNvSpPr/>
      </dsp:nvSpPr>
      <dsp:spPr>
        <a:xfrm>
          <a:off x="-136855" y="2797041"/>
          <a:ext cx="2377716" cy="2176049"/>
        </a:xfrm>
        <a:prstGeom prst="ellipse">
          <a:avLst/>
        </a:prstGeom>
        <a:blipFill dpi="0" rotWithShape="0">
          <a:blip xmlns:r="http://schemas.openxmlformats.org/officeDocument/2006/relationships" r:embed="rId3">
            <a:extLst>
              <a:ext uri="{28A0092B-C50C-407E-A947-70E740481C1C}">
                <a14:useLocalDpi xmlns:a14="http://schemas.microsoft.com/office/drawing/2010/main" val="0"/>
              </a:ext>
              <a:ext uri="{837473B0-CC2E-450A-ABE3-18F120FF3D39}">
                <a1611:picAttrSrcUrl xmlns:a1611="http://schemas.microsoft.com/office/drawing/2016/11/main" xmlns="" r:id="rId4"/>
              </a:ext>
            </a:extLst>
          </a:blip>
          <a:srcRect/>
          <a:stretch>
            <a:fillRect/>
          </a:stretch>
        </a:blip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C76B31-B76F-43DC-BCA2-2E28C2DD2B1E}">
      <dsp:nvSpPr>
        <dsp:cNvPr id="0" name=""/>
        <dsp:cNvSpPr/>
      </dsp:nvSpPr>
      <dsp:spPr>
        <a:xfrm>
          <a:off x="1112327" y="0"/>
          <a:ext cx="2575010" cy="2469939"/>
        </a:xfrm>
        <a:prstGeom prst="ellipse">
          <a:avLst/>
        </a:prstGeom>
        <a:solidFill>
          <a:schemeClr val="accent1">
            <a:shade val="80000"/>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en-GB" sz="2000" b="1" kern="1200">
              <a:solidFill>
                <a:schemeClr val="accent1">
                  <a:lumMod val="50000"/>
                </a:schemeClr>
              </a:solidFill>
            </a:rPr>
            <a:t>Welsh Government</a:t>
          </a:r>
        </a:p>
      </dsp:txBody>
      <dsp:txXfrm>
        <a:off x="1455662" y="432239"/>
        <a:ext cx="1888340" cy="1111472"/>
      </dsp:txXfrm>
    </dsp:sp>
    <dsp:sp modelId="{DD276352-5C37-4DB1-ADF7-276A944FE275}">
      <dsp:nvSpPr>
        <dsp:cNvPr id="0" name=""/>
        <dsp:cNvSpPr/>
      </dsp:nvSpPr>
      <dsp:spPr>
        <a:xfrm>
          <a:off x="2141769" y="1689520"/>
          <a:ext cx="2682971" cy="2469939"/>
        </a:xfrm>
        <a:prstGeom prst="ellipse">
          <a:avLst/>
        </a:prstGeom>
        <a:solidFill>
          <a:schemeClr val="accent1">
            <a:shade val="80000"/>
            <a:alpha val="50000"/>
            <a:hueOff val="7"/>
            <a:satOff val="1521"/>
            <a:lumOff val="2542"/>
            <a:alphaOff val="1500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l" defTabSz="889000">
            <a:lnSpc>
              <a:spcPct val="90000"/>
            </a:lnSpc>
            <a:spcBef>
              <a:spcPct val="0"/>
            </a:spcBef>
            <a:spcAft>
              <a:spcPct val="35000"/>
            </a:spcAft>
          </a:pPr>
          <a:r>
            <a:rPr lang="en-GB" sz="2000" b="1" kern="1200" dirty="0">
              <a:solidFill>
                <a:schemeClr val="accent1">
                  <a:lumMod val="50000"/>
                </a:schemeClr>
              </a:solidFill>
            </a:rPr>
            <a:t>Food and Drink Manufacturing and Processing</a:t>
          </a:r>
        </a:p>
      </dsp:txBody>
      <dsp:txXfrm>
        <a:off x="2962311" y="2327588"/>
        <a:ext cx="1609782" cy="1358466"/>
      </dsp:txXfrm>
    </dsp:sp>
    <dsp:sp modelId="{3B617A2F-6FBB-4055-9F91-CE88E55C2E5F}">
      <dsp:nvSpPr>
        <dsp:cNvPr id="0" name=""/>
        <dsp:cNvSpPr/>
      </dsp:nvSpPr>
      <dsp:spPr>
        <a:xfrm>
          <a:off x="0" y="1782472"/>
          <a:ext cx="2550335" cy="2469939"/>
        </a:xfrm>
        <a:prstGeom prst="ellipse">
          <a:avLst/>
        </a:prstGeom>
        <a:solidFill>
          <a:schemeClr val="accent1">
            <a:shade val="80000"/>
            <a:alpha val="50000"/>
            <a:hueOff val="15"/>
            <a:satOff val="3042"/>
            <a:lumOff val="5084"/>
            <a:alphaOff val="3000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174625" lvl="0" indent="93663" algn="ctr" defTabSz="889000">
            <a:lnSpc>
              <a:spcPct val="90000"/>
            </a:lnSpc>
            <a:spcBef>
              <a:spcPct val="0"/>
            </a:spcBef>
            <a:spcAft>
              <a:spcPct val="35000"/>
            </a:spcAft>
          </a:pPr>
          <a:r>
            <a:rPr lang="en-GB" sz="2000" b="1" kern="1200">
              <a:solidFill>
                <a:schemeClr val="accent1">
                  <a:lumMod val="50000"/>
                </a:schemeClr>
              </a:solidFill>
            </a:rPr>
            <a:t>ZERO2FIVE</a:t>
          </a:r>
          <a:r>
            <a:rPr lang="en-GB" sz="1700" b="1" kern="1200">
              <a:solidFill>
                <a:schemeClr val="accent1">
                  <a:lumMod val="50000"/>
                </a:schemeClr>
              </a:solidFill>
            </a:rPr>
            <a:t>° Food Industry Centre</a:t>
          </a:r>
        </a:p>
      </dsp:txBody>
      <dsp:txXfrm>
        <a:off x="240156" y="2420540"/>
        <a:ext cx="1530201" cy="135846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4B2C5E-121D-49C3-B058-CC6B7A9FA21E}">
      <dsp:nvSpPr>
        <dsp:cNvPr id="0" name=""/>
        <dsp:cNvSpPr/>
      </dsp:nvSpPr>
      <dsp:spPr>
        <a:xfrm>
          <a:off x="0" y="961280"/>
          <a:ext cx="2727729"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lvl="0" algn="r" defTabSz="889000">
            <a:lnSpc>
              <a:spcPct val="90000"/>
            </a:lnSpc>
            <a:spcBef>
              <a:spcPct val="0"/>
            </a:spcBef>
            <a:spcAft>
              <a:spcPct val="35000"/>
            </a:spcAft>
          </a:pPr>
          <a:r>
            <a:rPr lang="en-US" sz="2000" b="1" kern="1200"/>
            <a:t>SME growth inhibitors</a:t>
          </a:r>
        </a:p>
      </dsp:txBody>
      <dsp:txXfrm>
        <a:off x="0" y="961280"/>
        <a:ext cx="2727729" cy="1287000"/>
      </dsp:txXfrm>
    </dsp:sp>
    <dsp:sp modelId="{3A9F84EB-DD43-4C93-918A-80EB82C3C501}">
      <dsp:nvSpPr>
        <dsp:cNvPr id="0" name=""/>
        <dsp:cNvSpPr/>
      </dsp:nvSpPr>
      <dsp:spPr>
        <a:xfrm>
          <a:off x="2727729" y="961280"/>
          <a:ext cx="545545" cy="1287000"/>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65B99BD-A271-44FF-A7D8-E9DA6C43400B}">
      <dsp:nvSpPr>
        <dsp:cNvPr id="0" name=""/>
        <dsp:cNvSpPr/>
      </dsp:nvSpPr>
      <dsp:spPr>
        <a:xfrm>
          <a:off x="3491493" y="952323"/>
          <a:ext cx="7419424" cy="1287000"/>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b="1" kern="1200"/>
            <a:t>Raising debt finance, economic recession, finance shortage.</a:t>
          </a:r>
        </a:p>
        <a:p>
          <a:pPr marL="228600" lvl="1" indent="-228600" algn="l" defTabSz="889000">
            <a:lnSpc>
              <a:spcPct val="90000"/>
            </a:lnSpc>
            <a:spcBef>
              <a:spcPct val="0"/>
            </a:spcBef>
            <a:spcAft>
              <a:spcPct val="15000"/>
            </a:spcAft>
            <a:buChar char="••"/>
          </a:pPr>
          <a:r>
            <a:rPr lang="en-US" sz="2000" b="1" kern="1200"/>
            <a:t>Skills shortage, increased costs.</a:t>
          </a:r>
        </a:p>
        <a:p>
          <a:pPr marL="114300" lvl="1" indent="-114300" algn="l" defTabSz="622300">
            <a:lnSpc>
              <a:spcPct val="90000"/>
            </a:lnSpc>
            <a:spcBef>
              <a:spcPct val="0"/>
            </a:spcBef>
            <a:spcAft>
              <a:spcPct val="15000"/>
            </a:spcAft>
            <a:buChar char="••"/>
          </a:pPr>
          <a:r>
            <a:rPr lang="en-GB" sz="1400" b="1" kern="1200"/>
            <a:t>Jones-Evans, 2015; Harrison and Baldock, 2015; Ellis </a:t>
          </a:r>
          <a:r>
            <a:rPr lang="en-GB" sz="1400" b="1" i="1" kern="1200"/>
            <a:t>et al.</a:t>
          </a:r>
          <a:r>
            <a:rPr lang="en-GB" sz="1400" b="1" kern="1200"/>
            <a:t>, 2020; ACOST, 1990; DTI, 1991; Smallbourne </a:t>
          </a:r>
          <a:r>
            <a:rPr lang="en-GB" sz="1400" b="1" i="1" kern="1200"/>
            <a:t>et al.</a:t>
          </a:r>
          <a:r>
            <a:rPr lang="en-GB" sz="1400" b="1" kern="1200"/>
            <a:t>, 1995; O’Gorman 2001; Collinson and Quinn, 2002.</a:t>
          </a:r>
          <a:endParaRPr lang="en-US" sz="1400" b="1" kern="1200"/>
        </a:p>
      </dsp:txBody>
      <dsp:txXfrm>
        <a:off x="3491493" y="952323"/>
        <a:ext cx="7419424" cy="1287000"/>
      </dsp:txXfrm>
    </dsp:sp>
    <dsp:sp modelId="{329AE86A-DF6B-4201-97CF-0D7A5C4CA0F6}">
      <dsp:nvSpPr>
        <dsp:cNvPr id="0" name=""/>
        <dsp:cNvSpPr/>
      </dsp:nvSpPr>
      <dsp:spPr>
        <a:xfrm>
          <a:off x="0" y="2482280"/>
          <a:ext cx="2727729"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lvl="0" algn="r" defTabSz="889000">
            <a:lnSpc>
              <a:spcPct val="90000"/>
            </a:lnSpc>
            <a:spcBef>
              <a:spcPct val="0"/>
            </a:spcBef>
            <a:spcAft>
              <a:spcPct val="35000"/>
            </a:spcAft>
          </a:pPr>
          <a:r>
            <a:rPr lang="en-US" sz="2000" b="1" kern="1200"/>
            <a:t>Additional constraints for Food Manufacturing SMEs growth trajectory</a:t>
          </a:r>
        </a:p>
      </dsp:txBody>
      <dsp:txXfrm>
        <a:off x="0" y="2482280"/>
        <a:ext cx="2727729" cy="1287000"/>
      </dsp:txXfrm>
    </dsp:sp>
    <dsp:sp modelId="{4CAA1B25-FD9E-4BC4-B077-7BD333C20D6F}">
      <dsp:nvSpPr>
        <dsp:cNvPr id="0" name=""/>
        <dsp:cNvSpPr/>
      </dsp:nvSpPr>
      <dsp:spPr>
        <a:xfrm>
          <a:off x="2727729" y="2482280"/>
          <a:ext cx="545545" cy="1287000"/>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ED41C539-7B52-48DB-9CA3-C9C9BE3E921E}">
      <dsp:nvSpPr>
        <dsp:cNvPr id="0" name=""/>
        <dsp:cNvSpPr/>
      </dsp:nvSpPr>
      <dsp:spPr>
        <a:xfrm>
          <a:off x="3491493" y="2482280"/>
          <a:ext cx="7419424" cy="1287000"/>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b="1" kern="1200"/>
            <a:t>Power of leading retailers, competition for shelf space, moves towards traceable increasingly stringent food quality and safety.</a:t>
          </a:r>
        </a:p>
        <a:p>
          <a:pPr marL="228600" lvl="1" indent="-228600" algn="l" defTabSz="889000">
            <a:lnSpc>
              <a:spcPct val="90000"/>
            </a:lnSpc>
            <a:spcBef>
              <a:spcPct val="0"/>
            </a:spcBef>
            <a:spcAft>
              <a:spcPct val="15000"/>
            </a:spcAft>
            <a:buChar char="••"/>
          </a:pPr>
          <a:r>
            <a:rPr lang="en-US" sz="2000" b="1" kern="1200"/>
            <a:t>Lack of technically proficient staff.</a:t>
          </a:r>
        </a:p>
        <a:p>
          <a:pPr marL="114300" lvl="1" indent="-114300" algn="l" defTabSz="622300">
            <a:lnSpc>
              <a:spcPct val="90000"/>
            </a:lnSpc>
            <a:spcBef>
              <a:spcPct val="0"/>
            </a:spcBef>
            <a:spcAft>
              <a:spcPct val="15000"/>
            </a:spcAft>
            <a:buChar char="••"/>
          </a:pPr>
          <a:r>
            <a:rPr lang="en-US" sz="1400" b="1" kern="1200"/>
            <a:t>Mather 2005.</a:t>
          </a:r>
        </a:p>
      </dsp:txBody>
      <dsp:txXfrm>
        <a:off x="3491493" y="2482280"/>
        <a:ext cx="7419424" cy="1287000"/>
      </dsp:txXfrm>
    </dsp:sp>
    <dsp:sp modelId="{0AC54716-F52F-4771-8784-1E60C5680C02}">
      <dsp:nvSpPr>
        <dsp:cNvPr id="0" name=""/>
        <dsp:cNvSpPr/>
      </dsp:nvSpPr>
      <dsp:spPr>
        <a:xfrm>
          <a:off x="0" y="4123937"/>
          <a:ext cx="2727729"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lvl="0" algn="r" defTabSz="889000">
            <a:lnSpc>
              <a:spcPct val="90000"/>
            </a:lnSpc>
            <a:spcBef>
              <a:spcPct val="0"/>
            </a:spcBef>
            <a:spcAft>
              <a:spcPct val="35000"/>
            </a:spcAft>
          </a:pPr>
          <a:r>
            <a:rPr lang="en-US" sz="2000" b="1" kern="1200"/>
            <a:t>Growth strategies for companies </a:t>
          </a:r>
        </a:p>
      </dsp:txBody>
      <dsp:txXfrm>
        <a:off x="0" y="4123937"/>
        <a:ext cx="2727729" cy="1287000"/>
      </dsp:txXfrm>
    </dsp:sp>
    <dsp:sp modelId="{DED762EE-5339-4268-B80B-94D173336DD1}">
      <dsp:nvSpPr>
        <dsp:cNvPr id="0" name=""/>
        <dsp:cNvSpPr/>
      </dsp:nvSpPr>
      <dsp:spPr>
        <a:xfrm>
          <a:off x="2727729" y="4003280"/>
          <a:ext cx="545545" cy="1528312"/>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2DCDC0FD-68B9-462A-9256-9FB876CC0CEC}">
      <dsp:nvSpPr>
        <dsp:cNvPr id="0" name=""/>
        <dsp:cNvSpPr/>
      </dsp:nvSpPr>
      <dsp:spPr>
        <a:xfrm>
          <a:off x="3491493" y="4003280"/>
          <a:ext cx="7419424" cy="1528312"/>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b="1" kern="1200"/>
            <a:t>Strategic buyouts.</a:t>
          </a:r>
        </a:p>
        <a:p>
          <a:pPr marL="228600" lvl="1" indent="-228600" algn="l" defTabSz="889000">
            <a:lnSpc>
              <a:spcPct val="90000"/>
            </a:lnSpc>
            <a:spcBef>
              <a:spcPct val="0"/>
            </a:spcBef>
            <a:spcAft>
              <a:spcPct val="15000"/>
            </a:spcAft>
            <a:buChar char="••"/>
          </a:pPr>
          <a:r>
            <a:rPr lang="en-US" sz="2000" b="1" kern="1200"/>
            <a:t>Strategic diversification into new or niche markets.</a:t>
          </a:r>
        </a:p>
        <a:p>
          <a:pPr marL="228600" lvl="1" indent="-228600" algn="l" defTabSz="889000">
            <a:lnSpc>
              <a:spcPct val="90000"/>
            </a:lnSpc>
            <a:spcBef>
              <a:spcPct val="0"/>
            </a:spcBef>
            <a:spcAft>
              <a:spcPct val="15000"/>
            </a:spcAft>
            <a:buChar char="••"/>
          </a:pPr>
          <a:r>
            <a:rPr lang="en-US" sz="2000" b="1" kern="1200"/>
            <a:t>Platform strategies.</a:t>
          </a:r>
        </a:p>
        <a:p>
          <a:pPr marL="114300" lvl="1" indent="-114300" algn="l" defTabSz="622300">
            <a:lnSpc>
              <a:spcPct val="90000"/>
            </a:lnSpc>
            <a:spcBef>
              <a:spcPct val="0"/>
            </a:spcBef>
            <a:spcAft>
              <a:spcPct val="15000"/>
            </a:spcAft>
            <a:buChar char="••"/>
          </a:pPr>
          <a:r>
            <a:rPr lang="en-GB" sz="1400" b="1" kern="1200"/>
            <a:t>Ansoff, 1958; Laurie </a:t>
          </a:r>
          <a:r>
            <a:rPr lang="en-GB" sz="1400" b="1" i="1" kern="1200"/>
            <a:t>et al. </a:t>
          </a:r>
          <a:r>
            <a:rPr lang="en-GB" sz="1400" b="1" kern="1200"/>
            <a:t>2006; Di Steffano </a:t>
          </a:r>
          <a:r>
            <a:rPr lang="en-GB" sz="1400" b="1" i="1" kern="1200"/>
            <a:t>et al</a:t>
          </a:r>
          <a:r>
            <a:rPr lang="en-GB" sz="1400" b="1" kern="1200"/>
            <a:t>, 2012; Parker and Van Alstyne, 2016; Verthoven and Johnson, 2017</a:t>
          </a:r>
          <a:endParaRPr lang="en-US" sz="1400" b="1" kern="1200"/>
        </a:p>
      </dsp:txBody>
      <dsp:txXfrm>
        <a:off x="3491493" y="4003280"/>
        <a:ext cx="7419424" cy="152831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A05F5D-A552-4C82-9AB5-447A17D17E44}">
      <dsp:nvSpPr>
        <dsp:cNvPr id="0" name=""/>
        <dsp:cNvSpPr/>
      </dsp:nvSpPr>
      <dsp:spPr>
        <a:xfrm>
          <a:off x="0" y="164189"/>
          <a:ext cx="2675503" cy="99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lvl="0" algn="r" defTabSz="889000">
            <a:lnSpc>
              <a:spcPct val="90000"/>
            </a:lnSpc>
            <a:spcBef>
              <a:spcPct val="0"/>
            </a:spcBef>
            <a:spcAft>
              <a:spcPct val="35000"/>
            </a:spcAft>
          </a:pPr>
          <a:r>
            <a:rPr lang="en-US" sz="2000" b="1" kern="1200"/>
            <a:t>Platform strategies at an SME level</a:t>
          </a:r>
        </a:p>
      </dsp:txBody>
      <dsp:txXfrm>
        <a:off x="0" y="164189"/>
        <a:ext cx="2675503" cy="990000"/>
      </dsp:txXfrm>
    </dsp:sp>
    <dsp:sp modelId="{18DA26B3-663D-47C1-A158-0F1D91A124A7}">
      <dsp:nvSpPr>
        <dsp:cNvPr id="0" name=""/>
        <dsp:cNvSpPr/>
      </dsp:nvSpPr>
      <dsp:spPr>
        <a:xfrm>
          <a:off x="2675502" y="9502"/>
          <a:ext cx="535100" cy="1299375"/>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A50A9A2-3A73-4DA2-BE32-D27C0B815CB2}">
      <dsp:nvSpPr>
        <dsp:cNvPr id="0" name=""/>
        <dsp:cNvSpPr/>
      </dsp:nvSpPr>
      <dsp:spPr>
        <a:xfrm>
          <a:off x="3424643" y="9502"/>
          <a:ext cx="7277368" cy="1299375"/>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b="1" kern="1200"/>
            <a:t>New markets can incur costs.</a:t>
          </a:r>
          <a:endParaRPr lang="en-US" sz="2000" kern="1200"/>
        </a:p>
        <a:p>
          <a:pPr marL="228600" lvl="1" indent="-228600" algn="l" defTabSz="889000">
            <a:lnSpc>
              <a:spcPct val="90000"/>
            </a:lnSpc>
            <a:spcBef>
              <a:spcPct val="0"/>
            </a:spcBef>
            <a:spcAft>
              <a:spcPct val="15000"/>
            </a:spcAft>
            <a:buChar char="••"/>
          </a:pPr>
          <a:r>
            <a:rPr lang="en-US" sz="2000" b="1" kern="1200"/>
            <a:t>Achieve different outcomes.</a:t>
          </a:r>
          <a:endParaRPr lang="en-US" sz="2000" kern="1200"/>
        </a:p>
        <a:p>
          <a:pPr marL="228600" lvl="1" indent="-228600" algn="l" defTabSz="889000">
            <a:lnSpc>
              <a:spcPct val="90000"/>
            </a:lnSpc>
            <a:spcBef>
              <a:spcPct val="0"/>
            </a:spcBef>
            <a:spcAft>
              <a:spcPct val="15000"/>
            </a:spcAft>
            <a:buChar char="••"/>
          </a:pPr>
          <a:r>
            <a:rPr lang="en-US" sz="2000" b="1" kern="1200"/>
            <a:t>Divergent economic growth. </a:t>
          </a:r>
          <a:endParaRPr lang="en-US" sz="2000" kern="1200"/>
        </a:p>
        <a:p>
          <a:pPr marL="114300" lvl="1" indent="-114300" algn="l" defTabSz="533400">
            <a:lnSpc>
              <a:spcPct val="90000"/>
            </a:lnSpc>
            <a:spcBef>
              <a:spcPct val="0"/>
            </a:spcBef>
            <a:spcAft>
              <a:spcPct val="15000"/>
            </a:spcAft>
            <a:buChar char="••"/>
          </a:pPr>
          <a:r>
            <a:rPr lang="en-GB" sz="1200" b="1" kern="1200"/>
            <a:t>Mayer and Mugg, 2001; Chesbrough, 2010; Verhoeven and Johnson, 2017</a:t>
          </a:r>
          <a:endParaRPr lang="en-US" sz="1200" b="1" kern="1200"/>
        </a:p>
      </dsp:txBody>
      <dsp:txXfrm>
        <a:off x="3424643" y="9502"/>
        <a:ext cx="7277368" cy="1299375"/>
      </dsp:txXfrm>
    </dsp:sp>
    <dsp:sp modelId="{839945CC-F6A3-4E94-9AA7-BF30E4CAC644}">
      <dsp:nvSpPr>
        <dsp:cNvPr id="0" name=""/>
        <dsp:cNvSpPr/>
      </dsp:nvSpPr>
      <dsp:spPr>
        <a:xfrm>
          <a:off x="0" y="1844658"/>
          <a:ext cx="2675503" cy="99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lvl="0" algn="r" defTabSz="889000">
            <a:lnSpc>
              <a:spcPct val="90000"/>
            </a:lnSpc>
            <a:spcBef>
              <a:spcPct val="0"/>
            </a:spcBef>
            <a:spcAft>
              <a:spcPct val="35000"/>
            </a:spcAft>
          </a:pPr>
          <a:r>
            <a:rPr lang="en-US" sz="2000" b="1" kern="1200"/>
            <a:t>Strategic partnership platform strategies</a:t>
          </a:r>
        </a:p>
      </dsp:txBody>
      <dsp:txXfrm>
        <a:off x="0" y="1844658"/>
        <a:ext cx="2675503" cy="990000"/>
      </dsp:txXfrm>
    </dsp:sp>
    <dsp:sp modelId="{C71B7932-172E-49CF-90A4-5B2284C2EDFC}">
      <dsp:nvSpPr>
        <dsp:cNvPr id="0" name=""/>
        <dsp:cNvSpPr/>
      </dsp:nvSpPr>
      <dsp:spPr>
        <a:xfrm>
          <a:off x="2675502" y="1488877"/>
          <a:ext cx="535100" cy="1701562"/>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2D5331D4-1CF9-49C6-B6C8-058932E30CC6}">
      <dsp:nvSpPr>
        <dsp:cNvPr id="0" name=""/>
        <dsp:cNvSpPr/>
      </dsp:nvSpPr>
      <dsp:spPr>
        <a:xfrm>
          <a:off x="3424643" y="1488877"/>
          <a:ext cx="7277368" cy="1701562"/>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b="1" kern="1200"/>
            <a:t>External players/relationships e.g. third party governance/triple helix initiatives.</a:t>
          </a:r>
        </a:p>
        <a:p>
          <a:pPr marL="228600" lvl="1" indent="-228600" algn="l" defTabSz="889000">
            <a:lnSpc>
              <a:spcPct val="90000"/>
            </a:lnSpc>
            <a:spcBef>
              <a:spcPct val="0"/>
            </a:spcBef>
            <a:spcAft>
              <a:spcPct val="15000"/>
            </a:spcAft>
            <a:buChar char="••"/>
          </a:pPr>
          <a:r>
            <a:rPr lang="en-US" sz="2000" b="1" kern="1200"/>
            <a:t>Experienced executives form a pipeline of new growth over time, can operate in a given market. </a:t>
          </a:r>
          <a:endParaRPr lang="en-US" sz="2000" kern="1200"/>
        </a:p>
        <a:p>
          <a:pPr marL="114300" lvl="1" indent="-114300" algn="l" defTabSz="533400">
            <a:lnSpc>
              <a:spcPct val="90000"/>
            </a:lnSpc>
            <a:spcBef>
              <a:spcPct val="0"/>
            </a:spcBef>
            <a:spcAft>
              <a:spcPct val="15000"/>
            </a:spcAft>
            <a:buChar char="••"/>
          </a:pPr>
          <a:r>
            <a:rPr lang="en-GB" sz="1200" b="1" kern="1200"/>
            <a:t>Meyer and Lehnerd, 1997; Chesbrough, 2006; Parker and Van Alstyne, 2014; Van Alstyne, 2016; Pellissoni </a:t>
          </a:r>
          <a:r>
            <a:rPr lang="en-GB" sz="1200" b="1" i="1" kern="1200"/>
            <a:t>et al.,</a:t>
          </a:r>
          <a:r>
            <a:rPr lang="en-GB" sz="1200" b="1" kern="1200"/>
            <a:t> 2018</a:t>
          </a:r>
          <a:endParaRPr lang="en-US" sz="1200" b="1" kern="1200"/>
        </a:p>
      </dsp:txBody>
      <dsp:txXfrm>
        <a:off x="3424643" y="1488877"/>
        <a:ext cx="7277368" cy="1701562"/>
      </dsp:txXfrm>
    </dsp:sp>
    <dsp:sp modelId="{CE367710-5DED-4FB1-A2A8-D5B2F0B65900}">
      <dsp:nvSpPr>
        <dsp:cNvPr id="0" name=""/>
        <dsp:cNvSpPr/>
      </dsp:nvSpPr>
      <dsp:spPr>
        <a:xfrm>
          <a:off x="0" y="3664346"/>
          <a:ext cx="2675503" cy="99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lvl="0" algn="r" defTabSz="889000">
            <a:lnSpc>
              <a:spcPct val="90000"/>
            </a:lnSpc>
            <a:spcBef>
              <a:spcPct val="0"/>
            </a:spcBef>
            <a:spcAft>
              <a:spcPct val="35000"/>
            </a:spcAft>
          </a:pPr>
          <a:r>
            <a:rPr lang="en-US" sz="2000" b="1" kern="1200"/>
            <a:t>Growth platforms for regional development</a:t>
          </a:r>
        </a:p>
      </dsp:txBody>
      <dsp:txXfrm>
        <a:off x="0" y="3664346"/>
        <a:ext cx="2675503" cy="990000"/>
      </dsp:txXfrm>
    </dsp:sp>
    <dsp:sp modelId="{5523C6EF-9AB8-4C45-B20E-1BC54DD284A7}">
      <dsp:nvSpPr>
        <dsp:cNvPr id="0" name=""/>
        <dsp:cNvSpPr/>
      </dsp:nvSpPr>
      <dsp:spPr>
        <a:xfrm>
          <a:off x="2675502" y="3370440"/>
          <a:ext cx="535100" cy="1577812"/>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80BC1B80-AEE5-43F7-8FE0-0A5118A44398}">
      <dsp:nvSpPr>
        <dsp:cNvPr id="0" name=""/>
        <dsp:cNvSpPr/>
      </dsp:nvSpPr>
      <dsp:spPr>
        <a:xfrm>
          <a:off x="3424643" y="3370440"/>
          <a:ext cx="7277368" cy="1577812"/>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b="1" kern="1200"/>
            <a:t>Platform strategies as opportunities for small regions to construct regional advantage.</a:t>
          </a:r>
        </a:p>
        <a:p>
          <a:pPr marL="228600" lvl="1" indent="-228600" algn="l" defTabSz="889000">
            <a:lnSpc>
              <a:spcPct val="90000"/>
            </a:lnSpc>
            <a:spcBef>
              <a:spcPct val="0"/>
            </a:spcBef>
            <a:spcAft>
              <a:spcPct val="15000"/>
            </a:spcAft>
            <a:buChar char="••"/>
          </a:pPr>
          <a:r>
            <a:rPr lang="en-US" sz="2000" b="1" kern="1200"/>
            <a:t>Encompass differentiated knowledge bases.</a:t>
          </a:r>
        </a:p>
        <a:p>
          <a:pPr marL="228600" lvl="1" indent="-228600" algn="l" defTabSz="889000">
            <a:lnSpc>
              <a:spcPct val="90000"/>
            </a:lnSpc>
            <a:spcBef>
              <a:spcPct val="0"/>
            </a:spcBef>
            <a:spcAft>
              <a:spcPct val="15000"/>
            </a:spcAft>
            <a:buChar char="••"/>
          </a:pPr>
          <a:r>
            <a:rPr lang="en-US" sz="2000" b="1" kern="1200"/>
            <a:t>Gain from spatial/local knowledge.</a:t>
          </a:r>
        </a:p>
        <a:p>
          <a:pPr marL="114300" lvl="1" indent="-114300" algn="l" defTabSz="533400">
            <a:lnSpc>
              <a:spcPct val="90000"/>
            </a:lnSpc>
            <a:spcBef>
              <a:spcPct val="0"/>
            </a:spcBef>
            <a:spcAft>
              <a:spcPct val="15000"/>
            </a:spcAft>
            <a:buChar char="••"/>
          </a:pPr>
          <a:r>
            <a:rPr lang="en-US" sz="1200" b="1" kern="1200"/>
            <a:t>Asheim </a:t>
          </a:r>
          <a:r>
            <a:rPr lang="en-US" sz="1200" b="1" i="1" kern="1200"/>
            <a:t>et al</a:t>
          </a:r>
          <a:r>
            <a:rPr lang="en-US" sz="1200" b="1" kern="1200"/>
            <a:t>., 2011</a:t>
          </a:r>
        </a:p>
      </dsp:txBody>
      <dsp:txXfrm>
        <a:off x="3424643" y="3370440"/>
        <a:ext cx="7277368" cy="157781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6B09DB-3E46-4019-A33A-FE926F380563}">
      <dsp:nvSpPr>
        <dsp:cNvPr id="0" name=""/>
        <dsp:cNvSpPr/>
      </dsp:nvSpPr>
      <dsp:spPr>
        <a:xfrm rot="16200000">
          <a:off x="-1024415" y="1039437"/>
          <a:ext cx="4127499" cy="2048624"/>
        </a:xfrm>
        <a:prstGeom prst="flowChartManualOperation">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1600" tIns="0" rIns="101600" bIns="0" numCol="1" spcCol="1270" anchor="ctr" anchorCtr="0">
          <a:noAutofit/>
        </a:bodyPr>
        <a:lstStyle/>
        <a:p>
          <a:pPr lvl="0" algn="ctr" defTabSz="711200">
            <a:lnSpc>
              <a:spcPct val="90000"/>
            </a:lnSpc>
            <a:spcBef>
              <a:spcPct val="0"/>
            </a:spcBef>
            <a:spcAft>
              <a:spcPct val="35000"/>
            </a:spcAft>
            <a:buNone/>
          </a:pPr>
          <a:endParaRPr lang="en-GB" sz="1600" b="1" kern="1200">
            <a:latin typeface="Calibri" panose="020F0502020204030204"/>
            <a:ea typeface="+mn-ea"/>
            <a:cs typeface="+mn-cs"/>
          </a:endParaRPr>
        </a:p>
        <a:p>
          <a:pPr lvl="0" algn="ctr" defTabSz="711200">
            <a:lnSpc>
              <a:spcPct val="90000"/>
            </a:lnSpc>
            <a:spcBef>
              <a:spcPct val="0"/>
            </a:spcBef>
            <a:spcAft>
              <a:spcPct val="35000"/>
            </a:spcAft>
            <a:buNone/>
          </a:pPr>
          <a:r>
            <a:rPr lang="en-GB" sz="1600" b="1" i="1" kern="1200">
              <a:latin typeface="Calibri" panose="020F0502020204030204"/>
              <a:ea typeface="+mn-ea"/>
              <a:cs typeface="+mn-cs"/>
            </a:rPr>
            <a:t>Current position?</a:t>
          </a:r>
        </a:p>
        <a:p>
          <a:pPr lvl="0" algn="ctr" defTabSz="711200">
            <a:lnSpc>
              <a:spcPct val="90000"/>
            </a:lnSpc>
            <a:spcBef>
              <a:spcPct val="0"/>
            </a:spcBef>
            <a:spcAft>
              <a:spcPct val="35000"/>
            </a:spcAft>
            <a:buNone/>
          </a:pPr>
          <a:r>
            <a:rPr lang="en-GB" sz="1600" b="1" kern="1200">
              <a:latin typeface="Calibri" panose="020F0502020204030204"/>
              <a:ea typeface="+mn-ea"/>
              <a:cs typeface="+mn-cs"/>
            </a:rPr>
            <a:t>Turnover</a:t>
          </a:r>
        </a:p>
        <a:p>
          <a:pPr lvl="0" algn="ctr" defTabSz="711200">
            <a:lnSpc>
              <a:spcPct val="90000"/>
            </a:lnSpc>
            <a:spcBef>
              <a:spcPct val="0"/>
            </a:spcBef>
            <a:spcAft>
              <a:spcPct val="35000"/>
            </a:spcAft>
            <a:buNone/>
          </a:pPr>
          <a:r>
            <a:rPr lang="en-GB" sz="1600" b="1" kern="1200">
              <a:latin typeface="Calibri" panose="020F0502020204030204"/>
              <a:ea typeface="+mn-ea"/>
              <a:cs typeface="+mn-cs"/>
            </a:rPr>
            <a:t>Profit</a:t>
          </a:r>
        </a:p>
        <a:p>
          <a:pPr lvl="0" algn="ctr" defTabSz="711200">
            <a:lnSpc>
              <a:spcPct val="90000"/>
            </a:lnSpc>
            <a:spcBef>
              <a:spcPct val="0"/>
            </a:spcBef>
            <a:spcAft>
              <a:spcPct val="35000"/>
            </a:spcAft>
            <a:buNone/>
          </a:pPr>
          <a:r>
            <a:rPr lang="en-GB" sz="1600" b="1" kern="1200">
              <a:latin typeface="Calibri" panose="020F0502020204030204"/>
              <a:ea typeface="+mn-ea"/>
              <a:cs typeface="+mn-cs"/>
            </a:rPr>
            <a:t>Landscape</a:t>
          </a:r>
        </a:p>
        <a:p>
          <a:pPr lvl="0" algn="ctr" defTabSz="711200">
            <a:lnSpc>
              <a:spcPct val="90000"/>
            </a:lnSpc>
            <a:spcBef>
              <a:spcPct val="0"/>
            </a:spcBef>
            <a:spcAft>
              <a:spcPct val="35000"/>
            </a:spcAft>
            <a:buNone/>
          </a:pPr>
          <a:r>
            <a:rPr lang="en-GB" sz="1600" b="1" kern="1200">
              <a:latin typeface="Calibri" panose="020F0502020204030204"/>
              <a:ea typeface="+mn-ea"/>
              <a:cs typeface="+mn-cs"/>
            </a:rPr>
            <a:t>Resources</a:t>
          </a:r>
        </a:p>
        <a:p>
          <a:pPr lvl="0" algn="ctr" defTabSz="711200">
            <a:lnSpc>
              <a:spcPct val="90000"/>
            </a:lnSpc>
            <a:spcBef>
              <a:spcPct val="0"/>
            </a:spcBef>
            <a:spcAft>
              <a:spcPct val="35000"/>
            </a:spcAft>
            <a:buNone/>
          </a:pPr>
          <a:r>
            <a:rPr lang="en-GB" sz="1600" b="1" kern="1200">
              <a:latin typeface="Calibri" panose="020F0502020204030204"/>
              <a:ea typeface="+mn-ea"/>
              <a:cs typeface="+mn-cs"/>
            </a:rPr>
            <a:t>Logistics</a:t>
          </a:r>
        </a:p>
        <a:p>
          <a:pPr lvl="0" algn="ctr" defTabSz="711200">
            <a:lnSpc>
              <a:spcPct val="90000"/>
            </a:lnSpc>
            <a:spcBef>
              <a:spcPct val="0"/>
            </a:spcBef>
            <a:spcAft>
              <a:spcPct val="35000"/>
            </a:spcAft>
            <a:buNone/>
          </a:pPr>
          <a:r>
            <a:rPr lang="en-GB" sz="1600" b="1" kern="1200">
              <a:latin typeface="Calibri" panose="020F0502020204030204"/>
              <a:ea typeface="+mn-ea"/>
              <a:cs typeface="+mn-cs"/>
            </a:rPr>
            <a:t>Output</a:t>
          </a:r>
        </a:p>
        <a:p>
          <a:pPr lvl="0" algn="ctr" defTabSz="711200">
            <a:lnSpc>
              <a:spcPct val="90000"/>
            </a:lnSpc>
            <a:spcBef>
              <a:spcPct val="0"/>
            </a:spcBef>
            <a:spcAft>
              <a:spcPct val="35000"/>
            </a:spcAft>
            <a:buNone/>
          </a:pPr>
          <a:r>
            <a:rPr lang="en-GB" sz="1600" b="1" kern="1200">
              <a:latin typeface="Calibri" panose="020F0502020204030204"/>
              <a:ea typeface="+mn-ea"/>
              <a:cs typeface="+mn-cs"/>
            </a:rPr>
            <a:t>Current Market</a:t>
          </a:r>
        </a:p>
        <a:p>
          <a:pPr lvl="0" algn="ctr" defTabSz="711200">
            <a:lnSpc>
              <a:spcPct val="90000"/>
            </a:lnSpc>
            <a:spcBef>
              <a:spcPct val="0"/>
            </a:spcBef>
            <a:spcAft>
              <a:spcPct val="35000"/>
            </a:spcAft>
            <a:buNone/>
          </a:pPr>
          <a:endParaRPr lang="en-GB" sz="1600" b="1" kern="1200">
            <a:latin typeface="Calibri" panose="020F0502020204030204"/>
            <a:ea typeface="+mn-ea"/>
            <a:cs typeface="+mn-cs"/>
          </a:endParaRPr>
        </a:p>
      </dsp:txBody>
      <dsp:txXfrm rot="5400000">
        <a:off x="15022" y="825500"/>
        <a:ext cx="2048624" cy="2476499"/>
      </dsp:txXfrm>
    </dsp:sp>
    <dsp:sp modelId="{7092A2A0-8004-4F01-A69A-2EB59AC319A7}">
      <dsp:nvSpPr>
        <dsp:cNvPr id="0" name=""/>
        <dsp:cNvSpPr/>
      </dsp:nvSpPr>
      <dsp:spPr>
        <a:xfrm rot="16200000">
          <a:off x="1168672" y="1039437"/>
          <a:ext cx="4127499" cy="2048624"/>
        </a:xfrm>
        <a:prstGeom prst="flowChartManualOperation">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1600" tIns="0" rIns="101600" bIns="0" numCol="1" spcCol="1270" anchor="ctr" anchorCtr="0">
          <a:noAutofit/>
        </a:bodyPr>
        <a:lstStyle/>
        <a:p>
          <a:pPr lvl="0" algn="ctr" defTabSz="711200">
            <a:lnSpc>
              <a:spcPct val="90000"/>
            </a:lnSpc>
            <a:spcBef>
              <a:spcPct val="0"/>
            </a:spcBef>
            <a:spcAft>
              <a:spcPct val="35000"/>
            </a:spcAft>
            <a:buNone/>
          </a:pPr>
          <a:r>
            <a:rPr lang="en-GB" sz="1600" b="1" i="1" kern="1200">
              <a:latin typeface="Calibri" panose="020F0502020204030204"/>
              <a:ea typeface="+mn-ea"/>
              <a:cs typeface="+mn-cs"/>
            </a:rPr>
            <a:t>Future position?</a:t>
          </a:r>
        </a:p>
        <a:p>
          <a:pPr lvl="0" algn="ctr" defTabSz="711200">
            <a:lnSpc>
              <a:spcPct val="90000"/>
            </a:lnSpc>
            <a:spcBef>
              <a:spcPct val="0"/>
            </a:spcBef>
            <a:spcAft>
              <a:spcPct val="35000"/>
            </a:spcAft>
            <a:buNone/>
          </a:pPr>
          <a:r>
            <a:rPr lang="en-GB" sz="1600" b="1" kern="1200">
              <a:latin typeface="Calibri" panose="020F0502020204030204"/>
              <a:ea typeface="+mn-ea"/>
              <a:cs typeface="+mn-cs"/>
            </a:rPr>
            <a:t>Turnover</a:t>
          </a:r>
        </a:p>
        <a:p>
          <a:pPr lvl="0" algn="ctr" defTabSz="711200">
            <a:lnSpc>
              <a:spcPct val="90000"/>
            </a:lnSpc>
            <a:spcBef>
              <a:spcPct val="0"/>
            </a:spcBef>
            <a:spcAft>
              <a:spcPct val="35000"/>
            </a:spcAft>
            <a:buNone/>
          </a:pPr>
          <a:r>
            <a:rPr lang="en-GB" sz="1600" b="1" kern="1200">
              <a:latin typeface="Calibri" panose="020F0502020204030204"/>
              <a:ea typeface="+mn-ea"/>
              <a:cs typeface="+mn-cs"/>
            </a:rPr>
            <a:t>Profit</a:t>
          </a:r>
        </a:p>
        <a:p>
          <a:pPr lvl="0" algn="ctr" defTabSz="711200">
            <a:lnSpc>
              <a:spcPct val="90000"/>
            </a:lnSpc>
            <a:spcBef>
              <a:spcPct val="0"/>
            </a:spcBef>
            <a:spcAft>
              <a:spcPct val="35000"/>
            </a:spcAft>
            <a:buNone/>
          </a:pPr>
          <a:r>
            <a:rPr lang="en-GB" sz="1600" b="1" kern="1200">
              <a:latin typeface="Calibri" panose="020F0502020204030204"/>
              <a:ea typeface="+mn-ea"/>
              <a:cs typeface="+mn-cs"/>
            </a:rPr>
            <a:t>Plant</a:t>
          </a:r>
        </a:p>
        <a:p>
          <a:pPr lvl="0" algn="ctr" defTabSz="711200">
            <a:lnSpc>
              <a:spcPct val="90000"/>
            </a:lnSpc>
            <a:spcBef>
              <a:spcPct val="0"/>
            </a:spcBef>
            <a:spcAft>
              <a:spcPct val="35000"/>
            </a:spcAft>
            <a:buNone/>
          </a:pPr>
          <a:r>
            <a:rPr lang="en-GB" sz="1600" b="1" kern="1200">
              <a:latin typeface="Calibri" panose="020F0502020204030204"/>
              <a:ea typeface="+mn-ea"/>
              <a:cs typeface="+mn-cs"/>
            </a:rPr>
            <a:t>Jobs</a:t>
          </a:r>
        </a:p>
        <a:p>
          <a:pPr lvl="0" algn="ctr" defTabSz="711200">
            <a:lnSpc>
              <a:spcPct val="90000"/>
            </a:lnSpc>
            <a:spcBef>
              <a:spcPct val="0"/>
            </a:spcBef>
            <a:spcAft>
              <a:spcPct val="35000"/>
            </a:spcAft>
            <a:buNone/>
          </a:pPr>
          <a:r>
            <a:rPr lang="en-GB" sz="1600" b="1" kern="1200">
              <a:latin typeface="Calibri" panose="020F0502020204030204"/>
              <a:ea typeface="+mn-ea"/>
              <a:cs typeface="+mn-cs"/>
            </a:rPr>
            <a:t>Logistics</a:t>
          </a:r>
        </a:p>
        <a:p>
          <a:pPr lvl="0" algn="ctr" defTabSz="711200">
            <a:lnSpc>
              <a:spcPct val="90000"/>
            </a:lnSpc>
            <a:spcBef>
              <a:spcPct val="0"/>
            </a:spcBef>
            <a:spcAft>
              <a:spcPct val="35000"/>
            </a:spcAft>
            <a:buNone/>
          </a:pPr>
          <a:r>
            <a:rPr lang="en-GB" sz="1600" b="1" kern="1200">
              <a:latin typeface="Calibri" panose="020F0502020204030204"/>
              <a:ea typeface="+mn-ea"/>
              <a:cs typeface="+mn-cs"/>
            </a:rPr>
            <a:t>New products</a:t>
          </a:r>
        </a:p>
      </dsp:txBody>
      <dsp:txXfrm rot="5400000">
        <a:off x="2208109" y="825500"/>
        <a:ext cx="2048624" cy="2476499"/>
      </dsp:txXfrm>
    </dsp:sp>
    <dsp:sp modelId="{57906B46-DCFF-4819-AF4B-733C64FCFA38}">
      <dsp:nvSpPr>
        <dsp:cNvPr id="0" name=""/>
        <dsp:cNvSpPr/>
      </dsp:nvSpPr>
      <dsp:spPr>
        <a:xfrm rot="16200000">
          <a:off x="3370943" y="1039437"/>
          <a:ext cx="4127499" cy="2048624"/>
        </a:xfrm>
        <a:prstGeom prst="flowChartManualOperation">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1600" tIns="0" rIns="101600" bIns="0" numCol="1" spcCol="1270" anchor="ctr" anchorCtr="0">
          <a:noAutofit/>
        </a:bodyPr>
        <a:lstStyle/>
        <a:p>
          <a:pPr lvl="0" algn="ctr" defTabSz="711200">
            <a:lnSpc>
              <a:spcPct val="90000"/>
            </a:lnSpc>
            <a:spcBef>
              <a:spcPct val="0"/>
            </a:spcBef>
            <a:spcAft>
              <a:spcPct val="35000"/>
            </a:spcAft>
            <a:buNone/>
          </a:pPr>
          <a:r>
            <a:rPr lang="en-GB" sz="1600" b="1" i="1" kern="1200" dirty="0">
              <a:latin typeface="Calibri" panose="020F0502020204030204"/>
              <a:ea typeface="+mn-ea"/>
              <a:cs typeface="+mn-cs"/>
            </a:rPr>
            <a:t>Timeframe?</a:t>
          </a:r>
        </a:p>
        <a:p>
          <a:pPr lvl="0" algn="ctr" defTabSz="711200">
            <a:lnSpc>
              <a:spcPct val="90000"/>
            </a:lnSpc>
            <a:spcBef>
              <a:spcPct val="0"/>
            </a:spcBef>
            <a:spcAft>
              <a:spcPct val="35000"/>
            </a:spcAft>
            <a:buNone/>
          </a:pPr>
          <a:r>
            <a:rPr lang="en-GB" sz="1600" b="1" kern="1200" dirty="0">
              <a:latin typeface="Calibri" panose="020F0502020204030204"/>
              <a:ea typeface="+mn-ea"/>
              <a:cs typeface="+mn-cs"/>
            </a:rPr>
            <a:t>Short term</a:t>
          </a:r>
        </a:p>
        <a:p>
          <a:pPr lvl="0" algn="ctr" defTabSz="711200">
            <a:lnSpc>
              <a:spcPct val="90000"/>
            </a:lnSpc>
            <a:spcBef>
              <a:spcPct val="0"/>
            </a:spcBef>
            <a:spcAft>
              <a:spcPct val="35000"/>
            </a:spcAft>
            <a:buNone/>
          </a:pPr>
          <a:r>
            <a:rPr lang="en-GB" sz="1600" b="1" kern="1200" dirty="0">
              <a:latin typeface="Calibri" panose="020F0502020204030204"/>
              <a:ea typeface="+mn-ea"/>
              <a:cs typeface="+mn-cs"/>
            </a:rPr>
            <a:t>Medium term</a:t>
          </a:r>
        </a:p>
        <a:p>
          <a:pPr lvl="0" algn="ctr" defTabSz="711200">
            <a:lnSpc>
              <a:spcPct val="90000"/>
            </a:lnSpc>
            <a:spcBef>
              <a:spcPct val="0"/>
            </a:spcBef>
            <a:spcAft>
              <a:spcPct val="35000"/>
            </a:spcAft>
            <a:buNone/>
          </a:pPr>
          <a:r>
            <a:rPr lang="en-GB" sz="1600" b="1" kern="1200" dirty="0">
              <a:latin typeface="Calibri" panose="020F0502020204030204"/>
              <a:ea typeface="+mn-ea"/>
              <a:cs typeface="+mn-cs"/>
            </a:rPr>
            <a:t>Long term</a:t>
          </a:r>
        </a:p>
        <a:p>
          <a:pPr lvl="0" algn="ctr" defTabSz="711200">
            <a:lnSpc>
              <a:spcPct val="90000"/>
            </a:lnSpc>
            <a:spcBef>
              <a:spcPct val="0"/>
            </a:spcBef>
            <a:spcAft>
              <a:spcPct val="35000"/>
            </a:spcAft>
            <a:buNone/>
          </a:pPr>
          <a:endParaRPr lang="en-GB" sz="1600" b="1" kern="1200" dirty="0">
            <a:latin typeface="Calibri" panose="020F0502020204030204"/>
            <a:ea typeface="+mn-ea"/>
            <a:cs typeface="+mn-cs"/>
          </a:endParaRPr>
        </a:p>
        <a:p>
          <a:pPr lvl="0" algn="ctr" defTabSz="711200">
            <a:lnSpc>
              <a:spcPct val="90000"/>
            </a:lnSpc>
            <a:spcBef>
              <a:spcPct val="0"/>
            </a:spcBef>
            <a:spcAft>
              <a:spcPct val="35000"/>
            </a:spcAft>
            <a:buNone/>
          </a:pPr>
          <a:endParaRPr lang="en-GB" sz="1600" b="1" kern="1200" dirty="0">
            <a:latin typeface="Calibri" panose="020F0502020204030204"/>
            <a:ea typeface="+mn-ea"/>
            <a:cs typeface="+mn-cs"/>
          </a:endParaRPr>
        </a:p>
        <a:p>
          <a:pPr lvl="0" algn="ctr" defTabSz="711200">
            <a:lnSpc>
              <a:spcPct val="90000"/>
            </a:lnSpc>
            <a:spcBef>
              <a:spcPct val="0"/>
            </a:spcBef>
            <a:spcAft>
              <a:spcPct val="35000"/>
            </a:spcAft>
            <a:buNone/>
          </a:pPr>
          <a:endParaRPr lang="en-GB" sz="1600" b="1" kern="1200" dirty="0">
            <a:latin typeface="Calibri" panose="020F0502020204030204"/>
            <a:ea typeface="+mn-ea"/>
            <a:cs typeface="+mn-cs"/>
          </a:endParaRPr>
        </a:p>
      </dsp:txBody>
      <dsp:txXfrm rot="5400000">
        <a:off x="4410380" y="825500"/>
        <a:ext cx="2048624" cy="2476499"/>
      </dsp:txXfrm>
    </dsp:sp>
    <dsp:sp modelId="{388C7E58-BE53-4F9F-A7FB-61E9552437A3}">
      <dsp:nvSpPr>
        <dsp:cNvPr id="0" name=""/>
        <dsp:cNvSpPr/>
      </dsp:nvSpPr>
      <dsp:spPr>
        <a:xfrm rot="16200000">
          <a:off x="5573214" y="1039437"/>
          <a:ext cx="4127499" cy="2048624"/>
        </a:xfrm>
        <a:prstGeom prst="flowChartManualOperation">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1600" tIns="0" rIns="101600" bIns="0" numCol="1" spcCol="1270" anchor="ctr" anchorCtr="0">
          <a:noAutofit/>
        </a:bodyPr>
        <a:lstStyle/>
        <a:p>
          <a:pPr lvl="0" algn="ctr" defTabSz="711200">
            <a:lnSpc>
              <a:spcPct val="90000"/>
            </a:lnSpc>
            <a:spcBef>
              <a:spcPct val="0"/>
            </a:spcBef>
            <a:spcAft>
              <a:spcPct val="35000"/>
            </a:spcAft>
            <a:buNone/>
          </a:pPr>
          <a:r>
            <a:rPr lang="en-GB" sz="1600" b="1" i="1" kern="1200">
              <a:latin typeface="Calibri" panose="020F0502020204030204"/>
              <a:ea typeface="+mn-ea"/>
              <a:cs typeface="+mn-cs"/>
            </a:rPr>
            <a:t>Reason?</a:t>
          </a:r>
        </a:p>
        <a:p>
          <a:pPr lvl="0" algn="ctr" defTabSz="711200">
            <a:lnSpc>
              <a:spcPct val="90000"/>
            </a:lnSpc>
            <a:spcBef>
              <a:spcPct val="0"/>
            </a:spcBef>
            <a:spcAft>
              <a:spcPct val="35000"/>
            </a:spcAft>
            <a:buNone/>
          </a:pPr>
          <a:r>
            <a:rPr lang="en-GB" sz="1600" b="1" kern="1200">
              <a:latin typeface="Calibri" panose="020F0502020204030204"/>
              <a:ea typeface="+mn-ea"/>
              <a:cs typeface="+mn-cs"/>
            </a:rPr>
            <a:t>Enter new markets</a:t>
          </a:r>
        </a:p>
        <a:p>
          <a:pPr lvl="0" algn="ctr" defTabSz="711200">
            <a:lnSpc>
              <a:spcPct val="90000"/>
            </a:lnSpc>
            <a:spcBef>
              <a:spcPct val="0"/>
            </a:spcBef>
            <a:spcAft>
              <a:spcPct val="35000"/>
            </a:spcAft>
            <a:buNone/>
          </a:pPr>
          <a:r>
            <a:rPr lang="en-GB" sz="1600" b="1" kern="1200">
              <a:latin typeface="Calibri" panose="020F0502020204030204"/>
              <a:ea typeface="+mn-ea"/>
              <a:cs typeface="+mn-cs"/>
            </a:rPr>
            <a:t>Expand current market</a:t>
          </a:r>
        </a:p>
        <a:p>
          <a:pPr lvl="0" algn="ctr" defTabSz="711200">
            <a:lnSpc>
              <a:spcPct val="90000"/>
            </a:lnSpc>
            <a:spcBef>
              <a:spcPct val="0"/>
            </a:spcBef>
            <a:spcAft>
              <a:spcPct val="35000"/>
            </a:spcAft>
            <a:buNone/>
          </a:pPr>
          <a:r>
            <a:rPr lang="en-GB" sz="1600" b="1" kern="1200">
              <a:latin typeface="Calibri" panose="020F0502020204030204"/>
              <a:ea typeface="+mn-ea"/>
              <a:cs typeface="+mn-cs"/>
            </a:rPr>
            <a:t>Increase product output</a:t>
          </a:r>
        </a:p>
        <a:p>
          <a:pPr lvl="0" algn="ctr" defTabSz="711200">
            <a:lnSpc>
              <a:spcPct val="90000"/>
            </a:lnSpc>
            <a:spcBef>
              <a:spcPct val="0"/>
            </a:spcBef>
            <a:spcAft>
              <a:spcPct val="35000"/>
            </a:spcAft>
            <a:buNone/>
          </a:pPr>
          <a:r>
            <a:rPr lang="en-GB" sz="1600" b="1" kern="1200">
              <a:latin typeface="Calibri" panose="020F0502020204030204"/>
              <a:ea typeface="+mn-ea"/>
              <a:cs typeface="+mn-cs"/>
            </a:rPr>
            <a:t>Add value to existing products</a:t>
          </a:r>
        </a:p>
        <a:p>
          <a:pPr lvl="0" algn="ctr" defTabSz="711200">
            <a:lnSpc>
              <a:spcPct val="90000"/>
            </a:lnSpc>
            <a:spcBef>
              <a:spcPct val="0"/>
            </a:spcBef>
            <a:spcAft>
              <a:spcPct val="35000"/>
            </a:spcAft>
            <a:buNone/>
          </a:pPr>
          <a:endParaRPr lang="en-GB" sz="1600" b="1" kern="1200">
            <a:latin typeface="Calibri" panose="020F0502020204030204"/>
            <a:ea typeface="+mn-ea"/>
            <a:cs typeface="+mn-cs"/>
          </a:endParaRPr>
        </a:p>
      </dsp:txBody>
      <dsp:txXfrm rot="5400000">
        <a:off x="6612651" y="825500"/>
        <a:ext cx="2048624" cy="2476499"/>
      </dsp:txXfrm>
    </dsp:sp>
    <dsp:sp modelId="{F21CFB8E-F2D7-4F18-BBAE-DC5989455E64}">
      <dsp:nvSpPr>
        <dsp:cNvPr id="0" name=""/>
        <dsp:cNvSpPr/>
      </dsp:nvSpPr>
      <dsp:spPr>
        <a:xfrm rot="16200000">
          <a:off x="7775486" y="1039437"/>
          <a:ext cx="4127499" cy="2048624"/>
        </a:xfrm>
        <a:prstGeom prst="flowChartManualOperation">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1600" tIns="0" rIns="101600" bIns="0" numCol="1" spcCol="1270" anchor="ctr" anchorCtr="0">
          <a:noAutofit/>
        </a:bodyPr>
        <a:lstStyle/>
        <a:p>
          <a:pPr lvl="0" algn="ctr" defTabSz="711200">
            <a:lnSpc>
              <a:spcPct val="90000"/>
            </a:lnSpc>
            <a:spcBef>
              <a:spcPct val="0"/>
            </a:spcBef>
            <a:spcAft>
              <a:spcPct val="35000"/>
            </a:spcAft>
            <a:buNone/>
          </a:pPr>
          <a:endParaRPr lang="en-GB" sz="1600" b="1" kern="1200" dirty="0">
            <a:latin typeface="Calibri" panose="020F0502020204030204"/>
            <a:ea typeface="+mn-ea"/>
            <a:cs typeface="+mn-cs"/>
          </a:endParaRPr>
        </a:p>
        <a:p>
          <a:pPr lvl="0" algn="ctr" defTabSz="711200">
            <a:lnSpc>
              <a:spcPct val="90000"/>
            </a:lnSpc>
            <a:spcBef>
              <a:spcPct val="0"/>
            </a:spcBef>
            <a:spcAft>
              <a:spcPct val="35000"/>
            </a:spcAft>
            <a:buNone/>
          </a:pPr>
          <a:r>
            <a:rPr lang="en-GB" sz="1600" b="1" i="1" kern="1200" dirty="0">
              <a:latin typeface="Calibri" panose="020F0502020204030204"/>
              <a:ea typeface="+mn-ea"/>
              <a:cs typeface="+mn-cs"/>
            </a:rPr>
            <a:t>Requirements?</a:t>
          </a:r>
        </a:p>
        <a:p>
          <a:pPr lvl="0" algn="ctr" defTabSz="711200">
            <a:lnSpc>
              <a:spcPct val="90000"/>
            </a:lnSpc>
            <a:spcBef>
              <a:spcPct val="0"/>
            </a:spcBef>
            <a:spcAft>
              <a:spcPct val="35000"/>
            </a:spcAft>
            <a:buNone/>
          </a:pPr>
          <a:r>
            <a:rPr lang="en-GB" sz="1600" b="1" kern="1200" dirty="0">
              <a:latin typeface="Calibri" panose="020F0502020204030204"/>
              <a:ea typeface="+mn-ea"/>
              <a:cs typeface="+mn-cs"/>
            </a:rPr>
            <a:t>Investment</a:t>
          </a:r>
        </a:p>
        <a:p>
          <a:pPr lvl="0" algn="ctr" defTabSz="711200">
            <a:lnSpc>
              <a:spcPct val="90000"/>
            </a:lnSpc>
            <a:spcBef>
              <a:spcPct val="0"/>
            </a:spcBef>
            <a:spcAft>
              <a:spcPct val="35000"/>
            </a:spcAft>
            <a:buNone/>
          </a:pPr>
          <a:r>
            <a:rPr lang="en-GB" sz="1600" b="1" kern="1200" dirty="0">
              <a:latin typeface="Calibri" panose="020F0502020204030204"/>
              <a:ea typeface="+mn-ea"/>
              <a:cs typeface="+mn-cs"/>
            </a:rPr>
            <a:t>Increase plant/equipment</a:t>
          </a:r>
        </a:p>
        <a:p>
          <a:pPr lvl="0" algn="ctr" defTabSz="711200">
            <a:lnSpc>
              <a:spcPct val="90000"/>
            </a:lnSpc>
            <a:spcBef>
              <a:spcPct val="0"/>
            </a:spcBef>
            <a:spcAft>
              <a:spcPct val="35000"/>
            </a:spcAft>
            <a:buNone/>
          </a:pPr>
          <a:r>
            <a:rPr lang="en-GB" sz="1600" b="1" kern="1200" dirty="0">
              <a:latin typeface="Calibri" panose="020F0502020204030204"/>
              <a:ea typeface="+mn-ea"/>
              <a:cs typeface="+mn-cs"/>
            </a:rPr>
            <a:t>Technical knowledge</a:t>
          </a:r>
        </a:p>
        <a:p>
          <a:pPr lvl="0" algn="ctr" defTabSz="711200">
            <a:lnSpc>
              <a:spcPct val="90000"/>
            </a:lnSpc>
            <a:spcBef>
              <a:spcPct val="0"/>
            </a:spcBef>
            <a:spcAft>
              <a:spcPct val="35000"/>
            </a:spcAft>
            <a:buNone/>
          </a:pPr>
          <a:r>
            <a:rPr lang="en-GB" sz="1600" b="1" kern="1200" dirty="0">
              <a:latin typeface="Calibri" panose="020F0502020204030204"/>
              <a:ea typeface="+mn-ea"/>
              <a:cs typeface="+mn-cs"/>
            </a:rPr>
            <a:t>Upskilling</a:t>
          </a:r>
        </a:p>
        <a:p>
          <a:pPr lvl="0" algn="ctr" defTabSz="711200">
            <a:lnSpc>
              <a:spcPct val="90000"/>
            </a:lnSpc>
            <a:spcBef>
              <a:spcPct val="0"/>
            </a:spcBef>
            <a:spcAft>
              <a:spcPct val="35000"/>
            </a:spcAft>
            <a:buNone/>
          </a:pPr>
          <a:r>
            <a:rPr lang="en-GB" sz="1600" b="1" kern="1200" dirty="0">
              <a:latin typeface="Calibri" panose="020F0502020204030204"/>
              <a:ea typeface="+mn-ea"/>
              <a:cs typeface="+mn-cs"/>
            </a:rPr>
            <a:t>Recruitment</a:t>
          </a:r>
        </a:p>
        <a:p>
          <a:pPr lvl="0" algn="ctr" defTabSz="711200">
            <a:lnSpc>
              <a:spcPct val="90000"/>
            </a:lnSpc>
            <a:spcBef>
              <a:spcPct val="0"/>
            </a:spcBef>
            <a:spcAft>
              <a:spcPct val="35000"/>
            </a:spcAft>
            <a:buNone/>
          </a:pPr>
          <a:r>
            <a:rPr lang="en-GB" sz="1600" b="1" kern="1200" dirty="0">
              <a:latin typeface="Calibri" panose="020F0502020204030204"/>
              <a:ea typeface="+mn-ea"/>
              <a:cs typeface="+mn-cs"/>
            </a:rPr>
            <a:t>Market research</a:t>
          </a:r>
        </a:p>
      </dsp:txBody>
      <dsp:txXfrm rot="5400000">
        <a:off x="8814923" y="825500"/>
        <a:ext cx="2048624" cy="247649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C0CB30-D70D-4F78-9F96-95943B40BA1C}">
      <dsp:nvSpPr>
        <dsp:cNvPr id="0" name=""/>
        <dsp:cNvSpPr/>
      </dsp:nvSpPr>
      <dsp:spPr>
        <a:xfrm>
          <a:off x="0" y="0"/>
          <a:ext cx="4702756" cy="4702756"/>
        </a:xfrm>
        <a:prstGeom prst="pie">
          <a:avLst>
            <a:gd name="adj1" fmla="val 5400000"/>
            <a:gd name="adj2" fmla="val 162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822D9F44-1A66-49F0-98C3-1A8755634FB4}">
      <dsp:nvSpPr>
        <dsp:cNvPr id="0" name=""/>
        <dsp:cNvSpPr/>
      </dsp:nvSpPr>
      <dsp:spPr>
        <a:xfrm>
          <a:off x="2351378" y="0"/>
          <a:ext cx="8059718" cy="4702756"/>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en-GB" sz="4000" b="1" kern="1200"/>
            <a:t>Phase 1.</a:t>
          </a:r>
        </a:p>
      </dsp:txBody>
      <dsp:txXfrm>
        <a:off x="2351378" y="0"/>
        <a:ext cx="4029859" cy="1410829"/>
      </dsp:txXfrm>
    </dsp:sp>
    <dsp:sp modelId="{C78AE1FE-9FA7-4D2C-A77A-550F8E9C9A6E}">
      <dsp:nvSpPr>
        <dsp:cNvPr id="0" name=""/>
        <dsp:cNvSpPr/>
      </dsp:nvSpPr>
      <dsp:spPr>
        <a:xfrm>
          <a:off x="822983" y="1410829"/>
          <a:ext cx="3056788" cy="3056788"/>
        </a:xfrm>
        <a:prstGeom prst="pie">
          <a:avLst>
            <a:gd name="adj1" fmla="val 5400000"/>
            <a:gd name="adj2" fmla="val 162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C9894371-AC84-4186-94E9-673D3BDD62EB}">
      <dsp:nvSpPr>
        <dsp:cNvPr id="0" name=""/>
        <dsp:cNvSpPr/>
      </dsp:nvSpPr>
      <dsp:spPr>
        <a:xfrm>
          <a:off x="2351378" y="1428192"/>
          <a:ext cx="8059718" cy="3056788"/>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en-GB" sz="4000" b="1" kern="1200"/>
            <a:t>Phase 2.</a:t>
          </a:r>
        </a:p>
      </dsp:txBody>
      <dsp:txXfrm>
        <a:off x="2351378" y="1428192"/>
        <a:ext cx="4029859" cy="1410825"/>
      </dsp:txXfrm>
    </dsp:sp>
    <dsp:sp modelId="{B57273FF-3FF1-4175-99B1-8F04A735BE38}">
      <dsp:nvSpPr>
        <dsp:cNvPr id="0" name=""/>
        <dsp:cNvSpPr/>
      </dsp:nvSpPr>
      <dsp:spPr>
        <a:xfrm>
          <a:off x="1645965" y="2821655"/>
          <a:ext cx="1410825" cy="1410825"/>
        </a:xfrm>
        <a:prstGeom prst="pie">
          <a:avLst>
            <a:gd name="adj1" fmla="val 5400000"/>
            <a:gd name="adj2" fmla="val 162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65BAAD7F-C7F3-4980-9459-503A9B95041B}">
      <dsp:nvSpPr>
        <dsp:cNvPr id="0" name=""/>
        <dsp:cNvSpPr/>
      </dsp:nvSpPr>
      <dsp:spPr>
        <a:xfrm>
          <a:off x="2351378" y="2821655"/>
          <a:ext cx="8059718" cy="1410825"/>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en-GB" sz="4000" b="1" kern="1200"/>
            <a:t>Phase 3.</a:t>
          </a:r>
        </a:p>
      </dsp:txBody>
      <dsp:txXfrm>
        <a:off x="2351378" y="2821655"/>
        <a:ext cx="4029859" cy="1410825"/>
      </dsp:txXfrm>
    </dsp:sp>
    <dsp:sp modelId="{A4F32D40-C5BF-4154-A254-7386FD852325}">
      <dsp:nvSpPr>
        <dsp:cNvPr id="0" name=""/>
        <dsp:cNvSpPr/>
      </dsp:nvSpPr>
      <dsp:spPr>
        <a:xfrm>
          <a:off x="6381237" y="0"/>
          <a:ext cx="4029859" cy="1410829"/>
        </a:xfrm>
        <a:prstGeom prst="rect">
          <a:avLst/>
        </a:prstGeom>
        <a:noFill/>
        <a:ln w="6350" cap="flat" cmpd="sng" algn="ctr">
          <a:noFill/>
          <a:prstDash val="solid"/>
          <a:miter lim="800000"/>
        </a:ln>
        <a:effectLst/>
        <a:scene3d>
          <a:camera prst="orthographicFront"/>
          <a:lightRig rig="threePt" dir="t">
            <a:rot lat="0" lon="0" rev="7500000"/>
          </a:lightRig>
        </a:scene3d>
        <a:sp3d/>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Font typeface="Arial" panose="020B0604020202020204" pitchFamily="34" charset="0"/>
            <a:buChar char="••"/>
          </a:pPr>
          <a:r>
            <a:rPr lang="en-GB" sz="2000" b="1" kern="1200"/>
            <a:t>Strengthen the reliability of a case study assessment. </a:t>
          </a:r>
        </a:p>
        <a:p>
          <a:pPr marL="228600" lvl="1" indent="-228600" algn="l" defTabSz="889000">
            <a:lnSpc>
              <a:spcPct val="90000"/>
            </a:lnSpc>
            <a:spcBef>
              <a:spcPct val="0"/>
            </a:spcBef>
            <a:spcAft>
              <a:spcPct val="15000"/>
            </a:spcAft>
            <a:buFont typeface="Arial" panose="020B0604020202020204" pitchFamily="34" charset="0"/>
            <a:buChar char="••"/>
          </a:pPr>
          <a:r>
            <a:rPr lang="en-GB" sz="2000" b="1" kern="1200"/>
            <a:t>Triangulated mixed methods approach.</a:t>
          </a:r>
        </a:p>
      </dsp:txBody>
      <dsp:txXfrm>
        <a:off x="6381237" y="0"/>
        <a:ext cx="4029859" cy="1410829"/>
      </dsp:txXfrm>
    </dsp:sp>
    <dsp:sp modelId="{550D4787-D52D-4A7A-9DE0-DE23D57A7196}">
      <dsp:nvSpPr>
        <dsp:cNvPr id="0" name=""/>
        <dsp:cNvSpPr/>
      </dsp:nvSpPr>
      <dsp:spPr>
        <a:xfrm>
          <a:off x="6381237" y="1410829"/>
          <a:ext cx="4029859" cy="1410825"/>
        </a:xfrm>
        <a:prstGeom prst="rect">
          <a:avLst/>
        </a:prstGeom>
        <a:noFill/>
        <a:ln w="6350" cap="flat" cmpd="sng" algn="ctr">
          <a:noFill/>
          <a:prstDash val="solid"/>
          <a:miter lim="800000"/>
        </a:ln>
        <a:effectLst/>
        <a:scene3d>
          <a:camera prst="orthographicFront"/>
          <a:lightRig rig="threePt" dir="t">
            <a:rot lat="0" lon="0" rev="7500000"/>
          </a:lightRig>
        </a:scene3d>
        <a:sp3d/>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GB" sz="2000" b="1" kern="1200"/>
            <a:t>Quantitative analysis.</a:t>
          </a:r>
        </a:p>
        <a:p>
          <a:pPr marL="228600" lvl="1" indent="-228600" algn="l" defTabSz="889000">
            <a:lnSpc>
              <a:spcPct val="90000"/>
            </a:lnSpc>
            <a:spcBef>
              <a:spcPct val="0"/>
            </a:spcBef>
            <a:spcAft>
              <a:spcPct val="15000"/>
            </a:spcAft>
            <a:buChar char="••"/>
          </a:pPr>
          <a:r>
            <a:rPr lang="en-GB" sz="2000" b="1" kern="1200" dirty="0"/>
            <a:t>Programme and project documents, reports, minutes and evaluations.</a:t>
          </a:r>
        </a:p>
      </dsp:txBody>
      <dsp:txXfrm>
        <a:off x="6381237" y="1410829"/>
        <a:ext cx="4029859" cy="1410825"/>
      </dsp:txXfrm>
    </dsp:sp>
    <dsp:sp modelId="{7E774323-7EDF-4B76-94E5-2AFB9DA841CE}">
      <dsp:nvSpPr>
        <dsp:cNvPr id="0" name=""/>
        <dsp:cNvSpPr/>
      </dsp:nvSpPr>
      <dsp:spPr>
        <a:xfrm>
          <a:off x="6381237" y="2821655"/>
          <a:ext cx="4029859" cy="1410825"/>
        </a:xfrm>
        <a:prstGeom prst="rect">
          <a:avLst/>
        </a:prstGeom>
        <a:noFill/>
        <a:ln w="6350" cap="flat" cmpd="sng" algn="ctr">
          <a:noFill/>
          <a:prstDash val="solid"/>
          <a:miter lim="800000"/>
        </a:ln>
        <a:effectLst/>
        <a:scene3d>
          <a:camera prst="orthographicFront"/>
          <a:lightRig rig="threePt" dir="t">
            <a:rot lat="0" lon="0" rev="7500000"/>
          </a:lightRig>
        </a:scene3d>
        <a:sp3d/>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GB" sz="2000" b="1" kern="1200"/>
            <a:t>Qualitative analysis.</a:t>
          </a:r>
        </a:p>
        <a:p>
          <a:pPr marL="228600" lvl="1" indent="-228600" algn="l" defTabSz="889000">
            <a:lnSpc>
              <a:spcPct val="90000"/>
            </a:lnSpc>
            <a:spcBef>
              <a:spcPct val="0"/>
            </a:spcBef>
            <a:spcAft>
              <a:spcPct val="15000"/>
            </a:spcAft>
            <a:buChar char="••"/>
          </a:pPr>
          <a:r>
            <a:rPr lang="en-GB" sz="2000" b="1" kern="1200"/>
            <a:t>Semi-structured interviews, letters to ministers, government reports, media reports and case studies.</a:t>
          </a:r>
        </a:p>
      </dsp:txBody>
      <dsp:txXfrm>
        <a:off x="6381237" y="2821655"/>
        <a:ext cx="4029859" cy="141082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B3CCFA-288C-4109-B97F-5D56282B8F17}">
      <dsp:nvSpPr>
        <dsp:cNvPr id="0" name=""/>
        <dsp:cNvSpPr/>
      </dsp:nvSpPr>
      <dsp:spPr>
        <a:xfrm>
          <a:off x="0" y="3109"/>
          <a:ext cx="2738799" cy="11050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45720" rIns="128016" bIns="45720" numCol="1" spcCol="1270" anchor="ctr" anchorCtr="0">
          <a:noAutofit/>
        </a:bodyPr>
        <a:lstStyle/>
        <a:p>
          <a:pPr lvl="0" algn="ctr" defTabSz="800100">
            <a:lnSpc>
              <a:spcPct val="90000"/>
            </a:lnSpc>
            <a:spcBef>
              <a:spcPct val="0"/>
            </a:spcBef>
            <a:spcAft>
              <a:spcPct val="35000"/>
            </a:spcAft>
          </a:pPr>
          <a:r>
            <a:rPr lang="en-GB" sz="1800" b="1" kern="1200"/>
            <a:t>One Wales - A progressive agenda for the government of Wales 2007</a:t>
          </a:r>
          <a:endParaRPr lang="en-GB" sz="1800" kern="1200"/>
        </a:p>
      </dsp:txBody>
      <dsp:txXfrm>
        <a:off x="0" y="3109"/>
        <a:ext cx="2738799" cy="1105087"/>
      </dsp:txXfrm>
    </dsp:sp>
    <dsp:sp modelId="{150B65D6-DC5E-4EF0-B481-88D4D4157F79}">
      <dsp:nvSpPr>
        <dsp:cNvPr id="0" name=""/>
        <dsp:cNvSpPr/>
      </dsp:nvSpPr>
      <dsp:spPr>
        <a:xfrm>
          <a:off x="2726100" y="81504"/>
          <a:ext cx="547759" cy="848044"/>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82D735E7-080E-4C0B-A0E1-DE231768C579}">
      <dsp:nvSpPr>
        <dsp:cNvPr id="0" name=""/>
        <dsp:cNvSpPr/>
      </dsp:nvSpPr>
      <dsp:spPr>
        <a:xfrm>
          <a:off x="3505663" y="0"/>
          <a:ext cx="7449535" cy="91968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GB" sz="1800" b="1" kern="1200"/>
            <a:t>Creating jobs, business growth, and skills for jobs.</a:t>
          </a:r>
          <a:endParaRPr lang="en-US" sz="1800" b="1" kern="1200"/>
        </a:p>
      </dsp:txBody>
      <dsp:txXfrm>
        <a:off x="3505663" y="0"/>
        <a:ext cx="7449535" cy="919686"/>
      </dsp:txXfrm>
    </dsp:sp>
    <dsp:sp modelId="{839945CC-F6A3-4E94-9AA7-BF30E4CAC644}">
      <dsp:nvSpPr>
        <dsp:cNvPr id="0" name=""/>
        <dsp:cNvSpPr/>
      </dsp:nvSpPr>
      <dsp:spPr>
        <a:xfrm>
          <a:off x="0" y="1277396"/>
          <a:ext cx="2738799" cy="930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45720" rIns="128016" bIns="45720" numCol="1" spcCol="1270" anchor="ctr" anchorCtr="0">
          <a:noAutofit/>
        </a:bodyPr>
        <a:lstStyle/>
        <a:p>
          <a:pPr lvl="0" algn="ctr" defTabSz="800100">
            <a:lnSpc>
              <a:spcPct val="90000"/>
            </a:lnSpc>
            <a:spcBef>
              <a:spcPct val="0"/>
            </a:spcBef>
            <a:spcAft>
              <a:spcPct val="35000"/>
            </a:spcAft>
          </a:pPr>
          <a:r>
            <a:rPr lang="en-GB" sz="1800" b="1" kern="1200"/>
            <a:t>Food and Drink Strategy for Wales 2008-2010</a:t>
          </a:r>
          <a:endParaRPr lang="en-US" sz="1800" b="1" kern="1200"/>
        </a:p>
      </dsp:txBody>
      <dsp:txXfrm>
        <a:off x="0" y="1277396"/>
        <a:ext cx="2738799" cy="930600"/>
      </dsp:txXfrm>
    </dsp:sp>
    <dsp:sp modelId="{C71B7932-172E-49CF-90A4-5B2284C2EDFC}">
      <dsp:nvSpPr>
        <dsp:cNvPr id="0" name=""/>
        <dsp:cNvSpPr/>
      </dsp:nvSpPr>
      <dsp:spPr>
        <a:xfrm>
          <a:off x="2738799" y="1161732"/>
          <a:ext cx="547759" cy="930600"/>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12568FFB-1D9E-4FF8-8339-314F14072FEA}">
      <dsp:nvSpPr>
        <dsp:cNvPr id="0" name=""/>
        <dsp:cNvSpPr/>
      </dsp:nvSpPr>
      <dsp:spPr>
        <a:xfrm>
          <a:off x="3505663" y="1082063"/>
          <a:ext cx="7449535" cy="930600"/>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GB" sz="1800" b="1" kern="1200"/>
            <a:t>Improve market trends, business performance, supply chain and innovation.</a:t>
          </a:r>
          <a:endParaRPr lang="en-US" sz="1800" b="1" kern="1200"/>
        </a:p>
      </dsp:txBody>
      <dsp:txXfrm>
        <a:off x="3505663" y="1082063"/>
        <a:ext cx="7449535" cy="930600"/>
      </dsp:txXfrm>
    </dsp:sp>
    <dsp:sp modelId="{9C6D21AB-8560-4666-98B9-86E3DB3DA7D2}">
      <dsp:nvSpPr>
        <dsp:cNvPr id="0" name=""/>
        <dsp:cNvSpPr/>
      </dsp:nvSpPr>
      <dsp:spPr>
        <a:xfrm>
          <a:off x="0" y="2483381"/>
          <a:ext cx="2738799" cy="11050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45720" rIns="128016" bIns="45720" numCol="1" spcCol="1270" anchor="ctr" anchorCtr="0">
          <a:noAutofit/>
        </a:bodyPr>
        <a:lstStyle/>
        <a:p>
          <a:pPr lvl="0" algn="ctr" defTabSz="800100">
            <a:lnSpc>
              <a:spcPct val="90000"/>
            </a:lnSpc>
            <a:spcBef>
              <a:spcPct val="0"/>
            </a:spcBef>
            <a:spcAft>
              <a:spcPct val="35000"/>
            </a:spcAft>
          </a:pPr>
          <a:r>
            <a:rPr lang="en-GB" sz="1800" b="1" kern="1200" dirty="0"/>
            <a:t>EU EARDF – Welsh Government Rural Development Plan </a:t>
          </a:r>
          <a:r>
            <a:rPr lang="en-GB" sz="1800" b="1" kern="1200" dirty="0" smtClean="0"/>
            <a:t>2007-2015. </a:t>
          </a:r>
          <a:endParaRPr lang="en-US" sz="1800" b="1" kern="1200" dirty="0"/>
        </a:p>
      </dsp:txBody>
      <dsp:txXfrm>
        <a:off x="0" y="2483381"/>
        <a:ext cx="2738799" cy="1105087"/>
      </dsp:txXfrm>
    </dsp:sp>
    <dsp:sp modelId="{3693D5EB-4F0C-4D01-ACCF-7CB62EEF7CC8}">
      <dsp:nvSpPr>
        <dsp:cNvPr id="0" name=""/>
        <dsp:cNvSpPr/>
      </dsp:nvSpPr>
      <dsp:spPr>
        <a:xfrm>
          <a:off x="2738799" y="2414313"/>
          <a:ext cx="547759" cy="1243223"/>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C58AE5F0-BE1C-4E42-A3D5-DD785CDD4A53}">
      <dsp:nvSpPr>
        <dsp:cNvPr id="0" name=""/>
        <dsp:cNvSpPr/>
      </dsp:nvSpPr>
      <dsp:spPr>
        <a:xfrm>
          <a:off x="3505663" y="2310870"/>
          <a:ext cx="7449535" cy="1317456"/>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GB" sz="1800" b="1" kern="1200" dirty="0" smtClean="0"/>
            <a:t>Add value, innovation and competitiveness, and identify/develop existing and new markets. </a:t>
          </a:r>
          <a:endParaRPr lang="en-US" sz="1800" b="1" kern="1200" dirty="0"/>
        </a:p>
        <a:p>
          <a:pPr marL="171450" lvl="1" indent="-171450" algn="l" defTabSz="800100">
            <a:lnSpc>
              <a:spcPct val="90000"/>
            </a:lnSpc>
            <a:spcBef>
              <a:spcPct val="0"/>
            </a:spcBef>
            <a:spcAft>
              <a:spcPct val="15000"/>
            </a:spcAft>
            <a:buChar char="••"/>
          </a:pPr>
          <a:r>
            <a:rPr lang="en-GB" sz="1800" b="1" kern="1200" dirty="0" smtClean="0"/>
            <a:t>Provide sustained employment.</a:t>
          </a:r>
          <a:endParaRPr lang="en-US" sz="1800" b="1" kern="1200" dirty="0"/>
        </a:p>
        <a:p>
          <a:pPr marL="171450" lvl="1" indent="-171450" algn="l" defTabSz="800100">
            <a:lnSpc>
              <a:spcPct val="90000"/>
            </a:lnSpc>
            <a:spcBef>
              <a:spcPct val="0"/>
            </a:spcBef>
            <a:spcAft>
              <a:spcPct val="15000"/>
            </a:spcAft>
            <a:buChar char="••"/>
          </a:pPr>
          <a:r>
            <a:rPr lang="en-GB" sz="1800" b="1" kern="1200" dirty="0" smtClean="0"/>
            <a:t>Reduce waste. </a:t>
          </a:r>
          <a:endParaRPr lang="en-US" sz="1800" b="1" kern="1200" dirty="0"/>
        </a:p>
      </dsp:txBody>
      <dsp:txXfrm>
        <a:off x="3505663" y="2310870"/>
        <a:ext cx="7449535" cy="1317456"/>
      </dsp:txXfrm>
    </dsp:sp>
    <dsp:sp modelId="{CE367710-5DED-4FB1-A2A8-D5B2F0B65900}">
      <dsp:nvSpPr>
        <dsp:cNvPr id="0" name=""/>
        <dsp:cNvSpPr/>
      </dsp:nvSpPr>
      <dsp:spPr>
        <a:xfrm>
          <a:off x="0" y="3863853"/>
          <a:ext cx="2738799" cy="11050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45720" rIns="128016" bIns="45720" numCol="1" spcCol="1270" anchor="ctr" anchorCtr="0">
          <a:noAutofit/>
        </a:bodyPr>
        <a:lstStyle/>
        <a:p>
          <a:pPr lvl="0" algn="ctr" defTabSz="800100">
            <a:lnSpc>
              <a:spcPct val="90000"/>
            </a:lnSpc>
            <a:spcBef>
              <a:spcPct val="0"/>
            </a:spcBef>
            <a:spcAft>
              <a:spcPct val="35000"/>
            </a:spcAft>
          </a:pPr>
          <a:r>
            <a:rPr lang="en-GB" sz="1800" b="1" kern="1200" dirty="0"/>
            <a:t>Knowledge Innovation Technology Exchange (KITE) Project 2008-2015 £4.9m</a:t>
          </a:r>
          <a:endParaRPr lang="en-US" sz="1800" b="1" kern="1200" dirty="0"/>
        </a:p>
      </dsp:txBody>
      <dsp:txXfrm>
        <a:off x="0" y="3863853"/>
        <a:ext cx="2738799" cy="1105087"/>
      </dsp:txXfrm>
    </dsp:sp>
    <dsp:sp modelId="{5523C6EF-9AB8-4C45-B20E-1BC54DD284A7}">
      <dsp:nvSpPr>
        <dsp:cNvPr id="0" name=""/>
        <dsp:cNvSpPr/>
      </dsp:nvSpPr>
      <dsp:spPr>
        <a:xfrm>
          <a:off x="2738799" y="3863853"/>
          <a:ext cx="547759" cy="1105087"/>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80BC1B80-AEE5-43F7-8FE0-0A5118A44398}">
      <dsp:nvSpPr>
        <dsp:cNvPr id="0" name=""/>
        <dsp:cNvSpPr/>
      </dsp:nvSpPr>
      <dsp:spPr>
        <a:xfrm>
          <a:off x="3505663" y="3863853"/>
          <a:ext cx="7449535" cy="1105087"/>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GB" sz="1800" b="1" kern="1200" dirty="0" smtClean="0"/>
            <a:t>To exploit the knowledge base in food technology for commercial gain.</a:t>
          </a:r>
          <a:endParaRPr lang="en-US" sz="1800" b="1" kern="1200" dirty="0"/>
        </a:p>
        <a:p>
          <a:pPr marL="171450" lvl="1" indent="-171450" algn="l" defTabSz="800100">
            <a:lnSpc>
              <a:spcPct val="90000"/>
            </a:lnSpc>
            <a:spcBef>
              <a:spcPct val="0"/>
            </a:spcBef>
            <a:spcAft>
              <a:spcPct val="15000"/>
            </a:spcAft>
            <a:buChar char="••"/>
          </a:pPr>
          <a:endParaRPr lang="en-GB" sz="1800" b="1" kern="1200"/>
        </a:p>
      </dsp:txBody>
      <dsp:txXfrm>
        <a:off x="3505663" y="3863853"/>
        <a:ext cx="7449535" cy="1105087"/>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11.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13.xml><?xml version="1.0" encoding="utf-8"?>
<dgm:layoutDef xmlns:dgm="http://schemas.openxmlformats.org/drawingml/2006/diagram" xmlns:a="http://schemas.openxmlformats.org/drawingml/2006/main" uniqueId="urn:microsoft.com/office/officeart/2011/layout/RadialPictureList">
  <dgm:title val="Radial Picture List"/>
  <dgm:desc val="Use to show relationships to a central idea. The Level 1 shape contains text and all Level 2 shapes contain a picture with corresponding text. Limited to four Level 2 pictures.  Unused pictures do not appear, but remain available if you switch layouts. Works best with a small amount of Level 2 text."/>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6.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9.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B99430C1-7405-4D6A-B7FD-B303C52831D5}" type="datetimeFigureOut">
              <a:rPr lang="en-GB" smtClean="0"/>
              <a:t>19/05/2022</a:t>
            </a:fld>
            <a:endParaRPr lang="en-GB"/>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267CE90-4F10-4D90-A9A7-6CB67C571AD7}" type="slidenum">
              <a:rPr lang="en-GB" smtClean="0"/>
              <a:t>‹#›</a:t>
            </a:fld>
            <a:endParaRPr lang="en-GB"/>
          </a:p>
        </p:txBody>
      </p:sp>
    </p:spTree>
    <p:extLst>
      <p:ext uri="{BB962C8B-B14F-4D97-AF65-F5344CB8AC3E}">
        <p14:creationId xmlns:p14="http://schemas.microsoft.com/office/powerpoint/2010/main" val="425239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F38ACD08-5DF5-BD4B-807B-F11B16FFC28F}" type="datetimeFigureOut">
              <a:rPr lang="en-US" smtClean="0"/>
              <a:pPr/>
              <a:t>5/19/2022</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3FB902F4-BDC4-E545-963F-EE58C192BFC7}" type="slidenum">
              <a:rPr lang="en-US" smtClean="0"/>
              <a:pPr/>
              <a:t>‹#›</a:t>
            </a:fld>
            <a:endParaRPr lang="en-US"/>
          </a:p>
        </p:txBody>
      </p:sp>
    </p:spTree>
    <p:extLst>
      <p:ext uri="{BB962C8B-B14F-4D97-AF65-F5344CB8AC3E}">
        <p14:creationId xmlns:p14="http://schemas.microsoft.com/office/powerpoint/2010/main" val="4190417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Good Morning/Afternoon, </a:t>
            </a:r>
          </a:p>
          <a:p>
            <a:endParaRPr lang="en-US" b="1"/>
          </a:p>
          <a:p>
            <a:r>
              <a:rPr lang="en-GB" sz="1200" b="1" i="0" u="none" strike="noStrike" kern="1200" baseline="0">
                <a:solidFill>
                  <a:schemeClr val="tx1"/>
                </a:solidFill>
                <a:latin typeface="+mn-lt"/>
                <a:ea typeface="+mn-ea"/>
                <a:cs typeface="+mn-cs"/>
              </a:rPr>
              <a:t>For this session I will present a study of </a:t>
            </a:r>
            <a:r>
              <a:rPr lang="en-GB" sz="1200" b="1">
                <a:solidFill>
                  <a:schemeClr val="bg1"/>
                </a:solidFill>
              </a:rPr>
              <a:t>strategic and tactical continued growth platforms in Wales, United Kingdom for the development of food sector small to medium enterprises (SMEs).</a:t>
            </a:r>
          </a:p>
          <a:p>
            <a:endParaRPr lang="en-GB" sz="1200" b="1">
              <a:solidFill>
                <a:schemeClr val="bg1"/>
              </a:solidFill>
            </a:endParaRPr>
          </a:p>
          <a:p>
            <a:r>
              <a:rPr lang="en-GB" sz="1200" b="1">
                <a:solidFill>
                  <a:schemeClr val="bg1"/>
                </a:solidFill>
              </a:rPr>
              <a:t>I will begin with introducing myself and the study collaborators. I am Sharon Mayho, Systems Development Manager ZERO2FIVE Food and Drink Research Unit, my immediate colleagues are Darren Mumford (data collection), Professor David Lloyd (Executive Director of the Food Industry Centre, development and delivery of the platforms), Dr Elizabeth Redmond (RGL Food and Drink Research Unit, academic support). Then we have Nick Clifton, Professor of Economic Geography and Regional Development, based at CSM who is advising on the direction of the study.</a:t>
            </a:r>
            <a:endParaRPr lang="en-US"/>
          </a:p>
        </p:txBody>
      </p:sp>
      <p:sp>
        <p:nvSpPr>
          <p:cNvPr id="4" name="Slide Number Placeholder 3"/>
          <p:cNvSpPr>
            <a:spLocks noGrp="1"/>
          </p:cNvSpPr>
          <p:nvPr>
            <p:ph type="sldNum" sz="quarter" idx="5"/>
          </p:nvPr>
        </p:nvSpPr>
        <p:spPr/>
        <p:txBody>
          <a:bodyPr/>
          <a:lstStyle/>
          <a:p>
            <a:fld id="{3FB902F4-BDC4-E545-963F-EE58C192BFC7}" type="slidenum">
              <a:rPr lang="en-US" smtClean="0"/>
              <a:pPr/>
              <a:t>1</a:t>
            </a:fld>
            <a:endParaRPr lang="en-US"/>
          </a:p>
        </p:txBody>
      </p:sp>
    </p:spTree>
    <p:extLst>
      <p:ext uri="{BB962C8B-B14F-4D97-AF65-F5344CB8AC3E}">
        <p14:creationId xmlns:p14="http://schemas.microsoft.com/office/powerpoint/2010/main" val="41364495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The next policy agenda for Wales in 2009 included principles to achieve a sustainable economy with the responsible use of sound science, and good governance with a strong emphasis on ensuring a strong healthy and just society. Specifically for the Welsh food and drink sector, the strategy for delivering the policy aims included improvements in sustainability and well being in an integrated society. It also aimed to develop markets, supply chain efficiency and food culture. </a:t>
            </a:r>
          </a:p>
          <a:p>
            <a:endParaRPr lang="en-GB" b="1" dirty="0"/>
          </a:p>
          <a:p>
            <a:r>
              <a:rPr lang="en-GB" b="1" dirty="0"/>
              <a:t>In 2016, funding from the BITES scheme helped to deliver the 2010-2020 strategy, with the tactical platform FIRRP project, supporting technical challenges for the industry.</a:t>
            </a:r>
          </a:p>
          <a:p>
            <a:endParaRPr lang="en-GB" dirty="0"/>
          </a:p>
          <a:p>
            <a:endParaRPr lang="en-GB" dirty="0"/>
          </a:p>
        </p:txBody>
      </p:sp>
      <p:sp>
        <p:nvSpPr>
          <p:cNvPr id="4" name="Slide Number Placeholder 3"/>
          <p:cNvSpPr>
            <a:spLocks noGrp="1"/>
          </p:cNvSpPr>
          <p:nvPr>
            <p:ph type="sldNum" sz="quarter" idx="5"/>
          </p:nvPr>
        </p:nvSpPr>
        <p:spPr/>
        <p:txBody>
          <a:bodyPr/>
          <a:lstStyle/>
          <a:p>
            <a:fld id="{3FB902F4-BDC4-E545-963F-EE58C192BFC7}" type="slidenum">
              <a:rPr lang="en-US" smtClean="0"/>
              <a:pPr/>
              <a:t>10</a:t>
            </a:fld>
            <a:endParaRPr lang="en-US"/>
          </a:p>
        </p:txBody>
      </p:sp>
    </p:spTree>
    <p:extLst>
      <p:ext uri="{BB962C8B-B14F-4D97-AF65-F5344CB8AC3E}">
        <p14:creationId xmlns:p14="http://schemas.microsoft.com/office/powerpoint/2010/main" val="1916487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b="1" dirty="0"/>
              <a:t>The next Welsh food and drink sector strategy for delivering the same 2009 policy principles,  aimed for a 10% growth in Food Sector GVA% and to grow sales by 30% to £7b.</a:t>
            </a:r>
          </a:p>
          <a:p>
            <a:endParaRPr lang="en-GB" b="1" dirty="0"/>
          </a:p>
          <a:p>
            <a:r>
              <a:rPr lang="en-GB" b="1" dirty="0"/>
              <a:t>Delivery of the 2014-2020 strategy was underpinned by the EARDF Welsh Government Rural Communities Development Fund that funded the initial £11.8m Project HELIX strategic platform.</a:t>
            </a:r>
          </a:p>
          <a:p>
            <a:endParaRPr lang="en-GB" dirty="0"/>
          </a:p>
        </p:txBody>
      </p:sp>
      <p:sp>
        <p:nvSpPr>
          <p:cNvPr id="4" name="Slide Number Placeholder 3"/>
          <p:cNvSpPr>
            <a:spLocks noGrp="1"/>
          </p:cNvSpPr>
          <p:nvPr>
            <p:ph type="sldNum" sz="quarter" idx="5"/>
          </p:nvPr>
        </p:nvSpPr>
        <p:spPr/>
        <p:txBody>
          <a:bodyPr/>
          <a:lstStyle/>
          <a:p>
            <a:fld id="{3FB902F4-BDC4-E545-963F-EE58C192BFC7}" type="slidenum">
              <a:rPr lang="en-US" smtClean="0"/>
              <a:pPr/>
              <a:t>11</a:t>
            </a:fld>
            <a:endParaRPr lang="en-US"/>
          </a:p>
        </p:txBody>
      </p:sp>
    </p:spTree>
    <p:extLst>
      <p:ext uri="{BB962C8B-B14F-4D97-AF65-F5344CB8AC3E}">
        <p14:creationId xmlns:p14="http://schemas.microsoft.com/office/powerpoint/2010/main" val="34132013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ZERO2FIVE° strategic and tactical growth platforms, between 2008 and 2020, triple </a:t>
            </a:r>
            <a:r>
              <a:rPr lang="en-GB" sz="1200" b="1" kern="1200" dirty="0" err="1">
                <a:solidFill>
                  <a:schemeClr val="tx1"/>
                </a:solidFill>
                <a:effectLst/>
                <a:latin typeface="+mn-lt"/>
                <a:ea typeface="+mn-ea"/>
                <a:cs typeface="+mn-cs"/>
              </a:rPr>
              <a:t>helixed</a:t>
            </a:r>
            <a:r>
              <a:rPr lang="en-GB" sz="1200" b="1" kern="1200" dirty="0">
                <a:solidFill>
                  <a:schemeClr val="tx1"/>
                </a:solidFill>
                <a:effectLst/>
                <a:latin typeface="+mn-lt"/>
                <a:ea typeface="+mn-ea"/>
                <a:cs typeface="+mn-cs"/>
              </a:rPr>
              <a:t> with 248 food and drink manufacturing SMEs to deliver 510 interventions in over 73 localities in Wales, predominantly in the West Wales and the Valley and South East areas.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The cumulative outputs and outcomes met and in some cases exceeded the projects’ targets determined by the Welsh Government.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Note: Safe and Local Supplier approved (SALSA). Brand Reputation through Compliance Global Standard (BRCGS). Protected Geographical Indication (food and drink names) (PGI</a:t>
            </a:r>
            <a:r>
              <a:rPr lang="en-GB" sz="1200" b="1" kern="1200" dirty="0">
                <a:solidFill>
                  <a:schemeClr val="tx1"/>
                </a:solidFill>
                <a:effectLst/>
                <a:latin typeface="+mn-lt"/>
                <a:ea typeface="+mn-ea"/>
                <a:cs typeface="+mn-cs"/>
              </a:rPr>
              <a:t>).</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3FB902F4-BDC4-E545-963F-EE58C192BFC7}" type="slidenum">
              <a:rPr lang="en-US" smtClean="0"/>
              <a:pPr/>
              <a:t>12</a:t>
            </a:fld>
            <a:endParaRPr lang="en-US"/>
          </a:p>
        </p:txBody>
      </p:sp>
    </p:spTree>
    <p:extLst>
      <p:ext uri="{BB962C8B-B14F-4D97-AF65-F5344CB8AC3E}">
        <p14:creationId xmlns:p14="http://schemas.microsoft.com/office/powerpoint/2010/main" val="28281703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b="1" dirty="0"/>
              <a:t>The Research Excellence Framework REF 2021, a case study assessment of the impact of the strategic platforms was deemed International/Internationally Excellence, highlighting the contribution made to Welsh policy principles.</a:t>
            </a:r>
          </a:p>
          <a:p>
            <a:endParaRPr lang="en-GB" b="1" dirty="0"/>
          </a:p>
          <a:p>
            <a:r>
              <a:rPr lang="en-GB" b="1" dirty="0"/>
              <a:t>The 2014-2020 strategic action plan succeeded in its aims to grow sales of the Welsh Food and drink sector to £7b by 2020. The SME partners reported a cumulative sales turnover contribution of £207.5m. MD quotes from qualitative interviews, media reports and company case studies suggest that this would not have been achieved without the partnerships, however, there is no way to test the validity of this. </a:t>
            </a:r>
          </a:p>
          <a:p>
            <a:endParaRPr lang="en-GB" b="1" dirty="0"/>
          </a:p>
          <a:p>
            <a:endParaRPr lang="en-GB" dirty="0"/>
          </a:p>
          <a:p>
            <a:r>
              <a:rPr lang="en-GB" dirty="0"/>
              <a:t>Notes: </a:t>
            </a:r>
            <a:r>
              <a:rPr lang="en-GB" u="sng" dirty="0"/>
              <a:t>The Food and Drink Foundation Sector Definition. </a:t>
            </a:r>
            <a:r>
              <a:rPr lang="en-GB" dirty="0"/>
              <a:t>Since 2014 the Food and Drink sector has been reported statistically using the definition of the “Food and Farming Priority Sector”. This was agreed to support the 2014–2020 Food and Drink Action Plan (Towards Sustainable Growth), with the primary target to grow the food and farming priority sector to a value of £7billion in turnover by 2020. From 2020 we are adopting a new “Food and Drink Foundation Sector” definition. The change of focus is for two reasons. First, it reflects the Welsh Government’s policy to develop a ‘foundational economy’, which specifically includes the secondary elements of the food sector (i.e. food and drink manufacture and processing) as an important element. Second, the change will more accurately track and analyse the performance of the areas directly impacted through the focus of Food and Drink Wales policy and support. The primary differences will be the removal of agricultural classifications and adding in areas of manufacture and wholesale within the food and drink supply chain (such as food product packaging manufacture), which are more aligned to the foundation sector status of food and drink. </a:t>
            </a:r>
          </a:p>
        </p:txBody>
      </p:sp>
      <p:sp>
        <p:nvSpPr>
          <p:cNvPr id="4" name="Slide Number Placeholder 3"/>
          <p:cNvSpPr>
            <a:spLocks noGrp="1"/>
          </p:cNvSpPr>
          <p:nvPr>
            <p:ph type="sldNum" sz="quarter" idx="5"/>
          </p:nvPr>
        </p:nvSpPr>
        <p:spPr/>
        <p:txBody>
          <a:bodyPr/>
          <a:lstStyle/>
          <a:p>
            <a:fld id="{3FB902F4-BDC4-E545-963F-EE58C192BFC7}" type="slidenum">
              <a:rPr lang="en-US" smtClean="0"/>
              <a:pPr/>
              <a:t>13</a:t>
            </a:fld>
            <a:endParaRPr lang="en-US"/>
          </a:p>
        </p:txBody>
      </p:sp>
    </p:spTree>
    <p:extLst>
      <p:ext uri="{BB962C8B-B14F-4D97-AF65-F5344CB8AC3E}">
        <p14:creationId xmlns:p14="http://schemas.microsoft.com/office/powerpoint/2010/main" val="42829481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u="none" strike="noStrike" kern="1200" baseline="0">
                <a:solidFill>
                  <a:schemeClr val="tx1"/>
                </a:solidFill>
                <a:latin typeface="+mn-lt"/>
                <a:ea typeface="+mn-ea"/>
                <a:cs typeface="+mn-cs"/>
              </a:rPr>
              <a:t>So, to sum up, ___</a:t>
            </a:r>
          </a:p>
          <a:p>
            <a:endParaRPr lang="en-GB" sz="1200" b="1" i="0" u="none" strike="noStrike" kern="1200" baseline="0">
              <a:solidFill>
                <a:schemeClr val="tx1"/>
              </a:solidFill>
              <a:latin typeface="+mn-lt"/>
              <a:ea typeface="+mn-ea"/>
              <a:cs typeface="+mn-cs"/>
            </a:endParaRPr>
          </a:p>
          <a:p>
            <a:pPr marL="571500" marR="0" lvl="0" indent="-571500" algn="just" defTabSz="914400" rtl="0" eaLnBrk="1" fontAlgn="auto" latinLnBrk="0" hangingPunct="1">
              <a:lnSpc>
                <a:spcPct val="100000"/>
              </a:lnSpc>
              <a:spcBef>
                <a:spcPts val="1200"/>
              </a:spcBef>
              <a:spcAft>
                <a:spcPts val="0"/>
              </a:spcAft>
              <a:buClrTx/>
              <a:buSzTx/>
              <a:buFont typeface="Arial" panose="020B0604020202020204" pitchFamily="34" charset="0"/>
              <a:buChar char="•"/>
              <a:tabLst/>
              <a:defRPr/>
            </a:pPr>
            <a:r>
              <a:rPr lang="en-GB" sz="1200" b="1">
                <a:solidFill>
                  <a:srgbClr val="003399"/>
                </a:solidFill>
                <a:cs typeface="Arial" panose="020B0604020202020204" pitchFamily="34" charset="0"/>
              </a:rPr>
              <a:t>Triple Helix funded platforms can enable a greater number of food manufacturing businesses including fledgling SMEs with financial constraints to join initiatives to access knowledge transfer.</a:t>
            </a:r>
          </a:p>
          <a:p>
            <a:pPr marL="571500" marR="0" lvl="0" indent="-571500" algn="just" defTabSz="914400" rtl="0" eaLnBrk="1" fontAlgn="auto" latinLnBrk="0" hangingPunct="1">
              <a:lnSpc>
                <a:spcPct val="100000"/>
              </a:lnSpc>
              <a:spcBef>
                <a:spcPts val="1200"/>
              </a:spcBef>
              <a:spcAft>
                <a:spcPts val="0"/>
              </a:spcAft>
              <a:buClrTx/>
              <a:buSzTx/>
              <a:buFont typeface="Arial" panose="020B0604020202020204" pitchFamily="34" charset="0"/>
              <a:buChar char="•"/>
              <a:tabLst/>
              <a:defRPr/>
            </a:pPr>
            <a:endParaRPr lang="en-GB" sz="1200" b="1">
              <a:solidFill>
                <a:srgbClr val="003399"/>
              </a:solidFill>
              <a:cs typeface="Arial" panose="020B0604020202020204" pitchFamily="34" charset="0"/>
            </a:endParaRPr>
          </a:p>
          <a:p>
            <a:pPr marL="571500" indent="-571500" algn="just">
              <a:spcBef>
                <a:spcPts val="1200"/>
              </a:spcBef>
              <a:buFont typeface="Arial" panose="020B0604020202020204" pitchFamily="34" charset="0"/>
              <a:buChar char="•"/>
            </a:pPr>
            <a:r>
              <a:rPr lang="en-GB" sz="1200" b="1">
                <a:solidFill>
                  <a:srgbClr val="003399"/>
                </a:solidFill>
                <a:cs typeface="Arial" panose="020B0604020202020204" pitchFamily="34" charset="0"/>
              </a:rPr>
              <a:t>Regional platforms for growth and development can benefit more localities than purely organisational platforms, concerning job creation/retention such as West Wales and the Valleys and South West Wales, areas with consistently lower levels of employment (StatsWales, 2022).</a:t>
            </a:r>
          </a:p>
          <a:p>
            <a:pPr marL="571500" indent="-571500" algn="just">
              <a:spcBef>
                <a:spcPts val="1200"/>
              </a:spcBef>
              <a:buFont typeface="Arial" panose="020B0604020202020204" pitchFamily="34" charset="0"/>
              <a:buChar char="•"/>
            </a:pPr>
            <a:endParaRPr lang="en-GB" sz="1200" b="1">
              <a:solidFill>
                <a:srgbClr val="003399"/>
              </a:solidFill>
              <a:cs typeface="Arial" panose="020B0604020202020204" pitchFamily="34" charset="0"/>
            </a:endParaRPr>
          </a:p>
          <a:p>
            <a:pPr marL="571500" indent="-571500" algn="just">
              <a:spcBef>
                <a:spcPts val="1200"/>
              </a:spcBef>
              <a:buFont typeface="Arial" panose="020B0604020202020204" pitchFamily="34" charset="0"/>
              <a:buChar char="•"/>
            </a:pPr>
            <a:r>
              <a:rPr lang="en-GB" sz="1200" b="1">
                <a:solidFill>
                  <a:srgbClr val="003399"/>
                </a:solidFill>
                <a:cs typeface="Arial" panose="020B0604020202020204" pitchFamily="34" charset="0"/>
              </a:rPr>
              <a:t>Continual legislative changes for food safety will require continued future support, especially in upskilling, and technical innovation.</a:t>
            </a:r>
          </a:p>
          <a:p>
            <a:pPr marL="571500" indent="-571500" algn="just">
              <a:spcBef>
                <a:spcPts val="1200"/>
              </a:spcBef>
              <a:buFont typeface="Arial" panose="020B0604020202020204" pitchFamily="34" charset="0"/>
              <a:buChar char="•"/>
            </a:pPr>
            <a:endParaRPr lang="en-GB" sz="1200" b="1">
              <a:solidFill>
                <a:srgbClr val="003399"/>
              </a:solidFill>
              <a:cs typeface="Arial" panose="020B0604020202020204" pitchFamily="34" charset="0"/>
            </a:endParaRPr>
          </a:p>
          <a:p>
            <a:pPr marL="571500" indent="-571500" algn="just">
              <a:spcBef>
                <a:spcPts val="1200"/>
              </a:spcBef>
              <a:buFont typeface="Arial" panose="020B0604020202020204" pitchFamily="34" charset="0"/>
              <a:buChar char="•"/>
            </a:pPr>
            <a:r>
              <a:rPr lang="en-GB" sz="1200" b="1">
                <a:solidFill>
                  <a:srgbClr val="003399"/>
                </a:solidFill>
                <a:cs typeface="Arial" panose="020B0604020202020204" pitchFamily="34" charset="0"/>
              </a:rPr>
              <a:t>Improvements in food safety standards and supermarket certification requirements will require continual support.</a:t>
            </a:r>
          </a:p>
          <a:p>
            <a:pPr marL="571500" indent="-571500" algn="just">
              <a:spcBef>
                <a:spcPts val="1200"/>
              </a:spcBef>
              <a:buFont typeface="Arial" panose="020B0604020202020204" pitchFamily="34" charset="0"/>
              <a:buChar char="•"/>
            </a:pPr>
            <a:endParaRPr lang="en-GB" sz="1200" b="1">
              <a:solidFill>
                <a:srgbClr val="003399"/>
              </a:solidFill>
              <a:cs typeface="Arial" panose="020B0604020202020204" pitchFamily="34" charset="0"/>
            </a:endParaRPr>
          </a:p>
          <a:p>
            <a:pPr marL="571500" indent="-571500" algn="just">
              <a:spcBef>
                <a:spcPts val="1200"/>
              </a:spcBef>
              <a:buFont typeface="Arial" panose="020B0604020202020204" pitchFamily="34" charset="0"/>
              <a:buChar char="•"/>
            </a:pPr>
            <a:r>
              <a:rPr lang="en-GB" sz="1200" b="1">
                <a:solidFill>
                  <a:srgbClr val="003399"/>
                </a:solidFill>
                <a:cs typeface="Arial" panose="020B0604020202020204" pitchFamily="34" charset="0"/>
              </a:rPr>
              <a:t>Triple Helix platform initiatives can also aid economic development post crises, take for example BREXIT and Pandemic effects on Food manufacturing and production.</a:t>
            </a:r>
          </a:p>
          <a:p>
            <a:pPr marL="571500" indent="-571500" algn="just">
              <a:spcBef>
                <a:spcPts val="1200"/>
              </a:spcBef>
              <a:buFont typeface="Arial" panose="020B0604020202020204" pitchFamily="34" charset="0"/>
              <a:buChar char="•"/>
            </a:pPr>
            <a:endParaRPr lang="en-GB" sz="1200" b="1">
              <a:solidFill>
                <a:srgbClr val="003399"/>
              </a:solidFill>
              <a:cs typeface="Arial" panose="020B0604020202020204" pitchFamily="34" charset="0"/>
            </a:endParaRPr>
          </a:p>
          <a:p>
            <a:pPr marL="571500" indent="-571500" algn="just">
              <a:spcBef>
                <a:spcPts val="1200"/>
              </a:spcBef>
              <a:buFont typeface="Arial" panose="020B0604020202020204" pitchFamily="34" charset="0"/>
              <a:buChar char="•"/>
            </a:pPr>
            <a:r>
              <a:rPr lang="en-GB" sz="1200" b="1">
                <a:solidFill>
                  <a:srgbClr val="003399"/>
                </a:solidFill>
                <a:cs typeface="Arial" panose="020B0604020202020204" pitchFamily="34" charset="0"/>
              </a:rPr>
              <a:t>The direct outputs and outcomes of the ZERO2FIVE° platforms contributed in part to the current Welsh policy principles and strategic objects. </a:t>
            </a:r>
          </a:p>
          <a:p>
            <a:pPr marL="0" indent="0" algn="just">
              <a:spcBef>
                <a:spcPts val="1200"/>
              </a:spcBef>
              <a:buFont typeface="Arial" panose="020B0604020202020204" pitchFamily="34" charset="0"/>
              <a:buNone/>
            </a:pPr>
            <a:endParaRPr lang="en-GB" sz="1200" b="1">
              <a:solidFill>
                <a:srgbClr val="003399"/>
              </a:solidFill>
              <a:cs typeface="Arial" panose="020B0604020202020204" pitchFamily="34" charset="0"/>
            </a:endParaRPr>
          </a:p>
          <a:p>
            <a:pPr marL="571500" indent="-571500" algn="just">
              <a:spcBef>
                <a:spcPts val="1200"/>
              </a:spcBef>
              <a:buFont typeface="Arial" panose="020B0604020202020204" pitchFamily="34" charset="0"/>
              <a:buChar char="•"/>
            </a:pPr>
            <a:r>
              <a:rPr lang="en-GB" sz="1200" b="1">
                <a:solidFill>
                  <a:srgbClr val="003399"/>
                </a:solidFill>
                <a:cs typeface="Arial" panose="020B0604020202020204" pitchFamily="34" charset="0"/>
              </a:rPr>
              <a:t>The study would have benefited from being able to analyse wider outcomes at the close of 2020 in more detail with partner SMEs. The combination of the implications of the pandemic and BREXIT have halted this.</a:t>
            </a:r>
          </a:p>
          <a:p>
            <a:endParaRPr lang="en-GB"/>
          </a:p>
        </p:txBody>
      </p:sp>
      <p:sp>
        <p:nvSpPr>
          <p:cNvPr id="4" name="Slide Number Placeholder 3"/>
          <p:cNvSpPr>
            <a:spLocks noGrp="1"/>
          </p:cNvSpPr>
          <p:nvPr>
            <p:ph type="sldNum" sz="quarter" idx="5"/>
          </p:nvPr>
        </p:nvSpPr>
        <p:spPr/>
        <p:txBody>
          <a:bodyPr/>
          <a:lstStyle/>
          <a:p>
            <a:fld id="{3FB902F4-BDC4-E545-963F-EE58C192BFC7}" type="slidenum">
              <a:rPr lang="en-US" smtClean="0"/>
              <a:pPr/>
              <a:t>14</a:t>
            </a:fld>
            <a:endParaRPr lang="en-US"/>
          </a:p>
        </p:txBody>
      </p:sp>
    </p:spTree>
    <p:extLst>
      <p:ext uri="{BB962C8B-B14F-4D97-AF65-F5344CB8AC3E}">
        <p14:creationId xmlns:p14="http://schemas.microsoft.com/office/powerpoint/2010/main" val="1823350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3FB902F4-BDC4-E545-963F-EE58C192BFC7}" type="slidenum">
              <a:rPr lang="en-US" smtClean="0"/>
              <a:pPr/>
              <a:t>15</a:t>
            </a:fld>
            <a:endParaRPr lang="en-US"/>
          </a:p>
        </p:txBody>
      </p:sp>
    </p:spTree>
    <p:extLst>
      <p:ext uri="{BB962C8B-B14F-4D97-AF65-F5344CB8AC3E}">
        <p14:creationId xmlns:p14="http://schemas.microsoft.com/office/powerpoint/2010/main" val="31790086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3FB902F4-BDC4-E545-963F-EE58C192BFC7}" type="slidenum">
              <a:rPr lang="en-US" smtClean="0"/>
              <a:pPr/>
              <a:t>16</a:t>
            </a:fld>
            <a:endParaRPr lang="en-US"/>
          </a:p>
        </p:txBody>
      </p:sp>
    </p:spTree>
    <p:extLst>
      <p:ext uri="{BB962C8B-B14F-4D97-AF65-F5344CB8AC3E}">
        <p14:creationId xmlns:p14="http://schemas.microsoft.com/office/powerpoint/2010/main" val="2357285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baseline="0">
                <a:solidFill>
                  <a:schemeClr val="tx1"/>
                </a:solidFill>
                <a:latin typeface="+mn-lt"/>
                <a:ea typeface="+mn-ea"/>
                <a:cs typeface="+mn-cs"/>
              </a:rPr>
              <a:t>This presentation will be divided into the following 5 sections, starting with the introduction.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i="0" u="none" strike="noStrike" kern="1200" baseline="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baseline="0">
                <a:solidFill>
                  <a:schemeClr val="tx1"/>
                </a:solidFill>
                <a:latin typeface="+mn-lt"/>
                <a:ea typeface="+mn-ea"/>
                <a:cs typeface="+mn-cs"/>
              </a:rPr>
              <a:t>At the end of the session, there will be time for questions.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i="0" u="none" strike="noStrike" kern="1200" baseline="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baseline="0">
                <a:solidFill>
                  <a:schemeClr val="tx1"/>
                </a:solidFill>
                <a:latin typeface="+mn-lt"/>
                <a:ea typeface="+mn-ea"/>
                <a:cs typeface="+mn-cs"/>
              </a:rPr>
              <a:t>A copy of this presentation will be made available on Figshare.</a:t>
            </a:r>
          </a:p>
          <a:p>
            <a:endParaRPr lang="en-GB"/>
          </a:p>
        </p:txBody>
      </p:sp>
      <p:sp>
        <p:nvSpPr>
          <p:cNvPr id="4" name="Slide Number Placeholder 3"/>
          <p:cNvSpPr>
            <a:spLocks noGrp="1"/>
          </p:cNvSpPr>
          <p:nvPr>
            <p:ph type="sldNum" sz="quarter" idx="5"/>
          </p:nvPr>
        </p:nvSpPr>
        <p:spPr/>
        <p:txBody>
          <a:bodyPr/>
          <a:lstStyle/>
          <a:p>
            <a:fld id="{3FB902F4-BDC4-E545-963F-EE58C192BFC7}" type="slidenum">
              <a:rPr lang="en-US" smtClean="0"/>
              <a:pPr/>
              <a:t>2</a:t>
            </a:fld>
            <a:endParaRPr lang="en-US"/>
          </a:p>
        </p:txBody>
      </p:sp>
    </p:spTree>
    <p:extLst>
      <p:ext uri="{BB962C8B-B14F-4D97-AF65-F5344CB8AC3E}">
        <p14:creationId xmlns:p14="http://schemas.microsoft.com/office/powerpoint/2010/main" val="705149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u="none" strike="noStrike" kern="1200" baseline="0">
                <a:solidFill>
                  <a:schemeClr val="tx1"/>
                </a:solidFill>
                <a:latin typeface="+mn-lt"/>
                <a:ea typeface="+mn-ea"/>
                <a:cs typeface="+mn-cs"/>
              </a:rPr>
              <a:t>To give an introduction and some background to this study, between 2000 and 2005 the overall UK Gross Value Added (GVA) per head had incremented by £4,049, as we can see on the top graph, blue column. Regional GVA per head for Scotland had increased the most by £4,386 followed by England by £4,091, Northern Ireland by £3,298, then Wales with the lowest increase of £2,904. This highlighted a growing disparity between UK regions.</a:t>
            </a:r>
          </a:p>
          <a:p>
            <a:endParaRPr lang="en-GB" sz="1200" b="1" i="0" u="none" strike="noStrike" kern="1200" baseline="0">
              <a:solidFill>
                <a:schemeClr val="tx1"/>
              </a:solidFill>
              <a:latin typeface="+mn-lt"/>
              <a:ea typeface="+mn-ea"/>
              <a:cs typeface="+mn-cs"/>
            </a:endParaRPr>
          </a:p>
          <a:p>
            <a:r>
              <a:rPr lang="en-GB" sz="1200" b="1" i="0" u="none" strike="noStrike" kern="1200" baseline="0">
                <a:solidFill>
                  <a:schemeClr val="tx1"/>
                </a:solidFill>
                <a:latin typeface="+mn-lt"/>
                <a:ea typeface="+mn-ea"/>
                <a:cs typeface="+mn-cs"/>
              </a:rPr>
              <a:t>UK regional policies for economic growth, including those of the devolved nations, were developed and had the common themes:</a:t>
            </a:r>
          </a:p>
          <a:p>
            <a:pPr marL="628650" lvl="1" indent="-171450">
              <a:buFont typeface="Arial" panose="020B0604020202020204" pitchFamily="34" charset="0"/>
              <a:buChar char="•"/>
            </a:pPr>
            <a:r>
              <a:rPr lang="en-GB" sz="1200" b="1" i="0" u="none" strike="noStrike" kern="1200" baseline="0">
                <a:solidFill>
                  <a:schemeClr val="tx1"/>
                </a:solidFill>
                <a:latin typeface="+mn-lt"/>
                <a:ea typeface="+mn-ea"/>
                <a:cs typeface="+mn-cs"/>
              </a:rPr>
              <a:t>Innovation.</a:t>
            </a:r>
          </a:p>
          <a:p>
            <a:pPr marL="628650" lvl="1" indent="-171450">
              <a:buFont typeface="Arial" panose="020B0604020202020204" pitchFamily="34" charset="0"/>
              <a:buChar char="•"/>
            </a:pPr>
            <a:r>
              <a:rPr lang="en-GB" sz="1200" b="1" i="0" u="none" strike="noStrike" kern="1200" baseline="0">
                <a:solidFill>
                  <a:schemeClr val="tx1"/>
                </a:solidFill>
                <a:latin typeface="+mn-lt"/>
                <a:ea typeface="+mn-ea"/>
                <a:cs typeface="+mn-cs"/>
              </a:rPr>
              <a:t>Skills and education.</a:t>
            </a:r>
          </a:p>
          <a:p>
            <a:pPr marL="628650" lvl="1" indent="-171450">
              <a:buFont typeface="Arial" panose="020B0604020202020204" pitchFamily="34" charset="0"/>
              <a:buChar char="•"/>
            </a:pPr>
            <a:r>
              <a:rPr lang="en-GB" sz="1200" b="1" i="0" u="none" strike="noStrike" kern="1200" baseline="0">
                <a:solidFill>
                  <a:schemeClr val="tx1"/>
                </a:solidFill>
                <a:latin typeface="+mn-lt"/>
                <a:ea typeface="+mn-ea"/>
                <a:cs typeface="+mn-cs"/>
              </a:rPr>
              <a:t>Business growth from productivity, new markets and new jobs. </a:t>
            </a:r>
          </a:p>
          <a:p>
            <a:pPr marL="628650" lvl="1" indent="-171450">
              <a:buFont typeface="Arial" panose="020B0604020202020204" pitchFamily="34" charset="0"/>
              <a:buChar char="•"/>
            </a:pPr>
            <a:r>
              <a:rPr lang="en-GB" sz="1200" b="1" i="0" u="none" strike="noStrike" kern="1200" baseline="0">
                <a:solidFill>
                  <a:schemeClr val="tx1"/>
                </a:solidFill>
                <a:latin typeface="+mn-lt"/>
                <a:ea typeface="+mn-ea"/>
                <a:cs typeface="+mn-cs"/>
              </a:rPr>
              <a:t>Compete in the Global Economy.</a:t>
            </a:r>
          </a:p>
          <a:p>
            <a:pPr marL="628650" lvl="1" indent="-171450">
              <a:buFont typeface="Arial" panose="020B0604020202020204" pitchFamily="34" charset="0"/>
              <a:buChar char="•"/>
            </a:pPr>
            <a:r>
              <a:rPr lang="en-GB" sz="1200" b="1" i="0" u="none" strike="noStrike" kern="1200" baseline="0">
                <a:solidFill>
                  <a:schemeClr val="tx1"/>
                </a:solidFill>
                <a:latin typeface="+mn-lt"/>
                <a:ea typeface="+mn-ea"/>
                <a:cs typeface="+mn-cs"/>
              </a:rPr>
              <a:t>Infrastructure.</a:t>
            </a:r>
          </a:p>
          <a:p>
            <a:pPr marL="628650" lvl="1" indent="-171450">
              <a:buFont typeface="Arial" panose="020B0604020202020204" pitchFamily="34" charset="0"/>
              <a:buChar char="•"/>
            </a:pPr>
            <a:r>
              <a:rPr lang="en-GB" sz="1200" b="1" i="0" u="none" strike="noStrike" kern="1200" baseline="0">
                <a:solidFill>
                  <a:schemeClr val="tx1"/>
                </a:solidFill>
                <a:latin typeface="+mn-lt"/>
                <a:ea typeface="+mn-ea"/>
                <a:cs typeface="+mn-cs"/>
              </a:rPr>
              <a:t>To include a fair and more equal society and sustainable growth. </a:t>
            </a:r>
          </a:p>
          <a:p>
            <a:endParaRPr lang="en-GB" sz="1200" b="0" i="0" u="none" strike="noStrike" kern="1200" baseline="0">
              <a:solidFill>
                <a:schemeClr val="tx1"/>
              </a:solidFill>
              <a:latin typeface="+mn-lt"/>
              <a:ea typeface="+mn-ea"/>
              <a:cs typeface="+mn-cs"/>
            </a:endParaRPr>
          </a:p>
          <a:p>
            <a:r>
              <a:rPr lang="en-GB" sz="1200" b="1" i="0" u="none" strike="noStrike" kern="1200" baseline="0">
                <a:solidFill>
                  <a:schemeClr val="tx1"/>
                </a:solidFill>
                <a:latin typeface="+mn-lt"/>
                <a:ea typeface="+mn-ea"/>
                <a:cs typeface="+mn-cs"/>
              </a:rPr>
              <a:t>Over the same period the UK Manufacturing contribution to the whole 100% Industry GVA, had reduced from 16.11% to 11.8% and then within this, the UK Food Manufacturing GVA share had reduced from 2.0% to 1.5% having been superseded by other manufacturing sectors such as computing and electronics, rubber and pharmaceuticals etc. As we can see from the second graph Food Manufacturing GVA Per £million across the UK regions also highlighted a disparate contribution between regions. But it has to be recognised that the spatial environment of England inflated Food Industry GVA contribution. Apart from the geographical size, the bigger GVA contribution came from industrial areas with dense populations, for example, the North West and the Midlands.  </a:t>
            </a:r>
          </a:p>
          <a:p>
            <a:endParaRPr lang="en-GB" sz="1200" b="1" i="0" u="none" strike="noStrike" kern="1200" baseline="0">
              <a:solidFill>
                <a:schemeClr val="tx1"/>
              </a:solidFill>
              <a:latin typeface="+mn-lt"/>
              <a:ea typeface="+mn-ea"/>
              <a:cs typeface="+mn-cs"/>
            </a:endParaRPr>
          </a:p>
          <a:p>
            <a:r>
              <a:rPr lang="en-GB" sz="1200" b="1" i="0" u="none" strike="noStrike" kern="1200" baseline="0">
                <a:solidFill>
                  <a:schemeClr val="tx1"/>
                </a:solidFill>
                <a:latin typeface="+mn-lt"/>
                <a:ea typeface="+mn-ea"/>
                <a:cs typeface="+mn-cs"/>
              </a:rPr>
              <a:t> </a:t>
            </a:r>
            <a:r>
              <a:rPr lang="en-GB" sz="1200" b="1" kern="1200">
                <a:solidFill>
                  <a:schemeClr val="tx1"/>
                </a:solidFill>
                <a:effectLst/>
                <a:latin typeface="+mn-lt"/>
                <a:ea typeface="+mn-ea"/>
                <a:cs typeface="+mn-cs"/>
              </a:rPr>
              <a:t>The UK Government’s Department of the Environment, Fisheries and Rural Affairs’ response was to create the </a:t>
            </a:r>
            <a:r>
              <a:rPr lang="en-GB" b="1"/>
              <a:t>Food Industry Sustainability Strategy </a:t>
            </a:r>
            <a:r>
              <a:rPr lang="en-GB" sz="1200" b="1" kern="1200">
                <a:solidFill>
                  <a:schemeClr val="tx1"/>
                </a:solidFill>
                <a:effectLst/>
                <a:latin typeface="+mn-lt"/>
                <a:ea typeface="+mn-ea"/>
                <a:cs typeface="+mn-cs"/>
              </a:rPr>
              <a:t>2006 and pledged to use all available resources to boost the Regional GVA (£ per head). </a:t>
            </a:r>
            <a:endParaRPr lang="en-GB" b="1"/>
          </a:p>
        </p:txBody>
      </p:sp>
      <p:sp>
        <p:nvSpPr>
          <p:cNvPr id="4" name="Slide Number Placeholder 3"/>
          <p:cNvSpPr>
            <a:spLocks noGrp="1"/>
          </p:cNvSpPr>
          <p:nvPr>
            <p:ph type="sldNum" sz="quarter" idx="5"/>
          </p:nvPr>
        </p:nvSpPr>
        <p:spPr/>
        <p:txBody>
          <a:bodyPr/>
          <a:lstStyle/>
          <a:p>
            <a:fld id="{3FB902F4-BDC4-E545-963F-EE58C192BFC7}" type="slidenum">
              <a:rPr lang="en-US" smtClean="0"/>
              <a:pPr/>
              <a:t>3</a:t>
            </a:fld>
            <a:endParaRPr lang="en-US"/>
          </a:p>
        </p:txBody>
      </p:sp>
    </p:spTree>
    <p:extLst>
      <p:ext uri="{BB962C8B-B14F-4D97-AF65-F5344CB8AC3E}">
        <p14:creationId xmlns:p14="http://schemas.microsoft.com/office/powerpoint/2010/main" val="3891690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Even though the contribution of Wales’s food manufacturing GVA to the UK total was less than England and indeed Scotland, the Welsh Government reported it as starting to make a </a:t>
            </a:r>
            <a:r>
              <a:rPr lang="en-GB" sz="1200" b="1" i="1" kern="1200">
                <a:solidFill>
                  <a:schemeClr val="tx1"/>
                </a:solidFill>
                <a:effectLst/>
                <a:latin typeface="+mn-lt"/>
                <a:ea typeface="+mn-ea"/>
                <a:cs typeface="+mn-cs"/>
              </a:rPr>
              <a:t>“significant contribution to the Welsh economy”</a:t>
            </a:r>
            <a:r>
              <a:rPr lang="en-GB" sz="1200" b="1" kern="1200">
                <a:solidFill>
                  <a:schemeClr val="tx1"/>
                </a:solidFill>
                <a:effectLst/>
                <a:latin typeface="+mn-lt"/>
                <a:ea typeface="+mn-ea"/>
                <a:cs typeface="+mn-cs"/>
              </a:rPr>
              <a:t> (Welsh Government, 2008). However,</a:t>
            </a:r>
            <a:r>
              <a:rPr lang="en-GB" sz="1200" b="1" kern="1200" baseline="0">
                <a:solidFill>
                  <a:schemeClr val="tx1"/>
                </a:solidFill>
                <a:effectLst/>
                <a:latin typeface="+mn-lt"/>
                <a:ea typeface="+mn-ea"/>
                <a:cs typeface="+mn-cs"/>
              </a:rPr>
              <a:t> research conducted on behalf of the Welsh Government by</a:t>
            </a:r>
            <a:r>
              <a:rPr lang="en-GB" sz="1200" b="1" kern="1200">
                <a:solidFill>
                  <a:schemeClr val="tx1"/>
                </a:solidFill>
                <a:effectLst/>
                <a:latin typeface="+mn-lt"/>
                <a:ea typeface="+mn-ea"/>
                <a:cs typeface="+mn-cs"/>
              </a:rPr>
              <a:t> Lloyd and Simmons (2008) (ZERO2FIVE) identified</a:t>
            </a:r>
            <a:r>
              <a:rPr lang="en-GB" sz="1200" b="1" kern="1200" baseline="0">
                <a:solidFill>
                  <a:schemeClr val="tx1"/>
                </a:solidFill>
                <a:effectLst/>
                <a:latin typeface="+mn-lt"/>
                <a:ea typeface="+mn-ea"/>
                <a:cs typeface="+mn-cs"/>
              </a:rPr>
              <a:t> that food manufacturers in Wales were faced with industry-specific barriers and challenges to growth, which we will come to in the next slide</a:t>
            </a:r>
            <a:r>
              <a:rPr lang="en-GB" sz="1200" kern="1200" baseline="0">
                <a:solidFill>
                  <a:schemeClr val="tx1"/>
                </a:solidFill>
                <a:effectLst/>
                <a:latin typeface="+mn-lt"/>
                <a:ea typeface="+mn-ea"/>
                <a:cs typeface="+mn-cs"/>
              </a:rPr>
              <a:t>.</a:t>
            </a:r>
            <a:r>
              <a:rPr lang="en-GB" sz="1200" b="0" i="0" u="none" strike="noStrike" kern="1200" baseline="0">
                <a:solidFill>
                  <a:schemeClr val="tx1"/>
                </a:solidFill>
                <a:effectLst/>
                <a:latin typeface="+mn-lt"/>
                <a:ea typeface="+mn-ea"/>
                <a:cs typeface="+mn-cs"/>
              </a:rPr>
              <a:t> </a:t>
            </a:r>
            <a:r>
              <a:rPr lang="en-GB" sz="1200" b="1" kern="1200" baseline="0">
                <a:solidFill>
                  <a:schemeClr val="tx1"/>
                </a:solidFill>
                <a:effectLst/>
                <a:latin typeface="+mn-lt"/>
                <a:ea typeface="+mn-ea"/>
                <a:cs typeface="+mn-cs"/>
              </a:rPr>
              <a:t>Also that the industry was dominated by SMEs, (varying, dependent on time, between 450-600 businesses), with SME specific barriers and challenges.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kern="1200" baseline="0">
                <a:solidFill>
                  <a:schemeClr val="tx1"/>
                </a:solidFill>
                <a:latin typeface="+mn-lt"/>
                <a:ea typeface="+mn-ea"/>
                <a:cs typeface="+mn-cs"/>
              </a:rPr>
              <a:t>To boost the observed food manufacturing industry growth trend, the Welsh government funded a series of strategic and tactical growth platform initiatives between food and drink manufacturers and processors in Wales and ZERO2FIVE, based on knowledge exchange/transfer activities, which we will look at in more depth as we move through the presentation. </a:t>
            </a:r>
            <a:endParaRPr lang="en-US" sz="1200" b="1"/>
          </a:p>
          <a:p>
            <a:endParaRPr lang="en-GB" sz="1200" b="0" i="0" u="none" strike="noStrike" kern="1200" baseline="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0" i="0" u="none" strike="noStrike" kern="1200" baseline="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0" i="0" u="none" strike="noStrike" kern="1200" baseline="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0" i="0" u="none" strike="noStrike" kern="1200" baseline="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0" i="0" u="none" strike="noStrike" kern="1200" baseline="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0" i="0" u="none" strike="noStrike" kern="1200" baseline="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0" i="0" u="none" strike="noStrike" kern="1200" baseline="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0" i="0" u="none" strike="noStrike" kern="1200" baseline="0">
              <a:solidFill>
                <a:schemeClr val="tx1"/>
              </a:solidFill>
              <a:latin typeface="+mn-lt"/>
              <a:ea typeface="+mn-ea"/>
              <a:cs typeface="+mn-cs"/>
            </a:endParaRPr>
          </a:p>
          <a:p>
            <a:endParaRPr lang="en-GB" sz="1200" b="0" i="0" u="none" strike="noStrike" kern="1200" baseline="0">
              <a:solidFill>
                <a:schemeClr val="tx1"/>
              </a:solidFill>
              <a:latin typeface="+mn-lt"/>
              <a:ea typeface="+mn-ea"/>
              <a:cs typeface="+mn-cs"/>
            </a:endParaRPr>
          </a:p>
          <a:p>
            <a:endParaRPr lang="en-GB" sz="1200" b="0" i="0" u="none" strike="noStrike" kern="1200" baseline="0">
              <a:solidFill>
                <a:schemeClr val="tx1"/>
              </a:solidFill>
              <a:latin typeface="+mn-lt"/>
              <a:ea typeface="+mn-ea"/>
              <a:cs typeface="+mn-cs"/>
            </a:endParaRPr>
          </a:p>
          <a:p>
            <a:endParaRPr lang="en-GB" sz="1200" b="0" i="0" u="none" strike="noStrike" kern="1200" baseline="0">
              <a:solidFill>
                <a:schemeClr val="tx1"/>
              </a:solidFill>
              <a:latin typeface="+mn-lt"/>
              <a:ea typeface="+mn-ea"/>
              <a:cs typeface="+mn-cs"/>
            </a:endParaRPr>
          </a:p>
          <a:p>
            <a:endParaRPr lang="en-GB" sz="1200" b="0" i="0" u="none" strike="noStrike" kern="1200" baseline="0">
              <a:solidFill>
                <a:schemeClr val="tx1"/>
              </a:solidFill>
              <a:latin typeface="+mn-lt"/>
              <a:ea typeface="+mn-ea"/>
              <a:cs typeface="+mn-cs"/>
            </a:endParaRPr>
          </a:p>
          <a:p>
            <a:r>
              <a:rPr lang="en-GB" sz="1200" kern="1200">
                <a:solidFill>
                  <a:schemeClr val="tx1"/>
                </a:solidFill>
                <a:effectLst/>
                <a:latin typeface="+mn-lt"/>
                <a:ea typeface="+mn-ea"/>
                <a:cs typeface="+mn-cs"/>
              </a:rPr>
              <a:t> </a:t>
            </a:r>
          </a:p>
          <a:p>
            <a:endParaRPr lang="en-GB"/>
          </a:p>
        </p:txBody>
      </p:sp>
      <p:sp>
        <p:nvSpPr>
          <p:cNvPr id="4" name="Slide Number Placeholder 3"/>
          <p:cNvSpPr>
            <a:spLocks noGrp="1"/>
          </p:cNvSpPr>
          <p:nvPr>
            <p:ph type="sldNum" sz="quarter" idx="5"/>
          </p:nvPr>
        </p:nvSpPr>
        <p:spPr/>
        <p:txBody>
          <a:bodyPr/>
          <a:lstStyle/>
          <a:p>
            <a:fld id="{3FB902F4-BDC4-E545-963F-EE58C192BFC7}" type="slidenum">
              <a:rPr lang="en-US" smtClean="0"/>
              <a:pPr/>
              <a:t>4</a:t>
            </a:fld>
            <a:endParaRPr lang="en-US"/>
          </a:p>
        </p:txBody>
      </p:sp>
    </p:spTree>
    <p:extLst>
      <p:ext uri="{BB962C8B-B14F-4D97-AF65-F5344CB8AC3E}">
        <p14:creationId xmlns:p14="http://schemas.microsoft.com/office/powerpoint/2010/main" val="3717241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u="none" strike="noStrike" kern="1200" baseline="0" dirty="0">
                <a:solidFill>
                  <a:schemeClr val="tx1"/>
                </a:solidFill>
                <a:latin typeface="+mn-lt"/>
                <a:ea typeface="+mn-ea"/>
                <a:cs typeface="+mn-cs"/>
              </a:rPr>
              <a:t>Moving to the literature review it was important to consider several different aspects.</a:t>
            </a:r>
          </a:p>
          <a:p>
            <a:endParaRPr lang="en-GB" sz="1200" b="1" i="0" u="none" strike="noStrike" kern="1200" baseline="0" dirty="0">
              <a:solidFill>
                <a:schemeClr val="tx1"/>
              </a:solidFill>
              <a:latin typeface="+mn-lt"/>
              <a:ea typeface="+mn-ea"/>
              <a:cs typeface="+mn-cs"/>
            </a:endParaRPr>
          </a:p>
          <a:p>
            <a:r>
              <a:rPr lang="en-GB" sz="1200" b="1" i="0" u="none" strike="noStrike" kern="1200" baseline="0" dirty="0">
                <a:solidFill>
                  <a:schemeClr val="tx1"/>
                </a:solidFill>
                <a:latin typeface="+mn-lt"/>
                <a:ea typeface="+mn-ea"/>
                <a:cs typeface="+mn-cs"/>
              </a:rPr>
              <a:t>The review began with identifying generic inhibitors to SME growth to identify common themes, which were rising cost, lack of finance, lack of skills and the impact of the recession, the reluctance of lending,</a:t>
            </a:r>
            <a:r>
              <a:rPr lang="en-GB" sz="1200" b="1" kern="1200" dirty="0">
                <a:solidFill>
                  <a:schemeClr val="tx1"/>
                </a:solidFill>
                <a:effectLst/>
                <a:latin typeface="+mn-lt"/>
                <a:ea typeface="+mn-ea"/>
                <a:cs typeface="+mn-cs"/>
              </a:rPr>
              <a:t> a reluctance of SMEs to employ costly graduates and a lack of management time.</a:t>
            </a:r>
          </a:p>
          <a:p>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Food Manufacturing SMEs were also faced with the power of leading retailers putting competitive pressure on proffered food suppliers competing for valuable shelf space and their move towards traceable systems of quality and food safety. Meeting international quality standards involved significant investment, with additional expenses of employing technically proficient staff. Key technical skills were deemed </a:t>
            </a:r>
            <a:r>
              <a:rPr lang="en-GB" sz="1200" b="1" i="1" kern="1200" dirty="0">
                <a:solidFill>
                  <a:schemeClr val="tx1"/>
                </a:solidFill>
                <a:effectLst/>
                <a:latin typeface="+mn-lt"/>
                <a:ea typeface="+mn-ea"/>
                <a:cs typeface="+mn-cs"/>
              </a:rPr>
              <a:t>“essential for meeting legal compliance such as food safety management and labelling legislation”</a:t>
            </a:r>
            <a:r>
              <a:rPr lang="en-GB" sz="1200" b="1" kern="1200" dirty="0">
                <a:solidFill>
                  <a:schemeClr val="tx1"/>
                </a:solidFill>
                <a:effectLst/>
                <a:latin typeface="+mn-lt"/>
                <a:ea typeface="+mn-ea"/>
                <a:cs typeface="+mn-cs"/>
              </a:rPr>
              <a:t>. Without these critical technical skills, these SMEs had limited ability to meet the increasing demands of large retail chains.</a:t>
            </a:r>
          </a:p>
          <a:p>
            <a:r>
              <a:rPr lang="en-GB" sz="1200" b="1"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Options for organisations to obtain growth were acquisition from buyouts was one strategy, but this was seen as an inhibitor of </a:t>
            </a:r>
            <a:r>
              <a:rPr lang="en-GB" sz="1200" b="1" i="1" kern="1200" dirty="0">
                <a:solidFill>
                  <a:schemeClr val="tx1"/>
                </a:solidFill>
                <a:effectLst/>
                <a:latin typeface="+mn-lt"/>
                <a:ea typeface="+mn-ea"/>
                <a:cs typeface="+mn-cs"/>
              </a:rPr>
              <a:t>“external growth”</a:t>
            </a:r>
            <a:r>
              <a:rPr lang="en-GB" sz="1200" b="1" kern="1200" dirty="0">
                <a:solidFill>
                  <a:schemeClr val="tx1"/>
                </a:solidFill>
                <a:effectLst/>
                <a:latin typeface="+mn-lt"/>
                <a:ea typeface="+mn-ea"/>
                <a:cs typeface="+mn-cs"/>
              </a:rPr>
              <a:t> from </a:t>
            </a:r>
            <a:r>
              <a:rPr lang="en-GB" sz="1200" b="1" i="1" kern="1200" dirty="0">
                <a:solidFill>
                  <a:schemeClr val="tx1"/>
                </a:solidFill>
                <a:effectLst/>
                <a:latin typeface="+mn-lt"/>
                <a:ea typeface="+mn-ea"/>
                <a:cs typeface="+mn-cs"/>
              </a:rPr>
              <a:t>“squeezed out”</a:t>
            </a:r>
            <a:r>
              <a:rPr lang="en-GB" sz="1200" b="1" kern="1200" dirty="0">
                <a:solidFill>
                  <a:schemeClr val="tx1"/>
                </a:solidFill>
                <a:effectLst/>
                <a:latin typeface="+mn-lt"/>
                <a:ea typeface="+mn-ea"/>
                <a:cs typeface="+mn-cs"/>
              </a:rPr>
              <a:t> funds. Another method is strategic diversification into new or niche markets to avoid product obsolescence.</a:t>
            </a:r>
          </a:p>
          <a:p>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Alternatively, organisations can use platform strategies successfully for growth by providing new products to new domains. The downside is internal platform strategies would again incur an expense.</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3FB902F4-BDC4-E545-963F-EE58C192BFC7}" type="slidenum">
              <a:rPr lang="en-US" smtClean="0"/>
              <a:pPr/>
              <a:t>5</a:t>
            </a:fld>
            <a:endParaRPr lang="en-US"/>
          </a:p>
        </p:txBody>
      </p:sp>
    </p:spTree>
    <p:extLst>
      <p:ext uri="{BB962C8B-B14F-4D97-AF65-F5344CB8AC3E}">
        <p14:creationId xmlns:p14="http://schemas.microsoft.com/office/powerpoint/2010/main" val="3345984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For SMEs that had the finance and capability to create internal growth platforms, growth would depend on their own organisational strategy. The differing strategic business models would achieve differing outcomes, each with a different economic impact realising divergent economic growth. </a:t>
            </a:r>
          </a:p>
          <a:p>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Successful platform strategies would need to have:</a:t>
            </a:r>
          </a:p>
          <a:p>
            <a:pPr marL="628650" lvl="1" indent="-171450">
              <a:buFont typeface="Arial" panose="020B0604020202020204" pitchFamily="34" charset="0"/>
              <a:buChar char="•"/>
            </a:pPr>
            <a:r>
              <a:rPr lang="en-GB" sz="1200" b="1" kern="1200" dirty="0">
                <a:solidFill>
                  <a:schemeClr val="tx1"/>
                </a:solidFill>
                <a:effectLst/>
                <a:latin typeface="+mn-lt"/>
                <a:ea typeface="+mn-ea"/>
                <a:cs typeface="+mn-cs"/>
              </a:rPr>
              <a:t>Third party governance and networks for success.</a:t>
            </a:r>
          </a:p>
          <a:p>
            <a:pPr marL="628650" lvl="1" indent="-171450">
              <a:buFont typeface="Arial" panose="020B0604020202020204" pitchFamily="34" charset="0"/>
              <a:buChar char="•"/>
            </a:pPr>
            <a:r>
              <a:rPr lang="en-GB" sz="1200" b="1" kern="1200" dirty="0">
                <a:solidFill>
                  <a:schemeClr val="tx1"/>
                </a:solidFill>
                <a:effectLst/>
                <a:latin typeface="+mn-lt"/>
                <a:ea typeface="+mn-ea"/>
                <a:cs typeface="+mn-cs"/>
              </a:rPr>
              <a:t>Three main types of external players; consumers, developers and the platform provide.</a:t>
            </a:r>
          </a:p>
          <a:p>
            <a:pPr marL="628650" lvl="1" indent="-171450">
              <a:buFont typeface="Arial" panose="020B0604020202020204" pitchFamily="34" charset="0"/>
              <a:buChar char="•"/>
            </a:pPr>
            <a:r>
              <a:rPr lang="en-GB" sz="1200" b="1" kern="1200" dirty="0">
                <a:solidFill>
                  <a:schemeClr val="tx1"/>
                </a:solidFill>
                <a:effectLst/>
                <a:latin typeface="+mn-lt"/>
                <a:ea typeface="+mn-ea"/>
                <a:cs typeface="+mn-cs"/>
              </a:rPr>
              <a:t>Strategic partnerships in a unit of three or four senior executives in an empowered team that were entrepreneurial; understood the product markets; had the experience of building new business and could </a:t>
            </a:r>
            <a:r>
              <a:rPr lang="en-GB" sz="1200" b="1" i="1" kern="1200" dirty="0">
                <a:solidFill>
                  <a:schemeClr val="tx1"/>
                </a:solidFill>
                <a:effectLst/>
                <a:latin typeface="+mn-lt"/>
                <a:ea typeface="+mn-ea"/>
                <a:cs typeface="+mn-cs"/>
              </a:rPr>
              <a:t>“develop a pipeline of new growth platforms over time”.</a:t>
            </a:r>
          </a:p>
          <a:p>
            <a:pPr marL="628650" lvl="1" indent="-171450">
              <a:buFont typeface="Arial" panose="020B0604020202020204" pitchFamily="34" charset="0"/>
              <a:buChar char="•"/>
            </a:pPr>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Platform strategies for regional development that combined new and existing knowledge would provide economically profitable products and processes that would form a sustainable competitive advantage as they were strongly bound to a region, based on past trajectories; regional.</a:t>
            </a:r>
          </a:p>
          <a:p>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The review highlighted a research gap in Welsh Government/EU funded triple helix knowledge transfer growth platforms for the nation’s Food and Drink Manufacturing and Processing (FDMP) SMEs, between 2008 and 2020.</a:t>
            </a:r>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3FB902F4-BDC4-E545-963F-EE58C192BFC7}" type="slidenum">
              <a:rPr lang="en-US" smtClean="0"/>
              <a:pPr/>
              <a:t>6</a:t>
            </a:fld>
            <a:endParaRPr lang="en-US"/>
          </a:p>
        </p:txBody>
      </p:sp>
    </p:spTree>
    <p:extLst>
      <p:ext uri="{BB962C8B-B14F-4D97-AF65-F5344CB8AC3E}">
        <p14:creationId xmlns:p14="http://schemas.microsoft.com/office/powerpoint/2010/main" val="31832517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To give an example of a growth platform strategic framework organisational platforms had similar components to platforms for regional growth:</a:t>
            </a:r>
          </a:p>
          <a:p>
            <a:r>
              <a:rPr lang="en-GB" b="1" dirty="0"/>
              <a:t>	Where they are now, where they want to be, how long will it take to get there, why do they want to be there and what are the requirements?</a:t>
            </a:r>
          </a:p>
          <a:p>
            <a:endParaRPr lang="en-GB" b="1" dirty="0"/>
          </a:p>
          <a:p>
            <a:r>
              <a:rPr lang="en-GB" b="1" dirty="0"/>
              <a:t>Tactical platform rang from short to medium term. Strategic platforms are long term. </a:t>
            </a:r>
          </a:p>
          <a:p>
            <a:endParaRPr lang="en-GB" b="1" dirty="0"/>
          </a:p>
          <a:p>
            <a:r>
              <a:rPr lang="en-GB" b="1" dirty="0"/>
              <a:t>Both organisational and regional platforms require investment, technical knowledge, upskilling and market research etc.</a:t>
            </a:r>
          </a:p>
          <a:p>
            <a:endParaRPr lang="en-GB" dirty="0"/>
          </a:p>
          <a:p>
            <a:endParaRPr lang="en-GB" dirty="0"/>
          </a:p>
        </p:txBody>
      </p:sp>
      <p:sp>
        <p:nvSpPr>
          <p:cNvPr id="4" name="Slide Number Placeholder 3"/>
          <p:cNvSpPr>
            <a:spLocks noGrp="1"/>
          </p:cNvSpPr>
          <p:nvPr>
            <p:ph type="sldNum" sz="quarter" idx="5"/>
          </p:nvPr>
        </p:nvSpPr>
        <p:spPr/>
        <p:txBody>
          <a:bodyPr/>
          <a:lstStyle/>
          <a:p>
            <a:fld id="{3FB902F4-BDC4-E545-963F-EE58C192BFC7}" type="slidenum">
              <a:rPr lang="en-US" smtClean="0"/>
              <a:pPr/>
              <a:t>7</a:t>
            </a:fld>
            <a:endParaRPr lang="en-US"/>
          </a:p>
        </p:txBody>
      </p:sp>
    </p:spTree>
    <p:extLst>
      <p:ext uri="{BB962C8B-B14F-4D97-AF65-F5344CB8AC3E}">
        <p14:creationId xmlns:p14="http://schemas.microsoft.com/office/powerpoint/2010/main" val="37201118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a:solidFill>
                  <a:schemeClr val="tx1"/>
                </a:solidFill>
                <a:effectLst/>
                <a:latin typeface="+mn-lt"/>
                <a:ea typeface="+mn-ea"/>
                <a:cs typeface="+mn-cs"/>
              </a:rPr>
              <a:t>As part of the first phase, a quantitative and qualitative triangulated mixed-method approach was decided on, to strengthen assessment reliability.</a:t>
            </a:r>
          </a:p>
          <a:p>
            <a:endParaRPr lang="en-GB" sz="1200" b="1"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Phase two included programme/project and intervention delivery documents (</a:t>
            </a:r>
            <a:r>
              <a:rPr lang="en-GB" sz="1200" b="1" i="1" kern="1200">
                <a:solidFill>
                  <a:schemeClr val="tx1"/>
                </a:solidFill>
                <a:effectLst/>
                <a:latin typeface="+mn-lt"/>
                <a:ea typeface="+mn-ea"/>
                <a:cs typeface="+mn-cs"/>
              </a:rPr>
              <a:t>n=</a:t>
            </a:r>
            <a:r>
              <a:rPr lang="en-GB" sz="1200" b="1" kern="1200">
                <a:solidFill>
                  <a:schemeClr val="tx1"/>
                </a:solidFill>
                <a:effectLst/>
                <a:latin typeface="+mn-lt"/>
                <a:ea typeface="+mn-ea"/>
                <a:cs typeface="+mn-cs"/>
              </a:rPr>
              <a:t>510) being quantitatively analysed, which provided partner SME intervention engagement numbers, geographical locations and classification type categories e.g. Bakery, Red Meat etc.</a:t>
            </a:r>
          </a:p>
          <a:p>
            <a:endParaRPr lang="en-GB" sz="1200" b="1"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Individual minutes and reports of local management committee/business review meetings (</a:t>
            </a:r>
            <a:r>
              <a:rPr lang="en-GB" sz="1200" b="1" i="1" kern="1200">
                <a:solidFill>
                  <a:schemeClr val="tx1"/>
                </a:solidFill>
                <a:effectLst/>
                <a:latin typeface="+mn-lt"/>
                <a:ea typeface="+mn-ea"/>
                <a:cs typeface="+mn-cs"/>
              </a:rPr>
              <a:t>n=</a:t>
            </a:r>
            <a:r>
              <a:rPr lang="en-GB" sz="1200" b="1" kern="1200">
                <a:solidFill>
                  <a:schemeClr val="tx1"/>
                </a:solidFill>
                <a:effectLst/>
                <a:latin typeface="+mn-lt"/>
                <a:ea typeface="+mn-ea"/>
                <a:cs typeface="+mn-cs"/>
              </a:rPr>
              <a:t>340); and final project reports and evaluations (</a:t>
            </a:r>
            <a:r>
              <a:rPr lang="en-GB" sz="1200" b="1" i="1" kern="1200">
                <a:solidFill>
                  <a:schemeClr val="tx1"/>
                </a:solidFill>
                <a:effectLst/>
                <a:latin typeface="+mn-lt"/>
                <a:ea typeface="+mn-ea"/>
                <a:cs typeface="+mn-cs"/>
              </a:rPr>
              <a:t>n=</a:t>
            </a:r>
            <a:r>
              <a:rPr lang="en-GB" sz="1200" b="1" kern="1200">
                <a:solidFill>
                  <a:schemeClr val="tx1"/>
                </a:solidFill>
                <a:effectLst/>
                <a:latin typeface="+mn-lt"/>
                <a:ea typeface="+mn-ea"/>
                <a:cs typeface="+mn-cs"/>
              </a:rPr>
              <a:t>6) provided a quantitative content analysis of partner outputs/outcomes and key performance indicators.</a:t>
            </a:r>
          </a:p>
          <a:p>
            <a:endParaRPr lang="en-GB" sz="1200" b="1"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Phase three consisted of the analysis of semi-structured in-depth qualitative interviews conducted with partner SME managers (</a:t>
            </a:r>
            <a:r>
              <a:rPr lang="en-GB" sz="1200" b="1" i="1" kern="1200">
                <a:solidFill>
                  <a:schemeClr val="tx1"/>
                </a:solidFill>
                <a:effectLst/>
                <a:latin typeface="+mn-lt"/>
                <a:ea typeface="+mn-ea"/>
                <a:cs typeface="+mn-cs"/>
              </a:rPr>
              <a:t>n=</a:t>
            </a:r>
            <a:r>
              <a:rPr lang="en-GB" sz="1200" b="1" kern="1200">
                <a:solidFill>
                  <a:schemeClr val="tx1"/>
                </a:solidFill>
                <a:effectLst/>
                <a:latin typeface="+mn-lt"/>
                <a:ea typeface="+mn-ea"/>
                <a:cs typeface="+mn-cs"/>
              </a:rPr>
              <a:t>6) and project/programme technical operational managers (</a:t>
            </a:r>
            <a:r>
              <a:rPr lang="en-GB" sz="1200" b="1" i="1" kern="1200">
                <a:solidFill>
                  <a:schemeClr val="tx1"/>
                </a:solidFill>
                <a:effectLst/>
                <a:latin typeface="+mn-lt"/>
                <a:ea typeface="+mn-ea"/>
                <a:cs typeface="+mn-cs"/>
              </a:rPr>
              <a:t>n=</a:t>
            </a:r>
            <a:r>
              <a:rPr lang="en-GB" sz="1200" b="1" kern="1200">
                <a:solidFill>
                  <a:schemeClr val="tx1"/>
                </a:solidFill>
                <a:effectLst/>
                <a:latin typeface="+mn-lt"/>
                <a:ea typeface="+mn-ea"/>
                <a:cs typeface="+mn-cs"/>
              </a:rPr>
              <a:t>6). Partner SME letters to the UK Food and Farming minister (</a:t>
            </a:r>
            <a:r>
              <a:rPr lang="en-GB" sz="1200" b="1" i="1" kern="1200">
                <a:solidFill>
                  <a:schemeClr val="tx1"/>
                </a:solidFill>
                <a:effectLst/>
                <a:latin typeface="+mn-lt"/>
                <a:ea typeface="+mn-ea"/>
                <a:cs typeface="+mn-cs"/>
              </a:rPr>
              <a:t>n=</a:t>
            </a:r>
            <a:r>
              <a:rPr lang="en-GB" sz="1200" b="1" kern="1200">
                <a:solidFill>
                  <a:schemeClr val="tx1"/>
                </a:solidFill>
                <a:effectLst/>
                <a:latin typeface="+mn-lt"/>
                <a:ea typeface="+mn-ea"/>
                <a:cs typeface="+mn-cs"/>
              </a:rPr>
              <a:t>3); available case studies (</a:t>
            </a:r>
            <a:r>
              <a:rPr lang="en-GB" sz="1200" b="1" i="1" kern="1200">
                <a:solidFill>
                  <a:schemeClr val="tx1"/>
                </a:solidFill>
                <a:effectLst/>
                <a:latin typeface="+mn-lt"/>
                <a:ea typeface="+mn-ea"/>
                <a:cs typeface="+mn-cs"/>
              </a:rPr>
              <a:t>n=</a:t>
            </a:r>
            <a:r>
              <a:rPr lang="en-GB" sz="1200" b="1" kern="1200">
                <a:solidFill>
                  <a:schemeClr val="tx1"/>
                </a:solidFill>
                <a:effectLst/>
                <a:latin typeface="+mn-lt"/>
                <a:ea typeface="+mn-ea"/>
                <a:cs typeface="+mn-cs"/>
              </a:rPr>
              <a:t>&gt;30); media and Welsh Government reports (</a:t>
            </a:r>
            <a:r>
              <a:rPr lang="en-GB" sz="1200" b="1" i="1" kern="1200">
                <a:solidFill>
                  <a:schemeClr val="tx1"/>
                </a:solidFill>
                <a:effectLst/>
                <a:latin typeface="+mn-lt"/>
                <a:ea typeface="+mn-ea"/>
                <a:cs typeface="+mn-cs"/>
              </a:rPr>
              <a:t>n=</a:t>
            </a:r>
            <a:r>
              <a:rPr lang="en-GB" sz="1200" b="1" kern="1200">
                <a:solidFill>
                  <a:schemeClr val="tx1"/>
                </a:solidFill>
                <a:effectLst/>
                <a:latin typeface="+mn-lt"/>
                <a:ea typeface="+mn-ea"/>
                <a:cs typeface="+mn-cs"/>
              </a:rPr>
              <a:t>&gt;120) associated with reported outputs/outcomes, provided data for a thematic analysis according to strategic growth components (utilising NVivo v12). </a:t>
            </a:r>
          </a:p>
          <a:p>
            <a:endParaRPr lang="en-GB"/>
          </a:p>
        </p:txBody>
      </p:sp>
      <p:sp>
        <p:nvSpPr>
          <p:cNvPr id="4" name="Slide Number Placeholder 3"/>
          <p:cNvSpPr>
            <a:spLocks noGrp="1"/>
          </p:cNvSpPr>
          <p:nvPr>
            <p:ph type="sldNum" sz="quarter" idx="5"/>
          </p:nvPr>
        </p:nvSpPr>
        <p:spPr/>
        <p:txBody>
          <a:bodyPr/>
          <a:lstStyle/>
          <a:p>
            <a:fld id="{3FB902F4-BDC4-E545-963F-EE58C192BFC7}" type="slidenum">
              <a:rPr lang="en-US" smtClean="0"/>
              <a:pPr/>
              <a:t>8</a:t>
            </a:fld>
            <a:endParaRPr lang="en-US"/>
          </a:p>
        </p:txBody>
      </p:sp>
    </p:spTree>
    <p:extLst>
      <p:ext uri="{BB962C8B-B14F-4D97-AF65-F5344CB8AC3E}">
        <p14:creationId xmlns:p14="http://schemas.microsoft.com/office/powerpoint/2010/main" val="9061679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As we can see, the principles of the policy agenda for Wales in 2007 included job creation, enterprise and business growth, and development of job skills.</a:t>
            </a:r>
          </a:p>
          <a:p>
            <a:endParaRPr lang="en-GB" b="1" dirty="0"/>
          </a:p>
          <a:p>
            <a:r>
              <a:rPr lang="en-GB" b="1" dirty="0"/>
              <a:t>Specifically for the Welsh food and drink sector, the strategy for delivering the policy aims included improvements in business performance, supply chain linkages and innovation.</a:t>
            </a:r>
          </a:p>
          <a:p>
            <a:endParaRPr lang="en-GB" b="1" dirty="0"/>
          </a:p>
          <a:p>
            <a:r>
              <a:rPr lang="en-GB" b="1" dirty="0"/>
              <a:t>Delivering the 2008-2010 strategy was complemented by funding from the Rural Development Plan 2007 - 2015</a:t>
            </a:r>
          </a:p>
          <a:p>
            <a:endParaRPr lang="en-GB" b="1" dirty="0"/>
          </a:p>
          <a:p>
            <a:r>
              <a:rPr lang="en-GB" b="1" dirty="0"/>
              <a:t>The KITE project strategic platform aimed to utilise academic and technological knowledge to improve food processing, science and safety. The improvements were designed to give SMEs a competitive edge which in turn would ultimately result in contributing to the nation’s economic growth.</a:t>
            </a:r>
          </a:p>
        </p:txBody>
      </p:sp>
      <p:sp>
        <p:nvSpPr>
          <p:cNvPr id="4" name="Slide Number Placeholder 3"/>
          <p:cNvSpPr>
            <a:spLocks noGrp="1"/>
          </p:cNvSpPr>
          <p:nvPr>
            <p:ph type="sldNum" sz="quarter" idx="5"/>
          </p:nvPr>
        </p:nvSpPr>
        <p:spPr/>
        <p:txBody>
          <a:bodyPr/>
          <a:lstStyle/>
          <a:p>
            <a:fld id="{3FB902F4-BDC4-E545-963F-EE58C192BFC7}" type="slidenum">
              <a:rPr lang="en-US" smtClean="0"/>
              <a:pPr/>
              <a:t>9</a:t>
            </a:fld>
            <a:endParaRPr lang="en-US"/>
          </a:p>
        </p:txBody>
      </p:sp>
    </p:spTree>
    <p:extLst>
      <p:ext uri="{BB962C8B-B14F-4D97-AF65-F5344CB8AC3E}">
        <p14:creationId xmlns:p14="http://schemas.microsoft.com/office/powerpoint/2010/main" val="7435896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610600" y="6356350"/>
            <a:ext cx="3235036" cy="365125"/>
          </a:xfrm>
        </p:spPr>
        <p:txBody>
          <a:bodyPr/>
          <a:lstStyle/>
          <a:p>
            <a:fld id="{0C31D5D2-5FC6-8744-87A0-60E5ED809D74}" type="slidenum">
              <a:rPr lang="en-US" smtClean="0"/>
              <a:pPr/>
              <a:t>‹#›</a:t>
            </a:fld>
            <a:endParaRPr lang="en-US"/>
          </a:p>
        </p:txBody>
      </p:sp>
      <p:sp>
        <p:nvSpPr>
          <p:cNvPr id="8" name="Title 7"/>
          <p:cNvSpPr>
            <a:spLocks noGrp="1"/>
          </p:cNvSpPr>
          <p:nvPr>
            <p:ph type="title"/>
          </p:nvPr>
        </p:nvSpPr>
        <p:spPr>
          <a:xfrm>
            <a:off x="357447" y="365126"/>
            <a:ext cx="11488189" cy="2004002"/>
          </a:xfrm>
        </p:spPr>
        <p:txBody>
          <a:bodyPr/>
          <a:lstStyle/>
          <a:p>
            <a:r>
              <a:rPr lang="en-US"/>
              <a:t>Click to edit Master title style</a:t>
            </a:r>
          </a:p>
        </p:txBody>
      </p:sp>
      <p:sp>
        <p:nvSpPr>
          <p:cNvPr id="10" name="Text Placeholder 9"/>
          <p:cNvSpPr>
            <a:spLocks noGrp="1"/>
          </p:cNvSpPr>
          <p:nvPr>
            <p:ph type="body" sz="quarter" idx="13"/>
          </p:nvPr>
        </p:nvSpPr>
        <p:spPr>
          <a:xfrm>
            <a:off x="357448" y="2660074"/>
            <a:ext cx="5503025" cy="3183774"/>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9"/>
          <p:cNvSpPr>
            <a:spLocks noGrp="1"/>
          </p:cNvSpPr>
          <p:nvPr>
            <p:ph type="body" sz="quarter" idx="14"/>
          </p:nvPr>
        </p:nvSpPr>
        <p:spPr>
          <a:xfrm>
            <a:off x="6342611" y="2660074"/>
            <a:ext cx="5503025" cy="3183774"/>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50095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00B365A-6B9E-604D-BA5C-88A9FFDA93B4}"/>
              </a:ext>
            </a:extLst>
          </p:cNvPr>
          <p:cNvPicPr>
            <a:picLocks noChangeAspect="1"/>
          </p:cNvPicPr>
          <p:nvPr userDrawn="1"/>
        </p:nvPicPr>
        <p:blipFill>
          <a:blip r:embed="rId3"/>
          <a:stretch>
            <a:fillRect/>
          </a:stretch>
        </p:blipFill>
        <p:spPr>
          <a:xfrm>
            <a:off x="0" y="12700"/>
            <a:ext cx="12192000" cy="6845300"/>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31D5D2-5FC6-8744-87A0-60E5ED809D74}" type="slidenum">
              <a:rPr lang="en-US" smtClean="0"/>
              <a:pPr/>
              <a:t>‹#›</a:t>
            </a:fld>
            <a:endParaRPr lang="en-US"/>
          </a:p>
        </p:txBody>
      </p:sp>
    </p:spTree>
    <p:extLst>
      <p:ext uri="{BB962C8B-B14F-4D97-AF65-F5344CB8AC3E}">
        <p14:creationId xmlns:p14="http://schemas.microsoft.com/office/powerpoint/2010/main" val="890727882"/>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12.xml"/><Relationship Id="rId3" Type="http://schemas.openxmlformats.org/officeDocument/2006/relationships/image" Target="../media/image12.jpeg"/><Relationship Id="rId7" Type="http://schemas.openxmlformats.org/officeDocument/2006/relationships/diagramQuickStyle" Target="../diagrams/quickStyle12.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diagramLayout" Target="../diagrams/layout12.xml"/><Relationship Id="rId5" Type="http://schemas.openxmlformats.org/officeDocument/2006/relationships/diagramData" Target="../diagrams/data12.xml"/><Relationship Id="rId4" Type="http://schemas.openxmlformats.org/officeDocument/2006/relationships/image" Target="../media/image2.png"/><Relationship Id="rId9" Type="http://schemas.microsoft.com/office/2007/relationships/diagramDrawing" Target="../diagrams/drawing12.xml"/></Relationships>
</file>

<file path=ppt/slides/_rels/slide14.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2.png"/><Relationship Id="rId7" Type="http://schemas.openxmlformats.org/officeDocument/2006/relationships/diagramColors" Target="../diagrams/colors13.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chart" Target="../charts/chart2.xml"/><Relationship Id="rId4" Type="http://schemas.openxmlformats.org/officeDocument/2006/relationships/diagramLayout" Target="../diagrams/layout2.xml"/><Relationship Id="rId9" Type="http://schemas.openxmlformats.org/officeDocument/2006/relationships/chart" Target="../charts/chart1.xml"/></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13" Type="http://schemas.microsoft.com/office/2007/relationships/diagramDrawing" Target="../diagrams/drawing4.xml"/><Relationship Id="rId3" Type="http://schemas.openxmlformats.org/officeDocument/2006/relationships/diagramData" Target="../diagrams/data3.xml"/><Relationship Id="rId7" Type="http://schemas.microsoft.com/office/2007/relationships/diagramDrawing" Target="../diagrams/drawing3.xml"/><Relationship Id="rId12" Type="http://schemas.openxmlformats.org/officeDocument/2006/relationships/diagramColors" Target="../diagrams/colors4.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3.xml"/><Relationship Id="rId11" Type="http://schemas.openxmlformats.org/officeDocument/2006/relationships/diagramQuickStyle" Target="../diagrams/quickStyle4.xml"/><Relationship Id="rId5" Type="http://schemas.openxmlformats.org/officeDocument/2006/relationships/diagramQuickStyle" Target="../diagrams/quickStyle3.xml"/><Relationship Id="rId10" Type="http://schemas.openxmlformats.org/officeDocument/2006/relationships/diagramLayout" Target="../diagrams/layout4.xml"/><Relationship Id="rId4" Type="http://schemas.openxmlformats.org/officeDocument/2006/relationships/diagramLayout" Target="../diagrams/layout3.xml"/><Relationship Id="rId9" Type="http://schemas.openxmlformats.org/officeDocument/2006/relationships/diagramData" Target="../diagrams/data4.xml"/></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A13FAC6-4059-4975-9AF8-2874C542CF1E}"/>
              </a:ext>
            </a:extLst>
          </p:cNvPr>
          <p:cNvPicPr>
            <a:picLocks noChangeAspect="1"/>
          </p:cNvPicPr>
          <p:nvPr/>
        </p:nvPicPr>
        <p:blipFill>
          <a:blip r:embed="rId3"/>
          <a:stretch>
            <a:fillRect/>
          </a:stretch>
        </p:blipFill>
        <p:spPr>
          <a:xfrm>
            <a:off x="9289549" y="6316455"/>
            <a:ext cx="2478779" cy="541545"/>
          </a:xfrm>
          <a:prstGeom prst="rect">
            <a:avLst/>
          </a:prstGeom>
        </p:spPr>
      </p:pic>
      <p:pic>
        <p:nvPicPr>
          <p:cNvPr id="3" name="Picture 2">
            <a:extLst>
              <a:ext uri="{FF2B5EF4-FFF2-40B4-BE49-F238E27FC236}">
                <a16:creationId xmlns:a16="http://schemas.microsoft.com/office/drawing/2014/main" id="{66CF373E-2618-FA49-8353-92195F86BCF4}"/>
              </a:ext>
            </a:extLst>
          </p:cNvPr>
          <p:cNvPicPr>
            <a:picLocks noChangeAspect="1"/>
          </p:cNvPicPr>
          <p:nvPr/>
        </p:nvPicPr>
        <p:blipFill>
          <a:blip r:embed="rId4"/>
          <a:stretch>
            <a:fillRect/>
          </a:stretch>
        </p:blipFill>
        <p:spPr>
          <a:xfrm>
            <a:off x="0" y="10107"/>
            <a:ext cx="12192000" cy="6858001"/>
          </a:xfrm>
          <a:prstGeom prst="rect">
            <a:avLst/>
          </a:prstGeom>
        </p:spPr>
      </p:pic>
      <p:sp>
        <p:nvSpPr>
          <p:cNvPr id="5" name="TextBox 4"/>
          <p:cNvSpPr txBox="1"/>
          <p:nvPr/>
        </p:nvSpPr>
        <p:spPr>
          <a:xfrm>
            <a:off x="1048163" y="1716847"/>
            <a:ext cx="10095672" cy="1754326"/>
          </a:xfrm>
          <a:prstGeom prst="rect">
            <a:avLst/>
          </a:prstGeom>
          <a:noFill/>
        </p:spPr>
        <p:txBody>
          <a:bodyPr wrap="square" rtlCol="0">
            <a:spAutoFit/>
          </a:bodyPr>
          <a:lstStyle/>
          <a:p>
            <a:pPr algn="ctr"/>
            <a:r>
              <a:rPr lang="en-GB" sz="3600" b="1" dirty="0">
                <a:solidFill>
                  <a:schemeClr val="bg1"/>
                </a:solidFill>
              </a:rPr>
              <a:t>Strategic and Tactical Continued Growth Platforms in Wales, United Kingdom: The Development of Food Sector Small to Medium Enterprises</a:t>
            </a:r>
            <a:endParaRPr lang="en-US" sz="3600" b="1" dirty="0">
              <a:solidFill>
                <a:schemeClr val="bg1"/>
              </a:solidFill>
              <a:latin typeface="Arial" panose="020B0604020202020204" pitchFamily="34" charset="0"/>
              <a:cs typeface="Arial" panose="020B0604020202020204" pitchFamily="34" charset="0"/>
            </a:endParaRPr>
          </a:p>
        </p:txBody>
      </p:sp>
      <p:sp>
        <p:nvSpPr>
          <p:cNvPr id="4" name="Subtitle 2"/>
          <p:cNvSpPr txBox="1">
            <a:spLocks/>
          </p:cNvSpPr>
          <p:nvPr/>
        </p:nvSpPr>
        <p:spPr>
          <a:xfrm>
            <a:off x="1048163" y="3563820"/>
            <a:ext cx="10095672" cy="1986958"/>
          </a:xfrm>
          <a:prstGeom prst="rect">
            <a:avLst/>
          </a:prstGeom>
        </p:spPr>
        <p:txBody>
          <a:bodyPr lIns="91440" tIns="45720" rIns="91440" bIns="45720" anchor="t">
            <a:normAutofit fontScale="850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GB" sz="3800" dirty="0">
                <a:solidFill>
                  <a:schemeClr val="bg1"/>
                </a:solidFill>
              </a:rPr>
              <a:t>Sharon Mayho - ZERO2FIVE Food and Drink Research Unit</a:t>
            </a:r>
          </a:p>
          <a:p>
            <a:pPr marL="0" indent="0" algn="ctr">
              <a:buNone/>
            </a:pPr>
            <a:r>
              <a:rPr lang="en-GB" dirty="0">
                <a:solidFill>
                  <a:schemeClr val="bg1"/>
                </a:solidFill>
              </a:rPr>
              <a:t>Darren Mumford - ZERO2FIVE Food Industry Centre (FIC)</a:t>
            </a:r>
          </a:p>
          <a:p>
            <a:pPr marL="0" indent="0" algn="ctr">
              <a:buNone/>
            </a:pPr>
            <a:r>
              <a:rPr lang="en-GB" dirty="0">
                <a:solidFill>
                  <a:schemeClr val="bg1"/>
                </a:solidFill>
              </a:rPr>
              <a:t>Prof. David C. Lloyd - ZERO2FIVE Food Industry Centre (FIC)</a:t>
            </a:r>
          </a:p>
          <a:p>
            <a:pPr marL="0" indent="0" algn="ctr">
              <a:buNone/>
            </a:pPr>
            <a:r>
              <a:rPr lang="en-GB" dirty="0">
                <a:solidFill>
                  <a:schemeClr val="bg1"/>
                </a:solidFill>
              </a:rPr>
              <a:t>Dr Elizabeth C. Redmond - ZERO2FIVE Food and Drink Research Unit</a:t>
            </a:r>
          </a:p>
          <a:p>
            <a:pPr marL="0" indent="0" algn="ctr">
              <a:buNone/>
            </a:pPr>
            <a:r>
              <a:rPr lang="en-GB" dirty="0">
                <a:solidFill>
                  <a:schemeClr val="bg1"/>
                </a:solidFill>
              </a:rPr>
              <a:t>Prof. Nick Clifton - Cardiff School of Management</a:t>
            </a:r>
            <a:endParaRPr lang="en-GB" dirty="0">
              <a:solidFill>
                <a:schemeClr val="bg1"/>
              </a:solidFill>
              <a:cs typeface="Calibri"/>
            </a:endParaRPr>
          </a:p>
        </p:txBody>
      </p:sp>
      <p:pic>
        <p:nvPicPr>
          <p:cNvPr id="6" name="Picture 5">
            <a:extLst>
              <a:ext uri="{FF2B5EF4-FFF2-40B4-BE49-F238E27FC236}">
                <a16:creationId xmlns:a16="http://schemas.microsoft.com/office/drawing/2014/main" id="{47099AFD-90D9-40E2-BCDA-A65A8047C10C}"/>
              </a:ext>
            </a:extLst>
          </p:cNvPr>
          <p:cNvPicPr>
            <a:picLocks noChangeAspect="1"/>
          </p:cNvPicPr>
          <p:nvPr/>
        </p:nvPicPr>
        <p:blipFill>
          <a:blip r:embed="rId5"/>
          <a:stretch>
            <a:fillRect/>
          </a:stretch>
        </p:blipFill>
        <p:spPr>
          <a:xfrm>
            <a:off x="5536553" y="5694842"/>
            <a:ext cx="1118891" cy="990244"/>
          </a:xfrm>
          <a:prstGeom prst="rect">
            <a:avLst/>
          </a:prstGeom>
        </p:spPr>
      </p:pic>
      <p:pic>
        <p:nvPicPr>
          <p:cNvPr id="7" name="Picture 6">
            <a:extLst>
              <a:ext uri="{FF2B5EF4-FFF2-40B4-BE49-F238E27FC236}">
                <a16:creationId xmlns:a16="http://schemas.microsoft.com/office/drawing/2014/main" id="{A67B1F93-CA7A-49A6-B26B-D6C62EBCA8C9}"/>
              </a:ext>
            </a:extLst>
          </p:cNvPr>
          <p:cNvPicPr>
            <a:picLocks noChangeAspect="1"/>
          </p:cNvPicPr>
          <p:nvPr/>
        </p:nvPicPr>
        <p:blipFill>
          <a:blip r:embed="rId6"/>
          <a:stretch>
            <a:fillRect/>
          </a:stretch>
        </p:blipFill>
        <p:spPr>
          <a:xfrm>
            <a:off x="1048163" y="5868150"/>
            <a:ext cx="1981372" cy="816935"/>
          </a:xfrm>
          <a:prstGeom prst="rect">
            <a:avLst/>
          </a:prstGeom>
        </p:spPr>
      </p:pic>
      <p:pic>
        <p:nvPicPr>
          <p:cNvPr id="17" name="Picture 16">
            <a:extLst>
              <a:ext uri="{FF2B5EF4-FFF2-40B4-BE49-F238E27FC236}">
                <a16:creationId xmlns:a16="http://schemas.microsoft.com/office/drawing/2014/main" id="{4D1FA59F-FFE1-4F1E-A8EE-AD06ECF6366E}"/>
              </a:ext>
            </a:extLst>
          </p:cNvPr>
          <p:cNvPicPr>
            <a:picLocks noChangeAspect="1"/>
          </p:cNvPicPr>
          <p:nvPr/>
        </p:nvPicPr>
        <p:blipFill>
          <a:blip r:embed="rId7"/>
          <a:stretch>
            <a:fillRect/>
          </a:stretch>
        </p:blipFill>
        <p:spPr>
          <a:xfrm>
            <a:off x="9396597" y="5868151"/>
            <a:ext cx="1981372" cy="816935"/>
          </a:xfrm>
          <a:prstGeom prst="rect">
            <a:avLst/>
          </a:prstGeom>
        </p:spPr>
      </p:pic>
    </p:spTree>
    <p:extLst>
      <p:ext uri="{BB962C8B-B14F-4D97-AF65-F5344CB8AC3E}">
        <p14:creationId xmlns:p14="http://schemas.microsoft.com/office/powerpoint/2010/main" val="20792218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Diagram 16">
            <a:extLst>
              <a:ext uri="{FF2B5EF4-FFF2-40B4-BE49-F238E27FC236}">
                <a16:creationId xmlns:a16="http://schemas.microsoft.com/office/drawing/2014/main" id="{02F34DA5-7B57-482D-9F83-65754DF3D3DB}"/>
              </a:ext>
            </a:extLst>
          </p:cNvPr>
          <p:cNvGraphicFramePr/>
          <p:nvPr>
            <p:extLst>
              <p:ext uri="{D42A27DB-BD31-4B8C-83A1-F6EECF244321}">
                <p14:modId xmlns:p14="http://schemas.microsoft.com/office/powerpoint/2010/main" val="4025250532"/>
              </p:ext>
            </p:extLst>
          </p:nvPr>
        </p:nvGraphicFramePr>
        <p:xfrm>
          <a:off x="433599" y="1219916"/>
          <a:ext cx="11005926" cy="49872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Picture 2" descr="Zero to Five Logo FDRU.png">
            <a:extLst>
              <a:ext uri="{FF2B5EF4-FFF2-40B4-BE49-F238E27FC236}">
                <a16:creationId xmlns:a16="http://schemas.microsoft.com/office/drawing/2014/main" id="{DE88FDBA-A94E-4065-9819-692DF83B97DE}"/>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9512621" y="6307965"/>
            <a:ext cx="2286000" cy="478948"/>
          </a:xfrm>
          <a:prstGeom prst="rect">
            <a:avLst/>
          </a:prstGeom>
          <a:noFill/>
          <a:ln>
            <a:noFill/>
          </a:ln>
        </p:spPr>
      </p:pic>
      <p:sp>
        <p:nvSpPr>
          <p:cNvPr id="4" name="TextBox 3">
            <a:extLst>
              <a:ext uri="{FF2B5EF4-FFF2-40B4-BE49-F238E27FC236}">
                <a16:creationId xmlns:a16="http://schemas.microsoft.com/office/drawing/2014/main" id="{035DC2E5-6CE6-4A3F-9E5D-D7E4D359E544}"/>
              </a:ext>
            </a:extLst>
          </p:cNvPr>
          <p:cNvSpPr txBox="1"/>
          <p:nvPr/>
        </p:nvSpPr>
        <p:spPr>
          <a:xfrm>
            <a:off x="4971736" y="810005"/>
            <a:ext cx="5683885" cy="400110"/>
          </a:xfrm>
          <a:prstGeom prst="rect">
            <a:avLst/>
          </a:prstGeom>
          <a:noFill/>
        </p:spPr>
        <p:txBody>
          <a:bodyPr wrap="square" rtlCol="0">
            <a:spAutoFit/>
          </a:bodyPr>
          <a:lstStyle/>
          <a:p>
            <a:r>
              <a:rPr lang="en-GB" sz="2000" b="1"/>
              <a:t>From Policy Principles to Tactical Platform Aims</a:t>
            </a:r>
          </a:p>
        </p:txBody>
      </p:sp>
      <p:sp>
        <p:nvSpPr>
          <p:cNvPr id="5" name="Rectangle 4">
            <a:extLst>
              <a:ext uri="{FF2B5EF4-FFF2-40B4-BE49-F238E27FC236}">
                <a16:creationId xmlns:a16="http://schemas.microsoft.com/office/drawing/2014/main" id="{94893D6F-1367-4B55-AA1A-C61842F4BBBA}"/>
              </a:ext>
            </a:extLst>
          </p:cNvPr>
          <p:cNvSpPr txBox="1">
            <a:spLocks noChangeArrowheads="1"/>
          </p:cNvSpPr>
          <p:nvPr/>
        </p:nvSpPr>
        <p:spPr>
          <a:xfrm>
            <a:off x="1" y="0"/>
            <a:ext cx="12191999" cy="80020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a:solidFill>
                  <a:srgbClr val="003399"/>
                </a:solidFill>
                <a:latin typeface="+mn-lt"/>
                <a:cs typeface="Arial" panose="020B0604020202020204" pitchFamily="34" charset="0"/>
              </a:rPr>
              <a:t>Research Findings Cont.</a:t>
            </a:r>
          </a:p>
        </p:txBody>
      </p:sp>
    </p:spTree>
    <p:extLst>
      <p:ext uri="{BB962C8B-B14F-4D97-AF65-F5344CB8AC3E}">
        <p14:creationId xmlns:p14="http://schemas.microsoft.com/office/powerpoint/2010/main" val="10632755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Diagram 16">
            <a:extLst>
              <a:ext uri="{FF2B5EF4-FFF2-40B4-BE49-F238E27FC236}">
                <a16:creationId xmlns:a16="http://schemas.microsoft.com/office/drawing/2014/main" id="{02F34DA5-7B57-482D-9F83-65754DF3D3DB}"/>
              </a:ext>
            </a:extLst>
          </p:cNvPr>
          <p:cNvGraphicFramePr/>
          <p:nvPr>
            <p:extLst>
              <p:ext uri="{D42A27DB-BD31-4B8C-83A1-F6EECF244321}">
                <p14:modId xmlns:p14="http://schemas.microsoft.com/office/powerpoint/2010/main" val="4013154632"/>
              </p:ext>
            </p:extLst>
          </p:nvPr>
        </p:nvGraphicFramePr>
        <p:xfrm>
          <a:off x="744994" y="1119764"/>
          <a:ext cx="10702012" cy="52628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FBB45213-3607-4479-9697-4F5AEF504CA8}"/>
              </a:ext>
            </a:extLst>
          </p:cNvPr>
          <p:cNvSpPr txBox="1"/>
          <p:nvPr/>
        </p:nvSpPr>
        <p:spPr>
          <a:xfrm>
            <a:off x="4903355" y="811990"/>
            <a:ext cx="5596255" cy="400110"/>
          </a:xfrm>
          <a:prstGeom prst="rect">
            <a:avLst/>
          </a:prstGeom>
          <a:noFill/>
        </p:spPr>
        <p:txBody>
          <a:bodyPr wrap="square" rtlCol="0">
            <a:spAutoFit/>
          </a:bodyPr>
          <a:lstStyle/>
          <a:p>
            <a:r>
              <a:rPr lang="en-GB" sz="2000" b="1" dirty="0"/>
              <a:t>From Policy Principles to Strategic Platform Aims</a:t>
            </a:r>
          </a:p>
        </p:txBody>
      </p:sp>
      <p:sp>
        <p:nvSpPr>
          <p:cNvPr id="4" name="Rectangle 4">
            <a:extLst>
              <a:ext uri="{FF2B5EF4-FFF2-40B4-BE49-F238E27FC236}">
                <a16:creationId xmlns:a16="http://schemas.microsoft.com/office/drawing/2014/main" id="{B0440E42-0D17-41B7-A6FE-06D897BF8000}"/>
              </a:ext>
            </a:extLst>
          </p:cNvPr>
          <p:cNvSpPr txBox="1">
            <a:spLocks noChangeArrowheads="1"/>
          </p:cNvSpPr>
          <p:nvPr/>
        </p:nvSpPr>
        <p:spPr>
          <a:xfrm>
            <a:off x="1" y="0"/>
            <a:ext cx="12191999" cy="80020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a:solidFill>
                  <a:srgbClr val="003399"/>
                </a:solidFill>
                <a:latin typeface="+mn-lt"/>
                <a:cs typeface="Arial" panose="020B0604020202020204" pitchFamily="34" charset="0"/>
              </a:rPr>
              <a:t>Research Findings Cont.</a:t>
            </a:r>
          </a:p>
        </p:txBody>
      </p:sp>
      <p:pic>
        <p:nvPicPr>
          <p:cNvPr id="5" name="Picture 4" descr="Zero to Five Logo FDRU.png">
            <a:extLst>
              <a:ext uri="{FF2B5EF4-FFF2-40B4-BE49-F238E27FC236}">
                <a16:creationId xmlns:a16="http://schemas.microsoft.com/office/drawing/2014/main" id="{A5C3B617-A787-4E85-9D66-E704A80600F2}"/>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9512621" y="6307965"/>
            <a:ext cx="2286000" cy="478948"/>
          </a:xfrm>
          <a:prstGeom prst="rect">
            <a:avLst/>
          </a:prstGeom>
          <a:noFill/>
          <a:ln>
            <a:noFill/>
          </a:ln>
        </p:spPr>
      </p:pic>
    </p:spTree>
    <p:extLst>
      <p:ext uri="{BB962C8B-B14F-4D97-AF65-F5344CB8AC3E}">
        <p14:creationId xmlns:p14="http://schemas.microsoft.com/office/powerpoint/2010/main" val="16209311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Chart 13">
            <a:extLst>
              <a:ext uri="{FF2B5EF4-FFF2-40B4-BE49-F238E27FC236}">
                <a16:creationId xmlns:a16="http://schemas.microsoft.com/office/drawing/2014/main" id="{3F198C50-6E11-4386-A611-7D2AEE668717}"/>
              </a:ext>
            </a:extLst>
          </p:cNvPr>
          <p:cNvPicPr>
            <a:picLocks noGrp="1" noRot="1" noChangeAspect="1" noMove="1" noResize="1" noEditPoints="1" noAdjustHandles="1" noChangeArrowheads="1" noChangeShapeType="1"/>
          </p:cNvPicPr>
          <p:nvPr/>
        </p:nvPicPr>
        <p:blipFill>
          <a:blip r:embed="rId3"/>
          <a:stretch>
            <a:fillRect/>
          </a:stretch>
        </p:blipFill>
        <p:spPr>
          <a:xfrm>
            <a:off x="869949" y="1175275"/>
            <a:ext cx="10439399" cy="5132690"/>
          </a:xfrm>
          <a:prstGeom prst="rect">
            <a:avLst/>
          </a:prstGeom>
        </p:spPr>
      </p:pic>
      <p:sp>
        <p:nvSpPr>
          <p:cNvPr id="2" name="Rectangle 4"/>
          <p:cNvSpPr txBox="1">
            <a:spLocks noChangeArrowheads="1"/>
          </p:cNvSpPr>
          <p:nvPr/>
        </p:nvSpPr>
        <p:spPr>
          <a:xfrm>
            <a:off x="685799" y="156100"/>
            <a:ext cx="10807701" cy="1019175"/>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a:solidFill>
                  <a:srgbClr val="003399"/>
                </a:solidFill>
                <a:latin typeface="+mn-lt"/>
                <a:cs typeface="Arial" panose="020B0604020202020204" pitchFamily="34" charset="0"/>
              </a:rPr>
              <a:t>Research Findings Cont.</a:t>
            </a:r>
          </a:p>
          <a:p>
            <a:r>
              <a:rPr lang="en-GB" sz="2600" b="1">
                <a:latin typeface="+mn-lt"/>
                <a:cs typeface="Arial" panose="020B0604020202020204" pitchFamily="34" charset="0"/>
              </a:rPr>
              <a:t>Cumulative Outputs and Outcomes 2008-2015</a:t>
            </a:r>
          </a:p>
        </p:txBody>
      </p:sp>
      <p:pic>
        <p:nvPicPr>
          <p:cNvPr id="7" name="Picture 8" descr="Image result for zero2five food industry centre">
            <a:extLst>
              <a:ext uri="{FF2B5EF4-FFF2-40B4-BE49-F238E27FC236}">
                <a16:creationId xmlns:a16="http://schemas.microsoft.com/office/drawing/2014/main" id="{C6547076-699B-497E-B779-3D32A1E2383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80456" y="48580766"/>
            <a:ext cx="2026741" cy="740201"/>
          </a:xfrm>
          <a:prstGeom prst="rect">
            <a:avLst/>
          </a:prstGeom>
          <a:noFill/>
          <a:ln w="9525" algn="in">
            <a:solidFill>
              <a:srgbClr val="FFFFFF"/>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5" descr="Zero to Five Logo FDRU.png"/>
          <p:cNvPicPr/>
          <p:nvPr/>
        </p:nvPicPr>
        <p:blipFill>
          <a:blip r:embed="rId5">
            <a:extLst>
              <a:ext uri="{28A0092B-C50C-407E-A947-70E740481C1C}">
                <a14:useLocalDpi xmlns:a14="http://schemas.microsoft.com/office/drawing/2010/main" val="0"/>
              </a:ext>
            </a:extLst>
          </a:blip>
          <a:srcRect/>
          <a:stretch>
            <a:fillRect/>
          </a:stretch>
        </p:blipFill>
        <p:spPr bwMode="auto">
          <a:xfrm>
            <a:off x="9516182" y="6349676"/>
            <a:ext cx="2286000" cy="478948"/>
          </a:xfrm>
          <a:prstGeom prst="rect">
            <a:avLst/>
          </a:prstGeom>
          <a:noFill/>
          <a:ln>
            <a:noFill/>
          </a:ln>
        </p:spPr>
      </p:pic>
      <p:sp>
        <p:nvSpPr>
          <p:cNvPr id="8" name="Speech Bubble: Rectangle with Corners Rounded 7">
            <a:extLst>
              <a:ext uri="{FF2B5EF4-FFF2-40B4-BE49-F238E27FC236}">
                <a16:creationId xmlns:a16="http://schemas.microsoft.com/office/drawing/2014/main" id="{ED62AC87-57FD-4E3D-808E-2F67D005DC62}"/>
              </a:ext>
            </a:extLst>
          </p:cNvPr>
          <p:cNvSpPr/>
          <p:nvPr/>
        </p:nvSpPr>
        <p:spPr>
          <a:xfrm>
            <a:off x="8712847" y="2318514"/>
            <a:ext cx="1630718" cy="780730"/>
          </a:xfrm>
          <a:prstGeom prst="wedgeRoundRectCallout">
            <a:avLst>
              <a:gd name="adj1" fmla="val -143367"/>
              <a:gd name="adj2" fmla="val 4899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t>129 </a:t>
            </a:r>
          </a:p>
          <a:p>
            <a:pPr algn="ctr"/>
            <a:r>
              <a:rPr lang="en-GB" b="1"/>
              <a:t>New Markets Accessed </a:t>
            </a:r>
          </a:p>
        </p:txBody>
      </p:sp>
      <p:sp>
        <p:nvSpPr>
          <p:cNvPr id="15" name="Speech Bubble: Rectangle with Corners Rounded 14">
            <a:extLst>
              <a:ext uri="{FF2B5EF4-FFF2-40B4-BE49-F238E27FC236}">
                <a16:creationId xmlns:a16="http://schemas.microsoft.com/office/drawing/2014/main" id="{5772BDBB-076F-4B96-8D8B-A90C4C9D0C47}"/>
              </a:ext>
            </a:extLst>
          </p:cNvPr>
          <p:cNvSpPr/>
          <p:nvPr/>
        </p:nvSpPr>
        <p:spPr>
          <a:xfrm>
            <a:off x="2743200" y="5402908"/>
            <a:ext cx="2157805" cy="825682"/>
          </a:xfrm>
          <a:prstGeom prst="wedgeRoundRectCallout">
            <a:avLst>
              <a:gd name="adj1" fmla="val 93556"/>
              <a:gd name="adj2" fmla="val -11189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£1.3m </a:t>
            </a:r>
          </a:p>
          <a:p>
            <a:pPr algn="ctr"/>
            <a:r>
              <a:rPr lang="en-GB" b="1" dirty="0"/>
              <a:t>Waste Reduction</a:t>
            </a:r>
          </a:p>
        </p:txBody>
      </p:sp>
      <p:sp>
        <p:nvSpPr>
          <p:cNvPr id="16" name="Speech Bubble: Rectangle with Corners Rounded 15">
            <a:extLst>
              <a:ext uri="{FF2B5EF4-FFF2-40B4-BE49-F238E27FC236}">
                <a16:creationId xmlns:a16="http://schemas.microsoft.com/office/drawing/2014/main" id="{F00C4804-C5A4-4F3E-A076-AD57A1152CCE}"/>
              </a:ext>
            </a:extLst>
          </p:cNvPr>
          <p:cNvSpPr/>
          <p:nvPr/>
        </p:nvSpPr>
        <p:spPr>
          <a:xfrm>
            <a:off x="8477280" y="1326750"/>
            <a:ext cx="1531686" cy="780730"/>
          </a:xfrm>
          <a:prstGeom prst="wedgeRoundRectCallout">
            <a:avLst>
              <a:gd name="adj1" fmla="val -129418"/>
              <a:gd name="adj2" fmla="val 7108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£207.5m Sales Growth</a:t>
            </a:r>
          </a:p>
        </p:txBody>
      </p:sp>
      <p:sp>
        <p:nvSpPr>
          <p:cNvPr id="17" name="Speech Bubble: Rectangle with Corners Rounded 16">
            <a:extLst>
              <a:ext uri="{FF2B5EF4-FFF2-40B4-BE49-F238E27FC236}">
                <a16:creationId xmlns:a16="http://schemas.microsoft.com/office/drawing/2014/main" id="{3DD06CA3-2CB5-4499-835C-4E1AEBCCC3FE}"/>
              </a:ext>
            </a:extLst>
          </p:cNvPr>
          <p:cNvSpPr/>
          <p:nvPr/>
        </p:nvSpPr>
        <p:spPr>
          <a:xfrm>
            <a:off x="8400465" y="5310408"/>
            <a:ext cx="1943100" cy="831649"/>
          </a:xfrm>
          <a:prstGeom prst="wedgeRoundRectCallout">
            <a:avLst>
              <a:gd name="adj1" fmla="val -112147"/>
              <a:gd name="adj2" fmla="val -12055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2,317 </a:t>
            </a:r>
          </a:p>
          <a:p>
            <a:pPr algn="ctr"/>
            <a:r>
              <a:rPr lang="en-GB" b="1" dirty="0"/>
              <a:t>Jobs Safeguarded</a:t>
            </a:r>
          </a:p>
        </p:txBody>
      </p:sp>
      <p:sp>
        <p:nvSpPr>
          <p:cNvPr id="18" name="Speech Bubble: Rectangle with Corners Rounded 17">
            <a:extLst>
              <a:ext uri="{FF2B5EF4-FFF2-40B4-BE49-F238E27FC236}">
                <a16:creationId xmlns:a16="http://schemas.microsoft.com/office/drawing/2014/main" id="{1D8293F0-F07E-405E-8CE7-54C2CAEF201F}"/>
              </a:ext>
            </a:extLst>
          </p:cNvPr>
          <p:cNvSpPr/>
          <p:nvPr/>
        </p:nvSpPr>
        <p:spPr>
          <a:xfrm>
            <a:off x="8403094" y="4194779"/>
            <a:ext cx="1493587" cy="825682"/>
          </a:xfrm>
          <a:prstGeom prst="wedgeRoundRectCallout">
            <a:avLst>
              <a:gd name="adj1" fmla="val -142396"/>
              <a:gd name="adj2" fmla="val -3057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t>906</a:t>
            </a:r>
          </a:p>
          <a:p>
            <a:pPr algn="ctr"/>
            <a:r>
              <a:rPr lang="en-GB" b="1"/>
              <a:t> New Jobs</a:t>
            </a:r>
          </a:p>
        </p:txBody>
      </p:sp>
      <p:sp>
        <p:nvSpPr>
          <p:cNvPr id="19" name="Speech Bubble: Rectangle with Corners Rounded 18">
            <a:extLst>
              <a:ext uri="{FF2B5EF4-FFF2-40B4-BE49-F238E27FC236}">
                <a16:creationId xmlns:a16="http://schemas.microsoft.com/office/drawing/2014/main" id="{E95C29EC-2736-4848-8E33-1F1DD83B467B}"/>
              </a:ext>
            </a:extLst>
          </p:cNvPr>
          <p:cNvSpPr/>
          <p:nvPr/>
        </p:nvSpPr>
        <p:spPr>
          <a:xfrm>
            <a:off x="8901373" y="3262574"/>
            <a:ext cx="1630717" cy="821565"/>
          </a:xfrm>
          <a:prstGeom prst="wedgeRoundRectCallout">
            <a:avLst>
              <a:gd name="adj1" fmla="val -164464"/>
              <a:gd name="adj2" fmla="val 3744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1,767 </a:t>
            </a:r>
          </a:p>
          <a:p>
            <a:pPr algn="ctr"/>
            <a:r>
              <a:rPr lang="en-GB" b="1" dirty="0"/>
              <a:t>New Products Developed</a:t>
            </a:r>
          </a:p>
        </p:txBody>
      </p:sp>
      <p:sp>
        <p:nvSpPr>
          <p:cNvPr id="20" name="Speech Bubble: Rectangle with Corners Rounded 19">
            <a:extLst>
              <a:ext uri="{FF2B5EF4-FFF2-40B4-BE49-F238E27FC236}">
                <a16:creationId xmlns:a16="http://schemas.microsoft.com/office/drawing/2014/main" id="{5DD4DAF3-71F6-4A22-A348-42A914D94131}"/>
              </a:ext>
            </a:extLst>
          </p:cNvPr>
          <p:cNvSpPr/>
          <p:nvPr/>
        </p:nvSpPr>
        <p:spPr>
          <a:xfrm>
            <a:off x="1835418" y="4338306"/>
            <a:ext cx="1815563" cy="841614"/>
          </a:xfrm>
          <a:prstGeom prst="wedgeRoundRectCallout">
            <a:avLst>
              <a:gd name="adj1" fmla="val 177858"/>
              <a:gd name="adj2" fmla="val -2294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t>89 Quality Management Certifications</a:t>
            </a:r>
          </a:p>
        </p:txBody>
      </p:sp>
      <p:sp>
        <p:nvSpPr>
          <p:cNvPr id="21" name="Speech Bubble: Rectangle with Corners Rounded 20">
            <a:extLst>
              <a:ext uri="{FF2B5EF4-FFF2-40B4-BE49-F238E27FC236}">
                <a16:creationId xmlns:a16="http://schemas.microsoft.com/office/drawing/2014/main" id="{A57D6066-0A4D-4366-BDDB-69775822CFE7}"/>
              </a:ext>
            </a:extLst>
          </p:cNvPr>
          <p:cNvSpPr/>
          <p:nvPr/>
        </p:nvSpPr>
        <p:spPr>
          <a:xfrm>
            <a:off x="3061398" y="3262574"/>
            <a:ext cx="1575123" cy="934159"/>
          </a:xfrm>
          <a:prstGeom prst="wedgeRoundRectCallout">
            <a:avLst>
              <a:gd name="adj1" fmla="val 160483"/>
              <a:gd name="adj2" fmla="val 2461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t>221 </a:t>
            </a:r>
          </a:p>
          <a:p>
            <a:pPr algn="ctr"/>
            <a:r>
              <a:rPr lang="en-GB" b="1"/>
              <a:t>Food Safety Compliances</a:t>
            </a:r>
          </a:p>
        </p:txBody>
      </p:sp>
      <p:sp>
        <p:nvSpPr>
          <p:cNvPr id="22" name="Speech Bubble: Rectangle with Corners Rounded 21">
            <a:extLst>
              <a:ext uri="{FF2B5EF4-FFF2-40B4-BE49-F238E27FC236}">
                <a16:creationId xmlns:a16="http://schemas.microsoft.com/office/drawing/2014/main" id="{D8C064A0-DEB9-4DE2-9D49-0F70013C8E4D}"/>
              </a:ext>
            </a:extLst>
          </p:cNvPr>
          <p:cNvSpPr/>
          <p:nvPr/>
        </p:nvSpPr>
        <p:spPr>
          <a:xfrm>
            <a:off x="2606265" y="2297495"/>
            <a:ext cx="1575122" cy="786318"/>
          </a:xfrm>
          <a:prstGeom prst="wedgeRoundRectCallout">
            <a:avLst>
              <a:gd name="adj1" fmla="val 181892"/>
              <a:gd name="adj2" fmla="val 5523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510 Interventions</a:t>
            </a:r>
          </a:p>
        </p:txBody>
      </p:sp>
      <p:sp>
        <p:nvSpPr>
          <p:cNvPr id="23" name="Speech Bubble: Rectangle with Corners Rounded 22">
            <a:extLst>
              <a:ext uri="{FF2B5EF4-FFF2-40B4-BE49-F238E27FC236}">
                <a16:creationId xmlns:a16="http://schemas.microsoft.com/office/drawing/2014/main" id="{EA8155C4-6E49-49FF-AFEE-779BD6CC8833}"/>
              </a:ext>
            </a:extLst>
          </p:cNvPr>
          <p:cNvSpPr/>
          <p:nvPr/>
        </p:nvSpPr>
        <p:spPr>
          <a:xfrm>
            <a:off x="2247902" y="1278041"/>
            <a:ext cx="1730562" cy="821565"/>
          </a:xfrm>
          <a:prstGeom prst="wedgeRoundRectCallout">
            <a:avLst>
              <a:gd name="adj1" fmla="val 174411"/>
              <a:gd name="adj2" fmla="val 8563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t>248 </a:t>
            </a:r>
          </a:p>
          <a:p>
            <a:pPr algn="ctr"/>
            <a:r>
              <a:rPr lang="en-GB" b="1"/>
              <a:t>SME Partners</a:t>
            </a:r>
          </a:p>
        </p:txBody>
      </p:sp>
      <p:sp>
        <p:nvSpPr>
          <p:cNvPr id="9" name="Rectangle 8">
            <a:extLst>
              <a:ext uri="{FF2B5EF4-FFF2-40B4-BE49-F238E27FC236}">
                <a16:creationId xmlns:a16="http://schemas.microsoft.com/office/drawing/2014/main" id="{96CCBB8C-B37F-4D78-B966-DD87D79BC5EA}"/>
              </a:ext>
            </a:extLst>
          </p:cNvPr>
          <p:cNvSpPr/>
          <p:nvPr/>
        </p:nvSpPr>
        <p:spPr>
          <a:xfrm>
            <a:off x="10499756" y="5921217"/>
            <a:ext cx="785153" cy="3567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622844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685799" y="156100"/>
            <a:ext cx="9689123" cy="10191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a:solidFill>
                  <a:srgbClr val="003399"/>
                </a:solidFill>
                <a:latin typeface="+mn-lt"/>
                <a:cs typeface="Arial" panose="020B0604020202020204" pitchFamily="34" charset="0"/>
              </a:rPr>
              <a:t>Research Findings</a:t>
            </a:r>
          </a:p>
        </p:txBody>
      </p:sp>
      <p:pic>
        <p:nvPicPr>
          <p:cNvPr id="7" name="Picture 8" descr="Image result for zero2five food industry centre">
            <a:extLst>
              <a:ext uri="{FF2B5EF4-FFF2-40B4-BE49-F238E27FC236}">
                <a16:creationId xmlns:a16="http://schemas.microsoft.com/office/drawing/2014/main" id="{C6547076-699B-497E-B779-3D32A1E2383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80456" y="48580766"/>
            <a:ext cx="2026741" cy="740201"/>
          </a:xfrm>
          <a:prstGeom prst="rect">
            <a:avLst/>
          </a:prstGeom>
          <a:noFill/>
          <a:ln w="9525" algn="in">
            <a:solidFill>
              <a:srgbClr val="FFFFFF"/>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5" descr="Zero to Five Logo FDRU.png"/>
          <p:cNvPicPr/>
          <p:nvPr/>
        </p:nvPicPr>
        <p:blipFill>
          <a:blip r:embed="rId4">
            <a:extLst>
              <a:ext uri="{28A0092B-C50C-407E-A947-70E740481C1C}">
                <a14:useLocalDpi xmlns:a14="http://schemas.microsoft.com/office/drawing/2010/main" val="0"/>
              </a:ext>
            </a:extLst>
          </a:blip>
          <a:srcRect/>
          <a:stretch>
            <a:fillRect/>
          </a:stretch>
        </p:blipFill>
        <p:spPr bwMode="auto">
          <a:xfrm>
            <a:off x="9512621" y="6307965"/>
            <a:ext cx="2286000" cy="478948"/>
          </a:xfrm>
          <a:prstGeom prst="rect">
            <a:avLst/>
          </a:prstGeom>
          <a:noFill/>
          <a:ln>
            <a:noFill/>
          </a:ln>
        </p:spPr>
      </p:pic>
      <p:graphicFrame>
        <p:nvGraphicFramePr>
          <p:cNvPr id="4" name="Table 3">
            <a:extLst>
              <a:ext uri="{FF2B5EF4-FFF2-40B4-BE49-F238E27FC236}">
                <a16:creationId xmlns:a16="http://schemas.microsoft.com/office/drawing/2014/main" id="{1BD9AB53-0BDF-4844-A5A4-8C952BF2740E}"/>
              </a:ext>
            </a:extLst>
          </p:cNvPr>
          <p:cNvGraphicFramePr>
            <a:graphicFrameLocks noGrp="1"/>
          </p:cNvGraphicFramePr>
          <p:nvPr>
            <p:extLst>
              <p:ext uri="{D42A27DB-BD31-4B8C-83A1-F6EECF244321}">
                <p14:modId xmlns:p14="http://schemas.microsoft.com/office/powerpoint/2010/main" val="637508736"/>
              </p:ext>
            </p:extLst>
          </p:nvPr>
        </p:nvGraphicFramePr>
        <p:xfrm>
          <a:off x="5252497" y="1039524"/>
          <a:ext cx="6438901" cy="5081384"/>
        </p:xfrm>
        <a:graphic>
          <a:graphicData uri="http://schemas.openxmlformats.org/drawingml/2006/table">
            <a:tbl>
              <a:tblPr firstRow="1" firstCol="1" bandRow="1">
                <a:effectLst>
                  <a:outerShdw blurRad="50800" dist="38100" dir="2700000" algn="tl" rotWithShape="0">
                    <a:prstClr val="black">
                      <a:alpha val="40000"/>
                    </a:prstClr>
                  </a:outerShdw>
                </a:effectLst>
                <a:tableStyleId>{5C22544A-7EE6-4342-B048-85BDC9FD1C3A}</a:tableStyleId>
              </a:tblPr>
              <a:tblGrid>
                <a:gridCol w="1666853">
                  <a:extLst>
                    <a:ext uri="{9D8B030D-6E8A-4147-A177-3AD203B41FA5}">
                      <a16:colId xmlns:a16="http://schemas.microsoft.com/office/drawing/2014/main" val="3046724056"/>
                    </a:ext>
                  </a:extLst>
                </a:gridCol>
                <a:gridCol w="713350">
                  <a:extLst>
                    <a:ext uri="{9D8B030D-6E8A-4147-A177-3AD203B41FA5}">
                      <a16:colId xmlns:a16="http://schemas.microsoft.com/office/drawing/2014/main" val="1147855318"/>
                    </a:ext>
                  </a:extLst>
                </a:gridCol>
                <a:gridCol w="660400">
                  <a:extLst>
                    <a:ext uri="{9D8B030D-6E8A-4147-A177-3AD203B41FA5}">
                      <a16:colId xmlns:a16="http://schemas.microsoft.com/office/drawing/2014/main" val="2921424310"/>
                    </a:ext>
                  </a:extLst>
                </a:gridCol>
                <a:gridCol w="647700">
                  <a:extLst>
                    <a:ext uri="{9D8B030D-6E8A-4147-A177-3AD203B41FA5}">
                      <a16:colId xmlns:a16="http://schemas.microsoft.com/office/drawing/2014/main" val="998191752"/>
                    </a:ext>
                  </a:extLst>
                </a:gridCol>
                <a:gridCol w="660400">
                  <a:extLst>
                    <a:ext uri="{9D8B030D-6E8A-4147-A177-3AD203B41FA5}">
                      <a16:colId xmlns:a16="http://schemas.microsoft.com/office/drawing/2014/main" val="2125151310"/>
                    </a:ext>
                  </a:extLst>
                </a:gridCol>
                <a:gridCol w="660400">
                  <a:extLst>
                    <a:ext uri="{9D8B030D-6E8A-4147-A177-3AD203B41FA5}">
                      <a16:colId xmlns:a16="http://schemas.microsoft.com/office/drawing/2014/main" val="492893157"/>
                    </a:ext>
                  </a:extLst>
                </a:gridCol>
                <a:gridCol w="660400">
                  <a:extLst>
                    <a:ext uri="{9D8B030D-6E8A-4147-A177-3AD203B41FA5}">
                      <a16:colId xmlns:a16="http://schemas.microsoft.com/office/drawing/2014/main" val="1014133300"/>
                    </a:ext>
                  </a:extLst>
                </a:gridCol>
                <a:gridCol w="769398">
                  <a:extLst>
                    <a:ext uri="{9D8B030D-6E8A-4147-A177-3AD203B41FA5}">
                      <a16:colId xmlns:a16="http://schemas.microsoft.com/office/drawing/2014/main" val="1581536940"/>
                    </a:ext>
                  </a:extLst>
                </a:gridCol>
              </a:tblGrid>
              <a:tr h="532577">
                <a:tc>
                  <a:txBody>
                    <a:bodyPr/>
                    <a:lstStyle/>
                    <a:p>
                      <a:pPr algn="ctr">
                        <a:lnSpc>
                          <a:spcPct val="107000"/>
                        </a:lnSpc>
                        <a:spcAft>
                          <a:spcPts val="0"/>
                        </a:spcAft>
                      </a:pPr>
                      <a:r>
                        <a:rPr lang="en-GB" sz="1200">
                          <a:effectLst/>
                        </a:rPr>
                        <a:t>Welsh Food &amp; Drink Sector</a:t>
                      </a:r>
                    </a:p>
                    <a:p>
                      <a:pPr algn="ctr">
                        <a:lnSpc>
                          <a:spcPct val="107000"/>
                        </a:lnSpc>
                        <a:spcAft>
                          <a:spcPts val="0"/>
                        </a:spcAft>
                      </a:pPr>
                      <a:r>
                        <a:rPr lang="en-GB" sz="1200">
                          <a:effectLst/>
                        </a:rPr>
                        <a:t>Turnover £m</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r">
                        <a:lnSpc>
                          <a:spcPct val="107000"/>
                        </a:lnSpc>
                        <a:spcAft>
                          <a:spcPts val="0"/>
                        </a:spcAft>
                      </a:pPr>
                      <a:r>
                        <a:rPr lang="en-GB" sz="1200">
                          <a:effectLst/>
                        </a:rPr>
                        <a:t>2014</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r">
                        <a:lnSpc>
                          <a:spcPct val="107000"/>
                        </a:lnSpc>
                        <a:spcAft>
                          <a:spcPts val="0"/>
                        </a:spcAft>
                      </a:pPr>
                      <a:r>
                        <a:rPr lang="en-GB" sz="1200">
                          <a:effectLst/>
                        </a:rPr>
                        <a:t>2015</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r">
                        <a:lnSpc>
                          <a:spcPct val="107000"/>
                        </a:lnSpc>
                        <a:spcAft>
                          <a:spcPts val="0"/>
                        </a:spcAft>
                      </a:pPr>
                      <a:r>
                        <a:rPr lang="en-GB" sz="1200">
                          <a:effectLst/>
                        </a:rPr>
                        <a:t>2016</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r">
                        <a:lnSpc>
                          <a:spcPct val="107000"/>
                        </a:lnSpc>
                        <a:spcAft>
                          <a:spcPts val="0"/>
                        </a:spcAft>
                      </a:pPr>
                      <a:r>
                        <a:rPr lang="en-GB" sz="1200">
                          <a:effectLst/>
                        </a:rPr>
                        <a:t>2017</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r">
                        <a:lnSpc>
                          <a:spcPct val="107000"/>
                        </a:lnSpc>
                        <a:spcAft>
                          <a:spcPts val="0"/>
                        </a:spcAft>
                      </a:pPr>
                      <a:r>
                        <a:rPr lang="en-GB" sz="1200">
                          <a:effectLst/>
                        </a:rPr>
                        <a:t>2018</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r">
                        <a:lnSpc>
                          <a:spcPct val="107000"/>
                        </a:lnSpc>
                        <a:spcAft>
                          <a:spcPts val="0"/>
                        </a:spcAft>
                      </a:pPr>
                      <a:r>
                        <a:rPr lang="en-GB" sz="1200">
                          <a:effectLst/>
                        </a:rPr>
                        <a:t>2019</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r">
                        <a:lnSpc>
                          <a:spcPct val="107000"/>
                        </a:lnSpc>
                        <a:spcAft>
                          <a:spcPts val="0"/>
                        </a:spcAft>
                      </a:pPr>
                      <a:r>
                        <a:rPr lang="en-GB" sz="1200">
                          <a:effectLst/>
                        </a:rPr>
                        <a:t>2020</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900723204"/>
                  </a:ext>
                </a:extLst>
              </a:tr>
              <a:tr h="272499">
                <a:tc>
                  <a:txBody>
                    <a:bodyPr/>
                    <a:lstStyle/>
                    <a:p>
                      <a:pPr>
                        <a:lnSpc>
                          <a:spcPct val="107000"/>
                        </a:lnSpc>
                        <a:spcAft>
                          <a:spcPts val="0"/>
                        </a:spcAft>
                      </a:pPr>
                      <a:r>
                        <a:rPr lang="en-GB" sz="1200">
                          <a:effectLst/>
                        </a:rPr>
                        <a:t>Bakery</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£435</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£513</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£502</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£506</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£507</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£560</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£472</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248225795"/>
                  </a:ext>
                </a:extLst>
              </a:tr>
              <a:tr h="272499">
                <a:tc>
                  <a:txBody>
                    <a:bodyPr/>
                    <a:lstStyle/>
                    <a:p>
                      <a:pPr>
                        <a:lnSpc>
                          <a:spcPct val="107000"/>
                        </a:lnSpc>
                        <a:spcAft>
                          <a:spcPts val="0"/>
                        </a:spcAft>
                      </a:pPr>
                      <a:r>
                        <a:rPr lang="en-GB" sz="1200">
                          <a:effectLst/>
                        </a:rPr>
                        <a:t>Dairy</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£479</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£454</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£665</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£507</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£451</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£611</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£441</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517114671"/>
                  </a:ext>
                </a:extLst>
              </a:tr>
              <a:tr h="272499">
                <a:tc>
                  <a:txBody>
                    <a:bodyPr/>
                    <a:lstStyle/>
                    <a:p>
                      <a:pPr>
                        <a:lnSpc>
                          <a:spcPct val="107000"/>
                        </a:lnSpc>
                        <a:spcAft>
                          <a:spcPts val="0"/>
                        </a:spcAft>
                      </a:pPr>
                      <a:r>
                        <a:rPr lang="en-GB" sz="1200">
                          <a:effectLst/>
                        </a:rPr>
                        <a:t>Drinks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£832</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£780</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£801</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£837</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£902</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£1,125</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£896</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501267055"/>
                  </a:ext>
                </a:extLst>
              </a:tr>
              <a:tr h="272499">
                <a:tc>
                  <a:txBody>
                    <a:bodyPr/>
                    <a:lstStyle/>
                    <a:p>
                      <a:pPr>
                        <a:lnSpc>
                          <a:spcPct val="107000"/>
                        </a:lnSpc>
                        <a:spcAft>
                          <a:spcPts val="0"/>
                        </a:spcAft>
                      </a:pPr>
                      <a:r>
                        <a:rPr lang="en-GB" sz="1200">
                          <a:effectLst/>
                        </a:rPr>
                        <a:t>Food Catering</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£2,186</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£2,358</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£2,448</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£2,647</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£2,944</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£2,982</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  £3,221</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771748926"/>
                  </a:ext>
                </a:extLst>
              </a:tr>
              <a:tr h="272499">
                <a:tc>
                  <a:txBody>
                    <a:bodyPr/>
                    <a:lstStyle/>
                    <a:p>
                      <a:pPr>
                        <a:lnSpc>
                          <a:spcPct val="107000"/>
                        </a:lnSpc>
                        <a:spcAft>
                          <a:spcPts val="0"/>
                        </a:spcAft>
                      </a:pPr>
                      <a:r>
                        <a:rPr lang="en-GB" sz="1200">
                          <a:effectLst/>
                        </a:rPr>
                        <a:t>Food Foundation Sector</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£7,308</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£7,049</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£7,674</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£7,414</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£7,549</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£8,193</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£7,928</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660055019"/>
                  </a:ext>
                </a:extLst>
              </a:tr>
              <a:tr h="272499">
                <a:tc>
                  <a:txBody>
                    <a:bodyPr/>
                    <a:lstStyle/>
                    <a:p>
                      <a:pPr>
                        <a:lnSpc>
                          <a:spcPct val="107000"/>
                        </a:lnSpc>
                        <a:spcAft>
                          <a:spcPts val="0"/>
                        </a:spcAft>
                      </a:pPr>
                      <a:r>
                        <a:rPr lang="en-GB" sz="1200">
                          <a:effectLst/>
                        </a:rPr>
                        <a:t>Food Manufacturing</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£3,889</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£4,151</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£4,830</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£4,613</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£4,843</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£5,238</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£4,851</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123689433"/>
                  </a:ext>
                </a:extLst>
              </a:tr>
              <a:tr h="272499">
                <a:tc>
                  <a:txBody>
                    <a:bodyPr/>
                    <a:lstStyle/>
                    <a:p>
                      <a:pPr>
                        <a:lnSpc>
                          <a:spcPct val="107000"/>
                        </a:lnSpc>
                        <a:spcAft>
                          <a:spcPts val="0"/>
                        </a:spcAft>
                      </a:pPr>
                      <a:r>
                        <a:rPr lang="en-GB" sz="1200">
                          <a:effectLst/>
                        </a:rPr>
                        <a:t>Food Priority Sector</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£5,754</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£6,113</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£6,857</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£6,511</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£6,833</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£7,473</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£7,155</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467962504"/>
                  </a:ext>
                </a:extLst>
              </a:tr>
              <a:tr h="272499">
                <a:tc>
                  <a:txBody>
                    <a:bodyPr/>
                    <a:lstStyle/>
                    <a:p>
                      <a:pPr>
                        <a:lnSpc>
                          <a:spcPct val="107000"/>
                        </a:lnSpc>
                        <a:spcAft>
                          <a:spcPts val="0"/>
                        </a:spcAft>
                      </a:pPr>
                      <a:r>
                        <a:rPr lang="en-GB" sz="1200">
                          <a:effectLst/>
                        </a:rPr>
                        <a:t>Food Retail</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£8,704</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£9,246</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£8,863</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£8,749</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£8,789</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£8,623</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£8,848</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737935913"/>
                  </a:ext>
                </a:extLst>
              </a:tr>
              <a:tr h="272499">
                <a:tc>
                  <a:txBody>
                    <a:bodyPr/>
                    <a:lstStyle/>
                    <a:p>
                      <a:pPr>
                        <a:lnSpc>
                          <a:spcPct val="107000"/>
                        </a:lnSpc>
                        <a:spcAft>
                          <a:spcPts val="0"/>
                        </a:spcAft>
                      </a:pPr>
                      <a:r>
                        <a:rPr lang="en-GB" sz="1200">
                          <a:effectLst/>
                        </a:rPr>
                        <a:t>Food Supply Chain</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£20,166</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£20,727</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£21,118</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£20,795</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£21,350</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£22,110</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£22,382</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257079902"/>
                  </a:ext>
                </a:extLst>
              </a:tr>
              <a:tr h="272499">
                <a:tc>
                  <a:txBody>
                    <a:bodyPr/>
                    <a:lstStyle/>
                    <a:p>
                      <a:pPr>
                        <a:lnSpc>
                          <a:spcPct val="107000"/>
                        </a:lnSpc>
                        <a:spcAft>
                          <a:spcPts val="0"/>
                        </a:spcAft>
                      </a:pPr>
                      <a:r>
                        <a:rPr lang="en-GB" sz="1200">
                          <a:effectLst/>
                        </a:rPr>
                        <a:t>Food Wholesale</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£2,192</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£2,004</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£1,932</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£1,811</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£1,897</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£2,044</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£2,113</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168482900"/>
                  </a:ext>
                </a:extLst>
              </a:tr>
              <a:tr h="272499">
                <a:tc>
                  <a:txBody>
                    <a:bodyPr/>
                    <a:lstStyle/>
                    <a:p>
                      <a:pPr>
                        <a:lnSpc>
                          <a:spcPct val="107000"/>
                        </a:lnSpc>
                        <a:spcAft>
                          <a:spcPts val="0"/>
                        </a:spcAft>
                      </a:pPr>
                      <a:r>
                        <a:rPr lang="en-GB" sz="1200">
                          <a:effectLst/>
                        </a:rPr>
                        <a:t>Food Wholesale Retailing</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£10,896</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£11,250</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£10,795</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£10,560</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£10,687</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£10,667</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£10,961</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976227521"/>
                  </a:ext>
                </a:extLst>
              </a:tr>
              <a:tr h="272499">
                <a:tc>
                  <a:txBody>
                    <a:bodyPr/>
                    <a:lstStyle/>
                    <a:p>
                      <a:pPr>
                        <a:lnSpc>
                          <a:spcPct val="107000"/>
                        </a:lnSpc>
                        <a:spcAft>
                          <a:spcPts val="0"/>
                        </a:spcAft>
                      </a:pPr>
                      <a:r>
                        <a:rPr lang="en-GB" sz="1200">
                          <a:effectLst/>
                        </a:rPr>
                        <a:t>Meat &amp; Meat Products</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£901</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£984</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£1,067</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£1,049</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£621</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£1,212</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£1,134</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68950407"/>
                  </a:ext>
                </a:extLst>
              </a:tr>
              <a:tr h="272499">
                <a:tc>
                  <a:txBody>
                    <a:bodyPr/>
                    <a:lstStyle/>
                    <a:p>
                      <a:pPr>
                        <a:lnSpc>
                          <a:spcPct val="107000"/>
                        </a:lnSpc>
                        <a:spcAft>
                          <a:spcPts val="0"/>
                        </a:spcAft>
                      </a:pPr>
                      <a:r>
                        <a:rPr lang="en-GB" sz="1200">
                          <a:effectLst/>
                        </a:rPr>
                        <a:t>Other Food Products </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£708</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£595</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£799</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£820</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£1,419</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£697</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£768</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478575162"/>
                  </a:ext>
                </a:extLst>
              </a:tr>
              <a:tr h="352385">
                <a:tc>
                  <a:txBody>
                    <a:bodyPr/>
                    <a:lstStyle/>
                    <a:p>
                      <a:pPr>
                        <a:lnSpc>
                          <a:spcPct val="107000"/>
                        </a:lnSpc>
                        <a:spcAft>
                          <a:spcPts val="0"/>
                        </a:spcAft>
                      </a:pPr>
                      <a:r>
                        <a:rPr lang="en-GB" sz="1200">
                          <a:effectLst/>
                        </a:rPr>
                        <a:t>Related Packaging Manufacture</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£1,328</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£993</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£1,016</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£1,074</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£882</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£984</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£1,042</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584018560"/>
                  </a:ext>
                </a:extLst>
              </a:tr>
              <a:tr h="441447">
                <a:tc>
                  <a:txBody>
                    <a:bodyPr/>
                    <a:lstStyle/>
                    <a:p>
                      <a:pPr>
                        <a:lnSpc>
                          <a:spcPct val="107000"/>
                        </a:lnSpc>
                        <a:spcAft>
                          <a:spcPts val="0"/>
                        </a:spcAft>
                      </a:pPr>
                      <a:r>
                        <a:rPr lang="en-GB" sz="1200">
                          <a:effectLst/>
                        </a:rPr>
                        <a:t>Turnover is rounded to the nearest £million</a:t>
                      </a:r>
                      <a:endParaRPr lang="en-GB"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£65,778</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£67,217</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£69,367</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£67,893</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£69,674</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£72,519</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algn="r">
                        <a:lnSpc>
                          <a:spcPct val="107000"/>
                        </a:lnSpc>
                        <a:spcAft>
                          <a:spcPts val="0"/>
                        </a:spcAft>
                      </a:pPr>
                      <a:r>
                        <a:rPr lang="en-GB" sz="1200" b="1">
                          <a:effectLst/>
                        </a:rPr>
                        <a:t>£72,212</a:t>
                      </a:r>
                      <a:endParaRPr lang="en-GB" sz="12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438167246"/>
                  </a:ext>
                </a:extLst>
              </a:tr>
            </a:tbl>
          </a:graphicData>
        </a:graphic>
      </p:graphicFrame>
      <p:sp>
        <p:nvSpPr>
          <p:cNvPr id="5" name="TextBox 4">
            <a:extLst>
              <a:ext uri="{FF2B5EF4-FFF2-40B4-BE49-F238E27FC236}">
                <a16:creationId xmlns:a16="http://schemas.microsoft.com/office/drawing/2014/main" id="{1BB2D4B5-CF43-4E39-AD03-1F5E64A617A6}"/>
              </a:ext>
            </a:extLst>
          </p:cNvPr>
          <p:cNvSpPr txBox="1"/>
          <p:nvPr/>
        </p:nvSpPr>
        <p:spPr>
          <a:xfrm>
            <a:off x="3558317" y="6443716"/>
            <a:ext cx="6126480" cy="276999"/>
          </a:xfrm>
          <a:prstGeom prst="rect">
            <a:avLst/>
          </a:prstGeom>
          <a:noFill/>
        </p:spPr>
        <p:txBody>
          <a:bodyPr wrap="square" rtlCol="0">
            <a:spAutoFit/>
          </a:bodyPr>
          <a:lstStyle/>
          <a:p>
            <a:r>
              <a:rPr lang="en-GB" sz="1200"/>
              <a:t>Source: Welsh Government Analysis of the Inter-Departmental Business Register (IDBR), 2020</a:t>
            </a:r>
          </a:p>
        </p:txBody>
      </p:sp>
      <p:graphicFrame>
        <p:nvGraphicFramePr>
          <p:cNvPr id="8" name="Diagram 7">
            <a:extLst>
              <a:ext uri="{FF2B5EF4-FFF2-40B4-BE49-F238E27FC236}">
                <a16:creationId xmlns:a16="http://schemas.microsoft.com/office/drawing/2014/main" id="{5F4D7012-1145-490B-B51F-FFB6DA20470B}"/>
              </a:ext>
            </a:extLst>
          </p:cNvPr>
          <p:cNvGraphicFramePr/>
          <p:nvPr>
            <p:extLst>
              <p:ext uri="{D42A27DB-BD31-4B8C-83A1-F6EECF244321}">
                <p14:modId xmlns:p14="http://schemas.microsoft.com/office/powerpoint/2010/main" val="1246790250"/>
              </p:ext>
            </p:extLst>
          </p:nvPr>
        </p:nvGraphicFramePr>
        <p:xfrm>
          <a:off x="-449692" y="949584"/>
          <a:ext cx="6438900" cy="440618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0" name="TextBox 9">
            <a:extLst>
              <a:ext uri="{FF2B5EF4-FFF2-40B4-BE49-F238E27FC236}">
                <a16:creationId xmlns:a16="http://schemas.microsoft.com/office/drawing/2014/main" id="{C30F68C2-39B9-4587-A2C2-AAA3E3FF1621}"/>
              </a:ext>
            </a:extLst>
          </p:cNvPr>
          <p:cNvSpPr txBox="1"/>
          <p:nvPr/>
        </p:nvSpPr>
        <p:spPr>
          <a:xfrm>
            <a:off x="1816486" y="5502152"/>
            <a:ext cx="2171314" cy="277000"/>
          </a:xfrm>
          <a:prstGeom prst="rect">
            <a:avLst/>
          </a:prstGeom>
          <a:noFill/>
        </p:spPr>
        <p:txBody>
          <a:bodyPr wrap="square" rtlCol="0">
            <a:spAutoFit/>
          </a:bodyPr>
          <a:lstStyle/>
          <a:p>
            <a:r>
              <a:rPr lang="en-GB" sz="1200"/>
              <a:t>Source: REF2021 Results, 2022</a:t>
            </a:r>
          </a:p>
        </p:txBody>
      </p:sp>
    </p:spTree>
    <p:extLst>
      <p:ext uri="{BB962C8B-B14F-4D97-AF65-F5344CB8AC3E}">
        <p14:creationId xmlns:p14="http://schemas.microsoft.com/office/powerpoint/2010/main" val="35699687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txBox="1">
            <a:spLocks noChangeArrowheads="1"/>
          </p:cNvSpPr>
          <p:nvPr/>
        </p:nvSpPr>
        <p:spPr>
          <a:xfrm>
            <a:off x="1462588" y="0"/>
            <a:ext cx="9689123" cy="10191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a:solidFill>
                  <a:srgbClr val="003399"/>
                </a:solidFill>
                <a:latin typeface="+mn-lt"/>
                <a:cs typeface="Arial" panose="020B0604020202020204" pitchFamily="34" charset="0"/>
              </a:rPr>
              <a:t>Conclusion</a:t>
            </a:r>
          </a:p>
        </p:txBody>
      </p:sp>
      <p:pic>
        <p:nvPicPr>
          <p:cNvPr id="5" name="Picture 4" descr="Zero to Five Logo FDRU.png"/>
          <p:cNvPicPr/>
          <p:nvPr/>
        </p:nvPicPr>
        <p:blipFill>
          <a:blip r:embed="rId3">
            <a:extLst>
              <a:ext uri="{28A0092B-C50C-407E-A947-70E740481C1C}">
                <a14:useLocalDpi xmlns:a14="http://schemas.microsoft.com/office/drawing/2010/main" val="0"/>
              </a:ext>
            </a:extLst>
          </a:blip>
          <a:srcRect/>
          <a:stretch>
            <a:fillRect/>
          </a:stretch>
        </p:blipFill>
        <p:spPr bwMode="auto">
          <a:xfrm>
            <a:off x="9512621" y="6307965"/>
            <a:ext cx="2286000" cy="478948"/>
          </a:xfrm>
          <a:prstGeom prst="rect">
            <a:avLst/>
          </a:prstGeom>
          <a:noFill/>
          <a:ln>
            <a:noFill/>
          </a:ln>
        </p:spPr>
      </p:pic>
      <p:graphicFrame>
        <p:nvGraphicFramePr>
          <p:cNvPr id="2" name="Diagram 1">
            <a:extLst>
              <a:ext uri="{FF2B5EF4-FFF2-40B4-BE49-F238E27FC236}">
                <a16:creationId xmlns:a16="http://schemas.microsoft.com/office/drawing/2014/main" id="{A0E54D1C-9F56-430D-BD01-7866D0609DA2}"/>
              </a:ext>
            </a:extLst>
          </p:cNvPr>
          <p:cNvGraphicFramePr/>
          <p:nvPr>
            <p:extLst>
              <p:ext uri="{D42A27DB-BD31-4B8C-83A1-F6EECF244321}">
                <p14:modId xmlns:p14="http://schemas.microsoft.com/office/powerpoint/2010/main" val="3302627561"/>
              </p:ext>
            </p:extLst>
          </p:nvPr>
        </p:nvGraphicFramePr>
        <p:xfrm>
          <a:off x="192908" y="1079619"/>
          <a:ext cx="10284591"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6801507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685799" y="156100"/>
            <a:ext cx="9689123" cy="10191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a:solidFill>
                  <a:srgbClr val="003399"/>
                </a:solidFill>
                <a:latin typeface="+mn-lt"/>
                <a:cs typeface="Arial" panose="020B0604020202020204" pitchFamily="34" charset="0"/>
              </a:rPr>
              <a:t>Publication Development</a:t>
            </a:r>
          </a:p>
        </p:txBody>
      </p:sp>
      <p:pic>
        <p:nvPicPr>
          <p:cNvPr id="5" name="Picture 4" descr="Zero to Five Logo FDRU.png"/>
          <p:cNvPicPr/>
          <p:nvPr/>
        </p:nvPicPr>
        <p:blipFill>
          <a:blip r:embed="rId3">
            <a:extLst>
              <a:ext uri="{28A0092B-C50C-407E-A947-70E740481C1C}">
                <a14:useLocalDpi xmlns:a14="http://schemas.microsoft.com/office/drawing/2010/main" val="0"/>
              </a:ext>
            </a:extLst>
          </a:blip>
          <a:srcRect/>
          <a:stretch>
            <a:fillRect/>
          </a:stretch>
        </p:blipFill>
        <p:spPr bwMode="auto">
          <a:xfrm>
            <a:off x="9512621" y="6307965"/>
            <a:ext cx="2286000" cy="478948"/>
          </a:xfrm>
          <a:prstGeom prst="rect">
            <a:avLst/>
          </a:prstGeom>
          <a:noFill/>
          <a:ln>
            <a:noFill/>
          </a:ln>
        </p:spPr>
      </p:pic>
      <p:sp>
        <p:nvSpPr>
          <p:cNvPr id="3" name="Rectangle 2">
            <a:extLst>
              <a:ext uri="{FF2B5EF4-FFF2-40B4-BE49-F238E27FC236}">
                <a16:creationId xmlns:a16="http://schemas.microsoft.com/office/drawing/2014/main" id="{3C58183A-5513-49A3-9126-F7979E8D753D}"/>
              </a:ext>
            </a:extLst>
          </p:cNvPr>
          <p:cNvSpPr/>
          <p:nvPr/>
        </p:nvSpPr>
        <p:spPr>
          <a:xfrm>
            <a:off x="2307771" y="2024075"/>
            <a:ext cx="7881257" cy="1938992"/>
          </a:xfrm>
          <a:prstGeom prst="rect">
            <a:avLst/>
          </a:prstGeom>
        </p:spPr>
        <p:txBody>
          <a:bodyPr wrap="square">
            <a:spAutoFit/>
          </a:bodyPr>
          <a:lstStyle/>
          <a:p>
            <a:r>
              <a:rPr lang="en-GB" sz="2000" b="1"/>
              <a:t>The working paper from this study has the potential to be submitted for publication to:</a:t>
            </a:r>
          </a:p>
          <a:p>
            <a:endParaRPr lang="en-GB" sz="2000" b="1"/>
          </a:p>
          <a:p>
            <a:pPr marL="742950" lvl="1" indent="-285750">
              <a:buFont typeface="Arial" panose="020B0604020202020204" pitchFamily="34" charset="0"/>
              <a:buChar char="•"/>
            </a:pPr>
            <a:r>
              <a:rPr lang="en-GB" sz="2000" b="1"/>
              <a:t>Insights into Regional Development.</a:t>
            </a:r>
          </a:p>
          <a:p>
            <a:pPr marL="742950" lvl="1" indent="-285750">
              <a:buFont typeface="Arial" panose="020B0604020202020204" pitchFamily="34" charset="0"/>
              <a:buChar char="•"/>
            </a:pPr>
            <a:r>
              <a:rPr lang="en-GB" sz="2000" b="1"/>
              <a:t>Journal for Regional Development.</a:t>
            </a:r>
          </a:p>
          <a:p>
            <a:pPr marL="742950" lvl="1" indent="-285750">
              <a:buFont typeface="Arial" panose="020B0604020202020204" pitchFamily="34" charset="0"/>
              <a:buChar char="•"/>
            </a:pPr>
            <a:r>
              <a:rPr lang="en-GB" sz="2000" b="1"/>
              <a:t>International Journal of Regional Development.</a:t>
            </a:r>
          </a:p>
        </p:txBody>
      </p:sp>
    </p:spTree>
    <p:extLst>
      <p:ext uri="{BB962C8B-B14F-4D97-AF65-F5344CB8AC3E}">
        <p14:creationId xmlns:p14="http://schemas.microsoft.com/office/powerpoint/2010/main" val="26801507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E7B7D8B-A404-6C48-AEB8-DA934F1380CB}"/>
              </a:ext>
            </a:extLst>
          </p:cNvPr>
          <p:cNvPicPr>
            <a:picLocks noChangeAspect="1"/>
          </p:cNvPicPr>
          <p:nvPr/>
        </p:nvPicPr>
        <p:blipFill>
          <a:blip r:embed="rId3"/>
          <a:stretch>
            <a:fillRect/>
          </a:stretch>
        </p:blipFill>
        <p:spPr>
          <a:xfrm>
            <a:off x="0" y="6350"/>
            <a:ext cx="12192000" cy="6845300"/>
          </a:xfrm>
          <a:prstGeom prst="rect">
            <a:avLst/>
          </a:prstGeom>
        </p:spPr>
      </p:pic>
    </p:spTree>
    <p:extLst>
      <p:ext uri="{BB962C8B-B14F-4D97-AF65-F5344CB8AC3E}">
        <p14:creationId xmlns:p14="http://schemas.microsoft.com/office/powerpoint/2010/main" val="755798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685799" y="156100"/>
            <a:ext cx="9689123" cy="10191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a:solidFill>
                  <a:srgbClr val="003399"/>
                </a:solidFill>
                <a:latin typeface="+mn-lt"/>
                <a:cs typeface="Arial" panose="020B0604020202020204" pitchFamily="34" charset="0"/>
              </a:rPr>
              <a:t>Presentation Outline</a:t>
            </a:r>
          </a:p>
        </p:txBody>
      </p:sp>
      <p:graphicFrame>
        <p:nvGraphicFramePr>
          <p:cNvPr id="6" name="Diagram 5">
            <a:extLst>
              <a:ext uri="{FF2B5EF4-FFF2-40B4-BE49-F238E27FC236}">
                <a16:creationId xmlns:a16="http://schemas.microsoft.com/office/drawing/2014/main" id="{EE122088-5799-4894-8F0E-76DE66BFF2B2}"/>
              </a:ext>
            </a:extLst>
          </p:cNvPr>
          <p:cNvGraphicFramePr/>
          <p:nvPr>
            <p:extLst>
              <p:ext uri="{D42A27DB-BD31-4B8C-83A1-F6EECF244321}">
                <p14:modId xmlns:p14="http://schemas.microsoft.com/office/powerpoint/2010/main" val="4208639561"/>
              </p:ext>
            </p:extLst>
          </p:nvPr>
        </p:nvGraphicFramePr>
        <p:xfrm>
          <a:off x="2775390" y="1175276"/>
          <a:ext cx="6641220" cy="49296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descr="Zero to Five Logo FDRU.png"/>
          <p:cNvPicPr/>
          <p:nvPr/>
        </p:nvPicPr>
        <p:blipFill>
          <a:blip r:embed="rId8">
            <a:extLst>
              <a:ext uri="{28A0092B-C50C-407E-A947-70E740481C1C}">
                <a14:useLocalDpi xmlns:a14="http://schemas.microsoft.com/office/drawing/2010/main" val="0"/>
              </a:ext>
            </a:extLst>
          </a:blip>
          <a:srcRect/>
          <a:stretch>
            <a:fillRect/>
          </a:stretch>
        </p:blipFill>
        <p:spPr bwMode="auto">
          <a:xfrm>
            <a:off x="9608874" y="6307965"/>
            <a:ext cx="2286000" cy="478948"/>
          </a:xfrm>
          <a:prstGeom prst="rect">
            <a:avLst/>
          </a:prstGeom>
          <a:noFill/>
          <a:ln>
            <a:noFill/>
          </a:ln>
        </p:spPr>
      </p:pic>
    </p:spTree>
    <p:extLst>
      <p:ext uri="{BB962C8B-B14F-4D97-AF65-F5344CB8AC3E}">
        <p14:creationId xmlns:p14="http://schemas.microsoft.com/office/powerpoint/2010/main" val="9508493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0" y="-3074"/>
            <a:ext cx="12191999" cy="10191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a:solidFill>
                  <a:srgbClr val="003399"/>
                </a:solidFill>
                <a:latin typeface="+mn-lt"/>
                <a:cs typeface="Arial" panose="020B0604020202020204" pitchFamily="34" charset="0"/>
              </a:rPr>
              <a:t>Introduction and Background</a:t>
            </a:r>
          </a:p>
        </p:txBody>
      </p:sp>
      <p:graphicFrame>
        <p:nvGraphicFramePr>
          <p:cNvPr id="5" name="Diagram 4">
            <a:extLst>
              <a:ext uri="{FF2B5EF4-FFF2-40B4-BE49-F238E27FC236}">
                <a16:creationId xmlns:a16="http://schemas.microsoft.com/office/drawing/2014/main" id="{CD479F2B-F6BA-4D8C-924F-CDEFD10B90A8}"/>
              </a:ext>
            </a:extLst>
          </p:cNvPr>
          <p:cNvGraphicFramePr/>
          <p:nvPr>
            <p:extLst>
              <p:ext uri="{D42A27DB-BD31-4B8C-83A1-F6EECF244321}">
                <p14:modId xmlns:p14="http://schemas.microsoft.com/office/powerpoint/2010/main" val="1002947588"/>
              </p:ext>
            </p:extLst>
          </p:nvPr>
        </p:nvGraphicFramePr>
        <p:xfrm>
          <a:off x="685799" y="1162748"/>
          <a:ext cx="4940301" cy="45845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descr="Zero to Five Logo FDRU.png"/>
          <p:cNvPicPr/>
          <p:nvPr/>
        </p:nvPicPr>
        <p:blipFill>
          <a:blip r:embed="rId8">
            <a:extLst>
              <a:ext uri="{28A0092B-C50C-407E-A947-70E740481C1C}">
                <a14:useLocalDpi xmlns:a14="http://schemas.microsoft.com/office/drawing/2010/main" val="0"/>
              </a:ext>
            </a:extLst>
          </a:blip>
          <a:srcRect/>
          <a:stretch>
            <a:fillRect/>
          </a:stretch>
        </p:blipFill>
        <p:spPr bwMode="auto">
          <a:xfrm>
            <a:off x="9512621" y="6307965"/>
            <a:ext cx="2286000" cy="478948"/>
          </a:xfrm>
          <a:prstGeom prst="rect">
            <a:avLst/>
          </a:prstGeom>
          <a:noFill/>
          <a:ln>
            <a:noFill/>
          </a:ln>
        </p:spPr>
      </p:pic>
      <p:graphicFrame>
        <p:nvGraphicFramePr>
          <p:cNvPr id="7" name="Chart 6">
            <a:extLst>
              <a:ext uri="{FF2B5EF4-FFF2-40B4-BE49-F238E27FC236}">
                <a16:creationId xmlns:a16="http://schemas.microsoft.com/office/drawing/2014/main" id="{B3EA7A3E-A844-49A2-BD57-D80530B7DECA}"/>
              </a:ext>
            </a:extLst>
          </p:cNvPr>
          <p:cNvGraphicFramePr>
            <a:graphicFrameLocks/>
          </p:cNvGraphicFramePr>
          <p:nvPr>
            <p:extLst>
              <p:ext uri="{D42A27DB-BD31-4B8C-83A1-F6EECF244321}">
                <p14:modId xmlns:p14="http://schemas.microsoft.com/office/powerpoint/2010/main" val="2060015325"/>
              </p:ext>
            </p:extLst>
          </p:nvPr>
        </p:nvGraphicFramePr>
        <p:xfrm>
          <a:off x="6146799" y="843330"/>
          <a:ext cx="5461001" cy="2376970"/>
        </p:xfrm>
        <a:graphic>
          <a:graphicData uri="http://schemas.openxmlformats.org/drawingml/2006/chart">
            <c:chart xmlns:c="http://schemas.openxmlformats.org/drawingml/2006/chart" xmlns:r="http://schemas.openxmlformats.org/officeDocument/2006/relationships" r:id="rId9"/>
          </a:graphicData>
        </a:graphic>
      </p:graphicFrame>
      <p:sp>
        <p:nvSpPr>
          <p:cNvPr id="3" name="TextBox 2">
            <a:extLst>
              <a:ext uri="{FF2B5EF4-FFF2-40B4-BE49-F238E27FC236}">
                <a16:creationId xmlns:a16="http://schemas.microsoft.com/office/drawing/2014/main" id="{33B0F347-5BC4-4C5D-B093-DF48FD3BEDF8}"/>
              </a:ext>
            </a:extLst>
          </p:cNvPr>
          <p:cNvSpPr txBox="1"/>
          <p:nvPr/>
        </p:nvSpPr>
        <p:spPr>
          <a:xfrm>
            <a:off x="4691529" y="5556392"/>
            <a:ext cx="1869141" cy="276999"/>
          </a:xfrm>
          <a:prstGeom prst="rect">
            <a:avLst/>
          </a:prstGeom>
          <a:noFill/>
        </p:spPr>
        <p:txBody>
          <a:bodyPr wrap="square" rtlCol="0">
            <a:spAutoFit/>
          </a:bodyPr>
          <a:lstStyle/>
          <a:p>
            <a:r>
              <a:rPr lang="en-GB" sz="1200" dirty="0"/>
              <a:t>Source: StatsWales (2022)</a:t>
            </a:r>
          </a:p>
        </p:txBody>
      </p:sp>
      <p:graphicFrame>
        <p:nvGraphicFramePr>
          <p:cNvPr id="9" name="Chart 8">
            <a:extLst>
              <a:ext uri="{FF2B5EF4-FFF2-40B4-BE49-F238E27FC236}">
                <a16:creationId xmlns:a16="http://schemas.microsoft.com/office/drawing/2014/main" id="{6C052148-2CD0-4B7C-9F19-1B7C56D94CB5}"/>
              </a:ext>
            </a:extLst>
          </p:cNvPr>
          <p:cNvGraphicFramePr>
            <a:graphicFrameLocks/>
          </p:cNvGraphicFramePr>
          <p:nvPr>
            <p:extLst>
              <p:ext uri="{D42A27DB-BD31-4B8C-83A1-F6EECF244321}">
                <p14:modId xmlns:p14="http://schemas.microsoft.com/office/powerpoint/2010/main" val="2706685326"/>
              </p:ext>
            </p:extLst>
          </p:nvPr>
        </p:nvGraphicFramePr>
        <p:xfrm>
          <a:off x="6146799" y="3392532"/>
          <a:ext cx="5461001" cy="2743200"/>
        </p:xfrm>
        <a:graphic>
          <a:graphicData uri="http://schemas.openxmlformats.org/drawingml/2006/chart">
            <c:chart xmlns:c="http://schemas.openxmlformats.org/drawingml/2006/chart" xmlns:r="http://schemas.openxmlformats.org/officeDocument/2006/relationships" r:id="rId10"/>
          </a:graphicData>
        </a:graphic>
      </p:graphicFrame>
    </p:spTree>
    <p:extLst>
      <p:ext uri="{BB962C8B-B14F-4D97-AF65-F5344CB8AC3E}">
        <p14:creationId xmlns:p14="http://schemas.microsoft.com/office/powerpoint/2010/main" val="20418694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1" y="40448"/>
            <a:ext cx="12192000" cy="10191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a:solidFill>
                  <a:srgbClr val="003399"/>
                </a:solidFill>
                <a:latin typeface="+mn-lt"/>
                <a:cs typeface="Arial" panose="020B0604020202020204" pitchFamily="34" charset="0"/>
              </a:rPr>
              <a:t>Introduction and Background Cont.</a:t>
            </a:r>
          </a:p>
        </p:txBody>
      </p:sp>
      <p:graphicFrame>
        <p:nvGraphicFramePr>
          <p:cNvPr id="5" name="Diagram 4">
            <a:extLst>
              <a:ext uri="{FF2B5EF4-FFF2-40B4-BE49-F238E27FC236}">
                <a16:creationId xmlns:a16="http://schemas.microsoft.com/office/drawing/2014/main" id="{CD479F2B-F6BA-4D8C-924F-CDEFD10B90A8}"/>
              </a:ext>
            </a:extLst>
          </p:cNvPr>
          <p:cNvGraphicFramePr/>
          <p:nvPr>
            <p:extLst>
              <p:ext uri="{D42A27DB-BD31-4B8C-83A1-F6EECF244321}">
                <p14:modId xmlns:p14="http://schemas.microsoft.com/office/powerpoint/2010/main" val="3863009057"/>
              </p:ext>
            </p:extLst>
          </p:nvPr>
        </p:nvGraphicFramePr>
        <p:xfrm>
          <a:off x="685799" y="762173"/>
          <a:ext cx="6057901"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descr="Zero to Five Logo FDRU.png"/>
          <p:cNvPicPr/>
          <p:nvPr/>
        </p:nvPicPr>
        <p:blipFill>
          <a:blip r:embed="rId8">
            <a:extLst>
              <a:ext uri="{28A0092B-C50C-407E-A947-70E740481C1C}">
                <a14:useLocalDpi xmlns:a14="http://schemas.microsoft.com/office/drawing/2010/main" val="0"/>
              </a:ext>
            </a:extLst>
          </a:blip>
          <a:srcRect/>
          <a:stretch>
            <a:fillRect/>
          </a:stretch>
        </p:blipFill>
        <p:spPr bwMode="auto">
          <a:xfrm>
            <a:off x="9512621" y="6307965"/>
            <a:ext cx="2286000" cy="478948"/>
          </a:xfrm>
          <a:prstGeom prst="rect">
            <a:avLst/>
          </a:prstGeom>
          <a:noFill/>
          <a:ln>
            <a:noFill/>
          </a:ln>
        </p:spPr>
      </p:pic>
      <p:graphicFrame>
        <p:nvGraphicFramePr>
          <p:cNvPr id="9" name="Diagram 8">
            <a:extLst>
              <a:ext uri="{FF2B5EF4-FFF2-40B4-BE49-F238E27FC236}">
                <a16:creationId xmlns:a16="http://schemas.microsoft.com/office/drawing/2014/main" id="{C761962B-47EC-4CF9-AA1F-D21EF0A5B40D}"/>
              </a:ext>
            </a:extLst>
          </p:cNvPr>
          <p:cNvGraphicFramePr/>
          <p:nvPr>
            <p:extLst>
              <p:ext uri="{D42A27DB-BD31-4B8C-83A1-F6EECF244321}">
                <p14:modId xmlns:p14="http://schemas.microsoft.com/office/powerpoint/2010/main" val="2006848170"/>
              </p:ext>
            </p:extLst>
          </p:nvPr>
        </p:nvGraphicFramePr>
        <p:xfrm>
          <a:off x="7022406" y="1164295"/>
          <a:ext cx="5017193" cy="425241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7" name="Rectangle 6">
            <a:extLst>
              <a:ext uri="{FF2B5EF4-FFF2-40B4-BE49-F238E27FC236}">
                <a16:creationId xmlns:a16="http://schemas.microsoft.com/office/drawing/2014/main" id="{6BCF3E29-6159-4BDC-AF39-64C99BFBC8EB}"/>
              </a:ext>
            </a:extLst>
          </p:cNvPr>
          <p:cNvSpPr/>
          <p:nvPr/>
        </p:nvSpPr>
        <p:spPr>
          <a:xfrm>
            <a:off x="8222160" y="5416707"/>
            <a:ext cx="3241465" cy="276999"/>
          </a:xfrm>
          <a:prstGeom prst="rect">
            <a:avLst/>
          </a:prstGeom>
        </p:spPr>
        <p:txBody>
          <a:bodyPr wrap="none">
            <a:spAutoFit/>
          </a:bodyPr>
          <a:lstStyle/>
          <a:p>
            <a:r>
              <a:rPr lang="en-GB" sz="1200">
                <a:latin typeface="Calibri" panose="020F0502020204030204" pitchFamily="34" charset="0"/>
                <a:ea typeface="Calibri" panose="020F0502020204030204" pitchFamily="34" charset="0"/>
                <a:cs typeface="Times New Roman" panose="02020603050405020304" pitchFamily="18" charset="0"/>
              </a:rPr>
              <a:t>(Adapted from: Etzhowitz and Leydesdorff, 2000)</a:t>
            </a:r>
            <a:endParaRPr lang="en-GB" sz="1200"/>
          </a:p>
        </p:txBody>
      </p:sp>
    </p:spTree>
    <p:extLst>
      <p:ext uri="{BB962C8B-B14F-4D97-AF65-F5344CB8AC3E}">
        <p14:creationId xmlns:p14="http://schemas.microsoft.com/office/powerpoint/2010/main" val="1406933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a:extLst>
              <a:ext uri="{FF2B5EF4-FFF2-40B4-BE49-F238E27FC236}">
                <a16:creationId xmlns:a16="http://schemas.microsoft.com/office/drawing/2014/main" id="{88DF8A0E-98C4-4C1F-A54D-736680DA336B}"/>
              </a:ext>
            </a:extLst>
          </p:cNvPr>
          <p:cNvGraphicFramePr/>
          <p:nvPr>
            <p:extLst>
              <p:ext uri="{D42A27DB-BD31-4B8C-83A1-F6EECF244321}">
                <p14:modId xmlns:p14="http://schemas.microsoft.com/office/powerpoint/2010/main" val="2202312179"/>
              </p:ext>
            </p:extLst>
          </p:nvPr>
        </p:nvGraphicFramePr>
        <p:xfrm>
          <a:off x="489328" y="557157"/>
          <a:ext cx="10910918" cy="64928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4">
            <a:extLst>
              <a:ext uri="{FF2B5EF4-FFF2-40B4-BE49-F238E27FC236}">
                <a16:creationId xmlns:a16="http://schemas.microsoft.com/office/drawing/2014/main" id="{1A683AF7-C473-4A0A-93A4-7AA8C372E9E4}"/>
              </a:ext>
            </a:extLst>
          </p:cNvPr>
          <p:cNvSpPr txBox="1">
            <a:spLocks noGrp="1" noChangeArrowheads="1"/>
          </p:cNvSpPr>
          <p:nvPr>
            <p:ph type="title"/>
          </p:nvPr>
        </p:nvSpPr>
        <p:spPr>
          <a:xfrm>
            <a:off x="357447" y="365126"/>
            <a:ext cx="11488189" cy="9482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a:solidFill>
                  <a:srgbClr val="003399"/>
                </a:solidFill>
                <a:latin typeface="+mn-lt"/>
                <a:cs typeface="Arial" panose="020B0604020202020204" pitchFamily="34" charset="0"/>
              </a:rPr>
              <a:t>Literature Review</a:t>
            </a:r>
          </a:p>
        </p:txBody>
      </p:sp>
      <p:pic>
        <p:nvPicPr>
          <p:cNvPr id="5" name="Picture 4" descr="Zero to Five Logo FDRU.png"/>
          <p:cNvPicPr/>
          <p:nvPr/>
        </p:nvPicPr>
        <p:blipFill>
          <a:blip r:embed="rId8">
            <a:extLst>
              <a:ext uri="{28A0092B-C50C-407E-A947-70E740481C1C}">
                <a14:useLocalDpi xmlns:a14="http://schemas.microsoft.com/office/drawing/2010/main" val="0"/>
              </a:ext>
            </a:extLst>
          </a:blip>
          <a:srcRect/>
          <a:stretch>
            <a:fillRect/>
          </a:stretch>
        </p:blipFill>
        <p:spPr bwMode="auto">
          <a:xfrm>
            <a:off x="9512621" y="6307965"/>
            <a:ext cx="2286000" cy="478948"/>
          </a:xfrm>
          <a:prstGeom prst="rect">
            <a:avLst/>
          </a:prstGeom>
          <a:noFill/>
          <a:ln>
            <a:noFill/>
          </a:ln>
        </p:spPr>
      </p:pic>
    </p:spTree>
    <p:extLst>
      <p:ext uri="{BB962C8B-B14F-4D97-AF65-F5344CB8AC3E}">
        <p14:creationId xmlns:p14="http://schemas.microsoft.com/office/powerpoint/2010/main" val="8128323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a:extLst>
              <a:ext uri="{FF2B5EF4-FFF2-40B4-BE49-F238E27FC236}">
                <a16:creationId xmlns:a16="http://schemas.microsoft.com/office/drawing/2014/main" id="{BAFFCF68-4547-473E-AF17-0AF6FFABC1CE}"/>
              </a:ext>
            </a:extLst>
          </p:cNvPr>
          <p:cNvGraphicFramePr/>
          <p:nvPr>
            <p:extLst>
              <p:ext uri="{D42A27DB-BD31-4B8C-83A1-F6EECF244321}">
                <p14:modId xmlns:p14="http://schemas.microsoft.com/office/powerpoint/2010/main" val="2001432097"/>
              </p:ext>
            </p:extLst>
          </p:nvPr>
        </p:nvGraphicFramePr>
        <p:xfrm>
          <a:off x="632738" y="1039395"/>
          <a:ext cx="10702012" cy="49577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descr="Zero to Five Logo FDRU.png"/>
          <p:cNvPicPr/>
          <p:nvPr/>
        </p:nvPicPr>
        <p:blipFill>
          <a:blip r:embed="rId8">
            <a:extLst>
              <a:ext uri="{28A0092B-C50C-407E-A947-70E740481C1C}">
                <a14:useLocalDpi xmlns:a14="http://schemas.microsoft.com/office/drawing/2010/main" val="0"/>
              </a:ext>
            </a:extLst>
          </a:blip>
          <a:srcRect/>
          <a:stretch>
            <a:fillRect/>
          </a:stretch>
        </p:blipFill>
        <p:spPr bwMode="auto">
          <a:xfrm>
            <a:off x="9512621" y="6307965"/>
            <a:ext cx="2286000" cy="478948"/>
          </a:xfrm>
          <a:prstGeom prst="rect">
            <a:avLst/>
          </a:prstGeom>
          <a:noFill/>
          <a:ln>
            <a:noFill/>
          </a:ln>
        </p:spPr>
      </p:pic>
      <p:sp>
        <p:nvSpPr>
          <p:cNvPr id="4" name="Rectangle 4">
            <a:extLst>
              <a:ext uri="{FF2B5EF4-FFF2-40B4-BE49-F238E27FC236}">
                <a16:creationId xmlns:a16="http://schemas.microsoft.com/office/drawing/2014/main" id="{52B72A0D-E0F8-40FF-A0A6-0B23E5D265F0}"/>
              </a:ext>
            </a:extLst>
          </p:cNvPr>
          <p:cNvSpPr txBox="1">
            <a:spLocks noGrp="1" noChangeArrowheads="1"/>
          </p:cNvSpPr>
          <p:nvPr>
            <p:ph type="title"/>
          </p:nvPr>
        </p:nvSpPr>
        <p:spPr>
          <a:xfrm>
            <a:off x="357447" y="91110"/>
            <a:ext cx="11488189" cy="9482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a:solidFill>
                  <a:srgbClr val="003399"/>
                </a:solidFill>
                <a:latin typeface="+mn-lt"/>
                <a:cs typeface="Arial" panose="020B0604020202020204" pitchFamily="34" charset="0"/>
              </a:rPr>
              <a:t>Literature Review Cont.</a:t>
            </a:r>
          </a:p>
        </p:txBody>
      </p:sp>
    </p:spTree>
    <p:extLst>
      <p:ext uri="{BB962C8B-B14F-4D97-AF65-F5344CB8AC3E}">
        <p14:creationId xmlns:p14="http://schemas.microsoft.com/office/powerpoint/2010/main" val="32525680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C2E20-844C-413E-A3D5-1DFAF75FCA52}"/>
              </a:ext>
            </a:extLst>
          </p:cNvPr>
          <p:cNvSpPr>
            <a:spLocks noGrp="1"/>
          </p:cNvSpPr>
          <p:nvPr>
            <p:ph type="title"/>
          </p:nvPr>
        </p:nvSpPr>
        <p:spPr/>
        <p:txBody>
          <a:bodyPr/>
          <a:lstStyle/>
          <a:p>
            <a:pPr algn="ctr"/>
            <a:r>
              <a:rPr lang="en-GB" b="1">
                <a:solidFill>
                  <a:srgbClr val="003399"/>
                </a:solidFill>
                <a:latin typeface="+mn-lt"/>
              </a:rPr>
              <a:t>Example of a strategic growth platform framework</a:t>
            </a:r>
            <a:endParaRPr lang="en-GB">
              <a:solidFill>
                <a:srgbClr val="003399"/>
              </a:solidFill>
              <a:latin typeface="+mn-lt"/>
            </a:endParaRPr>
          </a:p>
        </p:txBody>
      </p:sp>
      <p:graphicFrame>
        <p:nvGraphicFramePr>
          <p:cNvPr id="5" name="Diagram 4">
            <a:extLst>
              <a:ext uri="{FF2B5EF4-FFF2-40B4-BE49-F238E27FC236}">
                <a16:creationId xmlns:a16="http://schemas.microsoft.com/office/drawing/2014/main" id="{0F81AFA4-D38E-4D95-8FD1-378B6C1A831D}"/>
              </a:ext>
            </a:extLst>
          </p:cNvPr>
          <p:cNvGraphicFramePr/>
          <p:nvPr>
            <p:extLst>
              <p:ext uri="{D42A27DB-BD31-4B8C-83A1-F6EECF244321}">
                <p14:modId xmlns:p14="http://schemas.microsoft.com/office/powerpoint/2010/main" val="3336142296"/>
              </p:ext>
            </p:extLst>
          </p:nvPr>
        </p:nvGraphicFramePr>
        <p:xfrm>
          <a:off x="751114" y="1943100"/>
          <a:ext cx="10869386" cy="41274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descr="Zero to Five Logo FDRU.png">
            <a:extLst>
              <a:ext uri="{FF2B5EF4-FFF2-40B4-BE49-F238E27FC236}">
                <a16:creationId xmlns:a16="http://schemas.microsoft.com/office/drawing/2014/main" id="{3DC21B84-B9BB-418C-B310-4392C4933CDD}"/>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9559636" y="6240530"/>
            <a:ext cx="2286000" cy="478948"/>
          </a:xfrm>
          <a:prstGeom prst="rect">
            <a:avLst/>
          </a:prstGeom>
          <a:noFill/>
          <a:ln>
            <a:noFill/>
          </a:ln>
        </p:spPr>
      </p:pic>
    </p:spTree>
    <p:extLst>
      <p:ext uri="{BB962C8B-B14F-4D97-AF65-F5344CB8AC3E}">
        <p14:creationId xmlns:p14="http://schemas.microsoft.com/office/powerpoint/2010/main" val="18595317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1496113" y="78798"/>
            <a:ext cx="9689123" cy="10191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a:solidFill>
                  <a:srgbClr val="003399"/>
                </a:solidFill>
                <a:latin typeface="+mn-lt"/>
                <a:cs typeface="Arial" panose="020B0604020202020204" pitchFamily="34" charset="0"/>
              </a:rPr>
              <a:t>Research Approach</a:t>
            </a:r>
          </a:p>
        </p:txBody>
      </p:sp>
      <p:sp>
        <p:nvSpPr>
          <p:cNvPr id="3" name="Content Placeholder 5"/>
          <p:cNvSpPr txBox="1">
            <a:spLocks/>
          </p:cNvSpPr>
          <p:nvPr/>
        </p:nvSpPr>
        <p:spPr>
          <a:xfrm>
            <a:off x="387723" y="1097972"/>
            <a:ext cx="10797513" cy="4584978"/>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571500" indent="-571500" algn="just">
              <a:spcBef>
                <a:spcPts val="1200"/>
              </a:spcBef>
              <a:buFont typeface="Arial" panose="020B0604020202020204" pitchFamily="34" charset="0"/>
              <a:buChar char="•"/>
            </a:pPr>
            <a:endParaRPr lang="en-GB" sz="2400">
              <a:solidFill>
                <a:srgbClr val="003399"/>
              </a:solidFill>
              <a:cs typeface="Arial" panose="020B0604020202020204" pitchFamily="34" charset="0"/>
            </a:endParaRPr>
          </a:p>
          <a:p>
            <a:pPr marL="571500" indent="-571500" algn="just">
              <a:spcBef>
                <a:spcPts val="1200"/>
              </a:spcBef>
              <a:buFont typeface="Arial" panose="020B0604020202020204" pitchFamily="34" charset="0"/>
              <a:buChar char="•"/>
            </a:pPr>
            <a:endParaRPr lang="en-GB" sz="2400">
              <a:solidFill>
                <a:srgbClr val="003399"/>
              </a:solidFill>
              <a:cs typeface="Arial" panose="020B0604020202020204" pitchFamily="34" charset="0"/>
            </a:endParaRPr>
          </a:p>
        </p:txBody>
      </p:sp>
      <p:graphicFrame>
        <p:nvGraphicFramePr>
          <p:cNvPr id="5" name="Diagram 4">
            <a:extLst>
              <a:ext uri="{FF2B5EF4-FFF2-40B4-BE49-F238E27FC236}">
                <a16:creationId xmlns:a16="http://schemas.microsoft.com/office/drawing/2014/main" id="{F75EABDA-E20F-420D-883C-23186A079D0B}"/>
              </a:ext>
            </a:extLst>
          </p:cNvPr>
          <p:cNvGraphicFramePr/>
          <p:nvPr>
            <p:extLst>
              <p:ext uri="{D42A27DB-BD31-4B8C-83A1-F6EECF244321}">
                <p14:modId xmlns:p14="http://schemas.microsoft.com/office/powerpoint/2010/main" val="656369460"/>
              </p:ext>
            </p:extLst>
          </p:nvPr>
        </p:nvGraphicFramePr>
        <p:xfrm>
          <a:off x="580930" y="1292702"/>
          <a:ext cx="10411097" cy="47027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descr="Zero to Five Logo FDRU.png"/>
          <p:cNvPicPr/>
          <p:nvPr/>
        </p:nvPicPr>
        <p:blipFill>
          <a:blip r:embed="rId8">
            <a:extLst>
              <a:ext uri="{28A0092B-C50C-407E-A947-70E740481C1C}">
                <a14:useLocalDpi xmlns:a14="http://schemas.microsoft.com/office/drawing/2010/main" val="0"/>
              </a:ext>
            </a:extLst>
          </a:blip>
          <a:srcRect/>
          <a:stretch>
            <a:fillRect/>
          </a:stretch>
        </p:blipFill>
        <p:spPr bwMode="auto">
          <a:xfrm>
            <a:off x="9512621" y="6307965"/>
            <a:ext cx="2286000" cy="478948"/>
          </a:xfrm>
          <a:prstGeom prst="rect">
            <a:avLst/>
          </a:prstGeom>
          <a:noFill/>
          <a:ln>
            <a:noFill/>
          </a:ln>
        </p:spPr>
      </p:pic>
    </p:spTree>
    <p:extLst>
      <p:ext uri="{BB962C8B-B14F-4D97-AF65-F5344CB8AC3E}">
        <p14:creationId xmlns:p14="http://schemas.microsoft.com/office/powerpoint/2010/main" val="20050677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Diagram 16">
            <a:extLst>
              <a:ext uri="{FF2B5EF4-FFF2-40B4-BE49-F238E27FC236}">
                <a16:creationId xmlns:a16="http://schemas.microsoft.com/office/drawing/2014/main" id="{02F34DA5-7B57-482D-9F83-65754DF3D3DB}"/>
              </a:ext>
            </a:extLst>
          </p:cNvPr>
          <p:cNvGraphicFramePr/>
          <p:nvPr>
            <p:extLst>
              <p:ext uri="{D42A27DB-BD31-4B8C-83A1-F6EECF244321}">
                <p14:modId xmlns:p14="http://schemas.microsoft.com/office/powerpoint/2010/main" val="2242585896"/>
              </p:ext>
            </p:extLst>
          </p:nvPr>
        </p:nvGraphicFramePr>
        <p:xfrm>
          <a:off x="618400" y="1247775"/>
          <a:ext cx="10955199" cy="49720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A22553BD-331C-442E-9FF5-EBC4CB3E3622}"/>
              </a:ext>
            </a:extLst>
          </p:cNvPr>
          <p:cNvSpPr txBox="1"/>
          <p:nvPr/>
        </p:nvSpPr>
        <p:spPr>
          <a:xfrm>
            <a:off x="4508501" y="794495"/>
            <a:ext cx="6343650" cy="461665"/>
          </a:xfrm>
          <a:prstGeom prst="rect">
            <a:avLst/>
          </a:prstGeom>
          <a:noFill/>
        </p:spPr>
        <p:txBody>
          <a:bodyPr wrap="square" rtlCol="0">
            <a:spAutoFit/>
          </a:bodyPr>
          <a:lstStyle/>
          <a:p>
            <a:r>
              <a:rPr lang="en-GB" sz="2400" b="1"/>
              <a:t>From Policy Principles to Strategic Platform Aim</a:t>
            </a:r>
          </a:p>
        </p:txBody>
      </p:sp>
      <p:sp>
        <p:nvSpPr>
          <p:cNvPr id="4" name="Rectangle 4">
            <a:extLst>
              <a:ext uri="{FF2B5EF4-FFF2-40B4-BE49-F238E27FC236}">
                <a16:creationId xmlns:a16="http://schemas.microsoft.com/office/drawing/2014/main" id="{BFA2767E-193F-425E-863A-C665D4E16F96}"/>
              </a:ext>
            </a:extLst>
          </p:cNvPr>
          <p:cNvSpPr txBox="1">
            <a:spLocks noChangeArrowheads="1"/>
          </p:cNvSpPr>
          <p:nvPr/>
        </p:nvSpPr>
        <p:spPr>
          <a:xfrm>
            <a:off x="1" y="0"/>
            <a:ext cx="12191999" cy="10191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b="1">
                <a:solidFill>
                  <a:srgbClr val="003399"/>
                </a:solidFill>
                <a:latin typeface="+mn-lt"/>
                <a:cs typeface="Arial" panose="020B0604020202020204" pitchFamily="34" charset="0"/>
              </a:rPr>
              <a:t>Research Findings</a:t>
            </a:r>
          </a:p>
        </p:txBody>
      </p:sp>
      <p:pic>
        <p:nvPicPr>
          <p:cNvPr id="6" name="Picture 5" descr="Zero to Five Logo FDRU.png">
            <a:extLst>
              <a:ext uri="{FF2B5EF4-FFF2-40B4-BE49-F238E27FC236}">
                <a16:creationId xmlns:a16="http://schemas.microsoft.com/office/drawing/2014/main" id="{E609412C-7B63-42C1-9B5C-ED41DC07CCDE}"/>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9512621" y="6307965"/>
            <a:ext cx="2286000" cy="478948"/>
          </a:xfrm>
          <a:prstGeom prst="rect">
            <a:avLst/>
          </a:prstGeom>
          <a:noFill/>
          <a:ln>
            <a:noFill/>
          </a:ln>
        </p:spPr>
      </p:pic>
    </p:spTree>
    <p:extLst>
      <p:ext uri="{BB962C8B-B14F-4D97-AF65-F5344CB8AC3E}">
        <p14:creationId xmlns:p14="http://schemas.microsoft.com/office/powerpoint/2010/main" val="22886173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C682B7AAF4DC74E9E538183077C5A94" ma:contentTypeVersion="13" ma:contentTypeDescription="Create a new document." ma:contentTypeScope="" ma:versionID="4d733b04853c49b13a6915592f6a6b55">
  <xsd:schema xmlns:xsd="http://www.w3.org/2001/XMLSchema" xmlns:xs="http://www.w3.org/2001/XMLSchema" xmlns:p="http://schemas.microsoft.com/office/2006/metadata/properties" xmlns:ns3="f2482f8c-d064-40f9-bd39-afaf5868cf96" xmlns:ns4="23010c4a-f332-42df-9523-637a41f60fad" targetNamespace="http://schemas.microsoft.com/office/2006/metadata/properties" ma:root="true" ma:fieldsID="1729ff481d3b26ef13e9ae1d108d342b" ns3:_="" ns4:_="">
    <xsd:import namespace="f2482f8c-d064-40f9-bd39-afaf5868cf96"/>
    <xsd:import namespace="23010c4a-f332-42df-9523-637a41f60fad"/>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OCR" minOccurs="0"/>
                <xsd:element ref="ns4:MediaServiceGenerationTime" minOccurs="0"/>
                <xsd:element ref="ns4:MediaServiceEventHashCod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2482f8c-d064-40f9-bd39-afaf5868cf96"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10c4a-f332-42df-9523-637a41f60fad"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FFF9280-7EA0-4506-A9C6-D7D174625EDA}">
  <ds:schemaRefs>
    <ds:schemaRef ds:uri="http://purl.org/dc/terms/"/>
    <ds:schemaRef ds:uri="23010c4a-f332-42df-9523-637a41f60fad"/>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http://schemas.microsoft.com/office/infopath/2007/PartnerControls"/>
    <ds:schemaRef ds:uri="f2482f8c-d064-40f9-bd39-afaf5868cf96"/>
    <ds:schemaRef ds:uri="http://www.w3.org/XML/1998/namespace"/>
    <ds:schemaRef ds:uri="http://purl.org/dc/dcmitype/"/>
  </ds:schemaRefs>
</ds:datastoreItem>
</file>

<file path=customXml/itemProps2.xml><?xml version="1.0" encoding="utf-8"?>
<ds:datastoreItem xmlns:ds="http://schemas.openxmlformats.org/officeDocument/2006/customXml" ds:itemID="{67D2B84F-BF72-4714-B968-BA6DD8FE74E5}">
  <ds:schemaRefs>
    <ds:schemaRef ds:uri="http://schemas.microsoft.com/sharepoint/v3/contenttype/forms"/>
  </ds:schemaRefs>
</ds:datastoreItem>
</file>

<file path=customXml/itemProps3.xml><?xml version="1.0" encoding="utf-8"?>
<ds:datastoreItem xmlns:ds="http://schemas.openxmlformats.org/officeDocument/2006/customXml" ds:itemID="{E8D44BAC-680D-4740-9D99-0C074F15237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2482f8c-d064-40f9-bd39-afaf5868cf96"/>
    <ds:schemaRef ds:uri="23010c4a-f332-42df-9523-637a41f60fa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164</TotalTime>
  <Words>3638</Words>
  <Application>Microsoft Office PowerPoint</Application>
  <PresentationFormat>Widescreen</PresentationFormat>
  <Paragraphs>437</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Literature Review</vt:lpstr>
      <vt:lpstr>Literature Review Cont.</vt:lpstr>
      <vt:lpstr>Example of a strategic growth platform framework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Claire Haven-Tang</dc:creator>
  <cp:lastModifiedBy>Mayho, Sharon</cp:lastModifiedBy>
  <cp:revision>9</cp:revision>
  <cp:lastPrinted>2022-05-12T11:01:17Z</cp:lastPrinted>
  <dcterms:created xsi:type="dcterms:W3CDTF">2018-02-08T11:20:51Z</dcterms:created>
  <dcterms:modified xsi:type="dcterms:W3CDTF">2022-05-19T10:49:20Z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0x010100EC682B7AAF4DC74E9E538183077C5A94</vt:lpwstr>
  </property>
</Properties>
</file>