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2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b102ecb0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2b102ecb0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28bb1476f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28bb1476f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28bb1476f1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28bb1476f1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28bb1476f1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28bb1476f1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28bb1476f1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28bb1476f1_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28bb1476f1_2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28bb1476f1_2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b102ecb08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2b102ecb08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b102ecb08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b102ecb08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b102ecb0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2b102ecb0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569214"/>
            <a:ext cx="7543800" cy="267462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38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341715"/>
            <a:ext cx="7543800" cy="85725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62585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23974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11084"/>
            <a:ext cx="1971675" cy="431806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11083"/>
            <a:ext cx="5800725" cy="4318067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31397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7645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82287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69214"/>
            <a:ext cx="7543800" cy="267462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6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3339846"/>
            <a:ext cx="7543800" cy="85725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1800" cap="all" spc="150" baseline="0">
                <a:solidFill>
                  <a:schemeClr val="tx2"/>
                </a:solidFill>
                <a:latin typeface="+mj-lt"/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25755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198556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384301"/>
            <a:ext cx="3703320" cy="301752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85101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384539"/>
            <a:ext cx="3703320" cy="55221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1500" b="0" cap="all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36751"/>
            <a:ext cx="3703320" cy="25336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8079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639660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4800600"/>
            <a:ext cx="9141619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475073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36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5769"/>
            <a:ext cx="2400300" cy="1714500"/>
          </a:xfrm>
        </p:spPr>
        <p:txBody>
          <a:bodyPr anchor="b">
            <a:norm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548640"/>
            <a:ext cx="4869180" cy="394335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194560"/>
            <a:ext cx="2400300" cy="2534343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4844839"/>
            <a:ext cx="1963883" cy="273844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4844839"/>
            <a:ext cx="3486150" cy="273844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5751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14750"/>
            <a:ext cx="9141619" cy="1428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3686307"/>
            <a:ext cx="9141619" cy="4800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806190"/>
            <a:ext cx="7584948" cy="617220"/>
          </a:xfrm>
        </p:spPr>
        <p:txBody>
          <a:bodyPr lIns="91440" tIns="0" rIns="91440" bIns="0" anchor="b">
            <a:noAutofit/>
          </a:bodyPr>
          <a:lstStyle>
            <a:lvl1pPr>
              <a:defRPr sz="27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3686307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4430267"/>
            <a:ext cx="7584948" cy="44577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450"/>
              </a:spcAft>
              <a:buNone/>
              <a:defRPr sz="1125">
                <a:solidFill>
                  <a:srgbClr val="FFFFF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39712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4800600"/>
            <a:ext cx="9144000" cy="3429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4750737"/>
            <a:ext cx="9144001" cy="49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14953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384301"/>
            <a:ext cx="7543800" cy="301752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4844839"/>
            <a:ext cx="18542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5/16/2022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4844839"/>
            <a:ext cx="361710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4844839"/>
            <a:ext cx="98401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rgbClr val="FFFFFF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303384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3888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03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19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35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516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itchFamily="34" charset="0"/>
        <a:buChar char="◦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0548408.2021.197776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79427" y="2977713"/>
            <a:ext cx="7843200" cy="79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endParaRPr sz="1800" b="1" dirty="0"/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-GB" sz="1800" b="1" dirty="0"/>
              <a:t>The Role of E-Marketing tools in the higher education students’ career decision-making, career choice satisfaction, and career commitment in post </a:t>
            </a:r>
            <a:r>
              <a:rPr lang="en-GB" sz="1800" b="1" dirty="0" err="1"/>
              <a:t>covid</a:t>
            </a:r>
            <a:r>
              <a:rPr lang="en-GB" sz="1800" b="1" dirty="0"/>
              <a:t> era: Insight from Kazakh, Polish, Nigerian, Iraqi, Kyrgyz, Mexican and Polish </a:t>
            </a:r>
            <a:r>
              <a:rPr lang="en-GB" sz="1800" b="1" dirty="0" smtClean="0"/>
              <a:t>universities.</a:t>
            </a:r>
            <a:endParaRPr sz="1800" b="1" dirty="0"/>
          </a:p>
          <a:p>
            <a:pPr marL="2286000" lvl="0" indent="45720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Presented </a:t>
            </a:r>
            <a:r>
              <a:rPr lang="en-GB" sz="1400" b="1" dirty="0">
                <a:solidFill>
                  <a:srgbClr val="0000FF"/>
                </a:solidFill>
              </a:rPr>
              <a:t>to</a:t>
            </a:r>
            <a:endParaRPr sz="1400" b="1" dirty="0">
              <a:solidFill>
                <a:srgbClr val="0000FF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78571"/>
              <a:buFont typeface="Arial"/>
              <a:buNone/>
            </a:pPr>
            <a:r>
              <a:rPr lang="en-GB" sz="1400" b="1" dirty="0">
                <a:solidFill>
                  <a:srgbClr val="2E2E2E"/>
                </a:solidFill>
              </a:rPr>
              <a:t>6th Advances in Management and Innovation Conference 2022</a:t>
            </a:r>
            <a:endParaRPr sz="1800" b="1" dirty="0"/>
          </a:p>
          <a:p>
            <a:pPr marL="0" lvl="0" indent="0" algn="ctr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-397150" y="426840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 dirty="0">
                <a:solidFill>
                  <a:schemeClr val="dk1"/>
                </a:solidFill>
              </a:rPr>
              <a:t>Mehmet </a:t>
            </a:r>
            <a:r>
              <a:rPr lang="en-GB" sz="1100" dirty="0" err="1">
                <a:solidFill>
                  <a:schemeClr val="dk1"/>
                </a:solidFill>
              </a:rPr>
              <a:t>Karakus</a:t>
            </a:r>
            <a:r>
              <a:rPr lang="en-GB" sz="1100" dirty="0">
                <a:solidFill>
                  <a:schemeClr val="dk1"/>
                </a:solidFill>
              </a:rPr>
              <a:t>, Selman </a:t>
            </a:r>
            <a:r>
              <a:rPr lang="en-GB" sz="1100" dirty="0" err="1">
                <a:solidFill>
                  <a:schemeClr val="dk1"/>
                </a:solidFill>
              </a:rPr>
              <a:t>Tetik</a:t>
            </a:r>
            <a:r>
              <a:rPr lang="en-GB" sz="1100" dirty="0">
                <a:solidFill>
                  <a:schemeClr val="dk1"/>
                </a:solidFill>
              </a:rPr>
              <a:t>, Ibrahim </a:t>
            </a:r>
            <a:r>
              <a:rPr lang="en-GB" sz="1100" dirty="0" err="1">
                <a:solidFill>
                  <a:schemeClr val="dk1"/>
                </a:solidFill>
              </a:rPr>
              <a:t>Keles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Keles</a:t>
            </a:r>
            <a:r>
              <a:rPr lang="en-GB" sz="1100" dirty="0">
                <a:solidFill>
                  <a:schemeClr val="dk1"/>
                </a:solidFill>
              </a:rPr>
              <a:t>, </a:t>
            </a:r>
            <a:r>
              <a:rPr lang="en-GB" sz="1100" dirty="0" err="1">
                <a:solidFill>
                  <a:schemeClr val="dk1"/>
                </a:solidFill>
              </a:rPr>
              <a:t>Nurettin</a:t>
            </a:r>
            <a:r>
              <a:rPr lang="en-GB" sz="1100" dirty="0">
                <a:solidFill>
                  <a:schemeClr val="dk1"/>
                </a:solidFill>
              </a:rPr>
              <a:t> Can and </a:t>
            </a:r>
            <a:r>
              <a:rPr lang="en-GB" sz="1100" dirty="0" err="1">
                <a:solidFill>
                  <a:schemeClr val="dk1"/>
                </a:solidFill>
              </a:rPr>
              <a:t>Sanar</a:t>
            </a:r>
            <a:r>
              <a:rPr lang="en-GB" sz="1100" dirty="0">
                <a:solidFill>
                  <a:schemeClr val="dk1"/>
                </a:solidFill>
              </a:rPr>
              <a:t> </a:t>
            </a:r>
            <a:r>
              <a:rPr lang="en-GB" sz="1100" dirty="0" err="1">
                <a:solidFill>
                  <a:schemeClr val="dk1"/>
                </a:solidFill>
              </a:rPr>
              <a:t>Muhyaddin</a:t>
            </a:r>
            <a:endParaRPr sz="3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References</a:t>
            </a:r>
            <a:endParaRPr/>
          </a:p>
        </p:txBody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364272" y="1501697"/>
            <a:ext cx="8468027" cy="30671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Creswell, J. W. (2003). Research design Qualitative quantitative and mixed methods approaches. </a:t>
            </a:r>
            <a:r>
              <a:rPr lang="en-GB" sz="12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Research Design Qualitative Quantitative and Mixed Methods Approaches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3–26. 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Manu,B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D.,  Ying F.,,</a:t>
            </a:r>
            <a:r>
              <a:rPr lang="en-GB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Oduro,D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.,  </a:t>
            </a:r>
            <a:r>
              <a:rPr lang="en-GB" sz="12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Boateng,S.A</a:t>
            </a: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(2021) Student engagement and social media in tertiary education: The perception and experience from the Ghanaian public university, Social Sciences &amp; Humanities Open, Volume 3, Issue 1.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04800" lvl="0" indent="-3048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Miles, M. B., Huberman, A. M., &amp; Saldana, J. (2014). Qualitative data analysis: A methods sourcebook. (3rd ed.). Thousand Oaks, </a:t>
            </a:r>
            <a:r>
              <a:rPr lang="en-GB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CA: Sage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04800" lvl="0" indent="-3048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 err="1">
                <a:solidFill>
                  <a:schemeClr val="dk1"/>
                </a:solidFill>
              </a:rPr>
              <a:t>Roulston</a:t>
            </a:r>
            <a:r>
              <a:rPr lang="en-GB" sz="1200" dirty="0">
                <a:solidFill>
                  <a:schemeClr val="dk1"/>
                </a:solidFill>
              </a:rPr>
              <a:t>, K. (2001). Data analysis and “theorizing as ideology.” </a:t>
            </a:r>
            <a:r>
              <a:rPr lang="en-GB" sz="1200" i="1" dirty="0">
                <a:solidFill>
                  <a:schemeClr val="dk1"/>
                </a:solidFill>
              </a:rPr>
              <a:t>Qualitative Research</a:t>
            </a:r>
            <a:r>
              <a:rPr lang="en-GB" sz="1200" dirty="0">
                <a:solidFill>
                  <a:schemeClr val="dk1"/>
                </a:solidFill>
              </a:rPr>
              <a:t>, </a:t>
            </a:r>
            <a:r>
              <a:rPr lang="en-GB" sz="1200" i="1" dirty="0">
                <a:solidFill>
                  <a:schemeClr val="dk1"/>
                </a:solidFill>
              </a:rPr>
              <a:t>1</a:t>
            </a:r>
            <a:r>
              <a:rPr lang="en-GB" sz="1200" dirty="0">
                <a:solidFill>
                  <a:schemeClr val="dk1"/>
                </a:solidFill>
              </a:rPr>
              <a:t>(3), 279–302. 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 err="1">
                <a:solidFill>
                  <a:schemeClr val="dk1"/>
                </a:solidFill>
              </a:rPr>
              <a:t>Kautish</a:t>
            </a:r>
            <a:r>
              <a:rPr lang="en-GB" sz="1200" dirty="0">
                <a:solidFill>
                  <a:schemeClr val="dk1"/>
                </a:solidFill>
              </a:rPr>
              <a:t>, P., </a:t>
            </a:r>
            <a:r>
              <a:rPr lang="en-GB" sz="1200" dirty="0" err="1">
                <a:solidFill>
                  <a:schemeClr val="dk1"/>
                </a:solidFill>
              </a:rPr>
              <a:t>Walia</a:t>
            </a:r>
            <a:r>
              <a:rPr lang="en-GB" sz="1200" dirty="0">
                <a:solidFill>
                  <a:schemeClr val="dk1"/>
                </a:solidFill>
              </a:rPr>
              <a:t>, S., &amp; </a:t>
            </a:r>
            <a:r>
              <a:rPr lang="en-GB" sz="1200" dirty="0" err="1">
                <a:solidFill>
                  <a:schemeClr val="dk1"/>
                </a:solidFill>
              </a:rPr>
              <a:t>Kour</a:t>
            </a:r>
            <a:r>
              <a:rPr lang="en-GB" sz="1200" dirty="0">
                <a:solidFill>
                  <a:schemeClr val="dk1"/>
                </a:solidFill>
              </a:rPr>
              <a:t>, P. (2021). The moderating influence of social support on career anxiety and career commitment: an empirical investigation from India. </a:t>
            </a:r>
            <a:r>
              <a:rPr lang="en-GB" sz="1200" i="1" dirty="0">
                <a:solidFill>
                  <a:schemeClr val="dk1"/>
                </a:solidFill>
              </a:rPr>
              <a:t>Journal of Travel &amp; Tourism Marketing</a:t>
            </a:r>
            <a:r>
              <a:rPr lang="en-GB" sz="1200" dirty="0">
                <a:solidFill>
                  <a:schemeClr val="dk1"/>
                </a:solidFill>
              </a:rPr>
              <a:t>, </a:t>
            </a:r>
            <a:r>
              <a:rPr lang="en-GB" sz="1200" i="1" dirty="0">
                <a:solidFill>
                  <a:schemeClr val="dk1"/>
                </a:solidFill>
              </a:rPr>
              <a:t>38</a:t>
            </a:r>
            <a:r>
              <a:rPr lang="en-GB" sz="1200" dirty="0">
                <a:solidFill>
                  <a:schemeClr val="dk1"/>
                </a:solidFill>
              </a:rPr>
              <a:t>(8), 782-801.</a:t>
            </a:r>
            <a:r>
              <a:rPr lang="en-GB" sz="1200" dirty="0">
                <a:solidFill>
                  <a:schemeClr val="dk1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 </a:t>
            </a:r>
            <a:r>
              <a:rPr lang="en-GB" sz="1200" u="sng" dirty="0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https://doi.org/10.1080/10548408.2021.1977765</a:t>
            </a:r>
            <a:endParaRPr sz="1200" u="sng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</a:rPr>
              <a:t>Watt, H. M. G., &amp; Richardson, P. W. (2007). Motivational factors influencing teaching as a career choice: Development and validation of the FIT-Choice Scale. Journal of Experimental Education, 75, 167–202.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0448" y="1167161"/>
            <a:ext cx="6928624" cy="2445834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endParaRPr lang="en-GB" sz="8000" dirty="0" smtClean="0"/>
          </a:p>
          <a:p>
            <a:pPr marL="114300" indent="0">
              <a:buNone/>
            </a:pPr>
            <a:r>
              <a:rPr lang="en-GB" sz="8000" dirty="0" smtClean="0"/>
              <a:t>Questions?</a:t>
            </a:r>
            <a:endParaRPr lang="en-GB" sz="8000" dirty="0"/>
          </a:p>
        </p:txBody>
      </p:sp>
    </p:spTree>
    <p:extLst>
      <p:ext uri="{BB962C8B-B14F-4D97-AF65-F5344CB8AC3E}">
        <p14:creationId xmlns:p14="http://schemas.microsoft.com/office/powerpoint/2010/main" val="288406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Outline of the Presentation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222490" y="141267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5755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dirty="0">
                <a:solidFill>
                  <a:schemeClr val="dk1"/>
                </a:solidFill>
              </a:rPr>
              <a:t>The importance of the study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dirty="0">
                <a:solidFill>
                  <a:schemeClr val="dk1"/>
                </a:solidFill>
              </a:rPr>
              <a:t>Research Questions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dirty="0">
                <a:solidFill>
                  <a:schemeClr val="dk1"/>
                </a:solidFill>
              </a:rPr>
              <a:t>Proposed methodology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dirty="0">
                <a:solidFill>
                  <a:schemeClr val="dk1"/>
                </a:solidFill>
              </a:rPr>
              <a:t>Analyses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  <a:p>
            <a:pPr marL="457200" lvl="0" indent="-325755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dirty="0">
                <a:solidFill>
                  <a:schemeClr val="dk1"/>
                </a:solidFill>
              </a:rPr>
              <a:t>Initial findings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The Importance of the Study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155583" y="1449658"/>
            <a:ext cx="8520600" cy="31786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32500" lnSpcReduction="20000"/>
          </a:bodyPr>
          <a:lstStyle/>
          <a:p>
            <a:pPr marL="457200" lvl="0" indent="-311150" algn="just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GB" sz="4800" dirty="0">
                <a:solidFill>
                  <a:schemeClr val="dk1"/>
                </a:solidFill>
              </a:rPr>
              <a:t>This study provides a cross-cultural understanding of how COVID-19 has affected universities’ use of E-Marketing tools and social media to recruit students in higher education</a:t>
            </a:r>
            <a:r>
              <a:rPr lang="en-GB" sz="4800" dirty="0"/>
              <a:t>. </a:t>
            </a:r>
            <a:endParaRPr sz="4800" dirty="0"/>
          </a:p>
          <a:p>
            <a:pPr marL="4572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4800" dirty="0"/>
          </a:p>
          <a:p>
            <a:pPr marL="457200" lvl="0" indent="-31115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sz="4800" dirty="0">
                <a:solidFill>
                  <a:schemeClr val="dk1"/>
                </a:solidFill>
              </a:rPr>
              <a:t>This study offers practical insights for universities seeking to use E-marketing tools and social media. </a:t>
            </a:r>
            <a:endParaRPr sz="4800" dirty="0">
              <a:solidFill>
                <a:schemeClr val="dk1"/>
              </a:solidFill>
            </a:endParaRPr>
          </a:p>
          <a:p>
            <a:pPr marL="4572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4800" dirty="0">
              <a:solidFill>
                <a:schemeClr val="dk1"/>
              </a:solidFill>
            </a:endParaRPr>
          </a:p>
          <a:p>
            <a:pPr marL="457200" lvl="0" indent="-311150" algn="just" rtl="0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GB" sz="4800" dirty="0">
                <a:solidFill>
                  <a:schemeClr val="dk1"/>
                </a:solidFill>
              </a:rPr>
              <a:t>This study also will provide a cross-cultural understanding of how COVID-19 has affected students’ career choice satisfaction, and career commitment.  </a:t>
            </a:r>
            <a:endParaRPr sz="4800" dirty="0"/>
          </a:p>
          <a:p>
            <a:pPr marL="457200" lvl="0" indent="0" algn="just" rtl="0">
              <a:spcBef>
                <a:spcPts val="1200"/>
              </a:spcBef>
              <a:spcAft>
                <a:spcPts val="0"/>
              </a:spcAft>
              <a:buNone/>
            </a:pPr>
            <a:endParaRPr sz="4800" dirty="0">
              <a:solidFill>
                <a:schemeClr val="dk1"/>
              </a:solidFill>
            </a:endParaRPr>
          </a:p>
          <a:p>
            <a:pPr marL="457200" lvl="0" indent="-3111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-GB" sz="4800" dirty="0">
                <a:solidFill>
                  <a:schemeClr val="dk1"/>
                </a:solidFill>
              </a:rPr>
              <a:t>This study may  be a step in understanding the relationship between social media use and important  outcomes such as career choice satisfaction, and career commitment.</a:t>
            </a:r>
            <a:endParaRPr sz="4800"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Research Questions</a:t>
            </a:r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550126" y="1464527"/>
            <a:ext cx="8282173" cy="310434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dk1"/>
                </a:solidFill>
              </a:rPr>
              <a:t>RQ1- Which marketing tools (traditional and online) are used for student </a:t>
            </a:r>
            <a:r>
              <a:rPr lang="en-GB" sz="1700" dirty="0" smtClean="0">
                <a:solidFill>
                  <a:schemeClr val="dk1"/>
                </a:solidFill>
              </a:rPr>
              <a:t>recruitment/enrolment </a:t>
            </a:r>
            <a:r>
              <a:rPr lang="en-GB" sz="1700" dirty="0">
                <a:solidFill>
                  <a:schemeClr val="dk1"/>
                </a:solidFill>
              </a:rPr>
              <a:t>by HE institutions?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dk1"/>
                </a:solidFill>
              </a:rPr>
              <a:t>RQ2 - Which tools are more effective regarding the actual </a:t>
            </a:r>
            <a:r>
              <a:rPr lang="en-GB" sz="1700" dirty="0" smtClean="0">
                <a:solidFill>
                  <a:schemeClr val="dk1"/>
                </a:solidFill>
              </a:rPr>
              <a:t>enrolment </a:t>
            </a:r>
            <a:r>
              <a:rPr lang="en-GB" sz="1700" dirty="0">
                <a:solidFill>
                  <a:schemeClr val="dk1"/>
                </a:solidFill>
              </a:rPr>
              <a:t>rates?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dk1"/>
                </a:solidFill>
              </a:rPr>
              <a:t>RQ3 - What is the influence of background variables and various marketing tools on students’ career decision-making, career choice satisfaction, and career commitment?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dk1"/>
                </a:solidFill>
              </a:rPr>
              <a:t>RQ4 - What changed during COVID-19?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dirty="0">
                <a:solidFill>
                  <a:schemeClr val="dk1"/>
                </a:solidFill>
              </a:rPr>
              <a:t>RQ5 - What will be the most effective marketing strategies for HE institutions after COVID-19?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 b="1" dirty="0"/>
              <a:t>Methodology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460916" y="1300976"/>
            <a:ext cx="8371383" cy="333793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b="1" dirty="0"/>
              <a:t>Mixed Methodology-Approach  </a:t>
            </a:r>
            <a:endParaRPr sz="1318" b="1" dirty="0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b="1" dirty="0">
                <a:solidFill>
                  <a:schemeClr val="dk1"/>
                </a:solidFill>
              </a:rPr>
              <a:t>- Phase One - Quantitative:</a:t>
            </a:r>
            <a:endParaRPr sz="1318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-Pilot Study on 30 respondents - questionnaire was revised. </a:t>
            </a:r>
            <a:endParaRPr sz="1318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An online field survey is being conducted. So far we have reached 606 respondents. </a:t>
            </a:r>
            <a:endParaRPr sz="1318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The questionnaire is divided into 4 sections:</a:t>
            </a:r>
            <a:endParaRPr sz="1318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358"/>
              <a:buNone/>
            </a:pPr>
            <a:r>
              <a:rPr lang="en-GB" sz="1318" dirty="0">
                <a:solidFill>
                  <a:schemeClr val="dk1"/>
                </a:solidFill>
              </a:rPr>
              <a:t>1- Background questions (gender, age, education level, area of study),</a:t>
            </a:r>
            <a:endParaRPr sz="1318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2- Students’ evaluation of the marketing tools that impact their decision-making while choosing their universities (developed in this study),</a:t>
            </a:r>
            <a:endParaRPr sz="1318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3- Career choice satisfaction </a:t>
            </a:r>
            <a:r>
              <a:rPr lang="en-GB" sz="1286" dirty="0">
                <a:solidFill>
                  <a:schemeClr val="dk1"/>
                </a:solidFill>
              </a:rPr>
              <a:t>(The CCS scale, 3 items, one of the subscales of FIT-Choice scale; Watt &amp; Richardson, 2007),</a:t>
            </a:r>
            <a:endParaRPr sz="1286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358"/>
              <a:buFont typeface="Arial"/>
              <a:buNone/>
            </a:pPr>
            <a:r>
              <a:rPr lang="en-GB" sz="1318" dirty="0">
                <a:solidFill>
                  <a:schemeClr val="dk1"/>
                </a:solidFill>
              </a:rPr>
              <a:t>4- Career commitment</a:t>
            </a:r>
            <a:r>
              <a:rPr lang="en-GB" sz="1286" dirty="0">
                <a:solidFill>
                  <a:schemeClr val="dk1"/>
                </a:solidFill>
              </a:rPr>
              <a:t> (7 items; </a:t>
            </a:r>
            <a:r>
              <a:rPr lang="en-GB" sz="1286" dirty="0" err="1">
                <a:solidFill>
                  <a:schemeClr val="dk1"/>
                </a:solidFill>
              </a:rPr>
              <a:t>Kautish</a:t>
            </a:r>
            <a:r>
              <a:rPr lang="en-GB" sz="1286" dirty="0">
                <a:solidFill>
                  <a:schemeClr val="dk1"/>
                </a:solidFill>
              </a:rPr>
              <a:t> et al., 2021).</a:t>
            </a:r>
            <a:endParaRPr sz="1286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/>
              <a:t>Methodology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252760" y="1709854"/>
            <a:ext cx="8185529" cy="290362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b="1" dirty="0">
                <a:solidFill>
                  <a:srgbClr val="050505"/>
                </a:solidFill>
              </a:rPr>
              <a:t>Phase two:</a:t>
            </a:r>
            <a:endParaRPr sz="1600" b="1" dirty="0">
              <a:solidFill>
                <a:srgbClr val="050505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chemeClr val="dk1"/>
                </a:solidFill>
              </a:rPr>
              <a:t>A key characteristic of qualitative research is to focus “on naturally occurring, ordinary events in natural settings so that we have a strong handle on what real life is” (Miles &amp; Huberman, 1994, p.10). This approach is often preferred when there is empirical knowledge available on particular subject and information is captured through participant who has a comprehensive insight of that topic (Creswell, 2003). </a:t>
            </a:r>
            <a:endParaRPr sz="1600" b="1" dirty="0">
              <a:solidFill>
                <a:srgbClr val="050505"/>
              </a:solidFill>
            </a:endParaRPr>
          </a:p>
          <a:p>
            <a:pPr marL="0" lvl="0" indent="0" algn="just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600" dirty="0">
                <a:solidFill>
                  <a:srgbClr val="050505"/>
                </a:solidFill>
              </a:rPr>
              <a:t>  -We aim to conduct at around 20 interviews with admissions teams of the selected universities from each country. We have so far conducted 5 interviews. Each lasts for 30-45 minutes.</a:t>
            </a:r>
            <a:endParaRPr sz="1600" dirty="0">
              <a:solidFill>
                <a:srgbClr val="050505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04800" lvl="0" indent="-3048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Analyses</a:t>
            </a:r>
            <a:endParaRPr dirty="0"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446048" y="1494263"/>
            <a:ext cx="8386251" cy="30746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n-GB" sz="1700" b="1" dirty="0">
                <a:solidFill>
                  <a:schemeClr val="dk1"/>
                </a:solidFill>
              </a:rPr>
              <a:t>Quantitative: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-GB" sz="1700" dirty="0">
                <a:solidFill>
                  <a:schemeClr val="dk1"/>
                </a:solidFill>
              </a:rPr>
              <a:t>Descriptive statistics, regression analyses: The preferred marketing tools in different HE contexts, the influence of the background variables and various marketing tools on students’ career decision-making, career choice satisfaction, and career commitment.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-GB" sz="1700" b="1" dirty="0">
                <a:solidFill>
                  <a:schemeClr val="dk1"/>
                </a:solidFill>
              </a:rPr>
              <a:t>Qualitative: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1018"/>
              <a:buNone/>
            </a:pPr>
            <a:r>
              <a:rPr lang="en-GB" sz="1700" dirty="0">
                <a:solidFill>
                  <a:schemeClr val="dk1"/>
                </a:solidFill>
              </a:rPr>
              <a:t>Thematic analysis approach (Miles et al., 2014; </a:t>
            </a:r>
            <a:r>
              <a:rPr lang="en-GB" sz="1700" dirty="0" err="1">
                <a:solidFill>
                  <a:schemeClr val="dk1"/>
                </a:solidFill>
              </a:rPr>
              <a:t>Roulston</a:t>
            </a:r>
            <a:r>
              <a:rPr lang="en-GB" sz="1700" dirty="0">
                <a:solidFill>
                  <a:schemeClr val="dk1"/>
                </a:solidFill>
              </a:rPr>
              <a:t>, 2001): 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-GB" sz="1700" dirty="0">
                <a:solidFill>
                  <a:schemeClr val="dk1"/>
                </a:solidFill>
              </a:rPr>
              <a:t>The most effective marketing tools, the effect of COVID-19 and ideas for the future of marketing in HE.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1018"/>
              <a:buNone/>
            </a:pPr>
            <a:endParaRPr sz="1665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Initial findings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401444" y="1791629"/>
            <a:ext cx="8155259" cy="256478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The use of e-marketing tools, including social media tools, positively impacts students’ university choice and career choice</a:t>
            </a:r>
            <a:r>
              <a:rPr lang="en-GB" dirty="0" smtClean="0">
                <a:solidFill>
                  <a:schemeClr val="dk1"/>
                </a:solidFill>
              </a:rPr>
              <a:t>.</a:t>
            </a:r>
          </a:p>
          <a:p>
            <a:pPr>
              <a:buClr>
                <a:schemeClr val="dk1"/>
              </a:buClr>
            </a:pPr>
            <a:endParaRPr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Different social media tools are more widely preferred in different countries (e.g., Facebook in Iraq, WeChat in China, Telegram in Post-Soviet countries etc</a:t>
            </a:r>
            <a:r>
              <a:rPr lang="en-GB" dirty="0" smtClean="0">
                <a:solidFill>
                  <a:schemeClr val="dk1"/>
                </a:solidFill>
              </a:rPr>
              <a:t>.).</a:t>
            </a:r>
          </a:p>
          <a:p>
            <a:pPr>
              <a:buClr>
                <a:schemeClr val="dk1"/>
              </a:buClr>
            </a:pPr>
            <a:endParaRPr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The effective use of the most preferred e-marketing tools has a positive influence on students’ career choice satisfaction and career commitment levels.</a:t>
            </a: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-GB" dirty="0"/>
              <a:t>Initial </a:t>
            </a:r>
            <a:r>
              <a:rPr lang="en-GB" dirty="0" smtClean="0"/>
              <a:t>findings (Con.)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11700" y="1665431"/>
            <a:ext cx="8416522" cy="270584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HE institutions were forced to more widely use e-marketing tools instead of the traditional ones during the COVID-19 crisis</a:t>
            </a:r>
            <a:r>
              <a:rPr lang="en-GB" dirty="0" smtClean="0">
                <a:solidFill>
                  <a:schemeClr val="dk1"/>
                </a:solidFill>
              </a:rPr>
              <a:t>.</a:t>
            </a:r>
          </a:p>
          <a:p>
            <a:pPr>
              <a:buClr>
                <a:schemeClr val="dk1"/>
              </a:buClr>
            </a:pPr>
            <a:endParaRPr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The effectiveness of specific marketing tools depends on the contextual 	variables and public demand in certain HE contexts</a:t>
            </a:r>
            <a:r>
              <a:rPr lang="en-GB" dirty="0" smtClean="0">
                <a:solidFill>
                  <a:schemeClr val="dk1"/>
                </a:solidFill>
              </a:rPr>
              <a:t>.</a:t>
            </a:r>
          </a:p>
          <a:p>
            <a:pPr>
              <a:buClr>
                <a:schemeClr val="dk1"/>
              </a:buClr>
            </a:pPr>
            <a:endParaRPr dirty="0">
              <a:solidFill>
                <a:schemeClr val="dk1"/>
              </a:solidFill>
            </a:endParaRPr>
          </a:p>
          <a:p>
            <a:pPr>
              <a:buClr>
                <a:schemeClr val="dk1"/>
              </a:buClr>
            </a:pPr>
            <a:r>
              <a:rPr lang="en-GB" dirty="0">
                <a:solidFill>
                  <a:schemeClr val="dk1"/>
                </a:solidFill>
              </a:rPr>
              <a:t> Traditional marketing tools are more preferred in less developed countries in which most people do not have equal access to information and communication technologies.</a:t>
            </a:r>
            <a:endParaRPr dirty="0">
              <a:solidFill>
                <a:schemeClr val="dk1"/>
              </a:solidFill>
            </a:endParaRPr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</TotalTime>
  <Words>951</Words>
  <Application>Microsoft Office PowerPoint</Application>
  <PresentationFormat>On-screen Show (16:9)</PresentationFormat>
  <Paragraphs>94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Retrospect</vt:lpstr>
      <vt:lpstr>                     The Role of E-Marketing tools in the higher education students’ career decision-making, career choice satisfaction, and career commitment in post covid era: Insight from Kazakh, Polish, Nigerian, Iraqi, Kyrgyz, Mexican and Polish universities. Presented to 6th Advances in Management and Innovation Conference 2022 </vt:lpstr>
      <vt:lpstr>Outline of the Presentation</vt:lpstr>
      <vt:lpstr>The Importance of the Study</vt:lpstr>
      <vt:lpstr>Research Questions</vt:lpstr>
      <vt:lpstr>Methodology </vt:lpstr>
      <vt:lpstr>Methodology  </vt:lpstr>
      <vt:lpstr>Analyses</vt:lpstr>
      <vt:lpstr>Initial findings</vt:lpstr>
      <vt:lpstr>Initial findings (Con.) 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of E-Marketing tools in the higher education students’ career decision-making, career choice satisfaction, and career commitment in post covid era: Insight from Kazakh, Polish, Nigerian, Iraqi, Kyrgyz, Mexican and Polish universities. Presented to 6th Advances in Management and Innovation Conference 2022</dc:title>
  <dc:creator>Selman Tetik</dc:creator>
  <cp:lastModifiedBy>Information, Technology &amp; Digital Services</cp:lastModifiedBy>
  <cp:revision>2</cp:revision>
  <dcterms:modified xsi:type="dcterms:W3CDTF">2022-05-16T21:25:20Z</dcterms:modified>
</cp:coreProperties>
</file>