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256" r:id="rId2"/>
    <p:sldId id="259" r:id="rId3"/>
    <p:sldId id="262" r:id="rId4"/>
    <p:sldId id="263" r:id="rId5"/>
    <p:sldId id="265" r:id="rId6"/>
    <p:sldId id="266" r:id="rId7"/>
    <p:sldId id="270" r:id="rId8"/>
    <p:sldId id="275" r:id="rId9"/>
    <p:sldId id="272" r:id="rId10"/>
    <p:sldId id="271" r:id="rId11"/>
    <p:sldId id="273" r:id="rId12"/>
    <p:sldId id="274"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011" autoAdjust="0"/>
    <p:restoredTop sz="95165" autoAdjust="0"/>
  </p:normalViewPr>
  <p:slideViewPr>
    <p:cSldViewPr snapToGrid="0">
      <p:cViewPr>
        <p:scale>
          <a:sx n="80" d="100"/>
          <a:sy n="80" d="100"/>
        </p:scale>
        <p:origin x="662" y="-43"/>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MY"/>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FE106DD-81DD-4F78-96DE-CBD28BDC1828}" type="datetimeFigureOut">
              <a:rPr lang="en-MY" smtClean="0"/>
              <a:t>17/5/2022</a:t>
            </a:fld>
            <a:endParaRPr lang="en-MY"/>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MY"/>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MY"/>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MY"/>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AA83EE7-CCED-4B15-9FB3-2FC9EF46D547}" type="slidenum">
              <a:rPr lang="en-MY" smtClean="0"/>
              <a:t>‹#›</a:t>
            </a:fld>
            <a:endParaRPr lang="en-MY"/>
          </a:p>
        </p:txBody>
      </p:sp>
    </p:spTree>
    <p:extLst>
      <p:ext uri="{BB962C8B-B14F-4D97-AF65-F5344CB8AC3E}">
        <p14:creationId xmlns:p14="http://schemas.microsoft.com/office/powerpoint/2010/main" val="41177896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CEA6D2-F322-4314-B6DC-963C4F2E79F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MY"/>
          </a:p>
        </p:txBody>
      </p:sp>
      <p:sp>
        <p:nvSpPr>
          <p:cNvPr id="3" name="Subtitle 2">
            <a:extLst>
              <a:ext uri="{FF2B5EF4-FFF2-40B4-BE49-F238E27FC236}">
                <a16:creationId xmlns:a16="http://schemas.microsoft.com/office/drawing/2014/main" id="{8CACF8F7-5C54-429E-B73D-12034B72382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MY"/>
          </a:p>
        </p:txBody>
      </p:sp>
      <p:sp>
        <p:nvSpPr>
          <p:cNvPr id="4" name="Date Placeholder 3">
            <a:extLst>
              <a:ext uri="{FF2B5EF4-FFF2-40B4-BE49-F238E27FC236}">
                <a16:creationId xmlns:a16="http://schemas.microsoft.com/office/drawing/2014/main" id="{81828967-51E2-498B-8A26-B28CC9CABA87}"/>
              </a:ext>
            </a:extLst>
          </p:cNvPr>
          <p:cNvSpPr>
            <a:spLocks noGrp="1"/>
          </p:cNvSpPr>
          <p:nvPr>
            <p:ph type="dt" sz="half" idx="10"/>
          </p:nvPr>
        </p:nvSpPr>
        <p:spPr/>
        <p:txBody>
          <a:bodyPr/>
          <a:lstStyle/>
          <a:p>
            <a:fld id="{33790252-514A-4088-801B-192CF7D26EEB}" type="datetime1">
              <a:rPr lang="en-MY" smtClean="0"/>
              <a:t>17/5/2022</a:t>
            </a:fld>
            <a:endParaRPr lang="en-MY"/>
          </a:p>
        </p:txBody>
      </p:sp>
      <p:sp>
        <p:nvSpPr>
          <p:cNvPr id="5" name="Footer Placeholder 4">
            <a:extLst>
              <a:ext uri="{FF2B5EF4-FFF2-40B4-BE49-F238E27FC236}">
                <a16:creationId xmlns:a16="http://schemas.microsoft.com/office/drawing/2014/main" id="{D441F664-2134-49C4-AA7F-3188BFA5161C}"/>
              </a:ext>
            </a:extLst>
          </p:cNvPr>
          <p:cNvSpPr>
            <a:spLocks noGrp="1"/>
          </p:cNvSpPr>
          <p:nvPr>
            <p:ph type="ftr" sz="quarter" idx="11"/>
          </p:nvPr>
        </p:nvSpPr>
        <p:spPr/>
        <p:txBody>
          <a:bodyPr/>
          <a:lstStyle/>
          <a:p>
            <a:r>
              <a:rPr lang="pt-BR"/>
              <a:t>RURB WEBINAR Series NO. 22/2020 - 6 NOV 2020</a:t>
            </a:r>
            <a:endParaRPr lang="en-MY"/>
          </a:p>
        </p:txBody>
      </p:sp>
      <p:sp>
        <p:nvSpPr>
          <p:cNvPr id="6" name="Slide Number Placeholder 5">
            <a:extLst>
              <a:ext uri="{FF2B5EF4-FFF2-40B4-BE49-F238E27FC236}">
                <a16:creationId xmlns:a16="http://schemas.microsoft.com/office/drawing/2014/main" id="{7D91A3CC-98F7-434F-8F5F-20CA77568131}"/>
              </a:ext>
            </a:extLst>
          </p:cNvPr>
          <p:cNvSpPr>
            <a:spLocks noGrp="1"/>
          </p:cNvSpPr>
          <p:nvPr>
            <p:ph type="sldNum" sz="quarter" idx="12"/>
          </p:nvPr>
        </p:nvSpPr>
        <p:spPr/>
        <p:txBody>
          <a:bodyPr/>
          <a:lstStyle/>
          <a:p>
            <a:fld id="{FC3DE981-6AEE-43FA-95C2-209F57E6A5BE}" type="slidenum">
              <a:rPr lang="en-MY" smtClean="0"/>
              <a:t>‹#›</a:t>
            </a:fld>
            <a:endParaRPr lang="en-MY"/>
          </a:p>
        </p:txBody>
      </p:sp>
    </p:spTree>
    <p:extLst>
      <p:ext uri="{BB962C8B-B14F-4D97-AF65-F5344CB8AC3E}">
        <p14:creationId xmlns:p14="http://schemas.microsoft.com/office/powerpoint/2010/main" val="28552610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675AE6-CE98-48F9-83CB-00A34A5CB0FE}"/>
              </a:ext>
            </a:extLst>
          </p:cNvPr>
          <p:cNvSpPr>
            <a:spLocks noGrp="1"/>
          </p:cNvSpPr>
          <p:nvPr>
            <p:ph type="title"/>
          </p:nvPr>
        </p:nvSpPr>
        <p:spPr/>
        <p:txBody>
          <a:bodyPr/>
          <a:lstStyle/>
          <a:p>
            <a:r>
              <a:rPr lang="en-US"/>
              <a:t>Click to edit Master title style</a:t>
            </a:r>
            <a:endParaRPr lang="en-MY"/>
          </a:p>
        </p:txBody>
      </p:sp>
      <p:sp>
        <p:nvSpPr>
          <p:cNvPr id="3" name="Vertical Text Placeholder 2">
            <a:extLst>
              <a:ext uri="{FF2B5EF4-FFF2-40B4-BE49-F238E27FC236}">
                <a16:creationId xmlns:a16="http://schemas.microsoft.com/office/drawing/2014/main" id="{F821DDC2-A107-4105-92D1-7B5221A8260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MY"/>
          </a:p>
        </p:txBody>
      </p:sp>
      <p:sp>
        <p:nvSpPr>
          <p:cNvPr id="4" name="Date Placeholder 3">
            <a:extLst>
              <a:ext uri="{FF2B5EF4-FFF2-40B4-BE49-F238E27FC236}">
                <a16:creationId xmlns:a16="http://schemas.microsoft.com/office/drawing/2014/main" id="{66333902-5159-4360-AA45-FAD125462529}"/>
              </a:ext>
            </a:extLst>
          </p:cNvPr>
          <p:cNvSpPr>
            <a:spLocks noGrp="1"/>
          </p:cNvSpPr>
          <p:nvPr>
            <p:ph type="dt" sz="half" idx="10"/>
          </p:nvPr>
        </p:nvSpPr>
        <p:spPr/>
        <p:txBody>
          <a:bodyPr/>
          <a:lstStyle/>
          <a:p>
            <a:fld id="{DAEB9BB2-30AB-4C1D-9974-CA87B317FCEA}" type="datetime1">
              <a:rPr lang="en-MY" smtClean="0"/>
              <a:t>17/5/2022</a:t>
            </a:fld>
            <a:endParaRPr lang="en-MY"/>
          </a:p>
        </p:txBody>
      </p:sp>
      <p:sp>
        <p:nvSpPr>
          <p:cNvPr id="5" name="Footer Placeholder 4">
            <a:extLst>
              <a:ext uri="{FF2B5EF4-FFF2-40B4-BE49-F238E27FC236}">
                <a16:creationId xmlns:a16="http://schemas.microsoft.com/office/drawing/2014/main" id="{A2A17A22-7075-486D-B0CD-1A4FCE2A4031}"/>
              </a:ext>
            </a:extLst>
          </p:cNvPr>
          <p:cNvSpPr>
            <a:spLocks noGrp="1"/>
          </p:cNvSpPr>
          <p:nvPr>
            <p:ph type="ftr" sz="quarter" idx="11"/>
          </p:nvPr>
        </p:nvSpPr>
        <p:spPr/>
        <p:txBody>
          <a:bodyPr/>
          <a:lstStyle/>
          <a:p>
            <a:r>
              <a:rPr lang="pt-BR"/>
              <a:t>RURB WEBINAR Series NO. 22/2020 - 6 NOV 2020</a:t>
            </a:r>
            <a:endParaRPr lang="en-MY"/>
          </a:p>
        </p:txBody>
      </p:sp>
      <p:sp>
        <p:nvSpPr>
          <p:cNvPr id="6" name="Slide Number Placeholder 5">
            <a:extLst>
              <a:ext uri="{FF2B5EF4-FFF2-40B4-BE49-F238E27FC236}">
                <a16:creationId xmlns:a16="http://schemas.microsoft.com/office/drawing/2014/main" id="{CBB9875C-9C1A-4DD3-8E08-F20CC309144C}"/>
              </a:ext>
            </a:extLst>
          </p:cNvPr>
          <p:cNvSpPr>
            <a:spLocks noGrp="1"/>
          </p:cNvSpPr>
          <p:nvPr>
            <p:ph type="sldNum" sz="quarter" idx="12"/>
          </p:nvPr>
        </p:nvSpPr>
        <p:spPr/>
        <p:txBody>
          <a:bodyPr/>
          <a:lstStyle/>
          <a:p>
            <a:fld id="{FC3DE981-6AEE-43FA-95C2-209F57E6A5BE}" type="slidenum">
              <a:rPr lang="en-MY" smtClean="0"/>
              <a:t>‹#›</a:t>
            </a:fld>
            <a:endParaRPr lang="en-MY"/>
          </a:p>
        </p:txBody>
      </p:sp>
    </p:spTree>
    <p:extLst>
      <p:ext uri="{BB962C8B-B14F-4D97-AF65-F5344CB8AC3E}">
        <p14:creationId xmlns:p14="http://schemas.microsoft.com/office/powerpoint/2010/main" val="7286623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1B9B4B6-73BB-4B06-94AD-5BE33E76A945}"/>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MY"/>
          </a:p>
        </p:txBody>
      </p:sp>
      <p:sp>
        <p:nvSpPr>
          <p:cNvPr id="3" name="Vertical Text Placeholder 2">
            <a:extLst>
              <a:ext uri="{FF2B5EF4-FFF2-40B4-BE49-F238E27FC236}">
                <a16:creationId xmlns:a16="http://schemas.microsoft.com/office/drawing/2014/main" id="{5A374F90-C547-4FD1-BFD9-EFEC6B0F0EDC}"/>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MY"/>
          </a:p>
        </p:txBody>
      </p:sp>
      <p:sp>
        <p:nvSpPr>
          <p:cNvPr id="4" name="Date Placeholder 3">
            <a:extLst>
              <a:ext uri="{FF2B5EF4-FFF2-40B4-BE49-F238E27FC236}">
                <a16:creationId xmlns:a16="http://schemas.microsoft.com/office/drawing/2014/main" id="{4762B196-BE3F-45E8-BBE8-11B40581F873}"/>
              </a:ext>
            </a:extLst>
          </p:cNvPr>
          <p:cNvSpPr>
            <a:spLocks noGrp="1"/>
          </p:cNvSpPr>
          <p:nvPr>
            <p:ph type="dt" sz="half" idx="10"/>
          </p:nvPr>
        </p:nvSpPr>
        <p:spPr/>
        <p:txBody>
          <a:bodyPr/>
          <a:lstStyle/>
          <a:p>
            <a:fld id="{38D6469B-24A5-418D-A2DA-2DF46CA7108D}" type="datetime1">
              <a:rPr lang="en-MY" smtClean="0"/>
              <a:t>17/5/2022</a:t>
            </a:fld>
            <a:endParaRPr lang="en-MY"/>
          </a:p>
        </p:txBody>
      </p:sp>
      <p:sp>
        <p:nvSpPr>
          <p:cNvPr id="5" name="Footer Placeholder 4">
            <a:extLst>
              <a:ext uri="{FF2B5EF4-FFF2-40B4-BE49-F238E27FC236}">
                <a16:creationId xmlns:a16="http://schemas.microsoft.com/office/drawing/2014/main" id="{E3753E31-1710-48E9-8F21-423BDAB813FE}"/>
              </a:ext>
            </a:extLst>
          </p:cNvPr>
          <p:cNvSpPr>
            <a:spLocks noGrp="1"/>
          </p:cNvSpPr>
          <p:nvPr>
            <p:ph type="ftr" sz="quarter" idx="11"/>
          </p:nvPr>
        </p:nvSpPr>
        <p:spPr/>
        <p:txBody>
          <a:bodyPr/>
          <a:lstStyle/>
          <a:p>
            <a:r>
              <a:rPr lang="pt-BR"/>
              <a:t>RURB WEBINAR Series NO. 22/2020 - 6 NOV 2020</a:t>
            </a:r>
            <a:endParaRPr lang="en-MY"/>
          </a:p>
        </p:txBody>
      </p:sp>
      <p:sp>
        <p:nvSpPr>
          <p:cNvPr id="6" name="Slide Number Placeholder 5">
            <a:extLst>
              <a:ext uri="{FF2B5EF4-FFF2-40B4-BE49-F238E27FC236}">
                <a16:creationId xmlns:a16="http://schemas.microsoft.com/office/drawing/2014/main" id="{A5B4BF15-A2D3-440E-85F4-7D4253615F85}"/>
              </a:ext>
            </a:extLst>
          </p:cNvPr>
          <p:cNvSpPr>
            <a:spLocks noGrp="1"/>
          </p:cNvSpPr>
          <p:nvPr>
            <p:ph type="sldNum" sz="quarter" idx="12"/>
          </p:nvPr>
        </p:nvSpPr>
        <p:spPr/>
        <p:txBody>
          <a:bodyPr/>
          <a:lstStyle/>
          <a:p>
            <a:fld id="{FC3DE981-6AEE-43FA-95C2-209F57E6A5BE}" type="slidenum">
              <a:rPr lang="en-MY" smtClean="0"/>
              <a:t>‹#›</a:t>
            </a:fld>
            <a:endParaRPr lang="en-MY"/>
          </a:p>
        </p:txBody>
      </p:sp>
    </p:spTree>
    <p:extLst>
      <p:ext uri="{BB962C8B-B14F-4D97-AF65-F5344CB8AC3E}">
        <p14:creationId xmlns:p14="http://schemas.microsoft.com/office/powerpoint/2010/main" val="26060589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95B6FF-5784-4779-A6FA-3BCE9F851D7A}"/>
              </a:ext>
            </a:extLst>
          </p:cNvPr>
          <p:cNvSpPr>
            <a:spLocks noGrp="1"/>
          </p:cNvSpPr>
          <p:nvPr>
            <p:ph type="title"/>
          </p:nvPr>
        </p:nvSpPr>
        <p:spPr/>
        <p:txBody>
          <a:bodyPr/>
          <a:lstStyle/>
          <a:p>
            <a:r>
              <a:rPr lang="en-US"/>
              <a:t>Click to edit Master title style</a:t>
            </a:r>
            <a:endParaRPr lang="en-MY"/>
          </a:p>
        </p:txBody>
      </p:sp>
      <p:sp>
        <p:nvSpPr>
          <p:cNvPr id="3" name="Content Placeholder 2">
            <a:extLst>
              <a:ext uri="{FF2B5EF4-FFF2-40B4-BE49-F238E27FC236}">
                <a16:creationId xmlns:a16="http://schemas.microsoft.com/office/drawing/2014/main" id="{F7BAEEAC-0356-4592-9086-F31DE0862A6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MY"/>
          </a:p>
        </p:txBody>
      </p:sp>
      <p:sp>
        <p:nvSpPr>
          <p:cNvPr id="4" name="Date Placeholder 3">
            <a:extLst>
              <a:ext uri="{FF2B5EF4-FFF2-40B4-BE49-F238E27FC236}">
                <a16:creationId xmlns:a16="http://schemas.microsoft.com/office/drawing/2014/main" id="{E877BCBA-F8C3-4C8D-9FD2-E16F11CE7F7D}"/>
              </a:ext>
            </a:extLst>
          </p:cNvPr>
          <p:cNvSpPr>
            <a:spLocks noGrp="1"/>
          </p:cNvSpPr>
          <p:nvPr>
            <p:ph type="dt" sz="half" idx="10"/>
          </p:nvPr>
        </p:nvSpPr>
        <p:spPr/>
        <p:txBody>
          <a:bodyPr/>
          <a:lstStyle/>
          <a:p>
            <a:fld id="{9185D4CB-956F-4E02-B552-05587548E678}" type="datetime1">
              <a:rPr lang="en-MY" smtClean="0"/>
              <a:t>17/5/2022</a:t>
            </a:fld>
            <a:endParaRPr lang="en-MY"/>
          </a:p>
        </p:txBody>
      </p:sp>
      <p:sp>
        <p:nvSpPr>
          <p:cNvPr id="5" name="Footer Placeholder 4">
            <a:extLst>
              <a:ext uri="{FF2B5EF4-FFF2-40B4-BE49-F238E27FC236}">
                <a16:creationId xmlns:a16="http://schemas.microsoft.com/office/drawing/2014/main" id="{E6C22916-14B1-4134-93D4-CCE40A55F82F}"/>
              </a:ext>
            </a:extLst>
          </p:cNvPr>
          <p:cNvSpPr>
            <a:spLocks noGrp="1"/>
          </p:cNvSpPr>
          <p:nvPr>
            <p:ph type="ftr" sz="quarter" idx="11"/>
          </p:nvPr>
        </p:nvSpPr>
        <p:spPr/>
        <p:txBody>
          <a:bodyPr/>
          <a:lstStyle/>
          <a:p>
            <a:r>
              <a:rPr lang="pt-BR"/>
              <a:t>RURB WEBINAR Series NO. 22/2020 - 6 NOV 2020</a:t>
            </a:r>
            <a:endParaRPr lang="en-MY"/>
          </a:p>
        </p:txBody>
      </p:sp>
      <p:sp>
        <p:nvSpPr>
          <p:cNvPr id="6" name="Slide Number Placeholder 5">
            <a:extLst>
              <a:ext uri="{FF2B5EF4-FFF2-40B4-BE49-F238E27FC236}">
                <a16:creationId xmlns:a16="http://schemas.microsoft.com/office/drawing/2014/main" id="{F5F85DBD-AA92-4F0B-AE50-EE35A606AA57}"/>
              </a:ext>
            </a:extLst>
          </p:cNvPr>
          <p:cNvSpPr>
            <a:spLocks noGrp="1"/>
          </p:cNvSpPr>
          <p:nvPr>
            <p:ph type="sldNum" sz="quarter" idx="12"/>
          </p:nvPr>
        </p:nvSpPr>
        <p:spPr/>
        <p:txBody>
          <a:bodyPr/>
          <a:lstStyle/>
          <a:p>
            <a:fld id="{FC3DE981-6AEE-43FA-95C2-209F57E6A5BE}" type="slidenum">
              <a:rPr lang="en-MY" smtClean="0"/>
              <a:t>‹#›</a:t>
            </a:fld>
            <a:endParaRPr lang="en-MY"/>
          </a:p>
        </p:txBody>
      </p:sp>
    </p:spTree>
    <p:extLst>
      <p:ext uri="{BB962C8B-B14F-4D97-AF65-F5344CB8AC3E}">
        <p14:creationId xmlns:p14="http://schemas.microsoft.com/office/powerpoint/2010/main" val="27383952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44FAB9-2439-49EC-A07A-ADABCDEF0CA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MY"/>
          </a:p>
        </p:txBody>
      </p:sp>
      <p:sp>
        <p:nvSpPr>
          <p:cNvPr id="3" name="Text Placeholder 2">
            <a:extLst>
              <a:ext uri="{FF2B5EF4-FFF2-40B4-BE49-F238E27FC236}">
                <a16:creationId xmlns:a16="http://schemas.microsoft.com/office/drawing/2014/main" id="{A017D96F-6ACC-4D73-BF4C-B1D2624D41A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822AC91-D5B0-4244-B94C-1E3F0795F392}"/>
              </a:ext>
            </a:extLst>
          </p:cNvPr>
          <p:cNvSpPr>
            <a:spLocks noGrp="1"/>
          </p:cNvSpPr>
          <p:nvPr>
            <p:ph type="dt" sz="half" idx="10"/>
          </p:nvPr>
        </p:nvSpPr>
        <p:spPr/>
        <p:txBody>
          <a:bodyPr/>
          <a:lstStyle/>
          <a:p>
            <a:fld id="{3334FBDB-624B-466C-9547-54E9D5B86A29}" type="datetime1">
              <a:rPr lang="en-MY" smtClean="0"/>
              <a:t>17/5/2022</a:t>
            </a:fld>
            <a:endParaRPr lang="en-MY"/>
          </a:p>
        </p:txBody>
      </p:sp>
      <p:sp>
        <p:nvSpPr>
          <p:cNvPr id="5" name="Footer Placeholder 4">
            <a:extLst>
              <a:ext uri="{FF2B5EF4-FFF2-40B4-BE49-F238E27FC236}">
                <a16:creationId xmlns:a16="http://schemas.microsoft.com/office/drawing/2014/main" id="{3A37033C-F6A1-4ADF-9349-AF22817D2FBB}"/>
              </a:ext>
            </a:extLst>
          </p:cNvPr>
          <p:cNvSpPr>
            <a:spLocks noGrp="1"/>
          </p:cNvSpPr>
          <p:nvPr>
            <p:ph type="ftr" sz="quarter" idx="11"/>
          </p:nvPr>
        </p:nvSpPr>
        <p:spPr/>
        <p:txBody>
          <a:bodyPr/>
          <a:lstStyle/>
          <a:p>
            <a:r>
              <a:rPr lang="pt-BR"/>
              <a:t>RURB WEBINAR Series NO. 22/2020 - 6 NOV 2020</a:t>
            </a:r>
            <a:endParaRPr lang="en-MY"/>
          </a:p>
        </p:txBody>
      </p:sp>
      <p:sp>
        <p:nvSpPr>
          <p:cNvPr id="6" name="Slide Number Placeholder 5">
            <a:extLst>
              <a:ext uri="{FF2B5EF4-FFF2-40B4-BE49-F238E27FC236}">
                <a16:creationId xmlns:a16="http://schemas.microsoft.com/office/drawing/2014/main" id="{B94C44AE-B156-49F8-9307-C0EDD791EE45}"/>
              </a:ext>
            </a:extLst>
          </p:cNvPr>
          <p:cNvSpPr>
            <a:spLocks noGrp="1"/>
          </p:cNvSpPr>
          <p:nvPr>
            <p:ph type="sldNum" sz="quarter" idx="12"/>
          </p:nvPr>
        </p:nvSpPr>
        <p:spPr/>
        <p:txBody>
          <a:bodyPr/>
          <a:lstStyle/>
          <a:p>
            <a:fld id="{FC3DE981-6AEE-43FA-95C2-209F57E6A5BE}" type="slidenum">
              <a:rPr lang="en-MY" smtClean="0"/>
              <a:t>‹#›</a:t>
            </a:fld>
            <a:endParaRPr lang="en-MY"/>
          </a:p>
        </p:txBody>
      </p:sp>
    </p:spTree>
    <p:extLst>
      <p:ext uri="{BB962C8B-B14F-4D97-AF65-F5344CB8AC3E}">
        <p14:creationId xmlns:p14="http://schemas.microsoft.com/office/powerpoint/2010/main" val="18486102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F742B4-3FA0-4BD6-B848-C2CABA786954}"/>
              </a:ext>
            </a:extLst>
          </p:cNvPr>
          <p:cNvSpPr>
            <a:spLocks noGrp="1"/>
          </p:cNvSpPr>
          <p:nvPr>
            <p:ph type="title"/>
          </p:nvPr>
        </p:nvSpPr>
        <p:spPr/>
        <p:txBody>
          <a:bodyPr/>
          <a:lstStyle/>
          <a:p>
            <a:r>
              <a:rPr lang="en-US"/>
              <a:t>Click to edit Master title style</a:t>
            </a:r>
            <a:endParaRPr lang="en-MY"/>
          </a:p>
        </p:txBody>
      </p:sp>
      <p:sp>
        <p:nvSpPr>
          <p:cNvPr id="3" name="Content Placeholder 2">
            <a:extLst>
              <a:ext uri="{FF2B5EF4-FFF2-40B4-BE49-F238E27FC236}">
                <a16:creationId xmlns:a16="http://schemas.microsoft.com/office/drawing/2014/main" id="{68D8E4A9-0908-4FB2-9C68-41EDF2DF264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MY"/>
          </a:p>
        </p:txBody>
      </p:sp>
      <p:sp>
        <p:nvSpPr>
          <p:cNvPr id="4" name="Content Placeholder 3">
            <a:extLst>
              <a:ext uri="{FF2B5EF4-FFF2-40B4-BE49-F238E27FC236}">
                <a16:creationId xmlns:a16="http://schemas.microsoft.com/office/drawing/2014/main" id="{76D8E24F-7430-49C6-AF33-D204E0910F5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MY"/>
          </a:p>
        </p:txBody>
      </p:sp>
      <p:sp>
        <p:nvSpPr>
          <p:cNvPr id="5" name="Date Placeholder 4">
            <a:extLst>
              <a:ext uri="{FF2B5EF4-FFF2-40B4-BE49-F238E27FC236}">
                <a16:creationId xmlns:a16="http://schemas.microsoft.com/office/drawing/2014/main" id="{163F9026-C1CD-45F0-BDDB-E2DB7663B818}"/>
              </a:ext>
            </a:extLst>
          </p:cNvPr>
          <p:cNvSpPr>
            <a:spLocks noGrp="1"/>
          </p:cNvSpPr>
          <p:nvPr>
            <p:ph type="dt" sz="half" idx="10"/>
          </p:nvPr>
        </p:nvSpPr>
        <p:spPr/>
        <p:txBody>
          <a:bodyPr/>
          <a:lstStyle/>
          <a:p>
            <a:fld id="{BB0FCF71-966D-476F-A185-C07837FF4875}" type="datetime1">
              <a:rPr lang="en-MY" smtClean="0"/>
              <a:t>17/5/2022</a:t>
            </a:fld>
            <a:endParaRPr lang="en-MY"/>
          </a:p>
        </p:txBody>
      </p:sp>
      <p:sp>
        <p:nvSpPr>
          <p:cNvPr id="6" name="Footer Placeholder 5">
            <a:extLst>
              <a:ext uri="{FF2B5EF4-FFF2-40B4-BE49-F238E27FC236}">
                <a16:creationId xmlns:a16="http://schemas.microsoft.com/office/drawing/2014/main" id="{E97E4211-0F29-45EF-8987-8C74D01FC386}"/>
              </a:ext>
            </a:extLst>
          </p:cNvPr>
          <p:cNvSpPr>
            <a:spLocks noGrp="1"/>
          </p:cNvSpPr>
          <p:nvPr>
            <p:ph type="ftr" sz="quarter" idx="11"/>
          </p:nvPr>
        </p:nvSpPr>
        <p:spPr/>
        <p:txBody>
          <a:bodyPr/>
          <a:lstStyle/>
          <a:p>
            <a:r>
              <a:rPr lang="pt-BR"/>
              <a:t>RURB WEBINAR Series NO. 22/2020 - 6 NOV 2020</a:t>
            </a:r>
            <a:endParaRPr lang="en-MY"/>
          </a:p>
        </p:txBody>
      </p:sp>
      <p:sp>
        <p:nvSpPr>
          <p:cNvPr id="7" name="Slide Number Placeholder 6">
            <a:extLst>
              <a:ext uri="{FF2B5EF4-FFF2-40B4-BE49-F238E27FC236}">
                <a16:creationId xmlns:a16="http://schemas.microsoft.com/office/drawing/2014/main" id="{DB8446B4-C230-486A-AF00-FACFE3B7CFC3}"/>
              </a:ext>
            </a:extLst>
          </p:cNvPr>
          <p:cNvSpPr>
            <a:spLocks noGrp="1"/>
          </p:cNvSpPr>
          <p:nvPr>
            <p:ph type="sldNum" sz="quarter" idx="12"/>
          </p:nvPr>
        </p:nvSpPr>
        <p:spPr/>
        <p:txBody>
          <a:bodyPr/>
          <a:lstStyle/>
          <a:p>
            <a:fld id="{FC3DE981-6AEE-43FA-95C2-209F57E6A5BE}" type="slidenum">
              <a:rPr lang="en-MY" smtClean="0"/>
              <a:t>‹#›</a:t>
            </a:fld>
            <a:endParaRPr lang="en-MY"/>
          </a:p>
        </p:txBody>
      </p:sp>
    </p:spTree>
    <p:extLst>
      <p:ext uri="{BB962C8B-B14F-4D97-AF65-F5344CB8AC3E}">
        <p14:creationId xmlns:p14="http://schemas.microsoft.com/office/powerpoint/2010/main" val="7590411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E66B96-A1FD-4D35-A2CD-0BB4E309C4A1}"/>
              </a:ext>
            </a:extLst>
          </p:cNvPr>
          <p:cNvSpPr>
            <a:spLocks noGrp="1"/>
          </p:cNvSpPr>
          <p:nvPr>
            <p:ph type="title"/>
          </p:nvPr>
        </p:nvSpPr>
        <p:spPr>
          <a:xfrm>
            <a:off x="839788" y="365125"/>
            <a:ext cx="10515600" cy="1325563"/>
          </a:xfrm>
        </p:spPr>
        <p:txBody>
          <a:bodyPr/>
          <a:lstStyle/>
          <a:p>
            <a:r>
              <a:rPr lang="en-US"/>
              <a:t>Click to edit Master title style</a:t>
            </a:r>
            <a:endParaRPr lang="en-MY"/>
          </a:p>
        </p:txBody>
      </p:sp>
      <p:sp>
        <p:nvSpPr>
          <p:cNvPr id="3" name="Text Placeholder 2">
            <a:extLst>
              <a:ext uri="{FF2B5EF4-FFF2-40B4-BE49-F238E27FC236}">
                <a16:creationId xmlns:a16="http://schemas.microsoft.com/office/drawing/2014/main" id="{BB3C9D27-2873-44D4-86BB-84CFB246B20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3C673A6-D778-48F8-BD25-4B0710D4A59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MY"/>
          </a:p>
        </p:txBody>
      </p:sp>
      <p:sp>
        <p:nvSpPr>
          <p:cNvPr id="5" name="Text Placeholder 4">
            <a:extLst>
              <a:ext uri="{FF2B5EF4-FFF2-40B4-BE49-F238E27FC236}">
                <a16:creationId xmlns:a16="http://schemas.microsoft.com/office/drawing/2014/main" id="{8D0E639C-EF9F-4EE0-B974-3B50AA895CC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FE36291-53E8-45B0-BB8B-871ACE9D602E}"/>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MY"/>
          </a:p>
        </p:txBody>
      </p:sp>
      <p:sp>
        <p:nvSpPr>
          <p:cNvPr id="7" name="Date Placeholder 6">
            <a:extLst>
              <a:ext uri="{FF2B5EF4-FFF2-40B4-BE49-F238E27FC236}">
                <a16:creationId xmlns:a16="http://schemas.microsoft.com/office/drawing/2014/main" id="{DE8C90BF-6D7F-4BC9-BE37-DBF0B6904CAD}"/>
              </a:ext>
            </a:extLst>
          </p:cNvPr>
          <p:cNvSpPr>
            <a:spLocks noGrp="1"/>
          </p:cNvSpPr>
          <p:nvPr>
            <p:ph type="dt" sz="half" idx="10"/>
          </p:nvPr>
        </p:nvSpPr>
        <p:spPr/>
        <p:txBody>
          <a:bodyPr/>
          <a:lstStyle/>
          <a:p>
            <a:fld id="{CCB10647-AA64-4AEC-9211-1029207CC235}" type="datetime1">
              <a:rPr lang="en-MY" smtClean="0"/>
              <a:t>17/5/2022</a:t>
            </a:fld>
            <a:endParaRPr lang="en-MY"/>
          </a:p>
        </p:txBody>
      </p:sp>
      <p:sp>
        <p:nvSpPr>
          <p:cNvPr id="8" name="Footer Placeholder 7">
            <a:extLst>
              <a:ext uri="{FF2B5EF4-FFF2-40B4-BE49-F238E27FC236}">
                <a16:creationId xmlns:a16="http://schemas.microsoft.com/office/drawing/2014/main" id="{C2237B32-43D1-4334-9F89-7767EABB60BF}"/>
              </a:ext>
            </a:extLst>
          </p:cNvPr>
          <p:cNvSpPr>
            <a:spLocks noGrp="1"/>
          </p:cNvSpPr>
          <p:nvPr>
            <p:ph type="ftr" sz="quarter" idx="11"/>
          </p:nvPr>
        </p:nvSpPr>
        <p:spPr/>
        <p:txBody>
          <a:bodyPr/>
          <a:lstStyle/>
          <a:p>
            <a:r>
              <a:rPr lang="pt-BR"/>
              <a:t>RURB WEBINAR Series NO. 22/2020 - 6 NOV 2020</a:t>
            </a:r>
            <a:endParaRPr lang="en-MY"/>
          </a:p>
        </p:txBody>
      </p:sp>
      <p:sp>
        <p:nvSpPr>
          <p:cNvPr id="9" name="Slide Number Placeholder 8">
            <a:extLst>
              <a:ext uri="{FF2B5EF4-FFF2-40B4-BE49-F238E27FC236}">
                <a16:creationId xmlns:a16="http://schemas.microsoft.com/office/drawing/2014/main" id="{3E6AE7BB-586E-4139-B425-DCBBAF1F5DBF}"/>
              </a:ext>
            </a:extLst>
          </p:cNvPr>
          <p:cNvSpPr>
            <a:spLocks noGrp="1"/>
          </p:cNvSpPr>
          <p:nvPr>
            <p:ph type="sldNum" sz="quarter" idx="12"/>
          </p:nvPr>
        </p:nvSpPr>
        <p:spPr/>
        <p:txBody>
          <a:bodyPr/>
          <a:lstStyle/>
          <a:p>
            <a:fld id="{FC3DE981-6AEE-43FA-95C2-209F57E6A5BE}" type="slidenum">
              <a:rPr lang="en-MY" smtClean="0"/>
              <a:t>‹#›</a:t>
            </a:fld>
            <a:endParaRPr lang="en-MY"/>
          </a:p>
        </p:txBody>
      </p:sp>
    </p:spTree>
    <p:extLst>
      <p:ext uri="{BB962C8B-B14F-4D97-AF65-F5344CB8AC3E}">
        <p14:creationId xmlns:p14="http://schemas.microsoft.com/office/powerpoint/2010/main" val="7007125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9486EA-97B8-43DF-AF13-D129AB79C605}"/>
              </a:ext>
            </a:extLst>
          </p:cNvPr>
          <p:cNvSpPr>
            <a:spLocks noGrp="1"/>
          </p:cNvSpPr>
          <p:nvPr>
            <p:ph type="title"/>
          </p:nvPr>
        </p:nvSpPr>
        <p:spPr/>
        <p:txBody>
          <a:bodyPr/>
          <a:lstStyle/>
          <a:p>
            <a:r>
              <a:rPr lang="en-US"/>
              <a:t>Click to edit Master title style</a:t>
            </a:r>
            <a:endParaRPr lang="en-MY"/>
          </a:p>
        </p:txBody>
      </p:sp>
      <p:sp>
        <p:nvSpPr>
          <p:cNvPr id="3" name="Date Placeholder 2">
            <a:extLst>
              <a:ext uri="{FF2B5EF4-FFF2-40B4-BE49-F238E27FC236}">
                <a16:creationId xmlns:a16="http://schemas.microsoft.com/office/drawing/2014/main" id="{A85E0E16-46E2-4A05-955C-F454890E90F1}"/>
              </a:ext>
            </a:extLst>
          </p:cNvPr>
          <p:cNvSpPr>
            <a:spLocks noGrp="1"/>
          </p:cNvSpPr>
          <p:nvPr>
            <p:ph type="dt" sz="half" idx="10"/>
          </p:nvPr>
        </p:nvSpPr>
        <p:spPr/>
        <p:txBody>
          <a:bodyPr/>
          <a:lstStyle/>
          <a:p>
            <a:fld id="{2211957E-2B61-4681-9DB3-3142E5B5C525}" type="datetime1">
              <a:rPr lang="en-MY" smtClean="0"/>
              <a:t>17/5/2022</a:t>
            </a:fld>
            <a:endParaRPr lang="en-MY"/>
          </a:p>
        </p:txBody>
      </p:sp>
      <p:sp>
        <p:nvSpPr>
          <p:cNvPr id="4" name="Footer Placeholder 3">
            <a:extLst>
              <a:ext uri="{FF2B5EF4-FFF2-40B4-BE49-F238E27FC236}">
                <a16:creationId xmlns:a16="http://schemas.microsoft.com/office/drawing/2014/main" id="{77657185-B1C2-4BAB-BB1D-CB0BA031BAE5}"/>
              </a:ext>
            </a:extLst>
          </p:cNvPr>
          <p:cNvSpPr>
            <a:spLocks noGrp="1"/>
          </p:cNvSpPr>
          <p:nvPr>
            <p:ph type="ftr" sz="quarter" idx="11"/>
          </p:nvPr>
        </p:nvSpPr>
        <p:spPr/>
        <p:txBody>
          <a:bodyPr/>
          <a:lstStyle/>
          <a:p>
            <a:r>
              <a:rPr lang="pt-BR"/>
              <a:t>RURB WEBINAR Series NO. 22/2020 - 6 NOV 2020</a:t>
            </a:r>
            <a:endParaRPr lang="en-MY"/>
          </a:p>
        </p:txBody>
      </p:sp>
      <p:sp>
        <p:nvSpPr>
          <p:cNvPr id="5" name="Slide Number Placeholder 4">
            <a:extLst>
              <a:ext uri="{FF2B5EF4-FFF2-40B4-BE49-F238E27FC236}">
                <a16:creationId xmlns:a16="http://schemas.microsoft.com/office/drawing/2014/main" id="{CC221646-9D80-46A8-ABF2-5904D9E4A567}"/>
              </a:ext>
            </a:extLst>
          </p:cNvPr>
          <p:cNvSpPr>
            <a:spLocks noGrp="1"/>
          </p:cNvSpPr>
          <p:nvPr>
            <p:ph type="sldNum" sz="quarter" idx="12"/>
          </p:nvPr>
        </p:nvSpPr>
        <p:spPr/>
        <p:txBody>
          <a:bodyPr/>
          <a:lstStyle/>
          <a:p>
            <a:fld id="{FC3DE981-6AEE-43FA-95C2-209F57E6A5BE}" type="slidenum">
              <a:rPr lang="en-MY" smtClean="0"/>
              <a:t>‹#›</a:t>
            </a:fld>
            <a:endParaRPr lang="en-MY"/>
          </a:p>
        </p:txBody>
      </p:sp>
    </p:spTree>
    <p:extLst>
      <p:ext uri="{BB962C8B-B14F-4D97-AF65-F5344CB8AC3E}">
        <p14:creationId xmlns:p14="http://schemas.microsoft.com/office/powerpoint/2010/main" val="20151097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1229422-ABC7-4812-B8A3-10FA3A84E2E6}"/>
              </a:ext>
            </a:extLst>
          </p:cNvPr>
          <p:cNvSpPr>
            <a:spLocks noGrp="1"/>
          </p:cNvSpPr>
          <p:nvPr>
            <p:ph type="dt" sz="half" idx="10"/>
          </p:nvPr>
        </p:nvSpPr>
        <p:spPr/>
        <p:txBody>
          <a:bodyPr/>
          <a:lstStyle/>
          <a:p>
            <a:fld id="{4086DB63-47BE-42A7-A3DF-71240FB3111A}" type="datetime1">
              <a:rPr lang="en-MY" smtClean="0"/>
              <a:t>17/5/2022</a:t>
            </a:fld>
            <a:endParaRPr lang="en-MY"/>
          </a:p>
        </p:txBody>
      </p:sp>
      <p:sp>
        <p:nvSpPr>
          <p:cNvPr id="3" name="Footer Placeholder 2">
            <a:extLst>
              <a:ext uri="{FF2B5EF4-FFF2-40B4-BE49-F238E27FC236}">
                <a16:creationId xmlns:a16="http://schemas.microsoft.com/office/drawing/2014/main" id="{3584E891-D449-46D3-ACF3-480F7494E597}"/>
              </a:ext>
            </a:extLst>
          </p:cNvPr>
          <p:cNvSpPr>
            <a:spLocks noGrp="1"/>
          </p:cNvSpPr>
          <p:nvPr>
            <p:ph type="ftr" sz="quarter" idx="11"/>
          </p:nvPr>
        </p:nvSpPr>
        <p:spPr/>
        <p:txBody>
          <a:bodyPr/>
          <a:lstStyle/>
          <a:p>
            <a:r>
              <a:rPr lang="pt-BR"/>
              <a:t>RURB WEBINAR Series NO. 22/2020 - 6 NOV 2020</a:t>
            </a:r>
            <a:endParaRPr lang="en-MY"/>
          </a:p>
        </p:txBody>
      </p:sp>
      <p:sp>
        <p:nvSpPr>
          <p:cNvPr id="4" name="Slide Number Placeholder 3">
            <a:extLst>
              <a:ext uri="{FF2B5EF4-FFF2-40B4-BE49-F238E27FC236}">
                <a16:creationId xmlns:a16="http://schemas.microsoft.com/office/drawing/2014/main" id="{0D59791B-A099-4561-8C21-727E7FBE7929}"/>
              </a:ext>
            </a:extLst>
          </p:cNvPr>
          <p:cNvSpPr>
            <a:spLocks noGrp="1"/>
          </p:cNvSpPr>
          <p:nvPr>
            <p:ph type="sldNum" sz="quarter" idx="12"/>
          </p:nvPr>
        </p:nvSpPr>
        <p:spPr/>
        <p:txBody>
          <a:bodyPr/>
          <a:lstStyle/>
          <a:p>
            <a:fld id="{FC3DE981-6AEE-43FA-95C2-209F57E6A5BE}" type="slidenum">
              <a:rPr lang="en-MY" smtClean="0"/>
              <a:t>‹#›</a:t>
            </a:fld>
            <a:endParaRPr lang="en-MY"/>
          </a:p>
        </p:txBody>
      </p:sp>
    </p:spTree>
    <p:extLst>
      <p:ext uri="{BB962C8B-B14F-4D97-AF65-F5344CB8AC3E}">
        <p14:creationId xmlns:p14="http://schemas.microsoft.com/office/powerpoint/2010/main" val="22932155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2556C2-576F-439E-9F94-CA7A23CB663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MY"/>
          </a:p>
        </p:txBody>
      </p:sp>
      <p:sp>
        <p:nvSpPr>
          <p:cNvPr id="3" name="Content Placeholder 2">
            <a:extLst>
              <a:ext uri="{FF2B5EF4-FFF2-40B4-BE49-F238E27FC236}">
                <a16:creationId xmlns:a16="http://schemas.microsoft.com/office/drawing/2014/main" id="{F998FB8F-6371-4767-9BE2-B7E87F062D5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MY"/>
          </a:p>
        </p:txBody>
      </p:sp>
      <p:sp>
        <p:nvSpPr>
          <p:cNvPr id="4" name="Text Placeholder 3">
            <a:extLst>
              <a:ext uri="{FF2B5EF4-FFF2-40B4-BE49-F238E27FC236}">
                <a16:creationId xmlns:a16="http://schemas.microsoft.com/office/drawing/2014/main" id="{6161054D-A9CD-433C-AE1C-2474CCE4F4B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493F283-E419-400C-BB8C-163E9F1754B6}"/>
              </a:ext>
            </a:extLst>
          </p:cNvPr>
          <p:cNvSpPr>
            <a:spLocks noGrp="1"/>
          </p:cNvSpPr>
          <p:nvPr>
            <p:ph type="dt" sz="half" idx="10"/>
          </p:nvPr>
        </p:nvSpPr>
        <p:spPr/>
        <p:txBody>
          <a:bodyPr/>
          <a:lstStyle/>
          <a:p>
            <a:fld id="{C3037C3E-DEBB-4ED3-AFE8-18B7C4C834D5}" type="datetime1">
              <a:rPr lang="en-MY" smtClean="0"/>
              <a:t>17/5/2022</a:t>
            </a:fld>
            <a:endParaRPr lang="en-MY"/>
          </a:p>
        </p:txBody>
      </p:sp>
      <p:sp>
        <p:nvSpPr>
          <p:cNvPr id="6" name="Footer Placeholder 5">
            <a:extLst>
              <a:ext uri="{FF2B5EF4-FFF2-40B4-BE49-F238E27FC236}">
                <a16:creationId xmlns:a16="http://schemas.microsoft.com/office/drawing/2014/main" id="{3D9BE58F-E3DB-4849-BECC-DD98AACB4809}"/>
              </a:ext>
            </a:extLst>
          </p:cNvPr>
          <p:cNvSpPr>
            <a:spLocks noGrp="1"/>
          </p:cNvSpPr>
          <p:nvPr>
            <p:ph type="ftr" sz="quarter" idx="11"/>
          </p:nvPr>
        </p:nvSpPr>
        <p:spPr/>
        <p:txBody>
          <a:bodyPr/>
          <a:lstStyle/>
          <a:p>
            <a:r>
              <a:rPr lang="pt-BR"/>
              <a:t>RURB WEBINAR Series NO. 22/2020 - 6 NOV 2020</a:t>
            </a:r>
            <a:endParaRPr lang="en-MY"/>
          </a:p>
        </p:txBody>
      </p:sp>
      <p:sp>
        <p:nvSpPr>
          <p:cNvPr id="7" name="Slide Number Placeholder 6">
            <a:extLst>
              <a:ext uri="{FF2B5EF4-FFF2-40B4-BE49-F238E27FC236}">
                <a16:creationId xmlns:a16="http://schemas.microsoft.com/office/drawing/2014/main" id="{8AA6F96A-980A-47F1-BB84-945525F59DD3}"/>
              </a:ext>
            </a:extLst>
          </p:cNvPr>
          <p:cNvSpPr>
            <a:spLocks noGrp="1"/>
          </p:cNvSpPr>
          <p:nvPr>
            <p:ph type="sldNum" sz="quarter" idx="12"/>
          </p:nvPr>
        </p:nvSpPr>
        <p:spPr/>
        <p:txBody>
          <a:bodyPr/>
          <a:lstStyle/>
          <a:p>
            <a:fld id="{FC3DE981-6AEE-43FA-95C2-209F57E6A5BE}" type="slidenum">
              <a:rPr lang="en-MY" smtClean="0"/>
              <a:t>‹#›</a:t>
            </a:fld>
            <a:endParaRPr lang="en-MY"/>
          </a:p>
        </p:txBody>
      </p:sp>
    </p:spTree>
    <p:extLst>
      <p:ext uri="{BB962C8B-B14F-4D97-AF65-F5344CB8AC3E}">
        <p14:creationId xmlns:p14="http://schemas.microsoft.com/office/powerpoint/2010/main" val="40210421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BA5FA7-3A36-4F26-BD6B-8B8BDB5DD01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MY"/>
          </a:p>
        </p:txBody>
      </p:sp>
      <p:sp>
        <p:nvSpPr>
          <p:cNvPr id="3" name="Picture Placeholder 2">
            <a:extLst>
              <a:ext uri="{FF2B5EF4-FFF2-40B4-BE49-F238E27FC236}">
                <a16:creationId xmlns:a16="http://schemas.microsoft.com/office/drawing/2014/main" id="{F5449E22-D672-4F06-AC15-6AA3F2E0EAC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MY"/>
          </a:p>
        </p:txBody>
      </p:sp>
      <p:sp>
        <p:nvSpPr>
          <p:cNvPr id="4" name="Text Placeholder 3">
            <a:extLst>
              <a:ext uri="{FF2B5EF4-FFF2-40B4-BE49-F238E27FC236}">
                <a16:creationId xmlns:a16="http://schemas.microsoft.com/office/drawing/2014/main" id="{2609609F-940F-4F75-B5B4-0A41723D502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89A1B77-A89F-4821-9F7F-B6BEA41C7A27}"/>
              </a:ext>
            </a:extLst>
          </p:cNvPr>
          <p:cNvSpPr>
            <a:spLocks noGrp="1"/>
          </p:cNvSpPr>
          <p:nvPr>
            <p:ph type="dt" sz="half" idx="10"/>
          </p:nvPr>
        </p:nvSpPr>
        <p:spPr/>
        <p:txBody>
          <a:bodyPr/>
          <a:lstStyle/>
          <a:p>
            <a:fld id="{3AA0DF93-3003-4945-9CF4-4C1AAADFD1EC}" type="datetime1">
              <a:rPr lang="en-MY" smtClean="0"/>
              <a:t>17/5/2022</a:t>
            </a:fld>
            <a:endParaRPr lang="en-MY"/>
          </a:p>
        </p:txBody>
      </p:sp>
      <p:sp>
        <p:nvSpPr>
          <p:cNvPr id="6" name="Footer Placeholder 5">
            <a:extLst>
              <a:ext uri="{FF2B5EF4-FFF2-40B4-BE49-F238E27FC236}">
                <a16:creationId xmlns:a16="http://schemas.microsoft.com/office/drawing/2014/main" id="{4CFF133E-3937-4209-9CD6-AEFB2B4FD220}"/>
              </a:ext>
            </a:extLst>
          </p:cNvPr>
          <p:cNvSpPr>
            <a:spLocks noGrp="1"/>
          </p:cNvSpPr>
          <p:nvPr>
            <p:ph type="ftr" sz="quarter" idx="11"/>
          </p:nvPr>
        </p:nvSpPr>
        <p:spPr/>
        <p:txBody>
          <a:bodyPr/>
          <a:lstStyle/>
          <a:p>
            <a:r>
              <a:rPr lang="pt-BR"/>
              <a:t>RURB WEBINAR Series NO. 22/2020 - 6 NOV 2020</a:t>
            </a:r>
            <a:endParaRPr lang="en-MY"/>
          </a:p>
        </p:txBody>
      </p:sp>
      <p:sp>
        <p:nvSpPr>
          <p:cNvPr id="7" name="Slide Number Placeholder 6">
            <a:extLst>
              <a:ext uri="{FF2B5EF4-FFF2-40B4-BE49-F238E27FC236}">
                <a16:creationId xmlns:a16="http://schemas.microsoft.com/office/drawing/2014/main" id="{772878BB-E0AD-46A0-9A9A-8A6B8718432F}"/>
              </a:ext>
            </a:extLst>
          </p:cNvPr>
          <p:cNvSpPr>
            <a:spLocks noGrp="1"/>
          </p:cNvSpPr>
          <p:nvPr>
            <p:ph type="sldNum" sz="quarter" idx="12"/>
          </p:nvPr>
        </p:nvSpPr>
        <p:spPr/>
        <p:txBody>
          <a:bodyPr/>
          <a:lstStyle/>
          <a:p>
            <a:fld id="{FC3DE981-6AEE-43FA-95C2-209F57E6A5BE}" type="slidenum">
              <a:rPr lang="en-MY" smtClean="0"/>
              <a:t>‹#›</a:t>
            </a:fld>
            <a:endParaRPr lang="en-MY"/>
          </a:p>
        </p:txBody>
      </p:sp>
    </p:spTree>
    <p:extLst>
      <p:ext uri="{BB962C8B-B14F-4D97-AF65-F5344CB8AC3E}">
        <p14:creationId xmlns:p14="http://schemas.microsoft.com/office/powerpoint/2010/main" val="583679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07BDD92-3590-4BAD-A343-AF9ECB6DA39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MY"/>
          </a:p>
        </p:txBody>
      </p:sp>
      <p:sp>
        <p:nvSpPr>
          <p:cNvPr id="3" name="Text Placeholder 2">
            <a:extLst>
              <a:ext uri="{FF2B5EF4-FFF2-40B4-BE49-F238E27FC236}">
                <a16:creationId xmlns:a16="http://schemas.microsoft.com/office/drawing/2014/main" id="{388512D7-5B17-4016-B2E8-59525B49E00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MY"/>
          </a:p>
        </p:txBody>
      </p:sp>
      <p:sp>
        <p:nvSpPr>
          <p:cNvPr id="4" name="Date Placeholder 3">
            <a:extLst>
              <a:ext uri="{FF2B5EF4-FFF2-40B4-BE49-F238E27FC236}">
                <a16:creationId xmlns:a16="http://schemas.microsoft.com/office/drawing/2014/main" id="{827C31BA-27B6-4183-8CE5-6C78C00DB3C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3FBCC85-F151-465E-8B68-BBA3E7B92B04}" type="datetime1">
              <a:rPr lang="en-MY" smtClean="0"/>
              <a:t>17/5/2022</a:t>
            </a:fld>
            <a:endParaRPr lang="en-MY"/>
          </a:p>
        </p:txBody>
      </p:sp>
      <p:sp>
        <p:nvSpPr>
          <p:cNvPr id="5" name="Footer Placeholder 4">
            <a:extLst>
              <a:ext uri="{FF2B5EF4-FFF2-40B4-BE49-F238E27FC236}">
                <a16:creationId xmlns:a16="http://schemas.microsoft.com/office/drawing/2014/main" id="{CB252A00-CFF0-4BE4-BF9D-74F84788C00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pt-BR"/>
              <a:t>RURB WEBINAR Series NO. 22/2020 - 6 NOV 2020</a:t>
            </a:r>
            <a:endParaRPr lang="en-MY"/>
          </a:p>
        </p:txBody>
      </p:sp>
      <p:sp>
        <p:nvSpPr>
          <p:cNvPr id="6" name="Slide Number Placeholder 5">
            <a:extLst>
              <a:ext uri="{FF2B5EF4-FFF2-40B4-BE49-F238E27FC236}">
                <a16:creationId xmlns:a16="http://schemas.microsoft.com/office/drawing/2014/main" id="{960889B9-A7BF-43BD-A522-632DE79CDAD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C3DE981-6AEE-43FA-95C2-209F57E6A5BE}" type="slidenum">
              <a:rPr lang="en-MY" smtClean="0"/>
              <a:t>‹#›</a:t>
            </a:fld>
            <a:endParaRPr lang="en-MY"/>
          </a:p>
        </p:txBody>
      </p:sp>
    </p:spTree>
    <p:extLst>
      <p:ext uri="{BB962C8B-B14F-4D97-AF65-F5344CB8AC3E}">
        <p14:creationId xmlns:p14="http://schemas.microsoft.com/office/powerpoint/2010/main" val="263171983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gif"/><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https://www.straitstimes.com/multimedia/graphics/2020/02/virus101/index.html?shell"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E97B301A-E434-4121-B580-4429DAA6B0C0}"/>
              </a:ext>
            </a:extLst>
          </p:cNvPr>
          <p:cNvGrpSpPr/>
          <p:nvPr/>
        </p:nvGrpSpPr>
        <p:grpSpPr>
          <a:xfrm>
            <a:off x="103694" y="716437"/>
            <a:ext cx="8799973" cy="5796465"/>
            <a:chOff x="627631" y="829564"/>
            <a:chExt cx="8276035" cy="5400533"/>
          </a:xfrm>
        </p:grpSpPr>
        <p:pic>
          <p:nvPicPr>
            <p:cNvPr id="16" name="Picture 15">
              <a:extLst>
                <a:ext uri="{FF2B5EF4-FFF2-40B4-BE49-F238E27FC236}">
                  <a16:creationId xmlns:a16="http://schemas.microsoft.com/office/drawing/2014/main" id="{C3D3049E-C392-4270-8498-7271B9819C8E}"/>
                </a:ext>
              </a:extLst>
            </p:cNvPr>
            <p:cNvPicPr>
              <a:picLocks noChangeAspect="1"/>
            </p:cNvPicPr>
            <p:nvPr/>
          </p:nvPicPr>
          <p:blipFill>
            <a:blip r:embed="rId2">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8151047" flipH="1">
              <a:off x="4036903" y="829564"/>
              <a:ext cx="1085142" cy="1085142"/>
            </a:xfrm>
            <a:prstGeom prst="rect">
              <a:avLst/>
            </a:prstGeom>
            <a:noFill/>
            <a:ln>
              <a:solidFill>
                <a:schemeClr val="bg1"/>
              </a:solidFill>
            </a:ln>
          </p:spPr>
        </p:pic>
        <p:grpSp>
          <p:nvGrpSpPr>
            <p:cNvPr id="3" name="Group 2">
              <a:extLst>
                <a:ext uri="{FF2B5EF4-FFF2-40B4-BE49-F238E27FC236}">
                  <a16:creationId xmlns:a16="http://schemas.microsoft.com/office/drawing/2014/main" id="{C7D44398-DAA7-4E5C-8EFF-556CB9EF5E54}"/>
                </a:ext>
              </a:extLst>
            </p:cNvPr>
            <p:cNvGrpSpPr/>
            <p:nvPr/>
          </p:nvGrpSpPr>
          <p:grpSpPr>
            <a:xfrm>
              <a:off x="627631" y="1372136"/>
              <a:ext cx="8276035" cy="4857961"/>
              <a:chOff x="784016" y="1075931"/>
              <a:chExt cx="8276035" cy="4857961"/>
            </a:xfrm>
          </p:grpSpPr>
          <p:pic>
            <p:nvPicPr>
              <p:cNvPr id="1026" name="Picture 2">
                <a:extLst>
                  <a:ext uri="{FF2B5EF4-FFF2-40B4-BE49-F238E27FC236}">
                    <a16:creationId xmlns:a16="http://schemas.microsoft.com/office/drawing/2014/main" id="{6FFC6AF4-8A90-425D-9C63-4A2D51B7EAEE}"/>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4306"/>
              <a:stretch/>
            </p:blipFill>
            <p:spPr bwMode="auto">
              <a:xfrm>
                <a:off x="784016" y="1075931"/>
                <a:ext cx="8276035" cy="4857961"/>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a:extLst>
                  <a:ext uri="{FF2B5EF4-FFF2-40B4-BE49-F238E27FC236}">
                    <a16:creationId xmlns:a16="http://schemas.microsoft.com/office/drawing/2014/main" id="{DC7C6566-8608-4B21-9C15-8073A5F358AB}"/>
                  </a:ext>
                </a:extLst>
              </p:cNvPr>
              <p:cNvPicPr>
                <a:picLocks noChangeAspect="1"/>
              </p:cNvPicPr>
              <p:nvPr/>
            </p:nvPicPr>
            <p:blipFill>
              <a:blip r:embed="rId2">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rot="13448953">
                <a:off x="3504738" y="1204504"/>
                <a:ext cx="1085142" cy="1085142"/>
              </a:xfrm>
              <a:prstGeom prst="rect">
                <a:avLst/>
              </a:prstGeom>
              <a:noFill/>
              <a:ln>
                <a:noFill/>
              </a:ln>
            </p:spPr>
          </p:pic>
        </p:grpSp>
      </p:grpSp>
      <p:sp>
        <p:nvSpPr>
          <p:cNvPr id="24" name="Slide Number Placeholder 23">
            <a:extLst>
              <a:ext uri="{FF2B5EF4-FFF2-40B4-BE49-F238E27FC236}">
                <a16:creationId xmlns:a16="http://schemas.microsoft.com/office/drawing/2014/main" id="{DBB432BA-F55E-406C-893A-7452E5DFC970}"/>
              </a:ext>
            </a:extLst>
          </p:cNvPr>
          <p:cNvSpPr>
            <a:spLocks noGrp="1"/>
          </p:cNvSpPr>
          <p:nvPr>
            <p:ph type="sldNum" sz="quarter" idx="12"/>
          </p:nvPr>
        </p:nvSpPr>
        <p:spPr/>
        <p:txBody>
          <a:bodyPr/>
          <a:lstStyle/>
          <a:p>
            <a:fld id="{FC3DE981-6AEE-43FA-95C2-209F57E6A5BE}" type="slidenum">
              <a:rPr lang="en-MY" smtClean="0"/>
              <a:t>1</a:t>
            </a:fld>
            <a:endParaRPr lang="en-MY"/>
          </a:p>
        </p:txBody>
      </p:sp>
      <p:grpSp>
        <p:nvGrpSpPr>
          <p:cNvPr id="17" name="Group 16">
            <a:extLst>
              <a:ext uri="{FF2B5EF4-FFF2-40B4-BE49-F238E27FC236}">
                <a16:creationId xmlns:a16="http://schemas.microsoft.com/office/drawing/2014/main" id="{021CD9C2-7212-4FEB-B549-20186C69562D}"/>
              </a:ext>
            </a:extLst>
          </p:cNvPr>
          <p:cNvGrpSpPr/>
          <p:nvPr/>
        </p:nvGrpSpPr>
        <p:grpSpPr>
          <a:xfrm>
            <a:off x="5248670" y="3862633"/>
            <a:ext cx="6235336" cy="2308324"/>
            <a:chOff x="5834745" y="3616294"/>
            <a:chExt cx="6235336" cy="2308324"/>
          </a:xfrm>
        </p:grpSpPr>
        <p:sp>
          <p:nvSpPr>
            <p:cNvPr id="18" name="TextBox 17">
              <a:extLst>
                <a:ext uri="{FF2B5EF4-FFF2-40B4-BE49-F238E27FC236}">
                  <a16:creationId xmlns:a16="http://schemas.microsoft.com/office/drawing/2014/main" id="{17416FEC-32EF-4761-AC26-AEFDFAB8C144}"/>
                </a:ext>
              </a:extLst>
            </p:cNvPr>
            <p:cNvSpPr txBox="1"/>
            <p:nvPr/>
          </p:nvSpPr>
          <p:spPr>
            <a:xfrm>
              <a:off x="5834745" y="3616294"/>
              <a:ext cx="6235336" cy="2308324"/>
            </a:xfrm>
            <a:prstGeom prst="rect">
              <a:avLst/>
            </a:prstGeom>
            <a:noFill/>
          </p:spPr>
          <p:txBody>
            <a:bodyPr wrap="square">
              <a:spAutoFit/>
            </a:bodyPr>
            <a:lstStyle/>
            <a:p>
              <a:pPr algn="r"/>
              <a:r>
                <a:rPr lang="en-US" sz="2000" dirty="0">
                  <a:solidFill>
                    <a:srgbClr val="000000"/>
                  </a:solidFill>
                  <a:latin typeface="Times New Roman" panose="02020603050405020304" pitchFamily="18" charset="0"/>
                  <a:ea typeface="MS Mincho"/>
                </a:rPr>
                <a:t>Illisriyani Ismail</a:t>
              </a:r>
            </a:p>
            <a:p>
              <a:pPr algn="r"/>
              <a:r>
                <a:rPr lang="en-US" sz="1400" i="1" dirty="0">
                  <a:solidFill>
                    <a:srgbClr val="000000"/>
                  </a:solidFill>
                  <a:latin typeface="Times New Roman" panose="02020603050405020304" pitchFamily="18" charset="0"/>
                  <a:ea typeface="MS Mincho"/>
                </a:rPr>
                <a:t>Senior Research Officer</a:t>
              </a:r>
            </a:p>
            <a:p>
              <a:pPr algn="r"/>
              <a:r>
                <a:rPr lang="en-US" sz="1400" i="1" dirty="0">
                  <a:solidFill>
                    <a:srgbClr val="000000"/>
                  </a:solidFill>
                  <a:latin typeface="Times New Roman" panose="02020603050405020304" pitchFamily="18" charset="0"/>
                  <a:ea typeface="MS Mincho"/>
                </a:rPr>
                <a:t>International Institute of Aquaculture &amp; Aquatic Sciences</a:t>
              </a:r>
            </a:p>
            <a:p>
              <a:pPr algn="r"/>
              <a:r>
                <a:rPr lang="en-US" sz="1400" i="1" dirty="0">
                  <a:solidFill>
                    <a:srgbClr val="000000"/>
                  </a:solidFill>
                  <a:latin typeface="Times New Roman" panose="02020603050405020304" pitchFamily="18" charset="0"/>
                  <a:ea typeface="MS Mincho"/>
                </a:rPr>
                <a:t>(I-AQUAS)</a:t>
              </a:r>
              <a:endParaRPr lang="en-MY" sz="1400" i="1" dirty="0">
                <a:solidFill>
                  <a:srgbClr val="000000"/>
                </a:solidFill>
                <a:latin typeface="Times New Roman" panose="02020603050405020304" pitchFamily="18" charset="0"/>
                <a:ea typeface="MS Mincho"/>
              </a:endParaRPr>
            </a:p>
            <a:p>
              <a:pPr algn="r"/>
              <a:endParaRPr lang="en-US" sz="2000" dirty="0">
                <a:solidFill>
                  <a:srgbClr val="000000"/>
                </a:solidFill>
                <a:effectLst/>
                <a:latin typeface="Times New Roman" panose="02020603050405020304" pitchFamily="18" charset="0"/>
                <a:ea typeface="MS Mincho"/>
              </a:endParaRPr>
            </a:p>
            <a:p>
              <a:pPr algn="r"/>
              <a:r>
                <a:rPr lang="en-US" sz="2000" dirty="0" err="1">
                  <a:solidFill>
                    <a:srgbClr val="000000"/>
                  </a:solidFill>
                  <a:effectLst/>
                  <a:latin typeface="Times New Roman" panose="02020603050405020304" pitchFamily="18" charset="0"/>
                  <a:ea typeface="MS Mincho"/>
                </a:rPr>
                <a:t>Sanar</a:t>
              </a:r>
              <a:r>
                <a:rPr lang="en-US" sz="2000" dirty="0">
                  <a:solidFill>
                    <a:srgbClr val="000000"/>
                  </a:solidFill>
                  <a:effectLst/>
                  <a:latin typeface="Times New Roman" panose="02020603050405020304" pitchFamily="18" charset="0"/>
                  <a:ea typeface="MS Mincho"/>
                </a:rPr>
                <a:t> </a:t>
              </a:r>
              <a:r>
                <a:rPr lang="en-US" sz="2000" dirty="0" err="1">
                  <a:solidFill>
                    <a:srgbClr val="000000"/>
                  </a:solidFill>
                  <a:effectLst/>
                  <a:latin typeface="Times New Roman" panose="02020603050405020304" pitchFamily="18" charset="0"/>
                  <a:ea typeface="MS Mincho"/>
                </a:rPr>
                <a:t>Muhyaddin</a:t>
              </a:r>
              <a:endParaRPr lang="en-US" sz="2000" dirty="0">
                <a:solidFill>
                  <a:srgbClr val="000000"/>
                </a:solidFill>
                <a:effectLst/>
                <a:latin typeface="Times New Roman" panose="02020603050405020304" pitchFamily="18" charset="0"/>
                <a:ea typeface="MS Mincho"/>
              </a:endParaRPr>
            </a:p>
            <a:p>
              <a:pPr algn="r"/>
              <a:r>
                <a:rPr lang="en-US" sz="1400" i="1" dirty="0">
                  <a:solidFill>
                    <a:srgbClr val="000000"/>
                  </a:solidFill>
                  <a:effectLst/>
                  <a:latin typeface="Times New Roman" panose="02020603050405020304" pitchFamily="18" charset="0"/>
                  <a:ea typeface="MS Mincho"/>
                </a:rPr>
                <a:t>Lecturer</a:t>
              </a:r>
            </a:p>
            <a:p>
              <a:pPr algn="r"/>
              <a:r>
                <a:rPr lang="en-US" sz="1400" i="1" dirty="0">
                  <a:solidFill>
                    <a:srgbClr val="000000"/>
                  </a:solidFill>
                  <a:effectLst/>
                  <a:latin typeface="Times New Roman" panose="02020603050405020304" pitchFamily="18" charset="0"/>
                  <a:ea typeface="MS Mincho"/>
                </a:rPr>
                <a:t>Enterprise Education at Cardiff School of Management</a:t>
              </a:r>
            </a:p>
            <a:p>
              <a:pPr algn="r"/>
              <a:endParaRPr lang="en-US" sz="1400" i="1" dirty="0">
                <a:solidFill>
                  <a:srgbClr val="000000"/>
                </a:solidFill>
                <a:latin typeface="Times New Roman" panose="02020603050405020304" pitchFamily="18" charset="0"/>
              </a:endParaRPr>
            </a:p>
          </p:txBody>
        </p:sp>
        <p:pic>
          <p:nvPicPr>
            <p:cNvPr id="19" name="Picture 8" descr="Academic Partner – Cardiff Metropolitan University">
              <a:extLst>
                <a:ext uri="{FF2B5EF4-FFF2-40B4-BE49-F238E27FC236}">
                  <a16:creationId xmlns:a16="http://schemas.microsoft.com/office/drawing/2014/main" id="{7A69FF4C-249E-4BD2-AC97-6A9AB979ABFE}"/>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0686" t="12230" r="10686" b="9721"/>
            <a:stretch/>
          </p:blipFill>
          <p:spPr bwMode="auto">
            <a:xfrm>
              <a:off x="8432503" y="4716811"/>
              <a:ext cx="1368149" cy="742406"/>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2" descr="LogoUPM – GEVSB">
              <a:extLst>
                <a:ext uri="{FF2B5EF4-FFF2-40B4-BE49-F238E27FC236}">
                  <a16:creationId xmlns:a16="http://schemas.microsoft.com/office/drawing/2014/main" id="{C20506A6-EBD3-4E65-A2A0-DAF91AD79B5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433529" y="3655466"/>
              <a:ext cx="1037767" cy="48873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1" name="Group 10">
            <a:extLst>
              <a:ext uri="{FF2B5EF4-FFF2-40B4-BE49-F238E27FC236}">
                <a16:creationId xmlns:a16="http://schemas.microsoft.com/office/drawing/2014/main" id="{1A27BBD4-1100-453C-8E07-CC5EB153B837}"/>
              </a:ext>
            </a:extLst>
          </p:cNvPr>
          <p:cNvGrpSpPr/>
          <p:nvPr/>
        </p:nvGrpSpPr>
        <p:grpSpPr>
          <a:xfrm>
            <a:off x="2019285" y="640549"/>
            <a:ext cx="10002049" cy="2019927"/>
            <a:chOff x="1377070" y="782351"/>
            <a:chExt cx="10002049" cy="2019927"/>
          </a:xfrm>
        </p:grpSpPr>
        <p:sp>
          <p:nvSpPr>
            <p:cNvPr id="5" name="Title 1">
              <a:extLst>
                <a:ext uri="{FF2B5EF4-FFF2-40B4-BE49-F238E27FC236}">
                  <a16:creationId xmlns:a16="http://schemas.microsoft.com/office/drawing/2014/main" id="{BA2D0255-FB83-4F41-9543-D076F5148CF8}"/>
                </a:ext>
              </a:extLst>
            </p:cNvPr>
            <p:cNvSpPr txBox="1">
              <a:spLocks/>
            </p:cNvSpPr>
            <p:nvPr/>
          </p:nvSpPr>
          <p:spPr>
            <a:xfrm>
              <a:off x="1377070" y="1432026"/>
              <a:ext cx="9510890" cy="770141"/>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lnSpc>
                  <a:spcPct val="100000"/>
                </a:lnSpc>
              </a:pPr>
              <a:r>
                <a:rPr lang="en-US" sz="4800" b="1" dirty="0">
                  <a:solidFill>
                    <a:srgbClr val="002060"/>
                  </a:solidFill>
                  <a:latin typeface="+mn-lt"/>
                  <a:cs typeface="Calibri Light" panose="020F0302020204030204" pitchFamily="34" charset="0"/>
                </a:rPr>
                <a:t>Aquatic Food </a:t>
              </a:r>
              <a:r>
                <a:rPr lang="en-US" sz="4800" b="1" dirty="0">
                  <a:solidFill>
                    <a:srgbClr val="92D050"/>
                  </a:solidFill>
                  <a:latin typeface="+mn-lt"/>
                  <a:cs typeface="Calibri Light" panose="020F0302020204030204" pitchFamily="34" charset="0"/>
                </a:rPr>
                <a:t>Supply Chain &amp; Market</a:t>
              </a:r>
              <a:endParaRPr lang="en-MY" sz="4800" b="1" dirty="0">
                <a:solidFill>
                  <a:srgbClr val="92D050"/>
                </a:solidFill>
                <a:latin typeface="+mn-lt"/>
                <a:cs typeface="Calibri Light" panose="020F0302020204030204" pitchFamily="34" charset="0"/>
              </a:endParaRPr>
            </a:p>
          </p:txBody>
        </p:sp>
        <p:sp>
          <p:nvSpPr>
            <p:cNvPr id="13" name="TextBox 12">
              <a:extLst>
                <a:ext uri="{FF2B5EF4-FFF2-40B4-BE49-F238E27FC236}">
                  <a16:creationId xmlns:a16="http://schemas.microsoft.com/office/drawing/2014/main" id="{5768B04A-9A7E-482D-A7A0-D00D95BB738C}"/>
                </a:ext>
              </a:extLst>
            </p:cNvPr>
            <p:cNvSpPr txBox="1"/>
            <p:nvPr/>
          </p:nvSpPr>
          <p:spPr>
            <a:xfrm>
              <a:off x="8214344" y="2032837"/>
              <a:ext cx="2673615" cy="769441"/>
            </a:xfrm>
            <a:prstGeom prst="rect">
              <a:avLst/>
            </a:prstGeom>
            <a:noFill/>
          </p:spPr>
          <p:txBody>
            <a:bodyPr wrap="square">
              <a:spAutoFit/>
            </a:bodyPr>
            <a:lstStyle/>
            <a:p>
              <a:r>
                <a:rPr lang="en-US" sz="4400" b="1" dirty="0">
                  <a:solidFill>
                    <a:schemeClr val="tx1">
                      <a:lumMod val="65000"/>
                      <a:lumOff val="35000"/>
                    </a:schemeClr>
                  </a:solidFill>
                  <a:latin typeface="Calibri Light" panose="020F0302020204030204" pitchFamily="34" charset="0"/>
                  <a:ea typeface="+mj-ea"/>
                  <a:cs typeface="Calibri Light" panose="020F0302020204030204" pitchFamily="34" charset="0"/>
                </a:rPr>
                <a:t>in Malaysia</a:t>
              </a:r>
              <a:endParaRPr lang="en-GB" sz="4400" b="1" dirty="0">
                <a:solidFill>
                  <a:schemeClr val="tx1">
                    <a:lumMod val="65000"/>
                    <a:lumOff val="35000"/>
                  </a:schemeClr>
                </a:solidFill>
                <a:latin typeface="Calibri Light" panose="020F0302020204030204" pitchFamily="34" charset="0"/>
                <a:ea typeface="+mj-ea"/>
                <a:cs typeface="Calibri Light" panose="020F0302020204030204" pitchFamily="34" charset="0"/>
              </a:endParaRPr>
            </a:p>
          </p:txBody>
        </p:sp>
        <p:sp>
          <p:nvSpPr>
            <p:cNvPr id="23" name="TextBox 22">
              <a:extLst>
                <a:ext uri="{FF2B5EF4-FFF2-40B4-BE49-F238E27FC236}">
                  <a16:creationId xmlns:a16="http://schemas.microsoft.com/office/drawing/2014/main" id="{01215B6C-B63F-4FE3-A842-F6E1183AA279}"/>
                </a:ext>
              </a:extLst>
            </p:cNvPr>
            <p:cNvSpPr txBox="1"/>
            <p:nvPr/>
          </p:nvSpPr>
          <p:spPr>
            <a:xfrm>
              <a:off x="4338810" y="782351"/>
              <a:ext cx="7040309" cy="83099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a:ln>
                    <a:noFill/>
                  </a:ln>
                  <a:solidFill>
                    <a:prstClr val="black">
                      <a:lumMod val="65000"/>
                      <a:lumOff val="35000"/>
                    </a:prstClr>
                  </a:solidFill>
                  <a:effectLst/>
                  <a:uLnTx/>
                  <a:uFillTx/>
                  <a:latin typeface="Calibri Light" panose="020F0302020204030204" pitchFamily="34" charset="0"/>
                  <a:ea typeface="+mn-ea"/>
                  <a:cs typeface="Calibri Light" panose="020F0302020204030204" pitchFamily="34" charset="0"/>
                </a:rPr>
                <a:t>The Impact of </a:t>
              </a:r>
              <a:r>
                <a:rPr kumimoji="0" lang="en-US" sz="4800" b="1" i="0" u="none" strike="noStrike" kern="1200" cap="none" spc="0" normalizeH="0" baseline="0" noProof="0" dirty="0">
                  <a:ln>
                    <a:noFill/>
                  </a:ln>
                  <a:solidFill>
                    <a:srgbClr val="FF0000"/>
                  </a:solidFill>
                  <a:effectLst/>
                  <a:uLnTx/>
                  <a:uFillTx/>
                  <a:latin typeface="Calibri" panose="020F0502020204030204"/>
                  <a:ea typeface="+mn-ea"/>
                  <a:cs typeface="Calibri Light" panose="020F0302020204030204" pitchFamily="34" charset="0"/>
                </a:rPr>
                <a:t>COVID-19</a:t>
              </a:r>
              <a:r>
                <a:rPr kumimoji="0" lang="en-US" sz="4800" b="1" i="0" u="none" strike="noStrike" kern="1200" cap="none" spc="0" normalizeH="0" baseline="0" noProof="0" dirty="0">
                  <a:ln>
                    <a:noFill/>
                  </a:ln>
                  <a:solidFill>
                    <a:prstClr val="black"/>
                  </a:solidFill>
                  <a:effectLst/>
                  <a:uLnTx/>
                  <a:uFillTx/>
                  <a:latin typeface="Calibri Light" panose="020F0302020204030204" pitchFamily="34" charset="0"/>
                  <a:ea typeface="+mn-ea"/>
                  <a:cs typeface="Calibri Light" panose="020F0302020204030204" pitchFamily="34" charset="0"/>
                </a:rPr>
                <a:t> </a:t>
              </a:r>
              <a:r>
                <a:rPr kumimoji="0" lang="en-US" sz="4400" b="1" i="0" u="none" strike="noStrike" kern="1200" cap="none" spc="0" normalizeH="0" baseline="0" noProof="0" dirty="0">
                  <a:ln>
                    <a:noFill/>
                  </a:ln>
                  <a:solidFill>
                    <a:prstClr val="black">
                      <a:lumMod val="65000"/>
                      <a:lumOff val="35000"/>
                    </a:prstClr>
                  </a:solidFill>
                  <a:effectLst/>
                  <a:uLnTx/>
                  <a:uFillTx/>
                  <a:latin typeface="Calibri Light" panose="020F0302020204030204" pitchFamily="34" charset="0"/>
                  <a:ea typeface="+mn-ea"/>
                  <a:cs typeface="Calibri Light" panose="020F0302020204030204" pitchFamily="34" charset="0"/>
                </a:rPr>
                <a:t>on</a:t>
              </a:r>
              <a:r>
                <a:rPr kumimoji="0" lang="en-US" sz="4400" b="1" i="0" u="none" strike="noStrike" kern="1200" cap="none" spc="0" normalizeH="0" baseline="0" noProof="0" dirty="0">
                  <a:ln>
                    <a:noFill/>
                  </a:ln>
                  <a:solidFill>
                    <a:prstClr val="black"/>
                  </a:solidFill>
                  <a:effectLst/>
                  <a:uLnTx/>
                  <a:uFillTx/>
                  <a:latin typeface="Calibri Light" panose="020F0302020204030204" pitchFamily="34" charset="0"/>
                  <a:ea typeface="+mn-ea"/>
                  <a:cs typeface="Calibri Light" panose="020F0302020204030204" pitchFamily="34" charset="0"/>
                </a:rPr>
                <a:t> </a:t>
              </a:r>
            </a:p>
          </p:txBody>
        </p:sp>
      </p:grpSp>
      <p:sp>
        <p:nvSpPr>
          <p:cNvPr id="26" name="TextBox 25">
            <a:extLst>
              <a:ext uri="{FF2B5EF4-FFF2-40B4-BE49-F238E27FC236}">
                <a16:creationId xmlns:a16="http://schemas.microsoft.com/office/drawing/2014/main" id="{4DF7F956-39B0-40F6-B06F-D722E02EB10D}"/>
              </a:ext>
            </a:extLst>
          </p:cNvPr>
          <p:cNvSpPr txBox="1"/>
          <p:nvPr/>
        </p:nvSpPr>
        <p:spPr>
          <a:xfrm>
            <a:off x="6096000" y="5861290"/>
            <a:ext cx="6235336" cy="323165"/>
          </a:xfrm>
          <a:prstGeom prst="rect">
            <a:avLst/>
          </a:prstGeom>
          <a:noFill/>
        </p:spPr>
        <p:txBody>
          <a:bodyPr wrap="square">
            <a:spAutoFit/>
          </a:bodyPr>
          <a:lstStyle/>
          <a:p>
            <a:r>
              <a:rPr lang="en-US" sz="1500" b="0" i="0" dirty="0">
                <a:solidFill>
                  <a:srgbClr val="202124"/>
                </a:solidFill>
                <a:effectLst/>
                <a:latin typeface="Google Sans"/>
              </a:rPr>
              <a:t>The 6th Advances in Management and Innovation Conference 2022</a:t>
            </a:r>
            <a:endParaRPr lang="en-MY" sz="1500" dirty="0"/>
          </a:p>
        </p:txBody>
      </p:sp>
    </p:spTree>
    <p:extLst>
      <p:ext uri="{BB962C8B-B14F-4D97-AF65-F5344CB8AC3E}">
        <p14:creationId xmlns:p14="http://schemas.microsoft.com/office/powerpoint/2010/main" val="17937853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8BBDCB18-A793-4F16-8E4F-04304C20F873}"/>
              </a:ext>
            </a:extLst>
          </p:cNvPr>
          <p:cNvSpPr txBox="1"/>
          <p:nvPr/>
        </p:nvSpPr>
        <p:spPr>
          <a:xfrm>
            <a:off x="304800" y="207220"/>
            <a:ext cx="6096000" cy="646331"/>
          </a:xfrm>
          <a:prstGeom prst="rect">
            <a:avLst/>
          </a:prstGeom>
          <a:noFill/>
        </p:spPr>
        <p:txBody>
          <a:bodyPr wrap="square">
            <a:spAutoFit/>
          </a:bodyPr>
          <a:lstStyle>
            <a:defPPr>
              <a:defRPr lang="en-US"/>
            </a:defPPr>
            <a:lvl1pPr indent="0">
              <a:buFont typeface="+mj-lt"/>
              <a:buNone/>
              <a:defRPr sz="3600">
                <a:ea typeface="Tahoma" panose="020B0604030504040204" pitchFamily="34" charset="0"/>
                <a:cs typeface="Calibri Light" panose="020F0302020204030204" pitchFamily="34" charset="0"/>
              </a:defRPr>
            </a:lvl1pPr>
          </a:lstStyle>
          <a:p>
            <a:r>
              <a:rPr lang="en-US" b="1" dirty="0"/>
              <a:t>5. What have WE LEARNED?</a:t>
            </a:r>
          </a:p>
        </p:txBody>
      </p:sp>
      <p:sp>
        <p:nvSpPr>
          <p:cNvPr id="7" name="TextBox 6">
            <a:extLst>
              <a:ext uri="{FF2B5EF4-FFF2-40B4-BE49-F238E27FC236}">
                <a16:creationId xmlns:a16="http://schemas.microsoft.com/office/drawing/2014/main" id="{40E47663-0D8A-4A93-8D65-2E44EA37053A}"/>
              </a:ext>
            </a:extLst>
          </p:cNvPr>
          <p:cNvSpPr txBox="1"/>
          <p:nvPr/>
        </p:nvSpPr>
        <p:spPr>
          <a:xfrm>
            <a:off x="418011" y="1120676"/>
            <a:ext cx="11268892" cy="4524315"/>
          </a:xfrm>
          <a:prstGeom prst="rect">
            <a:avLst/>
          </a:prstGeom>
          <a:noFill/>
        </p:spPr>
        <p:txBody>
          <a:bodyPr wrap="square">
            <a:spAutoFit/>
          </a:bodyPr>
          <a:lstStyle/>
          <a:p>
            <a:pPr algn="just"/>
            <a:r>
              <a:rPr lang="en-US" b="1" i="0" dirty="0">
                <a:effectLst/>
              </a:rPr>
              <a:t>First</a:t>
            </a:r>
            <a:r>
              <a:rPr lang="en-US" b="0" i="0" dirty="0">
                <a:effectLst/>
              </a:rPr>
              <a:t>, </a:t>
            </a:r>
            <a:r>
              <a:rPr lang="en-US" b="0" i="0" dirty="0">
                <a:solidFill>
                  <a:srgbClr val="0070C0"/>
                </a:solidFill>
                <a:effectLst/>
              </a:rPr>
              <a:t>the country is not well prepared for a shock in food supply management. </a:t>
            </a:r>
            <a:r>
              <a:rPr lang="en-US" b="0" i="0" dirty="0">
                <a:effectLst/>
              </a:rPr>
              <a:t>This is understandable, as such a disruption was abrupt and unanticipated. But as some experts have concluded, the future of agriculture is going to be rough owing to climatic factors, resource depletion, growing complexities in market dynamics, among others. Hence, uncertainty and instability are important parameters in the production equation.</a:t>
            </a:r>
          </a:p>
          <a:p>
            <a:pPr algn="just"/>
            <a:endParaRPr lang="en-US" b="0" i="0" dirty="0">
              <a:effectLst/>
            </a:endParaRPr>
          </a:p>
          <a:p>
            <a:pPr algn="just"/>
            <a:r>
              <a:rPr lang="en-US" b="1" i="0" dirty="0">
                <a:effectLst/>
              </a:rPr>
              <a:t>Second</a:t>
            </a:r>
            <a:r>
              <a:rPr lang="en-US" b="0" i="0" dirty="0">
                <a:effectLst/>
              </a:rPr>
              <a:t>, </a:t>
            </a:r>
            <a:r>
              <a:rPr lang="en-US" b="0" i="0" dirty="0">
                <a:solidFill>
                  <a:srgbClr val="0070C0"/>
                </a:solidFill>
                <a:effectLst/>
              </a:rPr>
              <a:t>the MCO reveals that migrant </a:t>
            </a:r>
            <a:r>
              <a:rPr lang="en-US" b="0" i="0" dirty="0" err="1">
                <a:solidFill>
                  <a:srgbClr val="0070C0"/>
                </a:solidFill>
                <a:effectLst/>
              </a:rPr>
              <a:t>labour</a:t>
            </a:r>
            <a:r>
              <a:rPr lang="en-US" b="0" i="0" dirty="0">
                <a:solidFill>
                  <a:srgbClr val="0070C0"/>
                </a:solidFill>
                <a:effectLst/>
              </a:rPr>
              <a:t> has become indispensable in our food supply system. </a:t>
            </a:r>
            <a:r>
              <a:rPr lang="en-US" b="0" i="0" dirty="0">
                <a:effectLst/>
              </a:rPr>
              <a:t>It is present at every level of the supply chain, from farm and logistics (transport and storage) to wholesale and retail. The cries of the Rohingyas at the Selayang wholesale market recently opened up a Pandora’s box. Not only are they menial workers there but they are also the traders and wholesalers. The Federal Agricultural Marketing Authority (</a:t>
            </a:r>
            <a:r>
              <a:rPr lang="en-US" b="0" i="0" dirty="0" err="1">
                <a:effectLst/>
              </a:rPr>
              <a:t>Fama</a:t>
            </a:r>
            <a:r>
              <a:rPr lang="en-US" b="0" i="0" dirty="0">
                <a:effectLst/>
              </a:rPr>
              <a:t>) and Fisheries Development Authority of Malaysia (LKIM) have been trying for years to secure places for local traders and fishermen but failed miserably. It was also reported that some of </a:t>
            </a:r>
            <a:r>
              <a:rPr lang="en-US" b="0" i="0" dirty="0" err="1">
                <a:effectLst/>
              </a:rPr>
              <a:t>licence</a:t>
            </a:r>
            <a:r>
              <a:rPr lang="en-US" b="0" i="0" dirty="0">
                <a:effectLst/>
              </a:rPr>
              <a:t> owners at the Chow Kit wholesale market are rarely there but the stalls are rented to Bangladeshi or Indonesian workers.</a:t>
            </a:r>
          </a:p>
          <a:p>
            <a:pPr algn="just"/>
            <a:endParaRPr lang="en-US" dirty="0"/>
          </a:p>
          <a:p>
            <a:pPr algn="just"/>
            <a:r>
              <a:rPr lang="en-US" b="1" i="0" dirty="0">
                <a:effectLst/>
              </a:rPr>
              <a:t>Third</a:t>
            </a:r>
            <a:r>
              <a:rPr lang="en-US" b="0" i="0" dirty="0">
                <a:effectLst/>
              </a:rPr>
              <a:t>, </a:t>
            </a:r>
            <a:r>
              <a:rPr lang="en-US" b="0" i="0" dirty="0">
                <a:solidFill>
                  <a:srgbClr val="0070C0"/>
                </a:solidFill>
                <a:effectLst/>
              </a:rPr>
              <a:t>it is clear that food is needed in peace time and more so in a crisis. </a:t>
            </a:r>
            <a:r>
              <a:rPr lang="en-US" b="0" i="0" dirty="0">
                <a:effectLst/>
              </a:rPr>
              <a:t>A study made by e-commerce analytics company </a:t>
            </a:r>
            <a:r>
              <a:rPr lang="en-US" b="0" i="0" dirty="0" err="1">
                <a:effectLst/>
              </a:rPr>
              <a:t>BrandIQ</a:t>
            </a:r>
            <a:r>
              <a:rPr lang="en-US" b="0" i="0" dirty="0">
                <a:effectLst/>
              </a:rPr>
              <a:t> shows that during the Covid-19 pandemic, the top 100 products sold online were food items. </a:t>
            </a:r>
          </a:p>
          <a:p>
            <a:pPr algn="just"/>
            <a:endParaRPr lang="en-US" b="0" i="0" dirty="0">
              <a:effectLst/>
            </a:endParaRPr>
          </a:p>
        </p:txBody>
      </p:sp>
      <p:sp>
        <p:nvSpPr>
          <p:cNvPr id="8" name="Slide Number Placeholder 7">
            <a:extLst>
              <a:ext uri="{FF2B5EF4-FFF2-40B4-BE49-F238E27FC236}">
                <a16:creationId xmlns:a16="http://schemas.microsoft.com/office/drawing/2014/main" id="{0EBCBF13-73BB-45E2-85B7-98154A46FACB}"/>
              </a:ext>
            </a:extLst>
          </p:cNvPr>
          <p:cNvSpPr>
            <a:spLocks noGrp="1"/>
          </p:cNvSpPr>
          <p:nvPr>
            <p:ph type="sldNum" sz="quarter" idx="12"/>
          </p:nvPr>
        </p:nvSpPr>
        <p:spPr/>
        <p:txBody>
          <a:bodyPr/>
          <a:lstStyle/>
          <a:p>
            <a:fld id="{FC3DE981-6AEE-43FA-95C2-209F57E6A5BE}" type="slidenum">
              <a:rPr lang="en-MY" smtClean="0"/>
              <a:t>10</a:t>
            </a:fld>
            <a:endParaRPr lang="en-MY"/>
          </a:p>
        </p:txBody>
      </p:sp>
      <p:sp>
        <p:nvSpPr>
          <p:cNvPr id="6" name="TextBox 5">
            <a:extLst>
              <a:ext uri="{FF2B5EF4-FFF2-40B4-BE49-F238E27FC236}">
                <a16:creationId xmlns:a16="http://schemas.microsoft.com/office/drawing/2014/main" id="{02D524B6-1CDF-49CD-A2C0-E1AE78F5C0E3}"/>
              </a:ext>
            </a:extLst>
          </p:cNvPr>
          <p:cNvSpPr txBox="1"/>
          <p:nvPr/>
        </p:nvSpPr>
        <p:spPr>
          <a:xfrm>
            <a:off x="3283132" y="6415801"/>
            <a:ext cx="6235336" cy="246221"/>
          </a:xfrm>
          <a:prstGeom prst="rect">
            <a:avLst/>
          </a:prstGeom>
          <a:noFill/>
        </p:spPr>
        <p:txBody>
          <a:bodyPr wrap="square">
            <a:spAutoFit/>
          </a:bodyPr>
          <a:lstStyle/>
          <a:p>
            <a:pPr algn="ctr"/>
            <a:r>
              <a:rPr lang="en-US" sz="1000" b="0" i="0" dirty="0">
                <a:solidFill>
                  <a:srgbClr val="202124"/>
                </a:solidFill>
                <a:effectLst/>
                <a:latin typeface="Google Sans"/>
              </a:rPr>
              <a:t>The 6th Advances in Management and Innovation Conference 2022</a:t>
            </a:r>
            <a:endParaRPr lang="en-MY" sz="1000" dirty="0"/>
          </a:p>
        </p:txBody>
      </p:sp>
    </p:spTree>
    <p:extLst>
      <p:ext uri="{BB962C8B-B14F-4D97-AF65-F5344CB8AC3E}">
        <p14:creationId xmlns:p14="http://schemas.microsoft.com/office/powerpoint/2010/main" val="41469002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C92EF1E8-56F8-4361-A675-21583DA5C642}"/>
              </a:ext>
            </a:extLst>
          </p:cNvPr>
          <p:cNvSpPr txBox="1"/>
          <p:nvPr/>
        </p:nvSpPr>
        <p:spPr>
          <a:xfrm>
            <a:off x="481013" y="3752849"/>
            <a:ext cx="3290887" cy="2452687"/>
          </a:xfrm>
          <a:prstGeom prst="rect">
            <a:avLst/>
          </a:prstGeom>
        </p:spPr>
        <p:txBody>
          <a:bodyPr vert="horz" lIns="91440" tIns="45720" rIns="91440" bIns="45720" rtlCol="0" anchor="ctr">
            <a:normAutofit/>
          </a:bodyPr>
          <a:lstStyle>
            <a:defPPr>
              <a:defRPr lang="en-US"/>
            </a:defPPr>
            <a:lvl1pPr indent="0">
              <a:buFont typeface="+mj-lt"/>
              <a:buNone/>
              <a:defRPr sz="3600">
                <a:ea typeface="Tahoma" panose="020B0604030504040204" pitchFamily="34" charset="0"/>
                <a:cs typeface="Calibri Light" panose="020F0302020204030204" pitchFamily="34" charset="0"/>
              </a:defRPr>
            </a:lvl1pPr>
          </a:lstStyle>
          <a:p>
            <a:pPr>
              <a:lnSpc>
                <a:spcPct val="90000"/>
              </a:lnSpc>
              <a:spcBef>
                <a:spcPct val="0"/>
              </a:spcBef>
              <a:spcAft>
                <a:spcPts val="600"/>
              </a:spcAft>
            </a:pPr>
            <a:r>
              <a:rPr lang="en-US" b="1" dirty="0">
                <a:ea typeface="+mj-ea"/>
                <a:cs typeface="+mj-cs"/>
              </a:rPr>
              <a:t>6. What can WE DO?</a:t>
            </a:r>
          </a:p>
        </p:txBody>
      </p:sp>
      <p:pic>
        <p:nvPicPr>
          <p:cNvPr id="2" name="Picture 1" descr="A group of people standing on a beach with buckets and buckets&#10;&#10;Description automatically generated with low confidence">
            <a:extLst>
              <a:ext uri="{FF2B5EF4-FFF2-40B4-BE49-F238E27FC236}">
                <a16:creationId xmlns:a16="http://schemas.microsoft.com/office/drawing/2014/main" id="{6B398D1F-C1B2-4C40-AAD5-E626F280EA88}"/>
              </a:ext>
            </a:extLst>
          </p:cNvPr>
          <p:cNvPicPr>
            <a:picLocks noChangeAspect="1"/>
          </p:cNvPicPr>
          <p:nvPr/>
        </p:nvPicPr>
        <p:blipFill rotWithShape="1">
          <a:blip r:embed="rId2"/>
          <a:srcRect t="13226" b="3958"/>
          <a:stretch/>
        </p:blipFill>
        <p:spPr>
          <a:xfrm>
            <a:off x="20" y="10"/>
            <a:ext cx="12191980" cy="3710603"/>
          </a:xfrm>
          <a:custGeom>
            <a:avLst/>
            <a:gdLst/>
            <a:ahLst/>
            <a:cxnLst/>
            <a:rect l="l" t="t" r="r" b="b"/>
            <a:pathLst>
              <a:path w="12192000" h="3692092">
                <a:moveTo>
                  <a:pt x="0" y="0"/>
                </a:moveTo>
                <a:lnTo>
                  <a:pt x="12192000" y="0"/>
                </a:lnTo>
                <a:lnTo>
                  <a:pt x="12192000" y="3504824"/>
                </a:lnTo>
                <a:lnTo>
                  <a:pt x="12024691" y="3517794"/>
                </a:lnTo>
                <a:cubicBezTo>
                  <a:pt x="8077523" y="3783195"/>
                  <a:pt x="4094678" y="3026959"/>
                  <a:pt x="160485" y="3663863"/>
                </a:cubicBezTo>
                <a:lnTo>
                  <a:pt x="0" y="3692092"/>
                </a:lnTo>
                <a:close/>
              </a:path>
            </a:pathLst>
          </a:custGeom>
        </p:spPr>
      </p:pic>
      <p:sp>
        <p:nvSpPr>
          <p:cNvPr id="5" name="TextBox 4">
            <a:extLst>
              <a:ext uri="{FF2B5EF4-FFF2-40B4-BE49-F238E27FC236}">
                <a16:creationId xmlns:a16="http://schemas.microsoft.com/office/drawing/2014/main" id="{15D19F8D-829D-4279-87CC-844795BE7CF4}"/>
              </a:ext>
            </a:extLst>
          </p:cNvPr>
          <p:cNvSpPr txBox="1"/>
          <p:nvPr/>
        </p:nvSpPr>
        <p:spPr>
          <a:xfrm>
            <a:off x="4223982" y="3752850"/>
            <a:ext cx="7485413" cy="2452687"/>
          </a:xfrm>
          <a:prstGeom prst="rect">
            <a:avLst/>
          </a:prstGeom>
        </p:spPr>
        <p:txBody>
          <a:bodyPr vert="horz" lIns="91440" tIns="45720" rIns="91440" bIns="45720" rtlCol="0" anchor="ctr">
            <a:normAutofit/>
          </a:bodyPr>
          <a:lstStyle/>
          <a:p>
            <a:pPr indent="-228600">
              <a:lnSpc>
                <a:spcPct val="90000"/>
              </a:lnSpc>
              <a:spcAft>
                <a:spcPts val="600"/>
              </a:spcAft>
              <a:buFont typeface="Arial" panose="020B0604020202020204" pitchFamily="34" charset="0"/>
              <a:buChar char="•"/>
            </a:pPr>
            <a:r>
              <a:rPr lang="en-US" b="0" i="0" dirty="0">
                <a:effectLst/>
              </a:rPr>
              <a:t>Dependence on foreign </a:t>
            </a:r>
            <a:r>
              <a:rPr lang="en-US" b="0" i="0" dirty="0" err="1">
                <a:effectLst/>
              </a:rPr>
              <a:t>labour</a:t>
            </a:r>
            <a:r>
              <a:rPr lang="en-US" b="0" i="0" dirty="0">
                <a:effectLst/>
              </a:rPr>
              <a:t> also needs to be addressed urgently. As proven in land-scarce and low-population countries such as the Netherlands, technology reduces dependence on menial </a:t>
            </a:r>
            <a:r>
              <a:rPr lang="en-US" b="0" i="0" dirty="0" err="1">
                <a:effectLst/>
              </a:rPr>
              <a:t>labour</a:t>
            </a:r>
            <a:r>
              <a:rPr lang="en-US" b="0" i="0" dirty="0">
                <a:effectLst/>
              </a:rPr>
              <a:t>. </a:t>
            </a:r>
          </a:p>
          <a:p>
            <a:pPr indent="-228600">
              <a:lnSpc>
                <a:spcPct val="90000"/>
              </a:lnSpc>
              <a:spcAft>
                <a:spcPts val="600"/>
              </a:spcAft>
              <a:buFont typeface="Arial" panose="020B0604020202020204" pitchFamily="34" charset="0"/>
              <a:buChar char="•"/>
            </a:pPr>
            <a:endParaRPr lang="en-US" dirty="0"/>
          </a:p>
          <a:p>
            <a:pPr indent="-228600">
              <a:lnSpc>
                <a:spcPct val="90000"/>
              </a:lnSpc>
              <a:spcAft>
                <a:spcPts val="600"/>
              </a:spcAft>
              <a:buFont typeface="Arial" panose="020B0604020202020204" pitchFamily="34" charset="0"/>
              <a:buChar char="•"/>
            </a:pPr>
            <a:r>
              <a:rPr lang="en-US" b="0" i="1" dirty="0">
                <a:effectLst/>
              </a:rPr>
              <a:t>Currently, there are many technological solutions available. Malaysia only needs to </a:t>
            </a:r>
            <a:r>
              <a:rPr lang="en-US" b="0" i="1" dirty="0" err="1">
                <a:effectLst/>
              </a:rPr>
              <a:t>customise</a:t>
            </a:r>
            <a:r>
              <a:rPr lang="en-US" b="0" i="1" dirty="0">
                <a:effectLst/>
              </a:rPr>
              <a:t> them to fit into local conditions.</a:t>
            </a:r>
            <a:endParaRPr lang="en-US" i="1" dirty="0"/>
          </a:p>
        </p:txBody>
      </p:sp>
      <p:sp>
        <p:nvSpPr>
          <p:cNvPr id="9" name="Slide Number Placeholder 8">
            <a:extLst>
              <a:ext uri="{FF2B5EF4-FFF2-40B4-BE49-F238E27FC236}">
                <a16:creationId xmlns:a16="http://schemas.microsoft.com/office/drawing/2014/main" id="{21FEDE3F-7DAA-4134-ABD5-928903F64CDF}"/>
              </a:ext>
            </a:extLst>
          </p:cNvPr>
          <p:cNvSpPr>
            <a:spLocks noGrp="1"/>
          </p:cNvSpPr>
          <p:nvPr>
            <p:ph type="sldNum" sz="quarter" idx="12"/>
          </p:nvPr>
        </p:nvSpPr>
        <p:spPr>
          <a:xfrm>
            <a:off x="8864600" y="6356350"/>
            <a:ext cx="2743200" cy="365125"/>
          </a:xfrm>
        </p:spPr>
        <p:txBody>
          <a:bodyPr vert="horz" lIns="91440" tIns="45720" rIns="91440" bIns="45720" rtlCol="0" anchor="ctr">
            <a:normAutofit/>
          </a:bodyPr>
          <a:lstStyle/>
          <a:p>
            <a:pPr>
              <a:spcAft>
                <a:spcPts val="600"/>
              </a:spcAft>
              <a:defRPr/>
            </a:pPr>
            <a:fld id="{FC3DE981-6AEE-43FA-95C2-209F57E6A5BE}" type="slidenum">
              <a:rPr lang="en-US" smtClean="0">
                <a:solidFill>
                  <a:schemeClr val="tx1">
                    <a:lumMod val="75000"/>
                    <a:lumOff val="25000"/>
                  </a:schemeClr>
                </a:solidFill>
                <a:latin typeface="Calibri" panose="020F0502020204030204"/>
              </a:rPr>
              <a:pPr>
                <a:spcAft>
                  <a:spcPts val="600"/>
                </a:spcAft>
                <a:defRPr/>
              </a:pPr>
              <a:t>11</a:t>
            </a:fld>
            <a:endParaRPr lang="en-US">
              <a:solidFill>
                <a:schemeClr val="tx1">
                  <a:lumMod val="75000"/>
                  <a:lumOff val="25000"/>
                </a:schemeClr>
              </a:solidFill>
              <a:latin typeface="Calibri" panose="020F0502020204030204"/>
            </a:endParaRPr>
          </a:p>
        </p:txBody>
      </p:sp>
      <p:sp>
        <p:nvSpPr>
          <p:cNvPr id="12" name="TextBox 11">
            <a:extLst>
              <a:ext uri="{FF2B5EF4-FFF2-40B4-BE49-F238E27FC236}">
                <a16:creationId xmlns:a16="http://schemas.microsoft.com/office/drawing/2014/main" id="{43B30255-8854-4F72-AAFE-730247E4C7F5}"/>
              </a:ext>
            </a:extLst>
          </p:cNvPr>
          <p:cNvSpPr txBox="1"/>
          <p:nvPr/>
        </p:nvSpPr>
        <p:spPr>
          <a:xfrm>
            <a:off x="3283132" y="6415801"/>
            <a:ext cx="6235336" cy="246221"/>
          </a:xfrm>
          <a:prstGeom prst="rect">
            <a:avLst/>
          </a:prstGeom>
          <a:noFill/>
        </p:spPr>
        <p:txBody>
          <a:bodyPr wrap="square">
            <a:spAutoFit/>
          </a:bodyPr>
          <a:lstStyle/>
          <a:p>
            <a:pPr algn="ctr"/>
            <a:r>
              <a:rPr lang="en-US" sz="1000" b="0" i="0" dirty="0">
                <a:solidFill>
                  <a:srgbClr val="202124"/>
                </a:solidFill>
                <a:effectLst/>
                <a:latin typeface="Google Sans"/>
              </a:rPr>
              <a:t>The 6th Advances in Management and Innovation Conference 2022</a:t>
            </a:r>
            <a:endParaRPr lang="en-MY" sz="1000" dirty="0"/>
          </a:p>
        </p:txBody>
      </p:sp>
    </p:spTree>
    <p:extLst>
      <p:ext uri="{BB962C8B-B14F-4D97-AF65-F5344CB8AC3E}">
        <p14:creationId xmlns:p14="http://schemas.microsoft.com/office/powerpoint/2010/main" val="17299892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EF070F8E-FDD4-4128-BBF1-57C359EBCF5F}"/>
              </a:ext>
            </a:extLst>
          </p:cNvPr>
          <p:cNvSpPr txBox="1"/>
          <p:nvPr/>
        </p:nvSpPr>
        <p:spPr>
          <a:xfrm>
            <a:off x="381741" y="1101975"/>
            <a:ext cx="11268976" cy="1938992"/>
          </a:xfrm>
          <a:prstGeom prst="rect">
            <a:avLst/>
          </a:prstGeom>
          <a:noFill/>
        </p:spPr>
        <p:txBody>
          <a:bodyPr wrap="square">
            <a:spAutoFit/>
          </a:bodyPr>
          <a:lstStyle/>
          <a:p>
            <a:pPr algn="just"/>
            <a:r>
              <a:rPr lang="en-US" sz="2400" b="0" i="0" dirty="0">
                <a:effectLst/>
              </a:rPr>
              <a:t>The biggest MCO revelation of all is the true </a:t>
            </a:r>
            <a:r>
              <a:rPr lang="en-US" sz="2400" b="0" i="0" dirty="0" err="1">
                <a:effectLst/>
              </a:rPr>
              <a:t>colours</a:t>
            </a:r>
            <a:r>
              <a:rPr lang="en-US" sz="2400" b="0" i="0" dirty="0">
                <a:effectLst/>
              </a:rPr>
              <a:t> of our food security situation. Not only there is a problem with “food availability” but more so, affordability and nutrition security, particularly among the informal sector workers and daily wage earners. When they cannot afford food for the family, their children will suffer from malnutrition, which in turn may affect their physical growth. The divide in society has never been so clear-cut.</a:t>
            </a:r>
            <a:endParaRPr lang="en-MY" sz="2400" dirty="0"/>
          </a:p>
        </p:txBody>
      </p:sp>
      <p:sp>
        <p:nvSpPr>
          <p:cNvPr id="9" name="TextBox 8">
            <a:extLst>
              <a:ext uri="{FF2B5EF4-FFF2-40B4-BE49-F238E27FC236}">
                <a16:creationId xmlns:a16="http://schemas.microsoft.com/office/drawing/2014/main" id="{3D5DD634-45CC-446C-B46F-940AD5573A47}"/>
              </a:ext>
            </a:extLst>
          </p:cNvPr>
          <p:cNvSpPr txBox="1"/>
          <p:nvPr/>
        </p:nvSpPr>
        <p:spPr>
          <a:xfrm>
            <a:off x="5532262" y="3429000"/>
            <a:ext cx="6118456" cy="1692771"/>
          </a:xfrm>
          <a:prstGeom prst="rect">
            <a:avLst/>
          </a:prstGeom>
          <a:noFill/>
        </p:spPr>
        <p:txBody>
          <a:bodyPr wrap="square">
            <a:spAutoFit/>
          </a:bodyPr>
          <a:lstStyle/>
          <a:p>
            <a:pPr algn="just"/>
            <a:r>
              <a:rPr lang="en-US" b="0" i="0" dirty="0">
                <a:effectLst/>
                <a:latin typeface="Times New Roman" panose="02020603050405020304" pitchFamily="18" charset="0"/>
              </a:rPr>
              <a:t>During this critical time, the government’s Welfare Department </a:t>
            </a:r>
            <a:r>
              <a:rPr lang="en-US" dirty="0">
                <a:latin typeface="Times New Roman" panose="02020603050405020304" pitchFamily="18" charset="0"/>
              </a:rPr>
              <a:t>have </a:t>
            </a:r>
            <a:r>
              <a:rPr lang="en-US" b="0" i="0" dirty="0">
                <a:effectLst/>
                <a:latin typeface="Times New Roman" panose="02020603050405020304" pitchFamily="18" charset="0"/>
              </a:rPr>
              <a:t>intervened to help deliver food to underprivileged groups. Several volunteer groups were also set up to help in distributing food to the needy. </a:t>
            </a:r>
          </a:p>
          <a:p>
            <a:pPr algn="l"/>
            <a:r>
              <a:rPr lang="en-US" sz="1600" b="0" i="1" dirty="0">
                <a:effectLst/>
                <a:latin typeface="Times New Roman" panose="02020603050405020304" pitchFamily="18" charset="0"/>
              </a:rPr>
              <a:t>However, this effort was sporadic, and data on people who are experiencing hunger could not be established.</a:t>
            </a:r>
          </a:p>
        </p:txBody>
      </p:sp>
      <p:pic>
        <p:nvPicPr>
          <p:cNvPr id="5122" name="Picture 2" descr="Lost Food Project – The pioneering food bank rescuing lost food and  redistributing it to those in need">
            <a:extLst>
              <a:ext uri="{FF2B5EF4-FFF2-40B4-BE49-F238E27FC236}">
                <a16:creationId xmlns:a16="http://schemas.microsoft.com/office/drawing/2014/main" id="{7FD567AA-D7D2-4A55-9A6A-4629487A27A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2200" y="3206914"/>
            <a:ext cx="4947567" cy="2902637"/>
          </a:xfrm>
          <a:prstGeom prst="rect">
            <a:avLst/>
          </a:prstGeom>
          <a:noFill/>
          <a:extLst>
            <a:ext uri="{909E8E84-426E-40DD-AFC4-6F175D3DCCD1}">
              <a14:hiddenFill xmlns:a14="http://schemas.microsoft.com/office/drawing/2010/main">
                <a:solidFill>
                  <a:srgbClr val="FFFFFF"/>
                </a:solidFill>
              </a14:hiddenFill>
            </a:ext>
          </a:extLst>
        </p:spPr>
      </p:pic>
      <p:sp>
        <p:nvSpPr>
          <p:cNvPr id="10" name="Slide Number Placeholder 9">
            <a:extLst>
              <a:ext uri="{FF2B5EF4-FFF2-40B4-BE49-F238E27FC236}">
                <a16:creationId xmlns:a16="http://schemas.microsoft.com/office/drawing/2014/main" id="{32F83195-6DD4-4ADE-8122-2501C0E4D8B7}"/>
              </a:ext>
            </a:extLst>
          </p:cNvPr>
          <p:cNvSpPr>
            <a:spLocks noGrp="1"/>
          </p:cNvSpPr>
          <p:nvPr>
            <p:ph type="sldNum" sz="quarter" idx="12"/>
          </p:nvPr>
        </p:nvSpPr>
        <p:spPr/>
        <p:txBody>
          <a:bodyPr/>
          <a:lstStyle/>
          <a:p>
            <a:fld id="{FC3DE981-6AEE-43FA-95C2-209F57E6A5BE}" type="slidenum">
              <a:rPr lang="en-MY" smtClean="0"/>
              <a:t>12</a:t>
            </a:fld>
            <a:endParaRPr lang="en-MY"/>
          </a:p>
        </p:txBody>
      </p:sp>
      <p:sp>
        <p:nvSpPr>
          <p:cNvPr id="8" name="TextBox 7">
            <a:extLst>
              <a:ext uri="{FF2B5EF4-FFF2-40B4-BE49-F238E27FC236}">
                <a16:creationId xmlns:a16="http://schemas.microsoft.com/office/drawing/2014/main" id="{F9F13722-C456-4533-9FF8-86C84DFB2E44}"/>
              </a:ext>
            </a:extLst>
          </p:cNvPr>
          <p:cNvSpPr txBox="1"/>
          <p:nvPr/>
        </p:nvSpPr>
        <p:spPr>
          <a:xfrm>
            <a:off x="9879292" y="5788604"/>
            <a:ext cx="1771426" cy="461665"/>
          </a:xfrm>
          <a:prstGeom prst="rect">
            <a:avLst/>
          </a:prstGeom>
          <a:noFill/>
        </p:spPr>
        <p:txBody>
          <a:bodyPr wrap="square">
            <a:spAutoFit/>
          </a:bodyPr>
          <a:lstStyle/>
          <a:p>
            <a:pPr algn="r"/>
            <a:r>
              <a:rPr lang="en-US" sz="2400" b="1" dirty="0">
                <a:solidFill>
                  <a:schemeClr val="accent2"/>
                </a:solidFill>
                <a:latin typeface="Calibri" panose="020F0502020204030204" pitchFamily="34" charset="0"/>
                <a:cs typeface="Calibri" panose="020F0502020204030204" pitchFamily="34" charset="0"/>
              </a:rPr>
              <a:t>THANK YOU</a:t>
            </a:r>
            <a:endParaRPr lang="en-GB" sz="2400" dirty="0">
              <a:solidFill>
                <a:schemeClr val="accent2"/>
              </a:solidFill>
              <a:latin typeface="Calibri" panose="020F0502020204030204" pitchFamily="34" charset="0"/>
              <a:cs typeface="Calibri" panose="020F0502020204030204" pitchFamily="34" charset="0"/>
            </a:endParaRPr>
          </a:p>
        </p:txBody>
      </p:sp>
      <p:sp>
        <p:nvSpPr>
          <p:cNvPr id="12" name="TextBox 11">
            <a:extLst>
              <a:ext uri="{FF2B5EF4-FFF2-40B4-BE49-F238E27FC236}">
                <a16:creationId xmlns:a16="http://schemas.microsoft.com/office/drawing/2014/main" id="{92EB8DBF-E62C-45BD-9B75-5FD27A803865}"/>
              </a:ext>
            </a:extLst>
          </p:cNvPr>
          <p:cNvSpPr txBox="1"/>
          <p:nvPr/>
        </p:nvSpPr>
        <p:spPr>
          <a:xfrm>
            <a:off x="3283132" y="6415801"/>
            <a:ext cx="6235336" cy="246221"/>
          </a:xfrm>
          <a:prstGeom prst="rect">
            <a:avLst/>
          </a:prstGeom>
          <a:noFill/>
        </p:spPr>
        <p:txBody>
          <a:bodyPr wrap="square">
            <a:spAutoFit/>
          </a:bodyPr>
          <a:lstStyle/>
          <a:p>
            <a:pPr algn="ctr"/>
            <a:r>
              <a:rPr lang="en-US" sz="1000" b="0" i="0" dirty="0">
                <a:solidFill>
                  <a:srgbClr val="202124"/>
                </a:solidFill>
                <a:effectLst/>
                <a:latin typeface="Google Sans"/>
              </a:rPr>
              <a:t>The 6th Advances in Management and Innovation Conference 2022</a:t>
            </a:r>
            <a:endParaRPr lang="en-MY" sz="1000" dirty="0"/>
          </a:p>
        </p:txBody>
      </p:sp>
    </p:spTree>
    <p:extLst>
      <p:ext uri="{BB962C8B-B14F-4D97-AF65-F5344CB8AC3E}">
        <p14:creationId xmlns:p14="http://schemas.microsoft.com/office/powerpoint/2010/main" val="22099790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CB8463F-6B65-4F86-9798-94952E0D2493}"/>
              </a:ext>
            </a:extLst>
          </p:cNvPr>
          <p:cNvSpPr txBox="1">
            <a:spLocks/>
          </p:cNvSpPr>
          <p:nvPr/>
        </p:nvSpPr>
        <p:spPr>
          <a:xfrm>
            <a:off x="239476" y="241105"/>
            <a:ext cx="10515600" cy="83911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4800" b="1" dirty="0">
                <a:latin typeface="Calibri Light" panose="020F0302020204030204" pitchFamily="34" charset="0"/>
                <a:cs typeface="Calibri Light" panose="020F0302020204030204" pitchFamily="34" charset="0"/>
              </a:rPr>
              <a:t>Presentation Outline</a:t>
            </a:r>
            <a:endParaRPr lang="en-MY" sz="4800" b="1" dirty="0">
              <a:latin typeface="Calibri Light" panose="020F0302020204030204" pitchFamily="34" charset="0"/>
              <a:cs typeface="Calibri Light" panose="020F0302020204030204" pitchFamily="34" charset="0"/>
            </a:endParaRPr>
          </a:p>
        </p:txBody>
      </p:sp>
      <p:sp>
        <p:nvSpPr>
          <p:cNvPr id="5" name="TextBox 4">
            <a:extLst>
              <a:ext uri="{FF2B5EF4-FFF2-40B4-BE49-F238E27FC236}">
                <a16:creationId xmlns:a16="http://schemas.microsoft.com/office/drawing/2014/main" id="{96E9DD9D-663B-43FE-867E-A9CC65A4ACDA}"/>
              </a:ext>
            </a:extLst>
          </p:cNvPr>
          <p:cNvSpPr txBox="1"/>
          <p:nvPr/>
        </p:nvSpPr>
        <p:spPr>
          <a:xfrm>
            <a:off x="6400800" y="1348532"/>
            <a:ext cx="5680815" cy="3816429"/>
          </a:xfrm>
          <a:prstGeom prst="rect">
            <a:avLst/>
          </a:prstGeom>
          <a:noFill/>
        </p:spPr>
        <p:txBody>
          <a:bodyPr wrap="square" rtlCol="0">
            <a:spAutoFit/>
          </a:bodyPr>
          <a:lstStyle/>
          <a:p>
            <a:pPr marL="514350" indent="-514350">
              <a:buFont typeface="+mj-lt"/>
              <a:buAutoNum type="arabicPeriod"/>
            </a:pPr>
            <a:r>
              <a:rPr lang="en-US" sz="3200" dirty="0">
                <a:ea typeface="Tahoma" panose="020B0604030504040204" pitchFamily="34" charset="0"/>
                <a:cs typeface="Calibri Light" panose="020F0302020204030204" pitchFamily="34" charset="0"/>
              </a:rPr>
              <a:t>First Took Notice of COVID-19</a:t>
            </a:r>
          </a:p>
          <a:p>
            <a:pPr marL="514350" indent="-514350">
              <a:buFont typeface="+mj-lt"/>
              <a:buAutoNum type="arabicPeriod"/>
            </a:pPr>
            <a:endParaRPr lang="en-US" sz="1000" dirty="0">
              <a:ea typeface="Tahoma" panose="020B0604030504040204" pitchFamily="34" charset="0"/>
              <a:cs typeface="Calibri Light" panose="020F0302020204030204" pitchFamily="34" charset="0"/>
            </a:endParaRPr>
          </a:p>
          <a:p>
            <a:pPr marL="514350" indent="-514350">
              <a:buFont typeface="+mj-lt"/>
              <a:buAutoNum type="arabicPeriod"/>
            </a:pPr>
            <a:r>
              <a:rPr lang="en-US" sz="3200" dirty="0">
                <a:solidFill>
                  <a:schemeClr val="accent2"/>
                </a:solidFill>
                <a:ea typeface="Tahoma" panose="020B0604030504040204" pitchFamily="34" charset="0"/>
                <a:cs typeface="Calibri Light" panose="020F0302020204030204" pitchFamily="34" charset="0"/>
              </a:rPr>
              <a:t>The DISRUPTIONS</a:t>
            </a:r>
          </a:p>
          <a:p>
            <a:pPr marL="514350" indent="-514350">
              <a:buFont typeface="+mj-lt"/>
              <a:buAutoNum type="arabicPeriod"/>
            </a:pPr>
            <a:endParaRPr lang="en-US" sz="1000" dirty="0">
              <a:ea typeface="Tahoma" panose="020B0604030504040204" pitchFamily="34" charset="0"/>
              <a:cs typeface="Calibri Light" panose="020F0302020204030204" pitchFamily="34" charset="0"/>
            </a:endParaRPr>
          </a:p>
          <a:p>
            <a:pPr marL="514350" indent="-514350">
              <a:buFont typeface="+mj-lt"/>
              <a:buAutoNum type="arabicPeriod"/>
            </a:pPr>
            <a:r>
              <a:rPr lang="en-US" sz="3200" dirty="0">
                <a:ea typeface="Tahoma" panose="020B0604030504040204" pitchFamily="34" charset="0"/>
                <a:cs typeface="Calibri Light" panose="020F0302020204030204" pitchFamily="34" charset="0"/>
              </a:rPr>
              <a:t>The Negative IMPACTS</a:t>
            </a:r>
          </a:p>
          <a:p>
            <a:pPr marL="514350" indent="-514350">
              <a:buFont typeface="+mj-lt"/>
              <a:buAutoNum type="arabicPeriod"/>
            </a:pPr>
            <a:endParaRPr lang="en-US" sz="1000" dirty="0">
              <a:ea typeface="Tahoma" panose="020B0604030504040204" pitchFamily="34" charset="0"/>
              <a:cs typeface="Calibri Light" panose="020F0302020204030204" pitchFamily="34" charset="0"/>
            </a:endParaRPr>
          </a:p>
          <a:p>
            <a:pPr marL="514350" indent="-514350">
              <a:buFont typeface="+mj-lt"/>
              <a:buAutoNum type="arabicPeriod"/>
            </a:pPr>
            <a:r>
              <a:rPr lang="en-US" sz="3200" dirty="0">
                <a:solidFill>
                  <a:schemeClr val="accent2"/>
                </a:solidFill>
                <a:ea typeface="Tahoma" panose="020B0604030504040204" pitchFamily="34" charset="0"/>
                <a:cs typeface="Calibri Light" panose="020F0302020204030204" pitchFamily="34" charset="0"/>
              </a:rPr>
              <a:t>Things that WE CAN DO?</a:t>
            </a:r>
          </a:p>
          <a:p>
            <a:pPr marL="457200" indent="-457200">
              <a:buFont typeface="+mj-lt"/>
              <a:buAutoNum type="arabicPeriod"/>
            </a:pPr>
            <a:endParaRPr lang="en-US" sz="1000" dirty="0">
              <a:ea typeface="Tahoma" panose="020B0604030504040204" pitchFamily="34" charset="0"/>
              <a:cs typeface="Calibri Light" panose="020F0302020204030204" pitchFamily="34" charset="0"/>
            </a:endParaRPr>
          </a:p>
          <a:p>
            <a:pPr marL="514350" indent="-514350">
              <a:buFont typeface="+mj-lt"/>
              <a:buAutoNum type="arabicPeriod"/>
            </a:pPr>
            <a:r>
              <a:rPr lang="en-US" sz="3200" dirty="0">
                <a:ea typeface="Tahoma" panose="020B0604030504040204" pitchFamily="34" charset="0"/>
                <a:cs typeface="Calibri Light" panose="020F0302020204030204" pitchFamily="34" charset="0"/>
              </a:rPr>
              <a:t>What have WE LEARNED?</a:t>
            </a:r>
          </a:p>
          <a:p>
            <a:pPr marL="457200" indent="-457200">
              <a:buFont typeface="+mj-lt"/>
              <a:buAutoNum type="arabicPeriod"/>
            </a:pPr>
            <a:endParaRPr lang="en-US" sz="1000" dirty="0">
              <a:ea typeface="Tahoma" panose="020B0604030504040204" pitchFamily="34" charset="0"/>
              <a:cs typeface="Calibri Light" panose="020F0302020204030204" pitchFamily="34" charset="0"/>
            </a:endParaRPr>
          </a:p>
          <a:p>
            <a:pPr marL="514350" indent="-514350">
              <a:buFont typeface="+mj-lt"/>
              <a:buAutoNum type="arabicPeriod"/>
            </a:pPr>
            <a:r>
              <a:rPr lang="en-US" sz="3200" dirty="0">
                <a:solidFill>
                  <a:schemeClr val="accent2"/>
                </a:solidFill>
                <a:ea typeface="Tahoma" panose="020B0604030504040204" pitchFamily="34" charset="0"/>
                <a:cs typeface="Calibri Light" panose="020F0302020204030204" pitchFamily="34" charset="0"/>
              </a:rPr>
              <a:t>What can WE DO?</a:t>
            </a:r>
            <a:endParaRPr lang="en-MY" sz="2400" dirty="0">
              <a:ea typeface="Tahoma" panose="020B0604030504040204" pitchFamily="34" charset="0"/>
              <a:cs typeface="Calibri Light" panose="020F0302020204030204" pitchFamily="34" charset="0"/>
            </a:endParaRPr>
          </a:p>
        </p:txBody>
      </p:sp>
      <p:sp>
        <p:nvSpPr>
          <p:cNvPr id="7" name="Slide Number Placeholder 6">
            <a:extLst>
              <a:ext uri="{FF2B5EF4-FFF2-40B4-BE49-F238E27FC236}">
                <a16:creationId xmlns:a16="http://schemas.microsoft.com/office/drawing/2014/main" id="{5C07E678-AB1F-4FA6-A72F-584D5FCA0D12}"/>
              </a:ext>
            </a:extLst>
          </p:cNvPr>
          <p:cNvSpPr>
            <a:spLocks noGrp="1"/>
          </p:cNvSpPr>
          <p:nvPr>
            <p:ph type="sldNum" sz="quarter" idx="12"/>
          </p:nvPr>
        </p:nvSpPr>
        <p:spPr/>
        <p:txBody>
          <a:bodyPr/>
          <a:lstStyle/>
          <a:p>
            <a:fld id="{AD919BE0-9ADE-4C27-9A37-53ABB9962EDE}" type="slidenum">
              <a:rPr lang="en-MY" smtClean="0"/>
              <a:t>2</a:t>
            </a:fld>
            <a:endParaRPr lang="en-MY" dirty="0"/>
          </a:p>
        </p:txBody>
      </p:sp>
      <p:sp>
        <p:nvSpPr>
          <p:cNvPr id="9" name="TextBox 8">
            <a:extLst>
              <a:ext uri="{FF2B5EF4-FFF2-40B4-BE49-F238E27FC236}">
                <a16:creationId xmlns:a16="http://schemas.microsoft.com/office/drawing/2014/main" id="{755103DE-19EE-41EB-B42F-37038B7ECE34}"/>
              </a:ext>
            </a:extLst>
          </p:cNvPr>
          <p:cNvSpPr txBox="1"/>
          <p:nvPr/>
        </p:nvSpPr>
        <p:spPr>
          <a:xfrm>
            <a:off x="933450" y="5575875"/>
            <a:ext cx="6096000" cy="261610"/>
          </a:xfrm>
          <a:prstGeom prst="rect">
            <a:avLst/>
          </a:prstGeom>
          <a:noFill/>
        </p:spPr>
        <p:txBody>
          <a:bodyPr wrap="square">
            <a:spAutoFit/>
          </a:bodyPr>
          <a:lstStyle/>
          <a:p>
            <a:r>
              <a:rPr lang="en-MY" sz="1100" i="1" dirty="0"/>
              <a:t>Source: https://www.nekmat.com.my/nekmatweb/qfish.html</a:t>
            </a:r>
          </a:p>
        </p:txBody>
      </p:sp>
      <p:pic>
        <p:nvPicPr>
          <p:cNvPr id="1026" name="Picture 2" descr="PORTAL RASMI NEKMAT">
            <a:extLst>
              <a:ext uri="{FF2B5EF4-FFF2-40B4-BE49-F238E27FC236}">
                <a16:creationId xmlns:a16="http://schemas.microsoft.com/office/drawing/2014/main" id="{07DEEFAD-36CD-482D-9057-1DE1B963713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2392" y="1301280"/>
            <a:ext cx="5680815" cy="4255439"/>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800BE52E-70D5-4424-B989-2E2DA7F7FAC1}"/>
              </a:ext>
            </a:extLst>
          </p:cNvPr>
          <p:cNvSpPr txBox="1"/>
          <p:nvPr/>
        </p:nvSpPr>
        <p:spPr>
          <a:xfrm>
            <a:off x="3283132" y="6415801"/>
            <a:ext cx="6235336" cy="246221"/>
          </a:xfrm>
          <a:prstGeom prst="rect">
            <a:avLst/>
          </a:prstGeom>
          <a:noFill/>
        </p:spPr>
        <p:txBody>
          <a:bodyPr wrap="square">
            <a:spAutoFit/>
          </a:bodyPr>
          <a:lstStyle/>
          <a:p>
            <a:pPr algn="ctr"/>
            <a:r>
              <a:rPr lang="en-US" sz="1000" b="0" i="0" dirty="0">
                <a:solidFill>
                  <a:srgbClr val="202124"/>
                </a:solidFill>
                <a:effectLst/>
                <a:latin typeface="Google Sans"/>
              </a:rPr>
              <a:t>The 6th Advances in Management and Innovation Conference 2022</a:t>
            </a:r>
            <a:endParaRPr lang="en-MY" sz="1000" dirty="0"/>
          </a:p>
        </p:txBody>
      </p:sp>
    </p:spTree>
    <p:extLst>
      <p:ext uri="{BB962C8B-B14F-4D97-AF65-F5344CB8AC3E}">
        <p14:creationId xmlns:p14="http://schemas.microsoft.com/office/powerpoint/2010/main" val="14205506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79E69053-3A81-4AA6-8A0C-00FB8B34381D}"/>
              </a:ext>
            </a:extLst>
          </p:cNvPr>
          <p:cNvSpPr txBox="1"/>
          <p:nvPr/>
        </p:nvSpPr>
        <p:spPr>
          <a:xfrm>
            <a:off x="766354" y="1267659"/>
            <a:ext cx="6096000" cy="5324535"/>
          </a:xfrm>
          <a:prstGeom prst="rect">
            <a:avLst/>
          </a:prstGeom>
          <a:noFill/>
        </p:spPr>
        <p:txBody>
          <a:bodyPr wrap="square">
            <a:spAutoFit/>
          </a:bodyPr>
          <a:lstStyle/>
          <a:p>
            <a:pPr marL="342900" indent="-342900" algn="l">
              <a:buFont typeface="Arial" panose="020B0604020202020204" pitchFamily="34" charset="0"/>
              <a:buChar char="•"/>
            </a:pPr>
            <a:r>
              <a:rPr lang="en-US" sz="2000" b="0" i="0" dirty="0">
                <a:effectLst/>
              </a:rPr>
              <a:t>Malaysians first took notice of COVID-19 when Wuhan, Hubei, China, went into lockdown at the end of January 2020. </a:t>
            </a:r>
          </a:p>
          <a:p>
            <a:pPr marL="342900" indent="-342900" algn="l">
              <a:buFont typeface="Arial" panose="020B0604020202020204" pitchFamily="34" charset="0"/>
              <a:buChar char="•"/>
            </a:pPr>
            <a:endParaRPr lang="en-US" sz="2000" dirty="0"/>
          </a:p>
          <a:p>
            <a:pPr marL="342900" indent="-342900" algn="l">
              <a:buFont typeface="Arial" panose="020B0604020202020204" pitchFamily="34" charset="0"/>
              <a:buChar char="•"/>
            </a:pPr>
            <a:r>
              <a:rPr lang="en-US" sz="2000" b="0" i="0" dirty="0">
                <a:effectLst/>
              </a:rPr>
              <a:t>The initial reaction to this unprecedented lockdown in a city with a population of 11 million was mixed. Many opined it to be an impractical strategy to curb the virus. </a:t>
            </a:r>
          </a:p>
          <a:p>
            <a:pPr marL="342900" indent="-342900" algn="l">
              <a:buFont typeface="Arial" panose="020B0604020202020204" pitchFamily="34" charset="0"/>
              <a:buChar char="•"/>
            </a:pPr>
            <a:endParaRPr lang="en-US" sz="2000" b="0" i="0" dirty="0">
              <a:effectLst/>
            </a:endParaRPr>
          </a:p>
          <a:p>
            <a:pPr marL="342900" indent="-342900" algn="l">
              <a:buFont typeface="Arial" panose="020B0604020202020204" pitchFamily="34" charset="0"/>
              <a:buChar char="•"/>
            </a:pPr>
            <a:r>
              <a:rPr lang="en-US" sz="2000" b="0" i="0" dirty="0">
                <a:effectLst/>
              </a:rPr>
              <a:t>In retrospect, however, the Wuhan lockdown was a clear warning to the world that the infectious disease would not be an easy one to subdue.</a:t>
            </a:r>
          </a:p>
          <a:p>
            <a:pPr marL="342900" indent="-342900" algn="l">
              <a:buFont typeface="Arial" panose="020B0604020202020204" pitchFamily="34" charset="0"/>
              <a:buChar char="•"/>
            </a:pPr>
            <a:endParaRPr lang="en-US" sz="2000" dirty="0"/>
          </a:p>
          <a:p>
            <a:pPr marL="342900" indent="-342900" algn="l">
              <a:buFont typeface="Arial" panose="020B0604020202020204" pitchFamily="34" charset="0"/>
              <a:buChar char="•"/>
            </a:pPr>
            <a:r>
              <a:rPr lang="en-US" sz="2000" b="0" i="0" dirty="0">
                <a:effectLst/>
              </a:rPr>
              <a:t>The rapidity and ferocity of the COVID-19 spread necessitated this quick action but left many with little time to plan ahead.</a:t>
            </a:r>
          </a:p>
          <a:p>
            <a:pPr marL="342900" indent="-342900" algn="l">
              <a:buFont typeface="Arial" panose="020B0604020202020204" pitchFamily="34" charset="0"/>
              <a:buChar char="•"/>
            </a:pPr>
            <a:endParaRPr lang="en-US" sz="2000" b="0" i="0" dirty="0">
              <a:effectLst/>
            </a:endParaRPr>
          </a:p>
        </p:txBody>
      </p:sp>
      <p:sp>
        <p:nvSpPr>
          <p:cNvPr id="9" name="TextBox 8">
            <a:extLst>
              <a:ext uri="{FF2B5EF4-FFF2-40B4-BE49-F238E27FC236}">
                <a16:creationId xmlns:a16="http://schemas.microsoft.com/office/drawing/2014/main" id="{9BC767A5-61C2-4D1B-8F8E-88B707341728}"/>
              </a:ext>
            </a:extLst>
          </p:cNvPr>
          <p:cNvSpPr txBox="1"/>
          <p:nvPr/>
        </p:nvSpPr>
        <p:spPr>
          <a:xfrm>
            <a:off x="252549" y="442351"/>
            <a:ext cx="6096000" cy="646331"/>
          </a:xfrm>
          <a:prstGeom prst="rect">
            <a:avLst/>
          </a:prstGeom>
          <a:noFill/>
        </p:spPr>
        <p:txBody>
          <a:bodyPr wrap="square">
            <a:spAutoFit/>
          </a:bodyPr>
          <a:lstStyle>
            <a:defPPr>
              <a:defRPr lang="en-US"/>
            </a:defPPr>
            <a:lvl1pPr marL="514350" indent="-514350">
              <a:buFont typeface="+mj-lt"/>
              <a:buAutoNum type="arabicPeriod"/>
              <a:defRPr sz="3600">
                <a:ea typeface="Tahoma" panose="020B0604030504040204" pitchFamily="34" charset="0"/>
                <a:cs typeface="Calibri Light" panose="020F0302020204030204" pitchFamily="34" charset="0"/>
              </a:defRPr>
            </a:lvl1pPr>
          </a:lstStyle>
          <a:p>
            <a:pPr marL="0" indent="0">
              <a:buNone/>
            </a:pPr>
            <a:r>
              <a:rPr lang="en-US" b="1" dirty="0"/>
              <a:t>1. The COVID-19</a:t>
            </a:r>
          </a:p>
        </p:txBody>
      </p:sp>
      <p:pic>
        <p:nvPicPr>
          <p:cNvPr id="10" name="Picture 9">
            <a:extLst>
              <a:ext uri="{FF2B5EF4-FFF2-40B4-BE49-F238E27FC236}">
                <a16:creationId xmlns:a16="http://schemas.microsoft.com/office/drawing/2014/main" id="{B2A8F87A-5836-468D-B0DC-C839C1FC93E6}"/>
              </a:ext>
            </a:extLst>
          </p:cNvPr>
          <p:cNvPicPr>
            <a:picLocks noChangeAspect="1"/>
          </p:cNvPicPr>
          <p:nvPr/>
        </p:nvPicPr>
        <p:blipFill>
          <a:blip r:embed="rId2"/>
          <a:stretch>
            <a:fillRect/>
          </a:stretch>
        </p:blipFill>
        <p:spPr>
          <a:xfrm>
            <a:off x="7071905" y="964875"/>
            <a:ext cx="4353741" cy="2904498"/>
          </a:xfrm>
          <a:prstGeom prst="rect">
            <a:avLst/>
          </a:prstGeom>
        </p:spPr>
      </p:pic>
      <p:pic>
        <p:nvPicPr>
          <p:cNvPr id="11" name="Picture 10">
            <a:extLst>
              <a:ext uri="{FF2B5EF4-FFF2-40B4-BE49-F238E27FC236}">
                <a16:creationId xmlns:a16="http://schemas.microsoft.com/office/drawing/2014/main" id="{1C7F0E71-0443-43F7-86DF-24C02190FEDB}"/>
              </a:ext>
            </a:extLst>
          </p:cNvPr>
          <p:cNvPicPr>
            <a:picLocks noChangeAspect="1"/>
          </p:cNvPicPr>
          <p:nvPr/>
        </p:nvPicPr>
        <p:blipFill>
          <a:blip r:embed="rId3"/>
          <a:stretch>
            <a:fillRect/>
          </a:stretch>
        </p:blipFill>
        <p:spPr>
          <a:xfrm>
            <a:off x="7071905" y="4033676"/>
            <a:ext cx="4351090" cy="2175545"/>
          </a:xfrm>
          <a:prstGeom prst="rect">
            <a:avLst/>
          </a:prstGeom>
        </p:spPr>
      </p:pic>
      <p:sp>
        <p:nvSpPr>
          <p:cNvPr id="12" name="Slide Number Placeholder 11">
            <a:extLst>
              <a:ext uri="{FF2B5EF4-FFF2-40B4-BE49-F238E27FC236}">
                <a16:creationId xmlns:a16="http://schemas.microsoft.com/office/drawing/2014/main" id="{BBCE0262-7468-4D41-8192-C952832C6794}"/>
              </a:ext>
            </a:extLst>
          </p:cNvPr>
          <p:cNvSpPr>
            <a:spLocks noGrp="1"/>
          </p:cNvSpPr>
          <p:nvPr>
            <p:ph type="sldNum" sz="quarter" idx="12"/>
          </p:nvPr>
        </p:nvSpPr>
        <p:spPr/>
        <p:txBody>
          <a:bodyPr/>
          <a:lstStyle/>
          <a:p>
            <a:fld id="{FC3DE981-6AEE-43FA-95C2-209F57E6A5BE}" type="slidenum">
              <a:rPr lang="en-MY" smtClean="0"/>
              <a:t>3</a:t>
            </a:fld>
            <a:endParaRPr lang="en-MY"/>
          </a:p>
        </p:txBody>
      </p:sp>
      <p:sp>
        <p:nvSpPr>
          <p:cNvPr id="8" name="TextBox 7">
            <a:extLst>
              <a:ext uri="{FF2B5EF4-FFF2-40B4-BE49-F238E27FC236}">
                <a16:creationId xmlns:a16="http://schemas.microsoft.com/office/drawing/2014/main" id="{12358FE4-5C8E-4946-A7E3-FA3EBA4F0B17}"/>
              </a:ext>
            </a:extLst>
          </p:cNvPr>
          <p:cNvSpPr txBox="1"/>
          <p:nvPr/>
        </p:nvSpPr>
        <p:spPr>
          <a:xfrm>
            <a:off x="3283132" y="6415801"/>
            <a:ext cx="6235336" cy="246221"/>
          </a:xfrm>
          <a:prstGeom prst="rect">
            <a:avLst/>
          </a:prstGeom>
          <a:noFill/>
        </p:spPr>
        <p:txBody>
          <a:bodyPr wrap="square">
            <a:spAutoFit/>
          </a:bodyPr>
          <a:lstStyle/>
          <a:p>
            <a:pPr algn="ctr"/>
            <a:r>
              <a:rPr lang="en-US" sz="1000" b="0" i="0" dirty="0">
                <a:solidFill>
                  <a:srgbClr val="202124"/>
                </a:solidFill>
                <a:effectLst/>
                <a:latin typeface="Google Sans"/>
              </a:rPr>
              <a:t>The 6th Advances in Management and Innovation Conference 2022</a:t>
            </a:r>
            <a:endParaRPr lang="en-MY" sz="1000" dirty="0"/>
          </a:p>
        </p:txBody>
      </p:sp>
    </p:spTree>
    <p:extLst>
      <p:ext uri="{BB962C8B-B14F-4D97-AF65-F5344CB8AC3E}">
        <p14:creationId xmlns:p14="http://schemas.microsoft.com/office/powerpoint/2010/main" val="39765958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C2C520E7-F2B9-48D8-84DD-D1E77772FD5C}"/>
              </a:ext>
            </a:extLst>
          </p:cNvPr>
          <p:cNvSpPr txBox="1"/>
          <p:nvPr/>
        </p:nvSpPr>
        <p:spPr>
          <a:xfrm>
            <a:off x="391886" y="1225689"/>
            <a:ext cx="6235338" cy="5632311"/>
          </a:xfrm>
          <a:prstGeom prst="rect">
            <a:avLst/>
          </a:prstGeom>
          <a:noFill/>
        </p:spPr>
        <p:txBody>
          <a:bodyPr wrap="square">
            <a:spAutoFit/>
          </a:bodyPr>
          <a:lstStyle/>
          <a:p>
            <a:pPr marL="285750" indent="-285750" algn="l">
              <a:buFont typeface="Arial" panose="020B0604020202020204" pitchFamily="34" charset="0"/>
              <a:buChar char="•"/>
            </a:pPr>
            <a:r>
              <a:rPr lang="en-US" b="0" i="0" dirty="0">
                <a:effectLst/>
              </a:rPr>
              <a:t>In the first week after the implementation of the MCO, food supply chains (particularly those in urban areas) were disrupted due to the restrictions on traffic and market opening hours.</a:t>
            </a:r>
          </a:p>
          <a:p>
            <a:pPr marL="285750" indent="-285750" algn="l">
              <a:buFont typeface="Arial" panose="020B0604020202020204" pitchFamily="34" charset="0"/>
              <a:buChar char="•"/>
            </a:pPr>
            <a:endParaRPr lang="en-US" dirty="0"/>
          </a:p>
          <a:p>
            <a:pPr marL="285750" indent="-285750" algn="l">
              <a:buFont typeface="Arial" panose="020B0604020202020204" pitchFamily="34" charset="0"/>
              <a:buChar char="•"/>
            </a:pPr>
            <a:r>
              <a:rPr lang="en-US" b="0" i="0" dirty="0">
                <a:effectLst/>
              </a:rPr>
              <a:t>Food supply to the cities in Malaysia is mainly reliant on land transport such as lorries to carry the products from farms, which are normally located a distance away from the cities. </a:t>
            </a:r>
          </a:p>
          <a:p>
            <a:pPr marL="285750" indent="-285750" algn="l">
              <a:buFont typeface="Arial" panose="020B0604020202020204" pitchFamily="34" charset="0"/>
              <a:buChar char="•"/>
            </a:pPr>
            <a:endParaRPr lang="en-US" dirty="0"/>
          </a:p>
          <a:p>
            <a:pPr marL="285750" indent="-285750" algn="l">
              <a:buFont typeface="Arial" panose="020B0604020202020204" pitchFamily="34" charset="0"/>
              <a:buChar char="•"/>
            </a:pPr>
            <a:r>
              <a:rPr lang="en-US" b="0" i="0" dirty="0">
                <a:effectLst/>
              </a:rPr>
              <a:t>The farm products are transported to wholesale markets before they are redistributed to be sold in shops, malls, and markets.</a:t>
            </a:r>
          </a:p>
          <a:p>
            <a:pPr marL="285750" indent="-285750" algn="l">
              <a:buFont typeface="Arial" panose="020B0604020202020204" pitchFamily="34" charset="0"/>
              <a:buChar char="•"/>
            </a:pPr>
            <a:endParaRPr lang="en-US" dirty="0"/>
          </a:p>
          <a:p>
            <a:pPr marL="285750" indent="-285750" algn="l">
              <a:buFont typeface="Arial" panose="020B0604020202020204" pitchFamily="34" charset="0"/>
              <a:buChar char="•"/>
            </a:pPr>
            <a:r>
              <a:rPr lang="en-US" b="0" i="0" dirty="0">
                <a:effectLst/>
              </a:rPr>
              <a:t>In addition, there are local wet and night open markets whereby the food products sold are mainly from the smallholder farms located on the outskirts of the cities. These farmers usually bring their products directly to the local open markets to sell. </a:t>
            </a:r>
          </a:p>
          <a:p>
            <a:pPr algn="l"/>
            <a:endParaRPr lang="en-US" b="0" i="0" dirty="0">
              <a:effectLst/>
              <a:latin typeface="Times New Roman" panose="02020603050405020304" pitchFamily="18" charset="0"/>
            </a:endParaRPr>
          </a:p>
          <a:p>
            <a:pPr algn="l"/>
            <a:endParaRPr lang="en-US" b="0" i="0" dirty="0">
              <a:effectLst/>
              <a:latin typeface="Times New Roman" panose="02020603050405020304" pitchFamily="18" charset="0"/>
            </a:endParaRPr>
          </a:p>
        </p:txBody>
      </p:sp>
      <p:sp>
        <p:nvSpPr>
          <p:cNvPr id="9" name="TextBox 8">
            <a:extLst>
              <a:ext uri="{FF2B5EF4-FFF2-40B4-BE49-F238E27FC236}">
                <a16:creationId xmlns:a16="http://schemas.microsoft.com/office/drawing/2014/main" id="{F3F7449F-8F7D-436C-BA2F-94E384A79447}"/>
              </a:ext>
            </a:extLst>
          </p:cNvPr>
          <p:cNvSpPr txBox="1"/>
          <p:nvPr/>
        </p:nvSpPr>
        <p:spPr>
          <a:xfrm>
            <a:off x="252549" y="442351"/>
            <a:ext cx="6096000" cy="646331"/>
          </a:xfrm>
          <a:prstGeom prst="rect">
            <a:avLst/>
          </a:prstGeom>
          <a:noFill/>
        </p:spPr>
        <p:txBody>
          <a:bodyPr wrap="square">
            <a:spAutoFit/>
          </a:bodyPr>
          <a:lstStyle>
            <a:defPPr>
              <a:defRPr lang="en-US"/>
            </a:defPPr>
            <a:lvl1pPr marL="514350" indent="-514350">
              <a:buFont typeface="+mj-lt"/>
              <a:buAutoNum type="arabicPeriod"/>
              <a:defRPr sz="3600">
                <a:ea typeface="Tahoma" panose="020B0604030504040204" pitchFamily="34" charset="0"/>
                <a:cs typeface="Calibri Light" panose="020F0302020204030204" pitchFamily="34" charset="0"/>
              </a:defRPr>
            </a:lvl1pPr>
          </a:lstStyle>
          <a:p>
            <a:pPr marL="0" indent="0">
              <a:buNone/>
            </a:pPr>
            <a:r>
              <a:rPr lang="en-US" b="1" dirty="0"/>
              <a:t>2. The DISRUPTIONS</a:t>
            </a:r>
          </a:p>
        </p:txBody>
      </p:sp>
      <p:pic>
        <p:nvPicPr>
          <p:cNvPr id="6146" name="Picture 2" descr="Movement Control Order | Reliant Design Solutions">
            <a:extLst>
              <a:ext uri="{FF2B5EF4-FFF2-40B4-BE49-F238E27FC236}">
                <a16:creationId xmlns:a16="http://schemas.microsoft.com/office/drawing/2014/main" id="{22D8BF20-6438-41B3-966A-F7C35361CEC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00761" y="1905816"/>
            <a:ext cx="5099353" cy="3046367"/>
          </a:xfrm>
          <a:prstGeom prst="rect">
            <a:avLst/>
          </a:prstGeom>
          <a:noFill/>
          <a:extLst>
            <a:ext uri="{909E8E84-426E-40DD-AFC4-6F175D3DCCD1}">
              <a14:hiddenFill xmlns:a14="http://schemas.microsoft.com/office/drawing/2010/main">
                <a:solidFill>
                  <a:srgbClr val="FFFFFF"/>
                </a:solidFill>
              </a14:hiddenFill>
            </a:ext>
          </a:extLst>
        </p:spPr>
      </p:pic>
      <p:sp>
        <p:nvSpPr>
          <p:cNvPr id="10" name="Slide Number Placeholder 9">
            <a:extLst>
              <a:ext uri="{FF2B5EF4-FFF2-40B4-BE49-F238E27FC236}">
                <a16:creationId xmlns:a16="http://schemas.microsoft.com/office/drawing/2014/main" id="{3FF47E84-7449-4222-9518-2E5518676973}"/>
              </a:ext>
            </a:extLst>
          </p:cNvPr>
          <p:cNvSpPr>
            <a:spLocks noGrp="1"/>
          </p:cNvSpPr>
          <p:nvPr>
            <p:ph type="sldNum" sz="quarter" idx="12"/>
          </p:nvPr>
        </p:nvSpPr>
        <p:spPr/>
        <p:txBody>
          <a:bodyPr/>
          <a:lstStyle/>
          <a:p>
            <a:fld id="{FC3DE981-6AEE-43FA-95C2-209F57E6A5BE}" type="slidenum">
              <a:rPr lang="en-MY" smtClean="0"/>
              <a:t>4</a:t>
            </a:fld>
            <a:endParaRPr lang="en-MY"/>
          </a:p>
        </p:txBody>
      </p:sp>
      <p:sp>
        <p:nvSpPr>
          <p:cNvPr id="7" name="TextBox 6">
            <a:extLst>
              <a:ext uri="{FF2B5EF4-FFF2-40B4-BE49-F238E27FC236}">
                <a16:creationId xmlns:a16="http://schemas.microsoft.com/office/drawing/2014/main" id="{7253E023-246E-4E1E-AB63-D926C088560E}"/>
              </a:ext>
            </a:extLst>
          </p:cNvPr>
          <p:cNvSpPr txBox="1"/>
          <p:nvPr/>
        </p:nvSpPr>
        <p:spPr>
          <a:xfrm>
            <a:off x="3283132" y="6415801"/>
            <a:ext cx="6235336" cy="246221"/>
          </a:xfrm>
          <a:prstGeom prst="rect">
            <a:avLst/>
          </a:prstGeom>
          <a:noFill/>
        </p:spPr>
        <p:txBody>
          <a:bodyPr wrap="square">
            <a:spAutoFit/>
          </a:bodyPr>
          <a:lstStyle/>
          <a:p>
            <a:pPr algn="ctr"/>
            <a:r>
              <a:rPr lang="en-US" sz="1000" b="0" i="0" dirty="0">
                <a:solidFill>
                  <a:srgbClr val="202124"/>
                </a:solidFill>
                <a:effectLst/>
                <a:latin typeface="Google Sans"/>
              </a:rPr>
              <a:t>The 6th Advances in Management and Innovation Conference 2022</a:t>
            </a:r>
            <a:endParaRPr lang="en-MY" sz="1000" dirty="0"/>
          </a:p>
        </p:txBody>
      </p:sp>
    </p:spTree>
    <p:extLst>
      <p:ext uri="{BB962C8B-B14F-4D97-AF65-F5344CB8AC3E}">
        <p14:creationId xmlns:p14="http://schemas.microsoft.com/office/powerpoint/2010/main" val="17019234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8D436C1-262B-46A4-96C5-D96C73309E8C}"/>
              </a:ext>
            </a:extLst>
          </p:cNvPr>
          <p:cNvPicPr>
            <a:picLocks noChangeAspect="1"/>
          </p:cNvPicPr>
          <p:nvPr/>
        </p:nvPicPr>
        <p:blipFill>
          <a:blip r:embed="rId2"/>
          <a:stretch>
            <a:fillRect/>
          </a:stretch>
        </p:blipFill>
        <p:spPr>
          <a:xfrm>
            <a:off x="364227" y="3768642"/>
            <a:ext cx="4445749" cy="2969476"/>
          </a:xfrm>
          <a:prstGeom prst="rect">
            <a:avLst/>
          </a:prstGeom>
        </p:spPr>
      </p:pic>
      <p:pic>
        <p:nvPicPr>
          <p:cNvPr id="7" name="Picture 6">
            <a:extLst>
              <a:ext uri="{FF2B5EF4-FFF2-40B4-BE49-F238E27FC236}">
                <a16:creationId xmlns:a16="http://schemas.microsoft.com/office/drawing/2014/main" id="{5C7D21CE-4A59-4224-BE52-4C88FD39A7CA}"/>
              </a:ext>
            </a:extLst>
          </p:cNvPr>
          <p:cNvPicPr>
            <a:picLocks noChangeAspect="1"/>
          </p:cNvPicPr>
          <p:nvPr/>
        </p:nvPicPr>
        <p:blipFill>
          <a:blip r:embed="rId3"/>
          <a:stretch>
            <a:fillRect/>
          </a:stretch>
        </p:blipFill>
        <p:spPr>
          <a:xfrm>
            <a:off x="365321" y="687985"/>
            <a:ext cx="4165259" cy="2900166"/>
          </a:xfrm>
          <a:prstGeom prst="rect">
            <a:avLst/>
          </a:prstGeom>
        </p:spPr>
      </p:pic>
      <p:pic>
        <p:nvPicPr>
          <p:cNvPr id="9" name="Picture 8">
            <a:extLst>
              <a:ext uri="{FF2B5EF4-FFF2-40B4-BE49-F238E27FC236}">
                <a16:creationId xmlns:a16="http://schemas.microsoft.com/office/drawing/2014/main" id="{8FC4F64D-0E49-4F0C-9259-68A6319A08ED}"/>
              </a:ext>
            </a:extLst>
          </p:cNvPr>
          <p:cNvPicPr>
            <a:picLocks noChangeAspect="1"/>
          </p:cNvPicPr>
          <p:nvPr/>
        </p:nvPicPr>
        <p:blipFill rotWithShape="1">
          <a:blip r:embed="rId4"/>
          <a:srcRect t="5368"/>
          <a:stretch/>
        </p:blipFill>
        <p:spPr>
          <a:xfrm>
            <a:off x="4834638" y="979574"/>
            <a:ext cx="2826784" cy="5791201"/>
          </a:xfrm>
          <a:prstGeom prst="rect">
            <a:avLst/>
          </a:prstGeom>
        </p:spPr>
      </p:pic>
      <p:pic>
        <p:nvPicPr>
          <p:cNvPr id="11" name="Picture 10">
            <a:extLst>
              <a:ext uri="{FF2B5EF4-FFF2-40B4-BE49-F238E27FC236}">
                <a16:creationId xmlns:a16="http://schemas.microsoft.com/office/drawing/2014/main" id="{7561541B-A566-4FF6-8A42-9611E5593FC0}"/>
              </a:ext>
            </a:extLst>
          </p:cNvPr>
          <p:cNvPicPr>
            <a:picLocks noChangeAspect="1"/>
          </p:cNvPicPr>
          <p:nvPr/>
        </p:nvPicPr>
        <p:blipFill>
          <a:blip r:embed="rId5"/>
          <a:stretch>
            <a:fillRect/>
          </a:stretch>
        </p:blipFill>
        <p:spPr>
          <a:xfrm>
            <a:off x="7722385" y="1240834"/>
            <a:ext cx="4322499" cy="4946469"/>
          </a:xfrm>
          <a:prstGeom prst="rect">
            <a:avLst/>
          </a:prstGeom>
        </p:spPr>
      </p:pic>
      <p:sp>
        <p:nvSpPr>
          <p:cNvPr id="15" name="Title 1">
            <a:extLst>
              <a:ext uri="{FF2B5EF4-FFF2-40B4-BE49-F238E27FC236}">
                <a16:creationId xmlns:a16="http://schemas.microsoft.com/office/drawing/2014/main" id="{DDC91028-148A-4B66-8C09-619AB284A459}"/>
              </a:ext>
            </a:extLst>
          </p:cNvPr>
          <p:cNvSpPr txBox="1">
            <a:spLocks/>
          </p:cNvSpPr>
          <p:nvPr/>
        </p:nvSpPr>
        <p:spPr>
          <a:xfrm>
            <a:off x="204641" y="-40027"/>
            <a:ext cx="10515600" cy="83911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MY" sz="4800" b="1" dirty="0">
                <a:latin typeface="Calibri Light" panose="020F0302020204030204" pitchFamily="34" charset="0"/>
                <a:cs typeface="Calibri Light" panose="020F0302020204030204" pitchFamily="34" charset="0"/>
              </a:rPr>
              <a:t>COVID 19 and the disruptions</a:t>
            </a:r>
          </a:p>
        </p:txBody>
      </p:sp>
      <p:sp>
        <p:nvSpPr>
          <p:cNvPr id="16" name="Slide Number Placeholder 15">
            <a:extLst>
              <a:ext uri="{FF2B5EF4-FFF2-40B4-BE49-F238E27FC236}">
                <a16:creationId xmlns:a16="http://schemas.microsoft.com/office/drawing/2014/main" id="{27A92F9E-10C2-4F9C-9D21-505F0FA54218}"/>
              </a:ext>
            </a:extLst>
          </p:cNvPr>
          <p:cNvSpPr>
            <a:spLocks noGrp="1"/>
          </p:cNvSpPr>
          <p:nvPr>
            <p:ph type="sldNum" sz="quarter" idx="12"/>
          </p:nvPr>
        </p:nvSpPr>
        <p:spPr/>
        <p:txBody>
          <a:bodyPr/>
          <a:lstStyle/>
          <a:p>
            <a:fld id="{AD919BE0-9ADE-4C27-9A37-53ABB9962EDE}" type="slidenum">
              <a:rPr lang="en-MY" smtClean="0"/>
              <a:t>5</a:t>
            </a:fld>
            <a:endParaRPr lang="en-MY"/>
          </a:p>
        </p:txBody>
      </p:sp>
      <p:sp>
        <p:nvSpPr>
          <p:cNvPr id="10" name="TextBox 9">
            <a:extLst>
              <a:ext uri="{FF2B5EF4-FFF2-40B4-BE49-F238E27FC236}">
                <a16:creationId xmlns:a16="http://schemas.microsoft.com/office/drawing/2014/main" id="{F89FF433-2C5B-493C-9DB2-55C134720FE7}"/>
              </a:ext>
            </a:extLst>
          </p:cNvPr>
          <p:cNvSpPr txBox="1"/>
          <p:nvPr/>
        </p:nvSpPr>
        <p:spPr>
          <a:xfrm>
            <a:off x="3283132" y="6415801"/>
            <a:ext cx="6235336" cy="246221"/>
          </a:xfrm>
          <a:prstGeom prst="rect">
            <a:avLst/>
          </a:prstGeom>
          <a:noFill/>
        </p:spPr>
        <p:txBody>
          <a:bodyPr wrap="square">
            <a:spAutoFit/>
          </a:bodyPr>
          <a:lstStyle/>
          <a:p>
            <a:pPr algn="ctr"/>
            <a:r>
              <a:rPr lang="en-US" sz="1000" b="0" i="0" dirty="0">
                <a:solidFill>
                  <a:srgbClr val="202124"/>
                </a:solidFill>
                <a:effectLst/>
                <a:latin typeface="Google Sans"/>
              </a:rPr>
              <a:t>The 6th Advances in Management and Innovation Conference 2022</a:t>
            </a:r>
            <a:endParaRPr lang="en-MY" sz="1000" dirty="0"/>
          </a:p>
        </p:txBody>
      </p:sp>
    </p:spTree>
    <p:extLst>
      <p:ext uri="{BB962C8B-B14F-4D97-AF65-F5344CB8AC3E}">
        <p14:creationId xmlns:p14="http://schemas.microsoft.com/office/powerpoint/2010/main" val="37195657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CFDC1668-1787-449E-B76B-0554492124BD}"/>
              </a:ext>
            </a:extLst>
          </p:cNvPr>
          <p:cNvSpPr txBox="1"/>
          <p:nvPr/>
        </p:nvSpPr>
        <p:spPr>
          <a:xfrm>
            <a:off x="923107" y="1166842"/>
            <a:ext cx="10189029" cy="5355312"/>
          </a:xfrm>
          <a:prstGeom prst="rect">
            <a:avLst/>
          </a:prstGeom>
          <a:noFill/>
        </p:spPr>
        <p:txBody>
          <a:bodyPr wrap="square">
            <a:spAutoFit/>
          </a:bodyPr>
          <a:lstStyle/>
          <a:p>
            <a:pPr marL="285750" indent="-285750" algn="just">
              <a:buFont typeface="Arial" panose="020B0604020202020204" pitchFamily="34" charset="0"/>
              <a:buChar char="•"/>
            </a:pPr>
            <a:r>
              <a:rPr lang="en-US" dirty="0">
                <a:solidFill>
                  <a:srgbClr val="002060"/>
                </a:solidFill>
                <a:latin typeface="Cambria" panose="02040503050406030204" pitchFamily="18" charset="0"/>
                <a:cs typeface="Times New Roman" panose="02020603050405020304" pitchFamily="18" charset="0"/>
              </a:rPr>
              <a:t>With the sudden imposition of the MCO, the food supply chain to the local open markets was hugely affected. Due to the difficulty in exercising social distancing in those markets, they were not allowed to open during the lockdown. </a:t>
            </a:r>
          </a:p>
          <a:p>
            <a:pPr marL="285750" indent="-285750" algn="just">
              <a:buFont typeface="Arial" panose="020B0604020202020204" pitchFamily="34" charset="0"/>
              <a:buChar char="•"/>
            </a:pPr>
            <a:endParaRPr lang="en-US" dirty="0">
              <a:latin typeface="Cambria" panose="02040503050406030204" pitchFamily="18" charset="0"/>
              <a:cs typeface="Times New Roman" panose="02020603050405020304" pitchFamily="18" charset="0"/>
            </a:endParaRPr>
          </a:p>
          <a:p>
            <a:pPr marL="285750" indent="-285750" algn="just">
              <a:buFont typeface="Arial" panose="020B0604020202020204" pitchFamily="34" charset="0"/>
              <a:buChar char="•"/>
            </a:pPr>
            <a:r>
              <a:rPr lang="en-US" dirty="0">
                <a:latin typeface="Cambria" panose="02040503050406030204" pitchFamily="18" charset="0"/>
                <a:cs typeface="Times New Roman" panose="02020603050405020304" pitchFamily="18" charset="0"/>
              </a:rPr>
              <a:t>Thus, on one end of the food supply chain there were multiple reports of farmers giving away or dumping their farm produce due to the perishable nature of the produce. </a:t>
            </a:r>
          </a:p>
          <a:p>
            <a:pPr marL="285750" indent="-285750" algn="just">
              <a:buFont typeface="Arial" panose="020B0604020202020204" pitchFamily="34" charset="0"/>
              <a:buChar char="•"/>
            </a:pPr>
            <a:endParaRPr lang="en-US" dirty="0">
              <a:latin typeface="Cambria" panose="02040503050406030204" pitchFamily="18" charset="0"/>
              <a:cs typeface="Times New Roman" panose="02020603050405020304" pitchFamily="18" charset="0"/>
            </a:endParaRPr>
          </a:p>
          <a:p>
            <a:pPr marL="285750" indent="-285750" algn="just">
              <a:buFont typeface="Arial" panose="020B0604020202020204" pitchFamily="34" charset="0"/>
              <a:buChar char="•"/>
            </a:pPr>
            <a:r>
              <a:rPr lang="en-US" dirty="0">
                <a:solidFill>
                  <a:srgbClr val="002060"/>
                </a:solidFill>
                <a:latin typeface="Cambria" panose="02040503050406030204" pitchFamily="18" charset="0"/>
                <a:cs typeface="Times New Roman" panose="02020603050405020304" pitchFamily="18" charset="0"/>
              </a:rPr>
              <a:t>On the other end of the chain, there were reports of consumers, especially foreign workers, refugees, and those from lower-income groups, facing difficulties in accessing food to meet their daily dietary requirements. </a:t>
            </a:r>
          </a:p>
          <a:p>
            <a:pPr marL="285750" indent="-285750" algn="just">
              <a:buFont typeface="Arial" panose="020B0604020202020204" pitchFamily="34" charset="0"/>
              <a:buChar char="•"/>
            </a:pPr>
            <a:endParaRPr lang="en-US" dirty="0">
              <a:latin typeface="Cambria" panose="02040503050406030204" pitchFamily="18" charset="0"/>
              <a:cs typeface="Times New Roman" panose="02020603050405020304" pitchFamily="18" charset="0"/>
            </a:endParaRPr>
          </a:p>
          <a:p>
            <a:pPr marL="285750" indent="-285750" algn="just">
              <a:buFont typeface="Arial" panose="020B0604020202020204" pitchFamily="34" charset="0"/>
              <a:buChar char="•"/>
            </a:pPr>
            <a:r>
              <a:rPr lang="en-US" dirty="0">
                <a:latin typeface="Cambria" panose="02040503050406030204" pitchFamily="18" charset="0"/>
                <a:cs typeface="Times New Roman" panose="02020603050405020304" pitchFamily="18" charset="0"/>
              </a:rPr>
              <a:t>The MCO created panic demand from consumers to stock up their supply for future consumption. This caused an artificial shortage as producers were not able to respond fast enough owing to the restrictions on movement as well as roadblocks. This led to an increase of 30% to 50% in fresh produce prices at the retail market.</a:t>
            </a:r>
          </a:p>
          <a:p>
            <a:pPr algn="just"/>
            <a:endParaRPr lang="en-US" dirty="0">
              <a:latin typeface="Cambria" panose="02040503050406030204" pitchFamily="18" charset="0"/>
              <a:cs typeface="Times New Roman" panose="02020603050405020304" pitchFamily="18" charset="0"/>
            </a:endParaRPr>
          </a:p>
          <a:p>
            <a:pPr marL="285750" indent="-285750" algn="just">
              <a:buFont typeface="Arial" panose="020B0604020202020204" pitchFamily="34" charset="0"/>
              <a:buChar char="•"/>
            </a:pPr>
            <a:r>
              <a:rPr lang="en-GB" dirty="0">
                <a:solidFill>
                  <a:srgbClr val="002060"/>
                </a:solidFill>
                <a:latin typeface="Cambria" panose="02040503050406030204" pitchFamily="18" charset="0"/>
                <a:cs typeface="Times New Roman" panose="02020603050405020304" pitchFamily="18" charset="0"/>
              </a:rPr>
              <a:t>It is estimated that 33% of those within the fisheries and aquaculture sectors loss their jobs, and 33 % experienced working hour reduction due to COVID-19, and to conclude, 79.1 % of farmers and fishers with discretionary income.</a:t>
            </a:r>
            <a:endParaRPr lang="en-US" dirty="0">
              <a:solidFill>
                <a:srgbClr val="002060"/>
              </a:solidFill>
              <a:latin typeface="Cambria" panose="02040503050406030204" pitchFamily="18" charset="0"/>
              <a:cs typeface="Times New Roman" panose="02020603050405020304" pitchFamily="18" charset="0"/>
            </a:endParaRPr>
          </a:p>
        </p:txBody>
      </p:sp>
      <p:sp>
        <p:nvSpPr>
          <p:cNvPr id="7" name="TextBox 6">
            <a:extLst>
              <a:ext uri="{FF2B5EF4-FFF2-40B4-BE49-F238E27FC236}">
                <a16:creationId xmlns:a16="http://schemas.microsoft.com/office/drawing/2014/main" id="{6E30AB0E-C4C3-479E-9D2A-1BEB873FCA29}"/>
              </a:ext>
            </a:extLst>
          </p:cNvPr>
          <p:cNvSpPr txBox="1"/>
          <p:nvPr/>
        </p:nvSpPr>
        <p:spPr>
          <a:xfrm>
            <a:off x="252549" y="442351"/>
            <a:ext cx="6096000" cy="646331"/>
          </a:xfrm>
          <a:prstGeom prst="rect">
            <a:avLst/>
          </a:prstGeom>
          <a:noFill/>
        </p:spPr>
        <p:txBody>
          <a:bodyPr wrap="square">
            <a:spAutoFit/>
          </a:bodyPr>
          <a:lstStyle>
            <a:defPPr>
              <a:defRPr lang="en-US"/>
            </a:defPPr>
            <a:lvl1pPr marL="514350" indent="-514350">
              <a:buFont typeface="+mj-lt"/>
              <a:buAutoNum type="arabicPeriod"/>
              <a:defRPr sz="3600">
                <a:ea typeface="Tahoma" panose="020B0604030504040204" pitchFamily="34" charset="0"/>
                <a:cs typeface="Calibri Light" panose="020F0302020204030204" pitchFamily="34" charset="0"/>
              </a:defRPr>
            </a:lvl1pPr>
          </a:lstStyle>
          <a:p>
            <a:pPr marL="0" indent="0">
              <a:buNone/>
            </a:pPr>
            <a:r>
              <a:rPr lang="en-US" b="1" dirty="0"/>
              <a:t>2. The DISRUPTIONS</a:t>
            </a:r>
          </a:p>
        </p:txBody>
      </p:sp>
      <p:sp>
        <p:nvSpPr>
          <p:cNvPr id="8" name="Slide Number Placeholder 7">
            <a:extLst>
              <a:ext uri="{FF2B5EF4-FFF2-40B4-BE49-F238E27FC236}">
                <a16:creationId xmlns:a16="http://schemas.microsoft.com/office/drawing/2014/main" id="{F124BBF1-5DD0-48BC-81A2-2ADF5078357B}"/>
              </a:ext>
            </a:extLst>
          </p:cNvPr>
          <p:cNvSpPr>
            <a:spLocks noGrp="1"/>
          </p:cNvSpPr>
          <p:nvPr>
            <p:ph type="sldNum" sz="quarter" idx="12"/>
          </p:nvPr>
        </p:nvSpPr>
        <p:spPr/>
        <p:txBody>
          <a:bodyPr/>
          <a:lstStyle/>
          <a:p>
            <a:fld id="{FC3DE981-6AEE-43FA-95C2-209F57E6A5BE}" type="slidenum">
              <a:rPr lang="en-MY" smtClean="0"/>
              <a:t>6</a:t>
            </a:fld>
            <a:endParaRPr lang="en-MY"/>
          </a:p>
        </p:txBody>
      </p:sp>
      <p:sp>
        <p:nvSpPr>
          <p:cNvPr id="6" name="TextBox 5">
            <a:extLst>
              <a:ext uri="{FF2B5EF4-FFF2-40B4-BE49-F238E27FC236}">
                <a16:creationId xmlns:a16="http://schemas.microsoft.com/office/drawing/2014/main" id="{C3115F85-3AB2-40F2-8BD6-768E32B0B7BA}"/>
              </a:ext>
            </a:extLst>
          </p:cNvPr>
          <p:cNvSpPr txBox="1"/>
          <p:nvPr/>
        </p:nvSpPr>
        <p:spPr>
          <a:xfrm>
            <a:off x="3283132" y="6415801"/>
            <a:ext cx="6235336" cy="246221"/>
          </a:xfrm>
          <a:prstGeom prst="rect">
            <a:avLst/>
          </a:prstGeom>
          <a:noFill/>
        </p:spPr>
        <p:txBody>
          <a:bodyPr wrap="square">
            <a:spAutoFit/>
          </a:bodyPr>
          <a:lstStyle/>
          <a:p>
            <a:pPr algn="ctr"/>
            <a:r>
              <a:rPr lang="en-US" sz="1000" b="0" i="0" dirty="0">
                <a:solidFill>
                  <a:srgbClr val="202124"/>
                </a:solidFill>
                <a:effectLst/>
                <a:latin typeface="Google Sans"/>
              </a:rPr>
              <a:t>The 6th Advances in Management and Innovation Conference 2022</a:t>
            </a:r>
            <a:endParaRPr lang="en-MY" sz="1000" dirty="0"/>
          </a:p>
        </p:txBody>
      </p:sp>
    </p:spTree>
    <p:extLst>
      <p:ext uri="{BB962C8B-B14F-4D97-AF65-F5344CB8AC3E}">
        <p14:creationId xmlns:p14="http://schemas.microsoft.com/office/powerpoint/2010/main" val="379169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D0F8572-3BE9-450A-8B6F-47E1BEA4D10B}"/>
              </a:ext>
            </a:extLst>
          </p:cNvPr>
          <p:cNvSpPr txBox="1"/>
          <p:nvPr/>
        </p:nvSpPr>
        <p:spPr>
          <a:xfrm>
            <a:off x="513805" y="933376"/>
            <a:ext cx="5791201" cy="1477328"/>
          </a:xfrm>
          <a:prstGeom prst="rect">
            <a:avLst/>
          </a:prstGeom>
          <a:noFill/>
        </p:spPr>
        <p:txBody>
          <a:bodyPr wrap="square">
            <a:spAutoFit/>
          </a:bodyPr>
          <a:lstStyle/>
          <a:p>
            <a:r>
              <a:rPr lang="en-US" b="0" i="0" dirty="0">
                <a:solidFill>
                  <a:srgbClr val="000000"/>
                </a:solidFill>
                <a:effectLst/>
                <a:latin typeface="SelaneText"/>
              </a:rPr>
              <a:t>“At a time when shoppers in Malaysia are complaining of bare shelves amid </a:t>
            </a:r>
            <a:r>
              <a:rPr lang="en-US" b="0" i="0" u="none" strike="noStrike" dirty="0">
                <a:solidFill>
                  <a:srgbClr val="12239A"/>
                </a:solidFill>
                <a:effectLst/>
                <a:latin typeface="SelaneText"/>
                <a:hlinkClick r:id="rId2"/>
              </a:rPr>
              <a:t>the Covid-19 pandemic</a:t>
            </a:r>
            <a:r>
              <a:rPr lang="en-US" b="0" i="0" dirty="0">
                <a:solidFill>
                  <a:srgbClr val="000000"/>
                </a:solidFill>
                <a:effectLst/>
                <a:latin typeface="SelaneText"/>
              </a:rPr>
              <a:t>, fishers have had to dump their produce because they have not been able get it to their customers, which include restaurants and supermarkets.”</a:t>
            </a:r>
            <a:endParaRPr lang="en-MY" dirty="0"/>
          </a:p>
        </p:txBody>
      </p:sp>
      <p:sp>
        <p:nvSpPr>
          <p:cNvPr id="7" name="TextBox 6">
            <a:extLst>
              <a:ext uri="{FF2B5EF4-FFF2-40B4-BE49-F238E27FC236}">
                <a16:creationId xmlns:a16="http://schemas.microsoft.com/office/drawing/2014/main" id="{85E9FBCA-0F05-4666-B934-16D18122FA37}"/>
              </a:ext>
            </a:extLst>
          </p:cNvPr>
          <p:cNvSpPr txBox="1"/>
          <p:nvPr/>
        </p:nvSpPr>
        <p:spPr>
          <a:xfrm>
            <a:off x="5738949" y="2384468"/>
            <a:ext cx="6096000" cy="1200329"/>
          </a:xfrm>
          <a:prstGeom prst="rect">
            <a:avLst/>
          </a:prstGeom>
          <a:noFill/>
        </p:spPr>
        <p:txBody>
          <a:bodyPr wrap="square">
            <a:spAutoFit/>
          </a:bodyPr>
          <a:lstStyle/>
          <a:p>
            <a:r>
              <a:rPr lang="en-US" b="0" i="0" dirty="0">
                <a:solidFill>
                  <a:srgbClr val="000000"/>
                </a:solidFill>
                <a:effectLst/>
                <a:latin typeface="Verdana" panose="020B0604030504040204" pitchFamily="34" charset="0"/>
                <a:ea typeface="Verdana" panose="020B0604030504040204" pitchFamily="34" charset="0"/>
              </a:rPr>
              <a:t>“They have been dumping their stock, blaming the roadblocks, shorter operating hours and lack of manpower to offload the trucks. About half the fish stalls in the wholesale market have also closed”</a:t>
            </a:r>
            <a:endParaRPr lang="en-MY" dirty="0">
              <a:latin typeface="Verdana" panose="020B0604030504040204" pitchFamily="34" charset="0"/>
              <a:ea typeface="Verdana" panose="020B0604030504040204" pitchFamily="34" charset="0"/>
            </a:endParaRPr>
          </a:p>
        </p:txBody>
      </p:sp>
      <p:sp>
        <p:nvSpPr>
          <p:cNvPr id="9" name="TextBox 8">
            <a:extLst>
              <a:ext uri="{FF2B5EF4-FFF2-40B4-BE49-F238E27FC236}">
                <a16:creationId xmlns:a16="http://schemas.microsoft.com/office/drawing/2014/main" id="{9549A4B2-20AB-4649-899A-47912885EDF2}"/>
              </a:ext>
            </a:extLst>
          </p:cNvPr>
          <p:cNvSpPr txBox="1"/>
          <p:nvPr/>
        </p:nvSpPr>
        <p:spPr>
          <a:xfrm>
            <a:off x="513805" y="4112559"/>
            <a:ext cx="6096000" cy="1200329"/>
          </a:xfrm>
          <a:prstGeom prst="rect">
            <a:avLst/>
          </a:prstGeom>
          <a:noFill/>
        </p:spPr>
        <p:txBody>
          <a:bodyPr wrap="square">
            <a:spAutoFit/>
          </a:bodyPr>
          <a:lstStyle/>
          <a:p>
            <a:r>
              <a:rPr lang="en-US" b="0" i="0" dirty="0">
                <a:solidFill>
                  <a:srgbClr val="222222"/>
                </a:solidFill>
                <a:effectLst/>
                <a:latin typeface="Times New Roman" panose="02020603050405020304" pitchFamily="18" charset="0"/>
                <a:cs typeface="Times New Roman" panose="02020603050405020304" pitchFamily="18" charset="0"/>
              </a:rPr>
              <a:t>“Delays of food exports from overseas and frantic panic buying by concerned Malaysians left supermarkets short of basic supplies, which saw retailers experience unforeseen waits for restocks.”</a:t>
            </a:r>
            <a:endParaRPr lang="en-MY" dirty="0">
              <a:latin typeface="Times New Roman" panose="02020603050405020304" pitchFamily="18" charset="0"/>
              <a:cs typeface="Times New Roman" panose="02020603050405020304" pitchFamily="18" charset="0"/>
            </a:endParaRPr>
          </a:p>
        </p:txBody>
      </p:sp>
      <p:sp>
        <p:nvSpPr>
          <p:cNvPr id="11" name="TextBox 10">
            <a:extLst>
              <a:ext uri="{FF2B5EF4-FFF2-40B4-BE49-F238E27FC236}">
                <a16:creationId xmlns:a16="http://schemas.microsoft.com/office/drawing/2014/main" id="{9268FF31-24BC-4FA5-BF28-9A596DF2DD70}"/>
              </a:ext>
            </a:extLst>
          </p:cNvPr>
          <p:cNvSpPr txBox="1"/>
          <p:nvPr/>
        </p:nvSpPr>
        <p:spPr>
          <a:xfrm>
            <a:off x="5050972" y="5563651"/>
            <a:ext cx="6096000" cy="923330"/>
          </a:xfrm>
          <a:prstGeom prst="rect">
            <a:avLst/>
          </a:prstGeom>
          <a:noFill/>
        </p:spPr>
        <p:txBody>
          <a:bodyPr wrap="square">
            <a:spAutoFit/>
          </a:bodyPr>
          <a:lstStyle/>
          <a:p>
            <a:r>
              <a:rPr lang="en-US" b="0" i="0" dirty="0">
                <a:solidFill>
                  <a:srgbClr val="222222"/>
                </a:solidFill>
                <a:effectLst/>
                <a:latin typeface="Verdana" panose="020B0604030504040204" pitchFamily="34" charset="0"/>
              </a:rPr>
              <a:t>“A lack of food security is particularly damaging for poorer communities that may lack access and the money to afford food when it becomes scarce.”</a:t>
            </a:r>
            <a:endParaRPr lang="en-MY" dirty="0"/>
          </a:p>
        </p:txBody>
      </p:sp>
      <p:sp>
        <p:nvSpPr>
          <p:cNvPr id="13" name="Title 1">
            <a:extLst>
              <a:ext uri="{FF2B5EF4-FFF2-40B4-BE49-F238E27FC236}">
                <a16:creationId xmlns:a16="http://schemas.microsoft.com/office/drawing/2014/main" id="{B7670CB0-6FE2-4B1A-B48E-3838E350E62F}"/>
              </a:ext>
            </a:extLst>
          </p:cNvPr>
          <p:cNvSpPr txBox="1">
            <a:spLocks/>
          </p:cNvSpPr>
          <p:nvPr/>
        </p:nvSpPr>
        <p:spPr>
          <a:xfrm>
            <a:off x="204641" y="-40027"/>
            <a:ext cx="10515600" cy="83911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MY" sz="4800" b="1" dirty="0">
                <a:latin typeface="Calibri Light" panose="020F0302020204030204" pitchFamily="34" charset="0"/>
                <a:cs typeface="Calibri Light" panose="020F0302020204030204" pitchFamily="34" charset="0"/>
              </a:rPr>
              <a:t>3. COVID 19 and the Negative Impacts</a:t>
            </a:r>
          </a:p>
        </p:txBody>
      </p:sp>
      <p:sp>
        <p:nvSpPr>
          <p:cNvPr id="14" name="TextBox 13">
            <a:extLst>
              <a:ext uri="{FF2B5EF4-FFF2-40B4-BE49-F238E27FC236}">
                <a16:creationId xmlns:a16="http://schemas.microsoft.com/office/drawing/2014/main" id="{4518691F-DDC6-4C94-8AC4-B1C0250894F9}"/>
              </a:ext>
            </a:extLst>
          </p:cNvPr>
          <p:cNvSpPr txBox="1"/>
          <p:nvPr/>
        </p:nvSpPr>
        <p:spPr>
          <a:xfrm rot="20320432">
            <a:off x="6905897" y="1053729"/>
            <a:ext cx="3474720" cy="646331"/>
          </a:xfrm>
          <a:prstGeom prst="rect">
            <a:avLst/>
          </a:prstGeom>
          <a:noFill/>
        </p:spPr>
        <p:txBody>
          <a:bodyPr wrap="square" rtlCol="0">
            <a:spAutoFit/>
          </a:bodyPr>
          <a:lstStyle/>
          <a:p>
            <a:r>
              <a:rPr lang="en-MY" sz="3600" dirty="0">
                <a:solidFill>
                  <a:srgbClr val="0070C0"/>
                </a:solidFill>
                <a:latin typeface="Verdana" panose="020B0604030504040204" pitchFamily="34" charset="0"/>
                <a:ea typeface="Verdana" panose="020B0604030504040204" pitchFamily="34" charset="0"/>
              </a:rPr>
              <a:t>CONSUMERS</a:t>
            </a:r>
          </a:p>
        </p:txBody>
      </p:sp>
      <p:sp>
        <p:nvSpPr>
          <p:cNvPr id="16" name="TextBox 15">
            <a:extLst>
              <a:ext uri="{FF2B5EF4-FFF2-40B4-BE49-F238E27FC236}">
                <a16:creationId xmlns:a16="http://schemas.microsoft.com/office/drawing/2014/main" id="{CE4EF49D-F658-4711-A1B0-8F08F4EEB90D}"/>
              </a:ext>
            </a:extLst>
          </p:cNvPr>
          <p:cNvSpPr txBox="1"/>
          <p:nvPr/>
        </p:nvSpPr>
        <p:spPr>
          <a:xfrm rot="20284575">
            <a:off x="559703" y="2906948"/>
            <a:ext cx="4416463" cy="646331"/>
          </a:xfrm>
          <a:prstGeom prst="rect">
            <a:avLst/>
          </a:prstGeom>
          <a:noFill/>
        </p:spPr>
        <p:txBody>
          <a:bodyPr wrap="square" rtlCol="0">
            <a:spAutoFit/>
          </a:bodyPr>
          <a:lstStyle/>
          <a:p>
            <a:r>
              <a:rPr lang="en-MY" sz="3600" dirty="0">
                <a:solidFill>
                  <a:srgbClr val="0070C0"/>
                </a:solidFill>
                <a:latin typeface="Verdana" panose="020B0604030504040204" pitchFamily="34" charset="0"/>
                <a:ea typeface="Verdana" panose="020B0604030504040204" pitchFamily="34" charset="0"/>
              </a:rPr>
              <a:t>AQUACULTURISTS</a:t>
            </a:r>
          </a:p>
        </p:txBody>
      </p:sp>
      <p:sp>
        <p:nvSpPr>
          <p:cNvPr id="18" name="TextBox 17">
            <a:extLst>
              <a:ext uri="{FF2B5EF4-FFF2-40B4-BE49-F238E27FC236}">
                <a16:creationId xmlns:a16="http://schemas.microsoft.com/office/drawing/2014/main" id="{A3C23DF8-6C30-499F-BE10-65419BFCFBB0}"/>
              </a:ext>
            </a:extLst>
          </p:cNvPr>
          <p:cNvSpPr txBox="1"/>
          <p:nvPr/>
        </p:nvSpPr>
        <p:spPr>
          <a:xfrm rot="20099780">
            <a:off x="7182488" y="3848842"/>
            <a:ext cx="4190732" cy="1077218"/>
          </a:xfrm>
          <a:prstGeom prst="rect">
            <a:avLst/>
          </a:prstGeom>
          <a:noFill/>
        </p:spPr>
        <p:txBody>
          <a:bodyPr wrap="square" rtlCol="0">
            <a:spAutoFit/>
          </a:bodyPr>
          <a:lstStyle/>
          <a:p>
            <a:r>
              <a:rPr lang="en-MY" sz="3200" dirty="0">
                <a:solidFill>
                  <a:srgbClr val="0070C0"/>
                </a:solidFill>
                <a:latin typeface="Verdana" panose="020B0604030504040204" pitchFamily="34" charset="0"/>
                <a:ea typeface="Verdana" panose="020B0604030504040204" pitchFamily="34" charset="0"/>
              </a:rPr>
              <a:t>WHOLESALERS/</a:t>
            </a:r>
          </a:p>
          <a:p>
            <a:r>
              <a:rPr lang="en-MY" sz="3200" dirty="0">
                <a:solidFill>
                  <a:srgbClr val="0070C0"/>
                </a:solidFill>
                <a:latin typeface="Verdana" panose="020B0604030504040204" pitchFamily="34" charset="0"/>
                <a:ea typeface="Verdana" panose="020B0604030504040204" pitchFamily="34" charset="0"/>
              </a:rPr>
              <a:t>RETAILERS</a:t>
            </a:r>
          </a:p>
        </p:txBody>
      </p:sp>
      <p:sp>
        <p:nvSpPr>
          <p:cNvPr id="19" name="Slide Number Placeholder 18">
            <a:extLst>
              <a:ext uri="{FF2B5EF4-FFF2-40B4-BE49-F238E27FC236}">
                <a16:creationId xmlns:a16="http://schemas.microsoft.com/office/drawing/2014/main" id="{6EE8A3C6-8359-473D-8CFA-9F693A458306}"/>
              </a:ext>
            </a:extLst>
          </p:cNvPr>
          <p:cNvSpPr>
            <a:spLocks noGrp="1"/>
          </p:cNvSpPr>
          <p:nvPr>
            <p:ph type="sldNum" sz="quarter" idx="12"/>
          </p:nvPr>
        </p:nvSpPr>
        <p:spPr/>
        <p:txBody>
          <a:bodyPr/>
          <a:lstStyle/>
          <a:p>
            <a:fld id="{AD919BE0-9ADE-4C27-9A37-53ABB9962EDE}" type="slidenum">
              <a:rPr lang="en-MY" smtClean="0"/>
              <a:t>7</a:t>
            </a:fld>
            <a:endParaRPr lang="en-MY"/>
          </a:p>
        </p:txBody>
      </p:sp>
      <p:sp>
        <p:nvSpPr>
          <p:cNvPr id="12" name="TextBox 11">
            <a:extLst>
              <a:ext uri="{FF2B5EF4-FFF2-40B4-BE49-F238E27FC236}">
                <a16:creationId xmlns:a16="http://schemas.microsoft.com/office/drawing/2014/main" id="{A6D78782-179E-4A89-AB0C-73E1CAA9B172}"/>
              </a:ext>
            </a:extLst>
          </p:cNvPr>
          <p:cNvSpPr txBox="1"/>
          <p:nvPr/>
        </p:nvSpPr>
        <p:spPr>
          <a:xfrm>
            <a:off x="3283132" y="6415801"/>
            <a:ext cx="6235336" cy="246221"/>
          </a:xfrm>
          <a:prstGeom prst="rect">
            <a:avLst/>
          </a:prstGeom>
          <a:noFill/>
        </p:spPr>
        <p:txBody>
          <a:bodyPr wrap="square">
            <a:spAutoFit/>
          </a:bodyPr>
          <a:lstStyle/>
          <a:p>
            <a:pPr algn="ctr"/>
            <a:r>
              <a:rPr lang="en-US" sz="1000" b="0" i="0" dirty="0">
                <a:solidFill>
                  <a:srgbClr val="202124"/>
                </a:solidFill>
                <a:effectLst/>
                <a:latin typeface="Google Sans"/>
              </a:rPr>
              <a:t>The 6th Advances in Management and Innovation Conference 2022</a:t>
            </a:r>
            <a:endParaRPr lang="en-MY" sz="1000" dirty="0"/>
          </a:p>
        </p:txBody>
      </p:sp>
    </p:spTree>
    <p:extLst>
      <p:ext uri="{BB962C8B-B14F-4D97-AF65-F5344CB8AC3E}">
        <p14:creationId xmlns:p14="http://schemas.microsoft.com/office/powerpoint/2010/main" val="26240065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5CB16AF1-6F5A-4344-B5BD-18204D466EC6}"/>
              </a:ext>
            </a:extLst>
          </p:cNvPr>
          <p:cNvSpPr txBox="1"/>
          <p:nvPr/>
        </p:nvSpPr>
        <p:spPr>
          <a:xfrm>
            <a:off x="261256" y="390100"/>
            <a:ext cx="7559041" cy="707886"/>
          </a:xfrm>
          <a:prstGeom prst="rect">
            <a:avLst/>
          </a:prstGeom>
          <a:noFill/>
        </p:spPr>
        <p:txBody>
          <a:bodyPr wrap="square">
            <a:spAutoFit/>
          </a:bodyPr>
          <a:lstStyle>
            <a:defPPr>
              <a:defRPr lang="en-US"/>
            </a:defPPr>
            <a:lvl1pPr>
              <a:spcBef>
                <a:spcPct val="50000"/>
              </a:spcBef>
              <a:defRPr sz="2000" b="1">
                <a:solidFill>
                  <a:srgbClr val="002060"/>
                </a:solidFill>
                <a:latin typeface="Verdana" panose="020B0604030504040204" pitchFamily="34" charset="0"/>
                <a:ea typeface="Verdana" panose="020B0604030504040204" pitchFamily="34" charset="0"/>
                <a:cs typeface="Calibri Light" panose="020F0302020204030204" pitchFamily="34" charset="0"/>
              </a:defRPr>
            </a:lvl1pPr>
          </a:lstStyle>
          <a:p>
            <a:r>
              <a:rPr lang="en-MY" dirty="0"/>
              <a:t>Case Study of Fishers in Tun Mustapha Park, Sabah - </a:t>
            </a:r>
            <a:r>
              <a:rPr lang="sv-SE" sz="1000" b="0" i="1" dirty="0"/>
              <a:t>Joannie J. , Adam J. P. , Sarmalin S. , &amp; Mohd. Omar Bural (2020)</a:t>
            </a:r>
            <a:endParaRPr lang="en-MY" sz="1000" b="0" i="1" dirty="0"/>
          </a:p>
        </p:txBody>
      </p:sp>
      <p:grpSp>
        <p:nvGrpSpPr>
          <p:cNvPr id="10" name="Group 9">
            <a:extLst>
              <a:ext uri="{FF2B5EF4-FFF2-40B4-BE49-F238E27FC236}">
                <a16:creationId xmlns:a16="http://schemas.microsoft.com/office/drawing/2014/main" id="{4D0C2FEB-84BB-428C-802B-DDB795CBDD0B}"/>
              </a:ext>
            </a:extLst>
          </p:cNvPr>
          <p:cNvGrpSpPr/>
          <p:nvPr/>
        </p:nvGrpSpPr>
        <p:grpSpPr>
          <a:xfrm>
            <a:off x="5834744" y="1097986"/>
            <a:ext cx="6096000" cy="4845032"/>
            <a:chOff x="261257" y="1241533"/>
            <a:chExt cx="6096000" cy="4845032"/>
          </a:xfrm>
        </p:grpSpPr>
        <p:sp>
          <p:nvSpPr>
            <p:cNvPr id="7" name="TextBox 6">
              <a:extLst>
                <a:ext uri="{FF2B5EF4-FFF2-40B4-BE49-F238E27FC236}">
                  <a16:creationId xmlns:a16="http://schemas.microsoft.com/office/drawing/2014/main" id="{B8C2BD7D-5CAF-4F46-B4BB-FB476B7B229E}"/>
                </a:ext>
              </a:extLst>
            </p:cNvPr>
            <p:cNvSpPr txBox="1"/>
            <p:nvPr/>
          </p:nvSpPr>
          <p:spPr>
            <a:xfrm>
              <a:off x="261257" y="1241533"/>
              <a:ext cx="6096000" cy="3416320"/>
            </a:xfrm>
            <a:prstGeom prst="rect">
              <a:avLst/>
            </a:prstGeom>
            <a:noFill/>
          </p:spPr>
          <p:txBody>
            <a:bodyPr wrap="square">
              <a:spAutoFit/>
            </a:bodyPr>
            <a:lstStyle/>
            <a:p>
              <a:pPr marL="285750" indent="-285750">
                <a:buFont typeface="Arial" panose="020B0604020202020204" pitchFamily="34" charset="0"/>
                <a:buChar char="•"/>
              </a:pPr>
              <a:r>
                <a:rPr lang="en-US" dirty="0"/>
                <a:t>The most affected ones are the small-scale fishers, primarily those residing in the islands far from the significant economic activities. </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The majority of the fishing communities still relied on middlemen. Currently, fish catch is sold to the village middlemen at a price of around 50% - 70% lower than the price before the movement restriction period. </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At a fishing village at </a:t>
              </a:r>
              <a:r>
                <a:rPr lang="en-US" dirty="0" err="1"/>
                <a:t>Balambangan</a:t>
              </a:r>
              <a:r>
                <a:rPr lang="en-US" dirty="0"/>
                <a:t> Island, the Spanish Mackerels or Ikan </a:t>
              </a:r>
              <a:r>
                <a:rPr lang="en-US" dirty="0" err="1"/>
                <a:t>Tenggiri</a:t>
              </a:r>
              <a:r>
                <a:rPr lang="en-US" dirty="0"/>
                <a:t> was previously at RM10/kg, and currently, some middlemen are buying as low as RM3/kg.</a:t>
              </a:r>
              <a:endParaRPr lang="en-MY" dirty="0"/>
            </a:p>
          </p:txBody>
        </p:sp>
        <p:sp>
          <p:nvSpPr>
            <p:cNvPr id="9" name="TextBox 8">
              <a:extLst>
                <a:ext uri="{FF2B5EF4-FFF2-40B4-BE49-F238E27FC236}">
                  <a16:creationId xmlns:a16="http://schemas.microsoft.com/office/drawing/2014/main" id="{BDAFFB9B-B88A-4699-AB27-B52C5F4ED96E}"/>
                </a:ext>
              </a:extLst>
            </p:cNvPr>
            <p:cNvSpPr txBox="1"/>
            <p:nvPr/>
          </p:nvSpPr>
          <p:spPr>
            <a:xfrm>
              <a:off x="261257" y="4886236"/>
              <a:ext cx="6096000" cy="1200329"/>
            </a:xfrm>
            <a:prstGeom prst="rect">
              <a:avLst/>
            </a:prstGeom>
            <a:noFill/>
          </p:spPr>
          <p:txBody>
            <a:bodyPr wrap="square">
              <a:spAutoFit/>
            </a:bodyPr>
            <a:lstStyle/>
            <a:p>
              <a:pPr marL="285750" indent="-285750">
                <a:buFont typeface="Arial" panose="020B0604020202020204" pitchFamily="34" charset="0"/>
                <a:buChar char="•"/>
              </a:pPr>
              <a:r>
                <a:rPr lang="en-US" dirty="0"/>
                <a:t>This shows that when middlemen bring fish from distant fishing communities, they must bring fish at a higher price to justify transportation costs incurred. Otherwise, they may end up incurring high costs that may not be recovered.</a:t>
              </a:r>
              <a:endParaRPr lang="en-MY" dirty="0"/>
            </a:p>
          </p:txBody>
        </p:sp>
      </p:grpSp>
      <p:pic>
        <p:nvPicPr>
          <p:cNvPr id="11" name="Picture 10">
            <a:extLst>
              <a:ext uri="{FF2B5EF4-FFF2-40B4-BE49-F238E27FC236}">
                <a16:creationId xmlns:a16="http://schemas.microsoft.com/office/drawing/2014/main" id="{DF9EB19F-264D-460F-A18E-4206E192F325}"/>
              </a:ext>
            </a:extLst>
          </p:cNvPr>
          <p:cNvPicPr>
            <a:picLocks noChangeAspect="1"/>
          </p:cNvPicPr>
          <p:nvPr/>
        </p:nvPicPr>
        <p:blipFill>
          <a:blip r:embed="rId2"/>
          <a:stretch>
            <a:fillRect/>
          </a:stretch>
        </p:blipFill>
        <p:spPr>
          <a:xfrm>
            <a:off x="399506" y="1802699"/>
            <a:ext cx="5296989" cy="354015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2" name="Slide Number Placeholder 11">
            <a:extLst>
              <a:ext uri="{FF2B5EF4-FFF2-40B4-BE49-F238E27FC236}">
                <a16:creationId xmlns:a16="http://schemas.microsoft.com/office/drawing/2014/main" id="{FD1A6099-D987-4294-B3A8-5A03044430AD}"/>
              </a:ext>
            </a:extLst>
          </p:cNvPr>
          <p:cNvSpPr>
            <a:spLocks noGrp="1"/>
          </p:cNvSpPr>
          <p:nvPr>
            <p:ph type="sldNum" sz="quarter" idx="12"/>
          </p:nvPr>
        </p:nvSpPr>
        <p:spPr/>
        <p:txBody>
          <a:bodyPr/>
          <a:lstStyle/>
          <a:p>
            <a:fld id="{AD919BE0-9ADE-4C27-9A37-53ABB9962EDE}" type="slidenum">
              <a:rPr lang="en-MY" smtClean="0"/>
              <a:t>8</a:t>
            </a:fld>
            <a:endParaRPr lang="en-MY"/>
          </a:p>
        </p:txBody>
      </p:sp>
      <p:sp>
        <p:nvSpPr>
          <p:cNvPr id="14" name="TextBox 13">
            <a:extLst>
              <a:ext uri="{FF2B5EF4-FFF2-40B4-BE49-F238E27FC236}">
                <a16:creationId xmlns:a16="http://schemas.microsoft.com/office/drawing/2014/main" id="{FEF554E1-8315-43C2-9F5A-BDF792F37E34}"/>
              </a:ext>
            </a:extLst>
          </p:cNvPr>
          <p:cNvSpPr txBox="1"/>
          <p:nvPr/>
        </p:nvSpPr>
        <p:spPr>
          <a:xfrm>
            <a:off x="3283132" y="6415801"/>
            <a:ext cx="6235336" cy="246221"/>
          </a:xfrm>
          <a:prstGeom prst="rect">
            <a:avLst/>
          </a:prstGeom>
          <a:noFill/>
        </p:spPr>
        <p:txBody>
          <a:bodyPr wrap="square">
            <a:spAutoFit/>
          </a:bodyPr>
          <a:lstStyle/>
          <a:p>
            <a:pPr algn="ctr"/>
            <a:r>
              <a:rPr lang="en-US" sz="1000" b="0" i="0" dirty="0">
                <a:solidFill>
                  <a:srgbClr val="202124"/>
                </a:solidFill>
                <a:effectLst/>
                <a:latin typeface="Google Sans"/>
              </a:rPr>
              <a:t>The 6th Advances in Management and Innovation Conference 2022</a:t>
            </a:r>
            <a:endParaRPr lang="en-MY" sz="1000" dirty="0"/>
          </a:p>
        </p:txBody>
      </p:sp>
    </p:spTree>
    <p:extLst>
      <p:ext uri="{BB962C8B-B14F-4D97-AF65-F5344CB8AC3E}">
        <p14:creationId xmlns:p14="http://schemas.microsoft.com/office/powerpoint/2010/main" val="18353053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9DC8CC64-803C-4C03-99EC-18C0B9AE014C}"/>
              </a:ext>
            </a:extLst>
          </p:cNvPr>
          <p:cNvSpPr txBox="1">
            <a:spLocks/>
          </p:cNvSpPr>
          <p:nvPr/>
        </p:nvSpPr>
        <p:spPr>
          <a:xfrm>
            <a:off x="239476" y="145306"/>
            <a:ext cx="10515600" cy="83911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4800" b="1" dirty="0">
                <a:latin typeface="Calibri Light" panose="020F0302020204030204" pitchFamily="34" charset="0"/>
                <a:cs typeface="Calibri Light" panose="020F0302020204030204" pitchFamily="34" charset="0"/>
              </a:rPr>
              <a:t>4. Things that WE CAN DO?</a:t>
            </a:r>
            <a:endParaRPr lang="en-MY" sz="4800" b="1" dirty="0">
              <a:latin typeface="Calibri Light" panose="020F0302020204030204" pitchFamily="34" charset="0"/>
              <a:cs typeface="Calibri Light" panose="020F0302020204030204" pitchFamily="34" charset="0"/>
            </a:endParaRPr>
          </a:p>
        </p:txBody>
      </p:sp>
      <p:sp>
        <p:nvSpPr>
          <p:cNvPr id="9" name="TextBox 8">
            <a:extLst>
              <a:ext uri="{FF2B5EF4-FFF2-40B4-BE49-F238E27FC236}">
                <a16:creationId xmlns:a16="http://schemas.microsoft.com/office/drawing/2014/main" id="{76827A49-BA7D-4FDE-BCFB-AE028EE4DDC6}"/>
              </a:ext>
            </a:extLst>
          </p:cNvPr>
          <p:cNvSpPr txBox="1"/>
          <p:nvPr/>
        </p:nvSpPr>
        <p:spPr>
          <a:xfrm rot="20122641">
            <a:off x="1299811" y="5458254"/>
            <a:ext cx="3474720" cy="646331"/>
          </a:xfrm>
          <a:prstGeom prst="rect">
            <a:avLst/>
          </a:prstGeom>
          <a:noFill/>
        </p:spPr>
        <p:txBody>
          <a:bodyPr wrap="square" rtlCol="0">
            <a:spAutoFit/>
          </a:bodyPr>
          <a:lstStyle/>
          <a:p>
            <a:r>
              <a:rPr lang="en-MY" sz="3600" dirty="0">
                <a:solidFill>
                  <a:srgbClr val="0070C0"/>
                </a:solidFill>
                <a:latin typeface="Verdana" panose="020B0604030504040204" pitchFamily="34" charset="0"/>
                <a:ea typeface="Verdana" panose="020B0604030504040204" pitchFamily="34" charset="0"/>
              </a:rPr>
              <a:t>CONSUMERS</a:t>
            </a:r>
          </a:p>
        </p:txBody>
      </p:sp>
      <p:sp>
        <p:nvSpPr>
          <p:cNvPr id="13" name="TextBox 12">
            <a:extLst>
              <a:ext uri="{FF2B5EF4-FFF2-40B4-BE49-F238E27FC236}">
                <a16:creationId xmlns:a16="http://schemas.microsoft.com/office/drawing/2014/main" id="{CAB99779-CC63-4891-8415-C05F06B5A232}"/>
              </a:ext>
            </a:extLst>
          </p:cNvPr>
          <p:cNvSpPr txBox="1"/>
          <p:nvPr/>
        </p:nvSpPr>
        <p:spPr>
          <a:xfrm rot="20099780">
            <a:off x="733722" y="3423295"/>
            <a:ext cx="4190732" cy="1200329"/>
          </a:xfrm>
          <a:prstGeom prst="rect">
            <a:avLst/>
          </a:prstGeom>
          <a:noFill/>
        </p:spPr>
        <p:txBody>
          <a:bodyPr wrap="square" rtlCol="0">
            <a:spAutoFit/>
          </a:bodyPr>
          <a:lstStyle/>
          <a:p>
            <a:r>
              <a:rPr lang="en-MY" sz="3600" dirty="0">
                <a:solidFill>
                  <a:srgbClr val="0070C0"/>
                </a:solidFill>
                <a:latin typeface="Verdana" panose="020B0604030504040204" pitchFamily="34" charset="0"/>
                <a:ea typeface="Verdana" panose="020B0604030504040204" pitchFamily="34" charset="0"/>
              </a:rPr>
              <a:t>WHOLESALERS/</a:t>
            </a:r>
          </a:p>
          <a:p>
            <a:r>
              <a:rPr lang="en-MY" sz="3600" dirty="0">
                <a:solidFill>
                  <a:srgbClr val="0070C0"/>
                </a:solidFill>
                <a:latin typeface="Verdana" panose="020B0604030504040204" pitchFamily="34" charset="0"/>
                <a:ea typeface="Verdana" panose="020B0604030504040204" pitchFamily="34" charset="0"/>
              </a:rPr>
              <a:t>RETAILERS</a:t>
            </a:r>
          </a:p>
        </p:txBody>
      </p:sp>
      <p:sp>
        <p:nvSpPr>
          <p:cNvPr id="15" name="TextBox 14">
            <a:extLst>
              <a:ext uri="{FF2B5EF4-FFF2-40B4-BE49-F238E27FC236}">
                <a16:creationId xmlns:a16="http://schemas.microsoft.com/office/drawing/2014/main" id="{CA98973A-F568-4D30-8334-A2409E906DC6}"/>
              </a:ext>
            </a:extLst>
          </p:cNvPr>
          <p:cNvSpPr txBox="1"/>
          <p:nvPr/>
        </p:nvSpPr>
        <p:spPr>
          <a:xfrm>
            <a:off x="4731923" y="1080215"/>
            <a:ext cx="6135188" cy="1754326"/>
          </a:xfrm>
          <a:prstGeom prst="rect">
            <a:avLst/>
          </a:prstGeom>
          <a:noFill/>
        </p:spPr>
        <p:txBody>
          <a:bodyPr wrap="square">
            <a:spAutoFit/>
          </a:bodyPr>
          <a:lstStyle/>
          <a:p>
            <a:r>
              <a:rPr lang="en-US" b="0" i="0" dirty="0">
                <a:solidFill>
                  <a:srgbClr val="212529"/>
                </a:solidFill>
                <a:effectLst/>
              </a:rPr>
              <a:t>improvement in technology and production facility and marketing of farm produce; enhancing the cooperation network among fishers and wholesalers, and among wholesalers and food manufacturers; special allocations in times of crisis; and an increase in sensitivity of initial risk preparation need to be planned.</a:t>
            </a:r>
            <a:endParaRPr lang="en-MY" dirty="0"/>
          </a:p>
        </p:txBody>
      </p:sp>
      <p:sp>
        <p:nvSpPr>
          <p:cNvPr id="17" name="TextBox 16">
            <a:extLst>
              <a:ext uri="{FF2B5EF4-FFF2-40B4-BE49-F238E27FC236}">
                <a16:creationId xmlns:a16="http://schemas.microsoft.com/office/drawing/2014/main" id="{7BE03843-A595-490E-8570-A6D7177885A6}"/>
              </a:ext>
            </a:extLst>
          </p:cNvPr>
          <p:cNvSpPr txBox="1"/>
          <p:nvPr/>
        </p:nvSpPr>
        <p:spPr>
          <a:xfrm>
            <a:off x="4731923" y="2990355"/>
            <a:ext cx="6126480" cy="1477328"/>
          </a:xfrm>
          <a:prstGeom prst="rect">
            <a:avLst/>
          </a:prstGeom>
          <a:noFill/>
        </p:spPr>
        <p:txBody>
          <a:bodyPr wrap="square">
            <a:spAutoFit/>
          </a:bodyPr>
          <a:lstStyle/>
          <a:p>
            <a:r>
              <a:rPr lang="en-US" dirty="0"/>
              <a:t>Loan facilities provided through the Agrofood Facility and Bank </a:t>
            </a:r>
            <a:r>
              <a:rPr lang="en-US" dirty="0" err="1"/>
              <a:t>Simpanan</a:t>
            </a:r>
            <a:r>
              <a:rPr lang="en-US" dirty="0"/>
              <a:t> Nasional (BSN) Microcredit Scheme can relieve cash flow problems among agricultural SMEs. This cash can be used to cover operating costs or to purchase assets and develop projects. </a:t>
            </a:r>
            <a:endParaRPr lang="en-MY" dirty="0"/>
          </a:p>
        </p:txBody>
      </p:sp>
      <p:sp>
        <p:nvSpPr>
          <p:cNvPr id="18" name="TextBox 17">
            <a:extLst>
              <a:ext uri="{FF2B5EF4-FFF2-40B4-BE49-F238E27FC236}">
                <a16:creationId xmlns:a16="http://schemas.microsoft.com/office/drawing/2014/main" id="{0911EF72-BE08-4512-9302-99E0B048DB6D}"/>
              </a:ext>
            </a:extLst>
          </p:cNvPr>
          <p:cNvSpPr txBox="1"/>
          <p:nvPr/>
        </p:nvSpPr>
        <p:spPr>
          <a:xfrm>
            <a:off x="4731923" y="5050972"/>
            <a:ext cx="6126480" cy="646331"/>
          </a:xfrm>
          <a:prstGeom prst="rect">
            <a:avLst/>
          </a:prstGeom>
          <a:noFill/>
        </p:spPr>
        <p:txBody>
          <a:bodyPr wrap="square" rtlCol="0">
            <a:spAutoFit/>
          </a:bodyPr>
          <a:lstStyle/>
          <a:p>
            <a:r>
              <a:rPr lang="en-US" dirty="0"/>
              <a:t>Online purchase and buying the local products from the local stores.</a:t>
            </a:r>
            <a:endParaRPr lang="en-MY" dirty="0"/>
          </a:p>
        </p:txBody>
      </p:sp>
      <p:sp>
        <p:nvSpPr>
          <p:cNvPr id="19" name="Slide Number Placeholder 18">
            <a:extLst>
              <a:ext uri="{FF2B5EF4-FFF2-40B4-BE49-F238E27FC236}">
                <a16:creationId xmlns:a16="http://schemas.microsoft.com/office/drawing/2014/main" id="{02E087B8-A2E5-4A78-8677-951A955E8CAE}"/>
              </a:ext>
            </a:extLst>
          </p:cNvPr>
          <p:cNvSpPr>
            <a:spLocks noGrp="1"/>
          </p:cNvSpPr>
          <p:nvPr>
            <p:ph type="sldNum" sz="quarter" idx="12"/>
          </p:nvPr>
        </p:nvSpPr>
        <p:spPr/>
        <p:txBody>
          <a:bodyPr/>
          <a:lstStyle/>
          <a:p>
            <a:fld id="{AD919BE0-9ADE-4C27-9A37-53ABB9962EDE}" type="slidenum">
              <a:rPr lang="en-MY" smtClean="0"/>
              <a:t>9</a:t>
            </a:fld>
            <a:endParaRPr lang="en-MY"/>
          </a:p>
        </p:txBody>
      </p:sp>
      <p:sp>
        <p:nvSpPr>
          <p:cNvPr id="12" name="TextBox 11">
            <a:extLst>
              <a:ext uri="{FF2B5EF4-FFF2-40B4-BE49-F238E27FC236}">
                <a16:creationId xmlns:a16="http://schemas.microsoft.com/office/drawing/2014/main" id="{A1D228F0-F096-4875-927E-6E71D81E0322}"/>
              </a:ext>
            </a:extLst>
          </p:cNvPr>
          <p:cNvSpPr txBox="1"/>
          <p:nvPr/>
        </p:nvSpPr>
        <p:spPr>
          <a:xfrm rot="20284575">
            <a:off x="-39035" y="1970314"/>
            <a:ext cx="4416463" cy="646331"/>
          </a:xfrm>
          <a:prstGeom prst="rect">
            <a:avLst/>
          </a:prstGeom>
          <a:noFill/>
        </p:spPr>
        <p:txBody>
          <a:bodyPr wrap="square" rtlCol="0">
            <a:spAutoFit/>
          </a:bodyPr>
          <a:lstStyle/>
          <a:p>
            <a:r>
              <a:rPr lang="en-MY" sz="3600" dirty="0">
                <a:solidFill>
                  <a:srgbClr val="0070C0"/>
                </a:solidFill>
                <a:latin typeface="Verdana" panose="020B0604030504040204" pitchFamily="34" charset="0"/>
                <a:ea typeface="Verdana" panose="020B0604030504040204" pitchFamily="34" charset="0"/>
              </a:rPr>
              <a:t>AQUACULTURISTS</a:t>
            </a:r>
          </a:p>
        </p:txBody>
      </p:sp>
      <p:sp>
        <p:nvSpPr>
          <p:cNvPr id="14" name="TextBox 13">
            <a:extLst>
              <a:ext uri="{FF2B5EF4-FFF2-40B4-BE49-F238E27FC236}">
                <a16:creationId xmlns:a16="http://schemas.microsoft.com/office/drawing/2014/main" id="{DC99FA01-FBBF-4E1C-A516-D4AE94F5C93D}"/>
              </a:ext>
            </a:extLst>
          </p:cNvPr>
          <p:cNvSpPr txBox="1"/>
          <p:nvPr/>
        </p:nvSpPr>
        <p:spPr>
          <a:xfrm>
            <a:off x="3283132" y="6415801"/>
            <a:ext cx="6235336" cy="246221"/>
          </a:xfrm>
          <a:prstGeom prst="rect">
            <a:avLst/>
          </a:prstGeom>
          <a:noFill/>
        </p:spPr>
        <p:txBody>
          <a:bodyPr wrap="square">
            <a:spAutoFit/>
          </a:bodyPr>
          <a:lstStyle/>
          <a:p>
            <a:pPr algn="ctr"/>
            <a:r>
              <a:rPr lang="en-US" sz="1000" b="0" i="0" dirty="0">
                <a:solidFill>
                  <a:srgbClr val="202124"/>
                </a:solidFill>
                <a:effectLst/>
                <a:latin typeface="Google Sans"/>
              </a:rPr>
              <a:t>The 6th Advances in Management and Innovation Conference 2022</a:t>
            </a:r>
            <a:endParaRPr lang="en-MY" sz="1000" dirty="0"/>
          </a:p>
        </p:txBody>
      </p:sp>
    </p:spTree>
    <p:extLst>
      <p:ext uri="{BB962C8B-B14F-4D97-AF65-F5344CB8AC3E}">
        <p14:creationId xmlns:p14="http://schemas.microsoft.com/office/powerpoint/2010/main" val="20143344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742</TotalTime>
  <Words>1577</Words>
  <Application>Microsoft Office PowerPoint</Application>
  <PresentationFormat>Widescreen</PresentationFormat>
  <Paragraphs>113</Paragraphs>
  <Slides>12</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12</vt:i4>
      </vt:variant>
    </vt:vector>
  </HeadingPairs>
  <TitlesOfParts>
    <vt:vector size="21" baseType="lpstr">
      <vt:lpstr>Arial</vt:lpstr>
      <vt:lpstr>Calibri</vt:lpstr>
      <vt:lpstr>Calibri Light</vt:lpstr>
      <vt:lpstr>Cambria</vt:lpstr>
      <vt:lpstr>Google Sans</vt:lpstr>
      <vt:lpstr>SelaneText</vt:lpstr>
      <vt:lpstr>Times New Roman</vt:lpstr>
      <vt:lpstr>Verdana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Illisriyani Ismail</dc:creator>
  <cp:lastModifiedBy>ILLISRIYANI BINTI ISMAIL</cp:lastModifiedBy>
  <cp:revision>33</cp:revision>
  <dcterms:created xsi:type="dcterms:W3CDTF">2020-11-05T15:11:12Z</dcterms:created>
  <dcterms:modified xsi:type="dcterms:W3CDTF">2022-05-17T12:58:07Z</dcterms:modified>
</cp:coreProperties>
</file>