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1" r:id="rId8"/>
    <p:sldId id="265" r:id="rId9"/>
    <p:sldId id="262" r:id="rId10"/>
    <p:sldId id="266" r:id="rId11"/>
    <p:sldId id="264" r:id="rId12"/>
    <p:sldId id="267" r:id="rId13"/>
    <p:sldId id="268" r:id="rId14"/>
    <p:sldId id="2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82BFDF-A479-4834-9594-E75907054D2B}" v="277" dt="2022-05-16T11:08:13.3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bby, Stephen" userId="0c15c750-170f-4ef0-bd41-234c121ca58c" providerId="ADAL" clId="{9182BFDF-A479-4834-9594-E75907054D2B}"/>
    <pc:docChg chg="undo custSel addSld delSld modSld sldOrd">
      <pc:chgData name="Bibby, Stephen" userId="0c15c750-170f-4ef0-bd41-234c121ca58c" providerId="ADAL" clId="{9182BFDF-A479-4834-9594-E75907054D2B}" dt="2022-05-16T13:56:24.928" v="4010" actId="1076"/>
      <pc:docMkLst>
        <pc:docMk/>
      </pc:docMkLst>
      <pc:sldChg chg="addSp delSp modSp mod">
        <pc:chgData name="Bibby, Stephen" userId="0c15c750-170f-4ef0-bd41-234c121ca58c" providerId="ADAL" clId="{9182BFDF-A479-4834-9594-E75907054D2B}" dt="2022-05-16T09:35:32.010" v="19" actId="1076"/>
        <pc:sldMkLst>
          <pc:docMk/>
          <pc:sldMk cId="3375899137" sldId="256"/>
        </pc:sldMkLst>
        <pc:spChg chg="mod">
          <ac:chgData name="Bibby, Stephen" userId="0c15c750-170f-4ef0-bd41-234c121ca58c" providerId="ADAL" clId="{9182BFDF-A479-4834-9594-E75907054D2B}" dt="2022-05-16T09:35:32.010" v="19" actId="1076"/>
          <ac:spMkLst>
            <pc:docMk/>
            <pc:sldMk cId="3375899137" sldId="256"/>
            <ac:spMk id="3" creationId="{00000000-0000-0000-0000-000000000000}"/>
          </ac:spMkLst>
        </pc:spChg>
        <pc:spChg chg="mod">
          <ac:chgData name="Bibby, Stephen" userId="0c15c750-170f-4ef0-bd41-234c121ca58c" providerId="ADAL" clId="{9182BFDF-A479-4834-9594-E75907054D2B}" dt="2022-05-16T09:34:48.116" v="13" actId="20577"/>
          <ac:spMkLst>
            <pc:docMk/>
            <pc:sldMk cId="3375899137" sldId="256"/>
            <ac:spMk id="5" creationId="{00000000-0000-0000-0000-000000000000}"/>
          </ac:spMkLst>
        </pc:spChg>
        <pc:picChg chg="del">
          <ac:chgData name="Bibby, Stephen" userId="0c15c750-170f-4ef0-bd41-234c121ca58c" providerId="ADAL" clId="{9182BFDF-A479-4834-9594-E75907054D2B}" dt="2022-05-16T09:31:52.831" v="0" actId="478"/>
          <ac:picMkLst>
            <pc:docMk/>
            <pc:sldMk cId="3375899137" sldId="256"/>
            <ac:picMk id="4" creationId="{00000000-0000-0000-0000-000000000000}"/>
          </ac:picMkLst>
        </pc:picChg>
        <pc:picChg chg="add mod">
          <ac:chgData name="Bibby, Stephen" userId="0c15c750-170f-4ef0-bd41-234c121ca58c" providerId="ADAL" clId="{9182BFDF-A479-4834-9594-E75907054D2B}" dt="2022-05-16T09:34:34.921" v="11" actId="1076"/>
          <ac:picMkLst>
            <pc:docMk/>
            <pc:sldMk cId="3375899137" sldId="256"/>
            <ac:picMk id="4" creationId="{4AD22710-FA43-422E-B38B-56DD7F218DC1}"/>
          </ac:picMkLst>
        </pc:picChg>
        <pc:picChg chg="add del mod">
          <ac:chgData name="Bibby, Stephen" userId="0c15c750-170f-4ef0-bd41-234c121ca58c" providerId="ADAL" clId="{9182BFDF-A479-4834-9594-E75907054D2B}" dt="2022-05-16T09:33:08.835" v="5" actId="931"/>
          <ac:picMkLst>
            <pc:docMk/>
            <pc:sldMk cId="3375899137" sldId="256"/>
            <ac:picMk id="6" creationId="{205BFF48-5797-4CDF-96BF-9C926A97A39C}"/>
          </ac:picMkLst>
        </pc:picChg>
      </pc:sldChg>
      <pc:sldChg chg="delSp modSp mod">
        <pc:chgData name="Bibby, Stephen" userId="0c15c750-170f-4ef0-bd41-234c121ca58c" providerId="ADAL" clId="{9182BFDF-A479-4834-9594-E75907054D2B}" dt="2022-05-16T09:39:57.164" v="295" actId="20577"/>
        <pc:sldMkLst>
          <pc:docMk/>
          <pc:sldMk cId="4201491404" sldId="257"/>
        </pc:sldMkLst>
        <pc:spChg chg="mod">
          <ac:chgData name="Bibby, Stephen" userId="0c15c750-170f-4ef0-bd41-234c121ca58c" providerId="ADAL" clId="{9182BFDF-A479-4834-9594-E75907054D2B}" dt="2022-05-16T09:39:57.164" v="295" actId="20577"/>
          <ac:spMkLst>
            <pc:docMk/>
            <pc:sldMk cId="4201491404" sldId="257"/>
            <ac:spMk id="2" creationId="{00000000-0000-0000-0000-000000000000}"/>
          </ac:spMkLst>
        </pc:spChg>
        <pc:spChg chg="del">
          <ac:chgData name="Bibby, Stephen" userId="0c15c750-170f-4ef0-bd41-234c121ca58c" providerId="ADAL" clId="{9182BFDF-A479-4834-9594-E75907054D2B}" dt="2022-05-16T09:35:49.288" v="20" actId="21"/>
          <ac:spMkLst>
            <pc:docMk/>
            <pc:sldMk cId="4201491404" sldId="257"/>
            <ac:spMk id="3" creationId="{00000000-0000-0000-0000-000000000000}"/>
          </ac:spMkLst>
        </pc:spChg>
      </pc:sldChg>
      <pc:sldChg chg="addSp delSp modSp mod">
        <pc:chgData name="Bibby, Stephen" userId="0c15c750-170f-4ef0-bd41-234c121ca58c" providerId="ADAL" clId="{9182BFDF-A479-4834-9594-E75907054D2B}" dt="2022-05-16T09:42:28.275" v="310"/>
        <pc:sldMkLst>
          <pc:docMk/>
          <pc:sldMk cId="4047645836" sldId="258"/>
        </pc:sldMkLst>
        <pc:spChg chg="del">
          <ac:chgData name="Bibby, Stephen" userId="0c15c750-170f-4ef0-bd41-234c121ca58c" providerId="ADAL" clId="{9182BFDF-A479-4834-9594-E75907054D2B}" dt="2022-05-16T09:36:00.033" v="22" actId="21"/>
          <ac:spMkLst>
            <pc:docMk/>
            <pc:sldMk cId="4047645836" sldId="258"/>
            <ac:spMk id="2" creationId="{00000000-0000-0000-0000-000000000000}"/>
          </ac:spMkLst>
        </pc:spChg>
        <pc:spChg chg="del">
          <ac:chgData name="Bibby, Stephen" userId="0c15c750-170f-4ef0-bd41-234c121ca58c" providerId="ADAL" clId="{9182BFDF-A479-4834-9594-E75907054D2B}" dt="2022-05-16T09:35:57.069" v="21" actId="21"/>
          <ac:spMkLst>
            <pc:docMk/>
            <pc:sldMk cId="4047645836" sldId="258"/>
            <ac:spMk id="3" creationId="{00000000-0000-0000-0000-000000000000}"/>
          </ac:spMkLst>
        </pc:spChg>
        <pc:spChg chg="add del mod">
          <ac:chgData name="Bibby, Stephen" userId="0c15c750-170f-4ef0-bd41-234c121ca58c" providerId="ADAL" clId="{9182BFDF-A479-4834-9594-E75907054D2B}" dt="2022-05-16T09:40:07.677" v="298" actId="21"/>
          <ac:spMkLst>
            <pc:docMk/>
            <pc:sldMk cId="4047645836" sldId="258"/>
            <ac:spMk id="6" creationId="{E6A9D193-7A37-4839-8DC2-D4983C1C5AC8}"/>
          </ac:spMkLst>
        </pc:spChg>
        <pc:spChg chg="add mod">
          <ac:chgData name="Bibby, Stephen" userId="0c15c750-170f-4ef0-bd41-234c121ca58c" providerId="ADAL" clId="{9182BFDF-A479-4834-9594-E75907054D2B}" dt="2022-05-16T09:42:28.275" v="310"/>
          <ac:spMkLst>
            <pc:docMk/>
            <pc:sldMk cId="4047645836" sldId="258"/>
            <ac:spMk id="8" creationId="{0C2C3311-BDEB-4213-A8E9-10F511B0DF25}"/>
          </ac:spMkLst>
        </pc:spChg>
      </pc:sldChg>
      <pc:sldChg chg="del">
        <pc:chgData name="Bibby, Stephen" userId="0c15c750-170f-4ef0-bd41-234c121ca58c" providerId="ADAL" clId="{9182BFDF-A479-4834-9594-E75907054D2B}" dt="2022-05-16T09:36:04.473" v="23" actId="47"/>
        <pc:sldMkLst>
          <pc:docMk/>
          <pc:sldMk cId="1828915304" sldId="259"/>
        </pc:sldMkLst>
      </pc:sldChg>
      <pc:sldChg chg="addSp delSp modSp mod">
        <pc:chgData name="Bibby, Stephen" userId="0c15c750-170f-4ef0-bd41-234c121ca58c" providerId="ADAL" clId="{9182BFDF-A479-4834-9594-E75907054D2B}" dt="2022-05-16T10:41:30.557" v="2676" actId="20577"/>
        <pc:sldMkLst>
          <pc:docMk/>
          <pc:sldMk cId="685952003" sldId="261"/>
        </pc:sldMkLst>
        <pc:spChg chg="del">
          <ac:chgData name="Bibby, Stephen" userId="0c15c750-170f-4ef0-bd41-234c121ca58c" providerId="ADAL" clId="{9182BFDF-A479-4834-9594-E75907054D2B}" dt="2022-05-16T09:36:11.310" v="24" actId="21"/>
          <ac:spMkLst>
            <pc:docMk/>
            <pc:sldMk cId="685952003" sldId="261"/>
            <ac:spMk id="2" creationId="{00000000-0000-0000-0000-000000000000}"/>
          </ac:spMkLst>
        </pc:spChg>
        <pc:spChg chg="del">
          <ac:chgData name="Bibby, Stephen" userId="0c15c750-170f-4ef0-bd41-234c121ca58c" providerId="ADAL" clId="{9182BFDF-A479-4834-9594-E75907054D2B}" dt="2022-05-16T09:36:19.609" v="27" actId="21"/>
          <ac:spMkLst>
            <pc:docMk/>
            <pc:sldMk cId="685952003" sldId="261"/>
            <ac:spMk id="3" creationId="{00000000-0000-0000-0000-000000000000}"/>
          </ac:spMkLst>
        </pc:spChg>
        <pc:spChg chg="del">
          <ac:chgData name="Bibby, Stephen" userId="0c15c750-170f-4ef0-bd41-234c121ca58c" providerId="ADAL" clId="{9182BFDF-A479-4834-9594-E75907054D2B}" dt="2022-05-16T09:36:22.337" v="28" actId="21"/>
          <ac:spMkLst>
            <pc:docMk/>
            <pc:sldMk cId="685952003" sldId="261"/>
            <ac:spMk id="4" creationId="{00000000-0000-0000-0000-000000000000}"/>
          </ac:spMkLst>
        </pc:spChg>
        <pc:spChg chg="del">
          <ac:chgData name="Bibby, Stephen" userId="0c15c750-170f-4ef0-bd41-234c121ca58c" providerId="ADAL" clId="{9182BFDF-A479-4834-9594-E75907054D2B}" dt="2022-05-16T09:36:25.743" v="29" actId="21"/>
          <ac:spMkLst>
            <pc:docMk/>
            <pc:sldMk cId="685952003" sldId="261"/>
            <ac:spMk id="6" creationId="{C3DC59A3-B561-454C-85E2-EB3D912D6C0D}"/>
          </ac:spMkLst>
        </pc:spChg>
        <pc:spChg chg="add del mod">
          <ac:chgData name="Bibby, Stephen" userId="0c15c750-170f-4ef0-bd41-234c121ca58c" providerId="ADAL" clId="{9182BFDF-A479-4834-9594-E75907054D2B}" dt="2022-05-16T09:36:16.299" v="26" actId="21"/>
          <ac:spMkLst>
            <pc:docMk/>
            <pc:sldMk cId="685952003" sldId="261"/>
            <ac:spMk id="8" creationId="{02A9C653-FFE1-4FC1-A69D-96C2D407936B}"/>
          </ac:spMkLst>
        </pc:spChg>
        <pc:spChg chg="add del mod">
          <ac:chgData name="Bibby, Stephen" userId="0c15c750-170f-4ef0-bd41-234c121ca58c" providerId="ADAL" clId="{9182BFDF-A479-4834-9594-E75907054D2B}" dt="2022-05-16T09:42:55.458" v="313"/>
          <ac:spMkLst>
            <pc:docMk/>
            <pc:sldMk cId="685952003" sldId="261"/>
            <ac:spMk id="9" creationId="{C631F25F-9D33-404F-92C4-583D8C0B806F}"/>
          </ac:spMkLst>
        </pc:spChg>
        <pc:spChg chg="add mod">
          <ac:chgData name="Bibby, Stephen" userId="0c15c750-170f-4ef0-bd41-234c121ca58c" providerId="ADAL" clId="{9182BFDF-A479-4834-9594-E75907054D2B}" dt="2022-05-16T09:47:50.737" v="499" actId="1076"/>
          <ac:spMkLst>
            <pc:docMk/>
            <pc:sldMk cId="685952003" sldId="261"/>
            <ac:spMk id="10" creationId="{07C9675B-9B05-4BF7-81D2-8E04FFA25CA6}"/>
          </ac:spMkLst>
        </pc:spChg>
        <pc:spChg chg="add mod">
          <ac:chgData name="Bibby, Stephen" userId="0c15c750-170f-4ef0-bd41-234c121ca58c" providerId="ADAL" clId="{9182BFDF-A479-4834-9594-E75907054D2B}" dt="2022-05-16T09:44:23.961" v="366" actId="1076"/>
          <ac:spMkLst>
            <pc:docMk/>
            <pc:sldMk cId="685952003" sldId="261"/>
            <ac:spMk id="11" creationId="{9BB60BC0-707B-4345-8BF0-2D4BC175CB50}"/>
          </ac:spMkLst>
        </pc:spChg>
        <pc:spChg chg="add mod">
          <ac:chgData name="Bibby, Stephen" userId="0c15c750-170f-4ef0-bd41-234c121ca58c" providerId="ADAL" clId="{9182BFDF-A479-4834-9594-E75907054D2B}" dt="2022-05-16T09:47:26.001" v="450" actId="1076"/>
          <ac:spMkLst>
            <pc:docMk/>
            <pc:sldMk cId="685952003" sldId="261"/>
            <ac:spMk id="12" creationId="{C116166A-0F6C-4DB4-B60F-BCB4C79DB7E9}"/>
          </ac:spMkLst>
        </pc:spChg>
        <pc:spChg chg="add mod">
          <ac:chgData name="Bibby, Stephen" userId="0c15c750-170f-4ef0-bd41-234c121ca58c" providerId="ADAL" clId="{9182BFDF-A479-4834-9594-E75907054D2B}" dt="2022-05-16T09:47:41.108" v="498" actId="20577"/>
          <ac:spMkLst>
            <pc:docMk/>
            <pc:sldMk cId="685952003" sldId="261"/>
            <ac:spMk id="14" creationId="{86CD9087-D1B0-48F0-B1A5-966EE41A8E0F}"/>
          </ac:spMkLst>
        </pc:spChg>
        <pc:spChg chg="add mod">
          <ac:chgData name="Bibby, Stephen" userId="0c15c750-170f-4ef0-bd41-234c121ca58c" providerId="ADAL" clId="{9182BFDF-A479-4834-9594-E75907054D2B}" dt="2022-05-16T10:40:39.827" v="2595" actId="20577"/>
          <ac:spMkLst>
            <pc:docMk/>
            <pc:sldMk cId="685952003" sldId="261"/>
            <ac:spMk id="15" creationId="{D5923E7F-E939-4B88-98F9-BFF5CE5B8D98}"/>
          </ac:spMkLst>
        </pc:spChg>
        <pc:spChg chg="add mod">
          <ac:chgData name="Bibby, Stephen" userId="0c15c750-170f-4ef0-bd41-234c121ca58c" providerId="ADAL" clId="{9182BFDF-A479-4834-9594-E75907054D2B}" dt="2022-05-16T10:41:30.557" v="2676" actId="20577"/>
          <ac:spMkLst>
            <pc:docMk/>
            <pc:sldMk cId="685952003" sldId="261"/>
            <ac:spMk id="16" creationId="{89811B6C-D7B1-4367-84EC-76D8376B2649}"/>
          </ac:spMkLst>
        </pc:spChg>
        <pc:spChg chg="add mod">
          <ac:chgData name="Bibby, Stephen" userId="0c15c750-170f-4ef0-bd41-234c121ca58c" providerId="ADAL" clId="{9182BFDF-A479-4834-9594-E75907054D2B}" dt="2022-05-16T09:49:33.798" v="623" actId="20577"/>
          <ac:spMkLst>
            <pc:docMk/>
            <pc:sldMk cId="685952003" sldId="261"/>
            <ac:spMk id="17" creationId="{283D7B16-4036-47DD-9CDC-DB69933DC7C2}"/>
          </ac:spMkLst>
        </pc:spChg>
        <pc:spChg chg="add mod">
          <ac:chgData name="Bibby, Stephen" userId="0c15c750-170f-4ef0-bd41-234c121ca58c" providerId="ADAL" clId="{9182BFDF-A479-4834-9594-E75907054D2B}" dt="2022-05-16T09:50:03.680" v="643" actId="1076"/>
          <ac:spMkLst>
            <pc:docMk/>
            <pc:sldMk cId="685952003" sldId="261"/>
            <ac:spMk id="18" creationId="{B0F55166-7C66-4471-905E-C0468C6AF989}"/>
          </ac:spMkLst>
        </pc:spChg>
        <pc:picChg chg="add del">
          <ac:chgData name="Bibby, Stephen" userId="0c15c750-170f-4ef0-bd41-234c121ca58c" providerId="ADAL" clId="{9182BFDF-A479-4834-9594-E75907054D2B}" dt="2022-05-16T09:47:15.388" v="447"/>
          <ac:picMkLst>
            <pc:docMk/>
            <pc:sldMk cId="685952003" sldId="261"/>
            <ac:picMk id="13" creationId="{BE1D91E0-2D5B-49F8-815E-AAFE854F6C68}"/>
          </ac:picMkLst>
        </pc:picChg>
      </pc:sldChg>
      <pc:sldChg chg="addSp delSp modSp mod ord">
        <pc:chgData name="Bibby, Stephen" userId="0c15c750-170f-4ef0-bd41-234c121ca58c" providerId="ADAL" clId="{9182BFDF-A479-4834-9594-E75907054D2B}" dt="2022-05-16T10:30:37.410" v="2326"/>
        <pc:sldMkLst>
          <pc:docMk/>
          <pc:sldMk cId="2138201077" sldId="262"/>
        </pc:sldMkLst>
        <pc:spChg chg="mod">
          <ac:chgData name="Bibby, Stephen" userId="0c15c750-170f-4ef0-bd41-234c121ca58c" providerId="ADAL" clId="{9182BFDF-A479-4834-9594-E75907054D2B}" dt="2022-05-16T09:50:27.719" v="687" actId="20577"/>
          <ac:spMkLst>
            <pc:docMk/>
            <pc:sldMk cId="2138201077" sldId="262"/>
            <ac:spMk id="2" creationId="{00000000-0000-0000-0000-000000000000}"/>
          </ac:spMkLst>
        </pc:spChg>
        <pc:spChg chg="del">
          <ac:chgData name="Bibby, Stephen" userId="0c15c750-170f-4ef0-bd41-234c121ca58c" providerId="ADAL" clId="{9182BFDF-A479-4834-9594-E75907054D2B}" dt="2022-05-16T09:36:30.759" v="30" actId="21"/>
          <ac:spMkLst>
            <pc:docMk/>
            <pc:sldMk cId="2138201077" sldId="262"/>
            <ac:spMk id="3" creationId="{00000000-0000-0000-0000-000000000000}"/>
          </ac:spMkLst>
        </pc:spChg>
        <pc:spChg chg="add del mod">
          <ac:chgData name="Bibby, Stephen" userId="0c15c750-170f-4ef0-bd41-234c121ca58c" providerId="ADAL" clId="{9182BFDF-A479-4834-9594-E75907054D2B}" dt="2022-05-16T09:50:59.301" v="689"/>
          <ac:spMkLst>
            <pc:docMk/>
            <pc:sldMk cId="2138201077" sldId="262"/>
            <ac:spMk id="4" creationId="{EB22A084-8764-41F6-B6FD-1085ECA2C6EE}"/>
          </ac:spMkLst>
        </pc:spChg>
        <pc:spChg chg="add mod">
          <ac:chgData name="Bibby, Stephen" userId="0c15c750-170f-4ef0-bd41-234c121ca58c" providerId="ADAL" clId="{9182BFDF-A479-4834-9594-E75907054D2B}" dt="2022-05-16T09:58:04.008" v="957" actId="20577"/>
          <ac:spMkLst>
            <pc:docMk/>
            <pc:sldMk cId="2138201077" sldId="262"/>
            <ac:spMk id="5" creationId="{1D7A84E5-6168-4797-BB6E-BC16561746C8}"/>
          </ac:spMkLst>
        </pc:spChg>
        <pc:spChg chg="add del mod">
          <ac:chgData name="Bibby, Stephen" userId="0c15c750-170f-4ef0-bd41-234c121ca58c" providerId="ADAL" clId="{9182BFDF-A479-4834-9594-E75907054D2B}" dt="2022-05-16T09:56:02.337" v="877" actId="478"/>
          <ac:spMkLst>
            <pc:docMk/>
            <pc:sldMk cId="2138201077" sldId="262"/>
            <ac:spMk id="8" creationId="{428A38C0-1535-4B34-8A61-79B617E115C0}"/>
          </ac:spMkLst>
        </pc:spChg>
        <pc:spChg chg="add mod">
          <ac:chgData name="Bibby, Stephen" userId="0c15c750-170f-4ef0-bd41-234c121ca58c" providerId="ADAL" clId="{9182BFDF-A479-4834-9594-E75907054D2B}" dt="2022-05-16T09:58:54.090" v="1018" actId="20577"/>
          <ac:spMkLst>
            <pc:docMk/>
            <pc:sldMk cId="2138201077" sldId="262"/>
            <ac:spMk id="9" creationId="{22107940-4062-49D2-A5C5-529E958E4F25}"/>
          </ac:spMkLst>
        </pc:spChg>
        <pc:graphicFrameChg chg="add del mod">
          <ac:chgData name="Bibby, Stephen" userId="0c15c750-170f-4ef0-bd41-234c121ca58c" providerId="ADAL" clId="{9182BFDF-A479-4834-9594-E75907054D2B}" dt="2022-05-16T09:51:39.641" v="716"/>
          <ac:graphicFrameMkLst>
            <pc:docMk/>
            <pc:sldMk cId="2138201077" sldId="262"/>
            <ac:graphicFrameMk id="6" creationId="{1334D5D2-8B4E-4B13-A93D-27A37816C2E3}"/>
          </ac:graphicFrameMkLst>
        </pc:graphicFrameChg>
        <pc:graphicFrameChg chg="add mod">
          <ac:chgData name="Bibby, Stephen" userId="0c15c750-170f-4ef0-bd41-234c121ca58c" providerId="ADAL" clId="{9182BFDF-A479-4834-9594-E75907054D2B}" dt="2022-05-16T09:58:59.352" v="1019" actId="1076"/>
          <ac:graphicFrameMkLst>
            <pc:docMk/>
            <pc:sldMk cId="2138201077" sldId="262"/>
            <ac:graphicFrameMk id="7" creationId="{4AEADC6F-E668-44FA-A81A-4EE7867C5C30}"/>
          </ac:graphicFrameMkLst>
        </pc:graphicFrameChg>
      </pc:sldChg>
      <pc:sldChg chg="modSp mod">
        <pc:chgData name="Bibby, Stephen" userId="0c15c750-170f-4ef0-bd41-234c121ca58c" providerId="ADAL" clId="{9182BFDF-A479-4834-9594-E75907054D2B}" dt="2022-05-16T11:07:48.590" v="3900" actId="1076"/>
        <pc:sldMkLst>
          <pc:docMk/>
          <pc:sldMk cId="1884700081" sldId="263"/>
        </pc:sldMkLst>
        <pc:spChg chg="mod">
          <ac:chgData name="Bibby, Stephen" userId="0c15c750-170f-4ef0-bd41-234c121ca58c" providerId="ADAL" clId="{9182BFDF-A479-4834-9594-E75907054D2B}" dt="2022-05-16T11:07:44.990" v="3899" actId="1076"/>
          <ac:spMkLst>
            <pc:docMk/>
            <pc:sldMk cId="1884700081" sldId="263"/>
            <ac:spMk id="2" creationId="{00000000-0000-0000-0000-000000000000}"/>
          </ac:spMkLst>
        </pc:spChg>
        <pc:spChg chg="mod">
          <ac:chgData name="Bibby, Stephen" userId="0c15c750-170f-4ef0-bd41-234c121ca58c" providerId="ADAL" clId="{9182BFDF-A479-4834-9594-E75907054D2B}" dt="2022-05-16T11:07:48.590" v="3900" actId="1076"/>
          <ac:spMkLst>
            <pc:docMk/>
            <pc:sldMk cId="1884700081" sldId="263"/>
            <ac:spMk id="3" creationId="{00000000-0000-0000-0000-000000000000}"/>
          </ac:spMkLst>
        </pc:spChg>
      </pc:sldChg>
      <pc:sldChg chg="addSp delSp modSp new mod">
        <pc:chgData name="Bibby, Stephen" userId="0c15c750-170f-4ef0-bd41-234c121ca58c" providerId="ADAL" clId="{9182BFDF-A479-4834-9594-E75907054D2B}" dt="2022-05-16T10:47:18.599" v="2811" actId="1076"/>
        <pc:sldMkLst>
          <pc:docMk/>
          <pc:sldMk cId="2332847009" sldId="264"/>
        </pc:sldMkLst>
        <pc:spChg chg="mod">
          <ac:chgData name="Bibby, Stephen" userId="0c15c750-170f-4ef0-bd41-234c121ca58c" providerId="ADAL" clId="{9182BFDF-A479-4834-9594-E75907054D2B}" dt="2022-05-16T10:08:39.541" v="1528" actId="20577"/>
          <ac:spMkLst>
            <pc:docMk/>
            <pc:sldMk cId="2332847009" sldId="264"/>
            <ac:spMk id="2" creationId="{2DCF9BE5-5E07-4462-BAF1-512D9E54ECBB}"/>
          </ac:spMkLst>
        </pc:spChg>
        <pc:spChg chg="add mod">
          <ac:chgData name="Bibby, Stephen" userId="0c15c750-170f-4ef0-bd41-234c121ca58c" providerId="ADAL" clId="{9182BFDF-A479-4834-9594-E75907054D2B}" dt="2022-05-16T10:46:42.212" v="2728" actId="20577"/>
          <ac:spMkLst>
            <pc:docMk/>
            <pc:sldMk cId="2332847009" sldId="264"/>
            <ac:spMk id="3" creationId="{70FF00A7-F803-4369-B2D0-1A21FAE83EA9}"/>
          </ac:spMkLst>
        </pc:spChg>
        <pc:spChg chg="add del mod">
          <ac:chgData name="Bibby, Stephen" userId="0c15c750-170f-4ef0-bd41-234c121ca58c" providerId="ADAL" clId="{9182BFDF-A479-4834-9594-E75907054D2B}" dt="2022-05-16T10:38:35.270" v="2494" actId="21"/>
          <ac:spMkLst>
            <pc:docMk/>
            <pc:sldMk cId="2332847009" sldId="264"/>
            <ac:spMk id="4" creationId="{2809C387-FC11-44F2-AFC9-B284929F96BD}"/>
          </ac:spMkLst>
        </pc:spChg>
        <pc:spChg chg="add mod">
          <ac:chgData name="Bibby, Stephen" userId="0c15c750-170f-4ef0-bd41-234c121ca58c" providerId="ADAL" clId="{9182BFDF-A479-4834-9594-E75907054D2B}" dt="2022-05-16T10:47:16.303" v="2810" actId="1076"/>
          <ac:spMkLst>
            <pc:docMk/>
            <pc:sldMk cId="2332847009" sldId="264"/>
            <ac:spMk id="7" creationId="{9F8A659A-285B-451C-879B-DE32D7D059D5}"/>
          </ac:spMkLst>
        </pc:spChg>
        <pc:graphicFrameChg chg="add mod">
          <ac:chgData name="Bibby, Stephen" userId="0c15c750-170f-4ef0-bd41-234c121ca58c" providerId="ADAL" clId="{9182BFDF-A479-4834-9594-E75907054D2B}" dt="2022-05-16T10:46:39.295" v="2727" actId="1076"/>
          <ac:graphicFrameMkLst>
            <pc:docMk/>
            <pc:sldMk cId="2332847009" sldId="264"/>
            <ac:graphicFrameMk id="6" creationId="{04A97950-C956-43AD-A907-777DD27A24C1}"/>
          </ac:graphicFrameMkLst>
        </pc:graphicFrameChg>
        <pc:picChg chg="add mod">
          <ac:chgData name="Bibby, Stephen" userId="0c15c750-170f-4ef0-bd41-234c121ca58c" providerId="ADAL" clId="{9182BFDF-A479-4834-9594-E75907054D2B}" dt="2022-05-16T10:47:18.599" v="2811" actId="1076"/>
          <ac:picMkLst>
            <pc:docMk/>
            <pc:sldMk cId="2332847009" sldId="264"/>
            <ac:picMk id="5" creationId="{3B3B32C4-2EFA-4812-9B13-8BB5A710EC50}"/>
          </ac:picMkLst>
        </pc:picChg>
      </pc:sldChg>
      <pc:sldChg chg="addSp modSp new mod ord">
        <pc:chgData name="Bibby, Stephen" userId="0c15c750-170f-4ef0-bd41-234c121ca58c" providerId="ADAL" clId="{9182BFDF-A479-4834-9594-E75907054D2B}" dt="2022-05-16T10:30:52.512" v="2329"/>
        <pc:sldMkLst>
          <pc:docMk/>
          <pc:sldMk cId="857413099" sldId="265"/>
        </pc:sldMkLst>
        <pc:spChg chg="mod">
          <ac:chgData name="Bibby, Stephen" userId="0c15c750-170f-4ef0-bd41-234c121ca58c" providerId="ADAL" clId="{9182BFDF-A479-4834-9594-E75907054D2B}" dt="2022-05-16T10:00:11.103" v="1047" actId="20577"/>
          <ac:spMkLst>
            <pc:docMk/>
            <pc:sldMk cId="857413099" sldId="265"/>
            <ac:spMk id="2" creationId="{85B5D205-8F97-4DAC-8EB7-CB16C6DAD1EF}"/>
          </ac:spMkLst>
        </pc:spChg>
        <pc:spChg chg="add mod">
          <ac:chgData name="Bibby, Stephen" userId="0c15c750-170f-4ef0-bd41-234c121ca58c" providerId="ADAL" clId="{9182BFDF-A479-4834-9594-E75907054D2B}" dt="2022-05-16T10:08:19.052" v="1505" actId="20577"/>
          <ac:spMkLst>
            <pc:docMk/>
            <pc:sldMk cId="857413099" sldId="265"/>
            <ac:spMk id="4" creationId="{2C5FE785-9209-40D1-AA20-DD455CFAFE60}"/>
          </ac:spMkLst>
        </pc:spChg>
      </pc:sldChg>
      <pc:sldChg chg="addSp delSp modSp new mod">
        <pc:chgData name="Bibby, Stephen" userId="0c15c750-170f-4ef0-bd41-234c121ca58c" providerId="ADAL" clId="{9182BFDF-A479-4834-9594-E75907054D2B}" dt="2022-05-16T10:31:41.216" v="2341" actId="1076"/>
        <pc:sldMkLst>
          <pc:docMk/>
          <pc:sldMk cId="3270621873" sldId="266"/>
        </pc:sldMkLst>
        <pc:spChg chg="mod">
          <ac:chgData name="Bibby, Stephen" userId="0c15c750-170f-4ef0-bd41-234c121ca58c" providerId="ADAL" clId="{9182BFDF-A479-4834-9594-E75907054D2B}" dt="2022-05-16T10:30:45.687" v="2327" actId="1076"/>
          <ac:spMkLst>
            <pc:docMk/>
            <pc:sldMk cId="3270621873" sldId="266"/>
            <ac:spMk id="2" creationId="{FCB1CA13-B6D8-44AC-A2CE-053DC2FF63BC}"/>
          </ac:spMkLst>
        </pc:spChg>
        <pc:spChg chg="add mod">
          <ac:chgData name="Bibby, Stephen" userId="0c15c750-170f-4ef0-bd41-234c121ca58c" providerId="ADAL" clId="{9182BFDF-A479-4834-9594-E75907054D2B}" dt="2022-05-16T10:25:26.911" v="2068" actId="1076"/>
          <ac:spMkLst>
            <pc:docMk/>
            <pc:sldMk cId="3270621873" sldId="266"/>
            <ac:spMk id="3" creationId="{2FDE8C3B-A8C4-4E9E-AD17-B3D1D37174FC}"/>
          </ac:spMkLst>
        </pc:spChg>
        <pc:spChg chg="add mod">
          <ac:chgData name="Bibby, Stephen" userId="0c15c750-170f-4ef0-bd41-234c121ca58c" providerId="ADAL" clId="{9182BFDF-A479-4834-9594-E75907054D2B}" dt="2022-05-16T10:30:24.840" v="2324" actId="20577"/>
          <ac:spMkLst>
            <pc:docMk/>
            <pc:sldMk cId="3270621873" sldId="266"/>
            <ac:spMk id="4" creationId="{01051F46-4ACB-44E2-A30B-3F0F34EABCE7}"/>
          </ac:spMkLst>
        </pc:spChg>
        <pc:spChg chg="add del mod">
          <ac:chgData name="Bibby, Stephen" userId="0c15c750-170f-4ef0-bd41-234c121ca58c" providerId="ADAL" clId="{9182BFDF-A479-4834-9594-E75907054D2B}" dt="2022-05-16T10:18:25.691" v="1807" actId="21"/>
          <ac:spMkLst>
            <pc:docMk/>
            <pc:sldMk cId="3270621873" sldId="266"/>
            <ac:spMk id="5" creationId="{A4616F80-D59B-477A-AAF1-567543398524}"/>
          </ac:spMkLst>
        </pc:spChg>
        <pc:spChg chg="add mod">
          <ac:chgData name="Bibby, Stephen" userId="0c15c750-170f-4ef0-bd41-234c121ca58c" providerId="ADAL" clId="{9182BFDF-A479-4834-9594-E75907054D2B}" dt="2022-05-16T10:31:41.216" v="2341" actId="1076"/>
          <ac:spMkLst>
            <pc:docMk/>
            <pc:sldMk cId="3270621873" sldId="266"/>
            <ac:spMk id="6" creationId="{1F16A198-AEB4-41EA-9131-4E864A9E2A12}"/>
          </ac:spMkLst>
        </pc:spChg>
        <pc:spChg chg="add mod">
          <ac:chgData name="Bibby, Stephen" userId="0c15c750-170f-4ef0-bd41-234c121ca58c" providerId="ADAL" clId="{9182BFDF-A479-4834-9594-E75907054D2B}" dt="2022-05-16T10:29:00.207" v="2306" actId="122"/>
          <ac:spMkLst>
            <pc:docMk/>
            <pc:sldMk cId="3270621873" sldId="266"/>
            <ac:spMk id="7" creationId="{126A8B97-C1F0-4574-8F14-41DCEF60257C}"/>
          </ac:spMkLst>
        </pc:spChg>
      </pc:sldChg>
      <pc:sldChg chg="addSp delSp modSp new mod">
        <pc:chgData name="Bibby, Stephen" userId="0c15c750-170f-4ef0-bd41-234c121ca58c" providerId="ADAL" clId="{9182BFDF-A479-4834-9594-E75907054D2B}" dt="2022-05-16T13:55:41.663" v="3909" actId="255"/>
        <pc:sldMkLst>
          <pc:docMk/>
          <pc:sldMk cId="969478550" sldId="267"/>
        </pc:sldMkLst>
        <pc:spChg chg="mod">
          <ac:chgData name="Bibby, Stephen" userId="0c15c750-170f-4ef0-bd41-234c121ca58c" providerId="ADAL" clId="{9182BFDF-A479-4834-9594-E75907054D2B}" dt="2022-05-16T10:48:15.325" v="2844" actId="20577"/>
          <ac:spMkLst>
            <pc:docMk/>
            <pc:sldMk cId="969478550" sldId="267"/>
            <ac:spMk id="2" creationId="{4235293C-2A64-4B9C-93C7-18DE03F0CC70}"/>
          </ac:spMkLst>
        </pc:spChg>
        <pc:spChg chg="add del">
          <ac:chgData name="Bibby, Stephen" userId="0c15c750-170f-4ef0-bd41-234c121ca58c" providerId="ADAL" clId="{9182BFDF-A479-4834-9594-E75907054D2B}" dt="2022-05-16T10:42:43.178" v="2679" actId="22"/>
          <ac:spMkLst>
            <pc:docMk/>
            <pc:sldMk cId="969478550" sldId="267"/>
            <ac:spMk id="4" creationId="{4B611DDD-FF38-4A88-B595-300836C60C80}"/>
          </ac:spMkLst>
        </pc:spChg>
        <pc:spChg chg="add mod">
          <ac:chgData name="Bibby, Stephen" userId="0c15c750-170f-4ef0-bd41-234c121ca58c" providerId="ADAL" clId="{9182BFDF-A479-4834-9594-E75907054D2B}" dt="2022-05-16T13:55:41.663" v="3909" actId="255"/>
          <ac:spMkLst>
            <pc:docMk/>
            <pc:sldMk cId="969478550" sldId="267"/>
            <ac:spMk id="6" creationId="{0A63ADFA-11E7-4072-B04F-5026F5541A08}"/>
          </ac:spMkLst>
        </pc:spChg>
        <pc:spChg chg="add del mod">
          <ac:chgData name="Bibby, Stephen" userId="0c15c750-170f-4ef0-bd41-234c121ca58c" providerId="ADAL" clId="{9182BFDF-A479-4834-9594-E75907054D2B}" dt="2022-05-16T10:56:32.337" v="3704" actId="21"/>
          <ac:spMkLst>
            <pc:docMk/>
            <pc:sldMk cId="969478550" sldId="267"/>
            <ac:spMk id="7" creationId="{035291D6-4C47-4220-A36C-9649D39FFDC5}"/>
          </ac:spMkLst>
        </pc:spChg>
      </pc:sldChg>
      <pc:sldChg chg="addSp modSp new mod">
        <pc:chgData name="Bibby, Stephen" userId="0c15c750-170f-4ef0-bd41-234c121ca58c" providerId="ADAL" clId="{9182BFDF-A479-4834-9594-E75907054D2B}" dt="2022-05-16T13:56:24.928" v="4010" actId="1076"/>
        <pc:sldMkLst>
          <pc:docMk/>
          <pc:sldMk cId="553747654" sldId="268"/>
        </pc:sldMkLst>
        <pc:spChg chg="mod">
          <ac:chgData name="Bibby, Stephen" userId="0c15c750-170f-4ef0-bd41-234c121ca58c" providerId="ADAL" clId="{9182BFDF-A479-4834-9594-E75907054D2B}" dt="2022-05-16T10:56:27.568" v="3703" actId="20577"/>
          <ac:spMkLst>
            <pc:docMk/>
            <pc:sldMk cId="553747654" sldId="268"/>
            <ac:spMk id="2" creationId="{0565FADE-0246-439F-92D0-130921B11937}"/>
          </ac:spMkLst>
        </pc:spChg>
        <pc:spChg chg="add mod">
          <ac:chgData name="Bibby, Stephen" userId="0c15c750-170f-4ef0-bd41-234c121ca58c" providerId="ADAL" clId="{9182BFDF-A479-4834-9594-E75907054D2B}" dt="2022-05-16T13:56:24.928" v="4010" actId="1076"/>
          <ac:spMkLst>
            <pc:docMk/>
            <pc:sldMk cId="553747654" sldId="268"/>
            <ac:spMk id="3" creationId="{87294ADB-667C-4652-8FD3-FE6584BB931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83263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75904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554660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3CCDCB-FFCA-4B53-8059-950A8221EA5C}"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8969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C3CCDCB-FFCA-4B53-8059-950A8221EA5C}" type="datetimeFigureOut">
              <a:rPr lang="en-GB" smtClean="0"/>
              <a:t>16/05/2022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22745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C3CCDCB-FFCA-4B53-8059-950A8221EA5C}" type="datetimeFigureOut">
              <a:rPr lang="en-GB" smtClean="0"/>
              <a:t>16/05/2022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802920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C3CCDCB-FFCA-4B53-8059-950A8221EA5C}" type="datetimeFigureOut">
              <a:rPr lang="en-GB" smtClean="0"/>
              <a:t>16/05/2022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384534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C3CCDCB-FFCA-4B53-8059-950A8221EA5C}" type="datetimeFigureOut">
              <a:rPr lang="en-GB" smtClean="0"/>
              <a:t>16/05/2022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3040755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3CCDCB-FFCA-4B53-8059-950A8221EA5C}" type="datetimeFigureOut">
              <a:rPr lang="en-GB" smtClean="0"/>
              <a:t>16/05/2022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191390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C3CCDCB-FFCA-4B53-8059-950A8221EA5C}" type="datetimeFigureOut">
              <a:rPr lang="en-GB" smtClean="0"/>
              <a:t>16/05/2022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472785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C3CCDCB-FFCA-4B53-8059-950A8221EA5C}" type="datetimeFigureOut">
              <a:rPr lang="en-GB" smtClean="0"/>
              <a:t>16/05/2022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D782C0-3C1F-4BB5-A9BF-7681B60EA730}" type="slidenum">
              <a:rPr lang="en-GB" smtClean="0"/>
              <a:t>‹#›</a:t>
            </a:fld>
            <a:endParaRPr lang="en-GB"/>
          </a:p>
        </p:txBody>
      </p:sp>
    </p:spTree>
    <p:extLst>
      <p:ext uri="{BB962C8B-B14F-4D97-AF65-F5344CB8AC3E}">
        <p14:creationId xmlns:p14="http://schemas.microsoft.com/office/powerpoint/2010/main" val="2102852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3CCDCB-FFCA-4B53-8059-950A8221EA5C}" type="datetimeFigureOut">
              <a:rPr lang="en-GB" smtClean="0"/>
              <a:t>16/05/2022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D782C0-3C1F-4BB5-A9BF-7681B60EA730}" type="slidenum">
              <a:rPr lang="en-GB" smtClean="0"/>
              <a:t>‹#›</a:t>
            </a:fld>
            <a:endParaRPr lang="en-GB"/>
          </a:p>
        </p:txBody>
      </p:sp>
    </p:spTree>
    <p:extLst>
      <p:ext uri="{BB962C8B-B14F-4D97-AF65-F5344CB8AC3E}">
        <p14:creationId xmlns:p14="http://schemas.microsoft.com/office/powerpoint/2010/main" val="2956001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package" Target="../embeddings/Microsoft_Word_Document.docx"/><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4646751"/>
            <a:ext cx="9144000" cy="1655762"/>
          </a:xfrm>
        </p:spPr>
        <p:txBody>
          <a:bodyPr/>
          <a:lstStyle/>
          <a:p>
            <a:r>
              <a:rPr lang="en-GB" dirty="0"/>
              <a:t>Research Title -Empirical development and application of a structured framework with respect to power and trust to Collaborative Governance </a:t>
            </a:r>
          </a:p>
        </p:txBody>
      </p:sp>
      <p:sp>
        <p:nvSpPr>
          <p:cNvPr id="5" name="Title 4"/>
          <p:cNvSpPr>
            <a:spLocks noGrp="1"/>
          </p:cNvSpPr>
          <p:nvPr>
            <p:ph type="ctrTitle"/>
          </p:nvPr>
        </p:nvSpPr>
        <p:spPr>
          <a:xfrm>
            <a:off x="1654629" y="2385106"/>
            <a:ext cx="9144000" cy="2387600"/>
          </a:xfrm>
        </p:spPr>
        <p:txBody>
          <a:bodyPr>
            <a:normAutofit/>
          </a:bodyPr>
          <a:lstStyle/>
          <a:p>
            <a:r>
              <a:rPr lang="en-GB" dirty="0"/>
              <a:t>Stephen Bibby</a:t>
            </a:r>
            <a:br>
              <a:rPr lang="en-GB" dirty="0"/>
            </a:br>
            <a:endParaRPr lang="en-GB" sz="3600" dirty="0"/>
          </a:p>
        </p:txBody>
      </p:sp>
      <p:pic>
        <p:nvPicPr>
          <p:cNvPr id="4" name="Picture 3" descr="A picture containing text, clipart&#10;&#10;Description automatically generated">
            <a:extLst>
              <a:ext uri="{FF2B5EF4-FFF2-40B4-BE49-F238E27FC236}">
                <a16:creationId xmlns:a16="http://schemas.microsoft.com/office/drawing/2014/main" id="{4AD22710-FA43-422E-B38B-56DD7F218D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5453" y="582043"/>
            <a:ext cx="7026132" cy="1373531"/>
          </a:xfrm>
          <a:prstGeom prst="rect">
            <a:avLst/>
          </a:prstGeom>
        </p:spPr>
      </p:pic>
    </p:spTree>
    <p:extLst>
      <p:ext uri="{BB962C8B-B14F-4D97-AF65-F5344CB8AC3E}">
        <p14:creationId xmlns:p14="http://schemas.microsoft.com/office/powerpoint/2010/main" val="3375899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5FADE-0246-439F-92D0-130921B11937}"/>
              </a:ext>
            </a:extLst>
          </p:cNvPr>
          <p:cNvSpPr>
            <a:spLocks noGrp="1"/>
          </p:cNvSpPr>
          <p:nvPr>
            <p:ph type="title"/>
          </p:nvPr>
        </p:nvSpPr>
        <p:spPr/>
        <p:txBody>
          <a:bodyPr/>
          <a:lstStyle/>
          <a:p>
            <a:r>
              <a:rPr lang="en-GB" dirty="0"/>
              <a:t>Semi Structured interviews</a:t>
            </a:r>
          </a:p>
        </p:txBody>
      </p:sp>
      <p:sp>
        <p:nvSpPr>
          <p:cNvPr id="3" name="TextBox 2">
            <a:extLst>
              <a:ext uri="{FF2B5EF4-FFF2-40B4-BE49-F238E27FC236}">
                <a16:creationId xmlns:a16="http://schemas.microsoft.com/office/drawing/2014/main" id="{87294ADB-667C-4652-8FD3-FE6584BB931B}"/>
              </a:ext>
            </a:extLst>
          </p:cNvPr>
          <p:cNvSpPr txBox="1"/>
          <p:nvPr/>
        </p:nvSpPr>
        <p:spPr>
          <a:xfrm>
            <a:off x="838200" y="1379969"/>
            <a:ext cx="11013489" cy="5355312"/>
          </a:xfrm>
          <a:prstGeom prst="rect">
            <a:avLst/>
          </a:prstGeom>
          <a:noFill/>
        </p:spPr>
        <p:txBody>
          <a:bodyPr wrap="square" rtlCol="0">
            <a:spAutoFit/>
          </a:bodyPr>
          <a:lstStyle/>
          <a:p>
            <a:r>
              <a:rPr lang="en-GB" b="1" dirty="0"/>
              <a:t>Semi- structured interviews</a:t>
            </a:r>
          </a:p>
          <a:p>
            <a:endParaRPr lang="en-GB" dirty="0"/>
          </a:p>
          <a:p>
            <a:r>
              <a:rPr lang="en-GB" dirty="0"/>
              <a:t>Have to assess collaborative initiatives on a case by case basis due to number of participants, context, formalisation of initial agreements from outset and degree of dependence. Initial findings indicate:</a:t>
            </a:r>
          </a:p>
          <a:p>
            <a:endParaRPr lang="en-GB" dirty="0"/>
          </a:p>
          <a:p>
            <a:pPr marL="742950" lvl="1" indent="-285750">
              <a:buFont typeface="Arial" panose="020B0604020202020204" pitchFamily="34" charset="0"/>
              <a:buChar char="•"/>
            </a:pPr>
            <a:r>
              <a:rPr lang="en-GB" dirty="0"/>
              <a:t>Agreed contract at the beginning neutralises power issues</a:t>
            </a:r>
          </a:p>
          <a:p>
            <a:pPr lvl="1"/>
            <a:endParaRPr lang="en-GB" dirty="0"/>
          </a:p>
          <a:p>
            <a:pPr marL="742950" lvl="1" indent="-285750">
              <a:buFont typeface="Arial" panose="020B0604020202020204" pitchFamily="34" charset="0"/>
              <a:buChar char="•"/>
            </a:pPr>
            <a:r>
              <a:rPr lang="en-GB" dirty="0"/>
              <a:t>Awareness of unequal power is usually known from the outset and accepted</a:t>
            </a:r>
          </a:p>
          <a:p>
            <a:pPr lvl="1"/>
            <a:endParaRPr lang="en-GB" dirty="0"/>
          </a:p>
          <a:p>
            <a:pPr marL="742950" lvl="1" indent="-285750">
              <a:buFont typeface="Arial" panose="020B0604020202020204" pitchFamily="34" charset="0"/>
              <a:buChar char="•"/>
            </a:pPr>
            <a:r>
              <a:rPr lang="en-GB" dirty="0"/>
              <a:t>Personal relationships have been present before commencing</a:t>
            </a:r>
          </a:p>
          <a:p>
            <a:pPr lvl="1"/>
            <a:endParaRPr lang="en-GB" dirty="0"/>
          </a:p>
          <a:p>
            <a:pPr marL="742950" lvl="1" indent="-285750">
              <a:buFont typeface="Arial" panose="020B0604020202020204" pitchFamily="34" charset="0"/>
              <a:buChar char="•"/>
            </a:pPr>
            <a:r>
              <a:rPr lang="en-GB" dirty="0"/>
              <a:t>Power and trust are neutral until something goes wrong or the initiative is challenged – power is then used but usually to realign the initiative, not usually in a destructive way</a:t>
            </a:r>
          </a:p>
          <a:p>
            <a:pPr lvl="1"/>
            <a:endParaRPr lang="en-GB" dirty="0"/>
          </a:p>
          <a:p>
            <a:pPr marL="742950" lvl="1" indent="-285750">
              <a:buFont typeface="Arial" panose="020B0604020202020204" pitchFamily="34" charset="0"/>
              <a:buChar char="•"/>
            </a:pPr>
            <a:r>
              <a:rPr lang="en-GB" dirty="0"/>
              <a:t>Most participants would work with each other again even if only partially successful</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Gender noted as a shaping influence </a:t>
            </a:r>
          </a:p>
          <a:p>
            <a:pPr marL="742950" lvl="1" indent="-285750">
              <a:buFont typeface="Arial" panose="020B0604020202020204" pitchFamily="34" charset="0"/>
              <a:buChar char="•"/>
            </a:pPr>
            <a:endParaRPr lang="en-GB" dirty="0"/>
          </a:p>
          <a:p>
            <a:pPr marL="742950" lvl="1" indent="-285750">
              <a:buFont typeface="Arial" panose="020B0604020202020204" pitchFamily="34" charset="0"/>
              <a:buChar char="•"/>
            </a:pPr>
            <a:r>
              <a:rPr lang="en-GB" dirty="0"/>
              <a:t>COVID impact - to be confirmed on completion of semi structured interviews</a:t>
            </a:r>
          </a:p>
        </p:txBody>
      </p:sp>
    </p:spTree>
    <p:extLst>
      <p:ext uri="{BB962C8B-B14F-4D97-AF65-F5344CB8AC3E}">
        <p14:creationId xmlns:p14="http://schemas.microsoft.com/office/powerpoint/2010/main" val="553747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0110"/>
            <a:ext cx="10515600" cy="1325563"/>
          </a:xfrm>
        </p:spPr>
        <p:txBody>
          <a:bodyPr>
            <a:normAutofit/>
          </a:bodyPr>
          <a:lstStyle/>
          <a:p>
            <a:r>
              <a:rPr lang="en-GB" sz="3200" dirty="0"/>
              <a:t>References </a:t>
            </a:r>
          </a:p>
        </p:txBody>
      </p:sp>
      <p:sp>
        <p:nvSpPr>
          <p:cNvPr id="3" name="Rectangle 2"/>
          <p:cNvSpPr/>
          <p:nvPr/>
        </p:nvSpPr>
        <p:spPr>
          <a:xfrm>
            <a:off x="838200" y="950891"/>
            <a:ext cx="10874829" cy="5847755"/>
          </a:xfrm>
          <a:prstGeom prst="rect">
            <a:avLst/>
          </a:prstGeom>
        </p:spPr>
        <p:txBody>
          <a:bodyPr wrap="square">
            <a:spAutoFit/>
          </a:bodyPr>
          <a:lstStyle/>
          <a:p>
            <a:r>
              <a:rPr lang="en-GB" sz="1100" dirty="0"/>
              <a:t>Ansell, C. and Gash, A. (2012) 'Stewards, mediators, and catalysts: Toward a model of collaborative leadership1', The Innovation Journal, 17(1), pp. 2-21.</a:t>
            </a:r>
          </a:p>
          <a:p>
            <a:endParaRPr lang="en-GB" sz="1100" dirty="0"/>
          </a:p>
          <a:p>
            <a:r>
              <a:rPr lang="en-GB" sz="1100" b="0" i="0" dirty="0">
                <a:solidFill>
                  <a:srgbClr val="000000"/>
                </a:solidFill>
                <a:effectLst/>
              </a:rPr>
              <a:t>Chen, X., L, </a:t>
            </a:r>
            <a:r>
              <a:rPr lang="en-GB" sz="1100" b="0" i="0" dirty="0" err="1">
                <a:solidFill>
                  <a:srgbClr val="000000"/>
                </a:solidFill>
                <a:effectLst/>
              </a:rPr>
              <a:t>Mahling</a:t>
            </a:r>
            <a:r>
              <a:rPr lang="en-GB" sz="1100" b="0" i="0" dirty="0">
                <a:solidFill>
                  <a:srgbClr val="000000"/>
                </a:solidFill>
                <a:effectLst/>
              </a:rPr>
              <a:t>, A., Riedel, R. and Mueller, E. (2015) 'Typology of Collaboration Based on the Collaboration Structure', </a:t>
            </a:r>
            <a:r>
              <a:rPr lang="en-GB" sz="1100" b="0" i="1" dirty="0">
                <a:solidFill>
                  <a:srgbClr val="000000"/>
                </a:solidFill>
                <a:effectLst/>
              </a:rPr>
              <a:t>Science Direct,</a:t>
            </a:r>
            <a:r>
              <a:rPr lang="en-GB" sz="1100" b="0" i="0" dirty="0">
                <a:solidFill>
                  <a:srgbClr val="000000"/>
                </a:solidFill>
                <a:effectLst/>
              </a:rPr>
              <a:t> (IFAC Pares online, </a:t>
            </a:r>
            <a:r>
              <a:rPr lang="en-GB" sz="1100" b="0" i="0" dirty="0" err="1">
                <a:solidFill>
                  <a:srgbClr val="000000"/>
                </a:solidFill>
                <a:effectLst/>
              </a:rPr>
              <a:t>Elsevir</a:t>
            </a:r>
            <a:r>
              <a:rPr lang="en-GB" sz="1100" b="0" i="0" dirty="0">
                <a:solidFill>
                  <a:srgbClr val="000000"/>
                </a:solidFill>
                <a:effectLst/>
              </a:rPr>
              <a:t>).</a:t>
            </a:r>
            <a:endParaRPr lang="en-GB" sz="1100" dirty="0"/>
          </a:p>
          <a:p>
            <a:endParaRPr lang="en-GB" sz="1100" dirty="0"/>
          </a:p>
          <a:p>
            <a:r>
              <a:rPr lang="en-GB" sz="1100" dirty="0"/>
              <a:t>Chris </a:t>
            </a:r>
            <a:r>
              <a:rPr lang="en-GB" sz="1100" dirty="0" err="1"/>
              <a:t>Huxham</a:t>
            </a:r>
            <a:r>
              <a:rPr lang="en-GB" sz="1100" dirty="0"/>
              <a:t> , S. V., C. </a:t>
            </a:r>
            <a:r>
              <a:rPr lang="en-GB" sz="1100" dirty="0" err="1"/>
              <a:t>Huxham</a:t>
            </a:r>
            <a:r>
              <a:rPr lang="en-GB" sz="1100" dirty="0"/>
              <a:t> &amp; C. Eden (2000) 'The Challenge of Collaborative Governance', Public Management an International Journal of Research</a:t>
            </a:r>
          </a:p>
          <a:p>
            <a:r>
              <a:rPr lang="en-GB" sz="1100" dirty="0"/>
              <a:t>and Theory, 2:3, pp. 337-358.</a:t>
            </a:r>
          </a:p>
          <a:p>
            <a:endParaRPr lang="en-GB" sz="1100" dirty="0"/>
          </a:p>
          <a:p>
            <a:r>
              <a:rPr lang="en-GB" sz="1100" dirty="0"/>
              <a:t>Emerson, K., </a:t>
            </a:r>
            <a:r>
              <a:rPr lang="en-GB" sz="1100" dirty="0" err="1"/>
              <a:t>Nabatchi</a:t>
            </a:r>
            <a:r>
              <a:rPr lang="en-GB" sz="1100" dirty="0"/>
              <a:t>, T. and </a:t>
            </a:r>
            <a:r>
              <a:rPr lang="en-GB" sz="1100" dirty="0" err="1"/>
              <a:t>Balogh</a:t>
            </a:r>
            <a:r>
              <a:rPr lang="en-GB" sz="1100" dirty="0"/>
              <a:t>, S. (2012) 'An Integrative Framework for Collaborative Governance', Journal of Public Administration Research and Theory, 22(1), pp. 1-29.</a:t>
            </a:r>
          </a:p>
          <a:p>
            <a:r>
              <a:rPr lang="en-GB" sz="1100" dirty="0" err="1"/>
              <a:t>Gangl</a:t>
            </a:r>
            <a:r>
              <a:rPr lang="en-GB" sz="1100" dirty="0"/>
              <a:t>, K., Hofmann, E. and </a:t>
            </a:r>
            <a:r>
              <a:rPr lang="en-GB" sz="1100" dirty="0" err="1"/>
              <a:t>Kirchler</a:t>
            </a:r>
            <a:r>
              <a:rPr lang="en-GB" sz="1100" dirty="0"/>
              <a:t>, E. (2015) 'Tax authorities' interaction with taxpayers: A conception of compliance in social dilemmas by power and trust', New Ideas in Psychology, 37, pp. 13-23.</a:t>
            </a:r>
          </a:p>
          <a:p>
            <a:endParaRPr lang="en-GB" sz="1100" dirty="0"/>
          </a:p>
          <a:p>
            <a:r>
              <a:rPr lang="en-GB" sz="1100" dirty="0"/>
              <a:t>Hofmann, E., </a:t>
            </a:r>
            <a:r>
              <a:rPr lang="en-GB" sz="1100" dirty="0" err="1"/>
              <a:t>Hartl</a:t>
            </a:r>
            <a:r>
              <a:rPr lang="en-GB" sz="1100" dirty="0"/>
              <a:t>, B. and </a:t>
            </a:r>
            <a:r>
              <a:rPr lang="en-GB" sz="1100" dirty="0" err="1"/>
              <a:t>Penz</a:t>
            </a:r>
            <a:r>
              <a:rPr lang="en-GB" sz="1100" dirty="0"/>
              <a:t>, E. (2017) 'Power versus trust – what matters more in collaborative consumption?', The Journal of services marketing, 31(6), pp. 589-603.</a:t>
            </a:r>
          </a:p>
          <a:p>
            <a:r>
              <a:rPr lang="en-GB" sz="1100" dirty="0" err="1"/>
              <a:t>Horak</a:t>
            </a:r>
            <a:r>
              <a:rPr lang="en-GB" sz="1100" dirty="0"/>
              <a:t>, S. and Long, C. P. (2018) 'Dissolving the paradox: toward a Yin–Yang perspective on the power and trust antagonism in collaborative business relationships', Supply chain management, 23(6), pp. 573-590.</a:t>
            </a:r>
          </a:p>
          <a:p>
            <a:endParaRPr lang="en-GB" sz="1100" dirty="0"/>
          </a:p>
          <a:p>
            <a:r>
              <a:rPr lang="en-GB" sz="1100" dirty="0" err="1"/>
              <a:t>Huxham</a:t>
            </a:r>
            <a:r>
              <a:rPr lang="en-GB" sz="1100" dirty="0"/>
              <a:t>, C. (1996) Creating collaborative advantage. London: London : SAGE.</a:t>
            </a:r>
          </a:p>
          <a:p>
            <a:endParaRPr lang="en-GB" sz="1100" dirty="0"/>
          </a:p>
          <a:p>
            <a:r>
              <a:rPr lang="en-GB" sz="1100" dirty="0" err="1"/>
              <a:t>Huxham</a:t>
            </a:r>
            <a:r>
              <a:rPr lang="en-GB" sz="1100" dirty="0"/>
              <a:t>, C., </a:t>
            </a:r>
            <a:r>
              <a:rPr lang="en-GB" sz="1100" dirty="0" err="1"/>
              <a:t>Vangen</a:t>
            </a:r>
            <a:r>
              <a:rPr lang="en-GB" sz="1100" dirty="0"/>
              <a:t>, S., </a:t>
            </a:r>
            <a:r>
              <a:rPr lang="en-GB" sz="1100" dirty="0" err="1"/>
              <a:t>Huxham</a:t>
            </a:r>
            <a:r>
              <a:rPr lang="en-GB" sz="1100" dirty="0"/>
              <a:t>, C. and Eden, C. (2000) 'The Challenge of Collaborative Governance', Public Management: An International Journal of Research and Theory, 2(3), pp. 337-358.</a:t>
            </a:r>
          </a:p>
          <a:p>
            <a:endParaRPr lang="en-GB" sz="1100" dirty="0"/>
          </a:p>
          <a:p>
            <a:r>
              <a:rPr lang="en-GB" sz="1100" dirty="0" err="1"/>
              <a:t>Kirchler</a:t>
            </a:r>
            <a:r>
              <a:rPr lang="en-GB" sz="1100" dirty="0"/>
              <a:t>, E., </a:t>
            </a:r>
            <a:r>
              <a:rPr lang="en-GB" sz="1100" dirty="0" err="1"/>
              <a:t>Hoelzl</a:t>
            </a:r>
            <a:r>
              <a:rPr lang="en-GB" sz="1100" dirty="0"/>
              <a:t>, E. and Wahl, I. (2008) 'Enforced versus voluntary tax compliance: The slippery slope framework', Journal of Economic Psychology, 29, pp. 210-225.</a:t>
            </a:r>
          </a:p>
          <a:p>
            <a:endParaRPr lang="en-GB" sz="1100" dirty="0"/>
          </a:p>
          <a:p>
            <a:r>
              <a:rPr lang="en-GB" sz="1100" dirty="0"/>
              <a:t>Purdy, J. M. (2012) 'Framework for Assessing Power in Collaborative Governance Processes'.</a:t>
            </a:r>
          </a:p>
          <a:p>
            <a:endParaRPr lang="en-GB" sz="1100" dirty="0"/>
          </a:p>
          <a:p>
            <a:r>
              <a:rPr lang="en-GB" sz="1100" dirty="0"/>
              <a:t>Ran, B. and Qi, H. (2018) 'Contingencies of Power Sharing in Collaborative Governance', The American Review of Public Administration, 48(8), pp. 836-851.</a:t>
            </a:r>
          </a:p>
          <a:p>
            <a:endParaRPr lang="en-GB" sz="1100" dirty="0"/>
          </a:p>
          <a:p>
            <a:r>
              <a:rPr lang="en-GB" sz="1100" dirty="0"/>
              <a:t>Ran, B. and Qi, H. (2019) 'The Entangled Twins: Power and Trust in Collaborative Governance', Administration &amp; Society, 51(4), pp. 607-636.</a:t>
            </a:r>
          </a:p>
          <a:p>
            <a:endParaRPr lang="en-GB" sz="1100" dirty="0"/>
          </a:p>
          <a:p>
            <a:r>
              <a:rPr lang="en-GB" sz="1100" dirty="0" err="1"/>
              <a:t>Sørensen</a:t>
            </a:r>
            <a:r>
              <a:rPr lang="en-GB" sz="1100" dirty="0"/>
              <a:t>, E. and </a:t>
            </a:r>
            <a:r>
              <a:rPr lang="en-GB" sz="1100" dirty="0" err="1"/>
              <a:t>Torfing</a:t>
            </a:r>
            <a:r>
              <a:rPr lang="en-GB" sz="1100" dirty="0"/>
              <a:t>, J. (2009) 'Making Governance Networks Effective and Democratic Through </a:t>
            </a:r>
            <a:r>
              <a:rPr lang="en-GB" sz="1100" dirty="0" err="1"/>
              <a:t>Metagovernance</a:t>
            </a:r>
            <a:r>
              <a:rPr lang="en-GB" sz="1100" dirty="0"/>
              <a:t>', Public Administration, 87(2), pp. 234.</a:t>
            </a:r>
          </a:p>
          <a:p>
            <a:endParaRPr lang="en-GB" sz="1100" dirty="0"/>
          </a:p>
          <a:p>
            <a:r>
              <a:rPr lang="en-GB" sz="1100" dirty="0"/>
              <a:t>Welsh Government (2020) Regulations to establish Corporate Joint Committees (CJC’s) Number WG41255 Welsh Government 12 October 2020</a:t>
            </a:r>
          </a:p>
          <a:p>
            <a:endParaRPr lang="en-GB" sz="1100" dirty="0"/>
          </a:p>
          <a:p>
            <a:r>
              <a:rPr lang="en-GB" sz="1100" dirty="0" err="1"/>
              <a:t>Vangen</a:t>
            </a:r>
            <a:r>
              <a:rPr lang="en-GB" sz="1100" dirty="0"/>
              <a:t>, S. and </a:t>
            </a:r>
            <a:r>
              <a:rPr lang="en-GB" sz="1100" dirty="0" err="1"/>
              <a:t>Huxham</a:t>
            </a:r>
            <a:r>
              <a:rPr lang="en-GB" sz="1100" dirty="0"/>
              <a:t>, C. (2003) 'Nurturing Collaborative Relations: Building Trust in </a:t>
            </a:r>
            <a:r>
              <a:rPr lang="en-GB" sz="1100" dirty="0" err="1"/>
              <a:t>Interorganizational</a:t>
            </a:r>
            <a:r>
              <a:rPr lang="en-GB" sz="1100" dirty="0"/>
              <a:t> Collaboration', The Journal of Applied </a:t>
            </a:r>
            <a:r>
              <a:rPr lang="en-GB" sz="1100" dirty="0" err="1"/>
              <a:t>Behavioral</a:t>
            </a:r>
            <a:r>
              <a:rPr lang="en-GB" sz="1100" dirty="0"/>
              <a:t> Science, 39(1), pp. 5-31.</a:t>
            </a:r>
          </a:p>
        </p:txBody>
      </p:sp>
    </p:spTree>
    <p:extLst>
      <p:ext uri="{BB962C8B-B14F-4D97-AF65-F5344CB8AC3E}">
        <p14:creationId xmlns:p14="http://schemas.microsoft.com/office/powerpoint/2010/main" val="1884700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66218"/>
            <a:ext cx="10515600" cy="1325563"/>
          </a:xfrm>
        </p:spPr>
        <p:txBody>
          <a:bodyPr>
            <a:noAutofit/>
          </a:bodyPr>
          <a:lstStyle/>
          <a:p>
            <a:r>
              <a:rPr lang="en-GB" sz="3200" b="1" dirty="0"/>
              <a:t>Aim</a:t>
            </a:r>
            <a:br>
              <a:rPr lang="en-GB" sz="3200" dirty="0"/>
            </a:br>
            <a:br>
              <a:rPr lang="en-GB" sz="3200" dirty="0"/>
            </a:br>
            <a:r>
              <a:rPr lang="en-GB" sz="3200" dirty="0"/>
              <a:t>To fill a gap in knowledge and practice whereby Trust and Power relations in collaboration have been individually studied but have not been evaluated acting together</a:t>
            </a:r>
            <a:br>
              <a:rPr lang="en-GB" sz="3200" dirty="0"/>
            </a:br>
            <a:br>
              <a:rPr lang="en-GB" sz="3200" dirty="0"/>
            </a:br>
            <a:r>
              <a:rPr lang="en-GB" sz="3200" dirty="0"/>
              <a:t>This empirical analysis of collaboration took place during the pandemic period this helps to assess power and trust relationships in this testing context</a:t>
            </a:r>
          </a:p>
        </p:txBody>
      </p:sp>
    </p:spTree>
    <p:extLst>
      <p:ext uri="{BB962C8B-B14F-4D97-AF65-F5344CB8AC3E}">
        <p14:creationId xmlns:p14="http://schemas.microsoft.com/office/powerpoint/2010/main" val="4201491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8531" y="529322"/>
            <a:ext cx="2649828" cy="707886"/>
          </a:xfrm>
          <a:prstGeom prst="rect">
            <a:avLst/>
          </a:prstGeom>
          <a:noFill/>
        </p:spPr>
        <p:txBody>
          <a:bodyPr wrap="none" rtlCol="0">
            <a:spAutoFit/>
          </a:bodyPr>
          <a:lstStyle/>
          <a:p>
            <a:r>
              <a:rPr lang="en-GB" sz="4000" dirty="0"/>
              <a:t>Background</a:t>
            </a:r>
          </a:p>
        </p:txBody>
      </p:sp>
      <p:sp>
        <p:nvSpPr>
          <p:cNvPr id="8" name="TextBox 7">
            <a:extLst>
              <a:ext uri="{FF2B5EF4-FFF2-40B4-BE49-F238E27FC236}">
                <a16:creationId xmlns:a16="http://schemas.microsoft.com/office/drawing/2014/main" id="{0C2C3311-BDEB-4213-A8E9-10F511B0DF25}"/>
              </a:ext>
            </a:extLst>
          </p:cNvPr>
          <p:cNvSpPr txBox="1"/>
          <p:nvPr/>
        </p:nvSpPr>
        <p:spPr>
          <a:xfrm>
            <a:off x="768531" y="1453186"/>
            <a:ext cx="10834584" cy="4247317"/>
          </a:xfrm>
          <a:prstGeom prst="rect">
            <a:avLst/>
          </a:prstGeom>
          <a:noFill/>
        </p:spPr>
        <p:txBody>
          <a:bodyPr wrap="square">
            <a:spAutoFit/>
          </a:bodyPr>
          <a:lstStyle/>
          <a:p>
            <a:r>
              <a:rPr lang="en-GB" dirty="0"/>
              <a:t>Collaborative governance has a popular following but a mixed track record of sustainable outcomes </a:t>
            </a:r>
          </a:p>
          <a:p>
            <a:endParaRPr lang="en-GB" dirty="0"/>
          </a:p>
          <a:p>
            <a:r>
              <a:rPr lang="en-GB" dirty="0"/>
              <a:t>(Sorensen and </a:t>
            </a:r>
            <a:r>
              <a:rPr lang="en-GB" dirty="0" err="1"/>
              <a:t>Torfing</a:t>
            </a:r>
            <a:r>
              <a:rPr lang="en-GB" dirty="0"/>
              <a:t> 2009). </a:t>
            </a:r>
          </a:p>
          <a:p>
            <a:endParaRPr lang="en-GB" dirty="0"/>
          </a:p>
          <a:p>
            <a:r>
              <a:rPr lang="en-GB" dirty="0"/>
              <a:t>Arguably, improved outcomes where collaboration takes place may feasibly come from the recognition that power and trust relationships, often unequal from the start, are overlooked and should be managed as part of a collaborative system (Gash &amp; Ansell 2008; Emerson &amp; </a:t>
            </a:r>
            <a:r>
              <a:rPr lang="en-GB" dirty="0" err="1"/>
              <a:t>Nabatchi</a:t>
            </a:r>
            <a:r>
              <a:rPr lang="en-GB" dirty="0"/>
              <a:t> 2016). </a:t>
            </a:r>
          </a:p>
          <a:p>
            <a:endParaRPr lang="en-GB" dirty="0"/>
          </a:p>
          <a:p>
            <a:r>
              <a:rPr lang="en-GB" dirty="0"/>
              <a:t>Better understanding and management may improve sustainable outcomes and reduce costs. The research will critically evaluate collaborative governance and the relationship of both organisations and individuals in active collaborative situations. </a:t>
            </a:r>
          </a:p>
          <a:p>
            <a:endParaRPr lang="en-GB" dirty="0"/>
          </a:p>
          <a:p>
            <a:r>
              <a:rPr lang="en-GB" sz="1800" dirty="0">
                <a:effectLst/>
                <a:latin typeface="Times New Roman" panose="02020603050405020304" pitchFamily="18" charset="0"/>
                <a:ea typeface="Calibri" panose="020F0502020204030204" pitchFamily="34" charset="0"/>
              </a:rPr>
              <a:t>A systematic review of literature shows that whilst the detailed address to both power and trust singularly has been undertaken, a framework that brings both together as a means of analysis and improvement in collaborative arrangements outcomes has not been developed. </a:t>
            </a:r>
            <a:endParaRPr lang="en-GB" dirty="0"/>
          </a:p>
        </p:txBody>
      </p:sp>
    </p:spTree>
    <p:extLst>
      <p:ext uri="{BB962C8B-B14F-4D97-AF65-F5344CB8AC3E}">
        <p14:creationId xmlns:p14="http://schemas.microsoft.com/office/powerpoint/2010/main" val="404764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05691" y="505097"/>
            <a:ext cx="2706895" cy="646331"/>
          </a:xfrm>
          <a:prstGeom prst="rect">
            <a:avLst/>
          </a:prstGeom>
          <a:noFill/>
        </p:spPr>
        <p:txBody>
          <a:bodyPr wrap="none" rtlCol="0">
            <a:spAutoFit/>
          </a:bodyPr>
          <a:lstStyle/>
          <a:p>
            <a:r>
              <a:rPr lang="en-GB" sz="3600" dirty="0"/>
              <a:t>Methodology</a:t>
            </a:r>
          </a:p>
        </p:txBody>
      </p:sp>
      <p:sp>
        <p:nvSpPr>
          <p:cNvPr id="10" name="Callout: Right Arrow 9">
            <a:extLst>
              <a:ext uri="{FF2B5EF4-FFF2-40B4-BE49-F238E27FC236}">
                <a16:creationId xmlns:a16="http://schemas.microsoft.com/office/drawing/2014/main" id="{07C9675B-9B05-4BF7-81D2-8E04FFA25CA6}"/>
              </a:ext>
            </a:extLst>
          </p:cNvPr>
          <p:cNvSpPr/>
          <p:nvPr/>
        </p:nvSpPr>
        <p:spPr>
          <a:xfrm>
            <a:off x="2183908" y="1624614"/>
            <a:ext cx="2290438" cy="194421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Systematic review Literature</a:t>
            </a:r>
          </a:p>
        </p:txBody>
      </p:sp>
      <p:sp>
        <p:nvSpPr>
          <p:cNvPr id="11" name="Callout: Up Arrow 10">
            <a:extLst>
              <a:ext uri="{FF2B5EF4-FFF2-40B4-BE49-F238E27FC236}">
                <a16:creationId xmlns:a16="http://schemas.microsoft.com/office/drawing/2014/main" id="{9BB60BC0-707B-4345-8BF0-2D4BC175CB50}"/>
              </a:ext>
            </a:extLst>
          </p:cNvPr>
          <p:cNvSpPr/>
          <p:nvPr/>
        </p:nvSpPr>
        <p:spPr>
          <a:xfrm>
            <a:off x="621438" y="3817398"/>
            <a:ext cx="1562470" cy="1198486"/>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Socio-Psychological</a:t>
            </a:r>
          </a:p>
        </p:txBody>
      </p:sp>
      <p:sp>
        <p:nvSpPr>
          <p:cNvPr id="12" name="Callout: Up Arrow 11">
            <a:extLst>
              <a:ext uri="{FF2B5EF4-FFF2-40B4-BE49-F238E27FC236}">
                <a16:creationId xmlns:a16="http://schemas.microsoft.com/office/drawing/2014/main" id="{C116166A-0F6C-4DB4-B60F-BCB4C79DB7E9}"/>
              </a:ext>
            </a:extLst>
          </p:cNvPr>
          <p:cNvSpPr/>
          <p:nvPr/>
        </p:nvSpPr>
        <p:spPr>
          <a:xfrm>
            <a:off x="3612586" y="3808520"/>
            <a:ext cx="1562470" cy="1198486"/>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Types and forms of collaboration </a:t>
            </a:r>
          </a:p>
        </p:txBody>
      </p:sp>
      <p:sp>
        <p:nvSpPr>
          <p:cNvPr id="14" name="Callout: Up Arrow 13">
            <a:extLst>
              <a:ext uri="{FF2B5EF4-FFF2-40B4-BE49-F238E27FC236}">
                <a16:creationId xmlns:a16="http://schemas.microsoft.com/office/drawing/2014/main" id="{86CD9087-D1B0-48F0-B1A5-966EE41A8E0F}"/>
              </a:ext>
            </a:extLst>
          </p:cNvPr>
          <p:cNvSpPr/>
          <p:nvPr/>
        </p:nvSpPr>
        <p:spPr>
          <a:xfrm>
            <a:off x="2130641" y="3817398"/>
            <a:ext cx="1562470" cy="1198486"/>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Trust and Power </a:t>
            </a:r>
          </a:p>
        </p:txBody>
      </p:sp>
      <p:sp>
        <p:nvSpPr>
          <p:cNvPr id="15" name="Callout: Right Arrow 14">
            <a:extLst>
              <a:ext uri="{FF2B5EF4-FFF2-40B4-BE49-F238E27FC236}">
                <a16:creationId xmlns:a16="http://schemas.microsoft.com/office/drawing/2014/main" id="{D5923E7F-E939-4B88-98F9-BFF5CE5B8D98}"/>
              </a:ext>
            </a:extLst>
          </p:cNvPr>
          <p:cNvSpPr/>
          <p:nvPr/>
        </p:nvSpPr>
        <p:spPr>
          <a:xfrm>
            <a:off x="5427218" y="1624614"/>
            <a:ext cx="2290438" cy="194421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Primary data collection</a:t>
            </a:r>
          </a:p>
        </p:txBody>
      </p:sp>
      <p:sp>
        <p:nvSpPr>
          <p:cNvPr id="16" name="Callout: Up Arrow 15">
            <a:extLst>
              <a:ext uri="{FF2B5EF4-FFF2-40B4-BE49-F238E27FC236}">
                <a16:creationId xmlns:a16="http://schemas.microsoft.com/office/drawing/2014/main" id="{89811B6C-D7B1-4367-84EC-76D8376B2649}"/>
              </a:ext>
            </a:extLst>
          </p:cNvPr>
          <p:cNvSpPr/>
          <p:nvPr/>
        </p:nvSpPr>
        <p:spPr>
          <a:xfrm>
            <a:off x="5454476" y="3568824"/>
            <a:ext cx="1562470" cy="2734322"/>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Questionnaire</a:t>
            </a:r>
          </a:p>
          <a:p>
            <a:pPr algn="ctr"/>
            <a:r>
              <a:rPr lang="en-GB" dirty="0"/>
              <a:t>Snow balling and deliberate via business </a:t>
            </a:r>
            <a:r>
              <a:rPr lang="en-GB" dirty="0" err="1"/>
              <a:t>Linkedin</a:t>
            </a:r>
            <a:r>
              <a:rPr lang="en-GB" dirty="0"/>
              <a:t> and email</a:t>
            </a:r>
          </a:p>
        </p:txBody>
      </p:sp>
      <p:sp>
        <p:nvSpPr>
          <p:cNvPr id="17" name="Callout: Up Arrow 16">
            <a:extLst>
              <a:ext uri="{FF2B5EF4-FFF2-40B4-BE49-F238E27FC236}">
                <a16:creationId xmlns:a16="http://schemas.microsoft.com/office/drawing/2014/main" id="{283D7B16-4036-47DD-9CDC-DB69933DC7C2}"/>
              </a:ext>
            </a:extLst>
          </p:cNvPr>
          <p:cNvSpPr/>
          <p:nvPr/>
        </p:nvSpPr>
        <p:spPr>
          <a:xfrm>
            <a:off x="7120745" y="3817398"/>
            <a:ext cx="1562470" cy="1198486"/>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Semi-Structured interviews </a:t>
            </a:r>
          </a:p>
        </p:txBody>
      </p:sp>
      <p:sp>
        <p:nvSpPr>
          <p:cNvPr id="18" name="Callout: Right Arrow 17">
            <a:extLst>
              <a:ext uri="{FF2B5EF4-FFF2-40B4-BE49-F238E27FC236}">
                <a16:creationId xmlns:a16="http://schemas.microsoft.com/office/drawing/2014/main" id="{B0F55166-7C66-4471-905E-C0468C6AF989}"/>
              </a:ext>
            </a:extLst>
          </p:cNvPr>
          <p:cNvSpPr/>
          <p:nvPr/>
        </p:nvSpPr>
        <p:spPr>
          <a:xfrm>
            <a:off x="8670528" y="1624614"/>
            <a:ext cx="2290438" cy="194421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Initial findings</a:t>
            </a:r>
          </a:p>
        </p:txBody>
      </p:sp>
    </p:spTree>
    <p:extLst>
      <p:ext uri="{BB962C8B-B14F-4D97-AF65-F5344CB8AC3E}">
        <p14:creationId xmlns:p14="http://schemas.microsoft.com/office/powerpoint/2010/main" val="685952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5D205-8F97-4DAC-8EB7-CB16C6DAD1EF}"/>
              </a:ext>
            </a:extLst>
          </p:cNvPr>
          <p:cNvSpPr>
            <a:spLocks noGrp="1"/>
          </p:cNvSpPr>
          <p:nvPr>
            <p:ph type="title"/>
          </p:nvPr>
        </p:nvSpPr>
        <p:spPr/>
        <p:txBody>
          <a:bodyPr/>
          <a:lstStyle/>
          <a:p>
            <a:r>
              <a:rPr lang="en-GB" dirty="0"/>
              <a:t>Evaluation of collaboration</a:t>
            </a:r>
          </a:p>
        </p:txBody>
      </p:sp>
      <p:sp>
        <p:nvSpPr>
          <p:cNvPr id="4" name="TextBox 3">
            <a:extLst>
              <a:ext uri="{FF2B5EF4-FFF2-40B4-BE49-F238E27FC236}">
                <a16:creationId xmlns:a16="http://schemas.microsoft.com/office/drawing/2014/main" id="{2C5FE785-9209-40D1-AA20-DD455CFAFE60}"/>
              </a:ext>
            </a:extLst>
          </p:cNvPr>
          <p:cNvSpPr txBox="1"/>
          <p:nvPr/>
        </p:nvSpPr>
        <p:spPr>
          <a:xfrm>
            <a:off x="838200" y="1840078"/>
            <a:ext cx="11191043" cy="4835683"/>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Defining ‘success’ and ‘failure’ is in itself an art rather than a science </a:t>
            </a: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Assumptions of shared risk, an essential pre-requisite, often leads to a no blame culture. McNamara et al (2020) studied the causes of failure (trust, leadership &amp; </a:t>
            </a:r>
            <a:r>
              <a:rPr lang="en-GB" dirty="0">
                <a:latin typeface="Calibri" panose="020F0502020204030204" pitchFamily="34" charset="0"/>
                <a:ea typeface="Calibri" panose="020F0502020204030204" pitchFamily="34" charset="0"/>
                <a:cs typeface="Times New Roman" panose="02020603050405020304" pitchFamily="18" charset="0"/>
              </a:rPr>
              <a:t>goals) </a:t>
            </a:r>
            <a:r>
              <a:rPr lang="en-GB" sz="1800" dirty="0">
                <a:effectLst/>
                <a:latin typeface="Calibri" panose="020F0502020204030204" pitchFamily="34" charset="0"/>
                <a:ea typeface="Calibri" panose="020F0502020204030204" pitchFamily="34" charset="0"/>
                <a:cs typeface="Times New Roman" panose="02020603050405020304" pitchFamily="18" charset="0"/>
              </a:rPr>
              <a:t>whilst noting most studies overwhelmingly focus on successes. </a:t>
            </a:r>
            <a:r>
              <a:rPr lang="en-GB" dirty="0">
                <a:latin typeface="Calibri" panose="020F0502020204030204" pitchFamily="34" charset="0"/>
                <a:ea typeface="Calibri" panose="020F0502020204030204" pitchFamily="34" charset="0"/>
                <a:cs typeface="Times New Roman" panose="02020603050405020304" pitchFamily="18" charset="0"/>
              </a:rPr>
              <a:t>McNamara </a:t>
            </a:r>
            <a:r>
              <a:rPr lang="en-GB" sz="1800" dirty="0">
                <a:effectLst/>
                <a:latin typeface="Calibri" panose="020F0502020204030204" pitchFamily="34" charset="0"/>
                <a:ea typeface="Calibri" panose="020F0502020204030204" pitchFamily="34" charset="0"/>
                <a:cs typeface="Times New Roman" panose="02020603050405020304" pitchFamily="18" charset="0"/>
              </a:rPr>
              <a:t>found power to be highly relevant as a success factor in agency-based collaboration but not in citizen-based types whilst it was the other way around for trust. </a:t>
            </a:r>
          </a:p>
          <a:p>
            <a:pPr marL="285750" indent="-285750">
              <a:lnSpc>
                <a:spcPct val="107000"/>
              </a:lnSpc>
              <a:spcAft>
                <a:spcPts val="800"/>
              </a:spcAft>
              <a:buFont typeface="Arial" panose="020B060402020202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Hill and Lynn (2005) noted in practice successful collaborations were rare, questioning why providers would divert resources from autonomous independent action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favouring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collaborative service provision.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Marek et al (2015) tested seven factors comprising 64 items against 456 collaborative initiatives based on the CAT (Collaboration Assessment Tool) . The seven factors tested for validity and predictability of successful outcomes were context, members, process, function, resources, leadership and perceptions of coalition success. </a:t>
            </a:r>
          </a:p>
          <a:p>
            <a:pPr marL="285750" indent="-285750">
              <a:lnSpc>
                <a:spcPct val="107000"/>
              </a:lnSpc>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Contrary to these findings, Barnes et al (2002) evaluated six collaborative R&amp;D projects across the university of Warwick and found all were generally successful. The success factors identified were commitment, trust and continuity of personnel. Problems with speed of progress and partners being superfluous to results were noted. </a:t>
            </a:r>
          </a:p>
          <a:p>
            <a:pPr>
              <a:lnSpc>
                <a:spcPct val="107000"/>
              </a:lnSpc>
              <a:spcAft>
                <a:spcPts val="800"/>
              </a:spcAft>
            </a:pPr>
            <a:r>
              <a:rPr lang="en-US" sz="2400" b="1" dirty="0">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57413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Systematic review literature</a:t>
            </a:r>
          </a:p>
        </p:txBody>
      </p:sp>
      <p:sp>
        <p:nvSpPr>
          <p:cNvPr id="5" name="TextBox 4">
            <a:extLst>
              <a:ext uri="{FF2B5EF4-FFF2-40B4-BE49-F238E27FC236}">
                <a16:creationId xmlns:a16="http://schemas.microsoft.com/office/drawing/2014/main" id="{1D7A84E5-6168-4797-BB6E-BC16561746C8}"/>
              </a:ext>
            </a:extLst>
          </p:cNvPr>
          <p:cNvSpPr txBox="1"/>
          <p:nvPr/>
        </p:nvSpPr>
        <p:spPr>
          <a:xfrm>
            <a:off x="838200" y="1715055"/>
            <a:ext cx="11733533" cy="369332"/>
          </a:xfrm>
          <a:prstGeom prst="rect">
            <a:avLst/>
          </a:prstGeom>
          <a:noFill/>
        </p:spPr>
        <p:txBody>
          <a:bodyPr wrap="none" rtlCol="0">
            <a:spAutoFit/>
          </a:bodyPr>
          <a:lstStyle/>
          <a:p>
            <a:r>
              <a:rPr lang="en-GB" dirty="0"/>
              <a:t>Forms and conceptualising collaboration - Definitions of collaboration and comparability (adapted from Chen et al 2015) </a:t>
            </a:r>
          </a:p>
        </p:txBody>
      </p:sp>
      <p:graphicFrame>
        <p:nvGraphicFramePr>
          <p:cNvPr id="7" name="Object 6">
            <a:extLst>
              <a:ext uri="{FF2B5EF4-FFF2-40B4-BE49-F238E27FC236}">
                <a16:creationId xmlns:a16="http://schemas.microsoft.com/office/drawing/2014/main" id="{4AEADC6F-E668-44FA-A81A-4EE7867C5C30}"/>
              </a:ext>
            </a:extLst>
          </p:cNvPr>
          <p:cNvGraphicFramePr>
            <a:graphicFrameLocks noChangeAspect="1"/>
          </p:cNvGraphicFramePr>
          <p:nvPr>
            <p:extLst>
              <p:ext uri="{D42A27DB-BD31-4B8C-83A1-F6EECF244321}">
                <p14:modId xmlns:p14="http://schemas.microsoft.com/office/powerpoint/2010/main" val="1002040732"/>
              </p:ext>
            </p:extLst>
          </p:nvPr>
        </p:nvGraphicFramePr>
        <p:xfrm>
          <a:off x="4483452" y="2237173"/>
          <a:ext cx="6129029" cy="4379913"/>
        </p:xfrm>
        <a:graphic>
          <a:graphicData uri="http://schemas.openxmlformats.org/presentationml/2006/ole">
            <mc:AlternateContent xmlns:mc="http://schemas.openxmlformats.org/markup-compatibility/2006">
              <mc:Choice xmlns:v="urn:schemas-microsoft-com:vml" Requires="v">
                <p:oleObj name="Document" r:id="rId2" imgW="5717562" imgH="4380616" progId="Word.Document.12">
                  <p:embed/>
                </p:oleObj>
              </mc:Choice>
              <mc:Fallback>
                <p:oleObj name="Document" r:id="rId2" imgW="5717562" imgH="4380616" progId="Word.Document.12">
                  <p:embed/>
                  <p:pic>
                    <p:nvPicPr>
                      <p:cNvPr id="7" name="Object 6">
                        <a:extLst>
                          <a:ext uri="{FF2B5EF4-FFF2-40B4-BE49-F238E27FC236}">
                            <a16:creationId xmlns:a16="http://schemas.microsoft.com/office/drawing/2014/main" id="{4AEADC6F-E668-44FA-A81A-4EE7867C5C30}"/>
                          </a:ext>
                        </a:extLst>
                      </p:cNvPr>
                      <p:cNvPicPr/>
                      <p:nvPr/>
                    </p:nvPicPr>
                    <p:blipFill>
                      <a:blip r:embed="rId3"/>
                      <a:stretch>
                        <a:fillRect/>
                      </a:stretch>
                    </p:blipFill>
                    <p:spPr>
                      <a:xfrm>
                        <a:off x="4483452" y="2237173"/>
                        <a:ext cx="6129029" cy="437991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22107940-4062-49D2-A5C5-529E958E4F25}"/>
              </a:ext>
            </a:extLst>
          </p:cNvPr>
          <p:cNvSpPr txBox="1"/>
          <p:nvPr/>
        </p:nvSpPr>
        <p:spPr>
          <a:xfrm>
            <a:off x="838200" y="2237173"/>
            <a:ext cx="2759794" cy="1754326"/>
          </a:xfrm>
          <a:prstGeom prst="rect">
            <a:avLst/>
          </a:prstGeom>
          <a:noFill/>
        </p:spPr>
        <p:txBody>
          <a:bodyPr wrap="none" rtlCol="0">
            <a:spAutoFit/>
          </a:bodyPr>
          <a:lstStyle/>
          <a:p>
            <a:r>
              <a:rPr lang="en-GB" dirty="0"/>
              <a:t>As a system</a:t>
            </a:r>
          </a:p>
          <a:p>
            <a:pPr marL="285750" indent="-285750">
              <a:buFont typeface="Arial" panose="020B0604020202020204" pitchFamily="34" charset="0"/>
              <a:buChar char="•"/>
            </a:pPr>
            <a:r>
              <a:rPr lang="en-GB" dirty="0"/>
              <a:t>Network</a:t>
            </a:r>
          </a:p>
          <a:p>
            <a:pPr marL="285750" indent="-285750">
              <a:buFont typeface="Arial" panose="020B0604020202020204" pitchFamily="34" charset="0"/>
              <a:buChar char="•"/>
            </a:pPr>
            <a:r>
              <a:rPr lang="en-GB" dirty="0"/>
              <a:t>Cluster</a:t>
            </a:r>
          </a:p>
          <a:p>
            <a:pPr marL="285750" indent="-285750">
              <a:buFont typeface="Arial" panose="020B0604020202020204" pitchFamily="34" charset="0"/>
              <a:buChar char="•"/>
            </a:pPr>
            <a:r>
              <a:rPr lang="en-GB" dirty="0"/>
              <a:t>Structure e.g. Horizontal</a:t>
            </a:r>
          </a:p>
          <a:p>
            <a:pPr marL="285750" indent="-285750">
              <a:buFont typeface="Arial" panose="020B0604020202020204" pitchFamily="34" charset="0"/>
              <a:buChar char="•"/>
            </a:pPr>
            <a:r>
              <a:rPr lang="en-GB" dirty="0"/>
              <a:t>Functional</a:t>
            </a:r>
          </a:p>
          <a:p>
            <a:pPr marL="285750" indent="-285750">
              <a:buFont typeface="Arial" panose="020B0604020202020204" pitchFamily="34" charset="0"/>
              <a:buChar char="•"/>
            </a:pPr>
            <a:r>
              <a:rPr lang="en-GB" dirty="0"/>
              <a:t>Supply chain</a:t>
            </a:r>
          </a:p>
        </p:txBody>
      </p:sp>
    </p:spTree>
    <p:extLst>
      <p:ext uri="{BB962C8B-B14F-4D97-AF65-F5344CB8AC3E}">
        <p14:creationId xmlns:p14="http://schemas.microsoft.com/office/powerpoint/2010/main" val="2138201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1CA13-B6D8-44AC-A2CE-053DC2FF63BC}"/>
              </a:ext>
            </a:extLst>
          </p:cNvPr>
          <p:cNvSpPr>
            <a:spLocks noGrp="1"/>
          </p:cNvSpPr>
          <p:nvPr>
            <p:ph type="title"/>
          </p:nvPr>
        </p:nvSpPr>
        <p:spPr>
          <a:xfrm>
            <a:off x="838200" y="59608"/>
            <a:ext cx="10515600" cy="1325563"/>
          </a:xfrm>
        </p:spPr>
        <p:txBody>
          <a:bodyPr/>
          <a:lstStyle/>
          <a:p>
            <a:r>
              <a:rPr lang="en-GB" dirty="0"/>
              <a:t>Power and Trust analysis framework</a:t>
            </a:r>
          </a:p>
        </p:txBody>
      </p:sp>
      <p:sp>
        <p:nvSpPr>
          <p:cNvPr id="3" name="Callout: Right Arrow 2">
            <a:extLst>
              <a:ext uri="{FF2B5EF4-FFF2-40B4-BE49-F238E27FC236}">
                <a16:creationId xmlns:a16="http://schemas.microsoft.com/office/drawing/2014/main" id="{2FDE8C3B-A8C4-4E9E-AD17-B3D1D37174FC}"/>
              </a:ext>
            </a:extLst>
          </p:cNvPr>
          <p:cNvSpPr/>
          <p:nvPr/>
        </p:nvSpPr>
        <p:spPr>
          <a:xfrm>
            <a:off x="1083077" y="1253716"/>
            <a:ext cx="3258104" cy="4399395"/>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Sources of power</a:t>
            </a:r>
          </a:p>
          <a:p>
            <a:pPr algn="ctr"/>
            <a:endParaRPr lang="en-GB" dirty="0"/>
          </a:p>
          <a:p>
            <a:pPr algn="ctr"/>
            <a:r>
              <a:rPr lang="en-GB" dirty="0"/>
              <a:t>Coercive</a:t>
            </a:r>
          </a:p>
          <a:p>
            <a:pPr algn="ctr"/>
            <a:r>
              <a:rPr lang="en-GB" dirty="0"/>
              <a:t>Non coercive</a:t>
            </a:r>
          </a:p>
          <a:p>
            <a:pPr algn="ctr"/>
            <a:r>
              <a:rPr lang="en-GB" dirty="0"/>
              <a:t>Resources</a:t>
            </a:r>
          </a:p>
          <a:p>
            <a:pPr algn="ctr"/>
            <a:r>
              <a:rPr lang="en-GB" dirty="0"/>
              <a:t>Reward</a:t>
            </a:r>
          </a:p>
          <a:p>
            <a:pPr algn="ctr"/>
            <a:r>
              <a:rPr lang="en-GB" dirty="0"/>
              <a:t>Referent</a:t>
            </a:r>
          </a:p>
          <a:p>
            <a:pPr algn="ctr"/>
            <a:r>
              <a:rPr lang="en-GB" dirty="0"/>
              <a:t>Legitimate</a:t>
            </a:r>
          </a:p>
          <a:p>
            <a:pPr algn="ctr"/>
            <a:r>
              <a:rPr lang="en-GB" dirty="0"/>
              <a:t>Expert</a:t>
            </a:r>
          </a:p>
          <a:p>
            <a:pPr algn="ctr"/>
            <a:r>
              <a:rPr lang="en-GB" dirty="0"/>
              <a:t>Authority</a:t>
            </a:r>
          </a:p>
          <a:p>
            <a:pPr algn="ctr"/>
            <a:r>
              <a:rPr lang="en-GB" dirty="0"/>
              <a:t>Discursive</a:t>
            </a:r>
          </a:p>
          <a:p>
            <a:pPr algn="ctr"/>
            <a:r>
              <a:rPr lang="en-GB" dirty="0"/>
              <a:t>Affective</a:t>
            </a:r>
          </a:p>
          <a:p>
            <a:pPr algn="ctr"/>
            <a:endParaRPr lang="en-GB" dirty="0"/>
          </a:p>
          <a:p>
            <a:pPr algn="ctr"/>
            <a:r>
              <a:rPr lang="en-GB" dirty="0"/>
              <a:t>Power dynamics</a:t>
            </a:r>
          </a:p>
          <a:p>
            <a:pPr algn="ctr"/>
            <a:endParaRPr lang="en-GB" dirty="0"/>
          </a:p>
        </p:txBody>
      </p:sp>
      <p:sp>
        <p:nvSpPr>
          <p:cNvPr id="4" name="Callout: Left-Right Arrow 3">
            <a:extLst>
              <a:ext uri="{FF2B5EF4-FFF2-40B4-BE49-F238E27FC236}">
                <a16:creationId xmlns:a16="http://schemas.microsoft.com/office/drawing/2014/main" id="{01051F46-4ACB-44E2-A30B-3F0F34EABCE7}"/>
              </a:ext>
            </a:extLst>
          </p:cNvPr>
          <p:cNvSpPr/>
          <p:nvPr/>
        </p:nvSpPr>
        <p:spPr>
          <a:xfrm>
            <a:off x="4607510" y="1751120"/>
            <a:ext cx="3329126" cy="3355759"/>
          </a:xfrm>
          <a:prstGeom prst="lef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Composite measures</a:t>
            </a:r>
          </a:p>
          <a:p>
            <a:pPr algn="ctr"/>
            <a:endParaRPr lang="en-GB" dirty="0"/>
          </a:p>
          <a:p>
            <a:pPr algn="ctr"/>
            <a:r>
              <a:rPr lang="en-GB" dirty="0"/>
              <a:t>Coding</a:t>
            </a:r>
          </a:p>
          <a:p>
            <a:pPr algn="ctr"/>
            <a:endParaRPr lang="en-GB" dirty="0"/>
          </a:p>
        </p:txBody>
      </p:sp>
      <p:sp>
        <p:nvSpPr>
          <p:cNvPr id="6" name="Callout: Left Arrow 5">
            <a:extLst>
              <a:ext uri="{FF2B5EF4-FFF2-40B4-BE49-F238E27FC236}">
                <a16:creationId xmlns:a16="http://schemas.microsoft.com/office/drawing/2014/main" id="{1F16A198-AEB4-41EA-9131-4E864A9E2A12}"/>
              </a:ext>
            </a:extLst>
          </p:cNvPr>
          <p:cNvSpPr/>
          <p:nvPr/>
        </p:nvSpPr>
        <p:spPr>
          <a:xfrm>
            <a:off x="8202965" y="1229301"/>
            <a:ext cx="3045041" cy="4399395"/>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Sources of Trust</a:t>
            </a:r>
          </a:p>
          <a:p>
            <a:pPr algn="ctr"/>
            <a:endParaRPr lang="en-GB" dirty="0"/>
          </a:p>
          <a:p>
            <a:pPr algn="ctr"/>
            <a:r>
              <a:rPr lang="en-GB" dirty="0"/>
              <a:t>Psychometric (PILAR)</a:t>
            </a:r>
          </a:p>
          <a:p>
            <a:pPr algn="ctr"/>
            <a:r>
              <a:rPr lang="en-GB" dirty="0"/>
              <a:t>Behavioural</a:t>
            </a:r>
          </a:p>
          <a:p>
            <a:pPr algn="ctr"/>
            <a:r>
              <a:rPr lang="en-GB" dirty="0"/>
              <a:t>Organisational</a:t>
            </a:r>
          </a:p>
          <a:p>
            <a:pPr algn="ctr"/>
            <a:r>
              <a:rPr lang="en-GB" dirty="0"/>
              <a:t>Managerial</a:t>
            </a:r>
          </a:p>
          <a:p>
            <a:pPr algn="ctr"/>
            <a:r>
              <a:rPr lang="en-GB" dirty="0"/>
              <a:t>Boundary role</a:t>
            </a:r>
          </a:p>
          <a:p>
            <a:pPr algn="ctr"/>
            <a:endParaRPr lang="en-GB" dirty="0"/>
          </a:p>
          <a:p>
            <a:pPr algn="ctr"/>
            <a:r>
              <a:rPr lang="en-GB" dirty="0"/>
              <a:t>Risk (economic)</a:t>
            </a:r>
          </a:p>
          <a:p>
            <a:pPr algn="ctr"/>
            <a:endParaRPr lang="en-GB" dirty="0"/>
          </a:p>
          <a:p>
            <a:pPr algn="ctr"/>
            <a:r>
              <a:rPr lang="en-GB" dirty="0"/>
              <a:t>Social Psychological</a:t>
            </a:r>
          </a:p>
          <a:p>
            <a:pPr algn="ctr"/>
            <a:endParaRPr lang="en-GB" dirty="0"/>
          </a:p>
          <a:p>
            <a:pPr algn="ctr"/>
            <a:r>
              <a:rPr lang="en-GB" dirty="0"/>
              <a:t>Affective</a:t>
            </a:r>
          </a:p>
          <a:p>
            <a:pPr algn="ctr"/>
            <a:r>
              <a:rPr lang="en-GB" dirty="0"/>
              <a:t>Cognitive</a:t>
            </a:r>
          </a:p>
          <a:p>
            <a:pPr algn="ctr"/>
            <a:r>
              <a:rPr lang="en-GB" dirty="0"/>
              <a:t>Intended</a:t>
            </a:r>
          </a:p>
          <a:p>
            <a:pPr algn="ctr"/>
            <a:endParaRPr lang="en-GB" dirty="0"/>
          </a:p>
          <a:p>
            <a:pPr algn="ctr"/>
            <a:endParaRPr lang="en-GB" dirty="0"/>
          </a:p>
          <a:p>
            <a:pPr algn="ctr"/>
            <a:endParaRPr lang="en-GB" dirty="0"/>
          </a:p>
        </p:txBody>
      </p:sp>
      <p:sp>
        <p:nvSpPr>
          <p:cNvPr id="7" name="TextBox 6">
            <a:extLst>
              <a:ext uri="{FF2B5EF4-FFF2-40B4-BE49-F238E27FC236}">
                <a16:creationId xmlns:a16="http://schemas.microsoft.com/office/drawing/2014/main" id="{126A8B97-C1F0-4574-8F14-41DCEF60257C}"/>
              </a:ext>
            </a:extLst>
          </p:cNvPr>
          <p:cNvSpPr txBox="1"/>
          <p:nvPr/>
        </p:nvSpPr>
        <p:spPr>
          <a:xfrm>
            <a:off x="1438182" y="6019060"/>
            <a:ext cx="10753818" cy="646331"/>
          </a:xfrm>
          <a:prstGeom prst="rect">
            <a:avLst/>
          </a:prstGeom>
          <a:noFill/>
        </p:spPr>
        <p:txBody>
          <a:bodyPr wrap="square" rtlCol="0">
            <a:spAutoFit/>
          </a:bodyPr>
          <a:lstStyle/>
          <a:p>
            <a:pPr algn="ctr"/>
            <a:r>
              <a:rPr lang="en-GB" dirty="0"/>
              <a:t>Slippery Slope (</a:t>
            </a:r>
            <a:r>
              <a:rPr lang="en-US" sz="18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Kirchler</a:t>
            </a: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Hoezl</a:t>
            </a: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and Wahl 2007) </a:t>
            </a:r>
            <a:r>
              <a:rPr lang="en-GB" dirty="0"/>
              <a:t> – compliance and enforcement related i.e. power and trust work together</a:t>
            </a:r>
          </a:p>
        </p:txBody>
      </p:sp>
    </p:spTree>
    <p:extLst>
      <p:ext uri="{BB962C8B-B14F-4D97-AF65-F5344CB8AC3E}">
        <p14:creationId xmlns:p14="http://schemas.microsoft.com/office/powerpoint/2010/main" val="3270621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F9BE5-5E07-4462-BAF1-512D9E54ECBB}"/>
              </a:ext>
            </a:extLst>
          </p:cNvPr>
          <p:cNvSpPr>
            <a:spLocks noGrp="1"/>
          </p:cNvSpPr>
          <p:nvPr>
            <p:ph type="title"/>
          </p:nvPr>
        </p:nvSpPr>
        <p:spPr/>
        <p:txBody>
          <a:bodyPr/>
          <a:lstStyle/>
          <a:p>
            <a:r>
              <a:rPr lang="en-GB" dirty="0"/>
              <a:t>Primary data collection</a:t>
            </a:r>
          </a:p>
        </p:txBody>
      </p:sp>
      <p:sp>
        <p:nvSpPr>
          <p:cNvPr id="3" name="TextBox 2">
            <a:extLst>
              <a:ext uri="{FF2B5EF4-FFF2-40B4-BE49-F238E27FC236}">
                <a16:creationId xmlns:a16="http://schemas.microsoft.com/office/drawing/2014/main" id="{70FF00A7-F803-4369-B2D0-1A21FAE83EA9}"/>
              </a:ext>
            </a:extLst>
          </p:cNvPr>
          <p:cNvSpPr txBox="1"/>
          <p:nvPr/>
        </p:nvSpPr>
        <p:spPr>
          <a:xfrm>
            <a:off x="838200" y="1855434"/>
            <a:ext cx="4740400" cy="2585323"/>
          </a:xfrm>
          <a:prstGeom prst="rect">
            <a:avLst/>
          </a:prstGeom>
          <a:noFill/>
        </p:spPr>
        <p:txBody>
          <a:bodyPr wrap="none" rtlCol="0">
            <a:spAutoFit/>
          </a:bodyPr>
          <a:lstStyle/>
          <a:p>
            <a:r>
              <a:rPr lang="en-GB" dirty="0"/>
              <a:t>18 usable responses out of 22</a:t>
            </a:r>
          </a:p>
          <a:p>
            <a:endParaRPr lang="en-GB" dirty="0"/>
          </a:p>
          <a:p>
            <a:endParaRPr lang="en-GB" dirty="0"/>
          </a:p>
          <a:p>
            <a:endParaRPr lang="en-GB" dirty="0"/>
          </a:p>
          <a:p>
            <a:endParaRPr lang="en-GB" dirty="0"/>
          </a:p>
          <a:p>
            <a:r>
              <a:rPr lang="en-GB" dirty="0"/>
              <a:t>Aims achieved 	Fully = 		 13 - 56%</a:t>
            </a:r>
          </a:p>
          <a:p>
            <a:r>
              <a:rPr lang="en-GB" dirty="0"/>
              <a:t>		Partially = 	   4 - 39%</a:t>
            </a:r>
          </a:p>
          <a:p>
            <a:r>
              <a:rPr lang="en-GB" dirty="0"/>
              <a:t>		Unsuccessful =  	   1 - 5%</a:t>
            </a:r>
          </a:p>
          <a:p>
            <a:r>
              <a:rPr lang="en-GB" dirty="0"/>
              <a:t>	</a:t>
            </a:r>
          </a:p>
        </p:txBody>
      </p:sp>
      <p:pic>
        <p:nvPicPr>
          <p:cNvPr id="5" name="Picture 4">
            <a:extLst>
              <a:ext uri="{FF2B5EF4-FFF2-40B4-BE49-F238E27FC236}">
                <a16:creationId xmlns:a16="http://schemas.microsoft.com/office/drawing/2014/main" id="{3B3B32C4-2EFA-4812-9B13-8BB5A710EC50}"/>
              </a:ext>
            </a:extLst>
          </p:cNvPr>
          <p:cNvPicPr>
            <a:picLocks noChangeAspect="1"/>
          </p:cNvPicPr>
          <p:nvPr/>
        </p:nvPicPr>
        <p:blipFill>
          <a:blip r:embed="rId2"/>
          <a:stretch>
            <a:fillRect/>
          </a:stretch>
        </p:blipFill>
        <p:spPr>
          <a:xfrm>
            <a:off x="5834285" y="4249135"/>
            <a:ext cx="5730737" cy="2048434"/>
          </a:xfrm>
          <a:prstGeom prst="rect">
            <a:avLst/>
          </a:prstGeom>
        </p:spPr>
      </p:pic>
      <p:graphicFrame>
        <p:nvGraphicFramePr>
          <p:cNvPr id="6" name="Table 5">
            <a:extLst>
              <a:ext uri="{FF2B5EF4-FFF2-40B4-BE49-F238E27FC236}">
                <a16:creationId xmlns:a16="http://schemas.microsoft.com/office/drawing/2014/main" id="{04A97950-C956-43AD-A907-777DD27A24C1}"/>
              </a:ext>
            </a:extLst>
          </p:cNvPr>
          <p:cNvGraphicFramePr>
            <a:graphicFrameLocks noGrp="1"/>
          </p:cNvGraphicFramePr>
          <p:nvPr>
            <p:extLst>
              <p:ext uri="{D42A27DB-BD31-4B8C-83A1-F6EECF244321}">
                <p14:modId xmlns:p14="http://schemas.microsoft.com/office/powerpoint/2010/main" val="2404685664"/>
              </p:ext>
            </p:extLst>
          </p:nvPr>
        </p:nvGraphicFramePr>
        <p:xfrm>
          <a:off x="4294724" y="1855434"/>
          <a:ext cx="3962400" cy="1047750"/>
        </p:xfrm>
        <a:graphic>
          <a:graphicData uri="http://schemas.openxmlformats.org/drawingml/2006/table">
            <a:tbl>
              <a:tblPr firstRow="1" firstCol="1">
                <a:tableStyleId>{5C22544A-7EE6-4342-B048-85BDC9FD1C3A}</a:tableStyleId>
              </a:tblPr>
              <a:tblGrid>
                <a:gridCol w="1981200">
                  <a:extLst>
                    <a:ext uri="{9D8B030D-6E8A-4147-A177-3AD203B41FA5}">
                      <a16:colId xmlns:a16="http://schemas.microsoft.com/office/drawing/2014/main" val="3973944020"/>
                    </a:ext>
                  </a:extLst>
                </a:gridCol>
                <a:gridCol w="1981200">
                  <a:extLst>
                    <a:ext uri="{9D8B030D-6E8A-4147-A177-3AD203B41FA5}">
                      <a16:colId xmlns:a16="http://schemas.microsoft.com/office/drawing/2014/main" val="1999819706"/>
                    </a:ext>
                  </a:extLst>
                </a:gridCol>
              </a:tblGrid>
              <a:tr h="0">
                <a:tc>
                  <a:txBody>
                    <a:bodyPr/>
                    <a:lstStyle/>
                    <a:p>
                      <a:pPr>
                        <a:lnSpc>
                          <a:spcPct val="107000"/>
                        </a:lnSpc>
                        <a:spcAft>
                          <a:spcPts val="800"/>
                        </a:spcAft>
                      </a:pPr>
                      <a:r>
                        <a:rPr lang="en-US" sz="1100">
                          <a:effectLst/>
                        </a:rPr>
                        <a:t>Number of partners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dirty="0">
                          <a:effectLst/>
                        </a:rPr>
                        <a:t>Initiatives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92292907"/>
                  </a:ext>
                </a:extLst>
              </a:tr>
              <a:tr h="190500">
                <a:tc>
                  <a:txBody>
                    <a:bodyPr/>
                    <a:lstStyle/>
                    <a:p>
                      <a:pPr algn="ctr">
                        <a:lnSpc>
                          <a:spcPct val="107000"/>
                        </a:lnSpc>
                        <a:spcAft>
                          <a:spcPts val="800"/>
                        </a:spcAft>
                      </a:pPr>
                      <a:r>
                        <a:rPr lang="en-US"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dirty="0">
                          <a:effectLst/>
                        </a:rPr>
                        <a:t>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57084206"/>
                  </a:ext>
                </a:extLst>
              </a:tr>
              <a:tr h="0">
                <a:tc>
                  <a:txBody>
                    <a:bodyPr/>
                    <a:lstStyle/>
                    <a:p>
                      <a:pPr algn="ctr">
                        <a:lnSpc>
                          <a:spcPct val="107000"/>
                        </a:lnSpc>
                        <a:spcAft>
                          <a:spcPts val="800"/>
                        </a:spcAft>
                      </a:pPr>
                      <a:r>
                        <a:rPr lang="en-US" sz="1100">
                          <a:effectLst/>
                        </a:rPr>
                        <a:t>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a:effectLst/>
                        </a:rPr>
                        <a:t>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55716775"/>
                  </a:ext>
                </a:extLst>
              </a:tr>
              <a:tr h="0">
                <a:tc>
                  <a:txBody>
                    <a:bodyPr/>
                    <a:lstStyle/>
                    <a:p>
                      <a:pPr algn="ctr">
                        <a:lnSpc>
                          <a:spcPct val="107000"/>
                        </a:lnSpc>
                        <a:spcAft>
                          <a:spcPts val="800"/>
                        </a:spcAft>
                      </a:pPr>
                      <a:r>
                        <a:rPr lang="en-US" sz="1100" dirty="0">
                          <a:effectLst/>
                        </a:rPr>
                        <a:t>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924851"/>
                  </a:ext>
                </a:extLst>
              </a:tr>
              <a:tr h="0">
                <a:tc>
                  <a:txBody>
                    <a:bodyPr/>
                    <a:lstStyle/>
                    <a:p>
                      <a:pPr algn="ctr">
                        <a:lnSpc>
                          <a:spcPct val="107000"/>
                        </a:lnSpc>
                        <a:spcAft>
                          <a:spcPts val="800"/>
                        </a:spcAft>
                      </a:pPr>
                      <a:r>
                        <a:rPr lang="en-US" sz="1100">
                          <a:effectLst/>
                        </a:rPr>
                        <a:t>7</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a:effectLst/>
                        </a:rPr>
                        <a: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7705315"/>
                  </a:ext>
                </a:extLst>
              </a:tr>
              <a:tr h="0">
                <a:tc>
                  <a:txBody>
                    <a:bodyPr/>
                    <a:lstStyle/>
                    <a:p>
                      <a:pPr algn="ctr">
                        <a:lnSpc>
                          <a:spcPct val="107000"/>
                        </a:lnSpc>
                        <a:spcAft>
                          <a:spcPts val="800"/>
                        </a:spcAft>
                      </a:pPr>
                      <a:r>
                        <a:rPr lang="en-US" sz="1100">
                          <a:effectLst/>
                        </a:rPr>
                        <a:t>10 or more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US" sz="1100" dirty="0">
                          <a:effectLst/>
                        </a:rPr>
                        <a:t>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4994101"/>
                  </a:ext>
                </a:extLst>
              </a:tr>
            </a:tbl>
          </a:graphicData>
        </a:graphic>
      </p:graphicFrame>
      <p:sp>
        <p:nvSpPr>
          <p:cNvPr id="7" name="TextBox 6">
            <a:extLst>
              <a:ext uri="{FF2B5EF4-FFF2-40B4-BE49-F238E27FC236}">
                <a16:creationId xmlns:a16="http://schemas.microsoft.com/office/drawing/2014/main" id="{9F8A659A-285B-451C-879B-DE32D7D059D5}"/>
              </a:ext>
            </a:extLst>
          </p:cNvPr>
          <p:cNvSpPr txBox="1"/>
          <p:nvPr/>
        </p:nvSpPr>
        <p:spPr>
          <a:xfrm>
            <a:off x="990509" y="5273352"/>
            <a:ext cx="4747005" cy="369332"/>
          </a:xfrm>
          <a:prstGeom prst="rect">
            <a:avLst/>
          </a:prstGeom>
          <a:noFill/>
        </p:spPr>
        <p:txBody>
          <a:bodyPr wrap="none" rtlCol="0">
            <a:spAutoFit/>
          </a:bodyPr>
          <a:lstStyle/>
          <a:p>
            <a:r>
              <a:rPr lang="en-GB" dirty="0"/>
              <a:t>Was power and trust important to the outcome?</a:t>
            </a:r>
          </a:p>
        </p:txBody>
      </p:sp>
    </p:spTree>
    <p:extLst>
      <p:ext uri="{BB962C8B-B14F-4D97-AF65-F5344CB8AC3E}">
        <p14:creationId xmlns:p14="http://schemas.microsoft.com/office/powerpoint/2010/main" val="2332847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293C-2A64-4B9C-93C7-18DE03F0CC70}"/>
              </a:ext>
            </a:extLst>
          </p:cNvPr>
          <p:cNvSpPr>
            <a:spLocks noGrp="1"/>
          </p:cNvSpPr>
          <p:nvPr>
            <p:ph type="title"/>
          </p:nvPr>
        </p:nvSpPr>
        <p:spPr/>
        <p:txBody>
          <a:bodyPr/>
          <a:lstStyle/>
          <a:p>
            <a:r>
              <a:rPr lang="en-GB" dirty="0"/>
              <a:t>Summary thus far and next steps</a:t>
            </a:r>
          </a:p>
        </p:txBody>
      </p:sp>
      <p:sp>
        <p:nvSpPr>
          <p:cNvPr id="6" name="TextBox 5">
            <a:extLst>
              <a:ext uri="{FF2B5EF4-FFF2-40B4-BE49-F238E27FC236}">
                <a16:creationId xmlns:a16="http://schemas.microsoft.com/office/drawing/2014/main" id="{0A63ADFA-11E7-4072-B04F-5026F5541A08}"/>
              </a:ext>
            </a:extLst>
          </p:cNvPr>
          <p:cNvSpPr txBox="1"/>
          <p:nvPr/>
        </p:nvSpPr>
        <p:spPr>
          <a:xfrm>
            <a:off x="838200" y="1690688"/>
            <a:ext cx="10775272" cy="4801314"/>
          </a:xfrm>
          <a:prstGeom prst="rect">
            <a:avLst/>
          </a:prstGeom>
          <a:noFill/>
        </p:spPr>
        <p:txBody>
          <a:bodyPr wrap="square">
            <a:spAutoFit/>
          </a:bodyPr>
          <a:lstStyle/>
          <a:p>
            <a:pPr marL="285750" indent="-285750">
              <a:buFont typeface="Arial" panose="020B0604020202020204" pitchFamily="34" charset="0"/>
              <a:buChar char="•"/>
            </a:pPr>
            <a:r>
              <a:rPr lang="en-GB" sz="2400" dirty="0"/>
              <a:t>The cross tabulations show participants thought, where the outcome was successful,  the relative power positions positively affected or was not a major factor indicating facets of power resident in all collaborative situations is used to support the collaboration.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Likewise, Trust between collaborative partners was also judged to positively affect outcomes or to be neutral. </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Power and trust are judged by participants to be equally important to successful outcomes. Literature has generally dealt with either trust or power individually, but this is the first time both have been judged together and their combined positions assessed. </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9694785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9BB07CB00AC6498D3D7CE209B6CC23" ma:contentTypeVersion="13" ma:contentTypeDescription="Create a new document." ma:contentTypeScope="" ma:versionID="7650c46feb45c54beacfd8e270d683be">
  <xsd:schema xmlns:xsd="http://www.w3.org/2001/XMLSchema" xmlns:xs="http://www.w3.org/2001/XMLSchema" xmlns:p="http://schemas.microsoft.com/office/2006/metadata/properties" xmlns:ns3="d55cdd09-8fe1-49c2-9b01-1431e0da0719" xmlns:ns4="1d313349-219f-45a8-805f-58f768b8dea7" targetNamespace="http://schemas.microsoft.com/office/2006/metadata/properties" ma:root="true" ma:fieldsID="ec64fb775d5ba3b0c134aca1aecb14e7" ns3:_="" ns4:_="">
    <xsd:import namespace="d55cdd09-8fe1-49c2-9b01-1431e0da0719"/>
    <xsd:import namespace="1d313349-219f-45a8-805f-58f768b8dea7"/>
    <xsd:element name="properties">
      <xsd:complexType>
        <xsd:sequence>
          <xsd:element name="documentManagement">
            <xsd:complexType>
              <xsd:all>
                <xsd:element ref="ns3:SharedWithUsers" minOccurs="0"/>
                <xsd:element ref="ns4:MediaServiceMetadata" minOccurs="0"/>
                <xsd:element ref="ns4:MediaServiceFastMetadata" minOccurs="0"/>
                <xsd:element ref="ns3:SharedWithDetails" minOccurs="0"/>
                <xsd:element ref="ns3:SharingHintHash" minOccurs="0"/>
                <xsd:element ref="ns4:MediaServiceAutoTags" minOccurs="0"/>
                <xsd:element ref="ns4:MediaServiceDateTaken"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5cdd09-8fe1-49c2-9b01-1431e0da071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SharingHintHash" ma:index="12"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d313349-219f-45a8-805f-58f768b8dea7"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26B002-06DE-4A6D-A012-26988414A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5cdd09-8fe1-49c2-9b01-1431e0da0719"/>
    <ds:schemaRef ds:uri="1d313349-219f-45a8-805f-58f768b8de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129EAFE-D0F0-4C54-BABE-E36E90BCDD20}">
  <ds:schemaRefs>
    <ds:schemaRef ds:uri="http://schemas.microsoft.com/sharepoint/v3/contenttype/forms"/>
  </ds:schemaRefs>
</ds:datastoreItem>
</file>

<file path=customXml/itemProps3.xml><?xml version="1.0" encoding="utf-8"?>
<ds:datastoreItem xmlns:ds="http://schemas.openxmlformats.org/officeDocument/2006/customXml" ds:itemID="{B5782124-2457-4A27-A434-3567D49A15A2}">
  <ds:schemaRefs>
    <ds:schemaRef ds:uri="http://purl.org/dc/elements/1.1/"/>
    <ds:schemaRef ds:uri="http://schemas.microsoft.com/office/2006/metadata/properties"/>
    <ds:schemaRef ds:uri="http://schemas.microsoft.com/office/infopath/2007/PartnerControls"/>
    <ds:schemaRef ds:uri="1d313349-219f-45a8-805f-58f768b8dea7"/>
    <ds:schemaRef ds:uri="http://purl.org/dc/terms/"/>
    <ds:schemaRef ds:uri="http://schemas.microsoft.com/office/2006/documentManagement/types"/>
    <ds:schemaRef ds:uri="d55cdd09-8fe1-49c2-9b01-1431e0da0719"/>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226</TotalTime>
  <Words>1448</Words>
  <Application>Microsoft Office PowerPoint</Application>
  <PresentationFormat>Widescreen</PresentationFormat>
  <Paragraphs>151</Paragraphs>
  <Slides>11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Arial</vt:lpstr>
      <vt:lpstr>Calibri</vt:lpstr>
      <vt:lpstr>Calibri Light</vt:lpstr>
      <vt:lpstr>Times New Roman</vt:lpstr>
      <vt:lpstr>Office Theme</vt:lpstr>
      <vt:lpstr>Document</vt:lpstr>
      <vt:lpstr>Stephen Bibby </vt:lpstr>
      <vt:lpstr>Aim  To fill a gap in knowledge and practice whereby Trust and Power relations in collaboration have been individually studied but have not been evaluated acting together  This empirical analysis of collaboration took place during the pandemic period this helps to assess power and trust relationships in this testing context</vt:lpstr>
      <vt:lpstr>PowerPoint Presentation</vt:lpstr>
      <vt:lpstr>PowerPoint Presentation</vt:lpstr>
      <vt:lpstr>Evaluation of collaboration</vt:lpstr>
      <vt:lpstr>Systematic review literature</vt:lpstr>
      <vt:lpstr>Power and Trust analysis framework</vt:lpstr>
      <vt:lpstr>Primary data collection</vt:lpstr>
      <vt:lpstr>Summary thus far and next steps</vt:lpstr>
      <vt:lpstr>Semi Structured interviews</vt:lpstr>
      <vt:lpstr>References </vt:lpstr>
    </vt:vector>
  </TitlesOfParts>
  <Company>Cardiff Met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Stephen Bibby</dc:title>
  <dc:creator>Bibby, Stephen</dc:creator>
  <cp:lastModifiedBy>Bibby, Stephen</cp:lastModifiedBy>
  <cp:revision>42</cp:revision>
  <dcterms:created xsi:type="dcterms:W3CDTF">2021-05-11T10:10:04Z</dcterms:created>
  <dcterms:modified xsi:type="dcterms:W3CDTF">2022-05-16T13:56:25Z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0x010100B89BB07CB00AC6498D3D7CE209B6CC23</vt:lpwstr>
  </property>
</Properties>
</file>