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457" r:id="rId4"/>
    <p:sldId id="463" r:id="rId5"/>
    <p:sldId id="458" r:id="rId6"/>
    <p:sldId id="462" r:id="rId7"/>
    <p:sldId id="459" r:id="rId8"/>
    <p:sldId id="464" r:id="rId9"/>
    <p:sldId id="465" r:id="rId10"/>
    <p:sldId id="472" r:id="rId11"/>
    <p:sldId id="475" r:id="rId12"/>
    <p:sldId id="476" r:id="rId13"/>
    <p:sldId id="477" r:id="rId14"/>
    <p:sldId id="473" r:id="rId15"/>
    <p:sldId id="479" r:id="rId16"/>
    <p:sldId id="461" r:id="rId17"/>
    <p:sldId id="480" r:id="rId18"/>
    <p:sldId id="481" r:id="rId19"/>
    <p:sldId id="482" r:id="rId20"/>
    <p:sldId id="483" r:id="rId21"/>
    <p:sldId id="478" r:id="rId22"/>
    <p:sldId id="484" r:id="rId23"/>
    <p:sldId id="485" r:id="rId24"/>
    <p:sldId id="48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80018-F9FE-4FEB-B80A-9B953B5B9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BED934-971A-4D75-9028-6A85933223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F2341-059B-4FA0-8454-FEC5AA54F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E5262-FD80-44CA-8AE4-651AB9EF8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4628F-2F8C-45DA-88CA-67629C58E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2979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80FD8-2DDA-4CFE-AF78-50CDC582A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7A958B-F3FA-4499-9DB2-9B00FB3C77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A6BB2-1D5F-4A01-A852-E2A244DB6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590F3-2FD8-461B-8CD8-4FD27335D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7E5D1-D882-4D59-9CD1-DD843D3A5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6738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65F8E5-982B-4132-B847-CC4C59A98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718183-2E3C-4FD1-B4B7-945F5F4BB3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D82F3-BBD7-4B72-BB1B-3DB8CA9FD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5A80A-34EA-4C59-A4BA-320722EB3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8BCAA-0C40-43AE-ADB6-9BA74AD6D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783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03FB9-949D-4724-8527-A8B82D3BE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F9EED-8569-4DDF-959A-A2CD10CAE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2D320-3CA6-4E77-8AF5-A618EA6EC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9FF8C-67BB-4FC9-AEF2-EB5329CFE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7F0A3-2F15-4438-9767-93E5E6F22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1457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FAC40-333B-4B3F-AA69-937AC4BD7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C28622-01A6-43C1-B184-9082ADB13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6515B-8CE2-4F41-81F1-433407425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AF37E-A3A1-451B-9C38-567514629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6B9A4-ADBD-4C88-8440-956752CFD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003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96F5C-0AD7-40E8-B2FB-22B40E5AB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38867-B0EF-4EFA-A359-1A4B78FC06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230989-B09A-4A7C-BF53-CE626E8278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F52E41-C55F-4127-A011-D85E10012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FFA1F1-9AE3-4A8F-8B58-045F0652A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CE2019-4A13-47FA-88CC-3E4088D56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6287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09FB2-28EE-4E22-A9DD-646D51F35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64F238-B99D-439E-9B28-EB10C9D61F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F18E2A-547F-4B70-82EC-6F84E6CFE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BC3C19-6631-4B53-BBE0-9B9AF7356E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81ACA9-C18B-400D-B30C-AE300A32D7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53C18-6FD0-4BC2-A72E-0BC81AB99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B95CD5-D779-4F2C-A40F-BE78CF84A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1A869B-C5E7-4EF7-BCAE-04D208DD0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3746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C6EFA-70AD-43F1-977B-FF53F2479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27758F-DC81-461D-BCDD-95086E89F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B66321-2AB7-4E5C-A559-745F74D8B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206DD3-341D-4581-BE71-08E23039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757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D959D4-C563-451F-A2B0-0A70136C9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045B1E-035B-4C88-9E18-CED901A22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D55052-81DD-46EB-8DAE-8B924B0C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7497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9A042-7A21-4B24-94B6-694B07B03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A3DCB2-FBE5-42F1-9EE3-50564D22C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59E088-793D-4B06-9392-00B836660F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CA5748-2DD2-412E-ABAE-548CDF8A0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AD2F15-B7F6-4B81-9F8E-C56F1A738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BDBC70-FCD9-472F-BA8B-117069A26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3964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E6AD9-A639-430C-9C5B-C7BAE07D7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C85AC9-92EE-4752-93D1-7EBCCB811A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9EE520-91E7-4C53-87A2-2DC49C22A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347A3E-E477-4F48-8CD0-95455AC7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BD47F-0DE7-49F4-97FE-0E96195A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3C869-C1C9-4E24-8E70-3EFEB0F08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716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92B42A-3234-4624-8F58-BAFE30EB3C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A2DD7-6BBE-4E3E-BDAC-569521EE1C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C82AD-0CFA-48A7-8B1E-85C91516B7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ADDD4-05DA-425D-AF41-0E03A1BE8441}" type="datetimeFigureOut">
              <a:rPr lang="en-IN" smtClean="0"/>
              <a:t>07-05-2022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F8241-79D9-4BD2-B5A4-E17206388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9F8788-184E-4D97-AB8C-681FE47812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2A88A-7480-4506-8820-28F2199FB69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8962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8346C-62B8-4ACC-B189-07ED07C654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1766" y="1183431"/>
            <a:ext cx="10168467" cy="664104"/>
          </a:xfrm>
        </p:spPr>
        <p:txBody>
          <a:bodyPr>
            <a:normAutofit fontScale="90000"/>
          </a:bodyPr>
          <a:lstStyle/>
          <a:p>
            <a:b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IMPACT OF FINANCIAL LITERACY ON FINANCIAL BEHAVIOR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059D60-BFCC-4612-9C66-834A1C0B58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5966" y="2377231"/>
            <a:ext cx="9144000" cy="3913501"/>
          </a:xfrm>
        </p:spPr>
        <p:txBody>
          <a:bodyPr>
            <a:normAutofit/>
          </a:bodyPr>
          <a:lstStyle/>
          <a:p>
            <a:r>
              <a:rPr lang="en-IN" sz="2200" dirty="0">
                <a:solidFill>
                  <a:schemeClr val="accent1">
                    <a:lumMod val="75000"/>
                  </a:schemeClr>
                </a:solidFill>
              </a:rPr>
              <a:t>By </a:t>
            </a:r>
          </a:p>
          <a:p>
            <a:r>
              <a:rPr lang="en-IN" sz="2200" dirty="0">
                <a:solidFill>
                  <a:schemeClr val="accent1">
                    <a:lumMod val="75000"/>
                  </a:schemeClr>
                </a:solidFill>
              </a:rPr>
              <a:t>Miss Nishi Malhotra </a:t>
            </a:r>
          </a:p>
          <a:p>
            <a:r>
              <a:rPr lang="en-IN" sz="2200" dirty="0">
                <a:solidFill>
                  <a:schemeClr val="accent1">
                    <a:lumMod val="75000"/>
                  </a:schemeClr>
                </a:solidFill>
              </a:rPr>
              <a:t>IIM Kozhikode </a:t>
            </a:r>
          </a:p>
          <a:p>
            <a:r>
              <a:rPr lang="en-IN" sz="2200" dirty="0">
                <a:solidFill>
                  <a:schemeClr val="accent1">
                    <a:lumMod val="75000"/>
                  </a:schemeClr>
                </a:solidFill>
              </a:rPr>
              <a:t>Finance, Accounts &amp; Control, Ph. D</a:t>
            </a:r>
          </a:p>
          <a:p>
            <a:endParaRPr lang="en-IN" sz="2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IN" sz="2200" dirty="0">
                <a:solidFill>
                  <a:schemeClr val="accent1">
                    <a:lumMod val="75000"/>
                  </a:schemeClr>
                </a:solidFill>
              </a:rPr>
              <a:t>&amp; </a:t>
            </a:r>
          </a:p>
          <a:p>
            <a:r>
              <a:rPr lang="en-IN" sz="2200" dirty="0">
                <a:solidFill>
                  <a:schemeClr val="accent1">
                    <a:lumMod val="75000"/>
                  </a:schemeClr>
                </a:solidFill>
              </a:rPr>
              <a:t>Dr. Pankaj Kumar Baag </a:t>
            </a:r>
          </a:p>
          <a:p>
            <a:r>
              <a:rPr lang="en-IN" sz="2200" dirty="0">
                <a:solidFill>
                  <a:schemeClr val="accent1">
                    <a:lumMod val="75000"/>
                  </a:schemeClr>
                </a:solidFill>
              </a:rPr>
              <a:t>IIM Kozhikode </a:t>
            </a:r>
          </a:p>
          <a:p>
            <a:r>
              <a:rPr lang="en-IN" sz="2200" dirty="0">
                <a:solidFill>
                  <a:schemeClr val="accent1">
                    <a:lumMod val="75000"/>
                  </a:schemeClr>
                </a:solidFill>
              </a:rPr>
              <a:t>Finance, Accounts &amp; Control, Ph.D. 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17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79837-3226-4261-9FC1-E7DE977E9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0611"/>
          </a:xfrm>
        </p:spPr>
        <p:txBody>
          <a:bodyPr>
            <a:normAutofit/>
          </a:bodyPr>
          <a:lstStyle/>
          <a:p>
            <a:pPr algn="ctr"/>
            <a: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PARALLEL MEDIATION MODEL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65438E-5094-4CF6-92B4-39B058103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354" y="1115736"/>
            <a:ext cx="7952764" cy="501661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259A7F4-0A83-4B36-B87E-1437B0B18CDD}"/>
              </a:ext>
            </a:extLst>
          </p:cNvPr>
          <p:cNvCxnSpPr/>
          <p:nvPr/>
        </p:nvCxnSpPr>
        <p:spPr>
          <a:xfrm>
            <a:off x="578840" y="6392411"/>
            <a:ext cx="10922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40892F3-B8A2-44E0-8119-CC1E98FFC3F6}"/>
              </a:ext>
            </a:extLst>
          </p:cNvPr>
          <p:cNvSpPr txBox="1"/>
          <p:nvPr/>
        </p:nvSpPr>
        <p:spPr>
          <a:xfrm>
            <a:off x="578840" y="6392411"/>
            <a:ext cx="57716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/>
              <a:t>Zhao et. al (2010)</a:t>
            </a:r>
          </a:p>
          <a:p>
            <a:r>
              <a:rPr lang="en-IN" sz="1100" dirty="0"/>
              <a:t>Nitzl et. al. (2015)</a:t>
            </a:r>
          </a:p>
        </p:txBody>
      </p:sp>
    </p:spTree>
    <p:extLst>
      <p:ext uri="{BB962C8B-B14F-4D97-AF65-F5344CB8AC3E}">
        <p14:creationId xmlns:p14="http://schemas.microsoft.com/office/powerpoint/2010/main" val="1390368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9B614-D128-4536-97DE-A97B84F90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8332"/>
          </a:xfrm>
        </p:spPr>
        <p:txBody>
          <a:bodyPr>
            <a:normAutofit/>
          </a:bodyPr>
          <a:lstStyle/>
          <a:p>
            <a:pPr algn="ctr"/>
            <a: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MEASUREMENT MODEL </a:t>
            </a:r>
            <a:endParaRPr lang="en-IN" sz="3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E7F9E98-C4CF-4E7A-90D8-51ECC39033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040666"/>
              </p:ext>
            </p:extLst>
          </p:nvPr>
        </p:nvGraphicFramePr>
        <p:xfrm>
          <a:off x="2516697" y="1199626"/>
          <a:ext cx="7751427" cy="479717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852879">
                  <a:extLst>
                    <a:ext uri="{9D8B030D-6E8A-4147-A177-3AD203B41FA5}">
                      <a16:colId xmlns:a16="http://schemas.microsoft.com/office/drawing/2014/main" val="3184160937"/>
                    </a:ext>
                  </a:extLst>
                </a:gridCol>
                <a:gridCol w="1385929">
                  <a:extLst>
                    <a:ext uri="{9D8B030D-6E8A-4147-A177-3AD203B41FA5}">
                      <a16:colId xmlns:a16="http://schemas.microsoft.com/office/drawing/2014/main" val="1366349921"/>
                    </a:ext>
                  </a:extLst>
                </a:gridCol>
                <a:gridCol w="1439232">
                  <a:extLst>
                    <a:ext uri="{9D8B030D-6E8A-4147-A177-3AD203B41FA5}">
                      <a16:colId xmlns:a16="http://schemas.microsoft.com/office/drawing/2014/main" val="2796806506"/>
                    </a:ext>
                  </a:extLst>
                </a:gridCol>
                <a:gridCol w="1226399">
                  <a:extLst>
                    <a:ext uri="{9D8B030D-6E8A-4147-A177-3AD203B41FA5}">
                      <a16:colId xmlns:a16="http://schemas.microsoft.com/office/drawing/2014/main" val="3412149097"/>
                    </a:ext>
                  </a:extLst>
                </a:gridCol>
                <a:gridCol w="1527691">
                  <a:extLst>
                    <a:ext uri="{9D8B030D-6E8A-4147-A177-3AD203B41FA5}">
                      <a16:colId xmlns:a16="http://schemas.microsoft.com/office/drawing/2014/main" val="3902845791"/>
                    </a:ext>
                  </a:extLst>
                </a:gridCol>
                <a:gridCol w="1319297">
                  <a:extLst>
                    <a:ext uri="{9D8B030D-6E8A-4147-A177-3AD203B41FA5}">
                      <a16:colId xmlns:a16="http://schemas.microsoft.com/office/drawing/2014/main" val="3034147459"/>
                    </a:ext>
                  </a:extLst>
                </a:gridCol>
              </a:tblGrid>
              <a:tr h="268447">
                <a:tc>
                  <a:txBody>
                    <a:bodyPr/>
                    <a:lstStyle/>
                    <a:p>
                      <a:pPr algn="ctr" fontAlgn="b"/>
                      <a:r>
                        <a:rPr lang="en-IN" sz="1300" u="none" strike="noStrike">
                          <a:effectLst/>
                        </a:rPr>
                        <a:t> </a:t>
                      </a:r>
                      <a:endParaRPr lang="en-IN" sz="13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OUTER LOADINGS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CRON ALPHA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RHO_A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CR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AVE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1600902151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FA3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0.729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0.792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0.794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0.865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0.617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2365377126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FA4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0.811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3844249102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FA5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0.827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4139580102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FA7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0.773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2237469999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FB1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0.702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0.800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0.800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0.862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0.555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2873409067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FB2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0.769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2540215860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FB3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0.703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2184047320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FB4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0.811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1709364183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FB5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0.736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2279092437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FE1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0.775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0.864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0.874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0.901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0.646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603457543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FE2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0.852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1264755400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FE3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0.843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1756286693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FE4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0.771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614297642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FE5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0.773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2872066953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FK2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0.807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0.802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0.802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0.870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0.627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1467487019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FK3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0.736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711379642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FK4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0.828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3825460919"/>
                  </a:ext>
                </a:extLst>
              </a:tr>
              <a:tr h="235173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FK5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0.794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756" marR="7756" marT="7756" marB="0" anchor="b"/>
                </a:tc>
                <a:extLst>
                  <a:ext uri="{0D108BD9-81ED-4DB2-BD59-A6C34878D82A}">
                    <a16:rowId xmlns:a16="http://schemas.microsoft.com/office/drawing/2014/main" val="2835492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2950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A9E3F-8A82-44CF-AFDF-C5179C1C4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4776"/>
          </a:xfrm>
        </p:spPr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DISCRIMINANT MODEL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D729602-D40C-426F-A324-A86FB39332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338468"/>
              </p:ext>
            </p:extLst>
          </p:nvPr>
        </p:nvGraphicFramePr>
        <p:xfrm>
          <a:off x="906011" y="1521812"/>
          <a:ext cx="10382193" cy="132556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296828">
                  <a:extLst>
                    <a:ext uri="{9D8B030D-6E8A-4147-A177-3AD203B41FA5}">
                      <a16:colId xmlns:a16="http://schemas.microsoft.com/office/drawing/2014/main" val="1011870634"/>
                    </a:ext>
                  </a:extLst>
                </a:gridCol>
                <a:gridCol w="2389763">
                  <a:extLst>
                    <a:ext uri="{9D8B030D-6E8A-4147-A177-3AD203B41FA5}">
                      <a16:colId xmlns:a16="http://schemas.microsoft.com/office/drawing/2014/main" val="1459606173"/>
                    </a:ext>
                  </a:extLst>
                </a:gridCol>
                <a:gridCol w="1978193">
                  <a:extLst>
                    <a:ext uri="{9D8B030D-6E8A-4147-A177-3AD203B41FA5}">
                      <a16:colId xmlns:a16="http://schemas.microsoft.com/office/drawing/2014/main" val="2448877833"/>
                    </a:ext>
                  </a:extLst>
                </a:gridCol>
                <a:gridCol w="1911810">
                  <a:extLst>
                    <a:ext uri="{9D8B030D-6E8A-4147-A177-3AD203B41FA5}">
                      <a16:colId xmlns:a16="http://schemas.microsoft.com/office/drawing/2014/main" val="2897378404"/>
                    </a:ext>
                  </a:extLst>
                </a:gridCol>
                <a:gridCol w="1805599">
                  <a:extLst>
                    <a:ext uri="{9D8B030D-6E8A-4147-A177-3AD203B41FA5}">
                      <a16:colId xmlns:a16="http://schemas.microsoft.com/office/drawing/2014/main" val="480932298"/>
                    </a:ext>
                  </a:extLst>
                </a:gridCol>
              </a:tblGrid>
              <a:tr h="263232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FLC 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Attitude 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Behaviour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Efficacy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Knowledge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4063899"/>
                  </a:ext>
                </a:extLst>
              </a:tr>
              <a:tr h="263232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Attitude 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0.786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94959783"/>
                  </a:ext>
                </a:extLst>
              </a:tr>
              <a:tr h="263232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Behaviour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0.528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0.745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01354387"/>
                  </a:ext>
                </a:extLst>
              </a:tr>
              <a:tr h="263232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Efficacy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0.702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0.392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0.803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80547684"/>
                  </a:ext>
                </a:extLst>
              </a:tr>
              <a:tr h="272634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Knowledge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0.411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0.522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0.325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0.792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107050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E360FBD-4E37-4DB0-BCE5-8C676E3352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577048"/>
              </p:ext>
            </p:extLst>
          </p:nvPr>
        </p:nvGraphicFramePr>
        <p:xfrm>
          <a:off x="1088355" y="3429000"/>
          <a:ext cx="10382193" cy="134302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296828">
                  <a:extLst>
                    <a:ext uri="{9D8B030D-6E8A-4147-A177-3AD203B41FA5}">
                      <a16:colId xmlns:a16="http://schemas.microsoft.com/office/drawing/2014/main" val="2463677544"/>
                    </a:ext>
                  </a:extLst>
                </a:gridCol>
                <a:gridCol w="2389763">
                  <a:extLst>
                    <a:ext uri="{9D8B030D-6E8A-4147-A177-3AD203B41FA5}">
                      <a16:colId xmlns:a16="http://schemas.microsoft.com/office/drawing/2014/main" val="3234362288"/>
                    </a:ext>
                  </a:extLst>
                </a:gridCol>
                <a:gridCol w="1978193">
                  <a:extLst>
                    <a:ext uri="{9D8B030D-6E8A-4147-A177-3AD203B41FA5}">
                      <a16:colId xmlns:a16="http://schemas.microsoft.com/office/drawing/2014/main" val="3248175382"/>
                    </a:ext>
                  </a:extLst>
                </a:gridCol>
                <a:gridCol w="1911810">
                  <a:extLst>
                    <a:ext uri="{9D8B030D-6E8A-4147-A177-3AD203B41FA5}">
                      <a16:colId xmlns:a16="http://schemas.microsoft.com/office/drawing/2014/main" val="559663990"/>
                    </a:ext>
                  </a:extLst>
                </a:gridCol>
                <a:gridCol w="1805599">
                  <a:extLst>
                    <a:ext uri="{9D8B030D-6E8A-4147-A177-3AD203B41FA5}">
                      <a16:colId xmlns:a16="http://schemas.microsoft.com/office/drawing/2014/main" val="1850734026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HTMT 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Attitude 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Behaviour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Efficacy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Knowledge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430567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Attitude 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7721215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Behaviour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0.638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606453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Efficacy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0.840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0.450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126593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Knowledge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0.511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0.633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0.375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16443401"/>
                  </a:ext>
                </a:extLst>
              </a:tr>
            </a:tbl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720B585-F0FC-486C-ADC0-17BEF51EEF5A}"/>
              </a:ext>
            </a:extLst>
          </p:cNvPr>
          <p:cNvCxnSpPr/>
          <p:nvPr/>
        </p:nvCxnSpPr>
        <p:spPr>
          <a:xfrm>
            <a:off x="1088355" y="5847127"/>
            <a:ext cx="102654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8250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92F40-67D9-42CD-88CF-B7E4CB1E6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2831"/>
          </a:xfrm>
        </p:spPr>
        <p:txBody>
          <a:bodyPr>
            <a:normAutofit fontScale="90000"/>
          </a:bodyPr>
          <a:lstStyle/>
          <a:p>
            <a:pPr algn="ctr"/>
            <a: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Q SQUARE FOR PREDICTIVE RELEVANCE </a:t>
            </a:r>
            <a:endParaRPr lang="en-IN" sz="3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B4E2A70-DB14-4925-8829-76E05696FC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550483"/>
              </p:ext>
            </p:extLst>
          </p:nvPr>
        </p:nvGraphicFramePr>
        <p:xfrm>
          <a:off x="1893232" y="1572492"/>
          <a:ext cx="8204200" cy="134302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197100">
                  <a:extLst>
                    <a:ext uri="{9D8B030D-6E8A-4147-A177-3AD203B41FA5}">
                      <a16:colId xmlns:a16="http://schemas.microsoft.com/office/drawing/2014/main" val="282646203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3447775867"/>
                    </a:ext>
                  </a:extLst>
                </a:gridCol>
                <a:gridCol w="1892300">
                  <a:extLst>
                    <a:ext uri="{9D8B030D-6E8A-4147-A177-3AD203B41FA5}">
                      <a16:colId xmlns:a16="http://schemas.microsoft.com/office/drawing/2014/main" val="1843853435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909434176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SSO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SSE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Q² (=1-SSE/SSO)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9199451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Attitude 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1008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906.695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0.101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1324183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Behaviour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1260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1012.278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0.197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92185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Efficacy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1260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1185.05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0.059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8413690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Financial Knowledge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1008</a:t>
                      </a:r>
                      <a:endParaRPr lang="en-IN" sz="1600" b="0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1008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566397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44EC51D-F4DD-4847-BA4D-07B19F42B3F2}"/>
              </a:ext>
            </a:extLst>
          </p:cNvPr>
          <p:cNvSpPr txBox="1"/>
          <p:nvPr/>
        </p:nvSpPr>
        <p:spPr>
          <a:xfrm>
            <a:off x="1763086" y="2992800"/>
            <a:ext cx="8783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accent1">
                    <a:lumMod val="75000"/>
                  </a:schemeClr>
                </a:solidFill>
              </a:rPr>
              <a:t>Q Square value for model is greater than zero, there is a predictive relevance in model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8E5469-C496-4DDE-8057-A16986EA28C0}"/>
              </a:ext>
            </a:extLst>
          </p:cNvPr>
          <p:cNvCxnSpPr/>
          <p:nvPr/>
        </p:nvCxnSpPr>
        <p:spPr>
          <a:xfrm>
            <a:off x="1124125" y="6065240"/>
            <a:ext cx="9915787" cy="67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950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C23D-4244-4DB8-955C-4809CB905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3833"/>
          </a:xfrm>
        </p:spPr>
        <p:txBody>
          <a:bodyPr>
            <a:normAutofit fontScale="90000"/>
          </a:bodyPr>
          <a:lstStyle/>
          <a:p>
            <a:pPr algn="ctr"/>
            <a:br>
              <a:rPr lang="en-IN" sz="31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en-IN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STRUCTURAL MODEL </a:t>
            </a:r>
            <a:b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endParaRPr lang="en-IN" sz="36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2EA53CE-ECD5-460B-B551-F6C13AC75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718565"/>
              </p:ext>
            </p:extLst>
          </p:nvPr>
        </p:nvGraphicFramePr>
        <p:xfrm>
          <a:off x="492330" y="1760122"/>
          <a:ext cx="10861469" cy="193103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750721">
                  <a:extLst>
                    <a:ext uri="{9D8B030D-6E8A-4147-A177-3AD203B41FA5}">
                      <a16:colId xmlns:a16="http://schemas.microsoft.com/office/drawing/2014/main" val="1811289461"/>
                    </a:ext>
                  </a:extLst>
                </a:gridCol>
                <a:gridCol w="1108169">
                  <a:extLst>
                    <a:ext uri="{9D8B030D-6E8A-4147-A177-3AD203B41FA5}">
                      <a16:colId xmlns:a16="http://schemas.microsoft.com/office/drawing/2014/main" val="3625578056"/>
                    </a:ext>
                  </a:extLst>
                </a:gridCol>
                <a:gridCol w="696158">
                  <a:extLst>
                    <a:ext uri="{9D8B030D-6E8A-4147-A177-3AD203B41FA5}">
                      <a16:colId xmlns:a16="http://schemas.microsoft.com/office/drawing/2014/main" val="911117948"/>
                    </a:ext>
                  </a:extLst>
                </a:gridCol>
                <a:gridCol w="1051340">
                  <a:extLst>
                    <a:ext uri="{9D8B030D-6E8A-4147-A177-3AD203B41FA5}">
                      <a16:colId xmlns:a16="http://schemas.microsoft.com/office/drawing/2014/main" val="1280171849"/>
                    </a:ext>
                  </a:extLst>
                </a:gridCol>
                <a:gridCol w="696158">
                  <a:extLst>
                    <a:ext uri="{9D8B030D-6E8A-4147-A177-3AD203B41FA5}">
                      <a16:colId xmlns:a16="http://schemas.microsoft.com/office/drawing/2014/main" val="2681504389"/>
                    </a:ext>
                  </a:extLst>
                </a:gridCol>
                <a:gridCol w="724571">
                  <a:extLst>
                    <a:ext uri="{9D8B030D-6E8A-4147-A177-3AD203B41FA5}">
                      <a16:colId xmlns:a16="http://schemas.microsoft.com/office/drawing/2014/main" val="2396467646"/>
                    </a:ext>
                  </a:extLst>
                </a:gridCol>
                <a:gridCol w="980302">
                  <a:extLst>
                    <a:ext uri="{9D8B030D-6E8A-4147-A177-3AD203B41FA5}">
                      <a16:colId xmlns:a16="http://schemas.microsoft.com/office/drawing/2014/main" val="4184395623"/>
                    </a:ext>
                  </a:extLst>
                </a:gridCol>
                <a:gridCol w="927025">
                  <a:extLst>
                    <a:ext uri="{9D8B030D-6E8A-4147-A177-3AD203B41FA5}">
                      <a16:colId xmlns:a16="http://schemas.microsoft.com/office/drawing/2014/main" val="1744691343"/>
                    </a:ext>
                  </a:extLst>
                </a:gridCol>
                <a:gridCol w="927025">
                  <a:extLst>
                    <a:ext uri="{9D8B030D-6E8A-4147-A177-3AD203B41FA5}">
                      <a16:colId xmlns:a16="http://schemas.microsoft.com/office/drawing/2014/main" val="1203776280"/>
                    </a:ext>
                  </a:extLst>
                </a:gridCol>
              </a:tblGrid>
              <a:tr h="321839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Relationship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Coefficient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Std Err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t statistics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5.00%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95.00%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R Square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 Square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VIF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7051569"/>
                  </a:ext>
                </a:extLst>
              </a:tr>
              <a:tr h="321839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H1 </a:t>
                      </a:r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 Financial Attitude  -&gt; Financial Behaviour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0.367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0.053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7.001***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0.284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0.453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0.391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0.104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2.13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7517192"/>
                  </a:ext>
                </a:extLst>
              </a:tr>
              <a:tr h="321839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H2 </a:t>
                      </a:r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 Financial Efficacy -&gt; Financial Behaviour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0.015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0.058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0.267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-0.083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0.105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1.98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55769692"/>
                  </a:ext>
                </a:extLst>
              </a:tr>
              <a:tr h="321839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H3</a:t>
                      </a:r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 - Financial Knowledge -&gt; Financial Attitude 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0.411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0.057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7.101***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0.303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0.496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0.169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0.204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113532"/>
                  </a:ext>
                </a:extLst>
              </a:tr>
              <a:tr h="321839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H4</a:t>
                      </a:r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  Financial Knowledge -&gt; Financial Behaviour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0.366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0.051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7.199***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0.275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0.443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0.182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92036140"/>
                  </a:ext>
                </a:extLst>
              </a:tr>
              <a:tr h="321839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u="none" strike="noStrike" dirty="0">
                          <a:solidFill>
                            <a:srgbClr val="00B0F0"/>
                          </a:solidFill>
                          <a:effectLst/>
                        </a:rPr>
                        <a:t>H5</a:t>
                      </a:r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 Financial Knowledge -&gt; Financial Efficacy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0.325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0.06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5.371***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0.214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0.416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0.106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0.118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0" i="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531228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78C8287-DB30-471C-B149-2000614F536A}"/>
              </a:ext>
            </a:extLst>
          </p:cNvPr>
          <p:cNvCxnSpPr/>
          <p:nvPr/>
        </p:nvCxnSpPr>
        <p:spPr>
          <a:xfrm>
            <a:off x="713064" y="6023295"/>
            <a:ext cx="992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5C038BA-1477-4DAC-B5EC-235D6D82EB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590372"/>
              </p:ext>
            </p:extLst>
          </p:nvPr>
        </p:nvGraphicFramePr>
        <p:xfrm>
          <a:off x="492330" y="4872526"/>
          <a:ext cx="10950253" cy="76009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5969917">
                  <a:extLst>
                    <a:ext uri="{9D8B030D-6E8A-4147-A177-3AD203B41FA5}">
                      <a16:colId xmlns:a16="http://schemas.microsoft.com/office/drawing/2014/main" val="2527122459"/>
                    </a:ext>
                  </a:extLst>
                </a:gridCol>
                <a:gridCol w="1265363">
                  <a:extLst>
                    <a:ext uri="{9D8B030D-6E8A-4147-A177-3AD203B41FA5}">
                      <a16:colId xmlns:a16="http://schemas.microsoft.com/office/drawing/2014/main" val="2435763376"/>
                    </a:ext>
                  </a:extLst>
                </a:gridCol>
                <a:gridCol w="811129">
                  <a:extLst>
                    <a:ext uri="{9D8B030D-6E8A-4147-A177-3AD203B41FA5}">
                      <a16:colId xmlns:a16="http://schemas.microsoft.com/office/drawing/2014/main" val="655282215"/>
                    </a:ext>
                  </a:extLst>
                </a:gridCol>
                <a:gridCol w="1200472">
                  <a:extLst>
                    <a:ext uri="{9D8B030D-6E8A-4147-A177-3AD203B41FA5}">
                      <a16:colId xmlns:a16="http://schemas.microsoft.com/office/drawing/2014/main" val="53962238"/>
                    </a:ext>
                  </a:extLst>
                </a:gridCol>
                <a:gridCol w="811129">
                  <a:extLst>
                    <a:ext uri="{9D8B030D-6E8A-4147-A177-3AD203B41FA5}">
                      <a16:colId xmlns:a16="http://schemas.microsoft.com/office/drawing/2014/main" val="3639802853"/>
                    </a:ext>
                  </a:extLst>
                </a:gridCol>
                <a:gridCol w="892243">
                  <a:extLst>
                    <a:ext uri="{9D8B030D-6E8A-4147-A177-3AD203B41FA5}">
                      <a16:colId xmlns:a16="http://schemas.microsoft.com/office/drawing/2014/main" val="448281717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Coefficient 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Std Err </a:t>
                      </a:r>
                      <a:endParaRPr lang="en-IN" sz="16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t stat 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5.00%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95.00%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264959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Financial Knowledge -&gt; Financial Attitude  -&gt; Financial Behaviour</a:t>
                      </a:r>
                      <a:endParaRPr lang="en-US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0.151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0.027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5.65***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0.109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0.196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78314417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Financial Knowledge -&gt; Financial Efficacy -&gt; Financial Behaviour</a:t>
                      </a:r>
                      <a:endParaRPr lang="en-US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0.005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0.02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0.253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-0.028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0.037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2694784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2D6AF80F-AA3D-4CF4-B46C-34FF6053A241}"/>
              </a:ext>
            </a:extLst>
          </p:cNvPr>
          <p:cNvSpPr txBox="1">
            <a:spLocks/>
          </p:cNvSpPr>
          <p:nvPr/>
        </p:nvSpPr>
        <p:spPr>
          <a:xfrm>
            <a:off x="838199" y="4079238"/>
            <a:ext cx="10515600" cy="733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IN" sz="37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Mediation Model - </a:t>
            </a:r>
            <a:r>
              <a:rPr lang="en-IN" sz="37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Indirect Effect  </a:t>
            </a:r>
          </a:p>
        </p:txBody>
      </p:sp>
    </p:spTree>
    <p:extLst>
      <p:ext uri="{BB962C8B-B14F-4D97-AF65-F5344CB8AC3E}">
        <p14:creationId xmlns:p14="http://schemas.microsoft.com/office/powerpoint/2010/main" val="1063295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3607A-4125-4E6F-B2A9-14D5ACE7C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699" y="478172"/>
            <a:ext cx="10515600" cy="709176"/>
          </a:xfrm>
        </p:spPr>
        <p:txBody>
          <a:bodyPr>
            <a:normAutofit/>
          </a:bodyPr>
          <a:lstStyle/>
          <a:p>
            <a:pPr algn="ctr"/>
            <a: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PLS PREDICT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6BD0551-5F6A-47A4-9948-A448B296C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25693"/>
              </p:ext>
            </p:extLst>
          </p:nvPr>
        </p:nvGraphicFramePr>
        <p:xfrm>
          <a:off x="1909895" y="1519237"/>
          <a:ext cx="8221208" cy="381952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717487">
                  <a:extLst>
                    <a:ext uri="{9D8B030D-6E8A-4147-A177-3AD203B41FA5}">
                      <a16:colId xmlns:a16="http://schemas.microsoft.com/office/drawing/2014/main" val="2753981662"/>
                    </a:ext>
                  </a:extLst>
                </a:gridCol>
                <a:gridCol w="717487">
                  <a:extLst>
                    <a:ext uri="{9D8B030D-6E8A-4147-A177-3AD203B41FA5}">
                      <a16:colId xmlns:a16="http://schemas.microsoft.com/office/drawing/2014/main" val="3765646840"/>
                    </a:ext>
                  </a:extLst>
                </a:gridCol>
                <a:gridCol w="717487">
                  <a:extLst>
                    <a:ext uri="{9D8B030D-6E8A-4147-A177-3AD203B41FA5}">
                      <a16:colId xmlns:a16="http://schemas.microsoft.com/office/drawing/2014/main" val="3751521891"/>
                    </a:ext>
                  </a:extLst>
                </a:gridCol>
                <a:gridCol w="717487">
                  <a:extLst>
                    <a:ext uri="{9D8B030D-6E8A-4147-A177-3AD203B41FA5}">
                      <a16:colId xmlns:a16="http://schemas.microsoft.com/office/drawing/2014/main" val="1933583714"/>
                    </a:ext>
                  </a:extLst>
                </a:gridCol>
                <a:gridCol w="717487">
                  <a:extLst>
                    <a:ext uri="{9D8B030D-6E8A-4147-A177-3AD203B41FA5}">
                      <a16:colId xmlns:a16="http://schemas.microsoft.com/office/drawing/2014/main" val="573100018"/>
                    </a:ext>
                  </a:extLst>
                </a:gridCol>
                <a:gridCol w="717487">
                  <a:extLst>
                    <a:ext uri="{9D8B030D-6E8A-4147-A177-3AD203B41FA5}">
                      <a16:colId xmlns:a16="http://schemas.microsoft.com/office/drawing/2014/main" val="122041937"/>
                    </a:ext>
                  </a:extLst>
                </a:gridCol>
                <a:gridCol w="717487">
                  <a:extLst>
                    <a:ext uri="{9D8B030D-6E8A-4147-A177-3AD203B41FA5}">
                      <a16:colId xmlns:a16="http://schemas.microsoft.com/office/drawing/2014/main" val="2227412591"/>
                    </a:ext>
                  </a:extLst>
                </a:gridCol>
                <a:gridCol w="1225708">
                  <a:extLst>
                    <a:ext uri="{9D8B030D-6E8A-4147-A177-3AD203B41FA5}">
                      <a16:colId xmlns:a16="http://schemas.microsoft.com/office/drawing/2014/main" val="3870915605"/>
                    </a:ext>
                  </a:extLst>
                </a:gridCol>
                <a:gridCol w="1255604">
                  <a:extLst>
                    <a:ext uri="{9D8B030D-6E8A-4147-A177-3AD203B41FA5}">
                      <a16:colId xmlns:a16="http://schemas.microsoft.com/office/drawing/2014/main" val="1951674654"/>
                    </a:ext>
                  </a:extLst>
                </a:gridCol>
                <a:gridCol w="717487">
                  <a:extLst>
                    <a:ext uri="{9D8B030D-6E8A-4147-A177-3AD203B41FA5}">
                      <a16:colId xmlns:a16="http://schemas.microsoft.com/office/drawing/2014/main" val="1002771371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PLS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LM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PLS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LM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PLS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LM 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805364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RMSE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RMSE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Diff 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MAE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MAE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Diff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Q²_predict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Q²_predict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Diff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786411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FA3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1.036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1.025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0.011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0.904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0.878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0.026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0.143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0.161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-0.018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4398858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FA4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1.175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1.173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0.002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1.038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0.008</a:t>
                      </a:r>
                      <a:endParaRPr lang="en-IN" sz="1400" b="0" i="1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0.053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-0.003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3137417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FA5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0.969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0.945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0.024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0.817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0.785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0.032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0.114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0.156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-0.042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65059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FA7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0.995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1.004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-0.009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0.841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0.852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</a:t>
                      </a:r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0.011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0.062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0.018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460159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FB1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0.829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0.833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-0.004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0.685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0.695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-0.01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0.187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0.179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0.008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8868344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FB2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0.648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0.632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0.016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0.532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0.509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0.023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0.166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0.204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-0.038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370828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FB3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0.683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0.674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0.009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0.588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0.572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0.016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0.104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0.128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-0.024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546451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FB4</a:t>
                      </a:r>
                      <a:endParaRPr lang="en-IN" sz="14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0.467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0.464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0.003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0.388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0.378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0.01</a:t>
                      </a:r>
                      <a:endParaRPr lang="en-IN" sz="1400" b="0" i="1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0.118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0.129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-0.011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940121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FB5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0.616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0.614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0.002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0.509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0.509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0.111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0.117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-0.006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4272796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FE1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1.036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1.029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0.007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0.913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0.889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0.024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0.109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0.122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-0.013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236655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FE2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1.068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1.078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-0.01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0.917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0.918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-0.001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0.042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0.023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0.019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934609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FE3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1.004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1.018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-0.014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0.834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-0.006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0.014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0.026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020971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FE4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1.098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1.116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-0.018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0.914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0.927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-0.013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0.035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0.002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0.033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53938035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FE5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1.002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1.011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-0.009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0.847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0.857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-0.01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0.052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0.036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0.016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2641326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84E5E95-5EED-4863-9A00-BA395EF97045}"/>
              </a:ext>
            </a:extLst>
          </p:cNvPr>
          <p:cNvCxnSpPr/>
          <p:nvPr/>
        </p:nvCxnSpPr>
        <p:spPr>
          <a:xfrm>
            <a:off x="897622" y="5880683"/>
            <a:ext cx="10284903" cy="75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368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2175B-AB82-46E2-AB60-0C0F7EFE4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122"/>
            <a:ext cx="10515600" cy="541192"/>
          </a:xfrm>
        </p:spPr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STRUCTURAL MODEL 3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8E64C7-2071-401A-A0D0-7F344F383CB1}"/>
              </a:ext>
            </a:extLst>
          </p:cNvPr>
          <p:cNvCxnSpPr/>
          <p:nvPr/>
        </p:nvCxnSpPr>
        <p:spPr>
          <a:xfrm>
            <a:off x="838200" y="6115574"/>
            <a:ext cx="10361103" cy="67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F76536F-DEE1-4453-B922-0F9A565D8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443" y="780178"/>
            <a:ext cx="7396618" cy="472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04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487E8-6796-428B-BD16-D32AC7153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07330"/>
          </a:xfrm>
        </p:spPr>
        <p:txBody>
          <a:bodyPr>
            <a:noAutofit/>
          </a:bodyPr>
          <a:lstStyle/>
          <a:p>
            <a:pPr algn="ctr"/>
            <a: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MODERATION MODEL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A047FA-6C5E-4220-876D-9A019D2B219C}"/>
              </a:ext>
            </a:extLst>
          </p:cNvPr>
          <p:cNvCxnSpPr/>
          <p:nvPr/>
        </p:nvCxnSpPr>
        <p:spPr>
          <a:xfrm flipV="1">
            <a:off x="1031846" y="6459523"/>
            <a:ext cx="10410737" cy="587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5D87092C-051A-4D0D-8494-7FB60002B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193" y="872456"/>
            <a:ext cx="7550092" cy="515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1192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A2365-4CE4-41AF-A796-87EE89B56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0264"/>
          </a:xfrm>
        </p:spPr>
        <p:txBody>
          <a:bodyPr>
            <a:normAutofit fontScale="90000"/>
          </a:bodyPr>
          <a:lstStyle/>
          <a:p>
            <a:pPr algn="ctr"/>
            <a: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MEASUREMENT MODEL </a:t>
            </a:r>
            <a:endParaRPr lang="en-IN" sz="3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093C0D7-A9BA-4266-98D7-361BC7B6C4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566591"/>
              </p:ext>
            </p:extLst>
          </p:nvPr>
        </p:nvGraphicFramePr>
        <p:xfrm>
          <a:off x="3226279" y="1339678"/>
          <a:ext cx="6305909" cy="457043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150713">
                  <a:extLst>
                    <a:ext uri="{9D8B030D-6E8A-4147-A177-3AD203B41FA5}">
                      <a16:colId xmlns:a16="http://schemas.microsoft.com/office/drawing/2014/main" val="516754811"/>
                    </a:ext>
                  </a:extLst>
                </a:gridCol>
                <a:gridCol w="1196741">
                  <a:extLst>
                    <a:ext uri="{9D8B030D-6E8A-4147-A177-3AD203B41FA5}">
                      <a16:colId xmlns:a16="http://schemas.microsoft.com/office/drawing/2014/main" val="1357742109"/>
                    </a:ext>
                  </a:extLst>
                </a:gridCol>
                <a:gridCol w="1749084">
                  <a:extLst>
                    <a:ext uri="{9D8B030D-6E8A-4147-A177-3AD203B41FA5}">
                      <a16:colId xmlns:a16="http://schemas.microsoft.com/office/drawing/2014/main" val="3725033883"/>
                    </a:ext>
                  </a:extLst>
                </a:gridCol>
                <a:gridCol w="736457">
                  <a:extLst>
                    <a:ext uri="{9D8B030D-6E8A-4147-A177-3AD203B41FA5}">
                      <a16:colId xmlns:a16="http://schemas.microsoft.com/office/drawing/2014/main" val="3871730910"/>
                    </a:ext>
                  </a:extLst>
                </a:gridCol>
                <a:gridCol w="736457">
                  <a:extLst>
                    <a:ext uri="{9D8B030D-6E8A-4147-A177-3AD203B41FA5}">
                      <a16:colId xmlns:a16="http://schemas.microsoft.com/office/drawing/2014/main" val="3963455915"/>
                    </a:ext>
                  </a:extLst>
                </a:gridCol>
                <a:gridCol w="736457">
                  <a:extLst>
                    <a:ext uri="{9D8B030D-6E8A-4147-A177-3AD203B41FA5}">
                      <a16:colId xmlns:a16="http://schemas.microsoft.com/office/drawing/2014/main" val="1367442984"/>
                    </a:ext>
                  </a:extLst>
                </a:gridCol>
              </a:tblGrid>
              <a:tr h="5449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CONSTRUCTS</a:t>
                      </a:r>
                    </a:p>
                    <a:p>
                      <a:pPr algn="ctr" fontAlgn="b"/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OUTER LOADINGS</a:t>
                      </a:r>
                    </a:p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CRONBACH ALPHA </a:t>
                      </a:r>
                    </a:p>
                    <a:p>
                      <a:pPr algn="ctr" fontAlgn="b"/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RHO A</a:t>
                      </a:r>
                    </a:p>
                    <a:p>
                      <a:pPr algn="ctr" fontAlgn="b"/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CR </a:t>
                      </a:r>
                    </a:p>
                    <a:p>
                      <a:pPr algn="ctr" fontAlgn="b"/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AVE</a:t>
                      </a:r>
                    </a:p>
                    <a:p>
                      <a:pPr algn="ctr" fontAlgn="b"/>
                      <a:r>
                        <a:rPr lang="en-IN" sz="14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endParaRPr lang="en-IN" sz="14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1566596313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FA3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0.728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0.792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0.797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0.865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0.617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1729347898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FA4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0.807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3195542161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FA5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0.837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210030861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FA7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0.766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3023473557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FB2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0.839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0.801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0.812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0.871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0.629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3655456583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FB3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0.717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3286963223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FB4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0.875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3021930766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FB5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3673789458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FK2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0.818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0.802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0.805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0.627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1175366865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FK3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0.727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3623688347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FK4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0.829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1413192840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FK5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0.789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144726200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PE1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0.838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0.854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0.884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0.605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906335250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PE2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0.726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667588913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PE3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0.842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2986002544"/>
                  </a:ext>
                </a:extLst>
              </a:tr>
              <a:tr h="23023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PE4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0.772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3454448386"/>
                  </a:ext>
                </a:extLst>
              </a:tr>
              <a:tr h="238452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PE5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0.795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4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22" marR="8222" marT="8222" marB="0" anchor="b"/>
                </a:tc>
                <a:extLst>
                  <a:ext uri="{0D108BD9-81ED-4DB2-BD59-A6C34878D82A}">
                    <a16:rowId xmlns:a16="http://schemas.microsoft.com/office/drawing/2014/main" val="2448109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65334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B5C3E31-82D0-44D8-BD71-7FC7B5F11D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084809"/>
              </p:ext>
            </p:extLst>
          </p:nvPr>
        </p:nvGraphicFramePr>
        <p:xfrm>
          <a:off x="2114958" y="1433338"/>
          <a:ext cx="8331200" cy="134302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78000">
                  <a:extLst>
                    <a:ext uri="{9D8B030D-6E8A-4147-A177-3AD203B41FA5}">
                      <a16:colId xmlns:a16="http://schemas.microsoft.com/office/drawing/2014/main" val="253969256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1519487756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1742931664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988952904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11424625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 FLC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Financial Attitude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Financial Behaviour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Financial Knowledge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Peer Effect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730649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Financial Attitude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0.785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 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409577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Financial Behaviour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0.435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0.793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 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5606793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Financial Knowledge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0.413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0.465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0.792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 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8088998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Peer Effect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0.204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effectLst/>
                        </a:rPr>
                        <a:t>0.532</a:t>
                      </a:r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0.235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effectLst/>
                        </a:rPr>
                        <a:t>0.778</a:t>
                      </a:r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3833057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9FD251B-2E25-400D-BF60-1FB598BD08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492234"/>
              </p:ext>
            </p:extLst>
          </p:nvPr>
        </p:nvGraphicFramePr>
        <p:xfrm>
          <a:off x="2114958" y="3410125"/>
          <a:ext cx="8331200" cy="134302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78000">
                  <a:extLst>
                    <a:ext uri="{9D8B030D-6E8A-4147-A177-3AD203B41FA5}">
                      <a16:colId xmlns:a16="http://schemas.microsoft.com/office/drawing/2014/main" val="3943996708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1827513147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1031064103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333661457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675689177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HTMT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Financial Attitude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Financial Behaviour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>
                          <a:effectLst/>
                        </a:rPr>
                        <a:t>Financial Knowledge </a:t>
                      </a:r>
                      <a:endParaRPr lang="en-IN" sz="1600" b="1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effectLst/>
                        </a:rPr>
                        <a:t>Peer Effect </a:t>
                      </a:r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200053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Financial Attitude </a:t>
                      </a:r>
                      <a:endParaRPr lang="en-IN" sz="1600" b="1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1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effectLst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003219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Financial Behaviour </a:t>
                      </a:r>
                      <a:endParaRPr lang="en-IN" sz="1600" b="1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0.551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1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effectLst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9330039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Financial Knowledge </a:t>
                      </a:r>
                      <a:endParaRPr lang="en-IN" sz="1600" b="1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0.511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0.572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IN" sz="1600" b="1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effectLst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6144040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Peer Effect </a:t>
                      </a:r>
                      <a:endParaRPr lang="en-IN" sz="1600" b="1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0.297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effectLst/>
                        </a:rPr>
                        <a:t>0.615</a:t>
                      </a:r>
                      <a:endParaRPr lang="en-IN" sz="1600" b="0" i="0" u="none" strike="noStrike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effectLst/>
                        </a:rPr>
                        <a:t>0.295</a:t>
                      </a:r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effectLst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rgbClr val="30549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8132670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EA3E49C-512F-472E-8E5A-19C905229DDB}"/>
              </a:ext>
            </a:extLst>
          </p:cNvPr>
          <p:cNvCxnSpPr/>
          <p:nvPr/>
        </p:nvCxnSpPr>
        <p:spPr>
          <a:xfrm>
            <a:off x="981512" y="5905850"/>
            <a:ext cx="101926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C7063EED-1C00-4621-8523-B16A940E0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4776"/>
          </a:xfrm>
        </p:spPr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DISCRIMINANT MODEL </a:t>
            </a:r>
          </a:p>
        </p:txBody>
      </p:sp>
    </p:spTree>
    <p:extLst>
      <p:ext uri="{BB962C8B-B14F-4D97-AF65-F5344CB8AC3E}">
        <p14:creationId xmlns:p14="http://schemas.microsoft.com/office/powerpoint/2010/main" val="3573076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2E85B-2608-4BFF-98C1-9F71E62FE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9054"/>
            <a:ext cx="10515600" cy="772643"/>
          </a:xfrm>
        </p:spPr>
        <p:txBody>
          <a:bodyPr>
            <a:normAutofit/>
          </a:bodyPr>
          <a:lstStyle/>
          <a:p>
            <a:r>
              <a:rPr lang="en-IN" sz="32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ESSAY 2 – FINANCIAL LITERACY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2ECA230-F19B-4360-A739-A31E10C97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564" y="1081358"/>
            <a:ext cx="11400638" cy="50006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Financial Literacy is defined as knowledge to manage finances &amp; proficiency in  Financial decision making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Financial literacy is an important ingredient in increasing financial capability and thus affecting behavior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Lack of Financial Literacy leads to : 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Problem with Debts &amp; </a:t>
            </a:r>
          </a:p>
          <a:p>
            <a:pPr lvl="1"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Less Progressive Financial planning </a:t>
            </a:r>
          </a:p>
          <a:p>
            <a:pPr>
              <a:buNone/>
            </a:pPr>
            <a:r>
              <a:rPr lang="en-US" sz="1800" i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Relationship between Financial Knowledge, Literacy &amp; Behavior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Financial literacy comprises of Knowledge &amp; Capability, which includes skills, abilities, social influences  &amp; norms &amp; attitudes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Financial attitudes refers to predispositions, emotions &amp; expectations of a person </a:t>
            </a:r>
          </a:p>
          <a:p>
            <a:pPr marL="0" indent="0"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208C0C1-013E-4F51-AEED-2166DCB0B62A}"/>
              </a:ext>
            </a:extLst>
          </p:cNvPr>
          <p:cNvCxnSpPr>
            <a:cxnSpLocks/>
          </p:cNvCxnSpPr>
          <p:nvPr/>
        </p:nvCxnSpPr>
        <p:spPr>
          <a:xfrm>
            <a:off x="838200" y="6002356"/>
            <a:ext cx="105876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9DD38A4-4E09-455D-A792-895A58CE8A3E}"/>
              </a:ext>
            </a:extLst>
          </p:cNvPr>
          <p:cNvSpPr txBox="1"/>
          <p:nvPr/>
        </p:nvSpPr>
        <p:spPr>
          <a:xfrm>
            <a:off x="1954635" y="6082018"/>
            <a:ext cx="77262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Chen &amp; Volpe, 1998</a:t>
            </a:r>
          </a:p>
          <a:p>
            <a:pPr marL="228600" indent="-228600">
              <a:buAutoNum type="arabicPeriod"/>
            </a:pPr>
            <a:r>
              <a:rPr lang="en-IN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Hilgert</a:t>
            </a: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et.al., 2003 </a:t>
            </a:r>
          </a:p>
          <a:p>
            <a:pPr marL="228600" indent="-228600">
              <a:buAutoNum type="arabicPeriod"/>
            </a:pPr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Lusardi, 2008 </a:t>
            </a:r>
          </a:p>
          <a:p>
            <a:r>
              <a:rPr lang="en-I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28600" indent="-228600">
              <a:buAutoNum type="arabicPeriod"/>
            </a:pPr>
            <a:endParaRPr lang="en-IN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0744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522A83A-AF60-4A89-A807-68DCE69400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590654"/>
              </p:ext>
            </p:extLst>
          </p:nvPr>
        </p:nvGraphicFramePr>
        <p:xfrm>
          <a:off x="2482850" y="1610038"/>
          <a:ext cx="7226300" cy="134302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778000">
                  <a:extLst>
                    <a:ext uri="{9D8B030D-6E8A-4147-A177-3AD203B41FA5}">
                      <a16:colId xmlns:a16="http://schemas.microsoft.com/office/drawing/2014/main" val="1755782363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787804338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47610425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990320888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SSO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SSE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Q² (=1-SSE/SSO)</a:t>
                      </a:r>
                      <a:endParaRPr lang="en-IN" sz="16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842547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Financial Attitude </a:t>
                      </a:r>
                      <a:endParaRPr lang="en-IN" sz="16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1008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906.681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0.101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706974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Financial Behaviour </a:t>
                      </a:r>
                      <a:endParaRPr lang="en-IN" sz="16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1008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731.145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0.275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957686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Financial Knowledge </a:t>
                      </a:r>
                      <a:endParaRPr lang="en-IN" sz="16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1008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1008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443159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Peer Effect </a:t>
                      </a:r>
                      <a:endParaRPr lang="en-IN" sz="16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1260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1260</a:t>
                      </a:r>
                      <a:endParaRPr lang="en-IN" sz="16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6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en-IN" sz="16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9445360"/>
                  </a:ext>
                </a:extLst>
              </a:tr>
            </a:tbl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0C3DC3B-B863-4748-BA56-BBE4F8D9A757}"/>
              </a:ext>
            </a:extLst>
          </p:cNvPr>
          <p:cNvCxnSpPr/>
          <p:nvPr/>
        </p:nvCxnSpPr>
        <p:spPr>
          <a:xfrm>
            <a:off x="838200" y="5838738"/>
            <a:ext cx="10612772" cy="67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EDBF976B-3846-45D4-AB65-CBE580CCF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2831"/>
          </a:xfrm>
        </p:spPr>
        <p:txBody>
          <a:bodyPr>
            <a:normAutofit fontScale="90000"/>
          </a:bodyPr>
          <a:lstStyle/>
          <a:p>
            <a:pPr algn="ctr"/>
            <a: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Q SQUARE FOR PREDICTIVE RELEVANCE </a:t>
            </a:r>
            <a:endParaRPr lang="en-IN" sz="3600" dirty="0"/>
          </a:p>
        </p:txBody>
      </p:sp>
    </p:spTree>
    <p:extLst>
      <p:ext uri="{BB962C8B-B14F-4D97-AF65-F5344CB8AC3E}">
        <p14:creationId xmlns:p14="http://schemas.microsoft.com/office/powerpoint/2010/main" val="4198574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5D660-B4D6-4B0B-9B34-67F5C1B34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40886"/>
          </a:xfrm>
        </p:spPr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MODERATION MODEL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CC9F4A9-3F07-4D4A-8CE2-693911989C16}"/>
              </a:ext>
            </a:extLst>
          </p:cNvPr>
          <p:cNvCxnSpPr/>
          <p:nvPr/>
        </p:nvCxnSpPr>
        <p:spPr>
          <a:xfrm>
            <a:off x="7055141" y="310392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47E62BD-BCDD-466C-85E7-E1B407E619BF}"/>
              </a:ext>
            </a:extLst>
          </p:cNvPr>
          <p:cNvCxnSpPr/>
          <p:nvPr/>
        </p:nvCxnSpPr>
        <p:spPr>
          <a:xfrm>
            <a:off x="1233182" y="6367244"/>
            <a:ext cx="92446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5ADE3D9-A5A0-4286-8C69-FD1BA88948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035028"/>
              </p:ext>
            </p:extLst>
          </p:nvPr>
        </p:nvGraphicFramePr>
        <p:xfrm>
          <a:off x="419451" y="1342239"/>
          <a:ext cx="11635529" cy="1455227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5182468">
                  <a:extLst>
                    <a:ext uri="{9D8B030D-6E8A-4147-A177-3AD203B41FA5}">
                      <a16:colId xmlns:a16="http://schemas.microsoft.com/office/drawing/2014/main" val="2046509160"/>
                    </a:ext>
                  </a:extLst>
                </a:gridCol>
                <a:gridCol w="941494">
                  <a:extLst>
                    <a:ext uri="{9D8B030D-6E8A-4147-A177-3AD203B41FA5}">
                      <a16:colId xmlns:a16="http://schemas.microsoft.com/office/drawing/2014/main" val="2512360309"/>
                    </a:ext>
                  </a:extLst>
                </a:gridCol>
                <a:gridCol w="755009">
                  <a:extLst>
                    <a:ext uri="{9D8B030D-6E8A-4147-A177-3AD203B41FA5}">
                      <a16:colId xmlns:a16="http://schemas.microsoft.com/office/drawing/2014/main" val="2176307547"/>
                    </a:ext>
                  </a:extLst>
                </a:gridCol>
                <a:gridCol w="1239138">
                  <a:extLst>
                    <a:ext uri="{9D8B030D-6E8A-4147-A177-3AD203B41FA5}">
                      <a16:colId xmlns:a16="http://schemas.microsoft.com/office/drawing/2014/main" val="2562905319"/>
                    </a:ext>
                  </a:extLst>
                </a:gridCol>
                <a:gridCol w="611725">
                  <a:extLst>
                    <a:ext uri="{9D8B030D-6E8A-4147-A177-3AD203B41FA5}">
                      <a16:colId xmlns:a16="http://schemas.microsoft.com/office/drawing/2014/main" val="3545237169"/>
                    </a:ext>
                  </a:extLst>
                </a:gridCol>
                <a:gridCol w="611725">
                  <a:extLst>
                    <a:ext uri="{9D8B030D-6E8A-4147-A177-3AD203B41FA5}">
                      <a16:colId xmlns:a16="http://schemas.microsoft.com/office/drawing/2014/main" val="2133296775"/>
                    </a:ext>
                  </a:extLst>
                </a:gridCol>
                <a:gridCol w="611725">
                  <a:extLst>
                    <a:ext uri="{9D8B030D-6E8A-4147-A177-3AD203B41FA5}">
                      <a16:colId xmlns:a16="http://schemas.microsoft.com/office/drawing/2014/main" val="3331906696"/>
                    </a:ext>
                  </a:extLst>
                </a:gridCol>
                <a:gridCol w="828378">
                  <a:extLst>
                    <a:ext uri="{9D8B030D-6E8A-4147-A177-3AD203B41FA5}">
                      <a16:colId xmlns:a16="http://schemas.microsoft.com/office/drawing/2014/main" val="3306514293"/>
                    </a:ext>
                  </a:extLst>
                </a:gridCol>
                <a:gridCol w="853867">
                  <a:extLst>
                    <a:ext uri="{9D8B030D-6E8A-4147-A177-3AD203B41FA5}">
                      <a16:colId xmlns:a16="http://schemas.microsoft.com/office/drawing/2014/main" val="842178831"/>
                    </a:ext>
                  </a:extLst>
                </a:gridCol>
              </a:tblGrid>
              <a:tr h="99258">
                <a:tc>
                  <a:txBody>
                    <a:bodyPr/>
                    <a:lstStyle/>
                    <a:p>
                      <a:pPr algn="l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5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Coefficient </a:t>
                      </a:r>
                      <a:endParaRPr lang="en-IN" sz="15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5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Std Err</a:t>
                      </a:r>
                      <a:endParaRPr lang="en-IN" sz="15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5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t stat </a:t>
                      </a:r>
                      <a:endParaRPr lang="en-IN" sz="15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5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5%</a:t>
                      </a:r>
                      <a:endParaRPr lang="en-IN" sz="15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5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95%</a:t>
                      </a:r>
                      <a:endParaRPr lang="en-IN" sz="15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5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VIF </a:t>
                      </a:r>
                      <a:endParaRPr lang="en-IN" sz="15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5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R Square</a:t>
                      </a:r>
                      <a:endParaRPr lang="en-IN" sz="15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500" b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 Square </a:t>
                      </a:r>
                      <a:endParaRPr lang="en-IN" sz="15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extLst>
                  <a:ext uri="{0D108BD9-81ED-4DB2-BD59-A6C34878D82A}">
                    <a16:rowId xmlns:a16="http://schemas.microsoft.com/office/drawing/2014/main" val="2109766231"/>
                  </a:ext>
                </a:extLst>
              </a:tr>
              <a:tr h="241870">
                <a:tc>
                  <a:txBody>
                    <a:bodyPr/>
                    <a:lstStyle/>
                    <a:p>
                      <a:pPr algn="l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Financial Attitude  -&gt; Financial Behaviour 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0.215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0.046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4.668***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0.141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0.294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1.242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0.17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0.073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extLst>
                  <a:ext uri="{0D108BD9-81ED-4DB2-BD59-A6C34878D82A}">
                    <a16:rowId xmlns:a16="http://schemas.microsoft.com/office/drawing/2014/main" val="2329016538"/>
                  </a:ext>
                </a:extLst>
              </a:tr>
              <a:tr h="241870">
                <a:tc>
                  <a:txBody>
                    <a:bodyPr/>
                    <a:lstStyle/>
                    <a:p>
                      <a:pPr algn="l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Financial Knowledge  -&gt; Financial Attitude 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0.413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0.057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7.242***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0.307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0.496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0.487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0.205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extLst>
                  <a:ext uri="{0D108BD9-81ED-4DB2-BD59-A6C34878D82A}">
                    <a16:rowId xmlns:a16="http://schemas.microsoft.com/office/drawing/2014/main" val="1695846522"/>
                  </a:ext>
                </a:extLst>
              </a:tr>
              <a:tr h="241870">
                <a:tc>
                  <a:txBody>
                    <a:bodyPr/>
                    <a:lstStyle/>
                    <a:p>
                      <a:pPr algn="l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Financial Knowledge  -&gt; Financial Behaviour 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0.192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0.051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3.783***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0.112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0.278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1.401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0.051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extLst>
                  <a:ext uri="{0D108BD9-81ED-4DB2-BD59-A6C34878D82A}">
                    <a16:rowId xmlns:a16="http://schemas.microsoft.com/office/drawing/2014/main" val="1867943566"/>
                  </a:ext>
                </a:extLst>
              </a:tr>
              <a:tr h="241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Financial Knowledge * Financial Attitude  -&gt; Financial Behaviour </a:t>
                      </a:r>
                      <a:endParaRPr lang="en-US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0.287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0.099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2.903***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0.165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0.406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1.231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IN" sz="10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0.071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extLst>
                  <a:ext uri="{0D108BD9-81ED-4DB2-BD59-A6C34878D82A}">
                    <a16:rowId xmlns:a16="http://schemas.microsoft.com/office/drawing/2014/main" val="39458363"/>
                  </a:ext>
                </a:extLst>
              </a:tr>
              <a:tr h="250509">
                <a:tc>
                  <a:txBody>
                    <a:bodyPr/>
                    <a:lstStyle/>
                    <a:p>
                      <a:pPr algn="l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Peer Effect  -&gt; Financial Behaviour 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0.411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0.045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9.205***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0.346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0.491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1.075</a:t>
                      </a:r>
                      <a:endParaRPr lang="en-IN" sz="1500" b="0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0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IN" sz="10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sz="1500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0.306</a:t>
                      </a:r>
                      <a:endParaRPr lang="en-IN" sz="1500" b="0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8638" marR="8638" marT="8638" marB="0" anchor="b"/>
                </a:tc>
                <a:extLst>
                  <a:ext uri="{0D108BD9-81ED-4DB2-BD59-A6C34878D82A}">
                    <a16:rowId xmlns:a16="http://schemas.microsoft.com/office/drawing/2014/main" val="3163326803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ECB84056-8B78-4982-87CD-01BE522F1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4023" y="3153605"/>
            <a:ext cx="4762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590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1F546-7E9E-4214-B010-ADCE5C796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ARTIFICIAL NEURAL NETWORKS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ACFA771-D874-47B7-9164-3404E90BC4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747" y="1825625"/>
            <a:ext cx="7287855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4966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436B01C-25D7-4454-AF6B-F58D3A971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RESULTS OF ANN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304DD7E-9B63-40CB-AFEF-10A25B879C0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8154262"/>
              </p:ext>
            </p:extLst>
          </p:nvPr>
        </p:nvGraphicFramePr>
        <p:xfrm>
          <a:off x="1593908" y="1889121"/>
          <a:ext cx="3556930" cy="428784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218127">
                  <a:extLst>
                    <a:ext uri="{9D8B030D-6E8A-4147-A177-3AD203B41FA5}">
                      <a16:colId xmlns:a16="http://schemas.microsoft.com/office/drawing/2014/main" val="4035629536"/>
                    </a:ext>
                  </a:extLst>
                </a:gridCol>
                <a:gridCol w="1269288">
                  <a:extLst>
                    <a:ext uri="{9D8B030D-6E8A-4147-A177-3AD203B41FA5}">
                      <a16:colId xmlns:a16="http://schemas.microsoft.com/office/drawing/2014/main" val="941061030"/>
                    </a:ext>
                  </a:extLst>
                </a:gridCol>
                <a:gridCol w="1069515">
                  <a:extLst>
                    <a:ext uri="{9D8B030D-6E8A-4147-A177-3AD203B41FA5}">
                      <a16:colId xmlns:a16="http://schemas.microsoft.com/office/drawing/2014/main" val="2658306631"/>
                    </a:ext>
                  </a:extLst>
                </a:gridCol>
              </a:tblGrid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 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Model Inputs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587854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Networks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Training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Testing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69509049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ANN1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0.520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0.488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79743248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ANN2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0.550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0.537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1670346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ANN3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0.537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0.481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97286781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ANN4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0.530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0.526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64172575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ANN5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0.520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0.562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92292146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ANN6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0.519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0.564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901220860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ANN7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0.532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0.523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97151258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ANN8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0.545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0.525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72439496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ANN9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0.535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0.557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38799330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ANN10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0.561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0.544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34786354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Sum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5.350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5.306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84484269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Average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0.535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0.531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16695030"/>
                  </a:ext>
                </a:extLst>
              </a:tr>
              <a:tr h="2858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S.D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>
                          <a:effectLst/>
                        </a:rPr>
                        <a:t>0.013</a:t>
                      </a:r>
                      <a:endParaRPr lang="en-I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200" dirty="0">
                          <a:effectLst/>
                        </a:rPr>
                        <a:t>0.027</a:t>
                      </a:r>
                      <a:endParaRPr lang="en-I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82235883"/>
                  </a:ext>
                </a:extLst>
              </a:tr>
            </a:tbl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6DD8705-F058-465A-AA91-4C9AFF2E5B4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87411895"/>
              </p:ext>
            </p:extLst>
          </p:nvPr>
        </p:nvGraphicFramePr>
        <p:xfrm>
          <a:off x="6273801" y="2432807"/>
          <a:ext cx="5291665" cy="2875793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853768">
                  <a:extLst>
                    <a:ext uri="{9D8B030D-6E8A-4147-A177-3AD203B41FA5}">
                      <a16:colId xmlns:a16="http://schemas.microsoft.com/office/drawing/2014/main" val="1969430080"/>
                    </a:ext>
                  </a:extLst>
                </a:gridCol>
                <a:gridCol w="1196523">
                  <a:extLst>
                    <a:ext uri="{9D8B030D-6E8A-4147-A177-3AD203B41FA5}">
                      <a16:colId xmlns:a16="http://schemas.microsoft.com/office/drawing/2014/main" val="1217083850"/>
                    </a:ext>
                  </a:extLst>
                </a:gridCol>
                <a:gridCol w="1183041">
                  <a:extLst>
                    <a:ext uri="{9D8B030D-6E8A-4147-A177-3AD203B41FA5}">
                      <a16:colId xmlns:a16="http://schemas.microsoft.com/office/drawing/2014/main" val="913722142"/>
                    </a:ext>
                  </a:extLst>
                </a:gridCol>
                <a:gridCol w="1058333">
                  <a:extLst>
                    <a:ext uri="{9D8B030D-6E8A-4147-A177-3AD203B41FA5}">
                      <a16:colId xmlns:a16="http://schemas.microsoft.com/office/drawing/2014/main" val="129920933"/>
                    </a:ext>
                  </a:extLst>
                </a:gridCol>
              </a:tblGrid>
              <a:tr h="14770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Predictors </a:t>
                      </a:r>
                      <a:endParaRPr lang="en-IN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AVG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RELATIVE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IMPORTANCE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NORM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RELATIVE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IMPORTANCE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RANKINGS</a:t>
                      </a: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07997200"/>
                  </a:ext>
                </a:extLst>
              </a:tr>
              <a:tr h="33990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Financial Attitude </a:t>
                      </a:r>
                      <a:endParaRPr lang="en-IN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0.2332</a:t>
                      </a:r>
                      <a:endParaRPr lang="en-IN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35.63</a:t>
                      </a:r>
                      <a:endParaRPr lang="en-IN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endParaRPr lang="en-IN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6330262"/>
                  </a:ext>
                </a:extLst>
              </a:tr>
              <a:tr h="33990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Financial Efficacy </a:t>
                      </a:r>
                      <a:endParaRPr lang="en-IN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0.0908</a:t>
                      </a:r>
                      <a:endParaRPr lang="en-IN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13.99</a:t>
                      </a:r>
                      <a:endParaRPr lang="en-IN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3</a:t>
                      </a:r>
                      <a:endParaRPr lang="en-IN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52631665"/>
                  </a:ext>
                </a:extLst>
              </a:tr>
              <a:tr h="7189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Financial Knowledge </a:t>
                      </a:r>
                      <a:endParaRPr lang="en-IN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0.6362</a:t>
                      </a:r>
                      <a:endParaRPr lang="en-IN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100</a:t>
                      </a:r>
                      <a:endParaRPr lang="en-IN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4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</a:t>
                      </a:r>
                      <a:endParaRPr lang="en-IN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033271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714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8554D5BF-65CE-454D-9271-31249F2F9A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1067" y="2899305"/>
            <a:ext cx="9144000" cy="1655762"/>
          </a:xfrm>
        </p:spPr>
        <p:txBody>
          <a:bodyPr>
            <a:normAutofit/>
          </a:bodyPr>
          <a:lstStyle/>
          <a:p>
            <a:r>
              <a:rPr lang="en-IN" sz="4400" u="sng" dirty="0">
                <a:solidFill>
                  <a:schemeClr val="accent1">
                    <a:lumMod val="75000"/>
                  </a:schemeClr>
                </a:solidFill>
              </a:rPr>
              <a:t>Thank You !!</a:t>
            </a:r>
          </a:p>
        </p:txBody>
      </p:sp>
    </p:spTree>
    <p:extLst>
      <p:ext uri="{BB962C8B-B14F-4D97-AF65-F5344CB8AC3E}">
        <p14:creationId xmlns:p14="http://schemas.microsoft.com/office/powerpoint/2010/main" val="3635149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45851-92E1-4B12-83BA-3FED447AF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1"/>
            <a:ext cx="10515600" cy="1140902"/>
          </a:xfrm>
        </p:spPr>
        <p:txBody>
          <a:bodyPr>
            <a:normAutofit/>
          </a:bodyPr>
          <a:lstStyle/>
          <a:p>
            <a:r>
              <a:rPr lang="en-IN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MOTIVATION &amp; RESEARCH OBJECTIVES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33AA3-F1FB-4A74-A54A-5E1556C81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918" y="872893"/>
            <a:ext cx="11277207" cy="5712461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Motivation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Lack of literature in domain of testing of Financial Literacy Scale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To contribute to the existing literature in domain of Financial literacy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Research Objectives </a:t>
            </a:r>
          </a:p>
          <a:p>
            <a:pPr>
              <a:lnSpc>
                <a:spcPct val="150000"/>
              </a:lnSpc>
            </a:pPr>
            <a:r>
              <a:rPr lang="en-IN" sz="18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To develop a measurement scale for measuring financial literacy using </a:t>
            </a:r>
            <a:r>
              <a:rPr lang="en-IN" sz="1800" i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Shockey’s Financial Literacy </a:t>
            </a:r>
            <a:r>
              <a:rPr lang="en-IN" sz="18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Scale </a:t>
            </a:r>
          </a:p>
          <a:p>
            <a:pPr>
              <a:lnSpc>
                <a:spcPct val="150000"/>
              </a:lnSpc>
            </a:pPr>
            <a:r>
              <a:rPr lang="en-IN" sz="18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To empirically test the theoretical model of Planned behavior – Impact of Financial Literacy on behaviour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Research Plan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To identify the role that financial literacy play in increasing credit generation, encouraging thrift savings, and ensuring timely loan repayment through SHG Bank Linkage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To identify the important factors that impact financial literacy among micro borrowers in India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To create </a:t>
            </a:r>
            <a:r>
              <a:rPr lang="en-IN" sz="18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structural theory for measuring the impact of Financial Knowledge on Financial outcomes </a:t>
            </a:r>
            <a:endParaRPr lang="en-US" sz="18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FF5AAC-5980-4647-8606-B39D01BC512B}"/>
              </a:ext>
            </a:extLst>
          </p:cNvPr>
          <p:cNvCxnSpPr/>
          <p:nvPr/>
        </p:nvCxnSpPr>
        <p:spPr>
          <a:xfrm>
            <a:off x="0" y="6525455"/>
            <a:ext cx="108299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0F0629-05EA-46E3-B208-45E28E84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471F3-35CB-4064-BCE3-3575B4F949C7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645385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556B2-94EB-4D2F-9E68-EAB9F584F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6387"/>
          </a:xfrm>
        </p:spPr>
        <p:txBody>
          <a:bodyPr>
            <a:normAutofit/>
          </a:bodyPr>
          <a:lstStyle/>
          <a:p>
            <a:r>
              <a:rPr lang="en-IN" sz="32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DATA COLLECTION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257DD-C47F-4620-B709-611809ED1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484" y="1384183"/>
            <a:ext cx="11711031" cy="435655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IN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Data was collected through Primary Survey using Questionnaire </a:t>
            </a:r>
          </a:p>
          <a:p>
            <a:pPr>
              <a:lnSpc>
                <a:spcPct val="150000"/>
              </a:lnSpc>
            </a:pPr>
            <a:r>
              <a:rPr lang="en-IN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Data was collected using the Likert scale (“1” – Strongly Disagree to “5”– Strongly Agree) </a:t>
            </a:r>
          </a:p>
          <a:p>
            <a:pPr>
              <a:lnSpc>
                <a:spcPct val="150000"/>
              </a:lnSpc>
            </a:pPr>
            <a:r>
              <a:rPr lang="en-IN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Sample size calculated using G Power software – One tail, 5% significance – 74 </a:t>
            </a:r>
          </a:p>
          <a:p>
            <a:pPr>
              <a:lnSpc>
                <a:spcPct val="150000"/>
              </a:lnSpc>
            </a:pPr>
            <a:r>
              <a:rPr lang="en-IN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Sample of 252 members of SHG aligned to SPADE NGO, Kolkata, West Bengal, India has been selected </a:t>
            </a:r>
          </a:p>
          <a:p>
            <a:pPr>
              <a:lnSpc>
                <a:spcPct val="150000"/>
              </a:lnSpc>
            </a:pPr>
            <a:r>
              <a:rPr lang="en-IN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Post hoc analysis gave a Power of 1 for Structural Model 1, Structural Model 2  </a:t>
            </a:r>
          </a:p>
          <a:p>
            <a:pPr>
              <a:lnSpc>
                <a:spcPct val="150000"/>
              </a:lnSpc>
            </a:pPr>
            <a:r>
              <a:rPr lang="en-IN" sz="24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Pilot study with 40 SHG Members was conducted to validate the Questionnaire </a:t>
            </a:r>
          </a:p>
          <a:p>
            <a:pPr>
              <a:lnSpc>
                <a:spcPct val="150000"/>
              </a:lnSpc>
            </a:pPr>
            <a:endParaRPr lang="en-IN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IN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IN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342FDEC-66F3-4868-B5DC-F607841555AE}"/>
              </a:ext>
            </a:extLst>
          </p:cNvPr>
          <p:cNvCxnSpPr/>
          <p:nvPr/>
        </p:nvCxnSpPr>
        <p:spPr>
          <a:xfrm>
            <a:off x="385894" y="6107185"/>
            <a:ext cx="11039912" cy="69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575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E0B66-DD5E-41DE-BB7E-7C0BBA8A3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428" y="373515"/>
            <a:ext cx="10515600" cy="1019058"/>
          </a:xfrm>
        </p:spPr>
        <p:txBody>
          <a:bodyPr>
            <a:normAutofit/>
          </a:bodyPr>
          <a:lstStyle/>
          <a:p>
            <a:r>
              <a:rPr lang="en-IN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HYPOTHESIS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CC936-7ECB-46C2-91F2-08522C516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428" y="1691401"/>
            <a:ext cx="1162714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200" dirty="0">
                <a:solidFill>
                  <a:schemeClr val="tx2"/>
                </a:solidFill>
                <a:cs typeface="Times New Roman" panose="02020603050405020304" pitchFamily="18" charset="0"/>
              </a:rPr>
              <a:t>H1: Financial Knowledge positively impacts Financial Behaviour </a:t>
            </a:r>
          </a:p>
          <a:p>
            <a:pPr marL="0" indent="0">
              <a:buNone/>
            </a:pPr>
            <a:r>
              <a:rPr lang="en-IN" sz="2200" dirty="0">
                <a:solidFill>
                  <a:schemeClr val="tx2"/>
                </a:solidFill>
                <a:cs typeface="Times New Roman" panose="02020603050405020304" pitchFamily="18" charset="0"/>
              </a:rPr>
              <a:t>H2: Financial Knowledge positively impacts Financial Attitude </a:t>
            </a:r>
          </a:p>
          <a:p>
            <a:pPr marL="0" indent="0">
              <a:buNone/>
            </a:pPr>
            <a:r>
              <a:rPr lang="en-IN" sz="2200" dirty="0">
                <a:solidFill>
                  <a:schemeClr val="tx2"/>
                </a:solidFill>
                <a:cs typeface="Times New Roman" panose="02020603050405020304" pitchFamily="18" charset="0"/>
              </a:rPr>
              <a:t>H3: Financial Attitude positively impacts Financial Behaviour </a:t>
            </a:r>
          </a:p>
          <a:p>
            <a:pPr marL="0" indent="0">
              <a:buNone/>
            </a:pPr>
            <a:r>
              <a:rPr lang="en-IN" sz="2200" dirty="0">
                <a:solidFill>
                  <a:schemeClr val="tx2"/>
                </a:solidFill>
                <a:cs typeface="Times New Roman" panose="02020603050405020304" pitchFamily="18" charset="0"/>
              </a:rPr>
              <a:t>H4: Financial Efficacy positively impacts Financial Behaviour </a:t>
            </a:r>
          </a:p>
          <a:p>
            <a:pPr marL="0" indent="0">
              <a:buNone/>
            </a:pPr>
            <a:r>
              <a:rPr lang="en-IN" sz="2200" dirty="0">
                <a:solidFill>
                  <a:schemeClr val="tx2"/>
                </a:solidFill>
                <a:cs typeface="Times New Roman" panose="02020603050405020304" pitchFamily="18" charset="0"/>
              </a:rPr>
              <a:t>H5: Financial Knowledge positively impacts Financial Efficacy </a:t>
            </a:r>
          </a:p>
          <a:p>
            <a:pPr marL="0" indent="0">
              <a:buNone/>
            </a:pPr>
            <a:r>
              <a:rPr lang="en-IN" sz="2200" dirty="0">
                <a:solidFill>
                  <a:schemeClr val="tx2"/>
                </a:solidFill>
                <a:cs typeface="Times New Roman" panose="02020603050405020304" pitchFamily="18" charset="0"/>
              </a:rPr>
              <a:t>H6: Peer Influence moderates the relationship between Financial Knowledge &amp; Financial Behaviour </a:t>
            </a:r>
          </a:p>
          <a:p>
            <a:pPr marL="0" indent="0">
              <a:buNone/>
            </a:pPr>
            <a:r>
              <a:rPr lang="en-IN" sz="2200" dirty="0">
                <a:solidFill>
                  <a:schemeClr val="tx2"/>
                </a:solidFill>
                <a:cs typeface="Times New Roman" panose="02020603050405020304" pitchFamily="18" charset="0"/>
              </a:rPr>
              <a:t>H7: Peer Influence positively impacts Financial Attitude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7EF22C6-978E-4C7B-922B-91292E7B5A6C}"/>
              </a:ext>
            </a:extLst>
          </p:cNvPr>
          <p:cNvCxnSpPr/>
          <p:nvPr/>
        </p:nvCxnSpPr>
        <p:spPr>
          <a:xfrm>
            <a:off x="394283" y="6233020"/>
            <a:ext cx="110734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666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6A8F0-B82F-4DAA-B763-400D3E642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433" y="227209"/>
            <a:ext cx="10515600" cy="373106"/>
          </a:xfrm>
        </p:spPr>
        <p:txBody>
          <a:bodyPr>
            <a:normAutofit fontScale="90000"/>
          </a:bodyPr>
          <a:lstStyle/>
          <a:p>
            <a:r>
              <a:rPr lang="en-IN" sz="3200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QUESTIONNAIRE</a:t>
            </a:r>
            <a:r>
              <a:rPr lang="en-IN" dirty="0"/>
              <a:t>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AE1EBAA-78E8-4CCD-80C8-BB66393274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333425"/>
              </p:ext>
            </p:extLst>
          </p:nvPr>
        </p:nvGraphicFramePr>
        <p:xfrm>
          <a:off x="584433" y="684724"/>
          <a:ext cx="10905688" cy="5862714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104587">
                  <a:extLst>
                    <a:ext uri="{9D8B030D-6E8A-4147-A177-3AD203B41FA5}">
                      <a16:colId xmlns:a16="http://schemas.microsoft.com/office/drawing/2014/main" val="763824783"/>
                    </a:ext>
                  </a:extLst>
                </a:gridCol>
                <a:gridCol w="8801101">
                  <a:extLst>
                    <a:ext uri="{9D8B030D-6E8A-4147-A177-3AD203B41FA5}">
                      <a16:colId xmlns:a16="http://schemas.microsoft.com/office/drawing/2014/main" val="3171883539"/>
                    </a:ext>
                  </a:extLst>
                </a:gridCol>
              </a:tblGrid>
              <a:tr h="2071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</a:rPr>
                        <a:t>Construct 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  <a:latin typeface="+mn-lt"/>
                        </a:rPr>
                        <a:t>Items </a:t>
                      </a:r>
                      <a:endParaRPr lang="en-IN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2248682793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Financial Attitude 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see it; I like it, I buy it’ describe me.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848655943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‘Just do it’ describes the way I buy things.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3684916274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Buy now, think about it later’ describe me.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3737118569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am more concerned with what happens to me in the short run than in the long run.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1063912426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When I get money, I always spend it immediately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293735065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Financial Knowledge </a:t>
                      </a:r>
                      <a:endParaRPr lang="en-IN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have a better understanding of how to manage my credit use.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3231132380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can maintain financial records for my income and expenditure, e.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3324125945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can manage my money and savings 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4066987600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have a better understanding of how to utilize the loan amount </a:t>
                      </a:r>
                      <a:endParaRPr lang="en-IN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3153887511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Peer Effect </a:t>
                      </a:r>
                      <a:endParaRPr lang="en-IN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know about the business risks of the group members 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3421883093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know about the savings and investments of the group members 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1470097650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always discuss financial management issues (saving) with the group members 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1389490844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always discuss financial management issues (investment) with the group members 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3283541978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spend time advising my friends on financial issues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2055013585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am always involved in money spending activities with the group members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2652830473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Financial Behavior </a:t>
                      </a:r>
                      <a:endParaRPr lang="en-IN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put money aside regularly for the future.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366036028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To invest, I plan to manage my expenses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3171236991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save my money to make investments.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66662663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IN" sz="11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repay the money I owe on time.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1914690955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 have available money in case of a failed project to repay the loan 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extLst>
                  <a:ext uri="{0D108BD9-81ED-4DB2-BD59-A6C34878D82A}">
                    <a16:rowId xmlns:a16="http://schemas.microsoft.com/office/drawing/2014/main" val="3865006911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Self-Efficacy </a:t>
                      </a:r>
                      <a:endParaRPr lang="en-IN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When I have to make money decisions, I feel anxious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/>
                </a:tc>
                <a:extLst>
                  <a:ext uri="{0D108BD9-81ED-4DB2-BD59-A6C34878D82A}">
                    <a16:rowId xmlns:a16="http://schemas.microsoft.com/office/drawing/2014/main" val="4044782310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It is hard to stick to my spending plan when unexpected expenses arise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/>
                </a:tc>
                <a:extLst>
                  <a:ext uri="{0D108BD9-81ED-4DB2-BD59-A6C34878D82A}">
                    <a16:rowId xmlns:a16="http://schemas.microsoft.com/office/drawing/2014/main" val="2962071694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It is challenging to make progress toward my financial goals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/>
                </a:tc>
                <a:extLst>
                  <a:ext uri="{0D108BD9-81ED-4DB2-BD59-A6C34878D82A}">
                    <a16:rowId xmlns:a16="http://schemas.microsoft.com/office/drawing/2014/main" val="3949403543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When unexpected expenses occur, I usually have to use credit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/>
                </a:tc>
                <a:extLst>
                  <a:ext uri="{0D108BD9-81ED-4DB2-BD59-A6C34878D82A}">
                    <a16:rowId xmlns:a16="http://schemas.microsoft.com/office/drawing/2014/main" val="4180578008"/>
                  </a:ext>
                </a:extLst>
              </a:tr>
              <a:tr h="20715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When faced with a financial challenge, I have a hard time figuring out a solution</a:t>
                      </a:r>
                      <a:endParaRPr lang="en-IN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991" marR="35991" marT="0" marB="0"/>
                </a:tc>
                <a:extLst>
                  <a:ext uri="{0D108BD9-81ED-4DB2-BD59-A6C34878D82A}">
                    <a16:rowId xmlns:a16="http://schemas.microsoft.com/office/drawing/2014/main" val="4021711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327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75D09-F648-411F-B453-BCE3E8E42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9668"/>
          </a:xfrm>
        </p:spPr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MEDIATION MODEL – II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22E4BDB-F06D-4D23-A7E2-8DC4DBE3F6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248" y="1484851"/>
            <a:ext cx="7285503" cy="44907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33C088-78B4-4C13-8561-A768DEC63838}"/>
              </a:ext>
            </a:extLst>
          </p:cNvPr>
          <p:cNvCxnSpPr/>
          <p:nvPr/>
        </p:nvCxnSpPr>
        <p:spPr>
          <a:xfrm flipV="1">
            <a:off x="662730" y="6149130"/>
            <a:ext cx="10494628" cy="151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5784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9D892-443E-444E-BCA8-92840C7CD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7358"/>
          </a:xfrm>
        </p:spPr>
        <p:txBody>
          <a:bodyPr>
            <a:normAutofit/>
          </a:bodyPr>
          <a:lstStyle/>
          <a:p>
            <a:pPr algn="ctr"/>
            <a:r>
              <a:rPr lang="en-IN" sz="36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MARDIA’s MULTIVARIATE NORMALITY TEST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36505-2706-46D9-8478-3B6B7BF0C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202" y="1259117"/>
            <a:ext cx="10515600" cy="43565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N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Univariate Skewness and Kurtosis approx. +/- 1 and +/-2 respectively</a:t>
            </a:r>
          </a:p>
          <a:p>
            <a:pPr>
              <a:lnSpc>
                <a:spcPct val="150000"/>
              </a:lnSpc>
            </a:pPr>
            <a:r>
              <a:rPr lang="en-IN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Multivariate Kurtosis and Skewness are way beyond +/-1 and +/- 20 and reason for selecting PLS-SEM </a:t>
            </a:r>
          </a:p>
          <a:p>
            <a:pPr lvl="1">
              <a:lnSpc>
                <a:spcPct val="150000"/>
              </a:lnSpc>
            </a:pPr>
            <a:r>
              <a:rPr lang="en-IN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Skewness – 3.49 </a:t>
            </a:r>
          </a:p>
          <a:p>
            <a:pPr lvl="1">
              <a:lnSpc>
                <a:spcPct val="150000"/>
              </a:lnSpc>
            </a:pPr>
            <a:r>
              <a:rPr lang="en-IN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Kurtosis – 34.03 </a:t>
            </a:r>
          </a:p>
          <a:p>
            <a:pPr>
              <a:lnSpc>
                <a:spcPct val="150000"/>
              </a:lnSpc>
            </a:pPr>
            <a:r>
              <a:rPr lang="en-IN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Multivariate Non-Normality in data reason for using PLS SEM¹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705887C-3633-44A0-BD0D-2A2451D46DE8}"/>
              </a:ext>
            </a:extLst>
          </p:cNvPr>
          <p:cNvCxnSpPr/>
          <p:nvPr/>
        </p:nvCxnSpPr>
        <p:spPr>
          <a:xfrm>
            <a:off x="763398" y="5855516"/>
            <a:ext cx="102765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F1FFE84-2F21-4C14-9DF1-A9AC42B069E6}"/>
              </a:ext>
            </a:extLst>
          </p:cNvPr>
          <p:cNvSpPr txBox="1"/>
          <p:nvPr/>
        </p:nvSpPr>
        <p:spPr>
          <a:xfrm>
            <a:off x="763398" y="5855516"/>
            <a:ext cx="10402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1. Mardia, (1970</a:t>
            </a:r>
            <a:r>
              <a:rPr lang="en-IN" sz="1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36365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38645-8FFF-4395-AA53-3EBD41BBF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0673" y="419437"/>
            <a:ext cx="4299626" cy="775778"/>
          </a:xfrm>
        </p:spPr>
        <p:txBody>
          <a:bodyPr>
            <a:normAutofit/>
          </a:bodyPr>
          <a:lstStyle/>
          <a:p>
            <a:r>
              <a:rPr lang="en-IN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FULL COLINEARITY TEST 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53D9447-71DE-4CDA-B204-8B70E4C56C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013094"/>
              </p:ext>
            </p:extLst>
          </p:nvPr>
        </p:nvGraphicFramePr>
        <p:xfrm>
          <a:off x="450210" y="1195215"/>
          <a:ext cx="11210485" cy="429118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42097">
                  <a:extLst>
                    <a:ext uri="{9D8B030D-6E8A-4147-A177-3AD203B41FA5}">
                      <a16:colId xmlns:a16="http://schemas.microsoft.com/office/drawing/2014/main" val="1239595258"/>
                    </a:ext>
                  </a:extLst>
                </a:gridCol>
                <a:gridCol w="2242097">
                  <a:extLst>
                    <a:ext uri="{9D8B030D-6E8A-4147-A177-3AD203B41FA5}">
                      <a16:colId xmlns:a16="http://schemas.microsoft.com/office/drawing/2014/main" val="872153209"/>
                    </a:ext>
                  </a:extLst>
                </a:gridCol>
                <a:gridCol w="2242097">
                  <a:extLst>
                    <a:ext uri="{9D8B030D-6E8A-4147-A177-3AD203B41FA5}">
                      <a16:colId xmlns:a16="http://schemas.microsoft.com/office/drawing/2014/main" val="2233759246"/>
                    </a:ext>
                  </a:extLst>
                </a:gridCol>
                <a:gridCol w="2242097">
                  <a:extLst>
                    <a:ext uri="{9D8B030D-6E8A-4147-A177-3AD203B41FA5}">
                      <a16:colId xmlns:a16="http://schemas.microsoft.com/office/drawing/2014/main" val="1849869006"/>
                    </a:ext>
                  </a:extLst>
                </a:gridCol>
                <a:gridCol w="2242097">
                  <a:extLst>
                    <a:ext uri="{9D8B030D-6E8A-4147-A177-3AD203B41FA5}">
                      <a16:colId xmlns:a16="http://schemas.microsoft.com/office/drawing/2014/main" val="2068445089"/>
                    </a:ext>
                  </a:extLst>
                </a:gridCol>
              </a:tblGrid>
              <a:tr h="9545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Inner VIF</a:t>
                      </a:r>
                    </a:p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Financial Attitude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Financial Behaviour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Financial Knowledge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Peer Effect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835823"/>
                  </a:ext>
                </a:extLst>
              </a:tr>
              <a:tr h="932189"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Financial Attitude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1.405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1.336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1.463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3917485"/>
                  </a:ext>
                </a:extLst>
              </a:tr>
              <a:tr h="932189"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Financial Behaviour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1.754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1.729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1.560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4053569"/>
                  </a:ext>
                </a:extLst>
              </a:tr>
              <a:tr h="932189"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Financial Knowledge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1.598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1.464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1.594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2572415"/>
                  </a:ext>
                </a:extLst>
              </a:tr>
              <a:tr h="540078"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Peer Effect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1.170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1.079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+mn-lt"/>
                          <a:cs typeface="Times New Roman" panose="02020603050405020304" pitchFamily="18" charset="0"/>
                        </a:rPr>
                        <a:t>1.346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761983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3157C64-51FA-4ABE-A5AC-51892A85766B}"/>
              </a:ext>
            </a:extLst>
          </p:cNvPr>
          <p:cNvSpPr txBox="1"/>
          <p:nvPr/>
        </p:nvSpPr>
        <p:spPr>
          <a:xfrm>
            <a:off x="2490749" y="5587068"/>
            <a:ext cx="10059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cs typeface="Times New Roman" panose="02020603050405020304" pitchFamily="18" charset="0"/>
              </a:rPr>
              <a:t>No issue of Multicollinearity in the data as all VIF Values are below 3.33 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A86CEA-E805-4939-B874-D32A4D045132}"/>
              </a:ext>
            </a:extLst>
          </p:cNvPr>
          <p:cNvCxnSpPr/>
          <p:nvPr/>
        </p:nvCxnSpPr>
        <p:spPr>
          <a:xfrm flipV="1">
            <a:off x="553673" y="6191075"/>
            <a:ext cx="10872133" cy="67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443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1710</Words>
  <Application>Microsoft Office PowerPoint</Application>
  <PresentationFormat>Widescreen</PresentationFormat>
  <Paragraphs>774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Office Theme</vt:lpstr>
      <vt:lpstr> IMPACT OF FINANCIAL LITERACY ON FINANCIAL BEHAVIOR </vt:lpstr>
      <vt:lpstr>ESSAY 2 – FINANCIAL LITERACY </vt:lpstr>
      <vt:lpstr>MOTIVATION &amp; RESEARCH OBJECTIVES </vt:lpstr>
      <vt:lpstr>DATA COLLECTION </vt:lpstr>
      <vt:lpstr>HYPOTHESIS TESTING</vt:lpstr>
      <vt:lpstr>QUESTIONNAIRE </vt:lpstr>
      <vt:lpstr>MEDIATION MODEL – II  </vt:lpstr>
      <vt:lpstr>MARDIA’s MULTIVARIATE NORMALITY TEST </vt:lpstr>
      <vt:lpstr>FULL COLINEARITY TEST </vt:lpstr>
      <vt:lpstr>PARALLEL MEDIATION MODEL </vt:lpstr>
      <vt:lpstr>MEASUREMENT MODEL </vt:lpstr>
      <vt:lpstr>DISCRIMINANT MODEL </vt:lpstr>
      <vt:lpstr>Q SQUARE FOR PREDICTIVE RELEVANCE </vt:lpstr>
      <vt:lpstr> STRUCTURAL MODEL  </vt:lpstr>
      <vt:lpstr>PLS PREDICT </vt:lpstr>
      <vt:lpstr>STRUCTURAL MODEL 3</vt:lpstr>
      <vt:lpstr>MODERATION MODEL </vt:lpstr>
      <vt:lpstr>MEASUREMENT MODEL </vt:lpstr>
      <vt:lpstr>DISCRIMINANT MODEL </vt:lpstr>
      <vt:lpstr>Q SQUARE FOR PREDICTIVE RELEVANCE </vt:lpstr>
      <vt:lpstr>MODERATION MODEL </vt:lpstr>
      <vt:lpstr>ARTIFICIAL NEURAL NETWORKS </vt:lpstr>
      <vt:lpstr>RESULTS OF ANN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NISHI MALHOTRA</dc:creator>
  <cp:lastModifiedBy>nishi malhotra</cp:lastModifiedBy>
  <cp:revision>29</cp:revision>
  <dcterms:created xsi:type="dcterms:W3CDTF">2022-01-29T17:44:20Z</dcterms:created>
  <dcterms:modified xsi:type="dcterms:W3CDTF">2022-05-07T06:20:22Z</dcterms:modified>
</cp:coreProperties>
</file>