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297aa013a4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297aa013a4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297aa013a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297aa013a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2aef8759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2aef8759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2b3bd7c376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2b3bd7c376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1b9e6551a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1b9e6551a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295a6d967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295a6d967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28852bb14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28852bb14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1b9e6551aa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1b9e6551aa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297aa013a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297aa013a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295a6d9670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295a6d9670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2aef8759c8_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2aef8759c8_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28aaafe8e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28aaafe8e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22.png"/><Relationship Id="rId5" Type="http://schemas.openxmlformats.org/officeDocument/2006/relationships/image" Target="../media/image20.png"/><Relationship Id="rId6" Type="http://schemas.openxmlformats.org/officeDocument/2006/relationships/image" Target="../media/image19.png"/><Relationship Id="rId7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4098"/>
              <a:buFont typeface="Arial"/>
              <a:buNone/>
            </a:pPr>
            <a:r>
              <a:rPr b="1" lang="en" sz="2033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Circular Economy’s Engagement into Agri-Food Sector Sustainability During Covid-19 &amp; post Covid-19 Period- A mixed Methods approach </a:t>
            </a:r>
            <a:endParaRPr b="1" sz="2033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69230"/>
              <a:buFont typeface="Arial"/>
              <a:buNone/>
            </a:pPr>
            <a:r>
              <a:rPr b="1" lang="en" sz="1588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Presented to </a:t>
            </a:r>
            <a:endParaRPr b="1" sz="1588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69230"/>
              <a:buFont typeface="Arial"/>
              <a:buNone/>
            </a:pPr>
            <a:r>
              <a:rPr b="1" lang="en" sz="1588">
                <a:solidFill>
                  <a:srgbClr val="2E2E2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6th Advances in Management and Innovation Conference 2022</a:t>
            </a:r>
            <a:endParaRPr b="1" sz="1588">
              <a:solidFill>
                <a:srgbClr val="2E2E2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64705"/>
              <a:buFont typeface="Arial"/>
              <a:buNone/>
            </a:pPr>
            <a:r>
              <a:t/>
            </a:r>
            <a:endParaRPr b="1" sz="1700">
              <a:solidFill>
                <a:srgbClr val="2E2E2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ct val="64705"/>
              <a:buFont typeface="Arial"/>
              <a:buNone/>
            </a:pPr>
            <a:r>
              <a:t/>
            </a:r>
            <a:endParaRPr b="1" sz="1700">
              <a:solidFill>
                <a:srgbClr val="2E2E2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330650"/>
            <a:ext cx="8520600" cy="125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b="1" lang="en" sz="1410"/>
              <a:t>*</a:t>
            </a:r>
            <a:r>
              <a:rPr b="1" lang="en" sz="1410"/>
              <a:t>Sarfarz Nazir </a:t>
            </a:r>
            <a:r>
              <a:rPr lang="en" sz="1410"/>
              <a:t> Researcher, </a:t>
            </a:r>
            <a:r>
              <a:rPr lang="en" sz="1410"/>
              <a:t>Bicocca</a:t>
            </a:r>
            <a:r>
              <a:rPr lang="en" sz="1410"/>
              <a:t> </a:t>
            </a:r>
            <a:r>
              <a:rPr lang="en" sz="1410"/>
              <a:t>University, </a:t>
            </a:r>
            <a:r>
              <a:rPr lang="en" sz="1410"/>
              <a:t>Milano, Italy</a:t>
            </a:r>
            <a:endParaRPr sz="141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b="1" lang="en" sz="1410"/>
              <a:t>*Juan Cristóbal Hernández-Arzaba-</a:t>
            </a:r>
            <a:r>
              <a:rPr lang="en" sz="1410"/>
              <a:t>Research Professor, Universidad Autónoma de Baja California  </a:t>
            </a:r>
            <a:endParaRPr sz="141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b="1" lang="en" sz="1410"/>
              <a:t>*Meryem Akin-</a:t>
            </a:r>
            <a:r>
              <a:rPr lang="en" sz="1410"/>
              <a:t> Lecturer at Cardiff School of Management- Cardiff </a:t>
            </a:r>
            <a:r>
              <a:rPr lang="en" sz="1410"/>
              <a:t>Metropolitan</a:t>
            </a:r>
            <a:r>
              <a:rPr lang="en" sz="1410"/>
              <a:t> University</a:t>
            </a:r>
            <a:endParaRPr sz="141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lang="en" sz="1410"/>
              <a:t>*</a:t>
            </a:r>
            <a:r>
              <a:rPr b="1" lang="en" sz="1410"/>
              <a:t>Sanar Muhyaddin </a:t>
            </a:r>
            <a:r>
              <a:rPr lang="en" sz="1410"/>
              <a:t>-Lecturer at North Wales </a:t>
            </a:r>
            <a:r>
              <a:rPr lang="en" sz="1410"/>
              <a:t>Business</a:t>
            </a:r>
            <a:r>
              <a:rPr lang="en" sz="1410"/>
              <a:t> School-Wrexham Glyndwr </a:t>
            </a:r>
            <a:r>
              <a:rPr lang="en" sz="1410"/>
              <a:t>University</a:t>
            </a:r>
            <a:endParaRPr sz="1410"/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t/>
            </a:r>
            <a:endParaRPr sz="1110"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25" y="3684775"/>
            <a:ext cx="2057625" cy="145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31738" y="3700018"/>
            <a:ext cx="2057625" cy="14697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0975" y="3635725"/>
            <a:ext cx="1787825" cy="151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22300" y="3705524"/>
            <a:ext cx="2016250" cy="1458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type="title"/>
          </p:nvPr>
        </p:nvSpPr>
        <p:spPr>
          <a:xfrm>
            <a:off x="311700" y="1235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66">
                <a:solidFill>
                  <a:srgbClr val="0000FF"/>
                </a:solidFill>
              </a:rPr>
              <a:t>Expected Results</a:t>
            </a:r>
            <a:endParaRPr/>
          </a:p>
        </p:txBody>
      </p:sp>
      <p:sp>
        <p:nvSpPr>
          <p:cNvPr id="127" name="Google Shape;127;p22"/>
          <p:cNvSpPr txBox="1"/>
          <p:nvPr>
            <p:ph idx="1" type="body"/>
          </p:nvPr>
        </p:nvSpPr>
        <p:spPr>
          <a:xfrm>
            <a:off x="159300" y="1583325"/>
            <a:ext cx="8520600" cy="298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74E13"/>
                </a:solidFill>
              </a:rPr>
              <a:t>*B</a:t>
            </a:r>
            <a:r>
              <a:rPr b="1" lang="en">
                <a:solidFill>
                  <a:srgbClr val="274E13"/>
                </a:solidFill>
              </a:rPr>
              <a:t>arriers to implement the circular economy in agri-food</a:t>
            </a:r>
            <a:endParaRPr b="1">
              <a:solidFill>
                <a:srgbClr val="274E13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74E13"/>
                </a:solidFill>
              </a:rPr>
              <a:t>*Laws for Circular Economy implementation </a:t>
            </a:r>
            <a:r>
              <a:rPr b="1" lang="en">
                <a:solidFill>
                  <a:srgbClr val="274E13"/>
                </a:solidFill>
              </a:rPr>
              <a:t>  </a:t>
            </a:r>
            <a:endParaRPr b="1">
              <a:solidFill>
                <a:srgbClr val="274E13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74E13"/>
                </a:solidFill>
              </a:rPr>
              <a:t>* What effects can occur from the economic point of view in terms of energy recovery, waste recovery, getting resources back</a:t>
            </a:r>
            <a:endParaRPr b="1">
              <a:solidFill>
                <a:srgbClr val="274E13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74E13"/>
                </a:solidFill>
              </a:rPr>
              <a:t>*Social creation of jobs, job safety, training opportunities, skill development</a:t>
            </a:r>
            <a:endParaRPr b="1">
              <a:solidFill>
                <a:srgbClr val="274E13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74E13"/>
                </a:solidFill>
              </a:rPr>
              <a:t>*Environment protection, Greenhouse Gas effects, NOx, CO2, SOx</a:t>
            </a:r>
            <a:endParaRPr b="1">
              <a:solidFill>
                <a:srgbClr val="274E13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8" name="Google Shape;12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8600" y="3596425"/>
            <a:ext cx="2885400" cy="154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8175"/>
            <a:ext cx="2953500" cy="1301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3727025"/>
            <a:ext cx="2953500" cy="141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FF"/>
                </a:solidFill>
              </a:rPr>
              <a:t>Where do we want to take this study</a:t>
            </a:r>
            <a:r>
              <a:rPr lang="en"/>
              <a:t> </a:t>
            </a:r>
            <a:endParaRPr/>
          </a:p>
        </p:txBody>
      </p:sp>
      <p:sp>
        <p:nvSpPr>
          <p:cNvPr id="136" name="Google Shape;136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aim to publish this study in: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Business</a:t>
            </a:r>
            <a:r>
              <a:rPr b="1" lang="en"/>
              <a:t> </a:t>
            </a:r>
            <a:r>
              <a:rPr b="1" lang="en"/>
              <a:t>strategy</a:t>
            </a:r>
            <a:r>
              <a:rPr b="1" lang="en"/>
              <a:t> and </a:t>
            </a:r>
            <a:r>
              <a:rPr b="1" lang="en"/>
              <a:t>Environment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Production and planning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Journal of Environmental management 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7" name="Google Shape;13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00850" y="3142513"/>
            <a:ext cx="2343150" cy="195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/>
          <p:nvPr>
            <p:ph type="title"/>
          </p:nvPr>
        </p:nvSpPr>
        <p:spPr>
          <a:xfrm>
            <a:off x="622850" y="384750"/>
            <a:ext cx="7072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</a:t>
            </a:r>
            <a:endParaRPr/>
          </a:p>
        </p:txBody>
      </p:sp>
      <p:sp>
        <p:nvSpPr>
          <p:cNvPr id="143" name="Google Shape;143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4" name="Google Shape;14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3025" y="904125"/>
            <a:ext cx="3405575" cy="320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References: </a:t>
            </a:r>
            <a:endParaRPr/>
          </a:p>
        </p:txBody>
      </p:sp>
      <p:sp>
        <p:nvSpPr>
          <p:cNvPr id="150" name="Google Shape;150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C-reswell, J. W. (2003). Research design Qualitative quantitative and mixed methods approaches. </a:t>
            </a:r>
            <a:r>
              <a:rPr i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Research Design Qualitative Quantitative and Mixed Methods Approaches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3–26.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3048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-Miles, M. B., Huberman, A. M., &amp; Saldana, J. (2014). Qualitative data analysis: A methods sourcebook. (3rd ed.). Thousand Oaks, CA: Sage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3048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-Roulston, K. (2001). Data analysis and “theorizing as ideology.” </a:t>
            </a:r>
            <a:r>
              <a:rPr i="1" lang="en" sz="1200">
                <a:solidFill>
                  <a:schemeClr val="dk1"/>
                </a:solidFill>
              </a:rPr>
              <a:t>Qualitative Research</a:t>
            </a:r>
            <a:r>
              <a:rPr lang="en" sz="1200">
                <a:solidFill>
                  <a:schemeClr val="dk1"/>
                </a:solidFill>
              </a:rPr>
              <a:t>, </a:t>
            </a:r>
            <a:r>
              <a:rPr i="1" lang="en" sz="1200">
                <a:solidFill>
                  <a:schemeClr val="dk1"/>
                </a:solidFill>
              </a:rPr>
              <a:t>1</a:t>
            </a:r>
            <a:r>
              <a:rPr lang="en" sz="1200">
                <a:solidFill>
                  <a:schemeClr val="dk1"/>
                </a:solidFill>
              </a:rPr>
              <a:t>(3), 279–302.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Background</a:t>
            </a:r>
            <a:endParaRPr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575750" y="12895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3525" y="1426525"/>
            <a:ext cx="7002000" cy="314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Importance</a:t>
            </a:r>
            <a:r>
              <a:rPr lang="en" sz="2355"/>
              <a:t> </a:t>
            </a:r>
            <a:endParaRPr sz="2355"/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52475"/>
            <a:ext cx="9144000" cy="39300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4473150" y="4899725"/>
            <a:ext cx="2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 (2015), Agenda 2030 </a:t>
            </a:r>
            <a:endParaRPr/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311700" y="1152475"/>
            <a:ext cx="8520600" cy="37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1700"/>
              </a:spcBef>
              <a:spcAft>
                <a:spcPts val="0"/>
              </a:spcAft>
              <a:buNone/>
            </a:pPr>
            <a:r>
              <a:rPr b="1" lang="en" sz="4473" u="sng">
                <a:solidFill>
                  <a:srgbClr val="003B43"/>
                </a:solidFill>
                <a:highlight>
                  <a:srgbClr val="FFFFFF"/>
                </a:highlight>
              </a:rPr>
              <a:t>S</a:t>
            </a:r>
            <a:r>
              <a:rPr b="1" lang="en" sz="5047" u="sng">
                <a:solidFill>
                  <a:srgbClr val="003B43"/>
                </a:solidFill>
                <a:highlight>
                  <a:srgbClr val="FFFFFF"/>
                </a:highlight>
              </a:rPr>
              <a:t>DGs 12, </a:t>
            </a:r>
            <a:r>
              <a:rPr b="1" lang="en" sz="4432" u="sng">
                <a:solidFill>
                  <a:srgbClr val="003B43"/>
                </a:solidFill>
                <a:highlight>
                  <a:srgbClr val="FFFFFF"/>
                </a:highlight>
              </a:rPr>
              <a:t>Responsible consumption and production </a:t>
            </a:r>
            <a:endParaRPr b="1" sz="4432" u="sng">
              <a:solidFill>
                <a:srgbClr val="003B43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700"/>
              </a:spcBef>
              <a:spcAft>
                <a:spcPts val="0"/>
              </a:spcAft>
              <a:buNone/>
            </a:pPr>
            <a:r>
              <a:rPr b="1" lang="en" sz="4432">
                <a:solidFill>
                  <a:srgbClr val="003B43"/>
                </a:solidFill>
                <a:highlight>
                  <a:srgbClr val="FFFFFF"/>
                </a:highlight>
              </a:rPr>
              <a:t>Ensure sustainable consumption and production patterns</a:t>
            </a:r>
            <a:endParaRPr b="1" sz="4432">
              <a:solidFill>
                <a:srgbClr val="003B43"/>
              </a:solidFill>
              <a:highlight>
                <a:srgbClr val="FFFFFF"/>
              </a:highlight>
            </a:endParaRPr>
          </a:p>
          <a:p>
            <a:pPr indent="-310872" lvl="0" marL="4572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FF"/>
              </a:buClr>
              <a:buSzPct val="100000"/>
              <a:buChar char="●"/>
            </a:pPr>
            <a:r>
              <a:rPr b="1" lang="en" sz="5182">
                <a:solidFill>
                  <a:srgbClr val="0000FF"/>
                </a:solidFill>
              </a:rPr>
              <a:t>Target 12.2: By 2030, achieve the sustainable management and efficient use of natural resources.</a:t>
            </a:r>
            <a:endParaRPr b="1" sz="5182">
              <a:solidFill>
                <a:srgbClr val="0000FF"/>
              </a:solidFill>
            </a:endParaRPr>
          </a:p>
          <a:p>
            <a:pPr indent="-31087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Char char="●"/>
            </a:pPr>
            <a:r>
              <a:rPr b="1" lang="en" sz="5182">
                <a:solidFill>
                  <a:srgbClr val="0000FF"/>
                </a:solidFill>
              </a:rPr>
              <a:t>Target 12.3: By 2030, halve per capita global food waste at the retail and consumer levels and reduce food losses along production and supply chains, including post-harvest losses.</a:t>
            </a:r>
            <a:endParaRPr b="1" sz="5182">
              <a:solidFill>
                <a:srgbClr val="0000FF"/>
              </a:solidFill>
            </a:endParaRPr>
          </a:p>
          <a:p>
            <a:pPr indent="-31087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Char char="●"/>
            </a:pPr>
            <a:r>
              <a:rPr b="1" lang="en" sz="5182">
                <a:solidFill>
                  <a:srgbClr val="0000FF"/>
                </a:solidFill>
              </a:rPr>
              <a:t>Target 12.5: By 2030, substantially reduce waste generation through prevention, reduction, recycling and reuse.</a:t>
            </a:r>
            <a:endParaRPr b="1" sz="5182">
              <a:solidFill>
                <a:srgbClr val="0000FF"/>
              </a:solidFill>
            </a:endParaRPr>
          </a:p>
          <a:p>
            <a:pPr indent="-31087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Char char="●"/>
            </a:pPr>
            <a:r>
              <a:rPr b="1" lang="en" sz="5182">
                <a:solidFill>
                  <a:srgbClr val="0000FF"/>
                </a:solidFill>
              </a:rPr>
              <a:t>Target 12.6: Encourage companies, especially large and transnational companies, to adopt sustainable practices and to integrate sustainability information into their reporting cycle. </a:t>
            </a:r>
            <a:endParaRPr b="1" sz="5182">
              <a:solidFill>
                <a:srgbClr val="0000FF"/>
              </a:solidFill>
            </a:endParaRPr>
          </a:p>
          <a:p>
            <a:pPr indent="-31087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Char char="●"/>
            </a:pPr>
            <a:r>
              <a:rPr b="1" lang="en" sz="5182">
                <a:solidFill>
                  <a:srgbClr val="0000FF"/>
                </a:solidFill>
              </a:rPr>
              <a:t>Target 12.7: Promote public procurement practices that are sustainable, in accordance with national policies and priorities.</a:t>
            </a:r>
            <a:endParaRPr b="1" sz="5182">
              <a:solidFill>
                <a:srgbClr val="0000FF"/>
              </a:solidFill>
            </a:endParaRPr>
          </a:p>
          <a:p>
            <a:pPr indent="-31087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Char char="●"/>
            </a:pPr>
            <a:r>
              <a:rPr b="1" lang="en" sz="5182">
                <a:solidFill>
                  <a:srgbClr val="0000FF"/>
                </a:solidFill>
              </a:rPr>
              <a:t>Target 12.8: By 2030, ensure that people everywhere have the relevant information and awareness for sustainable development and lifestyles in harmony with nature</a:t>
            </a:r>
            <a:endParaRPr b="1" sz="5182">
              <a:solidFill>
                <a:srgbClr val="0000FF"/>
              </a:solidFill>
            </a:endParaRPr>
          </a:p>
          <a:p>
            <a:pPr indent="0" lvl="0" marL="0" rtl="0" algn="l">
              <a:spcBef>
                <a:spcPts val="1700"/>
              </a:spcBef>
              <a:spcAft>
                <a:spcPts val="0"/>
              </a:spcAft>
              <a:buNone/>
            </a:pPr>
            <a:r>
              <a:t/>
            </a:r>
            <a:endParaRPr b="1" sz="1250">
              <a:solidFill>
                <a:srgbClr val="003B43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88000"/>
              <a:buFont typeface="Arial"/>
              <a:buNone/>
            </a:pPr>
            <a:r>
              <a:t/>
            </a:r>
            <a:endParaRPr b="1" sz="1250">
              <a:solidFill>
                <a:srgbClr val="003B43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975" y="0"/>
            <a:ext cx="3629025" cy="152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Importance of </a:t>
            </a:r>
            <a:r>
              <a:rPr lang="en"/>
              <a:t>agribusiness in Mexico</a:t>
            </a:r>
            <a:r>
              <a:rPr lang="en"/>
              <a:t> </a:t>
            </a:r>
            <a:endParaRPr/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400">
                <a:solidFill>
                  <a:schemeClr val="dk1"/>
                </a:solidFill>
              </a:rPr>
              <a:t>More representative agri-products are beer, advocado, berries, tomato, tequila, peppers and beef meat.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400">
                <a:solidFill>
                  <a:schemeClr val="dk1"/>
                </a:solidFill>
              </a:rPr>
              <a:t>12</a:t>
            </a:r>
            <a:r>
              <a:rPr b="1" baseline="30000" lang="en" sz="1400">
                <a:solidFill>
                  <a:schemeClr val="dk1"/>
                </a:solidFill>
              </a:rPr>
              <a:t>th</a:t>
            </a:r>
            <a:r>
              <a:rPr b="1" lang="en" sz="1400">
                <a:solidFill>
                  <a:schemeClr val="dk1"/>
                </a:solidFill>
              </a:rPr>
              <a:t> place in Agri-food production.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400">
                <a:solidFill>
                  <a:schemeClr val="dk1"/>
                </a:solidFill>
              </a:rPr>
              <a:t>11</a:t>
            </a:r>
            <a:r>
              <a:rPr b="1" baseline="30000" lang="en" sz="1400">
                <a:solidFill>
                  <a:schemeClr val="dk1"/>
                </a:solidFill>
              </a:rPr>
              <a:t>th</a:t>
            </a:r>
            <a:r>
              <a:rPr b="1" lang="en" sz="1400">
                <a:solidFill>
                  <a:schemeClr val="dk1"/>
                </a:solidFill>
              </a:rPr>
              <a:t> pace in stock and crops.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400">
                <a:solidFill>
                  <a:schemeClr val="dk1"/>
                </a:solidFill>
              </a:rPr>
              <a:t>15</a:t>
            </a:r>
            <a:r>
              <a:rPr b="1" baseline="30000" lang="en" sz="1400">
                <a:solidFill>
                  <a:schemeClr val="dk1"/>
                </a:solidFill>
              </a:rPr>
              <a:t>th</a:t>
            </a:r>
            <a:r>
              <a:rPr b="1" lang="en" sz="1400">
                <a:solidFill>
                  <a:schemeClr val="dk1"/>
                </a:solidFill>
              </a:rPr>
              <a:t> place in fisheries and aquaculture.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400">
                <a:solidFill>
                  <a:schemeClr val="dk1"/>
                </a:solidFill>
              </a:rPr>
              <a:t>21st place of people working in the Agri-sector.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400">
                <a:solidFill>
                  <a:schemeClr val="dk1"/>
                </a:solidFill>
              </a:rPr>
              <a:t>2.7% the Agri-food sector raised during the covid-19 at 2021.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Source: (HSBC, 2022; SADER, 2022).</a:t>
            </a:r>
            <a:endParaRPr b="1" sz="2100"/>
          </a:p>
        </p:txBody>
      </p:sp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5525" y="1878600"/>
            <a:ext cx="3146326" cy="2511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Importance of doing this </a:t>
            </a:r>
            <a:r>
              <a:rPr lang="en"/>
              <a:t>research</a:t>
            </a:r>
            <a:r>
              <a:rPr lang="en"/>
              <a:t> in Mexico</a:t>
            </a:r>
            <a:endParaRPr b="1"/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10th place in population (127.8 K in 2020).</a:t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23% of Mexicans live in rural areas.</a:t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13% of the </a:t>
            </a:r>
            <a:r>
              <a:rPr b="1" lang="en" sz="1300">
                <a:solidFill>
                  <a:schemeClr val="dk1"/>
                </a:solidFill>
              </a:rPr>
              <a:t>workforce</a:t>
            </a:r>
            <a:r>
              <a:rPr b="1" lang="en" sz="1300">
                <a:solidFill>
                  <a:schemeClr val="dk1"/>
                </a:solidFill>
              </a:rPr>
              <a:t> is occupied by the Agri-sector 13% (estimated).</a:t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-4.6% of de GDP, Covid-19 impacted negatively industrial and services sectors (4</a:t>
            </a:r>
            <a:r>
              <a:rPr b="1" baseline="30000" lang="en" sz="1300">
                <a:solidFill>
                  <a:schemeClr val="dk1"/>
                </a:solidFill>
              </a:rPr>
              <a:t>th</a:t>
            </a:r>
            <a:r>
              <a:rPr b="1" lang="en" sz="1300">
                <a:solidFill>
                  <a:schemeClr val="dk1"/>
                </a:solidFill>
              </a:rPr>
              <a:t> trimester 2021).</a:t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4.9% Agri-sector has raised compared with the same period of 2020.</a:t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85% of the producers are small or medium scale and generate 60% of the jobs.</a:t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Source: (FAO, 2022).</a:t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51751" y="3114225"/>
            <a:ext cx="2151800" cy="2029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Research Questions  </a:t>
            </a:r>
            <a:endParaRPr/>
          </a:p>
        </p:txBody>
      </p:sp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311700" y="1113650"/>
            <a:ext cx="8520600" cy="225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2378"/>
              <a:t>To what extent does Mexican agri food sector engage with circular economy and sustainability? And how ? </a:t>
            </a:r>
            <a:r>
              <a:rPr b="1" lang="en"/>
              <a:t> 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00100" y="0"/>
            <a:ext cx="2243900" cy="157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8275" y="2790650"/>
            <a:ext cx="3082024" cy="2181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Methodology</a:t>
            </a:r>
            <a:endParaRPr sz="2466"/>
          </a:p>
        </p:txBody>
      </p:sp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311700" y="934275"/>
            <a:ext cx="8520600" cy="36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6506"/>
              <a:buFont typeface="Arial"/>
              <a:buNone/>
            </a:pPr>
            <a:r>
              <a:rPr b="1" lang="en" sz="4150"/>
              <a:t>Mixed Methodology-Approach  </a:t>
            </a:r>
            <a:endParaRPr b="1" sz="4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6506"/>
              <a:buFont typeface="Arial"/>
              <a:buNone/>
            </a:pPr>
            <a:r>
              <a:rPr b="1" lang="en" sz="4150"/>
              <a:t>Ethical approval </a:t>
            </a:r>
            <a:endParaRPr b="1" sz="4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6506"/>
              <a:buFont typeface="Arial"/>
              <a:buNone/>
            </a:pPr>
            <a:r>
              <a:rPr b="1" lang="en" sz="4150">
                <a:solidFill>
                  <a:srgbClr val="050505"/>
                </a:solidFill>
              </a:rPr>
              <a:t>- Phase One:</a:t>
            </a:r>
            <a:endParaRPr b="1" sz="4150">
              <a:solidFill>
                <a:srgbClr val="050505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6506"/>
              <a:buFont typeface="Arial"/>
              <a:buNone/>
            </a:pPr>
            <a:r>
              <a:rPr b="1" lang="en" sz="4150">
                <a:solidFill>
                  <a:srgbClr val="050505"/>
                </a:solidFill>
              </a:rPr>
              <a:t>-Pilot Study on 12 respondent- </a:t>
            </a:r>
            <a:r>
              <a:rPr b="1" lang="en" sz="4150">
                <a:solidFill>
                  <a:srgbClr val="050505"/>
                </a:solidFill>
              </a:rPr>
              <a:t>questionnaire</a:t>
            </a:r>
            <a:r>
              <a:rPr b="1" lang="en" sz="4150">
                <a:solidFill>
                  <a:srgbClr val="050505"/>
                </a:solidFill>
              </a:rPr>
              <a:t> was revised. </a:t>
            </a:r>
            <a:endParaRPr b="1" sz="4150">
              <a:solidFill>
                <a:srgbClr val="050505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4150">
                <a:solidFill>
                  <a:srgbClr val="050505"/>
                </a:solidFill>
              </a:rPr>
              <a:t>In order to answer the </a:t>
            </a:r>
            <a:r>
              <a:rPr b="1" lang="en" sz="4150">
                <a:solidFill>
                  <a:srgbClr val="050505"/>
                </a:solidFill>
              </a:rPr>
              <a:t>research questions</a:t>
            </a:r>
            <a:r>
              <a:rPr b="1" lang="en" sz="4150">
                <a:solidFill>
                  <a:srgbClr val="050505"/>
                </a:solidFill>
              </a:rPr>
              <a:t>, An online field survey was conducted. So far we have 425 respondents. </a:t>
            </a:r>
            <a:endParaRPr b="1" sz="4150">
              <a:solidFill>
                <a:srgbClr val="050505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4150">
                <a:solidFill>
                  <a:srgbClr val="050505"/>
                </a:solidFill>
              </a:rPr>
              <a:t>The </a:t>
            </a:r>
            <a:r>
              <a:rPr b="1" lang="en" sz="4150"/>
              <a:t>questionnaires divided into four sections</a:t>
            </a:r>
            <a:endParaRPr b="1" sz="4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6506"/>
              <a:buFont typeface="Arial"/>
              <a:buNone/>
            </a:pPr>
            <a:r>
              <a:rPr b="1" lang="en" sz="4150"/>
              <a:t>Economic</a:t>
            </a:r>
            <a:endParaRPr b="1" sz="4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6506"/>
              <a:buFont typeface="Arial"/>
              <a:buNone/>
            </a:pPr>
            <a:r>
              <a:rPr b="1" lang="en" sz="4150"/>
              <a:t>Social</a:t>
            </a:r>
            <a:endParaRPr b="1" sz="4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6506"/>
              <a:buFont typeface="Arial"/>
              <a:buNone/>
            </a:pPr>
            <a:r>
              <a:rPr b="1" lang="en" sz="4150"/>
              <a:t>Environmental</a:t>
            </a:r>
            <a:endParaRPr b="1" sz="4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4150"/>
              <a:t>Internal Process and communication</a:t>
            </a:r>
            <a:endParaRPr b="1" sz="4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6506"/>
              <a:buFont typeface="Arial"/>
              <a:buNone/>
            </a:pPr>
            <a:r>
              <a:rPr b="1" lang="en" sz="4150"/>
              <a:t>- Data will be analysed by  using IBM Statistical Package for the Social</a:t>
            </a:r>
            <a:endParaRPr b="1" sz="4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6506"/>
              <a:buFont typeface="Arial"/>
              <a:buNone/>
            </a:pPr>
            <a:r>
              <a:rPr b="1" lang="en" sz="4150"/>
              <a:t> Sciences version 25.0 (SPSS).</a:t>
            </a:r>
            <a:r>
              <a:rPr lang="en" sz="3750"/>
              <a:t> </a:t>
            </a:r>
            <a:endParaRPr sz="375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050505"/>
                </a:solidFill>
              </a:rPr>
              <a:t>. </a:t>
            </a:r>
            <a:endParaRPr>
              <a:solidFill>
                <a:srgbClr val="050505"/>
              </a:solidFill>
            </a:endParaRPr>
          </a:p>
        </p:txBody>
      </p:sp>
      <p:pic>
        <p:nvPicPr>
          <p:cNvPr id="110" name="Google Shape;11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1123" y="2748950"/>
            <a:ext cx="3762874" cy="2394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150975" y="513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Methodology cont’s </a:t>
            </a:r>
            <a:endParaRPr/>
          </a:p>
        </p:txBody>
      </p:sp>
      <p:sp>
        <p:nvSpPr>
          <p:cNvPr id="116" name="Google Shape;116;p21"/>
          <p:cNvSpPr txBox="1"/>
          <p:nvPr>
            <p:ph idx="1" type="body"/>
          </p:nvPr>
        </p:nvSpPr>
        <p:spPr>
          <a:xfrm>
            <a:off x="311700" y="954350"/>
            <a:ext cx="8520600" cy="36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50505"/>
                </a:solidFill>
              </a:rPr>
              <a:t>Phase two:</a:t>
            </a:r>
            <a:endParaRPr b="1" sz="1000">
              <a:solidFill>
                <a:srgbClr val="050505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key characteristic of qualitative research is to focuses “on naturally occurring, ordinary events in natural settings so that we have a strong handle on what real life is” (Miles &amp; Huberman, 1994, p.10). This approach is often preferred when there is empirical knowledge available on particular subject and information is captured through participant who has a comprehensive insight of that topic (Creswell, 2003). </a:t>
            </a:r>
            <a:endParaRPr b="1" sz="1200">
              <a:solidFill>
                <a:srgbClr val="050505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50505"/>
                </a:solidFill>
              </a:rPr>
              <a:t>  -We are aiming to conduct 20-30  each will last for ( 30-45 min)  interviews with agribusiness and farm owners.</a:t>
            </a:r>
            <a:endParaRPr sz="1200">
              <a:solidFill>
                <a:srgbClr val="050505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50505"/>
                </a:solidFill>
              </a:rPr>
              <a:t>-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will be using  Cresswell’s (2014) approach for data analysis in qualitative part, exploiting a thematic analysis approach (Roulston, 2001).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3048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000"/>
          </a:p>
        </p:txBody>
      </p:sp>
      <p:pic>
        <p:nvPicPr>
          <p:cNvPr id="117" name="Google Shape;11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14800" y="0"/>
            <a:ext cx="1529200" cy="137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04325" y="3234500"/>
            <a:ext cx="2080024" cy="1908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44475" y="3234500"/>
            <a:ext cx="2399524" cy="1908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41741" y="3234500"/>
            <a:ext cx="2545332" cy="1908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3234499"/>
            <a:ext cx="2004324" cy="1908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