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56" r:id="rId5"/>
    <p:sldId id="259" r:id="rId6"/>
    <p:sldId id="267" r:id="rId7"/>
    <p:sldId id="258" r:id="rId8"/>
    <p:sldId id="268" r:id="rId9"/>
    <p:sldId id="257" r:id="rId10"/>
    <p:sldId id="260" r:id="rId11"/>
    <p:sldId id="261" r:id="rId12"/>
    <p:sldId id="269" r:id="rId13"/>
    <p:sldId id="272" r:id="rId14"/>
    <p:sldId id="265" r:id="rId15"/>
    <p:sldId id="262" r:id="rId16"/>
    <p:sldId id="270" r:id="rId17"/>
    <p:sldId id="271" r:id="rId18"/>
    <p:sldId id="273" r:id="rId19"/>
    <p:sldId id="263" r:id="rId20"/>
    <p:sldId id="266" r:id="rId21"/>
    <p:sldId id="274" r:id="rId22"/>
    <p:sldId id="275" r:id="rId23"/>
    <p:sldId id="27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64578" autoAdjust="0"/>
  </p:normalViewPr>
  <p:slideViewPr>
    <p:cSldViewPr snapToGrid="0">
      <p:cViewPr varScale="1">
        <p:scale>
          <a:sx n="43" d="100"/>
          <a:sy n="43" d="100"/>
        </p:scale>
        <p:origin x="169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80CFB-AB2B-4C17-B0EF-8D56924A04D2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5121E-C991-499C-815F-91DF4C6CC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38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725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2860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390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322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819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3283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4659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3888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8421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734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191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609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49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596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373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613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871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5121E-C991-499C-815F-91DF4C6CC54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116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B80B9-173C-4195-B6F4-5165DCE8FD23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B710-2CF8-4B69-8495-4053E2599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455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B80B9-173C-4195-B6F4-5165DCE8FD23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B710-2CF8-4B69-8495-4053E2599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113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B80B9-173C-4195-B6F4-5165DCE8FD23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B710-2CF8-4B69-8495-4053E2599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968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B80B9-173C-4195-B6F4-5165DCE8FD23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B710-2CF8-4B69-8495-4053E2599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614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B80B9-173C-4195-B6F4-5165DCE8FD23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B710-2CF8-4B69-8495-4053E2599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941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B80B9-173C-4195-B6F4-5165DCE8FD23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B710-2CF8-4B69-8495-4053E2599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818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B80B9-173C-4195-B6F4-5165DCE8FD23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B710-2CF8-4B69-8495-4053E2599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80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B80B9-173C-4195-B6F4-5165DCE8FD23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B710-2CF8-4B69-8495-4053E2599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413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B80B9-173C-4195-B6F4-5165DCE8FD23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B710-2CF8-4B69-8495-4053E2599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11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B80B9-173C-4195-B6F4-5165DCE8FD23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B710-2CF8-4B69-8495-4053E2599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713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B80B9-173C-4195-B6F4-5165DCE8FD23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B710-2CF8-4B69-8495-4053E2599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86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B80B9-173C-4195-B6F4-5165DCE8FD23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BB710-2CF8-4B69-8495-4053E25993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63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6840" y="841248"/>
            <a:ext cx="9144000" cy="3290507"/>
          </a:xfrm>
        </p:spPr>
        <p:txBody>
          <a:bodyPr>
            <a:noAutofit/>
          </a:bodyPr>
          <a:lstStyle/>
          <a:p>
            <a:r>
              <a:rPr lang="en-GB" sz="4400" dirty="0"/>
              <a:t>Modelling the interactive effects of financing energy consumption on </a:t>
            </a:r>
            <a:r>
              <a:rPr lang="en-GB" sz="4400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</a:rPr>
              <a:t>CO</a:t>
            </a:r>
            <a:r>
              <a:rPr lang="en-GB" b="0" i="0" baseline="-25000" dirty="0">
                <a:solidFill>
                  <a:srgbClr val="000000"/>
                </a:solidFill>
                <a:effectLst/>
                <a:latin typeface="Calibri Light" panose="020F0302020204030204" pitchFamily="34" charset="0"/>
              </a:rPr>
              <a:t>2</a:t>
            </a:r>
            <a:r>
              <a:rPr lang="en-GB" sz="3600" dirty="0">
                <a:solidFill>
                  <a:srgbClr val="000000"/>
                </a:solidFill>
                <a:latin typeface="Calibri Light" panose="020F0302020204030204" pitchFamily="34" charset="0"/>
              </a:rPr>
              <a:t> </a:t>
            </a:r>
            <a:r>
              <a:rPr lang="en-GB" sz="4400" dirty="0"/>
              <a:t>emissions in Sub Saharan Africa: A clarion call for re-energised sustainable financing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6840" y="4626166"/>
            <a:ext cx="9144000" cy="1655762"/>
          </a:xfrm>
        </p:spPr>
        <p:txBody>
          <a:bodyPr>
            <a:normAutofit/>
          </a:bodyPr>
          <a:lstStyle/>
          <a:p>
            <a:r>
              <a:rPr lang="en-GB" sz="2800" b="1" dirty="0"/>
              <a:t>Mahe Shehu , Nasir </a:t>
            </a:r>
            <a:r>
              <a:rPr lang="en-GB" sz="2800" b="1" dirty="0" err="1"/>
              <a:t>Aminu</a:t>
            </a:r>
            <a:r>
              <a:rPr lang="en-GB" sz="2800" b="1" dirty="0"/>
              <a:t> and Clifton Nick</a:t>
            </a:r>
          </a:p>
          <a:p>
            <a:endParaRPr lang="en-GB" sz="1800" dirty="0"/>
          </a:p>
          <a:p>
            <a:r>
              <a:rPr lang="en-GB" sz="1800" i="1" dirty="0"/>
              <a:t>Cardiff School of Management, Cardiff Metropolitan University. 200 Western Avenue, </a:t>
            </a:r>
            <a:r>
              <a:rPr lang="en-GB" sz="1800" i="1" dirty="0" err="1"/>
              <a:t>Lllandaff</a:t>
            </a:r>
            <a:r>
              <a:rPr lang="en-GB" sz="1800" i="1" dirty="0"/>
              <a:t> Campus, Cardiff, United Kingdom. CF5 2YB. 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98550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5369"/>
            <a:ext cx="10515600" cy="1039606"/>
          </a:xfrm>
        </p:spPr>
        <p:txBody>
          <a:bodyPr/>
          <a:lstStyle/>
          <a:p>
            <a:pPr algn="ctr"/>
            <a:r>
              <a:rPr lang="en-GB" dirty="0"/>
              <a:t>Trend Analysis (1980-2017)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9747" y="1364975"/>
            <a:ext cx="9365975" cy="486354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GB" sz="3200" dirty="0"/>
              <a:t>CO2 emissions – rising levels for South Africa &amp; Ghana, cyclical/seasonal trend for Nigeria</a:t>
            </a:r>
          </a:p>
          <a:p>
            <a:pPr algn="just"/>
            <a:r>
              <a:rPr lang="en-GB" sz="3200" dirty="0"/>
              <a:t>Energy use: Rising trend in all studied countries</a:t>
            </a:r>
          </a:p>
          <a:p>
            <a:pPr algn="just"/>
            <a:r>
              <a:rPr lang="en-GB" sz="3200" dirty="0"/>
              <a:t>Sectoral performance – Only Ghana recorded growth within study period</a:t>
            </a:r>
          </a:p>
          <a:p>
            <a:pPr algn="just"/>
            <a:r>
              <a:rPr lang="en-GB" sz="3200" dirty="0"/>
              <a:t> Growth output – Ghana had the highest growth in GDP (4.43%) within study period</a:t>
            </a:r>
          </a:p>
          <a:p>
            <a:pPr algn="just"/>
            <a:r>
              <a:rPr lang="en-GB" sz="3200" dirty="0"/>
              <a:t>FDI – Low from 1980s to late 1990s, declined from 2011-2017 in Nigeria, remained high in Ghana from 2005</a:t>
            </a:r>
          </a:p>
          <a:p>
            <a:pPr algn="just"/>
            <a:r>
              <a:rPr lang="en-GB" sz="3200" dirty="0"/>
              <a:t>Financial development – Rose in all studies countries with study period, highest rise in SA (159%) and declined in Nigeria from 2013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24521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206099"/>
            <a:ext cx="10515600" cy="880579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Macro-economic variables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286874186"/>
                  </p:ext>
                </p:extLst>
              </p:nvPr>
            </p:nvGraphicFramePr>
            <p:xfrm>
              <a:off x="982317" y="1086678"/>
              <a:ext cx="10227363" cy="495397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41602">
                      <a:extLst>
                        <a:ext uri="{9D8B030D-6E8A-4147-A177-3AD203B41FA5}">
                          <a16:colId xmlns:a16="http://schemas.microsoft.com/office/drawing/2014/main" val="826174935"/>
                        </a:ext>
                      </a:extLst>
                    </a:gridCol>
                    <a:gridCol w="1239556">
                      <a:extLst>
                        <a:ext uri="{9D8B030D-6E8A-4147-A177-3AD203B41FA5}">
                          <a16:colId xmlns:a16="http://schemas.microsoft.com/office/drawing/2014/main" val="3358241887"/>
                        </a:ext>
                      </a:extLst>
                    </a:gridCol>
                    <a:gridCol w="1806152">
                      <a:extLst>
                        <a:ext uri="{9D8B030D-6E8A-4147-A177-3AD203B41FA5}">
                          <a16:colId xmlns:a16="http://schemas.microsoft.com/office/drawing/2014/main" val="3423924474"/>
                        </a:ext>
                      </a:extLst>
                    </a:gridCol>
                    <a:gridCol w="1636379">
                      <a:extLst>
                        <a:ext uri="{9D8B030D-6E8A-4147-A177-3AD203B41FA5}">
                          <a16:colId xmlns:a16="http://schemas.microsoft.com/office/drawing/2014/main" val="2116851015"/>
                        </a:ext>
                      </a:extLst>
                    </a:gridCol>
                    <a:gridCol w="1352056">
                      <a:extLst>
                        <a:ext uri="{9D8B030D-6E8A-4147-A177-3AD203B41FA5}">
                          <a16:colId xmlns:a16="http://schemas.microsoft.com/office/drawing/2014/main" val="92189060"/>
                        </a:ext>
                      </a:extLst>
                    </a:gridCol>
                    <a:gridCol w="1237512">
                      <a:extLst>
                        <a:ext uri="{9D8B030D-6E8A-4147-A177-3AD203B41FA5}">
                          <a16:colId xmlns:a16="http://schemas.microsoft.com/office/drawing/2014/main" val="1108913267"/>
                        </a:ext>
                      </a:extLst>
                    </a:gridCol>
                    <a:gridCol w="1714106">
                      <a:extLst>
                        <a:ext uri="{9D8B030D-6E8A-4147-A177-3AD203B41FA5}">
                          <a16:colId xmlns:a16="http://schemas.microsoft.com/office/drawing/2014/main" val="913562909"/>
                        </a:ext>
                      </a:extLst>
                    </a:gridCol>
                  </a:tblGrid>
                  <a:tr h="233202">
                    <a:tc gridSpan="7">
                      <a:txBody>
                        <a:bodyPr/>
                        <a:lstStyle/>
                        <a:p>
                          <a:endParaRPr lang="en-GB" sz="2000" dirty="0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4168984"/>
                      </a:ext>
                    </a:extLst>
                  </a:tr>
                  <a:tr h="3477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100" b="1" i="1" baseline="-250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1" i="1" baseline="-250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𝑪𝑶</m:t>
                                  </m:r>
                                </m:e>
                                <m:sub>
                                  <m:r>
                                    <a:rPr lang="en-GB" sz="1100" b="1" i="1" baseline="-250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𝑭</m:t>
                                </m:r>
                                <m:r>
                                  <a:rPr lang="en-GB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𝐷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𝑭𝑰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𝑌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𝑆𝑃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66539755"/>
                      </a:ext>
                    </a:extLst>
                  </a:tr>
                  <a:tr h="202432">
                    <a:tc gridSpan="7"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Ghana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2518858"/>
                      </a:ext>
                    </a:extLst>
                  </a:tr>
                  <a:tr h="233202">
                    <a:tc gridSpan="7">
                      <a:txBody>
                        <a:bodyPr/>
                        <a:lstStyle/>
                        <a:p>
                          <a:endParaRPr lang="en-GB" sz="2000" dirty="0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12112742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Mean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5.86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9.17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0.89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0.07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4.43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21.32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76560023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Median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4.15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10.96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0.13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0.05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4.66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23.57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85580910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Maximum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15.00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15.88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3.49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0.17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14.47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34.85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26504759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Minimum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1.90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1.54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0.002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0.02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-7.17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6.24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02953344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Std. Dev.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3.75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5.19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1.31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0.04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3.70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6.77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55088354"/>
                      </a:ext>
                    </a:extLst>
                  </a:tr>
                  <a:tr h="202432">
                    <a:tc gridSpan="7"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Nigeria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93176022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Mean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85.99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9.14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2.56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0.55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3.28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30.00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81918413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Median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91.15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8.16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1.23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0.53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4.55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31.04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8805903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Maximum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119.10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19.62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8.84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0.90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15.96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39.24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2762749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Minimum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55.444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4.95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-0.74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0.34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-14.55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18.17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63679657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Std. Dev.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16.82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3.48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2.63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0.12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5.73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5.29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8107780"/>
                      </a:ext>
                    </a:extLst>
                  </a:tr>
                  <a:tr h="358979">
                    <a:tc gridSpan="7"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South Africa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57713622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Mean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385.46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112.62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2.22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0.96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2.33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31.92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45465042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Median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392.54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116.17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1.10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0.93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2.65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29.62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97202991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Maximum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481.39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160.12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9.89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1.35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6.88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45.27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59971912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Minimum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229.95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53.96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-0.45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0.64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-2.61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26.02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52997900"/>
                      </a:ext>
                    </a:extLst>
                  </a:tr>
                  <a:tr h="2024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Std. Dev.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74.48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32.70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2.64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0.21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2.32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5.51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09258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286874186"/>
                  </p:ext>
                </p:extLst>
              </p:nvPr>
            </p:nvGraphicFramePr>
            <p:xfrm>
              <a:off x="982317" y="1086678"/>
              <a:ext cx="10227363" cy="539681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41602">
                      <a:extLst>
                        <a:ext uri="{9D8B030D-6E8A-4147-A177-3AD203B41FA5}">
                          <a16:colId xmlns:a16="http://schemas.microsoft.com/office/drawing/2014/main" val="826174935"/>
                        </a:ext>
                      </a:extLst>
                    </a:gridCol>
                    <a:gridCol w="1239556">
                      <a:extLst>
                        <a:ext uri="{9D8B030D-6E8A-4147-A177-3AD203B41FA5}">
                          <a16:colId xmlns:a16="http://schemas.microsoft.com/office/drawing/2014/main" val="3358241887"/>
                        </a:ext>
                      </a:extLst>
                    </a:gridCol>
                    <a:gridCol w="1806152">
                      <a:extLst>
                        <a:ext uri="{9D8B030D-6E8A-4147-A177-3AD203B41FA5}">
                          <a16:colId xmlns:a16="http://schemas.microsoft.com/office/drawing/2014/main" val="3423924474"/>
                        </a:ext>
                      </a:extLst>
                    </a:gridCol>
                    <a:gridCol w="1636379">
                      <a:extLst>
                        <a:ext uri="{9D8B030D-6E8A-4147-A177-3AD203B41FA5}">
                          <a16:colId xmlns:a16="http://schemas.microsoft.com/office/drawing/2014/main" val="2116851015"/>
                        </a:ext>
                      </a:extLst>
                    </a:gridCol>
                    <a:gridCol w="1352056">
                      <a:extLst>
                        <a:ext uri="{9D8B030D-6E8A-4147-A177-3AD203B41FA5}">
                          <a16:colId xmlns:a16="http://schemas.microsoft.com/office/drawing/2014/main" val="92189060"/>
                        </a:ext>
                      </a:extLst>
                    </a:gridCol>
                    <a:gridCol w="1237512">
                      <a:extLst>
                        <a:ext uri="{9D8B030D-6E8A-4147-A177-3AD203B41FA5}">
                          <a16:colId xmlns:a16="http://schemas.microsoft.com/office/drawing/2014/main" val="1108913267"/>
                        </a:ext>
                      </a:extLst>
                    </a:gridCol>
                    <a:gridCol w="1714106">
                      <a:extLst>
                        <a:ext uri="{9D8B030D-6E8A-4147-A177-3AD203B41FA5}">
                          <a16:colId xmlns:a16="http://schemas.microsoft.com/office/drawing/2014/main" val="913562909"/>
                        </a:ext>
                      </a:extLst>
                    </a:gridCol>
                  </a:tblGrid>
                  <a:tr h="304800">
                    <a:tc gridSpan="7">
                      <a:txBody>
                        <a:bodyPr/>
                        <a:lstStyle/>
                        <a:p>
                          <a:endParaRPr lang="en-GB" sz="2000" dirty="0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4168984"/>
                      </a:ext>
                    </a:extLst>
                  </a:tr>
                  <a:tr h="3477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985" t="-89474" r="-627094" b="-13824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7838" t="-89474" r="-330068" b="-13824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1710" t="-89474" r="-263197" b="-13824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38288" t="-89474" r="-218919" b="-13824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88670" t="-89474" r="-139409" b="-13824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97509" t="-89474" r="-712" b="-13824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66539755"/>
                      </a:ext>
                    </a:extLst>
                  </a:tr>
                  <a:tr h="240030">
                    <a:tc gridSpan="7"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Ghana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2518858"/>
                      </a:ext>
                    </a:extLst>
                  </a:tr>
                  <a:tr h="304800">
                    <a:tc gridSpan="7">
                      <a:txBody>
                        <a:bodyPr/>
                        <a:lstStyle/>
                        <a:p>
                          <a:endParaRPr lang="en-GB" sz="2000" dirty="0"/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12112742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Mean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5.86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9.17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0.89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0.07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4.43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21.32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76560023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Median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4.15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10.96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0.13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0.05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4.66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23.57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85580910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Maximum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15.00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15.88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3.49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0.17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14.47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34.85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26504759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Minimum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1.90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1.54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0.002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0.02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-7.17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6.24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02953344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Std. Dev.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3.75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5.19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1.31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0.04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3.70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6.77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55088354"/>
                      </a:ext>
                    </a:extLst>
                  </a:tr>
                  <a:tr h="240030">
                    <a:tc gridSpan="7"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Nigeria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93176022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Mean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85.99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9.14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2.56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0.55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3.28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30.00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81918413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Median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91.15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8.16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1.23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0.53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4.55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31.04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8805903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Maximum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119.10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19.62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8.84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0.90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15.96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39.24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2762749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Minimum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55.444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4.95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-0.74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0.34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-14.55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18.17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63679657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Std. Dev.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16.82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3.48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2.63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0.12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5.73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5.29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8107780"/>
                      </a:ext>
                    </a:extLst>
                  </a:tr>
                  <a:tr h="358979">
                    <a:tc gridSpan="7"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South Africa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57713622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Mean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385.46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112.62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2.22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0.96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2.33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31.92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45465042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Median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392.54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116.17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1.10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0.93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2.65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29.62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97202991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Maximum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481.39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160.12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9.89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1.35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6.88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45.27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59971912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Minimum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229.95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53.96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-0.45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0.64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-2.61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26.02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52997900"/>
                      </a:ext>
                    </a:extLst>
                  </a:tr>
                  <a:tr h="24003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Std. Dev.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74.48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32.70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2.64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0.21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2.32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05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5.51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092582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00539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182" y="423624"/>
            <a:ext cx="10515600" cy="875089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Unit Root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52071012"/>
                  </p:ext>
                </p:extLst>
              </p:nvPr>
            </p:nvGraphicFramePr>
            <p:xfrm>
              <a:off x="838200" y="1484242"/>
              <a:ext cx="10515600" cy="433346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343961">
                      <a:extLst>
                        <a:ext uri="{9D8B030D-6E8A-4147-A177-3AD203B41FA5}">
                          <a16:colId xmlns:a16="http://schemas.microsoft.com/office/drawing/2014/main" val="3875256477"/>
                        </a:ext>
                      </a:extLst>
                    </a:gridCol>
                    <a:gridCol w="5171572">
                      <a:extLst>
                        <a:ext uri="{9D8B030D-6E8A-4147-A177-3AD203B41FA5}">
                          <a16:colId xmlns:a16="http://schemas.microsoft.com/office/drawing/2014/main" val="3368280996"/>
                        </a:ext>
                      </a:extLst>
                    </a:gridCol>
                    <a:gridCol w="269199">
                      <a:extLst>
                        <a:ext uri="{9D8B030D-6E8A-4147-A177-3AD203B41FA5}">
                          <a16:colId xmlns:a16="http://schemas.microsoft.com/office/drawing/2014/main" val="887368110"/>
                        </a:ext>
                      </a:extLst>
                    </a:gridCol>
                    <a:gridCol w="1730868">
                      <a:extLst>
                        <a:ext uri="{9D8B030D-6E8A-4147-A177-3AD203B41FA5}">
                          <a16:colId xmlns:a16="http://schemas.microsoft.com/office/drawing/2014/main" val="3699399304"/>
                        </a:ext>
                      </a:extLst>
                    </a:gridCol>
                  </a:tblGrid>
                  <a:tr h="61906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Variable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LLC t-statistic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Remark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11632847"/>
                      </a:ext>
                    </a:extLst>
                  </a:tr>
                  <a:tr h="61906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 baseline="-25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 i="1" baseline="-25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𝐶𝑂</m:t>
                                    </m:r>
                                  </m:e>
                                  <m:sub>
                                    <m:r>
                                      <a:rPr lang="en-GB" sz="1200" i="1" baseline="-25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-3.70</a:t>
                          </a:r>
                          <a:r>
                            <a:rPr lang="en-GB" sz="1200" baseline="300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I(1)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1535415"/>
                      </a:ext>
                    </a:extLst>
                  </a:tr>
                  <a:tr h="61906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𝐹𝐼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-6.07</a:t>
                          </a:r>
                          <a:r>
                            <a:rPr lang="en-GB" sz="1200" baseline="300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I(1)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36533366"/>
                      </a:ext>
                    </a:extLst>
                  </a:tr>
                  <a:tr h="61906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𝑺𝑷</m:t>
                                </m:r>
                              </m:oMath>
                            </m:oMathPara>
                          </a14:m>
                          <a:endParaRPr lang="en-GB" sz="1100" b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-3.21</a:t>
                          </a:r>
                          <a:r>
                            <a:rPr lang="en-GB" sz="1200" b="1" baseline="300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b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 b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I(0)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27264502"/>
                      </a:ext>
                    </a:extLst>
                  </a:tr>
                  <a:tr h="61906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𝐹𝐷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-4.50</a:t>
                          </a:r>
                          <a:r>
                            <a:rPr lang="en-GB" sz="1200" baseline="300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I(1)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08411493"/>
                      </a:ext>
                    </a:extLst>
                  </a:tr>
                  <a:tr h="61906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-2.80</a:t>
                          </a:r>
                          <a:r>
                            <a:rPr lang="en-GB" sz="1200" baseline="300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I(1)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33011101"/>
                      </a:ext>
                    </a:extLst>
                  </a:tr>
                  <a:tr h="61906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𝒀</m:t>
                                </m:r>
                              </m:oMath>
                            </m:oMathPara>
                          </a14:m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-4.25</a:t>
                          </a:r>
                          <a:r>
                            <a:rPr lang="en-GB" sz="1200" b="1" baseline="300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I(0)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465073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52071012"/>
                  </p:ext>
                </p:extLst>
              </p:nvPr>
            </p:nvGraphicFramePr>
            <p:xfrm>
              <a:off x="838200" y="1484242"/>
              <a:ext cx="10515600" cy="433346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343961">
                      <a:extLst>
                        <a:ext uri="{9D8B030D-6E8A-4147-A177-3AD203B41FA5}">
                          <a16:colId xmlns:a16="http://schemas.microsoft.com/office/drawing/2014/main" val="3875256477"/>
                        </a:ext>
                      </a:extLst>
                    </a:gridCol>
                    <a:gridCol w="5171572">
                      <a:extLst>
                        <a:ext uri="{9D8B030D-6E8A-4147-A177-3AD203B41FA5}">
                          <a16:colId xmlns:a16="http://schemas.microsoft.com/office/drawing/2014/main" val="3368280996"/>
                        </a:ext>
                      </a:extLst>
                    </a:gridCol>
                    <a:gridCol w="269199">
                      <a:extLst>
                        <a:ext uri="{9D8B030D-6E8A-4147-A177-3AD203B41FA5}">
                          <a16:colId xmlns:a16="http://schemas.microsoft.com/office/drawing/2014/main" val="887368110"/>
                        </a:ext>
                      </a:extLst>
                    </a:gridCol>
                    <a:gridCol w="1730868">
                      <a:extLst>
                        <a:ext uri="{9D8B030D-6E8A-4147-A177-3AD203B41FA5}">
                          <a16:colId xmlns:a16="http://schemas.microsoft.com/office/drawing/2014/main" val="3699399304"/>
                        </a:ext>
                      </a:extLst>
                    </a:gridCol>
                  </a:tblGrid>
                  <a:tr h="61906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Variable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LLC t-statistic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Remark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11632847"/>
                      </a:ext>
                    </a:extLst>
                  </a:tr>
                  <a:tr h="6190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101980" r="-214572" b="-5049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-3.70</a:t>
                          </a:r>
                          <a:r>
                            <a:rPr lang="en-GB" sz="1200" baseline="300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I(1)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1535415"/>
                      </a:ext>
                    </a:extLst>
                  </a:tr>
                  <a:tr h="6190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t="-200000" r="-214572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-6.07</a:t>
                          </a:r>
                          <a:r>
                            <a:rPr lang="en-GB" sz="1200" baseline="300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I(1)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36533366"/>
                      </a:ext>
                    </a:extLst>
                  </a:tr>
                  <a:tr h="6190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t="-300000" r="-214572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-3.21</a:t>
                          </a:r>
                          <a:r>
                            <a:rPr lang="en-GB" sz="1200" b="1" baseline="300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b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 b="1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I(0)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27264502"/>
                      </a:ext>
                    </a:extLst>
                  </a:tr>
                  <a:tr h="6190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t="-400000" r="-214572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-4.50</a:t>
                          </a:r>
                          <a:r>
                            <a:rPr lang="en-GB" sz="1200" baseline="300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I(1)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08411493"/>
                      </a:ext>
                    </a:extLst>
                  </a:tr>
                  <a:tr h="6190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  <a:stretch>
                            <a:fillRect t="-504950" r="-214572" b="-10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-2.80</a:t>
                          </a:r>
                          <a:r>
                            <a:rPr lang="en-GB" sz="1200" baseline="300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I(1)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33011101"/>
                      </a:ext>
                    </a:extLst>
                  </a:tr>
                  <a:tr h="6190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t="-599020" r="-214572" b="-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-4.25</a:t>
                          </a:r>
                          <a:r>
                            <a:rPr lang="en-GB" sz="1200" b="1" baseline="300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2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I(0)</a:t>
                          </a:r>
                          <a:endParaRPr lang="en-GB" sz="1100" b="1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465073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00369" y="5987945"/>
            <a:ext cx="9591261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5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  <a:cs typeface="Times New Roman" panose="02020603050405020304" pitchFamily="18" charset="0"/>
              </a:rPr>
              <a:t>Notes: ***, ** and * signify significance at 1%, 5% and 10% level, respectively.</a:t>
            </a:r>
            <a:endParaRPr kumimoji="0" lang="en-GB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341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434" y="314909"/>
            <a:ext cx="9647584" cy="629819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/>
              <a:t>Panel Co-integration Test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6798193"/>
              </p:ext>
            </p:extLst>
          </p:nvPr>
        </p:nvGraphicFramePr>
        <p:xfrm>
          <a:off x="1126435" y="1086678"/>
          <a:ext cx="9647583" cy="5191822"/>
        </p:xfrm>
        <a:graphic>
          <a:graphicData uri="http://schemas.openxmlformats.org/drawingml/2006/table">
            <a:tbl>
              <a:tblPr firstRow="1" firstCol="1" bandRow="1"/>
              <a:tblGrid>
                <a:gridCol w="1888095">
                  <a:extLst>
                    <a:ext uri="{9D8B030D-6E8A-4147-A177-3AD203B41FA5}">
                      <a16:colId xmlns:a16="http://schemas.microsoft.com/office/drawing/2014/main" val="377315111"/>
                    </a:ext>
                  </a:extLst>
                </a:gridCol>
                <a:gridCol w="1888095">
                  <a:extLst>
                    <a:ext uri="{9D8B030D-6E8A-4147-A177-3AD203B41FA5}">
                      <a16:colId xmlns:a16="http://schemas.microsoft.com/office/drawing/2014/main" val="3558901846"/>
                    </a:ext>
                  </a:extLst>
                </a:gridCol>
                <a:gridCol w="1894894">
                  <a:extLst>
                    <a:ext uri="{9D8B030D-6E8A-4147-A177-3AD203B41FA5}">
                      <a16:colId xmlns:a16="http://schemas.microsoft.com/office/drawing/2014/main" val="2277991576"/>
                    </a:ext>
                  </a:extLst>
                </a:gridCol>
                <a:gridCol w="101287">
                  <a:extLst>
                    <a:ext uri="{9D8B030D-6E8A-4147-A177-3AD203B41FA5}">
                      <a16:colId xmlns:a16="http://schemas.microsoft.com/office/drawing/2014/main" val="3909301905"/>
                    </a:ext>
                  </a:extLst>
                </a:gridCol>
                <a:gridCol w="101287">
                  <a:extLst>
                    <a:ext uri="{9D8B030D-6E8A-4147-A177-3AD203B41FA5}">
                      <a16:colId xmlns:a16="http://schemas.microsoft.com/office/drawing/2014/main" val="656320095"/>
                    </a:ext>
                  </a:extLst>
                </a:gridCol>
                <a:gridCol w="1888095">
                  <a:extLst>
                    <a:ext uri="{9D8B030D-6E8A-4147-A177-3AD203B41FA5}">
                      <a16:colId xmlns:a16="http://schemas.microsoft.com/office/drawing/2014/main" val="2803951568"/>
                    </a:ext>
                  </a:extLst>
                </a:gridCol>
                <a:gridCol w="1885830">
                  <a:extLst>
                    <a:ext uri="{9D8B030D-6E8A-4147-A177-3AD203B41FA5}">
                      <a16:colId xmlns:a16="http://schemas.microsoft.com/office/drawing/2014/main" val="2844059778"/>
                    </a:ext>
                  </a:extLst>
                </a:gridCol>
              </a:tblGrid>
              <a:tr h="345210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Part A: </a:t>
                      </a:r>
                      <a:r>
                        <a:rPr lang="en-GB" sz="1050" b="1" dirty="0" err="1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Pedroni</a:t>
                      </a:r>
                      <a:r>
                        <a:rPr lang="en-GB" sz="1050" b="1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 Panel </a:t>
                      </a:r>
                      <a:r>
                        <a:rPr lang="en-GB" sz="1050" b="1" dirty="0" err="1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Cointegration</a:t>
                      </a:r>
                      <a:r>
                        <a:rPr lang="en-GB" sz="1050" b="1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 Test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776542"/>
                  </a:ext>
                </a:extLst>
              </a:tr>
              <a:tr h="13111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Models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Statistics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267890"/>
                  </a:ext>
                </a:extLst>
              </a:tr>
              <a:tr h="13111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Panel v-stat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0.24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658990"/>
                  </a:ext>
                </a:extLst>
              </a:tr>
              <a:tr h="13111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Panel rho-stat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0.09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810550"/>
                  </a:ext>
                </a:extLst>
              </a:tr>
              <a:tr h="13111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Panel pp-stat</a:t>
                      </a:r>
                      <a:endParaRPr lang="en-GB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-0.14</a:t>
                      </a:r>
                      <a:endParaRPr lang="en-GB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4042783"/>
                  </a:ext>
                </a:extLst>
              </a:tr>
              <a:tr h="13111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Panel </a:t>
                      </a:r>
                      <a:r>
                        <a:rPr lang="en-GB" sz="1050" b="1" dirty="0" err="1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adf</a:t>
                      </a: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-stat</a:t>
                      </a:r>
                      <a:endParaRPr lang="en-GB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-2.21</a:t>
                      </a:r>
                      <a:r>
                        <a:rPr lang="en-GB" sz="1050" b="1" baseline="300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**</a:t>
                      </a:r>
                      <a:endParaRPr lang="en-GB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235356"/>
                  </a:ext>
                </a:extLst>
              </a:tr>
              <a:tr h="13111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Panel rho-stat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0.92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686154"/>
                  </a:ext>
                </a:extLst>
              </a:tr>
              <a:tr h="13111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Panel pp-stat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0.43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328808"/>
                  </a:ext>
                </a:extLst>
              </a:tr>
              <a:tr h="222886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Panel ADF-stat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2.49</a:t>
                      </a:r>
                      <a:r>
                        <a:rPr lang="en-GB" sz="1050" b="1" baseline="300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***</a:t>
                      </a:r>
                      <a:endParaRPr lang="en-GB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787019"/>
                  </a:ext>
                </a:extLst>
              </a:tr>
              <a:tr h="283887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Part B: Johansen Fisher Panel </a:t>
                      </a:r>
                      <a:r>
                        <a:rPr lang="en-GB" sz="1050" b="1" dirty="0" err="1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Cointegration</a:t>
                      </a:r>
                      <a:r>
                        <a:rPr lang="en-GB" sz="1050" b="1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 Test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539833"/>
                  </a:ext>
                </a:extLst>
              </a:tr>
              <a:tr h="201234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Trace Test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Maximum Eigenvalues Test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321109"/>
                  </a:ext>
                </a:extLst>
              </a:tr>
              <a:tr h="265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H0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HA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Fisher Stat.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H0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HA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Fisher Stat.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5843718"/>
                  </a:ext>
                </a:extLst>
              </a:tr>
              <a:tr h="393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66.32***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48.10</a:t>
                      </a:r>
                      <a:r>
                        <a:rPr lang="en-GB" sz="800" baseline="300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***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7741224"/>
                  </a:ext>
                </a:extLst>
              </a:tr>
              <a:tr h="393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27.29***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12.49</a:t>
                      </a:r>
                      <a:r>
                        <a:rPr lang="en-GB" sz="800" baseline="300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*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2876465"/>
                  </a:ext>
                </a:extLst>
              </a:tr>
              <a:tr h="393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16.60**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2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9.98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6784328"/>
                  </a:ext>
                </a:extLst>
              </a:tr>
              <a:tr h="393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9.64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4.95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1283531"/>
                  </a:ext>
                </a:extLst>
              </a:tr>
              <a:tr h="393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7.64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3.73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8418969"/>
                  </a:ext>
                </a:extLst>
              </a:tr>
              <a:tr h="393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8.07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6.35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6885778"/>
                  </a:ext>
                </a:extLst>
              </a:tr>
              <a:tr h="393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10.32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</a:t>
                      </a:r>
                      <a:r>
                        <a:rPr lang="en-GB" sz="80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Century Gothic" panose="020B0502020202020204" pitchFamily="34" charset="0"/>
                          <a:ea typeface="MS Mincho"/>
                          <a:cs typeface="Times New Roman" panose="02020603050405020304" pitchFamily="18" charset="0"/>
                        </a:rPr>
                        <a:t>10.32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701552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26434" y="6350169"/>
            <a:ext cx="9647583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MS Mincho" charset="-128"/>
                <a:cs typeface="Times New Roman" panose="02020603050405020304" pitchFamily="18" charset="0"/>
              </a:rPr>
              <a:t>Notes: </a:t>
            </a:r>
            <a:r>
              <a:rPr kumimoji="0" lang="en-GB" altLang="en-US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MS Mincho" charset="-128"/>
                <a:cs typeface="Times New Roman" panose="02020603050405020304" pitchFamily="18" charset="0"/>
              </a:rPr>
              <a:t>r</a:t>
            </a:r>
            <a:r>
              <a:rPr kumimoji="0" lang="en-GB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MS Mincho" charset="-128"/>
                <a:cs typeface="Times New Roman" panose="02020603050405020304" pitchFamily="18" charset="0"/>
              </a:rPr>
              <a:t> represents the number of </a:t>
            </a:r>
            <a:r>
              <a:rPr kumimoji="0" lang="en-GB" altLang="en-US" sz="9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MS Mincho" charset="-128"/>
                <a:cs typeface="Times New Roman" panose="02020603050405020304" pitchFamily="18" charset="0"/>
              </a:rPr>
              <a:t>cointegrating</a:t>
            </a:r>
            <a:r>
              <a:rPr kumimoji="0" lang="en-GB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MS Mincho" charset="-128"/>
                <a:cs typeface="Times New Roman" panose="02020603050405020304" pitchFamily="18" charset="0"/>
              </a:rPr>
              <a:t> vectors.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MS Mincho" charset="-128"/>
                <a:cs typeface="Times New Roman" panose="02020603050405020304" pitchFamily="18" charset="0"/>
              </a:rPr>
              <a:t>Notes: ***, ** and * means significance at 1%, 5% and 10% level, respectively. </a:t>
            </a:r>
            <a:endParaRPr kumimoji="0" lang="en-GB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MS Mincho" charset="-128"/>
                <a:cs typeface="Times New Roman" panose="02020603050405020304" pitchFamily="18" charset="0"/>
              </a:rPr>
              <a:t>Fisher statistic: asymptotic p-values are computed using X</a:t>
            </a:r>
            <a:r>
              <a:rPr kumimoji="0" lang="en-GB" altLang="en-US" sz="9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MS Mincho" charset="-128"/>
                <a:cs typeface="Times New Roman" panose="02020603050405020304" pitchFamily="18" charset="0"/>
              </a:rPr>
              <a:t>2</a:t>
            </a:r>
            <a:r>
              <a:rPr kumimoji="0" lang="en-GB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MS Mincho" charset="-128"/>
                <a:cs typeface="Times New Roman" panose="02020603050405020304" pitchFamily="18" charset="0"/>
              </a:rPr>
              <a:t> distribution.</a:t>
            </a:r>
            <a:endParaRPr kumimoji="0" lang="en-GB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703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8378"/>
            <a:ext cx="10515600" cy="10131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Panel Fully Modified Ordinary Least Square (FMOLS) Estimation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3786668"/>
                  </p:ext>
                </p:extLst>
              </p:nvPr>
            </p:nvGraphicFramePr>
            <p:xfrm>
              <a:off x="1288774" y="1550505"/>
              <a:ext cx="9790042" cy="450573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872409">
                      <a:extLst>
                        <a:ext uri="{9D8B030D-6E8A-4147-A177-3AD203B41FA5}">
                          <a16:colId xmlns:a16="http://schemas.microsoft.com/office/drawing/2014/main" val="2615072922"/>
                        </a:ext>
                      </a:extLst>
                    </a:gridCol>
                    <a:gridCol w="1052372">
                      <a:extLst>
                        <a:ext uri="{9D8B030D-6E8A-4147-A177-3AD203B41FA5}">
                          <a16:colId xmlns:a16="http://schemas.microsoft.com/office/drawing/2014/main" val="2167991840"/>
                        </a:ext>
                      </a:extLst>
                    </a:gridCol>
                    <a:gridCol w="968811">
                      <a:extLst>
                        <a:ext uri="{9D8B030D-6E8A-4147-A177-3AD203B41FA5}">
                          <a16:colId xmlns:a16="http://schemas.microsoft.com/office/drawing/2014/main" val="2394853885"/>
                        </a:ext>
                      </a:extLst>
                    </a:gridCol>
                    <a:gridCol w="901176">
                      <a:extLst>
                        <a:ext uri="{9D8B030D-6E8A-4147-A177-3AD203B41FA5}">
                          <a16:colId xmlns:a16="http://schemas.microsoft.com/office/drawing/2014/main" val="2542250656"/>
                        </a:ext>
                      </a:extLst>
                    </a:gridCol>
                    <a:gridCol w="1005963">
                      <a:extLst>
                        <a:ext uri="{9D8B030D-6E8A-4147-A177-3AD203B41FA5}">
                          <a16:colId xmlns:a16="http://schemas.microsoft.com/office/drawing/2014/main" val="2624646697"/>
                        </a:ext>
                      </a:extLst>
                    </a:gridCol>
                    <a:gridCol w="1005963">
                      <a:extLst>
                        <a:ext uri="{9D8B030D-6E8A-4147-A177-3AD203B41FA5}">
                          <a16:colId xmlns:a16="http://schemas.microsoft.com/office/drawing/2014/main" val="2896248988"/>
                        </a:ext>
                      </a:extLst>
                    </a:gridCol>
                    <a:gridCol w="991674">
                      <a:extLst>
                        <a:ext uri="{9D8B030D-6E8A-4147-A177-3AD203B41FA5}">
                          <a16:colId xmlns:a16="http://schemas.microsoft.com/office/drawing/2014/main" val="434489550"/>
                        </a:ext>
                      </a:extLst>
                    </a:gridCol>
                    <a:gridCol w="991674">
                      <a:extLst>
                        <a:ext uri="{9D8B030D-6E8A-4147-A177-3AD203B41FA5}">
                          <a16:colId xmlns:a16="http://schemas.microsoft.com/office/drawing/2014/main" val="4086997568"/>
                        </a:ext>
                      </a:extLst>
                    </a:gridCol>
                  </a:tblGrid>
                  <a:tr h="503582">
                    <a:tc gridSpan="8"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sz="11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Dependent Variable: Carbon-dioxide Emissions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5087993"/>
                      </a:ext>
                    </a:extLst>
                  </a:tr>
                  <a:tr h="508676">
                    <a:tc rowSpan="2"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sz="1100" b="1" dirty="0" err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Regressors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Model Without Variable of Interaction-Effect 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Model With Variable of Interaction-Effect 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0771671"/>
                      </a:ext>
                    </a:extLst>
                  </a:tr>
                  <a:tr h="763013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Coefficient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Standard Error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t-statistic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8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Coefficient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Standard Error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t-statistic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66385272"/>
                      </a:ext>
                    </a:extLst>
                  </a:tr>
                  <a:tr h="303470">
                    <a:tc>
                      <a:txBody>
                        <a:bodyPr/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𝐹𝐼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0.106</a:t>
                          </a:r>
                          <a:r>
                            <a:rPr lang="en-GB" sz="1100" baseline="300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0.015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6.764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0.065</a:t>
                          </a:r>
                          <a:r>
                            <a:rPr lang="en-GB" sz="1100" baseline="300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9.03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1181887"/>
                      </a:ext>
                    </a:extLst>
                  </a:tr>
                  <a:tr h="508676">
                    <a:tc>
                      <a:txBody>
                        <a:bodyPr/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𝑆𝑃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0.016</a:t>
                          </a:r>
                          <a:r>
                            <a:rPr lang="en-GB" sz="1100" baseline="300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9.159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0.0036</a:t>
                          </a:r>
                          <a:r>
                            <a:rPr lang="en-GB" sz="1100" baseline="300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0.0032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11.09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10153372"/>
                      </a:ext>
                    </a:extLst>
                  </a:tr>
                  <a:tr h="303470">
                    <a:tc>
                      <a:txBody>
                        <a:bodyPr/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𝐹𝐷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0.0001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0.002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0.046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0.024</a:t>
                          </a:r>
                          <a:r>
                            <a:rPr lang="en-GB" sz="1100" baseline="300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0.012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5.11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01230913"/>
                      </a:ext>
                    </a:extLst>
                  </a:tr>
                  <a:tr h="303470">
                    <a:tc>
                      <a:txBody>
                        <a:bodyPr/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GB" sz="11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1.412</a:t>
                          </a:r>
                          <a:r>
                            <a:rPr lang="en-GB" sz="1100" baseline="300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0.243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5.811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2.47</a:t>
                          </a:r>
                          <a:r>
                            <a:rPr lang="en-GB" sz="1100" b="1" baseline="300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7.81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82119414"/>
                      </a:ext>
                    </a:extLst>
                  </a:tr>
                  <a:tr h="349714">
                    <a:tc>
                      <a:txBody>
                        <a:bodyPr/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𝑌</m:t>
                                </m:r>
                              </m:oMath>
                            </m:oMathPara>
                          </a14:m>
                          <a:endParaRPr lang="en-GB" sz="1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0.016</a:t>
                          </a:r>
                          <a:r>
                            <a:rPr lang="en-GB" sz="1100" baseline="300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2.961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0.0075</a:t>
                          </a:r>
                          <a:r>
                            <a:rPr lang="en-GB" sz="1100" baseline="3000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</a:t>
                          </a:r>
                          <a:endParaRPr lang="en-GB" sz="11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0.0043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1.76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88194175"/>
                      </a:ext>
                    </a:extLst>
                  </a:tr>
                  <a:tr h="50867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𝑭𝑫</m:t>
                                </m:r>
                                <m:r>
                                  <a:rPr lang="en-GB" sz="11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∗</m:t>
                                </m:r>
                                <m:r>
                                  <a:rPr lang="en-GB" sz="11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GB" sz="11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B0F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 dirty="0">
                            <a:solidFill>
                              <a:srgbClr val="00B0F0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en-GB" sz="1100" dirty="0">
                            <a:solidFill>
                              <a:srgbClr val="00B0F0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-0.18</a:t>
                          </a:r>
                          <a:r>
                            <a:rPr lang="en-GB" sz="1100" b="1" baseline="300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0.22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10.98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2669626"/>
                      </a:ext>
                    </a:extLst>
                  </a:tr>
                  <a:tr h="452991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R-squared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0.985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0.99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959416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3786668"/>
                  </p:ext>
                </p:extLst>
              </p:nvPr>
            </p:nvGraphicFramePr>
            <p:xfrm>
              <a:off x="1288774" y="1550505"/>
              <a:ext cx="9790042" cy="450573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872409">
                      <a:extLst>
                        <a:ext uri="{9D8B030D-6E8A-4147-A177-3AD203B41FA5}">
                          <a16:colId xmlns:a16="http://schemas.microsoft.com/office/drawing/2014/main" val="2615072922"/>
                        </a:ext>
                      </a:extLst>
                    </a:gridCol>
                    <a:gridCol w="1052372">
                      <a:extLst>
                        <a:ext uri="{9D8B030D-6E8A-4147-A177-3AD203B41FA5}">
                          <a16:colId xmlns:a16="http://schemas.microsoft.com/office/drawing/2014/main" val="2167991840"/>
                        </a:ext>
                      </a:extLst>
                    </a:gridCol>
                    <a:gridCol w="968811">
                      <a:extLst>
                        <a:ext uri="{9D8B030D-6E8A-4147-A177-3AD203B41FA5}">
                          <a16:colId xmlns:a16="http://schemas.microsoft.com/office/drawing/2014/main" val="2394853885"/>
                        </a:ext>
                      </a:extLst>
                    </a:gridCol>
                    <a:gridCol w="901176">
                      <a:extLst>
                        <a:ext uri="{9D8B030D-6E8A-4147-A177-3AD203B41FA5}">
                          <a16:colId xmlns:a16="http://schemas.microsoft.com/office/drawing/2014/main" val="2542250656"/>
                        </a:ext>
                      </a:extLst>
                    </a:gridCol>
                    <a:gridCol w="1005963">
                      <a:extLst>
                        <a:ext uri="{9D8B030D-6E8A-4147-A177-3AD203B41FA5}">
                          <a16:colId xmlns:a16="http://schemas.microsoft.com/office/drawing/2014/main" val="2624646697"/>
                        </a:ext>
                      </a:extLst>
                    </a:gridCol>
                    <a:gridCol w="1005963">
                      <a:extLst>
                        <a:ext uri="{9D8B030D-6E8A-4147-A177-3AD203B41FA5}">
                          <a16:colId xmlns:a16="http://schemas.microsoft.com/office/drawing/2014/main" val="2896248988"/>
                        </a:ext>
                      </a:extLst>
                    </a:gridCol>
                    <a:gridCol w="991674">
                      <a:extLst>
                        <a:ext uri="{9D8B030D-6E8A-4147-A177-3AD203B41FA5}">
                          <a16:colId xmlns:a16="http://schemas.microsoft.com/office/drawing/2014/main" val="434489550"/>
                        </a:ext>
                      </a:extLst>
                    </a:gridCol>
                    <a:gridCol w="991674">
                      <a:extLst>
                        <a:ext uri="{9D8B030D-6E8A-4147-A177-3AD203B41FA5}">
                          <a16:colId xmlns:a16="http://schemas.microsoft.com/office/drawing/2014/main" val="4086997568"/>
                        </a:ext>
                      </a:extLst>
                    </a:gridCol>
                  </a:tblGrid>
                  <a:tr h="503582">
                    <a:tc gridSpan="8"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sz="11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Dependent Variable: Carbon-dioxide Emissions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5087993"/>
                      </a:ext>
                    </a:extLst>
                  </a:tr>
                  <a:tr h="508676">
                    <a:tc rowSpan="2"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sz="1100" b="1" dirty="0" err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Regressors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Model Without Variable of Interaction-Effect 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Model With Variable of Interaction-Effect 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0771671"/>
                      </a:ext>
                    </a:extLst>
                  </a:tr>
                  <a:tr h="763013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Coefficient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Standard Error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t-statistic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8"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Coefficient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Standard Error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t-statistic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66385272"/>
                      </a:ext>
                    </a:extLst>
                  </a:tr>
                  <a:tr h="3034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2" t="-612245" r="-241614" b="-8183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0.106</a:t>
                          </a:r>
                          <a:r>
                            <a:rPr lang="en-GB" sz="1100" baseline="300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0.015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6.764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0.065</a:t>
                          </a:r>
                          <a:r>
                            <a:rPr lang="en-GB" sz="1100" baseline="300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9.03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1181887"/>
                      </a:ext>
                    </a:extLst>
                  </a:tr>
                  <a:tr h="50867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2" t="-415476" r="-241614" b="-3773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0.016</a:t>
                          </a:r>
                          <a:r>
                            <a:rPr lang="en-GB" sz="1100" baseline="300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0.004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9.159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0.0036</a:t>
                          </a:r>
                          <a:r>
                            <a:rPr lang="en-GB" sz="1100" baseline="300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0.0032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11.09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10153372"/>
                      </a:ext>
                    </a:extLst>
                  </a:tr>
                  <a:tr h="3034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2" t="-866000" r="-241614" b="-53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0.0001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0.002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0.046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0.024</a:t>
                          </a:r>
                          <a:r>
                            <a:rPr lang="en-GB" sz="1100" baseline="300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0.012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5.11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01230913"/>
                      </a:ext>
                    </a:extLst>
                  </a:tr>
                  <a:tr h="3034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2" t="-966000" r="-241614" b="-43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1.412</a:t>
                          </a:r>
                          <a:r>
                            <a:rPr lang="en-GB" sz="1100" baseline="300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0.243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5.811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2.47</a:t>
                          </a:r>
                          <a:r>
                            <a:rPr lang="en-GB" sz="1100" b="1" baseline="30000" dirty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7.81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82119414"/>
                      </a:ext>
                    </a:extLst>
                  </a:tr>
                  <a:tr h="349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2" t="-935088" r="-241614" b="-2807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0.016</a:t>
                          </a:r>
                          <a:r>
                            <a:rPr lang="en-GB" sz="1100" baseline="300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0.005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2.961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0.0075</a:t>
                          </a:r>
                          <a:r>
                            <a:rPr lang="en-GB" sz="1100" baseline="3000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</a:t>
                          </a:r>
                          <a:endParaRPr lang="en-GB" sz="110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0.0043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1.76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88194175"/>
                      </a:ext>
                    </a:extLst>
                  </a:tr>
                  <a:tr h="50867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2" t="-702381" r="-241614" b="-90476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B0F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 dirty="0">
                            <a:solidFill>
                              <a:srgbClr val="00B0F0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en-GB" sz="1100" dirty="0">
                            <a:solidFill>
                              <a:srgbClr val="00B0F0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b="1" dirty="0" smtClean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-0.18</a:t>
                          </a:r>
                          <a:r>
                            <a:rPr lang="en-GB" sz="1100" b="1" baseline="30000" dirty="0" smtClean="0">
                              <a:solidFill>
                                <a:schemeClr val="tx1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***</a:t>
                          </a:r>
                          <a:endParaRPr lang="en-GB" sz="11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en-GB" sz="1100" dirty="0" smtClean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0.22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en-GB" sz="1100" dirty="0" smtClean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10.98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2669626"/>
                      </a:ext>
                    </a:extLst>
                  </a:tr>
                  <a:tr h="452991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R-squared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0.985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0.99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959416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81539" y="6215270"/>
            <a:ext cx="723568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MS Mincho"/>
                <a:cs typeface="Times New Roman" panose="02020603050405020304" pitchFamily="18" charset="0"/>
              </a:rPr>
              <a:t>Note: ***, ** and * signify significance at 1%, 5% and 10% level, respectively</a:t>
            </a: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MS Mincho"/>
                <a:cs typeface="Times New Roman" panose="02020603050405020304" pitchFamily="18" charset="0"/>
              </a:rPr>
              <a:t>.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691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19118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Interpretation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GB" sz="3200" dirty="0"/>
              <a:t>Presence  of a long-run relationship between the financial sector and increased economic activity in sampled countries</a:t>
            </a:r>
          </a:p>
          <a:p>
            <a:pPr algn="just"/>
            <a:r>
              <a:rPr lang="en-GB" sz="3200" dirty="0"/>
              <a:t>Fossil fuel consumption in industrial activities increases CO2 emission by about 2.5 times. </a:t>
            </a:r>
          </a:p>
          <a:p>
            <a:pPr algn="just"/>
            <a:r>
              <a:rPr lang="en-GB" sz="3200" dirty="0"/>
              <a:t>Interactive effect between financial development and energy use reduces CO2 emissions significantly</a:t>
            </a:r>
          </a:p>
          <a:p>
            <a:pPr algn="just"/>
            <a:r>
              <a:rPr lang="en-GB" sz="3200" dirty="0"/>
              <a:t>Conforms with Pollution-Haven hypothesis </a:t>
            </a:r>
          </a:p>
          <a:p>
            <a:pPr algn="just"/>
            <a:r>
              <a:rPr lang="en-GB" sz="3200" dirty="0"/>
              <a:t>Supports the applicability of the Environmental Kuznets Hypothesis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168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72127"/>
          </a:xfrm>
        </p:spPr>
        <p:txBody>
          <a:bodyPr/>
          <a:lstStyle/>
          <a:p>
            <a:pPr algn="ctr"/>
            <a:r>
              <a:rPr lang="en-GB" dirty="0"/>
              <a:t>Research Implication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670" y="1850804"/>
            <a:ext cx="10515600" cy="4351338"/>
          </a:xfrm>
        </p:spPr>
        <p:txBody>
          <a:bodyPr>
            <a:normAutofit/>
          </a:bodyPr>
          <a:lstStyle/>
          <a:p>
            <a:r>
              <a:rPr lang="en-GB" sz="3200" dirty="0"/>
              <a:t>The indirect impact of financial sector on the environmental degradation</a:t>
            </a:r>
          </a:p>
          <a:p>
            <a:r>
              <a:rPr lang="en-GB" sz="3200" dirty="0"/>
              <a:t>Dependence on fossil fuel use for fiscal sustainability </a:t>
            </a:r>
          </a:p>
          <a:p>
            <a:r>
              <a:rPr lang="en-GB" sz="3200" dirty="0"/>
              <a:t>Appropriate environmental policy frameworks</a:t>
            </a:r>
          </a:p>
          <a:p>
            <a:r>
              <a:rPr lang="en-GB" sz="3200" dirty="0"/>
              <a:t>Innovative eco-friendly energy technologies</a:t>
            </a:r>
          </a:p>
        </p:txBody>
      </p:sp>
    </p:spTree>
    <p:extLst>
      <p:ext uri="{BB962C8B-B14F-4D97-AF65-F5344CB8AC3E}">
        <p14:creationId xmlns:p14="http://schemas.microsoft.com/office/powerpoint/2010/main" val="3625970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/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97903"/>
            <a:ext cx="10515600" cy="3064427"/>
          </a:xfrm>
        </p:spPr>
        <p:txBody>
          <a:bodyPr>
            <a:normAutofit/>
          </a:bodyPr>
          <a:lstStyle/>
          <a:p>
            <a:r>
              <a:rPr lang="en-GB" sz="3200" dirty="0"/>
              <a:t>Carbon tax policy</a:t>
            </a:r>
          </a:p>
          <a:p>
            <a:r>
              <a:rPr lang="en-GB" sz="3200" dirty="0"/>
              <a:t>Principles of sustainable financing</a:t>
            </a:r>
          </a:p>
          <a:p>
            <a:r>
              <a:rPr lang="en-GB" sz="3200" dirty="0"/>
              <a:t>Regulatory incentives to encourage use of environmentally friendly energy sources</a:t>
            </a:r>
          </a:p>
        </p:txBody>
      </p:sp>
    </p:spTree>
    <p:extLst>
      <p:ext uri="{BB962C8B-B14F-4D97-AF65-F5344CB8AC3E}">
        <p14:creationId xmlns:p14="http://schemas.microsoft.com/office/powerpoint/2010/main" val="2450961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3831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8957"/>
            <a:ext cx="10515600" cy="4918006"/>
          </a:xfrm>
        </p:spPr>
        <p:txBody>
          <a:bodyPr>
            <a:normAutofit/>
          </a:bodyPr>
          <a:lstStyle/>
          <a:p>
            <a:pPr algn="just"/>
            <a:r>
              <a:rPr lang="en-GB" sz="3000" dirty="0" err="1"/>
              <a:t>Acheampong</a:t>
            </a:r>
            <a:r>
              <a:rPr lang="en-GB" sz="3000" dirty="0"/>
              <a:t>, A. O. (2018). Economic growth, CO2 emissions and energy consumption: What causes what and where? Energy Economics, 74, 677–692.</a:t>
            </a:r>
          </a:p>
          <a:p>
            <a:pPr algn="just"/>
            <a:r>
              <a:rPr lang="en-GB" sz="3000" dirty="0" err="1"/>
              <a:t>Bolük</a:t>
            </a:r>
            <a:r>
              <a:rPr lang="en-GB" sz="3000" dirty="0"/>
              <a:t>, G., and </a:t>
            </a:r>
            <a:r>
              <a:rPr lang="en-GB" sz="3000" dirty="0" err="1"/>
              <a:t>Mert</a:t>
            </a:r>
            <a:r>
              <a:rPr lang="en-GB" sz="3000" dirty="0"/>
              <a:t>, M. (2014). Fossil and renewable energy consumption, GHGs (greenhouse gases) and economic growth: Evidence from a panel of EU (European Union) countries. Energy, 74 (C), 439-446. </a:t>
            </a:r>
          </a:p>
          <a:p>
            <a:pPr algn="just"/>
            <a:r>
              <a:rPr lang="en-GB" sz="3000" dirty="0" err="1"/>
              <a:t>Boutabba</a:t>
            </a:r>
            <a:r>
              <a:rPr lang="en-GB" sz="3000" dirty="0"/>
              <a:t>, M.A. (2014). The impact of financial development, income, energy, and trade on carbon emissions: Evidence from the Indian economy. Economic Modelling, 40, 33-41.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074221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0579"/>
          </a:xfrm>
        </p:spPr>
        <p:txBody>
          <a:bodyPr/>
          <a:lstStyle/>
          <a:p>
            <a:pPr algn="ctr"/>
            <a:r>
              <a:rPr lang="en-GB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5704"/>
            <a:ext cx="10515600" cy="4931259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3000" dirty="0"/>
              <a:t>Esso, L. J., and </a:t>
            </a:r>
            <a:r>
              <a:rPr lang="en-GB" sz="3000" dirty="0" err="1"/>
              <a:t>Keho</a:t>
            </a:r>
            <a:r>
              <a:rPr lang="en-GB" sz="3000" dirty="0"/>
              <a:t>, Y. (2016). Energy consumption, economic growth and carbon emissions: </a:t>
            </a:r>
            <a:r>
              <a:rPr lang="en-GB" sz="3000" dirty="0" err="1"/>
              <a:t>Cointegration</a:t>
            </a:r>
            <a:r>
              <a:rPr lang="en-GB" sz="3000" dirty="0"/>
              <a:t> and causality evidence from selected African countries. Energy, 14, 492-497.</a:t>
            </a:r>
          </a:p>
          <a:p>
            <a:pPr algn="just"/>
            <a:r>
              <a:rPr lang="en-GB" sz="3000" dirty="0" err="1"/>
              <a:t>Shahbaz</a:t>
            </a:r>
            <a:r>
              <a:rPr lang="en-GB" sz="3000" dirty="0"/>
              <a:t>, M., Uddin, G. S., </a:t>
            </a:r>
            <a:r>
              <a:rPr lang="en-GB" sz="3000" dirty="0" err="1"/>
              <a:t>Arouri</a:t>
            </a:r>
            <a:r>
              <a:rPr lang="en-GB" sz="3000" dirty="0"/>
              <a:t>, M., &amp; </a:t>
            </a:r>
            <a:r>
              <a:rPr lang="en-GB" sz="3000" dirty="0" err="1"/>
              <a:t>Teulon</a:t>
            </a:r>
            <a:r>
              <a:rPr lang="en-GB" sz="3000" dirty="0"/>
              <a:t>, F. 2014. Financial development and poverty reduction nexus: A </a:t>
            </a:r>
            <a:r>
              <a:rPr lang="en-GB" sz="3000" dirty="0" err="1"/>
              <a:t>cointegration</a:t>
            </a:r>
            <a:r>
              <a:rPr lang="en-GB" sz="3000" dirty="0"/>
              <a:t> and causality analysis in Bangladesh. Economic Modelling, 36, 405-412.</a:t>
            </a:r>
          </a:p>
          <a:p>
            <a:pPr algn="just"/>
            <a:r>
              <a:rPr lang="en-GB" sz="3000" dirty="0" err="1"/>
              <a:t>Sulaiman</a:t>
            </a:r>
            <a:r>
              <a:rPr lang="en-GB" sz="3000" dirty="0"/>
              <a:t>, C., and Abdul-Rahim, A. S. (2017). The relationship between CO2 emission, energy consumption and economic growth in Malaysia : a three-way linkage approach. Environmental Science and Pollution Research, 24(32), 25204–25220.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9275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Case for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4168"/>
            <a:ext cx="10515600" cy="4946904"/>
          </a:xfrm>
        </p:spPr>
        <p:txBody>
          <a:bodyPr>
            <a:normAutofit/>
          </a:bodyPr>
          <a:lstStyle/>
          <a:p>
            <a:pPr algn="just"/>
            <a:r>
              <a:rPr lang="en-GB" sz="3200" dirty="0"/>
              <a:t>Global climate change - threat to achieving sustainable environmental quality worldwide</a:t>
            </a:r>
          </a:p>
          <a:p>
            <a:pPr algn="just"/>
            <a:r>
              <a:rPr lang="en-GB" sz="3200" dirty="0"/>
              <a:t>Achieving economic growth through the financial sector -environmental degradation </a:t>
            </a:r>
          </a:p>
          <a:p>
            <a:pPr algn="just"/>
            <a:r>
              <a:rPr lang="en-GB" sz="3200" dirty="0"/>
              <a:t>Economic growth in Sub-Saharan Africa depends on investing in the energy industry - rely on traditional energy sources</a:t>
            </a:r>
            <a:r>
              <a:rPr lang="en-GB" sz="3500" dirty="0"/>
              <a:t>.</a:t>
            </a:r>
          </a:p>
          <a:p>
            <a:pPr algn="just"/>
            <a:r>
              <a:rPr lang="en-GB" sz="3200" dirty="0"/>
              <a:t>The three leading economies of Sub-Saharan Africa - Ghana, Nigeria, and South Africa have made progress in strengthening their macroeconomic policies </a:t>
            </a:r>
          </a:p>
          <a:p>
            <a:pPr marL="914400" lvl="2" indent="0" algn="just">
              <a:buNone/>
            </a:pPr>
            <a:endParaRPr lang="en-GB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635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3000" dirty="0"/>
              <a:t>Zafar, M. W., Saud, S., and </a:t>
            </a:r>
            <a:r>
              <a:rPr lang="en-GB" sz="3000" dirty="0" err="1"/>
              <a:t>Hou</a:t>
            </a:r>
            <a:r>
              <a:rPr lang="en-GB" sz="3000" dirty="0"/>
              <a:t>, F. (2019). The impact of globalisation and financial development on environmental quality: Evidence from selected countries in the Organization for Economic Co-operation and Development OECD. Environmental Science and Pollution Research, 26(13), 13246–13262. </a:t>
            </a:r>
          </a:p>
        </p:txBody>
      </p:sp>
    </p:spTree>
    <p:extLst>
      <p:ext uri="{BB962C8B-B14F-4D97-AF65-F5344CB8AC3E}">
        <p14:creationId xmlns:p14="http://schemas.microsoft.com/office/powerpoint/2010/main" val="2268331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0018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Case for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598" y="1603992"/>
            <a:ext cx="10515600" cy="4351338"/>
          </a:xfrm>
        </p:spPr>
        <p:txBody>
          <a:bodyPr/>
          <a:lstStyle/>
          <a:p>
            <a:pPr algn="just"/>
            <a:r>
              <a:rPr lang="en-GB" sz="3200" dirty="0"/>
              <a:t>Inconclusive agreement on the existence and stability of the Environmental Kuznets Hypothesis within the African continent</a:t>
            </a:r>
          </a:p>
          <a:p>
            <a:pPr algn="just"/>
            <a:r>
              <a:rPr lang="en-GB" sz="3200" dirty="0"/>
              <a:t>Little or no empirical evidence on the impact of financial development on CO2 emission in the context of selected pooled African countries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392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26218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Research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1344"/>
            <a:ext cx="10515600" cy="4528456"/>
          </a:xfrm>
        </p:spPr>
        <p:txBody>
          <a:bodyPr>
            <a:noAutofit/>
          </a:bodyPr>
          <a:lstStyle/>
          <a:p>
            <a:pPr algn="just"/>
            <a:r>
              <a:rPr lang="en-GB" sz="3200" dirty="0"/>
              <a:t>Annual atmospheric CO2 emission grew at about 0.5% - predicted to rise to 450ppm by 2050 </a:t>
            </a:r>
            <a:r>
              <a:rPr lang="en-GB" sz="2000" dirty="0"/>
              <a:t>(IPCC, 2018)</a:t>
            </a:r>
          </a:p>
          <a:p>
            <a:pPr algn="just"/>
            <a:r>
              <a:rPr lang="en-GB" sz="3200" dirty="0"/>
              <a:t>Energy consumption causes more carbon emissions </a:t>
            </a:r>
            <a:r>
              <a:rPr lang="en-GB" sz="2000" dirty="0"/>
              <a:t>(</a:t>
            </a:r>
            <a:r>
              <a:rPr lang="en-GB" sz="2000" dirty="0" err="1"/>
              <a:t>Mirzaei</a:t>
            </a:r>
            <a:r>
              <a:rPr lang="en-GB" sz="2000" dirty="0"/>
              <a:t> and </a:t>
            </a:r>
            <a:r>
              <a:rPr lang="en-GB" sz="2000" dirty="0" err="1"/>
              <a:t>Bekri</a:t>
            </a:r>
            <a:r>
              <a:rPr lang="en-GB" sz="2000" dirty="0"/>
              <a:t> 2017) </a:t>
            </a:r>
          </a:p>
          <a:p>
            <a:pPr algn="just"/>
            <a:r>
              <a:rPr lang="en-GB" sz="3200" dirty="0"/>
              <a:t>CO2 emission - 76% of the world's total greenhouse gases </a:t>
            </a:r>
            <a:r>
              <a:rPr lang="en-GB" sz="2000" dirty="0"/>
              <a:t>(IPCC, 2018). </a:t>
            </a:r>
          </a:p>
          <a:p>
            <a:pPr algn="just"/>
            <a:r>
              <a:rPr lang="en-GB" sz="3200" dirty="0"/>
              <a:t>63% of global CO2 emission from emerging economies - China, India, Sub-Saharan Africa, North Africa, Asia, and Latin America </a:t>
            </a:r>
            <a:r>
              <a:rPr lang="en-GB" sz="2000" dirty="0"/>
              <a:t>(Nejat et al., 2015) 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2757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3561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Research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8686"/>
            <a:ext cx="10515600" cy="4637314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3200" dirty="0"/>
              <a:t>Increased deteriorating environmental quality - atmospheric heat and climate alteration </a:t>
            </a:r>
            <a:r>
              <a:rPr lang="en-GB" sz="1800" dirty="0"/>
              <a:t>(Nejat et al., 2015)</a:t>
            </a:r>
          </a:p>
          <a:p>
            <a:pPr algn="just"/>
            <a:r>
              <a:rPr lang="en-GB" sz="3200" dirty="0"/>
              <a:t>2015 Paris Agreement - global commitment to limit the average global temperature rise to 1.5°C above pre-industrial levels</a:t>
            </a:r>
          </a:p>
          <a:p>
            <a:pPr algn="just"/>
            <a:r>
              <a:rPr lang="en-GB" sz="3200" dirty="0"/>
              <a:t>Significant relationship between financial development and economic growth pat</a:t>
            </a:r>
            <a:r>
              <a:rPr lang="en-GB" dirty="0"/>
              <a:t>h </a:t>
            </a:r>
            <a:r>
              <a:rPr lang="en-GB" sz="1800" dirty="0"/>
              <a:t>(</a:t>
            </a:r>
            <a:r>
              <a:rPr lang="en-GB" sz="1800" dirty="0" err="1"/>
              <a:t>Roubini</a:t>
            </a:r>
            <a:r>
              <a:rPr lang="en-GB" sz="1800" dirty="0"/>
              <a:t> and Sala-</a:t>
            </a:r>
            <a:r>
              <a:rPr lang="en-GB" sz="1800" dirty="0" err="1"/>
              <a:t>i</a:t>
            </a:r>
            <a:r>
              <a:rPr lang="en-GB" sz="1800" dirty="0"/>
              <a:t>-Martin, 1992; King and Levine, 1993, </a:t>
            </a:r>
            <a:r>
              <a:rPr lang="en-GB" sz="1800" dirty="0" err="1"/>
              <a:t>Sehrawat</a:t>
            </a:r>
            <a:r>
              <a:rPr lang="en-GB" sz="1800" dirty="0"/>
              <a:t>, </a:t>
            </a:r>
            <a:r>
              <a:rPr lang="en-GB" sz="1800" dirty="0" err="1"/>
              <a:t>Giri</a:t>
            </a:r>
            <a:r>
              <a:rPr lang="en-GB" sz="1800" dirty="0"/>
              <a:t>, and </a:t>
            </a:r>
            <a:r>
              <a:rPr lang="en-GB" sz="1800" dirty="0" err="1"/>
              <a:t>Mohapatra</a:t>
            </a:r>
            <a:r>
              <a:rPr lang="en-GB" sz="1800" dirty="0"/>
              <a:t> 2015)</a:t>
            </a:r>
            <a:endParaRPr lang="en-GB" dirty="0"/>
          </a:p>
          <a:p>
            <a:pPr algn="just"/>
            <a:r>
              <a:rPr lang="en-GB" sz="3200" dirty="0"/>
              <a:t>A connection between fossil fuel as an energy source, the level of economic activities, and the trajectory of industrial production </a:t>
            </a:r>
            <a:r>
              <a:rPr lang="en-GB" sz="1800" dirty="0"/>
              <a:t>(</a:t>
            </a:r>
            <a:r>
              <a:rPr lang="en-GB" sz="1800" dirty="0" err="1"/>
              <a:t>Asongu</a:t>
            </a:r>
            <a:r>
              <a:rPr lang="en-GB" sz="1800" dirty="0"/>
              <a:t>, 2018)</a:t>
            </a:r>
          </a:p>
        </p:txBody>
      </p:sp>
    </p:spTree>
    <p:extLst>
      <p:ext uri="{BB962C8B-B14F-4D97-AF65-F5344CB8AC3E}">
        <p14:creationId xmlns:p14="http://schemas.microsoft.com/office/powerpoint/2010/main" val="443324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Research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8861"/>
          </a:xfrm>
        </p:spPr>
        <p:txBody>
          <a:bodyPr>
            <a:normAutofit/>
          </a:bodyPr>
          <a:lstStyle/>
          <a:p>
            <a:pPr algn="just"/>
            <a:r>
              <a:rPr lang="en-GB" sz="3200" dirty="0"/>
              <a:t>To assess the impact of macroeconomic determinants on  CO2 emission in developing economies </a:t>
            </a:r>
          </a:p>
          <a:p>
            <a:pPr algn="just"/>
            <a:r>
              <a:rPr lang="en-GB" sz="3200" dirty="0"/>
              <a:t>To explore the interaction effect of financial development and energy use on CO2 emissions</a:t>
            </a:r>
          </a:p>
          <a:p>
            <a:pPr algn="just"/>
            <a:r>
              <a:rPr lang="en-GB" sz="3200" dirty="0"/>
              <a:t>To test the applicability of the Environmental Kuznets hypothesis (Pollution-Haven/Halo hypothesis)</a:t>
            </a:r>
          </a:p>
        </p:txBody>
      </p:sp>
    </p:spTree>
    <p:extLst>
      <p:ext uri="{BB962C8B-B14F-4D97-AF65-F5344CB8AC3E}">
        <p14:creationId xmlns:p14="http://schemas.microsoft.com/office/powerpoint/2010/main" val="4139008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88927"/>
            <a:ext cx="10515600" cy="669017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Theoretical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34144"/>
            <a:ext cx="10515600" cy="5529942"/>
          </a:xfrm>
        </p:spPr>
        <p:txBody>
          <a:bodyPr>
            <a:normAutofit/>
          </a:bodyPr>
          <a:lstStyle/>
          <a:p>
            <a:r>
              <a:rPr lang="en-GB" sz="3200" dirty="0"/>
              <a:t>Environmental Kuznets Curve (EKC</a:t>
            </a:r>
            <a:r>
              <a:rPr lang="en-GB" dirty="0"/>
              <a:t>) – </a:t>
            </a:r>
            <a:r>
              <a:rPr lang="en-GB" sz="2000" dirty="0"/>
              <a:t>(</a:t>
            </a:r>
            <a:r>
              <a:rPr lang="en-GB" sz="2000" dirty="0" err="1"/>
              <a:t>Boluk</a:t>
            </a:r>
            <a:r>
              <a:rPr lang="en-GB" sz="2000" dirty="0"/>
              <a:t> and </a:t>
            </a:r>
            <a:r>
              <a:rPr lang="en-GB" sz="2000" dirty="0" err="1"/>
              <a:t>Mert</a:t>
            </a:r>
            <a:r>
              <a:rPr lang="en-GB" sz="2000" dirty="0"/>
              <a:t> 2014)  </a:t>
            </a:r>
          </a:p>
          <a:p>
            <a:pPr lvl="2"/>
            <a:r>
              <a:rPr lang="en-GB" sz="1800" dirty="0"/>
              <a:t>Relationship between environmental degradation and </a:t>
            </a:r>
            <a:r>
              <a:rPr lang="en-GB" sz="1800" b="1" dirty="0"/>
              <a:t>income per capita </a:t>
            </a:r>
            <a:r>
              <a:rPr lang="en-GB" sz="1800" dirty="0"/>
              <a:t>and energy use</a:t>
            </a:r>
          </a:p>
          <a:p>
            <a:r>
              <a:rPr lang="en-GB" sz="3200" dirty="0"/>
              <a:t>Granger Non-causality Tests</a:t>
            </a:r>
            <a:r>
              <a:rPr lang="en-GB" dirty="0"/>
              <a:t>  –  </a:t>
            </a:r>
            <a:r>
              <a:rPr lang="en-GB" sz="1800" dirty="0"/>
              <a:t>(</a:t>
            </a:r>
            <a:r>
              <a:rPr lang="en-GB" sz="2000" dirty="0" err="1"/>
              <a:t>Eso</a:t>
            </a:r>
            <a:r>
              <a:rPr lang="en-GB" sz="2000" dirty="0"/>
              <a:t> and </a:t>
            </a:r>
            <a:r>
              <a:rPr lang="en-GB" sz="2000" dirty="0" err="1"/>
              <a:t>Keho</a:t>
            </a:r>
            <a:r>
              <a:rPr lang="en-GB" sz="2000" dirty="0"/>
              <a:t> 2016) </a:t>
            </a:r>
          </a:p>
          <a:p>
            <a:pPr lvl="2"/>
            <a:r>
              <a:rPr lang="en-GB" sz="1800" dirty="0"/>
              <a:t>Relationship between energy consumption, CO2 emissions, and </a:t>
            </a:r>
            <a:r>
              <a:rPr lang="en-GB" sz="1800" b="1" dirty="0"/>
              <a:t>economic growth</a:t>
            </a:r>
          </a:p>
          <a:p>
            <a:r>
              <a:rPr lang="en-GB" sz="3200" dirty="0"/>
              <a:t>Autoregressive Distributive Lag Technique </a:t>
            </a:r>
          </a:p>
          <a:p>
            <a:pPr lvl="2"/>
            <a:r>
              <a:rPr lang="en-GB" sz="1800" dirty="0"/>
              <a:t>Impact of </a:t>
            </a:r>
            <a:r>
              <a:rPr lang="en-GB" sz="1800" b="1" dirty="0"/>
              <a:t>financial openness </a:t>
            </a:r>
            <a:r>
              <a:rPr lang="en-GB" sz="1800" dirty="0"/>
              <a:t>on CO2 emissions (</a:t>
            </a:r>
            <a:r>
              <a:rPr lang="en-GB" sz="1800" dirty="0" err="1"/>
              <a:t>Boutabba</a:t>
            </a:r>
            <a:r>
              <a:rPr lang="en-GB" sz="1800" dirty="0"/>
              <a:t> 2014) </a:t>
            </a:r>
          </a:p>
          <a:p>
            <a:pPr lvl="2"/>
            <a:r>
              <a:rPr lang="en-GB" sz="1800" b="1" dirty="0"/>
              <a:t>Output performance </a:t>
            </a:r>
            <a:r>
              <a:rPr lang="en-GB" sz="1800" dirty="0"/>
              <a:t>on CO2 emissions (</a:t>
            </a:r>
            <a:r>
              <a:rPr lang="en-GB" sz="1800" dirty="0" err="1"/>
              <a:t>Shahbaz</a:t>
            </a:r>
            <a:r>
              <a:rPr lang="en-GB" sz="1800" dirty="0"/>
              <a:t>, </a:t>
            </a:r>
            <a:r>
              <a:rPr lang="en-GB" sz="1800" dirty="0" err="1"/>
              <a:t>Mutascu</a:t>
            </a:r>
            <a:r>
              <a:rPr lang="en-GB" sz="1800" dirty="0"/>
              <a:t>, and Azim (2014) </a:t>
            </a:r>
          </a:p>
          <a:p>
            <a:pPr lvl="2"/>
            <a:r>
              <a:rPr lang="en-GB" sz="1800" b="1" dirty="0"/>
              <a:t>Gross Domestic Production </a:t>
            </a:r>
            <a:r>
              <a:rPr lang="en-GB" sz="1800" dirty="0"/>
              <a:t>on CO2 emissions (</a:t>
            </a:r>
            <a:r>
              <a:rPr lang="en-GB" sz="1800" dirty="0" err="1"/>
              <a:t>Sulaiman</a:t>
            </a:r>
            <a:r>
              <a:rPr lang="en-GB" sz="1800" dirty="0"/>
              <a:t> and Abdul-Rahim (2017) </a:t>
            </a:r>
            <a:endParaRPr lang="en-GB" dirty="0"/>
          </a:p>
          <a:p>
            <a:r>
              <a:rPr lang="en-GB" sz="3200" dirty="0"/>
              <a:t>Fully Modified Ordinary Least Square Method </a:t>
            </a:r>
            <a:r>
              <a:rPr lang="en-GB" sz="2000" dirty="0"/>
              <a:t>(Zafar, Saud, and </a:t>
            </a:r>
            <a:r>
              <a:rPr lang="en-GB" sz="2000" dirty="0" err="1"/>
              <a:t>Hou</a:t>
            </a:r>
            <a:r>
              <a:rPr lang="en-GB" sz="2000" dirty="0"/>
              <a:t>, 2019) </a:t>
            </a:r>
          </a:p>
          <a:p>
            <a:pPr lvl="2"/>
            <a:r>
              <a:rPr lang="en-GB" sz="1800" dirty="0"/>
              <a:t>Relationship between </a:t>
            </a:r>
            <a:r>
              <a:rPr lang="en-GB" sz="1800" b="1" dirty="0"/>
              <a:t>financial resources </a:t>
            </a:r>
            <a:r>
              <a:rPr lang="en-GB" sz="1800" dirty="0"/>
              <a:t>and CO2 emissions</a:t>
            </a:r>
          </a:p>
          <a:p>
            <a:r>
              <a:rPr lang="en-GB" sz="3200" dirty="0"/>
              <a:t>Panel Vector Auto Regression Analysis  –  </a:t>
            </a:r>
            <a:r>
              <a:rPr lang="en-GB" sz="2000" dirty="0"/>
              <a:t>(</a:t>
            </a:r>
            <a:r>
              <a:rPr lang="en-GB" sz="2000" dirty="0" err="1"/>
              <a:t>Acheampong</a:t>
            </a:r>
            <a:r>
              <a:rPr lang="en-GB" sz="2000" dirty="0"/>
              <a:t> 2018)</a:t>
            </a:r>
          </a:p>
          <a:p>
            <a:pPr lvl="2"/>
            <a:r>
              <a:rPr lang="en-GB" sz="1800" dirty="0"/>
              <a:t>Relationship between </a:t>
            </a:r>
            <a:r>
              <a:rPr lang="en-GB" sz="1800" b="1" dirty="0"/>
              <a:t>growth performance </a:t>
            </a:r>
            <a:r>
              <a:rPr lang="en-GB" sz="1800" dirty="0"/>
              <a:t>and CO2 emissions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36941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1"/>
          </a:xfrm>
        </p:spPr>
        <p:txBody>
          <a:bodyPr/>
          <a:lstStyle/>
          <a:p>
            <a:pPr algn="ctr"/>
            <a:r>
              <a:rPr lang="en-GB" dirty="0"/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3834"/>
            <a:ext cx="10515600" cy="5196236"/>
          </a:xfrm>
        </p:spPr>
        <p:txBody>
          <a:bodyPr>
            <a:normAutofit/>
          </a:bodyPr>
          <a:lstStyle/>
          <a:p>
            <a:pPr algn="just"/>
            <a:r>
              <a:rPr lang="en-GB" sz="3200" dirty="0"/>
              <a:t>Sub-Saharan Africa – Ghana, Nigeria, and South Africa</a:t>
            </a:r>
          </a:p>
          <a:p>
            <a:pPr algn="just"/>
            <a:r>
              <a:rPr lang="en-GB" sz="3200" dirty="0"/>
              <a:t>Quarterly time series data from 1980Q1 to 2017Q1 </a:t>
            </a:r>
          </a:p>
          <a:p>
            <a:pPr lvl="2" algn="just"/>
            <a:r>
              <a:rPr lang="en-GB" sz="2200" dirty="0"/>
              <a:t>World Bank's World Development Indicators (WDI) </a:t>
            </a:r>
          </a:p>
          <a:p>
            <a:pPr lvl="2" algn="just"/>
            <a:r>
              <a:rPr lang="en-GB" sz="2200" dirty="0"/>
              <a:t>Energy Information Administration (EIA).</a:t>
            </a:r>
          </a:p>
          <a:p>
            <a:pPr algn="just"/>
            <a:r>
              <a:rPr lang="en-GB" sz="3200" dirty="0"/>
              <a:t>Market-induced demand variables – Energy Use (E), Sectoral Performance (SP), Economic Output Growth (Y), Foreign Direct Investment (FI) and Financial Development (FD).  </a:t>
            </a:r>
          </a:p>
          <a:p>
            <a:pPr lvl="0" algn="just"/>
            <a:r>
              <a:rPr lang="en-GB" sz="3200" dirty="0">
                <a:solidFill>
                  <a:prstClr val="black"/>
                </a:solidFill>
              </a:rPr>
              <a:t>Fully Modified Ordinary Least Square Model (FMOLS)</a:t>
            </a:r>
          </a:p>
          <a:p>
            <a:pPr lvl="2" algn="just"/>
            <a:r>
              <a:rPr lang="en-GB" sz="2200" dirty="0">
                <a:solidFill>
                  <a:prstClr val="black"/>
                </a:solidFill>
              </a:rPr>
              <a:t>Unit Root Test Procedure (Levin, Lin, and Chu 2002) </a:t>
            </a:r>
          </a:p>
          <a:p>
            <a:pPr lvl="2" algn="just"/>
            <a:r>
              <a:rPr lang="en-GB" sz="2200" dirty="0">
                <a:solidFill>
                  <a:prstClr val="black"/>
                </a:solidFill>
              </a:rPr>
              <a:t>Panel Co-integration Test (</a:t>
            </a:r>
            <a:r>
              <a:rPr lang="en-GB" sz="2200" dirty="0" err="1">
                <a:solidFill>
                  <a:prstClr val="black"/>
                </a:solidFill>
              </a:rPr>
              <a:t>Pedroni</a:t>
            </a:r>
            <a:r>
              <a:rPr lang="en-GB" sz="2200" dirty="0">
                <a:solidFill>
                  <a:prstClr val="black"/>
                </a:solidFill>
              </a:rPr>
              <a:t> 2004)</a:t>
            </a:r>
          </a:p>
          <a:p>
            <a:pPr lvl="2" algn="just"/>
            <a:r>
              <a:rPr lang="en-GB" sz="2200" dirty="0">
                <a:solidFill>
                  <a:prstClr val="black"/>
                </a:solidFill>
              </a:rPr>
              <a:t>Trend analysis </a:t>
            </a:r>
          </a:p>
          <a:p>
            <a:pPr algn="just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490518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796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Methods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62609" y="1311965"/>
                <a:ext cx="10691191" cy="5208104"/>
              </a:xfrm>
            </p:spPr>
            <p:txBody>
              <a:bodyPr>
                <a:normAutofit/>
              </a:bodyPr>
              <a:lstStyle/>
              <a:p>
                <a:pPr marL="2743200" lvl="6" indent="0">
                  <a:buNone/>
                </a:pPr>
                <a:endParaRPr lang="en-GB" sz="2800" dirty="0"/>
              </a:p>
              <a:p>
                <a:pPr marL="2743200" lvl="6" indent="0">
                  <a:buNone/>
                </a:pPr>
                <a:r>
                  <a:rPr lang="en-GB" sz="2800" dirty="0"/>
                  <a:t>The functional form equation</a:t>
                </a:r>
              </a:p>
              <a:p>
                <a:pPr marL="0" indent="0">
                  <a:buNone/>
                </a:pPr>
                <a:endParaRPr lang="en-GB" sz="20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𝐶𝑂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𝐹𝐼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𝑆𝑃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𝐹𝐷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𝐹𝐷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GB" dirty="0"/>
              </a:p>
              <a:p>
                <a:pPr marL="914400" lvl="2" indent="0">
                  <a:buNone/>
                </a:pPr>
                <a:endParaRPr lang="en-GB" sz="3000" dirty="0"/>
              </a:p>
              <a:p>
                <a:pPr marL="914400" lvl="2" indent="0">
                  <a:buNone/>
                </a:pPr>
                <a:r>
                  <a:rPr lang="en-GB" sz="3000" dirty="0"/>
                  <a:t>The econometric specification of the equation</a:t>
                </a:r>
              </a:p>
              <a:p>
                <a:pPr marL="0" indent="0">
                  <a:buNone/>
                </a:pPr>
                <a:endParaRPr lang="en-GB" sz="3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2609" y="1311965"/>
                <a:ext cx="10691191" cy="5208104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6893991"/>
                  </p:ext>
                </p:extLst>
              </p:nvPr>
            </p:nvGraphicFramePr>
            <p:xfrm>
              <a:off x="1267475" y="4439478"/>
              <a:ext cx="9481457" cy="119277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481457">
                      <a:extLst>
                        <a:ext uri="{9D8B030D-6E8A-4147-A177-3AD203B41FA5}">
                          <a16:colId xmlns:a16="http://schemas.microsoft.com/office/drawing/2014/main" val="2556638118"/>
                        </a:ext>
                      </a:extLst>
                    </a:gridCol>
                  </a:tblGrid>
                  <a:tr h="119277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400" i="1" baseline="-25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 baseline="-25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𝐶𝑂</m:t>
                                    </m:r>
                                  </m:e>
                                  <m:sub>
                                    <m:r>
                                      <a:rPr lang="en-GB" sz="2400" i="1" baseline="-25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=∝+ 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𝑖𝑡</m:t>
                                    </m:r>
                                  </m:sub>
                                </m:sSub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 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𝐹𝐼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𝑖𝑡</m:t>
                                    </m:r>
                                  </m:sub>
                                </m:sSub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 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𝑆𝑃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𝑖𝑡</m:t>
                                    </m:r>
                                  </m:sub>
                                </m:sSub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𝐹𝐷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𝑖𝑡</m:t>
                                    </m:r>
                                  </m:sub>
                                </m:sSub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𝑖𝑡</m:t>
                                    </m:r>
                                  </m:sub>
                                </m:sSub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𝐹𝐷</m:t>
                                    </m:r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∗</m:t>
                                    </m:r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𝑖𝑡</m:t>
                                    </m:r>
                                  </m:sub>
                                </m:sSub>
                                <m:r>
                                  <a:rPr lang="en-GB" sz="24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1204518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6893991"/>
                  </p:ext>
                </p:extLst>
              </p:nvPr>
            </p:nvGraphicFramePr>
            <p:xfrm>
              <a:off x="1267475" y="4439478"/>
              <a:ext cx="9481457" cy="119277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481457">
                      <a:extLst>
                        <a:ext uri="{9D8B030D-6E8A-4147-A177-3AD203B41FA5}">
                          <a16:colId xmlns:a16="http://schemas.microsoft.com/office/drawing/2014/main" val="2556638118"/>
                        </a:ext>
                      </a:extLst>
                    </a:gridCol>
                  </a:tblGrid>
                  <a:tr h="11927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4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204518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67128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607C4C14C99C47963687DC4E52A83C" ma:contentTypeVersion="13" ma:contentTypeDescription="Create a new document." ma:contentTypeScope="" ma:versionID="513223505d6abb498968f6c68a53d49f">
  <xsd:schema xmlns:xsd="http://www.w3.org/2001/XMLSchema" xmlns:xs="http://www.w3.org/2001/XMLSchema" xmlns:p="http://schemas.microsoft.com/office/2006/metadata/properties" xmlns:ns3="af97a35a-146f-46d8-98a4-931bd4a74f91" xmlns:ns4="cb26627e-87b4-41cb-91ef-f0abf03243a0" targetNamespace="http://schemas.microsoft.com/office/2006/metadata/properties" ma:root="true" ma:fieldsID="a0beb9d047477cec209baef25e5d8cc3" ns3:_="" ns4:_="">
    <xsd:import namespace="af97a35a-146f-46d8-98a4-931bd4a74f91"/>
    <xsd:import namespace="cb26627e-87b4-41cb-91ef-f0abf03243a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97a35a-146f-46d8-98a4-931bd4a74f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26627e-87b4-41cb-91ef-f0abf03243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F54E19-5AEE-424E-961D-E8EE0783A1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f97a35a-146f-46d8-98a4-931bd4a74f91"/>
    <ds:schemaRef ds:uri="cb26627e-87b4-41cb-91ef-f0abf03243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946E59-6B00-45B8-9153-106E1D9F0705}">
  <ds:schemaRefs>
    <ds:schemaRef ds:uri="http://schemas.microsoft.com/office/2006/documentManagement/types"/>
    <ds:schemaRef ds:uri="http://schemas.microsoft.com/office/infopath/2007/PartnerControls"/>
    <ds:schemaRef ds:uri="cb26627e-87b4-41cb-91ef-f0abf03243a0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af97a35a-146f-46d8-98a4-931bd4a74f9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1C84C84-48B3-4A9E-8B32-C0820CFD2B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740</TotalTime>
  <Words>1808</Words>
  <Application>Microsoft Office PowerPoint</Application>
  <PresentationFormat>Widescreen</PresentationFormat>
  <Paragraphs>383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Century Gothic</vt:lpstr>
      <vt:lpstr>Office Theme</vt:lpstr>
      <vt:lpstr>Modelling the interactive effects of financing energy consumption on CO2 emissions in Sub Saharan Africa: A clarion call for re-energised sustainable financing</vt:lpstr>
      <vt:lpstr>Case for Action</vt:lpstr>
      <vt:lpstr>Case for Action</vt:lpstr>
      <vt:lpstr>Research Background</vt:lpstr>
      <vt:lpstr>Research Background</vt:lpstr>
      <vt:lpstr>Research Objectives</vt:lpstr>
      <vt:lpstr>Theoretical Models</vt:lpstr>
      <vt:lpstr>Methods</vt:lpstr>
      <vt:lpstr>Methods</vt:lpstr>
      <vt:lpstr>Trend Analysis (1980-2017)</vt:lpstr>
      <vt:lpstr>Macro-economic variables</vt:lpstr>
      <vt:lpstr>Unit Root Analysis</vt:lpstr>
      <vt:lpstr>Panel Co-integration Test </vt:lpstr>
      <vt:lpstr>Panel Fully Modified Ordinary Least Square (FMOLS) Estimation</vt:lpstr>
      <vt:lpstr>Interpretation</vt:lpstr>
      <vt:lpstr>Research Implication</vt:lpstr>
      <vt:lpstr>Recommendations</vt:lpstr>
      <vt:lpstr>References</vt:lpstr>
      <vt:lpstr>References</vt:lpstr>
      <vt:lpstr>References</vt:lpstr>
    </vt:vector>
  </TitlesOfParts>
  <Company>Cardiff Met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Modelling the interactive effects of financing energy consumption on CO2 emissions in Sub Saharan Africa: A clarion call for re-energised sustainable financing</dc:title>
  <cp:revision>68</cp:revision>
  <dcterms:created xsi:type="dcterms:W3CDTF">2022-05-15T14:49:25Z</dcterms:created>
  <dcterms:modified xsi:type="dcterms:W3CDTF">2022-05-16T20:45:52Z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0x0101001B607C4C14C99C47963687DC4E52A83C</vt:lpwstr>
  </property>
</Properties>
</file>