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48" r:id="rId2"/>
  </p:sldMasterIdLst>
  <p:notesMasterIdLst>
    <p:notesMasterId r:id="rId15"/>
  </p:notesMasterIdLst>
  <p:sldIdLst>
    <p:sldId id="256" r:id="rId3"/>
    <p:sldId id="257" r:id="rId4"/>
    <p:sldId id="260" r:id="rId5"/>
    <p:sldId id="263" r:id="rId6"/>
    <p:sldId id="262" r:id="rId7"/>
    <p:sldId id="266" r:id="rId8"/>
    <p:sldId id="259" r:id="rId9"/>
    <p:sldId id="258" r:id="rId10"/>
    <p:sldId id="267" r:id="rId11"/>
    <p:sldId id="269" r:id="rId12"/>
    <p:sldId id="261"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FE09FA9-A56F-6DFA-EEE4-40DC085FD5DA}" v="845" dt="2021-05-19T18:26:34.860"/>
    <p1510:client id="{526B84C7-3FDD-417D-8D17-0C525F351DBA}" v="24" dt="2021-05-18T14:24:18.047"/>
    <p1510:client id="{5FF9F746-B8F0-2294-A2CB-8F55AC987913}" v="172" dt="2021-05-18T18:14:09.381"/>
    <p1510:client id="{673E2B1E-8FAF-8EC9-77EB-D2EE41DBFB2D}" v="128" dt="2021-05-19T16:19:09.417"/>
    <p1510:client id="{727E9D95-8116-659E-22B8-CAB84408AD20}" v="9" dt="2021-05-19T16:23:58.157"/>
    <p1510:client id="{AB2FAF06-2C00-4D7D-5109-E3599F68A0B8}" v="144" dt="2021-05-18T18:47:18.415"/>
    <p1510:client id="{C0F8B6FA-22C4-1D91-D136-FEEA6D906FE0}" v="58" dt="2021-05-19T17:06:03.890"/>
    <p1510:client id="{DF01BAA4-3980-46AC-98F5-4398114B0134}" v="2" dt="2021-05-19T18:37:59.143"/>
    <p1510:client id="{EDE68E27-DAB5-9B71-5386-4D7D6C8AF6EC}" v="49" dt="2021-05-18T15:18:30.46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21"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ifton, Nick" userId="S::sm18948@cardiffmet.ac.uk::08901d23-c61a-4712-ae86-a29538fa5e48" providerId="AD" clId="Web-{DF01BAA4-3980-46AC-98F5-4398114B0134}"/>
    <pc:docChg chg="delSld">
      <pc:chgData name="Clifton, Nick" userId="S::sm18948@cardiffmet.ac.uk::08901d23-c61a-4712-ae86-a29538fa5e48" providerId="AD" clId="Web-{DF01BAA4-3980-46AC-98F5-4398114B0134}" dt="2021-05-19T18:37:59.143" v="1"/>
      <pc:docMkLst>
        <pc:docMk/>
      </pc:docMkLst>
      <pc:sldChg chg="del">
        <pc:chgData name="Clifton, Nick" userId="S::sm18948@cardiffmet.ac.uk::08901d23-c61a-4712-ae86-a29538fa5e48" providerId="AD" clId="Web-{DF01BAA4-3980-46AC-98F5-4398114B0134}" dt="2021-05-19T18:37:59.143" v="1"/>
        <pc:sldMkLst>
          <pc:docMk/>
          <pc:sldMk cId="182709523" sldId="264"/>
        </pc:sldMkLst>
      </pc:sldChg>
      <pc:sldChg chg="del">
        <pc:chgData name="Clifton, Nick" userId="S::sm18948@cardiffmet.ac.uk::08901d23-c61a-4712-ae86-a29538fa5e48" providerId="AD" clId="Web-{DF01BAA4-3980-46AC-98F5-4398114B0134}" dt="2021-05-19T18:37:56.768" v="0"/>
        <pc:sldMkLst>
          <pc:docMk/>
          <pc:sldMk cId="3319179888" sldId="265"/>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Sheet1!$B$1</c:f>
              <c:strCache>
                <c:ptCount val="1"/>
                <c:pt idx="0">
                  <c:v>Global Coworking Spaces</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numRef>
              <c:f>Sheet1!$A$2:$A$12</c:f>
              <c:numCache>
                <c:formatCode>General</c:formatCode>
                <c:ptCount val="11"/>
                <c:pt idx="0">
                  <c:v>2005</c:v>
                </c:pt>
                <c:pt idx="1">
                  <c:v>2006</c:v>
                </c:pt>
                <c:pt idx="2">
                  <c:v>2007</c:v>
                </c:pt>
                <c:pt idx="3">
                  <c:v>2008</c:v>
                </c:pt>
                <c:pt idx="4">
                  <c:v>2009</c:v>
                </c:pt>
                <c:pt idx="5">
                  <c:v>2010</c:v>
                </c:pt>
                <c:pt idx="6">
                  <c:v>2011</c:v>
                </c:pt>
                <c:pt idx="7">
                  <c:v>2012</c:v>
                </c:pt>
                <c:pt idx="8">
                  <c:v>2013</c:v>
                </c:pt>
                <c:pt idx="9">
                  <c:v>2014</c:v>
                </c:pt>
                <c:pt idx="10">
                  <c:v>2015</c:v>
                </c:pt>
              </c:numCache>
            </c:numRef>
          </c:cat>
          <c:val>
            <c:numRef>
              <c:f>Sheet1!$B$2:$B$12</c:f>
              <c:numCache>
                <c:formatCode>#,##0</c:formatCode>
                <c:ptCount val="11"/>
                <c:pt idx="0">
                  <c:v>3</c:v>
                </c:pt>
                <c:pt idx="1">
                  <c:v>30</c:v>
                </c:pt>
                <c:pt idx="2">
                  <c:v>75</c:v>
                </c:pt>
                <c:pt idx="3">
                  <c:v>160</c:v>
                </c:pt>
                <c:pt idx="4">
                  <c:v>310</c:v>
                </c:pt>
                <c:pt idx="5">
                  <c:v>600</c:v>
                </c:pt>
                <c:pt idx="6">
                  <c:v>1130</c:v>
                </c:pt>
                <c:pt idx="7">
                  <c:v>2070</c:v>
                </c:pt>
                <c:pt idx="8">
                  <c:v>3400</c:v>
                </c:pt>
                <c:pt idx="9">
                  <c:v>5780</c:v>
                </c:pt>
                <c:pt idx="10">
                  <c:v>7800</c:v>
                </c:pt>
              </c:numCache>
            </c:numRef>
          </c:val>
          <c:extLst>
            <c:ext xmlns:c16="http://schemas.microsoft.com/office/drawing/2014/chart" uri="{C3380CC4-5D6E-409C-BE32-E72D297353CC}">
              <c16:uniqueId val="{00000000-2D71-4A12-B6C2-F66E149D50F8}"/>
            </c:ext>
          </c:extLst>
        </c:ser>
        <c:dLbls>
          <c:showLegendKey val="0"/>
          <c:showVal val="0"/>
          <c:showCatName val="0"/>
          <c:showSerName val="0"/>
          <c:showPercent val="0"/>
          <c:showBubbleSize val="0"/>
        </c:dLbls>
        <c:gapWidth val="100"/>
        <c:overlap val="-24"/>
        <c:axId val="382577984"/>
        <c:axId val="382580728"/>
      </c:barChart>
      <c:catAx>
        <c:axId val="382577984"/>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382580728"/>
        <c:crosses val="autoZero"/>
        <c:auto val="1"/>
        <c:lblAlgn val="ctr"/>
        <c:lblOffset val="100"/>
        <c:noMultiLvlLbl val="0"/>
      </c:catAx>
      <c:valAx>
        <c:axId val="382580728"/>
        <c:scaling>
          <c:orientation val="minMax"/>
          <c:max val="8000"/>
        </c:scaling>
        <c:delete val="0"/>
        <c:axPos val="l"/>
        <c:majorGridlines>
          <c:spPr>
            <a:ln w="9525" cap="flat" cmpd="sng" algn="ctr">
              <a:solidFill>
                <a:schemeClr val="tx2">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38257798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7">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lumOff val="2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C0E4E8-98C3-45B5-9C3D-911A2023DB82}" type="datetimeFigureOut">
              <a:rPr lang="en-US"/>
              <a:t>5/19/2021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FBF32D-C74B-4897-BD40-887A26E6D023}" type="slidenum">
              <a:rPr lang="en-US"/>
              <a:t>‹#›</a:t>
            </a:fld>
            <a:endParaRPr lang="en-US"/>
          </a:p>
        </p:txBody>
      </p:sp>
    </p:spTree>
    <p:extLst>
      <p:ext uri="{BB962C8B-B14F-4D97-AF65-F5344CB8AC3E}">
        <p14:creationId xmlns:p14="http://schemas.microsoft.com/office/powerpoint/2010/main" val="31573968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614ECA5-B579-48F6-A883-BE3F85D4EAF9}" type="slidenum">
              <a:rPr lang="en-GB" smtClean="0"/>
              <a:pPr/>
              <a:t>7</a:t>
            </a:fld>
            <a:endParaRPr lang="en-GB"/>
          </a:p>
        </p:txBody>
      </p:sp>
    </p:spTree>
    <p:extLst>
      <p:ext uri="{BB962C8B-B14F-4D97-AF65-F5344CB8AC3E}">
        <p14:creationId xmlns:p14="http://schemas.microsoft.com/office/powerpoint/2010/main" val="42888805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5/19/2021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5/19/2021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5/19/2021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9E074B4-F122-4238-B11F-F77A29DA5190}" type="datetimeFigureOut">
              <a:rPr lang="en-GB" smtClean="0"/>
              <a:t>19/05/2021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E5D5B2-A8FA-463F-BBB5-FAE24C63B9B5}" type="slidenum">
              <a:rPr lang="en-GB" smtClean="0"/>
              <a:t>‹#›</a:t>
            </a:fld>
            <a:endParaRPr lang="en-GB"/>
          </a:p>
        </p:txBody>
      </p:sp>
    </p:spTree>
    <p:extLst>
      <p:ext uri="{BB962C8B-B14F-4D97-AF65-F5344CB8AC3E}">
        <p14:creationId xmlns:p14="http://schemas.microsoft.com/office/powerpoint/2010/main" val="389438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9E074B4-F122-4238-B11F-F77A29DA5190}" type="datetimeFigureOut">
              <a:rPr lang="en-GB" smtClean="0"/>
              <a:t>19/05/2021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E5D5B2-A8FA-463F-BBB5-FAE24C63B9B5}" type="slidenum">
              <a:rPr lang="en-GB" smtClean="0"/>
              <a:t>‹#›</a:t>
            </a:fld>
            <a:endParaRPr lang="en-GB"/>
          </a:p>
        </p:txBody>
      </p:sp>
    </p:spTree>
    <p:extLst>
      <p:ext uri="{BB962C8B-B14F-4D97-AF65-F5344CB8AC3E}">
        <p14:creationId xmlns:p14="http://schemas.microsoft.com/office/powerpoint/2010/main" val="22090863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9E074B4-F122-4238-B11F-F77A29DA5190}" type="datetimeFigureOut">
              <a:rPr lang="en-GB" smtClean="0"/>
              <a:t>19/05/2021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E5D5B2-A8FA-463F-BBB5-FAE24C63B9B5}" type="slidenum">
              <a:rPr lang="en-GB" smtClean="0"/>
              <a:t>‹#›</a:t>
            </a:fld>
            <a:endParaRPr lang="en-GB"/>
          </a:p>
        </p:txBody>
      </p:sp>
    </p:spTree>
    <p:extLst>
      <p:ext uri="{BB962C8B-B14F-4D97-AF65-F5344CB8AC3E}">
        <p14:creationId xmlns:p14="http://schemas.microsoft.com/office/powerpoint/2010/main" val="33103886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9E074B4-F122-4238-B11F-F77A29DA5190}" type="datetimeFigureOut">
              <a:rPr lang="en-GB" smtClean="0"/>
              <a:t>19/05/2021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7E5D5B2-A8FA-463F-BBB5-FAE24C63B9B5}" type="slidenum">
              <a:rPr lang="en-GB" smtClean="0"/>
              <a:t>‹#›</a:t>
            </a:fld>
            <a:endParaRPr lang="en-GB"/>
          </a:p>
        </p:txBody>
      </p:sp>
    </p:spTree>
    <p:extLst>
      <p:ext uri="{BB962C8B-B14F-4D97-AF65-F5344CB8AC3E}">
        <p14:creationId xmlns:p14="http://schemas.microsoft.com/office/powerpoint/2010/main" val="9537620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9E074B4-F122-4238-B11F-F77A29DA5190}" type="datetimeFigureOut">
              <a:rPr lang="en-GB" smtClean="0"/>
              <a:t>19/05/2021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7E5D5B2-A8FA-463F-BBB5-FAE24C63B9B5}" type="slidenum">
              <a:rPr lang="en-GB" smtClean="0"/>
              <a:t>‹#›</a:t>
            </a:fld>
            <a:endParaRPr lang="en-GB"/>
          </a:p>
        </p:txBody>
      </p:sp>
    </p:spTree>
    <p:extLst>
      <p:ext uri="{BB962C8B-B14F-4D97-AF65-F5344CB8AC3E}">
        <p14:creationId xmlns:p14="http://schemas.microsoft.com/office/powerpoint/2010/main" val="32941927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9E074B4-F122-4238-B11F-F77A29DA5190}" type="datetimeFigureOut">
              <a:rPr lang="en-GB" smtClean="0"/>
              <a:t>19/05/2021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7E5D5B2-A8FA-463F-BBB5-FAE24C63B9B5}" type="slidenum">
              <a:rPr lang="en-GB" smtClean="0"/>
              <a:t>‹#›</a:t>
            </a:fld>
            <a:endParaRPr lang="en-GB"/>
          </a:p>
        </p:txBody>
      </p:sp>
    </p:spTree>
    <p:extLst>
      <p:ext uri="{BB962C8B-B14F-4D97-AF65-F5344CB8AC3E}">
        <p14:creationId xmlns:p14="http://schemas.microsoft.com/office/powerpoint/2010/main" val="18641740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E074B4-F122-4238-B11F-F77A29DA5190}" type="datetimeFigureOut">
              <a:rPr lang="en-GB" smtClean="0"/>
              <a:t>19/05/2021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7E5D5B2-A8FA-463F-BBB5-FAE24C63B9B5}" type="slidenum">
              <a:rPr lang="en-GB" smtClean="0"/>
              <a:t>‹#›</a:t>
            </a:fld>
            <a:endParaRPr lang="en-GB"/>
          </a:p>
        </p:txBody>
      </p:sp>
    </p:spTree>
    <p:extLst>
      <p:ext uri="{BB962C8B-B14F-4D97-AF65-F5344CB8AC3E}">
        <p14:creationId xmlns:p14="http://schemas.microsoft.com/office/powerpoint/2010/main" val="41661404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9E074B4-F122-4238-B11F-F77A29DA5190}" type="datetimeFigureOut">
              <a:rPr lang="en-GB" smtClean="0"/>
              <a:t>19/05/2021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7E5D5B2-A8FA-463F-BBB5-FAE24C63B9B5}" type="slidenum">
              <a:rPr lang="en-GB" smtClean="0"/>
              <a:t>‹#›</a:t>
            </a:fld>
            <a:endParaRPr lang="en-GB"/>
          </a:p>
        </p:txBody>
      </p:sp>
    </p:spTree>
    <p:extLst>
      <p:ext uri="{BB962C8B-B14F-4D97-AF65-F5344CB8AC3E}">
        <p14:creationId xmlns:p14="http://schemas.microsoft.com/office/powerpoint/2010/main" val="1210449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5/19/2021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9E074B4-F122-4238-B11F-F77A29DA5190}" type="datetimeFigureOut">
              <a:rPr lang="en-GB" smtClean="0"/>
              <a:t>19/05/2021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7E5D5B2-A8FA-463F-BBB5-FAE24C63B9B5}" type="slidenum">
              <a:rPr lang="en-GB" smtClean="0"/>
              <a:t>‹#›</a:t>
            </a:fld>
            <a:endParaRPr lang="en-GB"/>
          </a:p>
        </p:txBody>
      </p:sp>
    </p:spTree>
    <p:extLst>
      <p:ext uri="{BB962C8B-B14F-4D97-AF65-F5344CB8AC3E}">
        <p14:creationId xmlns:p14="http://schemas.microsoft.com/office/powerpoint/2010/main" val="205518930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9E074B4-F122-4238-B11F-F77A29DA5190}" type="datetimeFigureOut">
              <a:rPr lang="en-GB" smtClean="0"/>
              <a:t>19/05/2021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E5D5B2-A8FA-463F-BBB5-FAE24C63B9B5}" type="slidenum">
              <a:rPr lang="en-GB" smtClean="0"/>
              <a:t>‹#›</a:t>
            </a:fld>
            <a:endParaRPr lang="en-GB"/>
          </a:p>
        </p:txBody>
      </p:sp>
    </p:spTree>
    <p:extLst>
      <p:ext uri="{BB962C8B-B14F-4D97-AF65-F5344CB8AC3E}">
        <p14:creationId xmlns:p14="http://schemas.microsoft.com/office/powerpoint/2010/main" val="9147185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9E074B4-F122-4238-B11F-F77A29DA5190}" type="datetimeFigureOut">
              <a:rPr lang="en-GB" smtClean="0"/>
              <a:t>19/05/2021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7E5D5B2-A8FA-463F-BBB5-FAE24C63B9B5}" type="slidenum">
              <a:rPr lang="en-GB" smtClean="0"/>
              <a:t>‹#›</a:t>
            </a:fld>
            <a:endParaRPr lang="en-GB"/>
          </a:p>
        </p:txBody>
      </p:sp>
    </p:spTree>
    <p:extLst>
      <p:ext uri="{BB962C8B-B14F-4D97-AF65-F5344CB8AC3E}">
        <p14:creationId xmlns:p14="http://schemas.microsoft.com/office/powerpoint/2010/main" val="3973379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5/19/2021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5/19/2021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5/19/2021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5/19/2021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5/19/2021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5/19/2021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5/19/2021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E074B4-F122-4238-B11F-F77A29DA5190}" type="datetimeFigureOut">
              <a:rPr lang="en-GB" smtClean="0"/>
              <a:t>19/05/2021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7E5D5B2-A8FA-463F-BBB5-FAE24C63B9B5}" type="slidenum">
              <a:rPr lang="en-GB" smtClean="0"/>
              <a:t>‹#›</a:t>
            </a:fld>
            <a:endParaRPr lang="en-GB"/>
          </a:p>
        </p:txBody>
      </p:sp>
    </p:spTree>
    <p:extLst>
      <p:ext uri="{BB962C8B-B14F-4D97-AF65-F5344CB8AC3E}">
        <p14:creationId xmlns:p14="http://schemas.microsoft.com/office/powerpoint/2010/main" val="18367780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iserd.ac.uk/sites/default/files/documents/Homeworking%20in%20the%20UK_Report_Final_3.pdf" TargetMode="External"/><Relationship Id="rId2" Type="http://schemas.openxmlformats.org/officeDocument/2006/relationships/hyperlink" Target="https://doi.org/10.1016/j.futures.2019.102439" TargetMode="External"/><Relationship Id="rId1" Type="http://schemas.openxmlformats.org/officeDocument/2006/relationships/slideLayout" Target="../slideLayouts/slideLayout2.xml"/><Relationship Id="rId5" Type="http://schemas.openxmlformats.org/officeDocument/2006/relationships/hyperlink" Target="https://doi.org/10.1016/j.geoforum.2021.01.005" TargetMode="External"/><Relationship Id="rId4" Type="http://schemas.openxmlformats.org/officeDocument/2006/relationships/hyperlink" Target="https://business.senedd.wales/documents/s500006851/Adroddiad%20gweithio%20o%20bell%20Dr%20Darja%20Reuschke%20Saesneg%20yn%20unig.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hyperlink" Target="https://www.ons.gov.uk/employmentandlabourmarket/peopleinwork/employmentandemployeetypes/articles/whichjobscanbedonefromhome/2020-07-2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a:ea typeface="+mj-lt"/>
                <a:cs typeface="+mj-lt"/>
              </a:rPr>
              <a:t>Remote working futures: what are the likely spatial implications in Wales and beyond?</a:t>
            </a:r>
            <a:endParaRPr lang="en-US" dirty="0">
              <a:ea typeface="+mj-lt"/>
              <a:cs typeface="+mj-lt"/>
            </a:endParaRPr>
          </a:p>
        </p:txBody>
      </p:sp>
      <p:sp>
        <p:nvSpPr>
          <p:cNvPr id="3" name="Subtitle 2"/>
          <p:cNvSpPr>
            <a:spLocks noGrp="1"/>
          </p:cNvSpPr>
          <p:nvPr>
            <p:ph type="subTitle" idx="1"/>
          </p:nvPr>
        </p:nvSpPr>
        <p:spPr>
          <a:xfrm>
            <a:off x="1524000" y="3951809"/>
            <a:ext cx="9144000" cy="1655762"/>
          </a:xfrm>
        </p:spPr>
        <p:txBody>
          <a:bodyPr vert="horz" lIns="91440" tIns="45720" rIns="91440" bIns="45720" rtlCol="0" anchor="t">
            <a:normAutofit/>
          </a:bodyPr>
          <a:lstStyle/>
          <a:p>
            <a:pPr algn="just"/>
            <a:r>
              <a:rPr lang="en-US" dirty="0">
                <a:ea typeface="+mn-lt"/>
                <a:cs typeface="+mn-lt"/>
              </a:rPr>
              <a:t>Nick Clifton (Cardiff Met)</a:t>
            </a:r>
          </a:p>
          <a:p>
            <a:pPr algn="just"/>
            <a:r>
              <a:rPr lang="en-US" dirty="0">
                <a:ea typeface="+mn-lt"/>
                <a:cs typeface="+mn-lt"/>
              </a:rPr>
              <a:t>Darja </a:t>
            </a:r>
            <a:r>
              <a:rPr lang="en-US" dirty="0" err="1">
                <a:ea typeface="+mn-lt"/>
                <a:cs typeface="+mn-lt"/>
              </a:rPr>
              <a:t>Reuschke</a:t>
            </a:r>
            <a:r>
              <a:rPr lang="en-US" dirty="0">
                <a:ea typeface="+mn-lt"/>
                <a:cs typeface="+mn-lt"/>
              </a:rPr>
              <a:t> (University of Southampton)</a:t>
            </a:r>
          </a:p>
          <a:p>
            <a:pPr algn="just"/>
            <a:r>
              <a:rPr lang="en-US" dirty="0">
                <a:ea typeface="+mn-lt"/>
                <a:cs typeface="+mn-lt"/>
              </a:rPr>
              <a:t>Jed Long (Western University, Ontario)</a:t>
            </a:r>
            <a:endParaRPr lang="en-US" dirty="0"/>
          </a:p>
          <a:p>
            <a:endParaRPr lang="en-US" dirty="0">
              <a:cs typeface="Calibri"/>
            </a:endParaRPr>
          </a:p>
        </p:txBody>
      </p:sp>
    </p:spTree>
    <p:extLst>
      <p:ext uri="{BB962C8B-B14F-4D97-AF65-F5344CB8AC3E}">
        <p14:creationId xmlns:p14="http://schemas.microsoft.com/office/powerpoint/2010/main" val="1098572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077F91-ADBB-476E-8212-105C2BF8E3D2}"/>
              </a:ext>
            </a:extLst>
          </p:cNvPr>
          <p:cNvSpPr>
            <a:spLocks noGrp="1"/>
          </p:cNvSpPr>
          <p:nvPr>
            <p:ph type="title"/>
          </p:nvPr>
        </p:nvSpPr>
        <p:spPr/>
        <p:txBody>
          <a:bodyPr/>
          <a:lstStyle/>
          <a:p>
            <a:r>
              <a:rPr lang="en-US" dirty="0">
                <a:cs typeface="Calibri Light"/>
              </a:rPr>
              <a:t>In Summary...</a:t>
            </a:r>
            <a:endParaRPr lang="en-US" dirty="0"/>
          </a:p>
        </p:txBody>
      </p:sp>
      <p:sp>
        <p:nvSpPr>
          <p:cNvPr id="3" name="Content Placeholder 2">
            <a:extLst>
              <a:ext uri="{FF2B5EF4-FFF2-40B4-BE49-F238E27FC236}">
                <a16:creationId xmlns:a16="http://schemas.microsoft.com/office/drawing/2014/main" id="{3FB8B488-0023-4D02-902F-470B6E73D8AE}"/>
              </a:ext>
            </a:extLst>
          </p:cNvPr>
          <p:cNvSpPr>
            <a:spLocks noGrp="1"/>
          </p:cNvSpPr>
          <p:nvPr>
            <p:ph idx="1"/>
          </p:nvPr>
        </p:nvSpPr>
        <p:spPr/>
        <p:txBody>
          <a:bodyPr vert="horz" lIns="91440" tIns="45720" rIns="91440" bIns="45720" rtlCol="0" anchor="t">
            <a:normAutofit fontScale="92500" lnSpcReduction="20000"/>
          </a:bodyPr>
          <a:lstStyle/>
          <a:p>
            <a:r>
              <a:rPr lang="en-US" dirty="0">
                <a:ea typeface="+mn-lt"/>
                <a:cs typeface="+mn-lt"/>
              </a:rPr>
              <a:t>All local authorities in Wales, both in urban and rural areas, had lower homeworking rates pre-COVID-19 than in most English local authorities. </a:t>
            </a:r>
          </a:p>
          <a:p>
            <a:r>
              <a:rPr lang="en-GB" dirty="0">
                <a:ea typeface="+mn-lt"/>
                <a:cs typeface="+mn-lt"/>
              </a:rPr>
              <a:t>The highest rate of jobs that are amenable for homeworking are concentrated in urban areas, particularly in Cardiff.</a:t>
            </a:r>
          </a:p>
          <a:p>
            <a:r>
              <a:rPr lang="en-GB" dirty="0">
                <a:ea typeface="+mn-lt"/>
                <a:cs typeface="+mn-lt"/>
              </a:rPr>
              <a:t>Small independent coworking spaces have been particularly hard hit by COVID-19 mitigation measures – support needed.</a:t>
            </a:r>
          </a:p>
          <a:p>
            <a:r>
              <a:rPr lang="en-GB" dirty="0">
                <a:ea typeface="+mn-lt"/>
                <a:cs typeface="+mn-lt"/>
              </a:rPr>
              <a:t>Increased demand in coworking post-COVID-19 is predicted for Ceredigion and Denbighshire as well as for Swansea</a:t>
            </a:r>
            <a:endParaRPr lang="en-GB" dirty="0"/>
          </a:p>
          <a:p>
            <a:r>
              <a:rPr lang="en-GB" dirty="0">
                <a:ea typeface="+mn-lt"/>
                <a:cs typeface="+mn-lt"/>
              </a:rPr>
              <a:t>Building a community of local remote workers may also help to mitigate negative impact of working mainly from home</a:t>
            </a:r>
            <a:endParaRPr lang="en-GB">
              <a:cs typeface="Calibri"/>
            </a:endParaRPr>
          </a:p>
          <a:p>
            <a:r>
              <a:rPr lang="en-GB" dirty="0">
                <a:ea typeface="+mn-lt"/>
                <a:cs typeface="+mn-lt"/>
              </a:rPr>
              <a:t>Homeworking will decrease congestion and have transport benefits through people avoiding peak travel times and reduced commutes – but planning needs to adapt</a:t>
            </a:r>
          </a:p>
          <a:p>
            <a:endParaRPr lang="en-GB" dirty="0">
              <a:ea typeface="+mn-lt"/>
              <a:cs typeface="+mn-lt"/>
            </a:endParaRPr>
          </a:p>
          <a:p>
            <a:endParaRPr lang="en-GB" dirty="0">
              <a:ea typeface="+mn-lt"/>
              <a:cs typeface="+mn-lt"/>
            </a:endParaRPr>
          </a:p>
        </p:txBody>
      </p:sp>
    </p:spTree>
    <p:extLst>
      <p:ext uri="{BB962C8B-B14F-4D97-AF65-F5344CB8AC3E}">
        <p14:creationId xmlns:p14="http://schemas.microsoft.com/office/powerpoint/2010/main" val="4506179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D97FB8-3C3B-46E8-814C-B04B9F584B9E}"/>
              </a:ext>
            </a:extLst>
          </p:cNvPr>
          <p:cNvSpPr>
            <a:spLocks noGrp="1"/>
          </p:cNvSpPr>
          <p:nvPr>
            <p:ph type="title"/>
          </p:nvPr>
        </p:nvSpPr>
        <p:spPr/>
        <p:txBody>
          <a:bodyPr/>
          <a:lstStyle/>
          <a:p>
            <a:r>
              <a:rPr lang="en-US" dirty="0">
                <a:cs typeface="Calibri Light"/>
              </a:rPr>
              <a:t>Questions to answer...</a:t>
            </a:r>
            <a:endParaRPr lang="en-US" dirty="0"/>
          </a:p>
        </p:txBody>
      </p:sp>
      <p:sp>
        <p:nvSpPr>
          <p:cNvPr id="3" name="Content Placeholder 2">
            <a:extLst>
              <a:ext uri="{FF2B5EF4-FFF2-40B4-BE49-F238E27FC236}">
                <a16:creationId xmlns:a16="http://schemas.microsoft.com/office/drawing/2014/main" id="{78D49E10-D2A8-428D-A433-FD7582F71745}"/>
              </a:ext>
            </a:extLst>
          </p:cNvPr>
          <p:cNvSpPr>
            <a:spLocks noGrp="1"/>
          </p:cNvSpPr>
          <p:nvPr>
            <p:ph idx="1"/>
          </p:nvPr>
        </p:nvSpPr>
        <p:spPr/>
        <p:txBody>
          <a:bodyPr vert="horz" lIns="91440" tIns="45720" rIns="91440" bIns="45720" rtlCol="0" anchor="t">
            <a:normAutofit fontScale="85000" lnSpcReduction="10000"/>
          </a:bodyPr>
          <a:lstStyle/>
          <a:p>
            <a:r>
              <a:rPr lang="en-US" dirty="0">
                <a:ea typeface="+mn-lt"/>
                <a:cs typeface="+mn-lt"/>
              </a:rPr>
              <a:t>What does '</a:t>
            </a:r>
            <a:r>
              <a:rPr lang="en-US" dirty="0" err="1">
                <a:ea typeface="+mn-lt"/>
                <a:cs typeface="+mn-lt"/>
              </a:rPr>
              <a:t>trialling</a:t>
            </a:r>
            <a:r>
              <a:rPr lang="en-US" dirty="0">
                <a:ea typeface="+mn-lt"/>
                <a:cs typeface="+mn-lt"/>
              </a:rPr>
              <a:t>' mean? what exactly is being tested and by what criteria will WG judge what has worked and what less so? by definition people using these spaces will be 'satisfied customers' so it's important to capture those who do not</a:t>
            </a:r>
          </a:p>
          <a:p>
            <a:r>
              <a:rPr lang="en-US" dirty="0">
                <a:ea typeface="+mn-lt"/>
                <a:cs typeface="+mn-lt"/>
              </a:rPr>
              <a:t>Employers &amp; employees are mentioned; are hubs these conceived as alternatives to the office or working at home (or both)? These are likely different activities. How people use them &amp; why? how travel, what they spend locally, would they pay for space?</a:t>
            </a:r>
          </a:p>
          <a:p>
            <a:r>
              <a:rPr lang="en-US" dirty="0">
                <a:cs typeface="Calibri"/>
              </a:rPr>
              <a:t>WG have acknowledged some of these questions – but not clear how / when will be addressed</a:t>
            </a:r>
          </a:p>
          <a:p>
            <a:r>
              <a:rPr lang="en-US" dirty="0">
                <a:ea typeface="+mn-lt"/>
                <a:cs typeface="+mn-lt"/>
              </a:rPr>
              <a:t>Politics...</a:t>
            </a:r>
          </a:p>
          <a:p>
            <a:pPr lvl="1"/>
            <a:r>
              <a:rPr lang="en-US" dirty="0">
                <a:ea typeface="+mn-lt"/>
                <a:cs typeface="+mn-lt"/>
              </a:rPr>
              <a:t>Additionally, six flexible working sites in the Valleys Taskforce area are being supported through £500,000 in Welsh Government funding</a:t>
            </a:r>
            <a:r>
              <a:rPr lang="en-US" dirty="0">
                <a:cs typeface="Calibri"/>
              </a:rPr>
              <a:t> - best place for this?</a:t>
            </a:r>
            <a:endParaRPr lang="en-US">
              <a:cs typeface="Calibri"/>
            </a:endParaRPr>
          </a:p>
          <a:p>
            <a:pPr lvl="1"/>
            <a:r>
              <a:rPr lang="en-US" dirty="0">
                <a:cs typeface="Calibri"/>
              </a:rPr>
              <a:t>Lee Waters no longer </a:t>
            </a:r>
            <a:r>
              <a:rPr lang="en-US" dirty="0">
                <a:ea typeface="+mn-lt"/>
                <a:cs typeface="+mn-lt"/>
              </a:rPr>
              <a:t>Deputy Economy and Transport Minister</a:t>
            </a:r>
            <a:endParaRPr lang="en-US" dirty="0">
              <a:cs typeface="Calibri"/>
            </a:endParaRPr>
          </a:p>
          <a:p>
            <a:endParaRPr lang="en-US" dirty="0">
              <a:cs typeface="Calibri"/>
            </a:endParaRPr>
          </a:p>
        </p:txBody>
      </p:sp>
    </p:spTree>
    <p:extLst>
      <p:ext uri="{BB962C8B-B14F-4D97-AF65-F5344CB8AC3E}">
        <p14:creationId xmlns:p14="http://schemas.microsoft.com/office/powerpoint/2010/main" val="1300582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5226F-694F-4F17-90AA-6F4AA6ED819F}"/>
              </a:ext>
            </a:extLst>
          </p:cNvPr>
          <p:cNvSpPr>
            <a:spLocks noGrp="1"/>
          </p:cNvSpPr>
          <p:nvPr>
            <p:ph type="title"/>
          </p:nvPr>
        </p:nvSpPr>
        <p:spPr/>
        <p:txBody>
          <a:bodyPr/>
          <a:lstStyle/>
          <a:p>
            <a:r>
              <a:rPr lang="en-US" dirty="0">
                <a:cs typeface="Calibri Light"/>
              </a:rPr>
              <a:t>References</a:t>
            </a:r>
            <a:endParaRPr lang="en-US" dirty="0"/>
          </a:p>
        </p:txBody>
      </p:sp>
      <p:sp>
        <p:nvSpPr>
          <p:cNvPr id="3" name="Content Placeholder 2">
            <a:extLst>
              <a:ext uri="{FF2B5EF4-FFF2-40B4-BE49-F238E27FC236}">
                <a16:creationId xmlns:a16="http://schemas.microsoft.com/office/drawing/2014/main" id="{4025C80A-0C78-4FC8-887A-C419389661F2}"/>
              </a:ext>
            </a:extLst>
          </p:cNvPr>
          <p:cNvSpPr>
            <a:spLocks noGrp="1"/>
          </p:cNvSpPr>
          <p:nvPr>
            <p:ph idx="1"/>
          </p:nvPr>
        </p:nvSpPr>
        <p:spPr/>
        <p:txBody>
          <a:bodyPr vert="horz" lIns="91440" tIns="45720" rIns="91440" bIns="45720" rtlCol="0" anchor="t">
            <a:normAutofit fontScale="85000" lnSpcReduction="20000"/>
          </a:bodyPr>
          <a:lstStyle/>
          <a:p>
            <a:r>
              <a:rPr lang="en-US" dirty="0">
                <a:ea typeface="+mn-lt"/>
                <a:cs typeface="+mn-lt"/>
              </a:rPr>
              <a:t>Clifton, N., </a:t>
            </a:r>
            <a:r>
              <a:rPr lang="en-US" dirty="0" err="1">
                <a:ea typeface="+mn-lt"/>
                <a:cs typeface="+mn-lt"/>
              </a:rPr>
              <a:t>Füzi</a:t>
            </a:r>
            <a:r>
              <a:rPr lang="en-US" dirty="0">
                <a:ea typeface="+mn-lt"/>
                <a:cs typeface="+mn-lt"/>
              </a:rPr>
              <a:t>, A. &amp; Loudon, G. (2019). Coworking in the digital economy: Context, motivations, and outcomes. Futures </a:t>
            </a:r>
            <a:r>
              <a:rPr lang="en-US" dirty="0">
                <a:ea typeface="+mn-lt"/>
                <a:cs typeface="+mn-lt"/>
                <a:hlinkClick r:id="rId2"/>
              </a:rPr>
              <a:t>https://doi.org/10.1016/j.futures.2019.102439</a:t>
            </a:r>
            <a:endParaRPr lang="en-US"/>
          </a:p>
          <a:p>
            <a:r>
              <a:rPr lang="en-US" dirty="0" err="1">
                <a:ea typeface="+mn-lt"/>
                <a:cs typeface="+mn-lt"/>
              </a:rPr>
              <a:t>Felstead</a:t>
            </a:r>
            <a:r>
              <a:rPr lang="en-US" dirty="0">
                <a:ea typeface="+mn-lt"/>
                <a:cs typeface="+mn-lt"/>
              </a:rPr>
              <a:t>, A. &amp; </a:t>
            </a:r>
            <a:r>
              <a:rPr lang="en-US" dirty="0" err="1">
                <a:ea typeface="+mn-lt"/>
                <a:cs typeface="+mn-lt"/>
              </a:rPr>
              <a:t>Reuschke</a:t>
            </a:r>
            <a:r>
              <a:rPr lang="en-US" dirty="0">
                <a:ea typeface="+mn-lt"/>
                <a:cs typeface="+mn-lt"/>
              </a:rPr>
              <a:t>, D. (2020) Homeworking in the UK: Before and During the 2020 Lockdown. WISERD Reports and Briefings August 2020. </a:t>
            </a:r>
            <a:r>
              <a:rPr lang="en-US" dirty="0">
                <a:ea typeface="+mn-lt"/>
                <a:cs typeface="+mn-lt"/>
                <a:hlinkClick r:id="rId3"/>
              </a:rPr>
              <a:t>https://wiserd.ac.uk/sites/default/files/documents/Homeworking%20in%20the%20UK_Report_Final_3.pdf</a:t>
            </a:r>
            <a:r>
              <a:rPr lang="en-US" dirty="0">
                <a:ea typeface="+mn-lt"/>
                <a:cs typeface="+mn-lt"/>
              </a:rPr>
              <a:t> </a:t>
            </a:r>
            <a:endParaRPr lang="en-US" dirty="0"/>
          </a:p>
          <a:p>
            <a:r>
              <a:rPr lang="en-US" dirty="0" err="1">
                <a:ea typeface="+mn-lt"/>
                <a:cs typeface="+mn-lt"/>
              </a:rPr>
              <a:t>Reuschke</a:t>
            </a:r>
            <a:r>
              <a:rPr lang="en-US" dirty="0">
                <a:ea typeface="+mn-lt"/>
                <a:cs typeface="+mn-lt"/>
              </a:rPr>
              <a:t>, D., Clifton, N., &amp; Long, J. (2021) Remote working – spatial implications in Wales Report commissioned by the Welsh Parliament </a:t>
            </a:r>
            <a:r>
              <a:rPr lang="en-US" dirty="0">
                <a:ea typeface="+mn-lt"/>
                <a:cs typeface="+mn-lt"/>
                <a:hlinkClick r:id="rId4"/>
              </a:rPr>
              <a:t>https://business.senedd.wales/documents/s500006851/Adroddiad%20gweithio%20o%20bell%20Dr%20Darja%20Reuschke%20Saesneg%20yn%20unig.pdf</a:t>
            </a:r>
            <a:r>
              <a:rPr lang="en-US" dirty="0">
                <a:ea typeface="+mn-lt"/>
                <a:cs typeface="+mn-lt"/>
              </a:rPr>
              <a:t> </a:t>
            </a:r>
          </a:p>
          <a:p>
            <a:r>
              <a:rPr lang="en-US" dirty="0" err="1">
                <a:ea typeface="+mn-lt"/>
                <a:cs typeface="+mn-lt"/>
              </a:rPr>
              <a:t>Reuschke</a:t>
            </a:r>
            <a:r>
              <a:rPr lang="en-US" dirty="0">
                <a:ea typeface="+mn-lt"/>
                <a:cs typeface="+mn-lt"/>
              </a:rPr>
              <a:t>, D., Clifton, N. and Fisher, M. (2021) Coworking in homes – mitigating the tensions of the freelance economy. </a:t>
            </a:r>
            <a:r>
              <a:rPr lang="en-US" dirty="0" err="1">
                <a:ea typeface="+mn-lt"/>
                <a:cs typeface="+mn-lt"/>
              </a:rPr>
              <a:t>Geoforum</a:t>
            </a:r>
            <a:r>
              <a:rPr lang="en-US" dirty="0">
                <a:ea typeface="+mn-lt"/>
                <a:cs typeface="+mn-lt"/>
              </a:rPr>
              <a:t> 119, 122-132 </a:t>
            </a:r>
            <a:r>
              <a:rPr lang="en-US" dirty="0">
                <a:ea typeface="+mn-lt"/>
                <a:cs typeface="+mn-lt"/>
                <a:hlinkClick r:id="rId5"/>
              </a:rPr>
              <a:t>https://doi.org/10.1016/j.geoforum.2021.01.005</a:t>
            </a:r>
            <a:endParaRPr lang="en-US"/>
          </a:p>
          <a:p>
            <a:endParaRPr lang="en-US" dirty="0">
              <a:cs typeface="Calibri"/>
            </a:endParaRPr>
          </a:p>
        </p:txBody>
      </p:sp>
    </p:spTree>
    <p:extLst>
      <p:ext uri="{BB962C8B-B14F-4D97-AF65-F5344CB8AC3E}">
        <p14:creationId xmlns:p14="http://schemas.microsoft.com/office/powerpoint/2010/main" val="1134379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58A85-498E-426A-B33B-1A9CBE725B5F}"/>
              </a:ext>
            </a:extLst>
          </p:cNvPr>
          <p:cNvSpPr>
            <a:spLocks noGrp="1"/>
          </p:cNvSpPr>
          <p:nvPr>
            <p:ph type="title"/>
          </p:nvPr>
        </p:nvSpPr>
        <p:spPr/>
        <p:txBody>
          <a:bodyPr/>
          <a:lstStyle/>
          <a:p>
            <a:r>
              <a:rPr lang="en-US" dirty="0">
                <a:cs typeface="Calibri Light"/>
              </a:rPr>
              <a:t>Rationale...</a:t>
            </a:r>
            <a:endParaRPr lang="en-US" dirty="0"/>
          </a:p>
        </p:txBody>
      </p:sp>
      <p:sp>
        <p:nvSpPr>
          <p:cNvPr id="3" name="Content Placeholder 2">
            <a:extLst>
              <a:ext uri="{FF2B5EF4-FFF2-40B4-BE49-F238E27FC236}">
                <a16:creationId xmlns:a16="http://schemas.microsoft.com/office/drawing/2014/main" id="{589C74BB-3465-46FC-97C3-13CB6C307614}"/>
              </a:ext>
            </a:extLst>
          </p:cNvPr>
          <p:cNvSpPr>
            <a:spLocks noGrp="1"/>
          </p:cNvSpPr>
          <p:nvPr>
            <p:ph idx="1"/>
          </p:nvPr>
        </p:nvSpPr>
        <p:spPr/>
        <p:txBody>
          <a:bodyPr vert="horz" lIns="91440" tIns="45720" rIns="91440" bIns="45720" rtlCol="0" anchor="t">
            <a:normAutofit/>
          </a:bodyPr>
          <a:lstStyle/>
          <a:p>
            <a:r>
              <a:rPr lang="en-US" dirty="0">
                <a:ea typeface="+mn-lt"/>
                <a:cs typeface="+mn-lt"/>
              </a:rPr>
              <a:t>The COVID-19 crisis has precipitated the largest ever forced experiment in remote working. </a:t>
            </a:r>
          </a:p>
          <a:p>
            <a:r>
              <a:rPr lang="en-US" dirty="0">
                <a:ea typeface="+mn-lt"/>
                <a:cs typeface="+mn-lt"/>
              </a:rPr>
              <a:t>Still ongoing, but- growing consensus that while predictions of the death of the office are premature, it is likely that there will be a permanent shift towards increased remote working.</a:t>
            </a:r>
          </a:p>
          <a:p>
            <a:r>
              <a:rPr lang="en-US" dirty="0">
                <a:ea typeface="+mn-lt"/>
                <a:cs typeface="+mn-lt"/>
              </a:rPr>
              <a:t>Hybrid arrangements split between the office and the home (or other ‘third space’) seems the most likely outcome.</a:t>
            </a:r>
          </a:p>
          <a:p>
            <a:r>
              <a:rPr lang="en-US" dirty="0">
                <a:ea typeface="+mn-lt"/>
                <a:cs typeface="+mn-lt"/>
              </a:rPr>
              <a:t>Not all occupations lend themselves equally to remote working, spatial implications are likely to be uneven</a:t>
            </a:r>
            <a:endParaRPr lang="en-US" dirty="0">
              <a:cs typeface="Calibri"/>
            </a:endParaRPr>
          </a:p>
        </p:txBody>
      </p:sp>
    </p:spTree>
    <p:extLst>
      <p:ext uri="{BB962C8B-B14F-4D97-AF65-F5344CB8AC3E}">
        <p14:creationId xmlns:p14="http://schemas.microsoft.com/office/powerpoint/2010/main" val="1969358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0312C-F45D-4F2E-80D1-AB84985BF80B}"/>
              </a:ext>
            </a:extLst>
          </p:cNvPr>
          <p:cNvSpPr>
            <a:spLocks noGrp="1"/>
          </p:cNvSpPr>
          <p:nvPr>
            <p:ph type="title"/>
          </p:nvPr>
        </p:nvSpPr>
        <p:spPr/>
        <p:txBody>
          <a:bodyPr/>
          <a:lstStyle/>
          <a:p>
            <a:r>
              <a:rPr lang="en-US" dirty="0">
                <a:cs typeface="Calibri Light"/>
              </a:rPr>
              <a:t>Rationale contd...</a:t>
            </a:r>
            <a:endParaRPr lang="en-US" dirty="0" err="1"/>
          </a:p>
        </p:txBody>
      </p:sp>
      <p:sp>
        <p:nvSpPr>
          <p:cNvPr id="3" name="Content Placeholder 2">
            <a:extLst>
              <a:ext uri="{FF2B5EF4-FFF2-40B4-BE49-F238E27FC236}">
                <a16:creationId xmlns:a16="http://schemas.microsoft.com/office/drawing/2014/main" id="{99B100ED-B8E2-45CC-BA2D-351ACF4FB465}"/>
              </a:ext>
            </a:extLst>
          </p:cNvPr>
          <p:cNvSpPr>
            <a:spLocks noGrp="1"/>
          </p:cNvSpPr>
          <p:nvPr>
            <p:ph idx="1"/>
          </p:nvPr>
        </p:nvSpPr>
        <p:spPr/>
        <p:txBody>
          <a:bodyPr vert="horz" lIns="91440" tIns="45720" rIns="91440" bIns="45720" rtlCol="0" anchor="t">
            <a:normAutofit/>
          </a:bodyPr>
          <a:lstStyle/>
          <a:p>
            <a:r>
              <a:rPr lang="en-US" dirty="0">
                <a:ea typeface="+mn-lt"/>
                <a:cs typeface="+mn-lt"/>
              </a:rPr>
              <a:t>second order effects shifting the demand for travel, leisure, hospitality and retail spending</a:t>
            </a:r>
            <a:endParaRPr lang="en-US">
              <a:cs typeface="Calibri" panose="020F0502020204030204"/>
            </a:endParaRPr>
          </a:p>
          <a:p>
            <a:r>
              <a:rPr lang="en-US" dirty="0">
                <a:ea typeface="+mn-lt"/>
                <a:cs typeface="+mn-lt"/>
              </a:rPr>
              <a:t>benefits include reduced time spent commuting &amp; reduced environmental impact, potential downsides are increased isolation, and the further blurring of work-life balance</a:t>
            </a:r>
          </a:p>
          <a:p>
            <a:pPr lvl="1"/>
            <a:r>
              <a:rPr lang="en-US" dirty="0">
                <a:ea typeface="+mn-lt"/>
                <a:cs typeface="+mn-lt"/>
              </a:rPr>
              <a:t>Short term v long term, demographics </a:t>
            </a:r>
            <a:endParaRPr lang="en-US" dirty="0"/>
          </a:p>
          <a:p>
            <a:r>
              <a:rPr lang="en-US" dirty="0">
                <a:ea typeface="+mn-lt"/>
                <a:cs typeface="+mn-lt"/>
              </a:rPr>
              <a:t>Welsh Government long-term ambition for 30% of the workforce in Wales to work remotely </a:t>
            </a:r>
          </a:p>
          <a:p>
            <a:pPr lvl="1"/>
            <a:r>
              <a:rPr lang="en-US" dirty="0">
                <a:ea typeface="+mn-lt"/>
                <a:cs typeface="+mn-lt"/>
              </a:rPr>
              <a:t>consultation on potential locations for local remote working hubs</a:t>
            </a:r>
          </a:p>
          <a:p>
            <a:endParaRPr lang="en-US" dirty="0">
              <a:cs typeface="Calibri"/>
            </a:endParaRPr>
          </a:p>
          <a:p>
            <a:pPr lvl="1"/>
            <a:endParaRPr lang="en-US" dirty="0">
              <a:cs typeface="Calibri"/>
            </a:endParaRPr>
          </a:p>
          <a:p>
            <a:pPr marL="457200" lvl="1" indent="0">
              <a:buNone/>
            </a:pPr>
            <a:endParaRPr lang="en-US" dirty="0">
              <a:ea typeface="+mn-lt"/>
              <a:cs typeface="+mn-lt"/>
            </a:endParaRPr>
          </a:p>
          <a:p>
            <a:pPr marL="457200" lvl="1" indent="0">
              <a:buNone/>
            </a:pPr>
            <a:endParaRPr lang="en-US" dirty="0">
              <a:cs typeface="Calibri" panose="020F0502020204030204"/>
            </a:endParaRPr>
          </a:p>
        </p:txBody>
      </p:sp>
    </p:spTree>
    <p:extLst>
      <p:ext uri="{BB962C8B-B14F-4D97-AF65-F5344CB8AC3E}">
        <p14:creationId xmlns:p14="http://schemas.microsoft.com/office/powerpoint/2010/main" val="3865825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Map&#10;&#10;Description automatically generated">
            <a:extLst>
              <a:ext uri="{FF2B5EF4-FFF2-40B4-BE49-F238E27FC236}">
                <a16:creationId xmlns:a16="http://schemas.microsoft.com/office/drawing/2014/main" id="{C1C0E7F7-16CE-457D-B72A-9CDE36528C10}"/>
              </a:ext>
            </a:extLst>
          </p:cNvPr>
          <p:cNvPicPr>
            <a:picLocks noChangeAspect="1"/>
          </p:cNvPicPr>
          <p:nvPr/>
        </p:nvPicPr>
        <p:blipFill>
          <a:blip r:embed="rId2"/>
          <a:stretch>
            <a:fillRect/>
          </a:stretch>
        </p:blipFill>
        <p:spPr>
          <a:xfrm>
            <a:off x="3657600" y="-4670"/>
            <a:ext cx="4937760" cy="6958781"/>
          </a:xfrm>
          <a:prstGeom prst="rect">
            <a:avLst/>
          </a:prstGeom>
        </p:spPr>
      </p:pic>
      <p:sp>
        <p:nvSpPr>
          <p:cNvPr id="2" name="TextBox 1">
            <a:extLst>
              <a:ext uri="{FF2B5EF4-FFF2-40B4-BE49-F238E27FC236}">
                <a16:creationId xmlns:a16="http://schemas.microsoft.com/office/drawing/2014/main" id="{CC216797-152E-4B22-892B-BC075AD060E9}"/>
              </a:ext>
            </a:extLst>
          </p:cNvPr>
          <p:cNvSpPr txBox="1"/>
          <p:nvPr/>
        </p:nvSpPr>
        <p:spPr>
          <a:xfrm>
            <a:off x="599440" y="721360"/>
            <a:ext cx="2743200" cy="31085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t>Mainly homeworking in Great Britain 2011, 16-74 years old excluding full-time students</a:t>
            </a:r>
          </a:p>
        </p:txBody>
      </p:sp>
      <p:sp>
        <p:nvSpPr>
          <p:cNvPr id="3" name="TextBox 2">
            <a:extLst>
              <a:ext uri="{FF2B5EF4-FFF2-40B4-BE49-F238E27FC236}">
                <a16:creationId xmlns:a16="http://schemas.microsoft.com/office/drawing/2014/main" id="{BB362B40-1E60-4BC0-B5EE-490AABA0D48C}"/>
              </a:ext>
            </a:extLst>
          </p:cNvPr>
          <p:cNvSpPr txBox="1"/>
          <p:nvPr/>
        </p:nvSpPr>
        <p:spPr>
          <a:xfrm>
            <a:off x="8849360" y="1838960"/>
            <a:ext cx="2743200"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While the ability to work from home of the residential working population based on the</a:t>
            </a:r>
          </a:p>
          <a:p>
            <a:r>
              <a:rPr lang="en-US" dirty="0"/>
              <a:t>ONS occupational measure is </a:t>
            </a:r>
            <a:r>
              <a:rPr lang="en-US" i="1" dirty="0"/>
              <a:t>highest </a:t>
            </a:r>
            <a:r>
              <a:rPr lang="en-US" dirty="0"/>
              <a:t>in cities, the rate of mainly working from home before the</a:t>
            </a:r>
            <a:endParaRPr lang="en-US" dirty="0">
              <a:cs typeface="Calibri"/>
            </a:endParaRPr>
          </a:p>
          <a:p>
            <a:r>
              <a:rPr lang="en-US" dirty="0"/>
              <a:t> pandemic was </a:t>
            </a:r>
            <a:r>
              <a:rPr lang="en-US" i="1" dirty="0"/>
              <a:t>lowest </a:t>
            </a:r>
            <a:r>
              <a:rPr lang="en-US" dirty="0"/>
              <a:t>in cities and urban areas.</a:t>
            </a:r>
            <a:endParaRPr lang="en-US" dirty="0">
              <a:cs typeface="Calibri"/>
            </a:endParaRPr>
          </a:p>
        </p:txBody>
      </p:sp>
    </p:spTree>
    <p:extLst>
      <p:ext uri="{BB962C8B-B14F-4D97-AF65-F5344CB8AC3E}">
        <p14:creationId xmlns:p14="http://schemas.microsoft.com/office/powerpoint/2010/main" val="37421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0550B2-DCD8-4856-B074-149D83543DF4}"/>
              </a:ext>
            </a:extLst>
          </p:cNvPr>
          <p:cNvSpPr>
            <a:spLocks noGrp="1"/>
          </p:cNvSpPr>
          <p:nvPr>
            <p:ph type="title"/>
          </p:nvPr>
        </p:nvSpPr>
        <p:spPr>
          <a:xfrm>
            <a:off x="358354" y="790131"/>
            <a:ext cx="2357120" cy="1091883"/>
          </a:xfrm>
        </p:spPr>
        <p:txBody>
          <a:bodyPr>
            <a:normAutofit fontScale="90000"/>
          </a:bodyPr>
          <a:lstStyle/>
          <a:p>
            <a:r>
              <a:rPr lang="en-GB" sz="3600" dirty="0">
                <a:solidFill>
                  <a:srgbClr val="000000"/>
                </a:solidFill>
                <a:latin typeface="Calibri"/>
                <a:cs typeface="Calibri"/>
              </a:rPr>
              <a:t>Ability to work from home scores by Local Authorities</a:t>
            </a:r>
            <a:r>
              <a:rPr lang="en-US" sz="3600" dirty="0">
                <a:solidFill>
                  <a:srgbClr val="000000"/>
                </a:solidFill>
                <a:latin typeface="Calibri"/>
                <a:cs typeface="Calibri"/>
              </a:rPr>
              <a:t> </a:t>
            </a:r>
          </a:p>
        </p:txBody>
      </p:sp>
      <p:graphicFrame>
        <p:nvGraphicFramePr>
          <p:cNvPr id="5" name="Table 4">
            <a:extLst>
              <a:ext uri="{FF2B5EF4-FFF2-40B4-BE49-F238E27FC236}">
                <a16:creationId xmlns:a16="http://schemas.microsoft.com/office/drawing/2014/main" id="{EC5A106D-1EB7-455E-B518-5F788AB81573}"/>
              </a:ext>
            </a:extLst>
          </p:cNvPr>
          <p:cNvGraphicFramePr>
            <a:graphicFrameLocks noGrp="1"/>
          </p:cNvGraphicFramePr>
          <p:nvPr>
            <p:extLst>
              <p:ext uri="{D42A27DB-BD31-4B8C-83A1-F6EECF244321}">
                <p14:modId xmlns:p14="http://schemas.microsoft.com/office/powerpoint/2010/main" val="2787063009"/>
              </p:ext>
            </p:extLst>
          </p:nvPr>
        </p:nvGraphicFramePr>
        <p:xfrm>
          <a:off x="3288030" y="122425"/>
          <a:ext cx="4762500" cy="6217920"/>
        </p:xfrm>
        <a:graphic>
          <a:graphicData uri="http://schemas.openxmlformats.org/drawingml/2006/table">
            <a:tbl>
              <a:tblPr firstRow="1" bandRow="1">
                <a:tableStyleId>{5C22544A-7EE6-4342-B048-85BDC9FD1C3A}</a:tableStyleId>
              </a:tblPr>
              <a:tblGrid>
                <a:gridCol w="2600325">
                  <a:extLst>
                    <a:ext uri="{9D8B030D-6E8A-4147-A177-3AD203B41FA5}">
                      <a16:colId xmlns:a16="http://schemas.microsoft.com/office/drawing/2014/main" val="2733205683"/>
                    </a:ext>
                  </a:extLst>
                </a:gridCol>
                <a:gridCol w="2162175">
                  <a:extLst>
                    <a:ext uri="{9D8B030D-6E8A-4147-A177-3AD203B41FA5}">
                      <a16:colId xmlns:a16="http://schemas.microsoft.com/office/drawing/2014/main" val="1791111158"/>
                    </a:ext>
                  </a:extLst>
                </a:gridCol>
              </a:tblGrid>
              <a:tr h="190500">
                <a:tc>
                  <a:txBody>
                    <a:bodyPr/>
                    <a:lstStyle/>
                    <a:p>
                      <a:pPr rtl="0" fontAlgn="base"/>
                      <a:r>
                        <a:rPr lang="en-GB" sz="1400">
                          <a:effectLst/>
                        </a:rPr>
                        <a:t>Grouped Local Authorities, Wales </a:t>
                      </a:r>
                    </a:p>
                  </a:txBody>
                  <a:tcPr anchor="b"/>
                </a:tc>
                <a:tc>
                  <a:txBody>
                    <a:bodyPr/>
                    <a:lstStyle/>
                    <a:p>
                      <a:pPr rtl="0" fontAlgn="base"/>
                      <a:r>
                        <a:rPr lang="en-GB" sz="1400">
                          <a:effectLst/>
                        </a:rPr>
                        <a:t>Ability to work from home scores </a:t>
                      </a:r>
                    </a:p>
                  </a:txBody>
                  <a:tcPr anchor="b"/>
                </a:tc>
                <a:extLst>
                  <a:ext uri="{0D108BD9-81ED-4DB2-BD59-A6C34878D82A}">
                    <a16:rowId xmlns:a16="http://schemas.microsoft.com/office/drawing/2014/main" val="4210987524"/>
                  </a:ext>
                </a:extLst>
              </a:tr>
              <a:tr h="190500">
                <a:tc>
                  <a:txBody>
                    <a:bodyPr/>
                    <a:lstStyle/>
                    <a:p>
                      <a:pPr rtl="0" fontAlgn="base"/>
                      <a:r>
                        <a:rPr lang="en-GB" sz="1400">
                          <a:effectLst/>
                        </a:rPr>
                        <a:t>Cardiff </a:t>
                      </a:r>
                    </a:p>
                  </a:txBody>
                  <a:tcPr anchor="b"/>
                </a:tc>
                <a:tc>
                  <a:txBody>
                    <a:bodyPr/>
                    <a:lstStyle/>
                    <a:p>
                      <a:pPr algn="r" rtl="0" fontAlgn="base"/>
                      <a:r>
                        <a:rPr lang="en-GB" sz="1400">
                          <a:effectLst/>
                        </a:rPr>
                        <a:t>1.752 </a:t>
                      </a:r>
                    </a:p>
                  </a:txBody>
                  <a:tcPr anchor="b"/>
                </a:tc>
                <a:extLst>
                  <a:ext uri="{0D108BD9-81ED-4DB2-BD59-A6C34878D82A}">
                    <a16:rowId xmlns:a16="http://schemas.microsoft.com/office/drawing/2014/main" val="3376247613"/>
                  </a:ext>
                </a:extLst>
              </a:tr>
              <a:tr h="190500">
                <a:tc>
                  <a:txBody>
                    <a:bodyPr/>
                    <a:lstStyle/>
                    <a:p>
                      <a:pPr rtl="0" fontAlgn="base"/>
                      <a:r>
                        <a:rPr lang="en-GB" sz="1400">
                          <a:effectLst/>
                        </a:rPr>
                        <a:t>The Vale of Glamorgan </a:t>
                      </a:r>
                    </a:p>
                  </a:txBody>
                  <a:tcPr anchor="b"/>
                </a:tc>
                <a:tc>
                  <a:txBody>
                    <a:bodyPr/>
                    <a:lstStyle/>
                    <a:p>
                      <a:pPr algn="r" rtl="0" fontAlgn="base"/>
                      <a:r>
                        <a:rPr lang="en-GB" sz="1400">
                          <a:effectLst/>
                        </a:rPr>
                        <a:t>1.794 </a:t>
                      </a:r>
                    </a:p>
                  </a:txBody>
                  <a:tcPr anchor="b"/>
                </a:tc>
                <a:extLst>
                  <a:ext uri="{0D108BD9-81ED-4DB2-BD59-A6C34878D82A}">
                    <a16:rowId xmlns:a16="http://schemas.microsoft.com/office/drawing/2014/main" val="1501058003"/>
                  </a:ext>
                </a:extLst>
              </a:tr>
              <a:tr h="190500">
                <a:tc>
                  <a:txBody>
                    <a:bodyPr/>
                    <a:lstStyle/>
                    <a:p>
                      <a:pPr rtl="0" fontAlgn="base"/>
                      <a:r>
                        <a:rPr lang="en-GB" sz="1400">
                          <a:effectLst/>
                        </a:rPr>
                        <a:t>Newport </a:t>
                      </a:r>
                    </a:p>
                  </a:txBody>
                  <a:tcPr anchor="b"/>
                </a:tc>
                <a:tc>
                  <a:txBody>
                    <a:bodyPr/>
                    <a:lstStyle/>
                    <a:p>
                      <a:pPr algn="r" rtl="0" fontAlgn="base"/>
                      <a:r>
                        <a:rPr lang="en-GB" sz="1400">
                          <a:effectLst/>
                        </a:rPr>
                        <a:t>1.874 </a:t>
                      </a:r>
                    </a:p>
                  </a:txBody>
                  <a:tcPr anchor="b"/>
                </a:tc>
                <a:extLst>
                  <a:ext uri="{0D108BD9-81ED-4DB2-BD59-A6C34878D82A}">
                    <a16:rowId xmlns:a16="http://schemas.microsoft.com/office/drawing/2014/main" val="2847447440"/>
                  </a:ext>
                </a:extLst>
              </a:tr>
              <a:tr h="190500">
                <a:tc>
                  <a:txBody>
                    <a:bodyPr/>
                    <a:lstStyle/>
                    <a:p>
                      <a:pPr rtl="0" fontAlgn="base"/>
                      <a:r>
                        <a:rPr lang="en-GB" sz="1400">
                          <a:effectLst/>
                        </a:rPr>
                        <a:t>Swansea </a:t>
                      </a:r>
                    </a:p>
                  </a:txBody>
                  <a:tcPr anchor="b"/>
                </a:tc>
                <a:tc>
                  <a:txBody>
                    <a:bodyPr/>
                    <a:lstStyle/>
                    <a:p>
                      <a:pPr algn="r" rtl="0" fontAlgn="base"/>
                      <a:r>
                        <a:rPr lang="en-GB" sz="1400">
                          <a:effectLst/>
                        </a:rPr>
                        <a:t>1.878 </a:t>
                      </a:r>
                    </a:p>
                  </a:txBody>
                  <a:tcPr anchor="b"/>
                </a:tc>
                <a:extLst>
                  <a:ext uri="{0D108BD9-81ED-4DB2-BD59-A6C34878D82A}">
                    <a16:rowId xmlns:a16="http://schemas.microsoft.com/office/drawing/2014/main" val="3383182920"/>
                  </a:ext>
                </a:extLst>
              </a:tr>
              <a:tr h="190500">
                <a:tc>
                  <a:txBody>
                    <a:bodyPr/>
                    <a:lstStyle/>
                    <a:p>
                      <a:pPr rtl="0" fontAlgn="base"/>
                      <a:r>
                        <a:rPr lang="en-GB" sz="1400">
                          <a:effectLst/>
                        </a:rPr>
                        <a:t>Conwy and Denbighshire  </a:t>
                      </a:r>
                    </a:p>
                  </a:txBody>
                  <a:tcPr anchor="b"/>
                </a:tc>
                <a:tc>
                  <a:txBody>
                    <a:bodyPr/>
                    <a:lstStyle/>
                    <a:p>
                      <a:pPr algn="r" rtl="0" fontAlgn="base"/>
                      <a:r>
                        <a:rPr lang="en-GB" sz="1400">
                          <a:effectLst/>
                        </a:rPr>
                        <a:t>1.918 </a:t>
                      </a:r>
                    </a:p>
                  </a:txBody>
                  <a:tcPr anchor="b"/>
                </a:tc>
                <a:extLst>
                  <a:ext uri="{0D108BD9-81ED-4DB2-BD59-A6C34878D82A}">
                    <a16:rowId xmlns:a16="http://schemas.microsoft.com/office/drawing/2014/main" val="2931474752"/>
                  </a:ext>
                </a:extLst>
              </a:tr>
              <a:tr h="190500">
                <a:tc>
                  <a:txBody>
                    <a:bodyPr/>
                    <a:lstStyle/>
                    <a:p>
                      <a:pPr rtl="0" fontAlgn="base"/>
                      <a:r>
                        <a:rPr lang="en-GB" sz="1400">
                          <a:effectLst/>
                        </a:rPr>
                        <a:t>Torfaen and Monmouthshire </a:t>
                      </a:r>
                    </a:p>
                  </a:txBody>
                  <a:tcPr anchor="b"/>
                </a:tc>
                <a:tc>
                  <a:txBody>
                    <a:bodyPr/>
                    <a:lstStyle/>
                    <a:p>
                      <a:pPr algn="r" rtl="0" fontAlgn="base"/>
                      <a:r>
                        <a:rPr lang="en-GB" sz="1400">
                          <a:effectLst/>
                        </a:rPr>
                        <a:t>1.931 </a:t>
                      </a:r>
                    </a:p>
                  </a:txBody>
                  <a:tcPr anchor="b"/>
                </a:tc>
                <a:extLst>
                  <a:ext uri="{0D108BD9-81ED-4DB2-BD59-A6C34878D82A}">
                    <a16:rowId xmlns:a16="http://schemas.microsoft.com/office/drawing/2014/main" val="3228547670"/>
                  </a:ext>
                </a:extLst>
              </a:tr>
              <a:tr h="190500">
                <a:tc>
                  <a:txBody>
                    <a:bodyPr/>
                    <a:lstStyle/>
                    <a:p>
                      <a:pPr rtl="0" fontAlgn="base"/>
                      <a:r>
                        <a:rPr lang="en-GB" sz="1400">
                          <a:effectLst/>
                        </a:rPr>
                        <a:t>Flintshire </a:t>
                      </a:r>
                    </a:p>
                  </a:txBody>
                  <a:tcPr anchor="b"/>
                </a:tc>
                <a:tc>
                  <a:txBody>
                    <a:bodyPr/>
                    <a:lstStyle/>
                    <a:p>
                      <a:pPr algn="r" rtl="0" fontAlgn="base"/>
                      <a:r>
                        <a:rPr lang="en-GB" sz="1400">
                          <a:effectLst/>
                        </a:rPr>
                        <a:t>1.937 </a:t>
                      </a:r>
                    </a:p>
                  </a:txBody>
                  <a:tcPr anchor="b"/>
                </a:tc>
                <a:extLst>
                  <a:ext uri="{0D108BD9-81ED-4DB2-BD59-A6C34878D82A}">
                    <a16:rowId xmlns:a16="http://schemas.microsoft.com/office/drawing/2014/main" val="1699062879"/>
                  </a:ext>
                </a:extLst>
              </a:tr>
              <a:tr h="190500">
                <a:tc>
                  <a:txBody>
                    <a:bodyPr/>
                    <a:lstStyle/>
                    <a:p>
                      <a:pPr rtl="0" fontAlgn="base"/>
                      <a:r>
                        <a:rPr lang="en-GB" sz="1400">
                          <a:effectLst/>
                        </a:rPr>
                        <a:t>Ceredigion and Pembrokeshire </a:t>
                      </a:r>
                    </a:p>
                  </a:txBody>
                  <a:tcPr anchor="b"/>
                </a:tc>
                <a:tc>
                  <a:txBody>
                    <a:bodyPr/>
                    <a:lstStyle/>
                    <a:p>
                      <a:pPr algn="r" rtl="0" fontAlgn="base"/>
                      <a:r>
                        <a:rPr lang="en-GB" sz="1400">
                          <a:effectLst/>
                        </a:rPr>
                        <a:t>1.952 </a:t>
                      </a:r>
                    </a:p>
                  </a:txBody>
                  <a:tcPr anchor="b"/>
                </a:tc>
                <a:extLst>
                  <a:ext uri="{0D108BD9-81ED-4DB2-BD59-A6C34878D82A}">
                    <a16:rowId xmlns:a16="http://schemas.microsoft.com/office/drawing/2014/main" val="3843147723"/>
                  </a:ext>
                </a:extLst>
              </a:tr>
              <a:tr h="190500">
                <a:tc>
                  <a:txBody>
                    <a:bodyPr/>
                    <a:lstStyle/>
                    <a:p>
                      <a:pPr rtl="0" fontAlgn="base"/>
                      <a:r>
                        <a:rPr lang="en-GB" sz="1400">
                          <a:effectLst/>
                        </a:rPr>
                        <a:t>Bridgend </a:t>
                      </a:r>
                    </a:p>
                  </a:txBody>
                  <a:tcPr anchor="b"/>
                </a:tc>
                <a:tc>
                  <a:txBody>
                    <a:bodyPr/>
                    <a:lstStyle/>
                    <a:p>
                      <a:pPr algn="r" rtl="0" fontAlgn="base"/>
                      <a:r>
                        <a:rPr lang="en-GB" sz="1400">
                          <a:effectLst/>
                        </a:rPr>
                        <a:t>1.960 </a:t>
                      </a:r>
                    </a:p>
                  </a:txBody>
                  <a:tcPr anchor="b"/>
                </a:tc>
                <a:extLst>
                  <a:ext uri="{0D108BD9-81ED-4DB2-BD59-A6C34878D82A}">
                    <a16:rowId xmlns:a16="http://schemas.microsoft.com/office/drawing/2014/main" val="86404859"/>
                  </a:ext>
                </a:extLst>
              </a:tr>
              <a:tr h="190500">
                <a:tc>
                  <a:txBody>
                    <a:bodyPr/>
                    <a:lstStyle/>
                    <a:p>
                      <a:pPr rtl="0" fontAlgn="base"/>
                      <a:r>
                        <a:rPr lang="en-GB" sz="1400">
                          <a:effectLst/>
                        </a:rPr>
                        <a:t>Isle of Anglesey and Gwynedd </a:t>
                      </a:r>
                    </a:p>
                  </a:txBody>
                  <a:tcPr anchor="b"/>
                </a:tc>
                <a:tc>
                  <a:txBody>
                    <a:bodyPr/>
                    <a:lstStyle/>
                    <a:p>
                      <a:pPr algn="r" rtl="0" fontAlgn="base"/>
                      <a:r>
                        <a:rPr lang="en-GB" sz="1400">
                          <a:effectLst/>
                        </a:rPr>
                        <a:t>1.965 </a:t>
                      </a:r>
                    </a:p>
                  </a:txBody>
                  <a:tcPr anchor="b"/>
                </a:tc>
                <a:extLst>
                  <a:ext uri="{0D108BD9-81ED-4DB2-BD59-A6C34878D82A}">
                    <a16:rowId xmlns:a16="http://schemas.microsoft.com/office/drawing/2014/main" val="467238348"/>
                  </a:ext>
                </a:extLst>
              </a:tr>
              <a:tr h="190500">
                <a:tc>
                  <a:txBody>
                    <a:bodyPr/>
                    <a:lstStyle/>
                    <a:p>
                      <a:pPr rtl="0" fontAlgn="base"/>
                      <a:r>
                        <a:rPr lang="en-GB" sz="1400">
                          <a:effectLst/>
                        </a:rPr>
                        <a:t>Powys </a:t>
                      </a:r>
                    </a:p>
                  </a:txBody>
                  <a:tcPr anchor="b"/>
                </a:tc>
                <a:tc>
                  <a:txBody>
                    <a:bodyPr/>
                    <a:lstStyle/>
                    <a:p>
                      <a:pPr algn="r" rtl="0" fontAlgn="base"/>
                      <a:r>
                        <a:rPr lang="en-GB" sz="1400">
                          <a:effectLst/>
                        </a:rPr>
                        <a:t>1.992 </a:t>
                      </a:r>
                    </a:p>
                  </a:txBody>
                  <a:tcPr anchor="b"/>
                </a:tc>
                <a:extLst>
                  <a:ext uri="{0D108BD9-81ED-4DB2-BD59-A6C34878D82A}">
                    <a16:rowId xmlns:a16="http://schemas.microsoft.com/office/drawing/2014/main" val="2146043121"/>
                  </a:ext>
                </a:extLst>
              </a:tr>
              <a:tr h="190500">
                <a:tc>
                  <a:txBody>
                    <a:bodyPr/>
                    <a:lstStyle/>
                    <a:p>
                      <a:pPr rtl="0" fontAlgn="base"/>
                      <a:r>
                        <a:rPr lang="en-GB" sz="1400">
                          <a:effectLst/>
                        </a:rPr>
                        <a:t>Carmarthenshire </a:t>
                      </a:r>
                    </a:p>
                  </a:txBody>
                  <a:tcPr anchor="b"/>
                </a:tc>
                <a:tc>
                  <a:txBody>
                    <a:bodyPr/>
                    <a:lstStyle/>
                    <a:p>
                      <a:pPr algn="r" rtl="0" fontAlgn="base"/>
                      <a:r>
                        <a:rPr lang="en-GB" sz="1400">
                          <a:effectLst/>
                        </a:rPr>
                        <a:t>1.993 </a:t>
                      </a:r>
                    </a:p>
                  </a:txBody>
                  <a:tcPr anchor="b"/>
                </a:tc>
                <a:extLst>
                  <a:ext uri="{0D108BD9-81ED-4DB2-BD59-A6C34878D82A}">
                    <a16:rowId xmlns:a16="http://schemas.microsoft.com/office/drawing/2014/main" val="376422212"/>
                  </a:ext>
                </a:extLst>
              </a:tr>
              <a:tr h="190500">
                <a:tc>
                  <a:txBody>
                    <a:bodyPr/>
                    <a:lstStyle/>
                    <a:p>
                      <a:pPr rtl="0" fontAlgn="base"/>
                      <a:r>
                        <a:rPr lang="en-GB" sz="1400">
                          <a:effectLst/>
                        </a:rPr>
                        <a:t>Wrexham </a:t>
                      </a:r>
                    </a:p>
                  </a:txBody>
                  <a:tcPr anchor="b"/>
                </a:tc>
                <a:tc>
                  <a:txBody>
                    <a:bodyPr/>
                    <a:lstStyle/>
                    <a:p>
                      <a:pPr algn="r" rtl="0" fontAlgn="base"/>
                      <a:r>
                        <a:rPr lang="en-GB" sz="1400">
                          <a:effectLst/>
                        </a:rPr>
                        <a:t>2.000 </a:t>
                      </a:r>
                    </a:p>
                  </a:txBody>
                  <a:tcPr anchor="b"/>
                </a:tc>
                <a:extLst>
                  <a:ext uri="{0D108BD9-81ED-4DB2-BD59-A6C34878D82A}">
                    <a16:rowId xmlns:a16="http://schemas.microsoft.com/office/drawing/2014/main" val="1949924035"/>
                  </a:ext>
                </a:extLst>
              </a:tr>
              <a:tr h="190500">
                <a:tc>
                  <a:txBody>
                    <a:bodyPr/>
                    <a:lstStyle/>
                    <a:p>
                      <a:pPr rtl="0" fontAlgn="base"/>
                      <a:r>
                        <a:rPr lang="en-GB" sz="1400">
                          <a:effectLst/>
                        </a:rPr>
                        <a:t>Rhondda Cynon Taff </a:t>
                      </a:r>
                    </a:p>
                  </a:txBody>
                  <a:tcPr anchor="b"/>
                </a:tc>
                <a:tc>
                  <a:txBody>
                    <a:bodyPr/>
                    <a:lstStyle/>
                    <a:p>
                      <a:pPr algn="r" rtl="0" fontAlgn="base"/>
                      <a:r>
                        <a:rPr lang="en-GB" sz="1400">
                          <a:effectLst/>
                        </a:rPr>
                        <a:t>2.014 </a:t>
                      </a:r>
                    </a:p>
                  </a:txBody>
                  <a:tcPr anchor="b"/>
                </a:tc>
                <a:extLst>
                  <a:ext uri="{0D108BD9-81ED-4DB2-BD59-A6C34878D82A}">
                    <a16:rowId xmlns:a16="http://schemas.microsoft.com/office/drawing/2014/main" val="1191069418"/>
                  </a:ext>
                </a:extLst>
              </a:tr>
              <a:tr h="190500">
                <a:tc>
                  <a:txBody>
                    <a:bodyPr/>
                    <a:lstStyle/>
                    <a:p>
                      <a:pPr rtl="0" fontAlgn="base"/>
                      <a:r>
                        <a:rPr lang="en-GB" sz="1400">
                          <a:effectLst/>
                        </a:rPr>
                        <a:t>Neath Port Talbot </a:t>
                      </a:r>
                    </a:p>
                  </a:txBody>
                  <a:tcPr anchor="b"/>
                </a:tc>
                <a:tc>
                  <a:txBody>
                    <a:bodyPr/>
                    <a:lstStyle/>
                    <a:p>
                      <a:pPr algn="r" rtl="0" fontAlgn="base"/>
                      <a:r>
                        <a:rPr lang="en-GB" sz="1400">
                          <a:effectLst/>
                        </a:rPr>
                        <a:t>2.020 </a:t>
                      </a:r>
                    </a:p>
                  </a:txBody>
                  <a:tcPr anchor="b"/>
                </a:tc>
                <a:extLst>
                  <a:ext uri="{0D108BD9-81ED-4DB2-BD59-A6C34878D82A}">
                    <a16:rowId xmlns:a16="http://schemas.microsoft.com/office/drawing/2014/main" val="2169190856"/>
                  </a:ext>
                </a:extLst>
              </a:tr>
              <a:tr h="190500">
                <a:tc>
                  <a:txBody>
                    <a:bodyPr/>
                    <a:lstStyle/>
                    <a:p>
                      <a:pPr rtl="0" fontAlgn="base"/>
                      <a:r>
                        <a:rPr lang="en-GB" sz="1400">
                          <a:effectLst/>
                        </a:rPr>
                        <a:t>Caerphilly, Blaenau Gwent, Merthyr Tydfil </a:t>
                      </a:r>
                    </a:p>
                  </a:txBody>
                  <a:tcPr anchor="b"/>
                </a:tc>
                <a:tc>
                  <a:txBody>
                    <a:bodyPr/>
                    <a:lstStyle/>
                    <a:p>
                      <a:pPr algn="r" rtl="0" fontAlgn="base"/>
                      <a:r>
                        <a:rPr lang="en-GB" sz="1400">
                          <a:effectLst/>
                        </a:rPr>
                        <a:t>2.024 </a:t>
                      </a:r>
                    </a:p>
                  </a:txBody>
                  <a:tcPr anchor="b"/>
                </a:tc>
                <a:extLst>
                  <a:ext uri="{0D108BD9-81ED-4DB2-BD59-A6C34878D82A}">
                    <a16:rowId xmlns:a16="http://schemas.microsoft.com/office/drawing/2014/main" val="3686935936"/>
                  </a:ext>
                </a:extLst>
              </a:tr>
              <a:tr h="190500">
                <a:tc>
                  <a:txBody>
                    <a:bodyPr/>
                    <a:lstStyle/>
                    <a:p>
                      <a:pPr rtl="0" fontAlgn="base"/>
                      <a:r>
                        <a:rPr lang="en-GB" sz="1400" b="1">
                          <a:effectLst/>
                        </a:rPr>
                        <a:t>Wales (average) </a:t>
                      </a:r>
                    </a:p>
                  </a:txBody>
                  <a:tcPr anchor="b"/>
                </a:tc>
                <a:tc>
                  <a:txBody>
                    <a:bodyPr/>
                    <a:lstStyle/>
                    <a:p>
                      <a:pPr algn="r" rtl="0" fontAlgn="base"/>
                      <a:r>
                        <a:rPr lang="en-GB" sz="1400" b="1">
                          <a:effectLst/>
                        </a:rPr>
                        <a:t>1.932 </a:t>
                      </a:r>
                    </a:p>
                  </a:txBody>
                  <a:tcPr anchor="b"/>
                </a:tc>
                <a:extLst>
                  <a:ext uri="{0D108BD9-81ED-4DB2-BD59-A6C34878D82A}">
                    <a16:rowId xmlns:a16="http://schemas.microsoft.com/office/drawing/2014/main" val="1225539011"/>
                  </a:ext>
                </a:extLst>
              </a:tr>
              <a:tr h="190500">
                <a:tc>
                  <a:txBody>
                    <a:bodyPr/>
                    <a:lstStyle/>
                    <a:p>
                      <a:pPr rtl="0" fontAlgn="base"/>
                      <a:r>
                        <a:rPr lang="en-GB" sz="1400" b="1">
                          <a:effectLst/>
                        </a:rPr>
                        <a:t>England (average) </a:t>
                      </a:r>
                    </a:p>
                  </a:txBody>
                  <a:tcPr anchor="b"/>
                </a:tc>
                <a:tc>
                  <a:txBody>
                    <a:bodyPr/>
                    <a:lstStyle/>
                    <a:p>
                      <a:pPr algn="r" rtl="0" fontAlgn="base"/>
                      <a:r>
                        <a:rPr lang="en-GB" sz="1400" b="1">
                          <a:effectLst/>
                        </a:rPr>
                        <a:t>1.841 </a:t>
                      </a:r>
                    </a:p>
                  </a:txBody>
                  <a:tcPr anchor="b"/>
                </a:tc>
                <a:extLst>
                  <a:ext uri="{0D108BD9-81ED-4DB2-BD59-A6C34878D82A}">
                    <a16:rowId xmlns:a16="http://schemas.microsoft.com/office/drawing/2014/main" val="1126673017"/>
                  </a:ext>
                </a:extLst>
              </a:tr>
            </a:tbl>
          </a:graphicData>
        </a:graphic>
      </p:graphicFrame>
      <p:sp>
        <p:nvSpPr>
          <p:cNvPr id="7" name="TextBox 1">
            <a:extLst>
              <a:ext uri="{FF2B5EF4-FFF2-40B4-BE49-F238E27FC236}">
                <a16:creationId xmlns:a16="http://schemas.microsoft.com/office/drawing/2014/main" id="{B06174B8-43E4-45A2-8D9F-DDAF343D3414}"/>
              </a:ext>
            </a:extLst>
          </p:cNvPr>
          <p:cNvSpPr txBox="1"/>
          <p:nvPr/>
        </p:nvSpPr>
        <p:spPr>
          <a:xfrm>
            <a:off x="1148080" y="6187440"/>
            <a:ext cx="9469120" cy="600164"/>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100" i="1">
                <a:latin typeface="Times New Roman"/>
                <a:cs typeface="Segoe UI"/>
              </a:rPr>
              <a:t>Note: Ordered by values for Welsh Grouped Local Authorities. The lower the value, the higher the ability to work from home.</a:t>
            </a:r>
            <a:r>
              <a:rPr lang="en-US" sz="1100" dirty="0">
                <a:latin typeface="Times New Roman"/>
                <a:cs typeface="Times New Roman"/>
              </a:rPr>
              <a:t> </a:t>
            </a:r>
            <a:endParaRPr lang="en-US" dirty="0"/>
          </a:p>
          <a:p>
            <a:r>
              <a:rPr lang="en-GB" sz="1100" i="1">
                <a:latin typeface="Times New Roman"/>
                <a:cs typeface="Segoe UI"/>
              </a:rPr>
              <a:t>Data Source: Authors own calculation based on SOC 2-digit data taken from the Census 2011 for Grouped Local Authorities and the ONS work from home scores: </a:t>
            </a:r>
            <a:r>
              <a:rPr lang="en-GB" sz="1100" i="1" dirty="0">
                <a:solidFill>
                  <a:srgbClr val="0563C1"/>
                </a:solidFill>
                <a:latin typeface="Times New Roman"/>
                <a:cs typeface="Segoe UI"/>
                <a:hlinkClick r:id="rId2"/>
              </a:rPr>
              <a:t>https://www.ons.gov.uk/employmentandlabourmarket/peopleinwork/employmentandemployeetypes/articles/whichjobscanbedonefromhome/2020-07-21</a:t>
            </a:r>
            <a:r>
              <a:rPr lang="en-US" sz="1100" dirty="0">
                <a:latin typeface="Times New Roman"/>
                <a:cs typeface="Times New Roman"/>
              </a:rPr>
              <a:t> </a:t>
            </a:r>
          </a:p>
        </p:txBody>
      </p:sp>
      <p:sp>
        <p:nvSpPr>
          <p:cNvPr id="8" name="TextBox 7">
            <a:extLst>
              <a:ext uri="{FF2B5EF4-FFF2-40B4-BE49-F238E27FC236}">
                <a16:creationId xmlns:a16="http://schemas.microsoft.com/office/drawing/2014/main" id="{17A2E7DC-E8B5-4C72-AA16-13E44AFB7B6A}"/>
              </a:ext>
            </a:extLst>
          </p:cNvPr>
          <p:cNvSpPr txBox="1"/>
          <p:nvPr/>
        </p:nvSpPr>
        <p:spPr>
          <a:xfrm>
            <a:off x="8585200" y="436880"/>
            <a:ext cx="2743200" cy="369331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(ONS occupational-based measure of the ability to work from home is a useful</a:t>
            </a:r>
          </a:p>
          <a:p>
            <a:r>
              <a:rPr lang="en-US" dirty="0"/>
              <a:t>measure of </a:t>
            </a:r>
            <a:r>
              <a:rPr lang="en-US" dirty="0" err="1"/>
              <a:t>labour</a:t>
            </a:r>
            <a:r>
              <a:rPr lang="en-US" dirty="0"/>
              <a:t> supply in the pandemic and hence a predictor of resilience, the measure </a:t>
            </a:r>
            <a:r>
              <a:rPr lang="en-US" i="1" dirty="0"/>
              <a:t>does not</a:t>
            </a:r>
            <a:r>
              <a:rPr lang="en-US" dirty="0"/>
              <a:t> consider other factors of workers’ ability</a:t>
            </a:r>
            <a:endParaRPr lang="en-US" dirty="0">
              <a:cs typeface="Calibri"/>
            </a:endParaRPr>
          </a:p>
          <a:p>
            <a:r>
              <a:rPr lang="en-US" dirty="0"/>
              <a:t>to work from home, e.g. whether people have a spare room to be used as ‘home office’)</a:t>
            </a:r>
            <a:endParaRPr lang="en-US" dirty="0">
              <a:cs typeface="Calibri"/>
            </a:endParaRPr>
          </a:p>
        </p:txBody>
      </p:sp>
      <p:sp>
        <p:nvSpPr>
          <p:cNvPr id="3" name="TextBox 2">
            <a:extLst>
              <a:ext uri="{FF2B5EF4-FFF2-40B4-BE49-F238E27FC236}">
                <a16:creationId xmlns:a16="http://schemas.microsoft.com/office/drawing/2014/main" id="{6B1A81E8-A010-4D3A-94B3-6263969728D3}"/>
              </a:ext>
            </a:extLst>
          </p:cNvPr>
          <p:cNvSpPr txBox="1"/>
          <p:nvPr/>
        </p:nvSpPr>
        <p:spPr>
          <a:xfrm>
            <a:off x="268077" y="4497820"/>
            <a:ext cx="2743200"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dirty="0"/>
              <a:t>Cardiff and Vale of </a:t>
            </a:r>
            <a:r>
              <a:rPr lang="en-US" dirty="0" err="1"/>
              <a:t>Glamorgan</a:t>
            </a:r>
            <a:r>
              <a:rPr lang="en-US" dirty="0"/>
              <a:t>-  the gap between </a:t>
            </a:r>
            <a:r>
              <a:rPr lang="en-US" i="1" dirty="0"/>
              <a:t>potential </a:t>
            </a:r>
            <a:r>
              <a:rPr lang="en-US" dirty="0"/>
              <a:t>and </a:t>
            </a:r>
            <a:r>
              <a:rPr lang="en-US" i="1" dirty="0"/>
              <a:t>actual </a:t>
            </a:r>
            <a:r>
              <a:rPr lang="en-US" dirty="0"/>
              <a:t>homeworking was highest in Wales.</a:t>
            </a:r>
            <a:endParaRPr lang="en-US" dirty="0">
              <a:cs typeface="Calibri"/>
            </a:endParaRPr>
          </a:p>
        </p:txBody>
      </p:sp>
      <p:sp>
        <p:nvSpPr>
          <p:cNvPr id="4" name="TextBox 3">
            <a:extLst>
              <a:ext uri="{FF2B5EF4-FFF2-40B4-BE49-F238E27FC236}">
                <a16:creationId xmlns:a16="http://schemas.microsoft.com/office/drawing/2014/main" id="{8C780F82-057F-40CF-82B0-D2B3F41B3C3C}"/>
              </a:ext>
            </a:extLst>
          </p:cNvPr>
          <p:cNvSpPr txBox="1"/>
          <p:nvPr/>
        </p:nvSpPr>
        <p:spPr>
          <a:xfrm>
            <a:off x="271750" y="2465942"/>
            <a:ext cx="2743200"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dirty="0"/>
              <a:t>Within Wales, cities have residents with jobs most amendable to homeworking, followed by rural areas and the former coalmining valleys the least</a:t>
            </a:r>
            <a:endParaRPr lang="en-US" dirty="0">
              <a:cs typeface="Calibri"/>
            </a:endParaRPr>
          </a:p>
        </p:txBody>
      </p:sp>
    </p:spTree>
    <p:extLst>
      <p:ext uri="{BB962C8B-B14F-4D97-AF65-F5344CB8AC3E}">
        <p14:creationId xmlns:p14="http://schemas.microsoft.com/office/powerpoint/2010/main" val="41535351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BB553C-B4FA-4966-B725-CCBEDED395EC}"/>
              </a:ext>
            </a:extLst>
          </p:cNvPr>
          <p:cNvSpPr>
            <a:spLocks noGrp="1"/>
          </p:cNvSpPr>
          <p:nvPr>
            <p:ph type="title"/>
          </p:nvPr>
        </p:nvSpPr>
        <p:spPr>
          <a:xfrm>
            <a:off x="838200" y="365125"/>
            <a:ext cx="10515600" cy="1408189"/>
          </a:xfrm>
        </p:spPr>
        <p:txBody>
          <a:bodyPr vert="horz" lIns="91440" tIns="45720" rIns="91440" bIns="45720" rtlCol="0" anchor="ctr">
            <a:noAutofit/>
          </a:bodyPr>
          <a:lstStyle/>
          <a:p>
            <a:r>
              <a:rPr lang="en-US" sz="3600" dirty="0">
                <a:ea typeface="+mj-lt"/>
                <a:cs typeface="+mj-lt"/>
              </a:rPr>
              <a:t>Homeworker types by urban versus rural residential location in Wales, England and UK</a:t>
            </a:r>
            <a:endParaRPr lang="en-US" sz="3600" dirty="0">
              <a:cs typeface="Calibri Light"/>
            </a:endParaRPr>
          </a:p>
          <a:p>
            <a:endParaRPr lang="en-US" dirty="0">
              <a:cs typeface="Calibri Light"/>
            </a:endParaRPr>
          </a:p>
        </p:txBody>
      </p:sp>
      <p:graphicFrame>
        <p:nvGraphicFramePr>
          <p:cNvPr id="5" name="Table 4">
            <a:extLst>
              <a:ext uri="{FF2B5EF4-FFF2-40B4-BE49-F238E27FC236}">
                <a16:creationId xmlns:a16="http://schemas.microsoft.com/office/drawing/2014/main" id="{48F5A67A-0DEA-4C34-8567-77C484A1263C}"/>
              </a:ext>
            </a:extLst>
          </p:cNvPr>
          <p:cNvGraphicFramePr>
            <a:graphicFrameLocks noGrp="1"/>
          </p:cNvGraphicFramePr>
          <p:nvPr>
            <p:extLst>
              <p:ext uri="{D42A27DB-BD31-4B8C-83A1-F6EECF244321}">
                <p14:modId xmlns:p14="http://schemas.microsoft.com/office/powerpoint/2010/main" val="1723107750"/>
              </p:ext>
            </p:extLst>
          </p:nvPr>
        </p:nvGraphicFramePr>
        <p:xfrm>
          <a:off x="752819" y="2102385"/>
          <a:ext cx="7171491" cy="3223548"/>
        </p:xfrm>
        <a:graphic>
          <a:graphicData uri="http://schemas.openxmlformats.org/drawingml/2006/table">
            <a:tbl>
              <a:tblPr firstRow="1" bandRow="1">
                <a:tableStyleId>{5C22544A-7EE6-4342-B048-85BDC9FD1C3A}</a:tableStyleId>
              </a:tblPr>
              <a:tblGrid>
                <a:gridCol w="2474586">
                  <a:extLst>
                    <a:ext uri="{9D8B030D-6E8A-4147-A177-3AD203B41FA5}">
                      <a16:colId xmlns:a16="http://schemas.microsoft.com/office/drawing/2014/main" val="544472442"/>
                    </a:ext>
                  </a:extLst>
                </a:gridCol>
                <a:gridCol w="792828">
                  <a:extLst>
                    <a:ext uri="{9D8B030D-6E8A-4147-A177-3AD203B41FA5}">
                      <a16:colId xmlns:a16="http://schemas.microsoft.com/office/drawing/2014/main" val="1843164577"/>
                    </a:ext>
                  </a:extLst>
                </a:gridCol>
                <a:gridCol w="792828">
                  <a:extLst>
                    <a:ext uri="{9D8B030D-6E8A-4147-A177-3AD203B41FA5}">
                      <a16:colId xmlns:a16="http://schemas.microsoft.com/office/drawing/2014/main" val="4068334485"/>
                    </a:ext>
                  </a:extLst>
                </a:gridCol>
                <a:gridCol w="792828">
                  <a:extLst>
                    <a:ext uri="{9D8B030D-6E8A-4147-A177-3AD203B41FA5}">
                      <a16:colId xmlns:a16="http://schemas.microsoft.com/office/drawing/2014/main" val="1271662389"/>
                    </a:ext>
                  </a:extLst>
                </a:gridCol>
                <a:gridCol w="792828">
                  <a:extLst>
                    <a:ext uri="{9D8B030D-6E8A-4147-A177-3AD203B41FA5}">
                      <a16:colId xmlns:a16="http://schemas.microsoft.com/office/drawing/2014/main" val="2497580794"/>
                    </a:ext>
                  </a:extLst>
                </a:gridCol>
                <a:gridCol w="816853">
                  <a:extLst>
                    <a:ext uri="{9D8B030D-6E8A-4147-A177-3AD203B41FA5}">
                      <a16:colId xmlns:a16="http://schemas.microsoft.com/office/drawing/2014/main" val="809424015"/>
                    </a:ext>
                  </a:extLst>
                </a:gridCol>
                <a:gridCol w="708740">
                  <a:extLst>
                    <a:ext uri="{9D8B030D-6E8A-4147-A177-3AD203B41FA5}">
                      <a16:colId xmlns:a16="http://schemas.microsoft.com/office/drawing/2014/main" val="3948808066"/>
                    </a:ext>
                  </a:extLst>
                </a:gridCol>
              </a:tblGrid>
              <a:tr h="353055">
                <a:tc>
                  <a:txBody>
                    <a:bodyPr/>
                    <a:lstStyle/>
                    <a:p>
                      <a:pPr algn="just" rtl="0" fontAlgn="base"/>
                      <a:r>
                        <a:rPr lang="en-GB" sz="1400" dirty="0">
                          <a:effectLst/>
                          <a:latin typeface="Calibri"/>
                        </a:rPr>
                        <a:t>Homeworker types </a:t>
                      </a:r>
                    </a:p>
                  </a:txBody>
                  <a:tcPr/>
                </a:tc>
                <a:tc gridSpan="2">
                  <a:txBody>
                    <a:bodyPr/>
                    <a:lstStyle/>
                    <a:p>
                      <a:pPr algn="ctr" rtl="0" fontAlgn="base"/>
                      <a:r>
                        <a:rPr lang="en-GB" sz="1400" dirty="0">
                          <a:effectLst/>
                          <a:latin typeface="Calibri"/>
                        </a:rPr>
                        <a:t>Wales </a:t>
                      </a:r>
                    </a:p>
                  </a:txBody>
                  <a:tcPr/>
                </a:tc>
                <a:tc hMerge="1">
                  <a:txBody>
                    <a:bodyPr/>
                    <a:lstStyle/>
                    <a:p>
                      <a:endParaRPr lang="en-US"/>
                    </a:p>
                  </a:txBody>
                  <a:tcPr/>
                </a:tc>
                <a:tc gridSpan="2">
                  <a:txBody>
                    <a:bodyPr/>
                    <a:lstStyle/>
                    <a:p>
                      <a:pPr algn="ctr" rtl="0" fontAlgn="base"/>
                      <a:r>
                        <a:rPr lang="en-GB" sz="1400" dirty="0">
                          <a:effectLst/>
                          <a:latin typeface="Calibri"/>
                        </a:rPr>
                        <a:t>England </a:t>
                      </a:r>
                    </a:p>
                  </a:txBody>
                  <a:tcPr/>
                </a:tc>
                <a:tc hMerge="1">
                  <a:txBody>
                    <a:bodyPr/>
                    <a:lstStyle/>
                    <a:p>
                      <a:endParaRPr lang="en-US"/>
                    </a:p>
                  </a:txBody>
                  <a:tcPr/>
                </a:tc>
                <a:tc gridSpan="2">
                  <a:txBody>
                    <a:bodyPr/>
                    <a:lstStyle/>
                    <a:p>
                      <a:pPr algn="ctr" rtl="0" fontAlgn="base"/>
                      <a:r>
                        <a:rPr lang="en-GB" sz="1400" dirty="0">
                          <a:effectLst/>
                          <a:latin typeface="Calibri"/>
                        </a:rPr>
                        <a:t>UK </a:t>
                      </a:r>
                    </a:p>
                  </a:txBody>
                  <a:tcPr/>
                </a:tc>
                <a:tc hMerge="1">
                  <a:txBody>
                    <a:bodyPr/>
                    <a:lstStyle/>
                    <a:p>
                      <a:endParaRPr lang="en-US"/>
                    </a:p>
                  </a:txBody>
                  <a:tcPr/>
                </a:tc>
                <a:extLst>
                  <a:ext uri="{0D108BD9-81ED-4DB2-BD59-A6C34878D82A}">
                    <a16:rowId xmlns:a16="http://schemas.microsoft.com/office/drawing/2014/main" val="51949873"/>
                  </a:ext>
                </a:extLst>
              </a:tr>
              <a:tr h="353055">
                <a:tc>
                  <a:txBody>
                    <a:bodyPr/>
                    <a:lstStyle/>
                    <a:p>
                      <a:pPr algn="just" rtl="0" fontAlgn="base"/>
                      <a:endParaRPr lang="en-GB" sz="1400" dirty="0">
                        <a:effectLst/>
                        <a:latin typeface="Calibri"/>
                      </a:endParaRPr>
                    </a:p>
                  </a:txBody>
                  <a:tcPr/>
                </a:tc>
                <a:tc>
                  <a:txBody>
                    <a:bodyPr/>
                    <a:lstStyle/>
                    <a:p>
                      <a:pPr algn="ctr" rtl="0" fontAlgn="base"/>
                      <a:r>
                        <a:rPr lang="en-GB" sz="1400" dirty="0">
                          <a:effectLst/>
                          <a:latin typeface="Calibri"/>
                        </a:rPr>
                        <a:t>urban </a:t>
                      </a:r>
                    </a:p>
                  </a:txBody>
                  <a:tcPr/>
                </a:tc>
                <a:tc>
                  <a:txBody>
                    <a:bodyPr/>
                    <a:lstStyle/>
                    <a:p>
                      <a:pPr algn="ctr" rtl="0" fontAlgn="base"/>
                      <a:r>
                        <a:rPr lang="en-GB" sz="1400" dirty="0">
                          <a:effectLst/>
                          <a:latin typeface="Calibri"/>
                        </a:rPr>
                        <a:t>rural </a:t>
                      </a:r>
                    </a:p>
                  </a:txBody>
                  <a:tcPr/>
                </a:tc>
                <a:tc>
                  <a:txBody>
                    <a:bodyPr/>
                    <a:lstStyle/>
                    <a:p>
                      <a:pPr algn="ctr" rtl="0" fontAlgn="base"/>
                      <a:r>
                        <a:rPr lang="en-GB" sz="1400" dirty="0">
                          <a:effectLst/>
                          <a:latin typeface="Calibri"/>
                        </a:rPr>
                        <a:t>urban </a:t>
                      </a:r>
                    </a:p>
                  </a:txBody>
                  <a:tcPr/>
                </a:tc>
                <a:tc>
                  <a:txBody>
                    <a:bodyPr/>
                    <a:lstStyle/>
                    <a:p>
                      <a:pPr algn="ctr" rtl="0" fontAlgn="base"/>
                      <a:r>
                        <a:rPr lang="en-GB" sz="1400" dirty="0">
                          <a:effectLst/>
                          <a:latin typeface="Calibri"/>
                        </a:rPr>
                        <a:t>rural </a:t>
                      </a:r>
                    </a:p>
                  </a:txBody>
                  <a:tcPr/>
                </a:tc>
                <a:tc>
                  <a:txBody>
                    <a:bodyPr/>
                    <a:lstStyle/>
                    <a:p>
                      <a:pPr algn="ctr" rtl="0" fontAlgn="base"/>
                      <a:r>
                        <a:rPr lang="en-GB" sz="1400" dirty="0">
                          <a:effectLst/>
                          <a:latin typeface="Calibri"/>
                        </a:rPr>
                        <a:t>urban </a:t>
                      </a:r>
                    </a:p>
                  </a:txBody>
                  <a:tcPr/>
                </a:tc>
                <a:tc>
                  <a:txBody>
                    <a:bodyPr/>
                    <a:lstStyle/>
                    <a:p>
                      <a:pPr algn="ctr" rtl="0" fontAlgn="base"/>
                      <a:r>
                        <a:rPr lang="en-GB" sz="1400" dirty="0">
                          <a:effectLst/>
                          <a:latin typeface="Calibri"/>
                        </a:rPr>
                        <a:t>rural </a:t>
                      </a:r>
                    </a:p>
                  </a:txBody>
                  <a:tcPr/>
                </a:tc>
                <a:extLst>
                  <a:ext uri="{0D108BD9-81ED-4DB2-BD59-A6C34878D82A}">
                    <a16:rowId xmlns:a16="http://schemas.microsoft.com/office/drawing/2014/main" val="4270324294"/>
                  </a:ext>
                </a:extLst>
              </a:tr>
              <a:tr h="798212">
                <a:tc>
                  <a:txBody>
                    <a:bodyPr/>
                    <a:lstStyle/>
                    <a:p>
                      <a:pPr rtl="0" fontAlgn="base"/>
                      <a:r>
                        <a:rPr lang="en-GB" sz="1400" dirty="0">
                          <a:effectLst/>
                          <a:latin typeface="Calibri"/>
                        </a:rPr>
                        <a:t>New to working mainly from home &amp; wants to continue working mainly from home </a:t>
                      </a:r>
                    </a:p>
                  </a:txBody>
                  <a:tcPr/>
                </a:tc>
                <a:tc>
                  <a:txBody>
                    <a:bodyPr/>
                    <a:lstStyle/>
                    <a:p>
                      <a:pPr algn="ctr" rtl="0" fontAlgn="base"/>
                      <a:r>
                        <a:rPr lang="en-GB" sz="1400" dirty="0">
                          <a:effectLst/>
                          <a:latin typeface="Calibri"/>
                        </a:rPr>
                        <a:t>11% </a:t>
                      </a:r>
                    </a:p>
                  </a:txBody>
                  <a:tcPr/>
                </a:tc>
                <a:tc>
                  <a:txBody>
                    <a:bodyPr/>
                    <a:lstStyle/>
                    <a:p>
                      <a:pPr algn="ctr" rtl="0" fontAlgn="base"/>
                      <a:r>
                        <a:rPr lang="en-GB" sz="1400" dirty="0">
                          <a:effectLst/>
                          <a:latin typeface="Calibri"/>
                        </a:rPr>
                        <a:t>15% </a:t>
                      </a:r>
                    </a:p>
                  </a:txBody>
                  <a:tcPr/>
                </a:tc>
                <a:tc>
                  <a:txBody>
                    <a:bodyPr/>
                    <a:lstStyle/>
                    <a:p>
                      <a:pPr algn="ctr" rtl="0" fontAlgn="base"/>
                      <a:r>
                        <a:rPr lang="en-GB" sz="1400" dirty="0">
                          <a:effectLst/>
                          <a:latin typeface="Calibri"/>
                        </a:rPr>
                        <a:t>15% </a:t>
                      </a:r>
                    </a:p>
                  </a:txBody>
                  <a:tcPr/>
                </a:tc>
                <a:tc>
                  <a:txBody>
                    <a:bodyPr/>
                    <a:lstStyle/>
                    <a:p>
                      <a:pPr algn="ctr" rtl="0" fontAlgn="base"/>
                      <a:r>
                        <a:rPr lang="en-GB" sz="1400" dirty="0">
                          <a:effectLst/>
                          <a:latin typeface="Calibri"/>
                        </a:rPr>
                        <a:t>12% </a:t>
                      </a:r>
                    </a:p>
                  </a:txBody>
                  <a:tcPr/>
                </a:tc>
                <a:tc>
                  <a:txBody>
                    <a:bodyPr/>
                    <a:lstStyle/>
                    <a:p>
                      <a:pPr algn="ctr" rtl="0" fontAlgn="base"/>
                      <a:r>
                        <a:rPr lang="en-GB" sz="1400" dirty="0">
                          <a:effectLst/>
                          <a:latin typeface="Calibri"/>
                        </a:rPr>
                        <a:t>15% </a:t>
                      </a:r>
                    </a:p>
                  </a:txBody>
                  <a:tcPr/>
                </a:tc>
                <a:tc>
                  <a:txBody>
                    <a:bodyPr/>
                    <a:lstStyle/>
                    <a:p>
                      <a:pPr algn="ctr" rtl="0" fontAlgn="base"/>
                      <a:r>
                        <a:rPr lang="en-GB" sz="1400" dirty="0">
                          <a:effectLst/>
                          <a:latin typeface="Calibri"/>
                        </a:rPr>
                        <a:t>12% </a:t>
                      </a:r>
                    </a:p>
                  </a:txBody>
                  <a:tcPr/>
                </a:tc>
                <a:extLst>
                  <a:ext uri="{0D108BD9-81ED-4DB2-BD59-A6C34878D82A}">
                    <a16:rowId xmlns:a16="http://schemas.microsoft.com/office/drawing/2014/main" val="2051419858"/>
                  </a:ext>
                </a:extLst>
              </a:tr>
              <a:tr h="798212">
                <a:tc>
                  <a:txBody>
                    <a:bodyPr/>
                    <a:lstStyle/>
                    <a:p>
                      <a:pPr algn="just" rtl="0" fontAlgn="base"/>
                      <a:r>
                        <a:rPr lang="en-GB" sz="1400" dirty="0">
                          <a:effectLst/>
                          <a:latin typeface="Calibri"/>
                        </a:rPr>
                        <a:t>New to working mainly from home &amp; wants to work from home less often or not at all </a:t>
                      </a:r>
                    </a:p>
                  </a:txBody>
                  <a:tcPr/>
                </a:tc>
                <a:tc>
                  <a:txBody>
                    <a:bodyPr/>
                    <a:lstStyle/>
                    <a:p>
                      <a:pPr algn="ctr" rtl="0" fontAlgn="base"/>
                      <a:r>
                        <a:rPr lang="en-GB" sz="1400" dirty="0">
                          <a:effectLst/>
                          <a:latin typeface="Calibri"/>
                        </a:rPr>
                        <a:t>14% </a:t>
                      </a:r>
                    </a:p>
                  </a:txBody>
                  <a:tcPr/>
                </a:tc>
                <a:tc>
                  <a:txBody>
                    <a:bodyPr/>
                    <a:lstStyle/>
                    <a:p>
                      <a:pPr algn="ctr" rtl="0" fontAlgn="base"/>
                      <a:r>
                        <a:rPr lang="en-GB" sz="1400" dirty="0">
                          <a:effectLst/>
                          <a:latin typeface="Calibri"/>
                        </a:rPr>
                        <a:t>12% </a:t>
                      </a:r>
                    </a:p>
                  </a:txBody>
                  <a:tcPr/>
                </a:tc>
                <a:tc>
                  <a:txBody>
                    <a:bodyPr/>
                    <a:lstStyle/>
                    <a:p>
                      <a:pPr algn="ctr" rtl="0" fontAlgn="base"/>
                      <a:r>
                        <a:rPr lang="en-GB" sz="1400" dirty="0">
                          <a:effectLst/>
                          <a:latin typeface="Calibri"/>
                        </a:rPr>
                        <a:t>14% </a:t>
                      </a:r>
                    </a:p>
                  </a:txBody>
                  <a:tcPr/>
                </a:tc>
                <a:tc>
                  <a:txBody>
                    <a:bodyPr/>
                    <a:lstStyle/>
                    <a:p>
                      <a:pPr algn="ctr" rtl="0" fontAlgn="base"/>
                      <a:r>
                        <a:rPr lang="en-GB" sz="1400" dirty="0">
                          <a:effectLst/>
                          <a:latin typeface="Calibri"/>
                        </a:rPr>
                        <a:t>12% </a:t>
                      </a:r>
                    </a:p>
                  </a:txBody>
                  <a:tcPr/>
                </a:tc>
                <a:tc>
                  <a:txBody>
                    <a:bodyPr/>
                    <a:lstStyle/>
                    <a:p>
                      <a:pPr algn="ctr" rtl="0" fontAlgn="base"/>
                      <a:r>
                        <a:rPr lang="en-GB" sz="1400" dirty="0">
                          <a:effectLst/>
                          <a:latin typeface="Calibri"/>
                        </a:rPr>
                        <a:t>15% </a:t>
                      </a:r>
                    </a:p>
                  </a:txBody>
                  <a:tcPr/>
                </a:tc>
                <a:tc>
                  <a:txBody>
                    <a:bodyPr/>
                    <a:lstStyle/>
                    <a:p>
                      <a:pPr algn="ctr" rtl="0" fontAlgn="base"/>
                      <a:r>
                        <a:rPr lang="en-GB" sz="1400" dirty="0">
                          <a:effectLst/>
                          <a:latin typeface="Calibri"/>
                        </a:rPr>
                        <a:t>12% </a:t>
                      </a:r>
                    </a:p>
                  </a:txBody>
                  <a:tcPr/>
                </a:tc>
                <a:extLst>
                  <a:ext uri="{0D108BD9-81ED-4DB2-BD59-A6C34878D82A}">
                    <a16:rowId xmlns:a16="http://schemas.microsoft.com/office/drawing/2014/main" val="3643386841"/>
                  </a:ext>
                </a:extLst>
              </a:tr>
              <a:tr h="567959">
                <a:tc>
                  <a:txBody>
                    <a:bodyPr/>
                    <a:lstStyle/>
                    <a:p>
                      <a:pPr algn="just" rtl="0" fontAlgn="base"/>
                      <a:r>
                        <a:rPr lang="en-GB" sz="1400" dirty="0">
                          <a:effectLst/>
                          <a:latin typeface="Calibri"/>
                        </a:rPr>
                        <a:t>Established in working mainly from home </a:t>
                      </a:r>
                    </a:p>
                  </a:txBody>
                  <a:tcPr/>
                </a:tc>
                <a:tc>
                  <a:txBody>
                    <a:bodyPr/>
                    <a:lstStyle/>
                    <a:p>
                      <a:pPr algn="ctr" rtl="0" fontAlgn="base"/>
                      <a:r>
                        <a:rPr lang="en-GB" sz="1400" dirty="0">
                          <a:effectLst/>
                          <a:latin typeface="Calibri"/>
                        </a:rPr>
                        <a:t>6% </a:t>
                      </a:r>
                    </a:p>
                  </a:txBody>
                  <a:tcPr/>
                </a:tc>
                <a:tc>
                  <a:txBody>
                    <a:bodyPr/>
                    <a:lstStyle/>
                    <a:p>
                      <a:pPr algn="ctr" rtl="0" fontAlgn="base"/>
                      <a:r>
                        <a:rPr lang="en-GB" sz="1400" dirty="0">
                          <a:effectLst/>
                          <a:latin typeface="Calibri"/>
                        </a:rPr>
                        <a:t>13% </a:t>
                      </a:r>
                    </a:p>
                  </a:txBody>
                  <a:tcPr/>
                </a:tc>
                <a:tc>
                  <a:txBody>
                    <a:bodyPr/>
                    <a:lstStyle/>
                    <a:p>
                      <a:pPr algn="ctr" rtl="0" fontAlgn="base"/>
                      <a:r>
                        <a:rPr lang="en-GB" sz="1400" dirty="0">
                          <a:effectLst/>
                          <a:latin typeface="Calibri"/>
                        </a:rPr>
                        <a:t>9% </a:t>
                      </a:r>
                    </a:p>
                  </a:txBody>
                  <a:tcPr/>
                </a:tc>
                <a:tc>
                  <a:txBody>
                    <a:bodyPr/>
                    <a:lstStyle/>
                    <a:p>
                      <a:pPr algn="ctr" rtl="0" fontAlgn="base"/>
                      <a:r>
                        <a:rPr lang="en-GB" sz="1400" dirty="0">
                          <a:effectLst/>
                          <a:latin typeface="Calibri"/>
                        </a:rPr>
                        <a:t>11% </a:t>
                      </a:r>
                    </a:p>
                  </a:txBody>
                  <a:tcPr/>
                </a:tc>
                <a:tc>
                  <a:txBody>
                    <a:bodyPr/>
                    <a:lstStyle/>
                    <a:p>
                      <a:pPr algn="ctr" rtl="0" fontAlgn="base"/>
                      <a:r>
                        <a:rPr lang="en-GB" sz="1400" dirty="0">
                          <a:effectLst/>
                          <a:latin typeface="Calibri"/>
                        </a:rPr>
                        <a:t>8% </a:t>
                      </a:r>
                    </a:p>
                  </a:txBody>
                  <a:tcPr/>
                </a:tc>
                <a:tc>
                  <a:txBody>
                    <a:bodyPr/>
                    <a:lstStyle/>
                    <a:p>
                      <a:pPr algn="ctr" rtl="0" fontAlgn="base"/>
                      <a:r>
                        <a:rPr lang="en-GB" sz="1400" dirty="0">
                          <a:effectLst/>
                          <a:latin typeface="Calibri"/>
                        </a:rPr>
                        <a:t>11% </a:t>
                      </a:r>
                    </a:p>
                  </a:txBody>
                  <a:tcPr/>
                </a:tc>
                <a:extLst>
                  <a:ext uri="{0D108BD9-81ED-4DB2-BD59-A6C34878D82A}">
                    <a16:rowId xmlns:a16="http://schemas.microsoft.com/office/drawing/2014/main" val="1100024840"/>
                  </a:ext>
                </a:extLst>
              </a:tr>
              <a:tr h="353055">
                <a:tc>
                  <a:txBody>
                    <a:bodyPr/>
                    <a:lstStyle/>
                    <a:p>
                      <a:pPr algn="just" rtl="0" fontAlgn="base"/>
                      <a:r>
                        <a:rPr lang="en-GB" sz="1400" dirty="0">
                          <a:effectLst/>
                          <a:latin typeface="Calibri"/>
                        </a:rPr>
                        <a:t>Others </a:t>
                      </a:r>
                    </a:p>
                  </a:txBody>
                  <a:tcPr/>
                </a:tc>
                <a:tc>
                  <a:txBody>
                    <a:bodyPr/>
                    <a:lstStyle/>
                    <a:p>
                      <a:pPr algn="ctr" rtl="0" fontAlgn="base"/>
                      <a:r>
                        <a:rPr lang="en-GB" sz="1400" dirty="0">
                          <a:effectLst/>
                          <a:latin typeface="Calibri"/>
                        </a:rPr>
                        <a:t>69% </a:t>
                      </a:r>
                    </a:p>
                  </a:txBody>
                  <a:tcPr/>
                </a:tc>
                <a:tc>
                  <a:txBody>
                    <a:bodyPr/>
                    <a:lstStyle/>
                    <a:p>
                      <a:pPr algn="ctr" rtl="0" fontAlgn="base"/>
                      <a:r>
                        <a:rPr lang="en-GB" sz="1400" dirty="0">
                          <a:effectLst/>
                          <a:latin typeface="Calibri"/>
                        </a:rPr>
                        <a:t>61% </a:t>
                      </a:r>
                    </a:p>
                  </a:txBody>
                  <a:tcPr/>
                </a:tc>
                <a:tc>
                  <a:txBody>
                    <a:bodyPr/>
                    <a:lstStyle/>
                    <a:p>
                      <a:pPr algn="ctr" rtl="0" fontAlgn="base"/>
                      <a:r>
                        <a:rPr lang="en-GB" sz="1400" dirty="0">
                          <a:effectLst/>
                          <a:latin typeface="Calibri"/>
                        </a:rPr>
                        <a:t>62% </a:t>
                      </a:r>
                    </a:p>
                  </a:txBody>
                  <a:tcPr/>
                </a:tc>
                <a:tc>
                  <a:txBody>
                    <a:bodyPr/>
                    <a:lstStyle/>
                    <a:p>
                      <a:pPr algn="ctr" rtl="0" fontAlgn="base"/>
                      <a:r>
                        <a:rPr lang="en-GB" sz="1400" dirty="0">
                          <a:effectLst/>
                          <a:latin typeface="Calibri"/>
                        </a:rPr>
                        <a:t>65% </a:t>
                      </a:r>
                    </a:p>
                  </a:txBody>
                  <a:tcPr/>
                </a:tc>
                <a:tc>
                  <a:txBody>
                    <a:bodyPr/>
                    <a:lstStyle/>
                    <a:p>
                      <a:pPr algn="ctr" rtl="0" fontAlgn="base"/>
                      <a:r>
                        <a:rPr lang="en-GB" sz="1400" dirty="0">
                          <a:effectLst/>
                          <a:latin typeface="Calibri"/>
                        </a:rPr>
                        <a:t>62% </a:t>
                      </a:r>
                    </a:p>
                  </a:txBody>
                  <a:tcPr/>
                </a:tc>
                <a:tc>
                  <a:txBody>
                    <a:bodyPr/>
                    <a:lstStyle/>
                    <a:p>
                      <a:pPr algn="ctr" rtl="0" fontAlgn="base"/>
                      <a:r>
                        <a:rPr lang="en-GB" sz="1400" dirty="0">
                          <a:effectLst/>
                          <a:latin typeface="Calibri"/>
                        </a:rPr>
                        <a:t>65% </a:t>
                      </a:r>
                    </a:p>
                  </a:txBody>
                  <a:tcPr/>
                </a:tc>
                <a:extLst>
                  <a:ext uri="{0D108BD9-81ED-4DB2-BD59-A6C34878D82A}">
                    <a16:rowId xmlns:a16="http://schemas.microsoft.com/office/drawing/2014/main" val="976950977"/>
                  </a:ext>
                </a:extLst>
              </a:tr>
            </a:tbl>
          </a:graphicData>
        </a:graphic>
      </p:graphicFrame>
      <p:sp>
        <p:nvSpPr>
          <p:cNvPr id="6" name="TextBox 5">
            <a:extLst>
              <a:ext uri="{FF2B5EF4-FFF2-40B4-BE49-F238E27FC236}">
                <a16:creationId xmlns:a16="http://schemas.microsoft.com/office/drawing/2014/main" id="{9DCB412C-4304-463D-8060-1582E59C86B2}"/>
              </a:ext>
            </a:extLst>
          </p:cNvPr>
          <p:cNvSpPr txBox="1"/>
          <p:nvPr/>
        </p:nvSpPr>
        <p:spPr>
          <a:xfrm>
            <a:off x="795052" y="5229340"/>
            <a:ext cx="5157730" cy="8771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latin typeface="Segoe UI"/>
              <a:cs typeface="Segoe UI"/>
            </a:endParaRPr>
          </a:p>
          <a:p>
            <a:pPr algn="just"/>
            <a:r>
              <a:rPr lang="en-US" sz="1100" i="1">
                <a:latin typeface="Times New Roman"/>
                <a:cs typeface="Segoe UI"/>
              </a:rPr>
              <a:t>Note: Understanding Society COVID-19 Study, June survey. Weighted data. N=6,341 (UK), thereof n=359 respondents living in Wales and 5,004 in England.</a:t>
            </a:r>
            <a:r>
              <a:rPr lang="en-US" sz="1100">
                <a:latin typeface="Times New Roman"/>
                <a:cs typeface="Times New Roman"/>
              </a:rPr>
              <a:t> </a:t>
            </a:r>
          </a:p>
          <a:p>
            <a:pPr algn="just"/>
            <a:r>
              <a:rPr lang="en-US" sz="1100" i="1">
                <a:latin typeface="Times New Roman"/>
                <a:cs typeface="Segoe UI"/>
              </a:rPr>
              <a:t>Source: Own compilation.</a:t>
            </a:r>
            <a:r>
              <a:rPr lang="en-US" sz="1100">
                <a:latin typeface="Times New Roman"/>
                <a:cs typeface="Times New Roman"/>
              </a:rPr>
              <a:t> </a:t>
            </a:r>
          </a:p>
        </p:txBody>
      </p:sp>
      <p:sp>
        <p:nvSpPr>
          <p:cNvPr id="7" name="TextBox 6">
            <a:extLst>
              <a:ext uri="{FF2B5EF4-FFF2-40B4-BE49-F238E27FC236}">
                <a16:creationId xmlns:a16="http://schemas.microsoft.com/office/drawing/2014/main" id="{84F829E2-A634-43F3-AF83-10C796221572}"/>
              </a:ext>
            </a:extLst>
          </p:cNvPr>
          <p:cNvSpPr txBox="1"/>
          <p:nvPr/>
        </p:nvSpPr>
        <p:spPr>
          <a:xfrm>
            <a:off x="8213075" y="1309171"/>
            <a:ext cx="2743200"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dirty="0"/>
              <a:t>Overall in the UK, the increase in working mainly from home (in June 2020) has been higher in urban areas than in rural areas, </a:t>
            </a:r>
            <a:r>
              <a:rPr lang="en-US" i="1" dirty="0"/>
              <a:t>Wales not so</a:t>
            </a:r>
          </a:p>
        </p:txBody>
      </p:sp>
      <p:sp>
        <p:nvSpPr>
          <p:cNvPr id="9" name="TextBox 8">
            <a:extLst>
              <a:ext uri="{FF2B5EF4-FFF2-40B4-BE49-F238E27FC236}">
                <a16:creationId xmlns:a16="http://schemas.microsoft.com/office/drawing/2014/main" id="{E796AB22-ED97-4A91-8705-31ADB8388ED9}"/>
              </a:ext>
            </a:extLst>
          </p:cNvPr>
          <p:cNvSpPr txBox="1"/>
          <p:nvPr/>
        </p:nvSpPr>
        <p:spPr>
          <a:xfrm>
            <a:off x="8213075" y="3485002"/>
            <a:ext cx="2917633" cy="25853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dirty="0"/>
              <a:t>Based on our results, mainly working from home could rise in Wales in urban areas from 5-6% pre-COVID-19 to an estimated level of </a:t>
            </a:r>
            <a:r>
              <a:rPr lang="en-US" i="1" dirty="0"/>
              <a:t>15-17%</a:t>
            </a:r>
            <a:r>
              <a:rPr lang="en-US" dirty="0"/>
              <a:t> post-COVID-19 if workers can enact on their homeworking preferences</a:t>
            </a:r>
            <a:endParaRPr lang="en-US" dirty="0">
              <a:cs typeface="Calibri"/>
            </a:endParaRPr>
          </a:p>
        </p:txBody>
      </p:sp>
    </p:spTree>
    <p:extLst>
      <p:ext uri="{BB962C8B-B14F-4D97-AF65-F5344CB8AC3E}">
        <p14:creationId xmlns:p14="http://schemas.microsoft.com/office/powerpoint/2010/main" val="32333704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What is a ‘co-working space’ anyway??</a:t>
            </a:r>
          </a:p>
        </p:txBody>
      </p:sp>
      <p:pic>
        <p:nvPicPr>
          <p:cNvPr id="4"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731954" y="1538999"/>
            <a:ext cx="2801061" cy="2155261"/>
          </a:xfrm>
        </p:spPr>
      </p:pic>
      <p:pic>
        <p:nvPicPr>
          <p:cNvPr id="1028" name="Picture 4" descr="http://www.diplomatic-corporate-services.si/uploads/diplomatic-corporate-services.si_dev/Regus03.jpg"/>
          <p:cNvPicPr>
            <a:picLocks noChangeAspect="1" noChangeArrowheads="1"/>
          </p:cNvPicPr>
          <p:nvPr/>
        </p:nvPicPr>
        <p:blipFill>
          <a:blip r:embed="rId4"/>
          <a:srcRect/>
          <a:stretch>
            <a:fillRect/>
          </a:stretch>
        </p:blipFill>
        <p:spPr bwMode="auto">
          <a:xfrm>
            <a:off x="4358196" y="2668424"/>
            <a:ext cx="3077507" cy="2051671"/>
          </a:xfrm>
          <a:prstGeom prst="rect">
            <a:avLst/>
          </a:prstGeom>
          <a:noFill/>
        </p:spPr>
      </p:pic>
      <p:pic>
        <p:nvPicPr>
          <p:cNvPr id="18436" name="Picture 4" descr="https://encrypted-tbn0.gstatic.com/images?q=tbn:ANd9GcT1kdFiv1d_ijpMU-wsfAIcNzV12_h7zWgenfg6fdZDh9CSFsle"/>
          <p:cNvPicPr>
            <a:picLocks noChangeAspect="1" noChangeArrowheads="1"/>
          </p:cNvPicPr>
          <p:nvPr/>
        </p:nvPicPr>
        <p:blipFill>
          <a:blip r:embed="rId5"/>
          <a:srcRect/>
          <a:stretch>
            <a:fillRect/>
          </a:stretch>
        </p:blipFill>
        <p:spPr bwMode="auto">
          <a:xfrm>
            <a:off x="8201026" y="1243014"/>
            <a:ext cx="2466975" cy="1847851"/>
          </a:xfrm>
          <a:prstGeom prst="rect">
            <a:avLst/>
          </a:prstGeom>
          <a:noFill/>
        </p:spPr>
      </p:pic>
      <p:sp>
        <p:nvSpPr>
          <p:cNvPr id="3" name="Rectangle 2"/>
          <p:cNvSpPr/>
          <p:nvPr/>
        </p:nvSpPr>
        <p:spPr>
          <a:xfrm>
            <a:off x="688622" y="5146090"/>
            <a:ext cx="6096000" cy="923330"/>
          </a:xfrm>
          <a:prstGeom prst="rect">
            <a:avLst/>
          </a:prstGeom>
        </p:spPr>
        <p:txBody>
          <a:bodyPr>
            <a:spAutoFit/>
          </a:bodyPr>
          <a:lstStyle/>
          <a:p>
            <a:r>
              <a:rPr lang="en-GB" dirty="0"/>
              <a:t>Co-working is an emerging form of work organisation whereby independent entrepreneurs, micro-businesses and freelancers ‘work alone together’ (</a:t>
            </a:r>
            <a:r>
              <a:rPr lang="en-GB" dirty="0" err="1"/>
              <a:t>Spinuzzi</a:t>
            </a:r>
            <a:r>
              <a:rPr lang="en-GB" dirty="0"/>
              <a:t>, 2012) in shared spaces. </a:t>
            </a:r>
          </a:p>
        </p:txBody>
      </p:sp>
      <p:pic>
        <p:nvPicPr>
          <p:cNvPr id="5" name="Picture 5" descr="A picture containing text, room&#10;&#10;Description automatically generated">
            <a:extLst>
              <a:ext uri="{FF2B5EF4-FFF2-40B4-BE49-F238E27FC236}">
                <a16:creationId xmlns:a16="http://schemas.microsoft.com/office/drawing/2014/main" id="{D702A7F7-2040-4C98-BB97-DB3BC9F99F6F}"/>
              </a:ext>
            </a:extLst>
          </p:cNvPr>
          <p:cNvPicPr>
            <a:picLocks noChangeAspect="1"/>
          </p:cNvPicPr>
          <p:nvPr/>
        </p:nvPicPr>
        <p:blipFill>
          <a:blip r:embed="rId6"/>
          <a:stretch>
            <a:fillRect/>
          </a:stretch>
        </p:blipFill>
        <p:spPr>
          <a:xfrm>
            <a:off x="6910466" y="3704501"/>
            <a:ext cx="3230880" cy="2157720"/>
          </a:xfrm>
          <a:prstGeom prst="rect">
            <a:avLst/>
          </a:prstGeom>
        </p:spPr>
      </p:pic>
    </p:spTree>
    <p:extLst>
      <p:ext uri="{BB962C8B-B14F-4D97-AF65-F5344CB8AC3E}">
        <p14:creationId xmlns:p14="http://schemas.microsoft.com/office/powerpoint/2010/main" val="40786069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growth of </a:t>
            </a:r>
            <a:r>
              <a:rPr lang="en-GB" dirty="0" err="1"/>
              <a:t>coworking</a:t>
            </a:r>
            <a:r>
              <a:rPr lang="en-GB" dirty="0"/>
              <a:t> globally (total number of spaces)</a:t>
            </a:r>
          </a:p>
        </p:txBody>
      </p:sp>
      <p:graphicFrame>
        <p:nvGraphicFramePr>
          <p:cNvPr id="5" name="Content Placeholder 4"/>
          <p:cNvGraphicFramePr>
            <a:graphicFrameLocks noGrp="1"/>
          </p:cNvGraphicFramePr>
          <p:nvPr>
            <p:ph idx="1"/>
          </p:nvPr>
        </p:nvGraphicFramePr>
        <p:xfrm>
          <a:off x="838200" y="1825625"/>
          <a:ext cx="10515600" cy="4351338"/>
        </p:xfrm>
        <a:graphic>
          <a:graphicData uri="http://schemas.openxmlformats.org/drawingml/2006/chart">
            <c:chart xmlns:c="http://schemas.openxmlformats.org/drawingml/2006/chart" xmlns:r="http://schemas.openxmlformats.org/officeDocument/2006/relationships" r:id="rId2"/>
          </a:graphicData>
        </a:graphic>
      </p:graphicFrame>
      <p:sp>
        <p:nvSpPr>
          <p:cNvPr id="6" name="Rectangle 5"/>
          <p:cNvSpPr/>
          <p:nvPr/>
        </p:nvSpPr>
        <p:spPr>
          <a:xfrm>
            <a:off x="838200" y="6220447"/>
            <a:ext cx="5194371" cy="369332"/>
          </a:xfrm>
          <a:prstGeom prst="rect">
            <a:avLst/>
          </a:prstGeom>
        </p:spPr>
        <p:txBody>
          <a:bodyPr wrap="none">
            <a:spAutoFit/>
          </a:bodyPr>
          <a:lstStyle/>
          <a:p>
            <a:r>
              <a:rPr lang="en-GB" dirty="0"/>
              <a:t>Source: </a:t>
            </a:r>
            <a:r>
              <a:rPr lang="en-GB" dirty="0" err="1"/>
              <a:t>Deskmag</a:t>
            </a:r>
            <a:r>
              <a:rPr lang="en-GB" dirty="0"/>
              <a:t> 2015, via Waters-Lynch et al (2016).</a:t>
            </a:r>
          </a:p>
        </p:txBody>
      </p:sp>
    </p:spTree>
    <p:extLst>
      <p:ext uri="{BB962C8B-B14F-4D97-AF65-F5344CB8AC3E}">
        <p14:creationId xmlns:p14="http://schemas.microsoft.com/office/powerpoint/2010/main" val="11208383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78968-85DF-4105-9090-3CCBDC875787}"/>
              </a:ext>
            </a:extLst>
          </p:cNvPr>
          <p:cNvSpPr>
            <a:spLocks noGrp="1"/>
          </p:cNvSpPr>
          <p:nvPr>
            <p:ph type="title"/>
          </p:nvPr>
        </p:nvSpPr>
        <p:spPr>
          <a:xfrm>
            <a:off x="838200" y="144788"/>
            <a:ext cx="10515600" cy="1325563"/>
          </a:xfrm>
        </p:spPr>
        <p:txBody>
          <a:bodyPr>
            <a:normAutofit fontScale="90000"/>
          </a:bodyPr>
          <a:lstStyle/>
          <a:p>
            <a:pPr>
              <a:lnSpc>
                <a:spcPct val="100000"/>
              </a:lnSpc>
              <a:spcBef>
                <a:spcPts val="0"/>
              </a:spcBef>
            </a:pPr>
            <a:r>
              <a:rPr lang="en-US" dirty="0">
                <a:ea typeface="+mj-lt"/>
                <a:cs typeface="+mj-lt"/>
              </a:rPr>
              <a:t>Number of coworking facilities and informal networks 2018/19 by local authorities</a:t>
            </a:r>
          </a:p>
          <a:p>
            <a:pPr>
              <a:lnSpc>
                <a:spcPct val="100000"/>
              </a:lnSpc>
              <a:spcBef>
                <a:spcPts val="0"/>
              </a:spcBef>
            </a:pPr>
            <a:r>
              <a:rPr lang="en-US" dirty="0">
                <a:ea typeface="+mj-lt"/>
                <a:cs typeface="+mj-lt"/>
              </a:rPr>
              <a:t>in Wales</a:t>
            </a:r>
            <a:endParaRPr lang="en-US" dirty="0"/>
          </a:p>
        </p:txBody>
      </p:sp>
      <p:graphicFrame>
        <p:nvGraphicFramePr>
          <p:cNvPr id="5" name="Table 4">
            <a:extLst>
              <a:ext uri="{FF2B5EF4-FFF2-40B4-BE49-F238E27FC236}">
                <a16:creationId xmlns:a16="http://schemas.microsoft.com/office/drawing/2014/main" id="{FA64C37A-CBFD-48DB-97D8-B04E706EEC34}"/>
              </a:ext>
            </a:extLst>
          </p:cNvPr>
          <p:cNvGraphicFramePr>
            <a:graphicFrameLocks noGrp="1"/>
          </p:cNvGraphicFramePr>
          <p:nvPr>
            <p:extLst>
              <p:ext uri="{D42A27DB-BD31-4B8C-83A1-F6EECF244321}">
                <p14:modId xmlns:p14="http://schemas.microsoft.com/office/powerpoint/2010/main" val="2562549721"/>
              </p:ext>
            </p:extLst>
          </p:nvPr>
        </p:nvGraphicFramePr>
        <p:xfrm>
          <a:off x="4101603" y="1145754"/>
          <a:ext cx="3676650" cy="5943600"/>
        </p:xfrm>
        <a:graphic>
          <a:graphicData uri="http://schemas.openxmlformats.org/drawingml/2006/table">
            <a:tbl>
              <a:tblPr firstRow="1" bandRow="1">
                <a:tableStyleId>{5C22544A-7EE6-4342-B048-85BDC9FD1C3A}</a:tableStyleId>
              </a:tblPr>
              <a:tblGrid>
                <a:gridCol w="1428750">
                  <a:extLst>
                    <a:ext uri="{9D8B030D-6E8A-4147-A177-3AD203B41FA5}">
                      <a16:colId xmlns:a16="http://schemas.microsoft.com/office/drawing/2014/main" val="2255291125"/>
                    </a:ext>
                  </a:extLst>
                </a:gridCol>
                <a:gridCol w="1428750">
                  <a:extLst>
                    <a:ext uri="{9D8B030D-6E8A-4147-A177-3AD203B41FA5}">
                      <a16:colId xmlns:a16="http://schemas.microsoft.com/office/drawing/2014/main" val="2048895410"/>
                    </a:ext>
                  </a:extLst>
                </a:gridCol>
                <a:gridCol w="819150">
                  <a:extLst>
                    <a:ext uri="{9D8B030D-6E8A-4147-A177-3AD203B41FA5}">
                      <a16:colId xmlns:a16="http://schemas.microsoft.com/office/drawing/2014/main" val="5877717"/>
                    </a:ext>
                  </a:extLst>
                </a:gridCol>
              </a:tblGrid>
              <a:tr h="190500">
                <a:tc>
                  <a:txBody>
                    <a:bodyPr/>
                    <a:lstStyle/>
                    <a:p>
                      <a:pPr rtl="0" fontAlgn="base"/>
                      <a:r>
                        <a:rPr lang="en-GB" sz="1050">
                          <a:effectLst/>
                        </a:rPr>
                        <a:t>Local authority </a:t>
                      </a:r>
                      <a:endParaRPr lang="en-GB">
                        <a:effectLst/>
                      </a:endParaRPr>
                    </a:p>
                  </a:txBody>
                  <a:tcPr anchor="b"/>
                </a:tc>
                <a:tc>
                  <a:txBody>
                    <a:bodyPr/>
                    <a:lstStyle/>
                    <a:p>
                      <a:pPr algn="ctr" rtl="0" fontAlgn="base"/>
                      <a:r>
                        <a:rPr lang="en-GB" sz="1050">
                          <a:effectLst/>
                        </a:rPr>
                        <a:t>Coworking space facility </a:t>
                      </a:r>
                      <a:endParaRPr lang="en-GB">
                        <a:effectLst/>
                      </a:endParaRPr>
                    </a:p>
                  </a:txBody>
                  <a:tcPr anchor="b"/>
                </a:tc>
                <a:tc>
                  <a:txBody>
                    <a:bodyPr/>
                    <a:lstStyle/>
                    <a:p>
                      <a:pPr algn="ctr" rtl="0" fontAlgn="base"/>
                      <a:r>
                        <a:rPr lang="en-GB" sz="1050">
                          <a:effectLst/>
                        </a:rPr>
                        <a:t>Jelly </a:t>
                      </a:r>
                      <a:endParaRPr lang="en-GB">
                        <a:effectLst/>
                      </a:endParaRPr>
                    </a:p>
                  </a:txBody>
                  <a:tcPr anchor="b"/>
                </a:tc>
                <a:extLst>
                  <a:ext uri="{0D108BD9-81ED-4DB2-BD59-A6C34878D82A}">
                    <a16:rowId xmlns:a16="http://schemas.microsoft.com/office/drawing/2014/main" val="2017982937"/>
                  </a:ext>
                </a:extLst>
              </a:tr>
              <a:tr h="190500">
                <a:tc>
                  <a:txBody>
                    <a:bodyPr/>
                    <a:lstStyle/>
                    <a:p>
                      <a:pPr rtl="0" fontAlgn="base"/>
                      <a:r>
                        <a:rPr lang="en-GB" sz="1050">
                          <a:effectLst/>
                        </a:rPr>
                        <a:t>Blaenau Gwent </a:t>
                      </a:r>
                      <a:endParaRPr lang="en-GB">
                        <a:effectLst/>
                      </a:endParaRPr>
                    </a:p>
                  </a:txBody>
                  <a:tcPr anchor="b"/>
                </a:tc>
                <a:tc>
                  <a:txBody>
                    <a:bodyPr/>
                    <a:lstStyle/>
                    <a:p>
                      <a:pPr algn="ctr" rtl="0" fontAlgn="base"/>
                      <a:r>
                        <a:rPr lang="en-GB" sz="1050">
                          <a:effectLst/>
                        </a:rPr>
                        <a:t>2 </a:t>
                      </a:r>
                      <a:endParaRPr lang="en-GB">
                        <a:effectLst/>
                      </a:endParaRPr>
                    </a:p>
                  </a:txBody>
                  <a:tcPr anchor="b"/>
                </a:tc>
                <a:tc>
                  <a:txBody>
                    <a:bodyPr/>
                    <a:lstStyle/>
                    <a:p>
                      <a:pPr algn="ctr" rtl="0" fontAlgn="base"/>
                      <a:r>
                        <a:rPr lang="en-GB" sz="1050">
                          <a:effectLst/>
                        </a:rPr>
                        <a:t>0 </a:t>
                      </a:r>
                      <a:endParaRPr lang="en-GB">
                        <a:effectLst/>
                      </a:endParaRPr>
                    </a:p>
                  </a:txBody>
                  <a:tcPr anchor="b"/>
                </a:tc>
                <a:extLst>
                  <a:ext uri="{0D108BD9-81ED-4DB2-BD59-A6C34878D82A}">
                    <a16:rowId xmlns:a16="http://schemas.microsoft.com/office/drawing/2014/main" val="3589564912"/>
                  </a:ext>
                </a:extLst>
              </a:tr>
              <a:tr h="190500">
                <a:tc>
                  <a:txBody>
                    <a:bodyPr/>
                    <a:lstStyle/>
                    <a:p>
                      <a:pPr rtl="0" fontAlgn="base"/>
                      <a:r>
                        <a:rPr lang="en-GB" sz="1050">
                          <a:effectLst/>
                        </a:rPr>
                        <a:t>Bridgend </a:t>
                      </a:r>
                      <a:endParaRPr lang="en-GB">
                        <a:effectLst/>
                      </a:endParaRPr>
                    </a:p>
                  </a:txBody>
                  <a:tcPr anchor="b"/>
                </a:tc>
                <a:tc>
                  <a:txBody>
                    <a:bodyPr/>
                    <a:lstStyle/>
                    <a:p>
                      <a:pPr algn="ctr" rtl="0" fontAlgn="base"/>
                      <a:r>
                        <a:rPr lang="en-GB" sz="1050">
                          <a:effectLst/>
                        </a:rPr>
                        <a:t>1 </a:t>
                      </a:r>
                      <a:endParaRPr lang="en-GB">
                        <a:effectLst/>
                      </a:endParaRPr>
                    </a:p>
                  </a:txBody>
                  <a:tcPr anchor="b"/>
                </a:tc>
                <a:tc>
                  <a:txBody>
                    <a:bodyPr/>
                    <a:lstStyle/>
                    <a:p>
                      <a:pPr algn="ctr" rtl="0" fontAlgn="base"/>
                      <a:r>
                        <a:rPr lang="en-GB" sz="1050">
                          <a:effectLst/>
                        </a:rPr>
                        <a:t>0 </a:t>
                      </a:r>
                      <a:endParaRPr lang="en-GB">
                        <a:effectLst/>
                      </a:endParaRPr>
                    </a:p>
                  </a:txBody>
                  <a:tcPr anchor="b"/>
                </a:tc>
                <a:extLst>
                  <a:ext uri="{0D108BD9-81ED-4DB2-BD59-A6C34878D82A}">
                    <a16:rowId xmlns:a16="http://schemas.microsoft.com/office/drawing/2014/main" val="2954091703"/>
                  </a:ext>
                </a:extLst>
              </a:tr>
              <a:tr h="190500">
                <a:tc>
                  <a:txBody>
                    <a:bodyPr/>
                    <a:lstStyle/>
                    <a:p>
                      <a:pPr rtl="0" fontAlgn="base"/>
                      <a:r>
                        <a:rPr lang="en-GB" sz="1050">
                          <a:effectLst/>
                        </a:rPr>
                        <a:t>Caerphilly </a:t>
                      </a:r>
                      <a:endParaRPr lang="en-GB">
                        <a:effectLst/>
                      </a:endParaRPr>
                    </a:p>
                  </a:txBody>
                  <a:tcPr anchor="b"/>
                </a:tc>
                <a:tc>
                  <a:txBody>
                    <a:bodyPr/>
                    <a:lstStyle/>
                    <a:p>
                      <a:pPr algn="ctr" rtl="0" fontAlgn="base"/>
                      <a:r>
                        <a:rPr lang="en-GB" sz="1050">
                          <a:effectLst/>
                        </a:rPr>
                        <a:t>1 </a:t>
                      </a:r>
                      <a:endParaRPr lang="en-GB">
                        <a:effectLst/>
                      </a:endParaRPr>
                    </a:p>
                  </a:txBody>
                  <a:tcPr anchor="b"/>
                </a:tc>
                <a:tc>
                  <a:txBody>
                    <a:bodyPr/>
                    <a:lstStyle/>
                    <a:p>
                      <a:pPr algn="ctr" rtl="0" fontAlgn="base"/>
                      <a:r>
                        <a:rPr lang="en-GB" sz="1050">
                          <a:effectLst/>
                        </a:rPr>
                        <a:t>0 </a:t>
                      </a:r>
                      <a:endParaRPr lang="en-GB">
                        <a:effectLst/>
                      </a:endParaRPr>
                    </a:p>
                  </a:txBody>
                  <a:tcPr anchor="b"/>
                </a:tc>
                <a:extLst>
                  <a:ext uri="{0D108BD9-81ED-4DB2-BD59-A6C34878D82A}">
                    <a16:rowId xmlns:a16="http://schemas.microsoft.com/office/drawing/2014/main" val="3639944009"/>
                  </a:ext>
                </a:extLst>
              </a:tr>
              <a:tr h="190500">
                <a:tc>
                  <a:txBody>
                    <a:bodyPr/>
                    <a:lstStyle/>
                    <a:p>
                      <a:pPr rtl="0" fontAlgn="base"/>
                      <a:r>
                        <a:rPr lang="en-GB" sz="1050">
                          <a:effectLst/>
                        </a:rPr>
                        <a:t>Cardiff </a:t>
                      </a:r>
                      <a:endParaRPr lang="en-GB">
                        <a:effectLst/>
                      </a:endParaRPr>
                    </a:p>
                  </a:txBody>
                  <a:tcPr anchor="b"/>
                </a:tc>
                <a:tc>
                  <a:txBody>
                    <a:bodyPr/>
                    <a:lstStyle/>
                    <a:p>
                      <a:pPr algn="ctr" rtl="0" fontAlgn="base"/>
                      <a:r>
                        <a:rPr lang="en-GB" sz="1050">
                          <a:effectLst/>
                        </a:rPr>
                        <a:t>14 </a:t>
                      </a:r>
                      <a:endParaRPr lang="en-GB">
                        <a:effectLst/>
                      </a:endParaRPr>
                    </a:p>
                  </a:txBody>
                  <a:tcPr anchor="b"/>
                </a:tc>
                <a:tc>
                  <a:txBody>
                    <a:bodyPr/>
                    <a:lstStyle/>
                    <a:p>
                      <a:pPr algn="ctr" rtl="0" fontAlgn="base"/>
                      <a:r>
                        <a:rPr lang="en-GB" sz="1050">
                          <a:effectLst/>
                        </a:rPr>
                        <a:t>2 </a:t>
                      </a:r>
                      <a:endParaRPr lang="en-GB">
                        <a:effectLst/>
                      </a:endParaRPr>
                    </a:p>
                  </a:txBody>
                  <a:tcPr anchor="b"/>
                </a:tc>
                <a:extLst>
                  <a:ext uri="{0D108BD9-81ED-4DB2-BD59-A6C34878D82A}">
                    <a16:rowId xmlns:a16="http://schemas.microsoft.com/office/drawing/2014/main" val="2735613541"/>
                  </a:ext>
                </a:extLst>
              </a:tr>
              <a:tr h="190500">
                <a:tc>
                  <a:txBody>
                    <a:bodyPr/>
                    <a:lstStyle/>
                    <a:p>
                      <a:pPr rtl="0" fontAlgn="base"/>
                      <a:r>
                        <a:rPr lang="en-GB" sz="1050">
                          <a:effectLst/>
                        </a:rPr>
                        <a:t>Carmarthenshire </a:t>
                      </a:r>
                      <a:endParaRPr lang="en-GB">
                        <a:effectLst/>
                      </a:endParaRPr>
                    </a:p>
                  </a:txBody>
                  <a:tcPr anchor="b"/>
                </a:tc>
                <a:tc>
                  <a:txBody>
                    <a:bodyPr/>
                    <a:lstStyle/>
                    <a:p>
                      <a:pPr algn="ctr" rtl="0" fontAlgn="base"/>
                      <a:r>
                        <a:rPr lang="en-GB" sz="1050">
                          <a:effectLst/>
                        </a:rPr>
                        <a:t>1 </a:t>
                      </a:r>
                      <a:endParaRPr lang="en-GB">
                        <a:effectLst/>
                      </a:endParaRPr>
                    </a:p>
                  </a:txBody>
                  <a:tcPr anchor="b"/>
                </a:tc>
                <a:tc>
                  <a:txBody>
                    <a:bodyPr/>
                    <a:lstStyle/>
                    <a:p>
                      <a:pPr algn="ctr" rtl="0" fontAlgn="base"/>
                      <a:r>
                        <a:rPr lang="en-GB" sz="1050">
                          <a:effectLst/>
                        </a:rPr>
                        <a:t>0 </a:t>
                      </a:r>
                      <a:endParaRPr lang="en-GB">
                        <a:effectLst/>
                      </a:endParaRPr>
                    </a:p>
                  </a:txBody>
                  <a:tcPr anchor="b"/>
                </a:tc>
                <a:extLst>
                  <a:ext uri="{0D108BD9-81ED-4DB2-BD59-A6C34878D82A}">
                    <a16:rowId xmlns:a16="http://schemas.microsoft.com/office/drawing/2014/main" val="1911273420"/>
                  </a:ext>
                </a:extLst>
              </a:tr>
              <a:tr h="190500">
                <a:tc>
                  <a:txBody>
                    <a:bodyPr/>
                    <a:lstStyle/>
                    <a:p>
                      <a:pPr rtl="0" fontAlgn="base"/>
                      <a:r>
                        <a:rPr lang="en-GB" sz="1050">
                          <a:effectLst/>
                        </a:rPr>
                        <a:t>Ceredigion </a:t>
                      </a:r>
                      <a:endParaRPr lang="en-GB">
                        <a:effectLst/>
                      </a:endParaRPr>
                    </a:p>
                  </a:txBody>
                  <a:tcPr anchor="b"/>
                </a:tc>
                <a:tc>
                  <a:txBody>
                    <a:bodyPr/>
                    <a:lstStyle/>
                    <a:p>
                      <a:pPr algn="ctr" rtl="0" fontAlgn="base"/>
                      <a:r>
                        <a:rPr lang="en-GB" sz="1050">
                          <a:effectLst/>
                        </a:rPr>
                        <a:t>3 </a:t>
                      </a:r>
                      <a:endParaRPr lang="en-GB">
                        <a:effectLst/>
                      </a:endParaRPr>
                    </a:p>
                  </a:txBody>
                  <a:tcPr anchor="b"/>
                </a:tc>
                <a:tc>
                  <a:txBody>
                    <a:bodyPr/>
                    <a:lstStyle/>
                    <a:p>
                      <a:pPr algn="ctr" rtl="0" fontAlgn="base"/>
                      <a:r>
                        <a:rPr lang="en-GB" sz="1050">
                          <a:effectLst/>
                        </a:rPr>
                        <a:t>1 </a:t>
                      </a:r>
                      <a:endParaRPr lang="en-GB">
                        <a:effectLst/>
                      </a:endParaRPr>
                    </a:p>
                  </a:txBody>
                  <a:tcPr anchor="b"/>
                </a:tc>
                <a:extLst>
                  <a:ext uri="{0D108BD9-81ED-4DB2-BD59-A6C34878D82A}">
                    <a16:rowId xmlns:a16="http://schemas.microsoft.com/office/drawing/2014/main" val="234391714"/>
                  </a:ext>
                </a:extLst>
              </a:tr>
              <a:tr h="190500">
                <a:tc>
                  <a:txBody>
                    <a:bodyPr/>
                    <a:lstStyle/>
                    <a:p>
                      <a:pPr rtl="0" fontAlgn="base"/>
                      <a:r>
                        <a:rPr lang="en-GB" sz="1050">
                          <a:effectLst/>
                        </a:rPr>
                        <a:t>Conwy </a:t>
                      </a:r>
                      <a:endParaRPr lang="en-GB">
                        <a:effectLst/>
                      </a:endParaRPr>
                    </a:p>
                  </a:txBody>
                  <a:tcPr anchor="b"/>
                </a:tc>
                <a:tc>
                  <a:txBody>
                    <a:bodyPr/>
                    <a:lstStyle/>
                    <a:p>
                      <a:pPr algn="ctr" rtl="0" fontAlgn="base"/>
                      <a:r>
                        <a:rPr lang="en-GB" sz="1050">
                          <a:effectLst/>
                        </a:rPr>
                        <a:t>4 </a:t>
                      </a:r>
                      <a:endParaRPr lang="en-GB">
                        <a:effectLst/>
                      </a:endParaRPr>
                    </a:p>
                  </a:txBody>
                  <a:tcPr anchor="b"/>
                </a:tc>
                <a:tc>
                  <a:txBody>
                    <a:bodyPr/>
                    <a:lstStyle/>
                    <a:p>
                      <a:pPr algn="ctr" rtl="0" fontAlgn="base"/>
                      <a:r>
                        <a:rPr lang="en-GB" sz="1050">
                          <a:effectLst/>
                        </a:rPr>
                        <a:t>0 </a:t>
                      </a:r>
                      <a:endParaRPr lang="en-GB">
                        <a:effectLst/>
                      </a:endParaRPr>
                    </a:p>
                  </a:txBody>
                  <a:tcPr anchor="b"/>
                </a:tc>
                <a:extLst>
                  <a:ext uri="{0D108BD9-81ED-4DB2-BD59-A6C34878D82A}">
                    <a16:rowId xmlns:a16="http://schemas.microsoft.com/office/drawing/2014/main" val="983808843"/>
                  </a:ext>
                </a:extLst>
              </a:tr>
              <a:tr h="190500">
                <a:tc>
                  <a:txBody>
                    <a:bodyPr/>
                    <a:lstStyle/>
                    <a:p>
                      <a:pPr rtl="0" fontAlgn="base"/>
                      <a:r>
                        <a:rPr lang="en-GB" sz="1050">
                          <a:effectLst/>
                        </a:rPr>
                        <a:t>Denbighshire </a:t>
                      </a:r>
                      <a:endParaRPr lang="en-GB">
                        <a:effectLst/>
                      </a:endParaRPr>
                    </a:p>
                  </a:txBody>
                  <a:tcPr anchor="b"/>
                </a:tc>
                <a:tc>
                  <a:txBody>
                    <a:bodyPr/>
                    <a:lstStyle/>
                    <a:p>
                      <a:pPr algn="ctr" rtl="0" fontAlgn="base"/>
                      <a:r>
                        <a:rPr lang="en-GB" sz="1050">
                          <a:effectLst/>
                        </a:rPr>
                        <a:t>1 </a:t>
                      </a:r>
                      <a:endParaRPr lang="en-GB">
                        <a:effectLst/>
                      </a:endParaRPr>
                    </a:p>
                  </a:txBody>
                  <a:tcPr anchor="b"/>
                </a:tc>
                <a:tc>
                  <a:txBody>
                    <a:bodyPr/>
                    <a:lstStyle/>
                    <a:p>
                      <a:pPr algn="ctr" rtl="0" fontAlgn="base"/>
                      <a:r>
                        <a:rPr lang="en-GB" sz="1050">
                          <a:effectLst/>
                        </a:rPr>
                        <a:t>0 </a:t>
                      </a:r>
                      <a:endParaRPr lang="en-GB">
                        <a:effectLst/>
                      </a:endParaRPr>
                    </a:p>
                  </a:txBody>
                  <a:tcPr anchor="b"/>
                </a:tc>
                <a:extLst>
                  <a:ext uri="{0D108BD9-81ED-4DB2-BD59-A6C34878D82A}">
                    <a16:rowId xmlns:a16="http://schemas.microsoft.com/office/drawing/2014/main" val="3475124090"/>
                  </a:ext>
                </a:extLst>
              </a:tr>
              <a:tr h="190500">
                <a:tc>
                  <a:txBody>
                    <a:bodyPr/>
                    <a:lstStyle/>
                    <a:p>
                      <a:pPr rtl="0" fontAlgn="base"/>
                      <a:r>
                        <a:rPr lang="en-GB" sz="1050">
                          <a:effectLst/>
                        </a:rPr>
                        <a:t>Flintshire </a:t>
                      </a:r>
                      <a:endParaRPr lang="en-GB">
                        <a:effectLst/>
                      </a:endParaRPr>
                    </a:p>
                  </a:txBody>
                  <a:tcPr anchor="b"/>
                </a:tc>
                <a:tc>
                  <a:txBody>
                    <a:bodyPr/>
                    <a:lstStyle/>
                    <a:p>
                      <a:pPr algn="ctr" rtl="0" fontAlgn="base"/>
                      <a:r>
                        <a:rPr lang="en-GB" sz="1050">
                          <a:effectLst/>
                        </a:rPr>
                        <a:t>0 </a:t>
                      </a:r>
                      <a:endParaRPr lang="en-GB">
                        <a:effectLst/>
                      </a:endParaRPr>
                    </a:p>
                  </a:txBody>
                  <a:tcPr anchor="b"/>
                </a:tc>
                <a:tc>
                  <a:txBody>
                    <a:bodyPr/>
                    <a:lstStyle/>
                    <a:p>
                      <a:pPr algn="ctr" rtl="0" fontAlgn="base"/>
                      <a:r>
                        <a:rPr lang="en-GB" sz="1050">
                          <a:effectLst/>
                        </a:rPr>
                        <a:t>2 </a:t>
                      </a:r>
                      <a:endParaRPr lang="en-GB">
                        <a:effectLst/>
                      </a:endParaRPr>
                    </a:p>
                  </a:txBody>
                  <a:tcPr anchor="b"/>
                </a:tc>
                <a:extLst>
                  <a:ext uri="{0D108BD9-81ED-4DB2-BD59-A6C34878D82A}">
                    <a16:rowId xmlns:a16="http://schemas.microsoft.com/office/drawing/2014/main" val="695119761"/>
                  </a:ext>
                </a:extLst>
              </a:tr>
              <a:tr h="190500">
                <a:tc>
                  <a:txBody>
                    <a:bodyPr/>
                    <a:lstStyle/>
                    <a:p>
                      <a:pPr rtl="0" fontAlgn="base"/>
                      <a:r>
                        <a:rPr lang="en-GB" sz="1050">
                          <a:effectLst/>
                        </a:rPr>
                        <a:t>Gwynedd </a:t>
                      </a:r>
                      <a:endParaRPr lang="en-GB">
                        <a:effectLst/>
                      </a:endParaRPr>
                    </a:p>
                  </a:txBody>
                  <a:tcPr anchor="b"/>
                </a:tc>
                <a:tc>
                  <a:txBody>
                    <a:bodyPr/>
                    <a:lstStyle/>
                    <a:p>
                      <a:pPr algn="ctr" rtl="0" fontAlgn="base"/>
                      <a:r>
                        <a:rPr lang="en-GB" sz="1050">
                          <a:effectLst/>
                        </a:rPr>
                        <a:t>2 </a:t>
                      </a:r>
                      <a:endParaRPr lang="en-GB">
                        <a:effectLst/>
                      </a:endParaRPr>
                    </a:p>
                  </a:txBody>
                  <a:tcPr anchor="b"/>
                </a:tc>
                <a:tc>
                  <a:txBody>
                    <a:bodyPr/>
                    <a:lstStyle/>
                    <a:p>
                      <a:pPr algn="ctr" rtl="0" fontAlgn="base"/>
                      <a:r>
                        <a:rPr lang="en-GB" sz="1050">
                          <a:effectLst/>
                        </a:rPr>
                        <a:t>1 </a:t>
                      </a:r>
                      <a:endParaRPr lang="en-GB">
                        <a:effectLst/>
                      </a:endParaRPr>
                    </a:p>
                  </a:txBody>
                  <a:tcPr anchor="b"/>
                </a:tc>
                <a:extLst>
                  <a:ext uri="{0D108BD9-81ED-4DB2-BD59-A6C34878D82A}">
                    <a16:rowId xmlns:a16="http://schemas.microsoft.com/office/drawing/2014/main" val="3240558959"/>
                  </a:ext>
                </a:extLst>
              </a:tr>
              <a:tr h="190500">
                <a:tc>
                  <a:txBody>
                    <a:bodyPr/>
                    <a:lstStyle/>
                    <a:p>
                      <a:pPr rtl="0" fontAlgn="base"/>
                      <a:r>
                        <a:rPr lang="en-GB" sz="1050">
                          <a:effectLst/>
                        </a:rPr>
                        <a:t>Isle of Anglesey </a:t>
                      </a:r>
                      <a:endParaRPr lang="en-GB">
                        <a:effectLst/>
                      </a:endParaRPr>
                    </a:p>
                  </a:txBody>
                  <a:tcPr anchor="b"/>
                </a:tc>
                <a:tc>
                  <a:txBody>
                    <a:bodyPr/>
                    <a:lstStyle/>
                    <a:p>
                      <a:pPr algn="ctr" rtl="0" fontAlgn="base"/>
                      <a:r>
                        <a:rPr lang="en-GB" sz="1050">
                          <a:effectLst/>
                        </a:rPr>
                        <a:t>0 </a:t>
                      </a:r>
                      <a:endParaRPr lang="en-GB">
                        <a:effectLst/>
                      </a:endParaRPr>
                    </a:p>
                  </a:txBody>
                  <a:tcPr anchor="b"/>
                </a:tc>
                <a:tc>
                  <a:txBody>
                    <a:bodyPr/>
                    <a:lstStyle/>
                    <a:p>
                      <a:pPr algn="ctr" rtl="0" fontAlgn="base"/>
                      <a:r>
                        <a:rPr lang="en-GB" sz="1050">
                          <a:effectLst/>
                        </a:rPr>
                        <a:t>0 </a:t>
                      </a:r>
                      <a:endParaRPr lang="en-GB">
                        <a:effectLst/>
                      </a:endParaRPr>
                    </a:p>
                  </a:txBody>
                  <a:tcPr anchor="b"/>
                </a:tc>
                <a:extLst>
                  <a:ext uri="{0D108BD9-81ED-4DB2-BD59-A6C34878D82A}">
                    <a16:rowId xmlns:a16="http://schemas.microsoft.com/office/drawing/2014/main" val="763960040"/>
                  </a:ext>
                </a:extLst>
              </a:tr>
              <a:tr h="190500">
                <a:tc>
                  <a:txBody>
                    <a:bodyPr/>
                    <a:lstStyle/>
                    <a:p>
                      <a:pPr rtl="0" fontAlgn="base"/>
                      <a:r>
                        <a:rPr lang="en-GB" sz="1050">
                          <a:effectLst/>
                        </a:rPr>
                        <a:t>Merthyr Tydfil </a:t>
                      </a:r>
                      <a:endParaRPr lang="en-GB">
                        <a:effectLst/>
                      </a:endParaRPr>
                    </a:p>
                  </a:txBody>
                  <a:tcPr anchor="b"/>
                </a:tc>
                <a:tc>
                  <a:txBody>
                    <a:bodyPr/>
                    <a:lstStyle/>
                    <a:p>
                      <a:pPr algn="ctr" rtl="0" fontAlgn="base"/>
                      <a:r>
                        <a:rPr lang="en-GB" sz="1050">
                          <a:effectLst/>
                        </a:rPr>
                        <a:t>2 </a:t>
                      </a:r>
                      <a:endParaRPr lang="en-GB">
                        <a:effectLst/>
                      </a:endParaRPr>
                    </a:p>
                  </a:txBody>
                  <a:tcPr anchor="b"/>
                </a:tc>
                <a:tc>
                  <a:txBody>
                    <a:bodyPr/>
                    <a:lstStyle/>
                    <a:p>
                      <a:pPr algn="ctr" rtl="0" fontAlgn="base"/>
                      <a:r>
                        <a:rPr lang="en-GB" sz="1050">
                          <a:effectLst/>
                        </a:rPr>
                        <a:t>0 </a:t>
                      </a:r>
                      <a:endParaRPr lang="en-GB">
                        <a:effectLst/>
                      </a:endParaRPr>
                    </a:p>
                  </a:txBody>
                  <a:tcPr anchor="b"/>
                </a:tc>
                <a:extLst>
                  <a:ext uri="{0D108BD9-81ED-4DB2-BD59-A6C34878D82A}">
                    <a16:rowId xmlns:a16="http://schemas.microsoft.com/office/drawing/2014/main" val="1013833819"/>
                  </a:ext>
                </a:extLst>
              </a:tr>
              <a:tr h="190500">
                <a:tc>
                  <a:txBody>
                    <a:bodyPr/>
                    <a:lstStyle/>
                    <a:p>
                      <a:pPr rtl="0" fontAlgn="base"/>
                      <a:r>
                        <a:rPr lang="en-GB" sz="1050">
                          <a:effectLst/>
                        </a:rPr>
                        <a:t>Monmouthshire </a:t>
                      </a:r>
                      <a:endParaRPr lang="en-GB">
                        <a:effectLst/>
                      </a:endParaRPr>
                    </a:p>
                  </a:txBody>
                  <a:tcPr anchor="b"/>
                </a:tc>
                <a:tc>
                  <a:txBody>
                    <a:bodyPr/>
                    <a:lstStyle/>
                    <a:p>
                      <a:pPr algn="ctr" rtl="0" fontAlgn="base"/>
                      <a:r>
                        <a:rPr lang="en-GB" sz="1050">
                          <a:effectLst/>
                        </a:rPr>
                        <a:t>1 </a:t>
                      </a:r>
                      <a:endParaRPr lang="en-GB">
                        <a:effectLst/>
                      </a:endParaRPr>
                    </a:p>
                  </a:txBody>
                  <a:tcPr anchor="b"/>
                </a:tc>
                <a:tc>
                  <a:txBody>
                    <a:bodyPr/>
                    <a:lstStyle/>
                    <a:p>
                      <a:pPr algn="ctr" rtl="0" fontAlgn="base"/>
                      <a:r>
                        <a:rPr lang="en-GB" sz="1050">
                          <a:effectLst/>
                        </a:rPr>
                        <a:t>0 </a:t>
                      </a:r>
                      <a:endParaRPr lang="en-GB">
                        <a:effectLst/>
                      </a:endParaRPr>
                    </a:p>
                  </a:txBody>
                  <a:tcPr anchor="b"/>
                </a:tc>
                <a:extLst>
                  <a:ext uri="{0D108BD9-81ED-4DB2-BD59-A6C34878D82A}">
                    <a16:rowId xmlns:a16="http://schemas.microsoft.com/office/drawing/2014/main" val="1362586349"/>
                  </a:ext>
                </a:extLst>
              </a:tr>
              <a:tr h="190500">
                <a:tc>
                  <a:txBody>
                    <a:bodyPr/>
                    <a:lstStyle/>
                    <a:p>
                      <a:pPr rtl="0" fontAlgn="base"/>
                      <a:r>
                        <a:rPr lang="en-GB" sz="1050">
                          <a:effectLst/>
                        </a:rPr>
                        <a:t>Neath Port Talbot </a:t>
                      </a:r>
                      <a:endParaRPr lang="en-GB">
                        <a:effectLst/>
                      </a:endParaRPr>
                    </a:p>
                  </a:txBody>
                  <a:tcPr anchor="b"/>
                </a:tc>
                <a:tc>
                  <a:txBody>
                    <a:bodyPr/>
                    <a:lstStyle/>
                    <a:p>
                      <a:pPr algn="ctr" rtl="0" fontAlgn="base"/>
                      <a:r>
                        <a:rPr lang="en-GB" sz="1050">
                          <a:effectLst/>
                        </a:rPr>
                        <a:t>1 </a:t>
                      </a:r>
                      <a:endParaRPr lang="en-GB">
                        <a:effectLst/>
                      </a:endParaRPr>
                    </a:p>
                  </a:txBody>
                  <a:tcPr anchor="b"/>
                </a:tc>
                <a:tc>
                  <a:txBody>
                    <a:bodyPr/>
                    <a:lstStyle/>
                    <a:p>
                      <a:pPr algn="ctr" rtl="0" fontAlgn="base"/>
                      <a:r>
                        <a:rPr lang="en-GB" sz="1050">
                          <a:effectLst/>
                        </a:rPr>
                        <a:t>0 </a:t>
                      </a:r>
                      <a:endParaRPr lang="en-GB">
                        <a:effectLst/>
                      </a:endParaRPr>
                    </a:p>
                  </a:txBody>
                  <a:tcPr anchor="b"/>
                </a:tc>
                <a:extLst>
                  <a:ext uri="{0D108BD9-81ED-4DB2-BD59-A6C34878D82A}">
                    <a16:rowId xmlns:a16="http://schemas.microsoft.com/office/drawing/2014/main" val="3703826834"/>
                  </a:ext>
                </a:extLst>
              </a:tr>
              <a:tr h="190500">
                <a:tc>
                  <a:txBody>
                    <a:bodyPr/>
                    <a:lstStyle/>
                    <a:p>
                      <a:pPr rtl="0" fontAlgn="base"/>
                      <a:r>
                        <a:rPr lang="en-GB" sz="1050">
                          <a:effectLst/>
                        </a:rPr>
                        <a:t>Newport </a:t>
                      </a:r>
                      <a:endParaRPr lang="en-GB">
                        <a:effectLst/>
                      </a:endParaRPr>
                    </a:p>
                  </a:txBody>
                  <a:tcPr anchor="b"/>
                </a:tc>
                <a:tc>
                  <a:txBody>
                    <a:bodyPr/>
                    <a:lstStyle/>
                    <a:p>
                      <a:pPr algn="ctr" rtl="0" fontAlgn="base"/>
                      <a:r>
                        <a:rPr lang="en-GB" sz="1050">
                          <a:effectLst/>
                        </a:rPr>
                        <a:t>1 </a:t>
                      </a:r>
                      <a:endParaRPr lang="en-GB">
                        <a:effectLst/>
                      </a:endParaRPr>
                    </a:p>
                  </a:txBody>
                  <a:tcPr anchor="b"/>
                </a:tc>
                <a:tc>
                  <a:txBody>
                    <a:bodyPr/>
                    <a:lstStyle/>
                    <a:p>
                      <a:pPr algn="ctr" rtl="0" fontAlgn="base"/>
                      <a:r>
                        <a:rPr lang="en-GB" sz="1050">
                          <a:effectLst/>
                        </a:rPr>
                        <a:t>0 </a:t>
                      </a:r>
                      <a:endParaRPr lang="en-GB">
                        <a:effectLst/>
                      </a:endParaRPr>
                    </a:p>
                  </a:txBody>
                  <a:tcPr anchor="b"/>
                </a:tc>
                <a:extLst>
                  <a:ext uri="{0D108BD9-81ED-4DB2-BD59-A6C34878D82A}">
                    <a16:rowId xmlns:a16="http://schemas.microsoft.com/office/drawing/2014/main" val="62585175"/>
                  </a:ext>
                </a:extLst>
              </a:tr>
              <a:tr h="190500">
                <a:tc>
                  <a:txBody>
                    <a:bodyPr/>
                    <a:lstStyle/>
                    <a:p>
                      <a:pPr rtl="0" fontAlgn="base"/>
                      <a:r>
                        <a:rPr lang="en-GB" sz="1050">
                          <a:effectLst/>
                        </a:rPr>
                        <a:t>Pembrokeshire </a:t>
                      </a:r>
                      <a:endParaRPr lang="en-GB">
                        <a:effectLst/>
                      </a:endParaRPr>
                    </a:p>
                  </a:txBody>
                  <a:tcPr anchor="b"/>
                </a:tc>
                <a:tc>
                  <a:txBody>
                    <a:bodyPr/>
                    <a:lstStyle/>
                    <a:p>
                      <a:pPr algn="ctr" rtl="0" fontAlgn="base"/>
                      <a:r>
                        <a:rPr lang="en-GB" sz="1050">
                          <a:effectLst/>
                        </a:rPr>
                        <a:t>6 </a:t>
                      </a:r>
                      <a:endParaRPr lang="en-GB">
                        <a:effectLst/>
                      </a:endParaRPr>
                    </a:p>
                  </a:txBody>
                  <a:tcPr anchor="b"/>
                </a:tc>
                <a:tc>
                  <a:txBody>
                    <a:bodyPr/>
                    <a:lstStyle/>
                    <a:p>
                      <a:pPr algn="ctr" rtl="0" fontAlgn="base"/>
                      <a:r>
                        <a:rPr lang="en-GB" sz="1050">
                          <a:effectLst/>
                        </a:rPr>
                        <a:t>0 </a:t>
                      </a:r>
                      <a:endParaRPr lang="en-GB">
                        <a:effectLst/>
                      </a:endParaRPr>
                    </a:p>
                  </a:txBody>
                  <a:tcPr anchor="b"/>
                </a:tc>
                <a:extLst>
                  <a:ext uri="{0D108BD9-81ED-4DB2-BD59-A6C34878D82A}">
                    <a16:rowId xmlns:a16="http://schemas.microsoft.com/office/drawing/2014/main" val="141501401"/>
                  </a:ext>
                </a:extLst>
              </a:tr>
              <a:tr h="190500">
                <a:tc>
                  <a:txBody>
                    <a:bodyPr/>
                    <a:lstStyle/>
                    <a:p>
                      <a:pPr rtl="0" fontAlgn="base"/>
                      <a:r>
                        <a:rPr lang="en-GB" sz="1050">
                          <a:effectLst/>
                        </a:rPr>
                        <a:t>Powys </a:t>
                      </a:r>
                      <a:endParaRPr lang="en-GB">
                        <a:effectLst/>
                      </a:endParaRPr>
                    </a:p>
                  </a:txBody>
                  <a:tcPr anchor="b"/>
                </a:tc>
                <a:tc>
                  <a:txBody>
                    <a:bodyPr/>
                    <a:lstStyle/>
                    <a:p>
                      <a:pPr algn="ctr" rtl="0" fontAlgn="base"/>
                      <a:r>
                        <a:rPr lang="en-GB" sz="1050">
                          <a:effectLst/>
                        </a:rPr>
                        <a:t>2 </a:t>
                      </a:r>
                      <a:endParaRPr lang="en-GB">
                        <a:effectLst/>
                      </a:endParaRPr>
                    </a:p>
                  </a:txBody>
                  <a:tcPr anchor="b"/>
                </a:tc>
                <a:tc>
                  <a:txBody>
                    <a:bodyPr/>
                    <a:lstStyle/>
                    <a:p>
                      <a:pPr algn="ctr" rtl="0" fontAlgn="base"/>
                      <a:r>
                        <a:rPr lang="en-GB" sz="1050">
                          <a:effectLst/>
                        </a:rPr>
                        <a:t>1 </a:t>
                      </a:r>
                      <a:endParaRPr lang="en-GB">
                        <a:effectLst/>
                      </a:endParaRPr>
                    </a:p>
                  </a:txBody>
                  <a:tcPr anchor="b"/>
                </a:tc>
                <a:extLst>
                  <a:ext uri="{0D108BD9-81ED-4DB2-BD59-A6C34878D82A}">
                    <a16:rowId xmlns:a16="http://schemas.microsoft.com/office/drawing/2014/main" val="216339141"/>
                  </a:ext>
                </a:extLst>
              </a:tr>
              <a:tr h="190500">
                <a:tc>
                  <a:txBody>
                    <a:bodyPr/>
                    <a:lstStyle/>
                    <a:p>
                      <a:pPr rtl="0" fontAlgn="base"/>
                      <a:r>
                        <a:rPr lang="en-GB" sz="1050">
                          <a:effectLst/>
                        </a:rPr>
                        <a:t>Rhondda Cynon Taff </a:t>
                      </a:r>
                      <a:endParaRPr lang="en-GB">
                        <a:effectLst/>
                      </a:endParaRPr>
                    </a:p>
                  </a:txBody>
                  <a:tcPr anchor="b"/>
                </a:tc>
                <a:tc>
                  <a:txBody>
                    <a:bodyPr/>
                    <a:lstStyle/>
                    <a:p>
                      <a:pPr algn="ctr" rtl="0" fontAlgn="base"/>
                      <a:r>
                        <a:rPr lang="en-GB" sz="1050">
                          <a:effectLst/>
                        </a:rPr>
                        <a:t>3 </a:t>
                      </a:r>
                      <a:endParaRPr lang="en-GB">
                        <a:effectLst/>
                      </a:endParaRPr>
                    </a:p>
                  </a:txBody>
                  <a:tcPr anchor="b"/>
                </a:tc>
                <a:tc>
                  <a:txBody>
                    <a:bodyPr/>
                    <a:lstStyle/>
                    <a:p>
                      <a:pPr algn="ctr" rtl="0" fontAlgn="base"/>
                      <a:r>
                        <a:rPr lang="en-GB" sz="1050">
                          <a:effectLst/>
                        </a:rPr>
                        <a:t>0 </a:t>
                      </a:r>
                      <a:endParaRPr lang="en-GB">
                        <a:effectLst/>
                      </a:endParaRPr>
                    </a:p>
                  </a:txBody>
                  <a:tcPr anchor="b"/>
                </a:tc>
                <a:extLst>
                  <a:ext uri="{0D108BD9-81ED-4DB2-BD59-A6C34878D82A}">
                    <a16:rowId xmlns:a16="http://schemas.microsoft.com/office/drawing/2014/main" val="2959619846"/>
                  </a:ext>
                </a:extLst>
              </a:tr>
              <a:tr h="190500">
                <a:tc>
                  <a:txBody>
                    <a:bodyPr/>
                    <a:lstStyle/>
                    <a:p>
                      <a:pPr rtl="0" fontAlgn="base"/>
                      <a:r>
                        <a:rPr lang="en-GB" sz="1050">
                          <a:effectLst/>
                        </a:rPr>
                        <a:t>Swansea </a:t>
                      </a:r>
                      <a:endParaRPr lang="en-GB">
                        <a:effectLst/>
                      </a:endParaRPr>
                    </a:p>
                  </a:txBody>
                  <a:tcPr anchor="b"/>
                </a:tc>
                <a:tc>
                  <a:txBody>
                    <a:bodyPr/>
                    <a:lstStyle/>
                    <a:p>
                      <a:pPr algn="ctr" rtl="0" fontAlgn="base"/>
                      <a:r>
                        <a:rPr lang="en-GB" sz="1050">
                          <a:effectLst/>
                        </a:rPr>
                        <a:t>3 </a:t>
                      </a:r>
                      <a:endParaRPr lang="en-GB">
                        <a:effectLst/>
                      </a:endParaRPr>
                    </a:p>
                  </a:txBody>
                  <a:tcPr anchor="b"/>
                </a:tc>
                <a:tc>
                  <a:txBody>
                    <a:bodyPr/>
                    <a:lstStyle/>
                    <a:p>
                      <a:pPr algn="ctr" rtl="0" fontAlgn="base"/>
                      <a:r>
                        <a:rPr lang="en-GB" sz="1050">
                          <a:effectLst/>
                        </a:rPr>
                        <a:t>0 </a:t>
                      </a:r>
                      <a:endParaRPr lang="en-GB">
                        <a:effectLst/>
                      </a:endParaRPr>
                    </a:p>
                  </a:txBody>
                  <a:tcPr anchor="b"/>
                </a:tc>
                <a:extLst>
                  <a:ext uri="{0D108BD9-81ED-4DB2-BD59-A6C34878D82A}">
                    <a16:rowId xmlns:a16="http://schemas.microsoft.com/office/drawing/2014/main" val="3008733182"/>
                  </a:ext>
                </a:extLst>
              </a:tr>
              <a:tr h="190500">
                <a:tc>
                  <a:txBody>
                    <a:bodyPr/>
                    <a:lstStyle/>
                    <a:p>
                      <a:pPr rtl="0" fontAlgn="base"/>
                      <a:r>
                        <a:rPr lang="en-GB" sz="1050">
                          <a:effectLst/>
                        </a:rPr>
                        <a:t>Torfaen </a:t>
                      </a:r>
                      <a:endParaRPr lang="en-GB">
                        <a:effectLst/>
                      </a:endParaRPr>
                    </a:p>
                  </a:txBody>
                  <a:tcPr anchor="b"/>
                </a:tc>
                <a:tc>
                  <a:txBody>
                    <a:bodyPr/>
                    <a:lstStyle/>
                    <a:p>
                      <a:pPr algn="ctr" rtl="0" fontAlgn="base"/>
                      <a:r>
                        <a:rPr lang="en-GB" sz="1050">
                          <a:effectLst/>
                        </a:rPr>
                        <a:t>1 </a:t>
                      </a:r>
                      <a:endParaRPr lang="en-GB">
                        <a:effectLst/>
                      </a:endParaRPr>
                    </a:p>
                  </a:txBody>
                  <a:tcPr anchor="b"/>
                </a:tc>
                <a:tc>
                  <a:txBody>
                    <a:bodyPr/>
                    <a:lstStyle/>
                    <a:p>
                      <a:pPr algn="ctr" rtl="0" fontAlgn="base"/>
                      <a:r>
                        <a:rPr lang="en-GB" sz="1050">
                          <a:effectLst/>
                        </a:rPr>
                        <a:t>0 </a:t>
                      </a:r>
                      <a:endParaRPr lang="en-GB">
                        <a:effectLst/>
                      </a:endParaRPr>
                    </a:p>
                  </a:txBody>
                  <a:tcPr anchor="b"/>
                </a:tc>
                <a:extLst>
                  <a:ext uri="{0D108BD9-81ED-4DB2-BD59-A6C34878D82A}">
                    <a16:rowId xmlns:a16="http://schemas.microsoft.com/office/drawing/2014/main" val="346654410"/>
                  </a:ext>
                </a:extLst>
              </a:tr>
              <a:tr h="190500">
                <a:tc>
                  <a:txBody>
                    <a:bodyPr/>
                    <a:lstStyle/>
                    <a:p>
                      <a:pPr rtl="0" fontAlgn="base"/>
                      <a:r>
                        <a:rPr lang="en-GB" sz="1050">
                          <a:effectLst/>
                        </a:rPr>
                        <a:t>Vale of Glamorgan </a:t>
                      </a:r>
                      <a:endParaRPr lang="en-GB">
                        <a:effectLst/>
                      </a:endParaRPr>
                    </a:p>
                  </a:txBody>
                  <a:tcPr anchor="b"/>
                </a:tc>
                <a:tc>
                  <a:txBody>
                    <a:bodyPr/>
                    <a:lstStyle/>
                    <a:p>
                      <a:pPr algn="ctr" rtl="0" fontAlgn="base"/>
                      <a:r>
                        <a:rPr lang="en-GB" sz="1050">
                          <a:effectLst/>
                        </a:rPr>
                        <a:t>5 </a:t>
                      </a:r>
                      <a:endParaRPr lang="en-GB">
                        <a:effectLst/>
                      </a:endParaRPr>
                    </a:p>
                  </a:txBody>
                  <a:tcPr anchor="b"/>
                </a:tc>
                <a:tc>
                  <a:txBody>
                    <a:bodyPr/>
                    <a:lstStyle/>
                    <a:p>
                      <a:pPr algn="ctr" rtl="0" fontAlgn="base"/>
                      <a:r>
                        <a:rPr lang="en-GB" sz="1050">
                          <a:effectLst/>
                        </a:rPr>
                        <a:t>0 </a:t>
                      </a:r>
                      <a:endParaRPr lang="en-GB">
                        <a:effectLst/>
                      </a:endParaRPr>
                    </a:p>
                  </a:txBody>
                  <a:tcPr anchor="b"/>
                </a:tc>
                <a:extLst>
                  <a:ext uri="{0D108BD9-81ED-4DB2-BD59-A6C34878D82A}">
                    <a16:rowId xmlns:a16="http://schemas.microsoft.com/office/drawing/2014/main" val="1776775475"/>
                  </a:ext>
                </a:extLst>
              </a:tr>
              <a:tr h="190500">
                <a:tc>
                  <a:txBody>
                    <a:bodyPr/>
                    <a:lstStyle/>
                    <a:p>
                      <a:pPr rtl="0" fontAlgn="base"/>
                      <a:r>
                        <a:rPr lang="en-GB" sz="1050">
                          <a:effectLst/>
                        </a:rPr>
                        <a:t>Wrexham </a:t>
                      </a:r>
                      <a:endParaRPr lang="en-GB">
                        <a:effectLst/>
                      </a:endParaRPr>
                    </a:p>
                  </a:txBody>
                  <a:tcPr anchor="b"/>
                </a:tc>
                <a:tc>
                  <a:txBody>
                    <a:bodyPr/>
                    <a:lstStyle/>
                    <a:p>
                      <a:pPr algn="ctr" rtl="0" fontAlgn="base"/>
                      <a:r>
                        <a:rPr lang="en-GB" sz="1050">
                          <a:effectLst/>
                        </a:rPr>
                        <a:t>1 </a:t>
                      </a:r>
                      <a:endParaRPr lang="en-GB">
                        <a:effectLst/>
                      </a:endParaRPr>
                    </a:p>
                  </a:txBody>
                  <a:tcPr anchor="b"/>
                </a:tc>
                <a:tc>
                  <a:txBody>
                    <a:bodyPr/>
                    <a:lstStyle/>
                    <a:p>
                      <a:pPr algn="ctr" rtl="0" fontAlgn="base"/>
                      <a:r>
                        <a:rPr lang="en-GB" sz="1050">
                          <a:effectLst/>
                        </a:rPr>
                        <a:t>1 </a:t>
                      </a:r>
                      <a:endParaRPr lang="en-GB">
                        <a:effectLst/>
                      </a:endParaRPr>
                    </a:p>
                  </a:txBody>
                  <a:tcPr anchor="b"/>
                </a:tc>
                <a:extLst>
                  <a:ext uri="{0D108BD9-81ED-4DB2-BD59-A6C34878D82A}">
                    <a16:rowId xmlns:a16="http://schemas.microsoft.com/office/drawing/2014/main" val="1786885969"/>
                  </a:ext>
                </a:extLst>
              </a:tr>
            </a:tbl>
          </a:graphicData>
        </a:graphic>
      </p:graphicFrame>
      <p:sp>
        <p:nvSpPr>
          <p:cNvPr id="6" name="TextBox 5">
            <a:extLst>
              <a:ext uri="{FF2B5EF4-FFF2-40B4-BE49-F238E27FC236}">
                <a16:creationId xmlns:a16="http://schemas.microsoft.com/office/drawing/2014/main" id="{D1FAF9E9-3CD1-4244-906E-E7D67CDBC6AC}"/>
              </a:ext>
            </a:extLst>
          </p:cNvPr>
          <p:cNvSpPr txBox="1"/>
          <p:nvPr/>
        </p:nvSpPr>
        <p:spPr>
          <a:xfrm>
            <a:off x="1336714" y="5982159"/>
            <a:ext cx="2963537" cy="85408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a:latin typeface="Segoe UI"/>
              <a:cs typeface="Segoe UI"/>
            </a:endParaRPr>
          </a:p>
          <a:p>
            <a:r>
              <a:rPr lang="en-US" sz="1050" i="1">
                <a:latin typeface="Times New Roman"/>
                <a:cs typeface="Segoe UI"/>
              </a:rPr>
              <a:t>Source: Database of coworking spaces and networks of the ERC WORKANDHOME project compiled by GeoData (University of Southampton)</a:t>
            </a:r>
            <a:r>
              <a:rPr lang="en-US" sz="1050">
                <a:latin typeface="Times New Roman"/>
                <a:cs typeface="Times New Roman"/>
              </a:rPr>
              <a:t> </a:t>
            </a:r>
          </a:p>
        </p:txBody>
      </p:sp>
      <p:sp>
        <p:nvSpPr>
          <p:cNvPr id="7" name="TextBox 6">
            <a:extLst>
              <a:ext uri="{FF2B5EF4-FFF2-40B4-BE49-F238E27FC236}">
                <a16:creationId xmlns:a16="http://schemas.microsoft.com/office/drawing/2014/main" id="{F53306C0-FB47-43C4-8B01-01880168FB1F}"/>
              </a:ext>
            </a:extLst>
          </p:cNvPr>
          <p:cNvSpPr txBox="1"/>
          <p:nvPr/>
        </p:nvSpPr>
        <p:spPr>
          <a:xfrm>
            <a:off x="492087" y="1713123"/>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cs typeface="Calibri"/>
            </a:endParaRPr>
          </a:p>
        </p:txBody>
      </p:sp>
      <p:sp>
        <p:nvSpPr>
          <p:cNvPr id="8" name="TextBox 7">
            <a:extLst>
              <a:ext uri="{FF2B5EF4-FFF2-40B4-BE49-F238E27FC236}">
                <a16:creationId xmlns:a16="http://schemas.microsoft.com/office/drawing/2014/main" id="{368DE81E-12A5-44C0-BC55-262C6E564868}"/>
              </a:ext>
            </a:extLst>
          </p:cNvPr>
          <p:cNvSpPr txBox="1"/>
          <p:nvPr/>
        </p:nvSpPr>
        <p:spPr>
          <a:xfrm>
            <a:off x="8047822" y="2043629"/>
            <a:ext cx="2743200"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dirty="0"/>
              <a:t>Wales had a relative high count of coworking spaces per capita compared to English regions in 2018/19.</a:t>
            </a:r>
          </a:p>
        </p:txBody>
      </p:sp>
      <p:sp>
        <p:nvSpPr>
          <p:cNvPr id="9" name="TextBox 8">
            <a:extLst>
              <a:ext uri="{FF2B5EF4-FFF2-40B4-BE49-F238E27FC236}">
                <a16:creationId xmlns:a16="http://schemas.microsoft.com/office/drawing/2014/main" id="{2CFFB75F-512F-4A25-82DE-9D2B557055B2}"/>
              </a:ext>
            </a:extLst>
          </p:cNvPr>
          <p:cNvSpPr txBox="1"/>
          <p:nvPr/>
        </p:nvSpPr>
        <p:spPr>
          <a:xfrm>
            <a:off x="8387508" y="3494183"/>
            <a:ext cx="3275681"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t>(0.31 coworking spaces per 1,000 residents, North West 0.17, London 1.29)</a:t>
            </a:r>
          </a:p>
        </p:txBody>
      </p:sp>
      <p:sp>
        <p:nvSpPr>
          <p:cNvPr id="10" name="TextBox 9">
            <a:extLst>
              <a:ext uri="{FF2B5EF4-FFF2-40B4-BE49-F238E27FC236}">
                <a16:creationId xmlns:a16="http://schemas.microsoft.com/office/drawing/2014/main" id="{9DB15739-882D-469A-A42C-565D1BFA009E}"/>
              </a:ext>
            </a:extLst>
          </p:cNvPr>
          <p:cNvSpPr txBox="1"/>
          <p:nvPr/>
        </p:nvSpPr>
        <p:spPr>
          <a:xfrm>
            <a:off x="8093725" y="4586690"/>
            <a:ext cx="3496019" cy="1477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dirty="0"/>
              <a:t>What is further distinct in Wales is the role not-for-profit/co-operative coworking spaces such as </a:t>
            </a:r>
            <a:r>
              <a:rPr lang="en-US" dirty="0" err="1"/>
              <a:t>Indycube</a:t>
            </a:r>
            <a:r>
              <a:rPr lang="en-US" dirty="0"/>
              <a:t> </a:t>
            </a:r>
          </a:p>
          <a:p>
            <a:endParaRPr lang="en-US" dirty="0">
              <a:cs typeface="Calibri"/>
            </a:endParaRPr>
          </a:p>
        </p:txBody>
      </p:sp>
    </p:spTree>
    <p:extLst>
      <p:ext uri="{BB962C8B-B14F-4D97-AF65-F5344CB8AC3E}">
        <p14:creationId xmlns:p14="http://schemas.microsoft.com/office/powerpoint/2010/main" val="164158920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12</Slides>
  <Notes>1</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Office Theme</vt:lpstr>
      <vt:lpstr>Remote working futures: what are the likely spatial implications in Wales and beyond?</vt:lpstr>
      <vt:lpstr>Rationale...</vt:lpstr>
      <vt:lpstr>Rationale contd...</vt:lpstr>
      <vt:lpstr>PowerPoint Presentation</vt:lpstr>
      <vt:lpstr>Ability to work from home scores by Local Authorities </vt:lpstr>
      <vt:lpstr>Homeworker types by urban versus rural residential location in Wales, England and UK </vt:lpstr>
      <vt:lpstr>What is a ‘co-working space’ anyway??</vt:lpstr>
      <vt:lpstr>The growth of coworking globally (total number of spaces)</vt:lpstr>
      <vt:lpstr>Number of coworking facilities and informal networks 2018/19 by local authorities in Wales</vt:lpstr>
      <vt:lpstr>In Summary...</vt:lpstr>
      <vt:lpstr>Questions to answer...</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345</cp:revision>
  <dcterms:created xsi:type="dcterms:W3CDTF">2021-05-18T14:19:38Z</dcterms:created>
  <dcterms:modified xsi:type="dcterms:W3CDTF">2021-05-19T18:38:07Z</dcterms:modified>
</cp:coreProperties>
</file>