
<file path=[Content_Types].xml><?xml version="1.0" encoding="utf-8"?>
<Types xmlns="http://schemas.openxmlformats.org/package/2006/content-types">
  <Default Extension="png" ContentType="image/png"/>
  <Default Extension="MTS" ContentType="video/mp2t"/>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50" r:id="rId5"/>
  </p:sldMasterIdLst>
  <p:notesMasterIdLst>
    <p:notesMasterId r:id="rId22"/>
  </p:notesMasterIdLst>
  <p:handoutMasterIdLst>
    <p:handoutMasterId r:id="rId23"/>
  </p:handoutMasterIdLst>
  <p:sldIdLst>
    <p:sldId id="256" r:id="rId6"/>
    <p:sldId id="257" r:id="rId7"/>
    <p:sldId id="261" r:id="rId8"/>
    <p:sldId id="264" r:id="rId9"/>
    <p:sldId id="265" r:id="rId10"/>
    <p:sldId id="266" r:id="rId11"/>
    <p:sldId id="267" r:id="rId12"/>
    <p:sldId id="283" r:id="rId13"/>
    <p:sldId id="262" r:id="rId14"/>
    <p:sldId id="263" r:id="rId15"/>
    <p:sldId id="272" r:id="rId16"/>
    <p:sldId id="285" r:id="rId17"/>
    <p:sldId id="286" r:id="rId18"/>
    <p:sldId id="273" r:id="rId19"/>
    <p:sldId id="274" r:id="rId20"/>
    <p:sldId id="259" r:id="rId21"/>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34" autoAdjust="0"/>
    <p:restoredTop sz="94663"/>
  </p:normalViewPr>
  <p:slideViewPr>
    <p:cSldViewPr snapToGrid="0" snapToObjects="1">
      <p:cViewPr varScale="1">
        <p:scale>
          <a:sx n="115" d="100"/>
          <a:sy n="115" d="100"/>
        </p:scale>
        <p:origin x="444" y="108"/>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6/11/relationships/changesInfo" Target="NUL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handoutMaster" Target="handoutMasters/handoutMaster1.xml"/><Relationship Id="rId28" Type="http://schemas.microsoft.com/office/2015/10/relationships/revisionInfo" Target="NUL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B99430C1-7405-4D6A-B7FD-B303C52831D5}" type="datetimeFigureOut">
              <a:rPr lang="en-GB" smtClean="0"/>
              <a:t>20/05/2021</a:t>
            </a:fld>
            <a:endParaRPr lang="en-GB"/>
          </a:p>
        </p:txBody>
      </p:sp>
      <p:sp>
        <p:nvSpPr>
          <p:cNvPr id="4" name="Footer Placeholder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267CE90-4F10-4D90-A9A7-6CB67C571AD7}" type="slidenum">
              <a:rPr lang="en-GB" smtClean="0"/>
              <a:t>‹#›</a:t>
            </a:fld>
            <a:endParaRPr lang="en-GB"/>
          </a:p>
        </p:txBody>
      </p:sp>
    </p:spTree>
    <p:extLst>
      <p:ext uri="{BB962C8B-B14F-4D97-AF65-F5344CB8AC3E}">
        <p14:creationId xmlns:p14="http://schemas.microsoft.com/office/powerpoint/2010/main" val="4252391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F38ACD08-5DF5-BD4B-807B-F11B16FFC28F}" type="datetimeFigureOut">
              <a:rPr lang="en-US" smtClean="0"/>
              <a:pPr/>
              <a:t>5/20/2021</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3FB902F4-BDC4-E545-963F-EE58C192BFC7}" type="slidenum">
              <a:rPr lang="en-US" smtClean="0"/>
              <a:pPr/>
              <a:t>‹#›</a:t>
            </a:fld>
            <a:endParaRPr lang="en-US"/>
          </a:p>
        </p:txBody>
      </p:sp>
    </p:spTree>
    <p:extLst>
      <p:ext uri="{BB962C8B-B14F-4D97-AF65-F5344CB8AC3E}">
        <p14:creationId xmlns:p14="http://schemas.microsoft.com/office/powerpoint/2010/main" val="41904173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FB902F4-BDC4-E545-963F-EE58C192BFC7}" type="slidenum">
              <a:rPr lang="en-US" smtClean="0"/>
              <a:pPr/>
              <a:t>1</a:t>
            </a:fld>
            <a:endParaRPr lang="en-US"/>
          </a:p>
        </p:txBody>
      </p:sp>
    </p:spTree>
    <p:extLst>
      <p:ext uri="{BB962C8B-B14F-4D97-AF65-F5344CB8AC3E}">
        <p14:creationId xmlns:p14="http://schemas.microsoft.com/office/powerpoint/2010/main" val="41364495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8610600" y="6356350"/>
            <a:ext cx="3235036" cy="365125"/>
          </a:xfrm>
        </p:spPr>
        <p:txBody>
          <a:bodyPr/>
          <a:lstStyle/>
          <a:p>
            <a:fld id="{0C31D5D2-5FC6-8744-87A0-60E5ED809D74}" type="slidenum">
              <a:rPr lang="en-US" smtClean="0"/>
              <a:pPr/>
              <a:t>‹#›</a:t>
            </a:fld>
            <a:endParaRPr lang="en-US"/>
          </a:p>
        </p:txBody>
      </p:sp>
      <p:sp>
        <p:nvSpPr>
          <p:cNvPr id="8" name="Title 7"/>
          <p:cNvSpPr>
            <a:spLocks noGrp="1"/>
          </p:cNvSpPr>
          <p:nvPr>
            <p:ph type="title"/>
          </p:nvPr>
        </p:nvSpPr>
        <p:spPr>
          <a:xfrm>
            <a:off x="357447" y="365126"/>
            <a:ext cx="11488189" cy="2004002"/>
          </a:xfrm>
        </p:spPr>
        <p:txBody>
          <a:bodyPr/>
          <a:lstStyle/>
          <a:p>
            <a:r>
              <a:rPr lang="en-US" dirty="0"/>
              <a:t>Click to edit Master title style</a:t>
            </a:r>
          </a:p>
        </p:txBody>
      </p:sp>
      <p:sp>
        <p:nvSpPr>
          <p:cNvPr id="10" name="Text Placeholder 9"/>
          <p:cNvSpPr>
            <a:spLocks noGrp="1"/>
          </p:cNvSpPr>
          <p:nvPr>
            <p:ph type="body" sz="quarter" idx="13"/>
          </p:nvPr>
        </p:nvSpPr>
        <p:spPr>
          <a:xfrm>
            <a:off x="357448" y="2660074"/>
            <a:ext cx="5503025" cy="3183774"/>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9"/>
          <p:cNvSpPr>
            <a:spLocks noGrp="1"/>
          </p:cNvSpPr>
          <p:nvPr>
            <p:ph type="body" sz="quarter" idx="14"/>
          </p:nvPr>
        </p:nvSpPr>
        <p:spPr>
          <a:xfrm>
            <a:off x="6342611" y="2660074"/>
            <a:ext cx="5503025" cy="3183774"/>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550095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9CF6793-2852-4B75-917C-A14CF1357398}" type="datetimeFigureOut">
              <a:rPr lang="en-GB" smtClean="0"/>
              <a:pPr/>
              <a:t>20/05/2021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A25C23B-7B08-4BD0-AFB2-1D358E27831A}" type="slidenum">
              <a:rPr lang="en-GB" smtClean="0"/>
              <a:pPr/>
              <a:t>‹#›</a:t>
            </a:fld>
            <a:endParaRPr lang="en-GB"/>
          </a:p>
        </p:txBody>
      </p:sp>
    </p:spTree>
    <p:extLst>
      <p:ext uri="{BB962C8B-B14F-4D97-AF65-F5344CB8AC3E}">
        <p14:creationId xmlns:p14="http://schemas.microsoft.com/office/powerpoint/2010/main" val="16370633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09CF6793-2852-4B75-917C-A14CF1357398}" type="datetimeFigureOut">
              <a:rPr lang="en-GB" smtClean="0"/>
              <a:pPr/>
              <a:t>20/05/2021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A25C23B-7B08-4BD0-AFB2-1D358E27831A}" type="slidenum">
              <a:rPr lang="en-GB" smtClean="0"/>
              <a:pPr/>
              <a:t>‹#›</a:t>
            </a:fld>
            <a:endParaRPr lang="en-GB"/>
          </a:p>
        </p:txBody>
      </p:sp>
    </p:spTree>
    <p:extLst>
      <p:ext uri="{BB962C8B-B14F-4D97-AF65-F5344CB8AC3E}">
        <p14:creationId xmlns:p14="http://schemas.microsoft.com/office/powerpoint/2010/main" val="13265718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09CF6793-2852-4B75-917C-A14CF1357398}" type="datetimeFigureOut">
              <a:rPr lang="en-GB" smtClean="0"/>
              <a:pPr/>
              <a:t>20/05/2021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A25C23B-7B08-4BD0-AFB2-1D358E27831A}" type="slidenum">
              <a:rPr lang="en-GB" smtClean="0"/>
              <a:pPr/>
              <a:t>‹#›</a:t>
            </a:fld>
            <a:endParaRPr lang="en-GB"/>
          </a:p>
        </p:txBody>
      </p:sp>
    </p:spTree>
    <p:extLst>
      <p:ext uri="{BB962C8B-B14F-4D97-AF65-F5344CB8AC3E}">
        <p14:creationId xmlns:p14="http://schemas.microsoft.com/office/powerpoint/2010/main" val="1673694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8610600" y="6356350"/>
            <a:ext cx="3235036" cy="365125"/>
          </a:xfrm>
        </p:spPr>
        <p:txBody>
          <a:bodyPr/>
          <a:lstStyle/>
          <a:p>
            <a:fld id="{0C31D5D2-5FC6-8744-87A0-60E5ED809D74}" type="slidenum">
              <a:rPr lang="en-US" smtClean="0"/>
              <a:pPr/>
              <a:t>‹#›</a:t>
            </a:fld>
            <a:endParaRPr lang="en-US"/>
          </a:p>
        </p:txBody>
      </p:sp>
      <p:sp>
        <p:nvSpPr>
          <p:cNvPr id="8" name="Title 7"/>
          <p:cNvSpPr>
            <a:spLocks noGrp="1"/>
          </p:cNvSpPr>
          <p:nvPr>
            <p:ph type="title"/>
          </p:nvPr>
        </p:nvSpPr>
        <p:spPr>
          <a:xfrm>
            <a:off x="357447" y="365126"/>
            <a:ext cx="11488189" cy="2004002"/>
          </a:xfrm>
        </p:spPr>
        <p:txBody>
          <a:bodyPr/>
          <a:lstStyle/>
          <a:p>
            <a:r>
              <a:rPr lang="en-US" dirty="0"/>
              <a:t>Click to edit Master title style</a:t>
            </a:r>
          </a:p>
        </p:txBody>
      </p:sp>
      <p:sp>
        <p:nvSpPr>
          <p:cNvPr id="10" name="Text Placeholder 9"/>
          <p:cNvSpPr>
            <a:spLocks noGrp="1"/>
          </p:cNvSpPr>
          <p:nvPr>
            <p:ph type="body" sz="quarter" idx="13"/>
          </p:nvPr>
        </p:nvSpPr>
        <p:spPr>
          <a:xfrm>
            <a:off x="357448" y="2660074"/>
            <a:ext cx="5503025" cy="3183774"/>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9"/>
          <p:cNvSpPr>
            <a:spLocks noGrp="1"/>
          </p:cNvSpPr>
          <p:nvPr>
            <p:ph type="body" sz="quarter" idx="14"/>
          </p:nvPr>
        </p:nvSpPr>
        <p:spPr>
          <a:xfrm>
            <a:off x="6342611" y="2660074"/>
            <a:ext cx="5503025" cy="3183774"/>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294065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09CF6793-2852-4B75-917C-A14CF1357398}" type="datetimeFigureOut">
              <a:rPr lang="en-GB" smtClean="0"/>
              <a:pPr/>
              <a:t>20/05/2021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A25C23B-7B08-4BD0-AFB2-1D358E27831A}" type="slidenum">
              <a:rPr lang="en-GB" smtClean="0"/>
              <a:pPr/>
              <a:t>‹#›</a:t>
            </a:fld>
            <a:endParaRPr lang="en-GB"/>
          </a:p>
        </p:txBody>
      </p:sp>
    </p:spTree>
    <p:extLst>
      <p:ext uri="{BB962C8B-B14F-4D97-AF65-F5344CB8AC3E}">
        <p14:creationId xmlns:p14="http://schemas.microsoft.com/office/powerpoint/2010/main" val="16673615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09CF6793-2852-4B75-917C-A14CF1357398}" type="datetimeFigureOut">
              <a:rPr lang="en-GB" smtClean="0"/>
              <a:pPr/>
              <a:t>20/05/2021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A25C23B-7B08-4BD0-AFB2-1D358E27831A}" type="slidenum">
              <a:rPr lang="en-GB" smtClean="0"/>
              <a:pPr/>
              <a:t>‹#›</a:t>
            </a:fld>
            <a:endParaRPr lang="en-GB"/>
          </a:p>
        </p:txBody>
      </p:sp>
    </p:spTree>
    <p:extLst>
      <p:ext uri="{BB962C8B-B14F-4D97-AF65-F5344CB8AC3E}">
        <p14:creationId xmlns:p14="http://schemas.microsoft.com/office/powerpoint/2010/main" val="11718269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9CF6793-2852-4B75-917C-A14CF1357398}" type="datetimeFigureOut">
              <a:rPr lang="en-GB" smtClean="0"/>
              <a:pPr/>
              <a:t>20/05/2021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A25C23B-7B08-4BD0-AFB2-1D358E27831A}" type="slidenum">
              <a:rPr lang="en-GB" smtClean="0"/>
              <a:pPr/>
              <a:t>‹#›</a:t>
            </a:fld>
            <a:endParaRPr lang="en-GB"/>
          </a:p>
        </p:txBody>
      </p:sp>
    </p:spTree>
    <p:extLst>
      <p:ext uri="{BB962C8B-B14F-4D97-AF65-F5344CB8AC3E}">
        <p14:creationId xmlns:p14="http://schemas.microsoft.com/office/powerpoint/2010/main" val="18370019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09CF6793-2852-4B75-917C-A14CF1357398}" type="datetimeFigureOut">
              <a:rPr lang="en-GB" smtClean="0"/>
              <a:pPr/>
              <a:t>20/05/2021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A25C23B-7B08-4BD0-AFB2-1D358E27831A}" type="slidenum">
              <a:rPr lang="en-GB" smtClean="0"/>
              <a:pPr/>
              <a:t>‹#›</a:t>
            </a:fld>
            <a:endParaRPr lang="en-GB"/>
          </a:p>
        </p:txBody>
      </p:sp>
    </p:spTree>
    <p:extLst>
      <p:ext uri="{BB962C8B-B14F-4D97-AF65-F5344CB8AC3E}">
        <p14:creationId xmlns:p14="http://schemas.microsoft.com/office/powerpoint/2010/main" val="41084204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09CF6793-2852-4B75-917C-A14CF1357398}" type="datetimeFigureOut">
              <a:rPr lang="en-GB" smtClean="0"/>
              <a:pPr/>
              <a:t>20/05/2021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A25C23B-7B08-4BD0-AFB2-1D358E27831A}" type="slidenum">
              <a:rPr lang="en-GB" smtClean="0"/>
              <a:pPr/>
              <a:t>‹#›</a:t>
            </a:fld>
            <a:endParaRPr lang="en-GB"/>
          </a:p>
        </p:txBody>
      </p:sp>
    </p:spTree>
    <p:extLst>
      <p:ext uri="{BB962C8B-B14F-4D97-AF65-F5344CB8AC3E}">
        <p14:creationId xmlns:p14="http://schemas.microsoft.com/office/powerpoint/2010/main" val="37511917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09CF6793-2852-4B75-917C-A14CF1357398}" type="datetimeFigureOut">
              <a:rPr lang="en-GB" smtClean="0"/>
              <a:pPr/>
              <a:t>20/05/2021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8A25C23B-7B08-4BD0-AFB2-1D358E27831A}" type="slidenum">
              <a:rPr lang="en-GB" smtClean="0"/>
              <a:pPr/>
              <a:t>‹#›</a:t>
            </a:fld>
            <a:endParaRPr lang="en-GB"/>
          </a:p>
        </p:txBody>
      </p:sp>
    </p:spTree>
    <p:extLst>
      <p:ext uri="{BB962C8B-B14F-4D97-AF65-F5344CB8AC3E}">
        <p14:creationId xmlns:p14="http://schemas.microsoft.com/office/powerpoint/2010/main" val="19395653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9CF6793-2852-4B75-917C-A14CF1357398}" type="datetimeFigureOut">
              <a:rPr lang="en-GB" smtClean="0"/>
              <a:pPr/>
              <a:t>20/05/2021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8A25C23B-7B08-4BD0-AFB2-1D358E27831A}" type="slidenum">
              <a:rPr lang="en-GB" smtClean="0"/>
              <a:pPr/>
              <a:t>‹#›</a:t>
            </a:fld>
            <a:endParaRPr lang="en-GB"/>
          </a:p>
        </p:txBody>
      </p:sp>
    </p:spTree>
    <p:extLst>
      <p:ext uri="{BB962C8B-B14F-4D97-AF65-F5344CB8AC3E}">
        <p14:creationId xmlns:p14="http://schemas.microsoft.com/office/powerpoint/2010/main" val="41239323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9CF6793-2852-4B75-917C-A14CF1357398}" type="datetimeFigureOut">
              <a:rPr lang="en-GB" smtClean="0"/>
              <a:pPr/>
              <a:t>20/05/2021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A25C23B-7B08-4BD0-AFB2-1D358E27831A}" type="slidenum">
              <a:rPr lang="en-GB" smtClean="0"/>
              <a:pPr/>
              <a:t>‹#›</a:t>
            </a:fld>
            <a:endParaRPr lang="en-GB"/>
          </a:p>
        </p:txBody>
      </p:sp>
    </p:spTree>
    <p:extLst>
      <p:ext uri="{BB962C8B-B14F-4D97-AF65-F5344CB8AC3E}">
        <p14:creationId xmlns:p14="http://schemas.microsoft.com/office/powerpoint/2010/main" val="30371401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theme" Target="../theme/theme2.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00B365A-6B9E-604D-BA5C-88A9FFDA93B4}"/>
              </a:ext>
            </a:extLst>
          </p:cNvPr>
          <p:cNvPicPr>
            <a:picLocks noChangeAspect="1"/>
          </p:cNvPicPr>
          <p:nvPr userDrawn="1"/>
        </p:nvPicPr>
        <p:blipFill>
          <a:blip r:embed="rId3"/>
          <a:stretch>
            <a:fillRect/>
          </a:stretch>
        </p:blipFill>
        <p:spPr>
          <a:xfrm>
            <a:off x="0" y="12700"/>
            <a:ext cx="12192000" cy="6845300"/>
          </a:xfrm>
          <a:prstGeom prst="rect">
            <a:avLst/>
          </a:prstGeom>
        </p:spPr>
      </p:pic>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31D5D2-5FC6-8744-87A0-60E5ED809D74}" type="slidenum">
              <a:rPr lang="en-US" smtClean="0"/>
              <a:pPr/>
              <a:t>‹#›</a:t>
            </a:fld>
            <a:endParaRPr lang="en-US"/>
          </a:p>
        </p:txBody>
      </p:sp>
    </p:spTree>
    <p:extLst>
      <p:ext uri="{BB962C8B-B14F-4D97-AF65-F5344CB8AC3E}">
        <p14:creationId xmlns:p14="http://schemas.microsoft.com/office/powerpoint/2010/main" val="890727882"/>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CF6793-2852-4B75-917C-A14CF1357398}" type="datetimeFigureOut">
              <a:rPr lang="en-GB" smtClean="0"/>
              <a:pPr/>
              <a:t>20/05/2021</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25C23B-7B08-4BD0-AFB2-1D358E27831A}" type="slidenum">
              <a:rPr lang="en-GB" smtClean="0"/>
              <a:pPr/>
              <a:t>‹#›</a:t>
            </a:fld>
            <a:endParaRPr lang="en-GB"/>
          </a:p>
        </p:txBody>
      </p:sp>
    </p:spTree>
    <p:extLst>
      <p:ext uri="{BB962C8B-B14F-4D97-AF65-F5344CB8AC3E}">
        <p14:creationId xmlns:p14="http://schemas.microsoft.com/office/powerpoint/2010/main" val="3010643806"/>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6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7.jpeg"/><Relationship Id="rId3" Type="http://schemas.microsoft.com/office/2007/relationships/media" Target="../media/media2.MTS"/><Relationship Id="rId7" Type="http://schemas.openxmlformats.org/officeDocument/2006/relationships/image" Target="../media/image6.jpeg"/><Relationship Id="rId2" Type="http://schemas.microsoft.com/office/2007/relationships/media" Target="../media/media1.MTS"/><Relationship Id="rId1" Type="http://schemas.openxmlformats.org/officeDocument/2006/relationships/video" Target="NULL" TargetMode="Externa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slideLayout" Target="../slideLayouts/slideLayout2.xml"/><Relationship Id="rId9"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6CF373E-2618-FA49-8353-92195F86BCF4}"/>
              </a:ext>
            </a:extLst>
          </p:cNvPr>
          <p:cNvPicPr>
            <a:picLocks noChangeAspect="1"/>
          </p:cNvPicPr>
          <p:nvPr/>
        </p:nvPicPr>
        <p:blipFill>
          <a:blip r:embed="rId3"/>
          <a:stretch>
            <a:fillRect/>
          </a:stretch>
        </p:blipFill>
        <p:spPr>
          <a:xfrm>
            <a:off x="0" y="0"/>
            <a:ext cx="12192000" cy="6858000"/>
          </a:xfrm>
          <a:prstGeom prst="rect">
            <a:avLst/>
          </a:prstGeom>
        </p:spPr>
      </p:pic>
      <p:sp>
        <p:nvSpPr>
          <p:cNvPr id="5" name="TextBox 4"/>
          <p:cNvSpPr txBox="1"/>
          <p:nvPr/>
        </p:nvSpPr>
        <p:spPr>
          <a:xfrm>
            <a:off x="858078" y="2028683"/>
            <a:ext cx="10475843" cy="2308324"/>
          </a:xfrm>
          <a:prstGeom prst="rect">
            <a:avLst/>
          </a:prstGeom>
          <a:noFill/>
        </p:spPr>
        <p:txBody>
          <a:bodyPr wrap="square" rtlCol="0">
            <a:spAutoFit/>
          </a:bodyPr>
          <a:lstStyle/>
          <a:p>
            <a:pPr algn="ctr"/>
            <a:r>
              <a:rPr lang="en-GB" sz="3600" b="1" dirty="0">
                <a:solidFill>
                  <a:schemeClr val="bg1"/>
                </a:solidFill>
              </a:rPr>
              <a:t>Exploring food manufacturing, hospitality and catering industry perceptions of the application of intelligent technology to determine hand washing compliance</a:t>
            </a:r>
            <a:endParaRPr lang="en-US" sz="3600" b="1" dirty="0">
              <a:solidFill>
                <a:schemeClr val="bg1"/>
              </a:solidFill>
              <a:latin typeface="Arial" panose="020B0604020202020204" pitchFamily="34" charset="0"/>
              <a:cs typeface="Arial" panose="020B0604020202020204" pitchFamily="34" charset="0"/>
            </a:endParaRPr>
          </a:p>
        </p:txBody>
      </p:sp>
      <p:sp>
        <p:nvSpPr>
          <p:cNvPr id="4" name="Subtitle 2"/>
          <p:cNvSpPr txBox="1">
            <a:spLocks/>
          </p:cNvSpPr>
          <p:nvPr/>
        </p:nvSpPr>
        <p:spPr>
          <a:xfrm>
            <a:off x="1996806" y="4719527"/>
            <a:ext cx="8203880" cy="1531189"/>
          </a:xfrm>
          <a:prstGeom prst="rect">
            <a:avLst/>
          </a:prstGeom>
        </p:spPr>
        <p:txBody>
          <a:bodyPr lIns="91440" tIns="45720" rIns="91440" bIns="45720" anchor="t">
            <a:normAutofit fontScale="92500"/>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GB" dirty="0">
                <a:solidFill>
                  <a:schemeClr val="bg1"/>
                </a:solidFill>
              </a:rPr>
              <a:t>Dr Ellen Evans – ZERO2FIVE Food Industry Centre (FIC)</a:t>
            </a:r>
          </a:p>
          <a:p>
            <a:pPr marL="0" indent="0" algn="ctr">
              <a:buNone/>
            </a:pPr>
            <a:r>
              <a:rPr lang="en-GB" dirty="0">
                <a:solidFill>
                  <a:schemeClr val="bg1"/>
                </a:solidFill>
              </a:rPr>
              <a:t>Dr Claire Haven-Tang – Welsh Centre for Tourism Research</a:t>
            </a:r>
          </a:p>
          <a:p>
            <a:pPr marL="0" indent="0" algn="ctr">
              <a:buNone/>
            </a:pPr>
            <a:r>
              <a:rPr lang="en-GB" dirty="0">
                <a:solidFill>
                  <a:schemeClr val="bg1"/>
                </a:solidFill>
              </a:rPr>
              <a:t>Dr </a:t>
            </a:r>
            <a:r>
              <a:rPr lang="en-GB" err="1">
                <a:solidFill>
                  <a:schemeClr val="bg1"/>
                </a:solidFill>
              </a:rPr>
              <a:t>Ambikash</a:t>
            </a:r>
            <a:r>
              <a:rPr lang="en-GB" dirty="0">
                <a:solidFill>
                  <a:schemeClr val="bg1"/>
                </a:solidFill>
              </a:rPr>
              <a:t> Jayal – Cardiff School of Technologies</a:t>
            </a:r>
            <a:endParaRPr lang="en-GB" dirty="0">
              <a:solidFill>
                <a:schemeClr val="bg1"/>
              </a:solidFill>
              <a:cs typeface="Calibri"/>
            </a:endParaRPr>
          </a:p>
        </p:txBody>
      </p:sp>
    </p:spTree>
    <p:extLst>
      <p:ext uri="{BB962C8B-B14F-4D97-AF65-F5344CB8AC3E}">
        <p14:creationId xmlns:p14="http://schemas.microsoft.com/office/powerpoint/2010/main" val="207922186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txBox="1">
            <a:spLocks noChangeArrowheads="1"/>
          </p:cNvSpPr>
          <p:nvPr/>
        </p:nvSpPr>
        <p:spPr>
          <a:xfrm>
            <a:off x="685799" y="156100"/>
            <a:ext cx="9689123" cy="101917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b="1" dirty="0" smtClean="0">
                <a:solidFill>
                  <a:srgbClr val="003399"/>
                </a:solidFill>
                <a:latin typeface="+mn-lt"/>
                <a:cs typeface="Arial" panose="020B0604020202020204" pitchFamily="34" charset="0"/>
              </a:rPr>
              <a:t>Research Findings</a:t>
            </a:r>
            <a:endParaRPr lang="en-GB" b="1" dirty="0">
              <a:solidFill>
                <a:srgbClr val="003399"/>
              </a:solidFill>
              <a:latin typeface="+mn-lt"/>
              <a:cs typeface="Arial" panose="020B0604020202020204" pitchFamily="34" charset="0"/>
            </a:endParaRPr>
          </a:p>
        </p:txBody>
      </p:sp>
      <p:sp>
        <p:nvSpPr>
          <p:cNvPr id="3" name="Content Placeholder 5"/>
          <p:cNvSpPr txBox="1">
            <a:spLocks/>
          </p:cNvSpPr>
          <p:nvPr/>
        </p:nvSpPr>
        <p:spPr>
          <a:xfrm>
            <a:off x="387723" y="1175275"/>
            <a:ext cx="11318322" cy="4901675"/>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571500" indent="-571500" algn="just">
              <a:spcBef>
                <a:spcPts val="1200"/>
              </a:spcBef>
              <a:buFont typeface="Arial" panose="020B0604020202020204" pitchFamily="34" charset="0"/>
              <a:buChar char="•"/>
            </a:pPr>
            <a:r>
              <a:rPr lang="en-GB" sz="2000" dirty="0" smtClean="0">
                <a:solidFill>
                  <a:srgbClr val="003399"/>
                </a:solidFill>
                <a:cs typeface="Arial" panose="020B0604020202020204" pitchFamily="34" charset="0"/>
              </a:rPr>
              <a:t>The difficulties in ensuring staff are consistently implementing compliant hand washing attempts was discussed, often as a result of ‘work pressures’ or the repetitive nature of the work. </a:t>
            </a:r>
          </a:p>
          <a:p>
            <a:pPr marL="571500" indent="-571500" algn="just">
              <a:spcBef>
                <a:spcPts val="1200"/>
              </a:spcBef>
              <a:buFont typeface="Arial" panose="020B0604020202020204" pitchFamily="34" charset="0"/>
              <a:buChar char="•"/>
            </a:pPr>
            <a:r>
              <a:rPr lang="en-GB" sz="2000" dirty="0" smtClean="0">
                <a:solidFill>
                  <a:srgbClr val="003399"/>
                </a:solidFill>
                <a:cs typeface="Arial" panose="020B0604020202020204" pitchFamily="34" charset="0"/>
              </a:rPr>
              <a:t>Both sectors were supportive </a:t>
            </a:r>
            <a:r>
              <a:rPr lang="en-GB" sz="2000" dirty="0">
                <a:solidFill>
                  <a:srgbClr val="003399"/>
                </a:solidFill>
                <a:cs typeface="Arial" panose="020B0604020202020204" pitchFamily="34" charset="0"/>
              </a:rPr>
              <a:t>of the </a:t>
            </a:r>
            <a:r>
              <a:rPr lang="en-GB" sz="2000" b="1" dirty="0">
                <a:solidFill>
                  <a:srgbClr val="003399"/>
                </a:solidFill>
                <a:cs typeface="Arial" panose="020B0604020202020204" pitchFamily="34" charset="0"/>
              </a:rPr>
              <a:t>concept</a:t>
            </a:r>
            <a:r>
              <a:rPr lang="en-GB" sz="2000" dirty="0">
                <a:solidFill>
                  <a:srgbClr val="003399"/>
                </a:solidFill>
                <a:cs typeface="Arial" panose="020B0604020202020204" pitchFamily="34" charset="0"/>
              </a:rPr>
              <a:t> and </a:t>
            </a:r>
            <a:r>
              <a:rPr lang="en-GB" sz="2000" dirty="0" smtClean="0">
                <a:solidFill>
                  <a:srgbClr val="003399"/>
                </a:solidFill>
                <a:cs typeface="Arial" panose="020B0604020202020204" pitchFamily="34" charset="0"/>
              </a:rPr>
              <a:t>indicated that gathering </a:t>
            </a:r>
            <a:r>
              <a:rPr lang="en-GB" sz="2000" b="1" dirty="0">
                <a:solidFill>
                  <a:srgbClr val="003399"/>
                </a:solidFill>
                <a:cs typeface="Arial" panose="020B0604020202020204" pitchFamily="34" charset="0"/>
              </a:rPr>
              <a:t>real-time data </a:t>
            </a:r>
            <a:r>
              <a:rPr lang="en-GB" sz="2000" dirty="0">
                <a:solidFill>
                  <a:srgbClr val="003399"/>
                </a:solidFill>
                <a:cs typeface="Arial" panose="020B0604020202020204" pitchFamily="34" charset="0"/>
              </a:rPr>
              <a:t>on hand hygiene </a:t>
            </a:r>
            <a:r>
              <a:rPr lang="en-GB" sz="2000" dirty="0" smtClean="0">
                <a:solidFill>
                  <a:srgbClr val="003399"/>
                </a:solidFill>
                <a:cs typeface="Arial" panose="020B0604020202020204" pitchFamily="34" charset="0"/>
              </a:rPr>
              <a:t>compliance would be beneficial for a number of recognised reasons:</a:t>
            </a:r>
            <a:endParaRPr lang="en-GB" sz="2000" dirty="0">
              <a:solidFill>
                <a:srgbClr val="003399"/>
              </a:solidFill>
              <a:cs typeface="Arial" panose="020B0604020202020204" pitchFamily="34" charset="0"/>
            </a:endParaRPr>
          </a:p>
          <a:p>
            <a:pPr marL="1028700" lvl="2" indent="-571500" algn="just">
              <a:spcBef>
                <a:spcPts val="1200"/>
              </a:spcBef>
              <a:buFont typeface="Arial" panose="020B0604020202020204" pitchFamily="34" charset="0"/>
              <a:buChar char="•"/>
            </a:pPr>
            <a:r>
              <a:rPr lang="en-GB" sz="1600" b="1" dirty="0">
                <a:solidFill>
                  <a:srgbClr val="003399"/>
                </a:solidFill>
              </a:rPr>
              <a:t>Provide feedback</a:t>
            </a:r>
            <a:r>
              <a:rPr lang="en-GB" sz="1600" dirty="0">
                <a:solidFill>
                  <a:srgbClr val="003399"/>
                </a:solidFill>
              </a:rPr>
              <a:t>: </a:t>
            </a:r>
            <a:r>
              <a:rPr lang="en-GB" sz="1600" i="1" dirty="0" smtClean="0">
                <a:solidFill>
                  <a:srgbClr val="003399"/>
                </a:solidFill>
              </a:rPr>
              <a:t>“I </a:t>
            </a:r>
            <a:r>
              <a:rPr lang="en-GB" sz="1600" i="1" dirty="0">
                <a:solidFill>
                  <a:srgbClr val="003399"/>
                </a:solidFill>
              </a:rPr>
              <a:t>think it would be really very interesting and useful… that sort of technology would be really beneficial, definitely I think for the bakery where it’s critical that people are washing their hands and correctly, as well to get that feedback would be really useful.”</a:t>
            </a:r>
          </a:p>
          <a:p>
            <a:pPr marL="1028700" lvl="2" indent="-571500" algn="just">
              <a:spcBef>
                <a:spcPts val="1200"/>
              </a:spcBef>
              <a:buFont typeface="Arial" panose="020B0604020202020204" pitchFamily="34" charset="0"/>
              <a:buChar char="•"/>
            </a:pPr>
            <a:r>
              <a:rPr lang="en-GB" sz="1600" b="1" dirty="0">
                <a:solidFill>
                  <a:srgbClr val="003399"/>
                </a:solidFill>
              </a:rPr>
              <a:t>Demonstrate best practice</a:t>
            </a:r>
            <a:r>
              <a:rPr lang="en-GB" sz="1600" dirty="0">
                <a:solidFill>
                  <a:srgbClr val="003399"/>
                </a:solidFill>
              </a:rPr>
              <a:t>: </a:t>
            </a:r>
            <a:r>
              <a:rPr lang="en-GB" sz="1600" i="1" dirty="0">
                <a:solidFill>
                  <a:srgbClr val="003399"/>
                </a:solidFill>
              </a:rPr>
              <a:t>“we can see best practice then we can take people down the training route and counsel them and coach them but then they also know that there’s an end effect that it will have in terms of the detriment to their job or their position.”</a:t>
            </a:r>
            <a:endParaRPr lang="en-GB" sz="1600" dirty="0">
              <a:solidFill>
                <a:srgbClr val="003399"/>
              </a:solidFill>
            </a:endParaRPr>
          </a:p>
          <a:p>
            <a:pPr marL="1028700" lvl="2" indent="-571500" algn="just">
              <a:spcBef>
                <a:spcPts val="1200"/>
              </a:spcBef>
              <a:buFont typeface="Arial" panose="020B0604020202020204" pitchFamily="34" charset="0"/>
              <a:buChar char="•"/>
            </a:pPr>
            <a:r>
              <a:rPr lang="en-GB" sz="1600" b="1" dirty="0">
                <a:solidFill>
                  <a:srgbClr val="003399"/>
                </a:solidFill>
              </a:rPr>
              <a:t>Accountability</a:t>
            </a:r>
            <a:r>
              <a:rPr lang="en-GB" sz="1600" dirty="0">
                <a:solidFill>
                  <a:srgbClr val="003399"/>
                </a:solidFill>
              </a:rPr>
              <a:t>: </a:t>
            </a:r>
            <a:r>
              <a:rPr lang="en-GB" sz="1600" i="1" dirty="0">
                <a:solidFill>
                  <a:srgbClr val="003399"/>
                </a:solidFill>
              </a:rPr>
              <a:t>“if the training’s been done that they’ve got food safety and they’re doing in-house training anyway, it’s then just pointing out that actually now we’re going to be making this more accountable and what that accountability looks like</a:t>
            </a:r>
            <a:r>
              <a:rPr lang="en-GB" sz="1600" dirty="0">
                <a:solidFill>
                  <a:srgbClr val="003399"/>
                </a:solidFill>
              </a:rPr>
              <a:t>” </a:t>
            </a:r>
          </a:p>
          <a:p>
            <a:pPr marL="1028700" lvl="2" indent="-571500" algn="just">
              <a:spcBef>
                <a:spcPts val="1200"/>
              </a:spcBef>
              <a:buFont typeface="Arial" panose="020B0604020202020204" pitchFamily="34" charset="0"/>
              <a:buChar char="•"/>
            </a:pPr>
            <a:r>
              <a:rPr lang="en-GB" sz="1600" b="1" dirty="0">
                <a:solidFill>
                  <a:srgbClr val="003399"/>
                </a:solidFill>
              </a:rPr>
              <a:t>Longitudinal data/constant monitoring </a:t>
            </a:r>
            <a:r>
              <a:rPr lang="en-GB" sz="1600" dirty="0">
                <a:solidFill>
                  <a:srgbClr val="003399"/>
                </a:solidFill>
              </a:rPr>
              <a:t>rather than one-off swabs</a:t>
            </a:r>
            <a:r>
              <a:rPr lang="en-GB" sz="1600" i="1" dirty="0">
                <a:solidFill>
                  <a:srgbClr val="003399"/>
                </a:solidFill>
              </a:rPr>
              <a:t>: “that constant </a:t>
            </a:r>
            <a:r>
              <a:rPr lang="en-GB" sz="1600" i="1" dirty="0" smtClean="0">
                <a:solidFill>
                  <a:srgbClr val="003399"/>
                </a:solidFill>
              </a:rPr>
              <a:t>monitoring </a:t>
            </a:r>
            <a:r>
              <a:rPr lang="en-GB" sz="1600" i="1" dirty="0">
                <a:solidFill>
                  <a:srgbClr val="003399"/>
                </a:solidFill>
              </a:rPr>
              <a:t>rather than just once a month… It’s a bigger picture than just what the swabs can give.” </a:t>
            </a:r>
          </a:p>
          <a:p>
            <a:pPr marL="571500" lvl="1" indent="-571500" algn="just">
              <a:spcBef>
                <a:spcPts val="1200"/>
              </a:spcBef>
              <a:buFont typeface="Arial" panose="020B0604020202020204" pitchFamily="34" charset="0"/>
              <a:buChar char="•"/>
            </a:pPr>
            <a:endParaRPr lang="en-GB" sz="2000" dirty="0">
              <a:solidFill>
                <a:srgbClr val="003399"/>
              </a:solidFill>
            </a:endParaRPr>
          </a:p>
          <a:p>
            <a:pPr marL="571500" indent="-571500" algn="just">
              <a:spcBef>
                <a:spcPts val="1200"/>
              </a:spcBef>
              <a:buFont typeface="Arial" panose="020B0604020202020204" pitchFamily="34" charset="0"/>
              <a:buChar char="•"/>
            </a:pPr>
            <a:endParaRPr lang="en-GB" sz="2000" dirty="0">
              <a:solidFill>
                <a:srgbClr val="003399"/>
              </a:solidFill>
              <a:cs typeface="Arial" panose="020B0604020202020204" pitchFamily="34" charset="0"/>
            </a:endParaRPr>
          </a:p>
          <a:p>
            <a:pPr algn="l"/>
            <a:endParaRPr lang="en-GB" sz="2000" dirty="0">
              <a:solidFill>
                <a:schemeClr val="accent1">
                  <a:lumMod val="75000"/>
                </a:schemeClr>
              </a:solidFill>
            </a:endParaRPr>
          </a:p>
          <a:p>
            <a:pPr marL="571500" indent="-571500" algn="l">
              <a:spcBef>
                <a:spcPts val="1200"/>
              </a:spcBef>
              <a:buFont typeface="Arial" panose="020B0604020202020204" pitchFamily="34" charset="0"/>
              <a:buChar char="•"/>
            </a:pPr>
            <a:endParaRPr lang="en-GB" sz="2000" dirty="0">
              <a:solidFill>
                <a:srgbClr val="003399"/>
              </a:solidFill>
              <a:cs typeface="Arial" panose="020B0604020202020204" pitchFamily="34" charset="0"/>
            </a:endParaRPr>
          </a:p>
          <a:p>
            <a:pPr marL="571500" indent="-571500" algn="l">
              <a:spcBef>
                <a:spcPts val="1200"/>
              </a:spcBef>
              <a:buFont typeface="Arial" panose="020B0604020202020204" pitchFamily="34" charset="0"/>
              <a:buChar char="•"/>
            </a:pPr>
            <a:endParaRPr lang="en-GB" sz="2000" dirty="0">
              <a:solidFill>
                <a:srgbClr val="003399"/>
              </a:solidFill>
              <a:cs typeface="Arial" panose="020B0604020202020204" pitchFamily="34" charset="0"/>
            </a:endParaRPr>
          </a:p>
        </p:txBody>
      </p:sp>
      <p:pic>
        <p:nvPicPr>
          <p:cNvPr id="4" name="Picture 3" descr="Portrait bilingual.png"/>
          <p:cNvPicPr>
            <a:picLocks noChangeAspect="1"/>
          </p:cNvPicPr>
          <p:nvPr/>
        </p:nvPicPr>
        <p:blipFill>
          <a:blip r:embed="rId2"/>
          <a:stretch>
            <a:fillRect/>
          </a:stretch>
        </p:blipFill>
        <p:spPr>
          <a:xfrm>
            <a:off x="9893835" y="5800729"/>
            <a:ext cx="2142834" cy="934333"/>
          </a:xfrm>
          <a:prstGeom prst="rect">
            <a:avLst/>
          </a:prstGeom>
        </p:spPr>
      </p:pic>
    </p:spTree>
    <p:extLst>
      <p:ext uri="{BB962C8B-B14F-4D97-AF65-F5344CB8AC3E}">
        <p14:creationId xmlns:p14="http://schemas.microsoft.com/office/powerpoint/2010/main" val="268015074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5"/>
          <p:cNvSpPr txBox="1">
            <a:spLocks/>
          </p:cNvSpPr>
          <p:nvPr/>
        </p:nvSpPr>
        <p:spPr>
          <a:xfrm>
            <a:off x="387723" y="810566"/>
            <a:ext cx="11318322" cy="4114800"/>
          </a:xfrm>
          <a:prstGeom prst="rect">
            <a:avLst/>
          </a:prstGeom>
        </p:spPr>
        <p:txBody>
          <a:bodyPr vert="horz" lIns="91440" tIns="45720" rIns="91440" bIns="45720" rtlCol="0" anchor="t">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361950" indent="-361950" algn="just">
              <a:spcBef>
                <a:spcPts val="1200"/>
              </a:spcBef>
              <a:buFont typeface="Arial" panose="020B0604020202020204" pitchFamily="34" charset="0"/>
              <a:buChar char="•"/>
            </a:pPr>
            <a:r>
              <a:rPr lang="en-GB" sz="2400" dirty="0">
                <a:solidFill>
                  <a:srgbClr val="003399"/>
                </a:solidFill>
                <a:cs typeface="Arial" panose="020B0604020202020204" pitchFamily="34" charset="0"/>
              </a:rPr>
              <a:t>There were varied opinions </a:t>
            </a:r>
            <a:r>
              <a:rPr lang="en-GB" sz="2400" dirty="0" smtClean="0">
                <a:solidFill>
                  <a:srgbClr val="003399"/>
                </a:solidFill>
                <a:cs typeface="Arial" panose="020B0604020202020204" pitchFamily="34" charset="0"/>
              </a:rPr>
              <a:t>regarding identifying individuals between </a:t>
            </a:r>
            <a:r>
              <a:rPr lang="en-GB" sz="2400" dirty="0">
                <a:solidFill>
                  <a:srgbClr val="003399"/>
                </a:solidFill>
                <a:cs typeface="Arial" panose="020B0604020202020204" pitchFamily="34" charset="0"/>
              </a:rPr>
              <a:t>the </a:t>
            </a:r>
            <a:r>
              <a:rPr lang="en-GB" sz="2400" dirty="0" smtClean="0">
                <a:solidFill>
                  <a:srgbClr val="003399"/>
                </a:solidFill>
                <a:cs typeface="Arial" panose="020B0604020202020204" pitchFamily="34" charset="0"/>
              </a:rPr>
              <a:t>two sectors</a:t>
            </a:r>
            <a:r>
              <a:rPr lang="en-GB" sz="2400" dirty="0">
                <a:solidFill>
                  <a:srgbClr val="003399"/>
                </a:solidFill>
                <a:cs typeface="Arial" panose="020B0604020202020204" pitchFamily="34" charset="0"/>
              </a:rPr>
              <a:t>:</a:t>
            </a:r>
          </a:p>
          <a:p>
            <a:pPr marL="1028700" lvl="1" indent="-571500" algn="just">
              <a:spcBef>
                <a:spcPts val="1200"/>
              </a:spcBef>
              <a:buFont typeface="Arial" panose="020B0604020202020204" pitchFamily="34" charset="0"/>
              <a:buChar char="•"/>
            </a:pPr>
            <a:r>
              <a:rPr lang="en-GB" sz="2000" b="1" dirty="0">
                <a:solidFill>
                  <a:srgbClr val="003399"/>
                </a:solidFill>
                <a:cs typeface="Arial"/>
              </a:rPr>
              <a:t>Food manufacturing </a:t>
            </a:r>
            <a:r>
              <a:rPr lang="en-GB" sz="2000" dirty="0" smtClean="0">
                <a:solidFill>
                  <a:srgbClr val="003399"/>
                </a:solidFill>
                <a:cs typeface="Arial"/>
              </a:rPr>
              <a:t>– wanted to identify individuals from different teams/shifts to </a:t>
            </a:r>
            <a:r>
              <a:rPr lang="en-GB" sz="2000" dirty="0">
                <a:solidFill>
                  <a:srgbClr val="003399"/>
                </a:solidFill>
                <a:cs typeface="Arial"/>
              </a:rPr>
              <a:t>create </a:t>
            </a:r>
            <a:r>
              <a:rPr lang="en-GB" sz="2000" i="1" dirty="0">
                <a:solidFill>
                  <a:srgbClr val="003399"/>
                </a:solidFill>
                <a:cs typeface="Arial"/>
              </a:rPr>
              <a:t>‘competition’ </a:t>
            </a:r>
            <a:r>
              <a:rPr lang="en-GB" sz="2000" dirty="0">
                <a:solidFill>
                  <a:srgbClr val="003399"/>
                </a:solidFill>
                <a:cs typeface="Arial"/>
              </a:rPr>
              <a:t>between </a:t>
            </a:r>
            <a:r>
              <a:rPr lang="en-GB" sz="2000" dirty="0" smtClean="0">
                <a:solidFill>
                  <a:srgbClr val="003399"/>
                </a:solidFill>
                <a:cs typeface="Arial"/>
              </a:rPr>
              <a:t>teams. This would enable reward, recognise and promote compliant behaviour, which would enhance the food safety culture of the business. </a:t>
            </a:r>
          </a:p>
          <a:p>
            <a:pPr marL="1028700" lvl="1" indent="-571500" algn="just">
              <a:spcBef>
                <a:spcPts val="1200"/>
              </a:spcBef>
              <a:buFont typeface="Arial" panose="020B0604020202020204" pitchFamily="34" charset="0"/>
              <a:buChar char="•"/>
            </a:pPr>
            <a:r>
              <a:rPr lang="en-GB" sz="2000" dirty="0" smtClean="0">
                <a:solidFill>
                  <a:srgbClr val="003399"/>
                </a:solidFill>
                <a:cs typeface="Arial"/>
              </a:rPr>
              <a:t>Identifying individuals in manufacturing sites that are consistently non-compliant was also desirable to support disciplinary action or to showcase best practice.</a:t>
            </a:r>
            <a:endParaRPr lang="en-GB" sz="2000" dirty="0">
              <a:solidFill>
                <a:srgbClr val="003399"/>
              </a:solidFill>
              <a:cs typeface="Arial"/>
            </a:endParaRPr>
          </a:p>
          <a:p>
            <a:pPr marL="1028700" lvl="1" indent="-571500" algn="just">
              <a:spcBef>
                <a:spcPts val="1200"/>
              </a:spcBef>
              <a:buFont typeface="Arial" panose="020B0604020202020204" pitchFamily="34" charset="0"/>
              <a:buChar char="•"/>
            </a:pPr>
            <a:r>
              <a:rPr lang="en-GB" sz="2000" b="1" dirty="0" smtClean="0">
                <a:solidFill>
                  <a:srgbClr val="003399"/>
                </a:solidFill>
                <a:cs typeface="Arial"/>
              </a:rPr>
              <a:t>Hospitality</a:t>
            </a:r>
            <a:r>
              <a:rPr lang="en-GB" sz="2000" dirty="0" smtClean="0">
                <a:solidFill>
                  <a:srgbClr val="003399"/>
                </a:solidFill>
                <a:cs typeface="Arial"/>
              </a:rPr>
              <a:t> </a:t>
            </a:r>
            <a:r>
              <a:rPr lang="en-GB" sz="2000" dirty="0">
                <a:solidFill>
                  <a:srgbClr val="003399"/>
                </a:solidFill>
                <a:cs typeface="Arial"/>
              </a:rPr>
              <a:t>– </a:t>
            </a:r>
            <a:r>
              <a:rPr lang="en-GB" sz="2000" dirty="0" smtClean="0">
                <a:solidFill>
                  <a:srgbClr val="003399"/>
                </a:solidFill>
                <a:cs typeface="Arial"/>
              </a:rPr>
              <a:t>more interested in handwashing trends, less </a:t>
            </a:r>
            <a:r>
              <a:rPr lang="en-GB" sz="2000" dirty="0">
                <a:solidFill>
                  <a:srgbClr val="003399"/>
                </a:solidFill>
                <a:cs typeface="Arial"/>
              </a:rPr>
              <a:t>concerned about individual identification, more concerned with individual accountability for hand hygiene </a:t>
            </a:r>
            <a:r>
              <a:rPr lang="en-GB" sz="2000" i="1" dirty="0">
                <a:solidFill>
                  <a:srgbClr val="003399"/>
                </a:solidFill>
                <a:cs typeface="Arial"/>
              </a:rPr>
              <a:t>“It’s about accountability......if you’re not knowing who those people are who are doing it, is how do you then follow that up</a:t>
            </a:r>
            <a:r>
              <a:rPr lang="en-GB" sz="2000" dirty="0">
                <a:solidFill>
                  <a:srgbClr val="003399"/>
                </a:solidFill>
                <a:cs typeface="Arial"/>
              </a:rPr>
              <a:t>[?]</a:t>
            </a:r>
            <a:r>
              <a:rPr lang="en-GB" sz="2000" i="1" dirty="0">
                <a:solidFill>
                  <a:srgbClr val="003399"/>
                </a:solidFill>
                <a:cs typeface="Arial"/>
              </a:rPr>
              <a:t>” </a:t>
            </a:r>
            <a:r>
              <a:rPr lang="en-GB" sz="2000" dirty="0">
                <a:solidFill>
                  <a:srgbClr val="003399"/>
                </a:solidFill>
                <a:cs typeface="Arial"/>
              </a:rPr>
              <a:t>and due diligence </a:t>
            </a:r>
            <a:r>
              <a:rPr lang="en-GB" sz="2000" i="1" dirty="0">
                <a:solidFill>
                  <a:srgbClr val="003399"/>
                </a:solidFill>
                <a:cs typeface="Arial"/>
              </a:rPr>
              <a:t>“if you’ve got real time data about usage,…could then be built into peoples’ HACCP’s… to show due diligence.” </a:t>
            </a:r>
          </a:p>
          <a:p>
            <a:pPr marL="571500" indent="-571500" algn="just">
              <a:spcBef>
                <a:spcPts val="1200"/>
              </a:spcBef>
              <a:buFont typeface="Arial" panose="020B0604020202020204" pitchFamily="34" charset="0"/>
              <a:buChar char="•"/>
            </a:pPr>
            <a:r>
              <a:rPr lang="en-GB" sz="2400" dirty="0">
                <a:solidFill>
                  <a:srgbClr val="003399"/>
                </a:solidFill>
                <a:cs typeface="Arial"/>
              </a:rPr>
              <a:t>Ultimately, the majority were interested</a:t>
            </a:r>
            <a:r>
              <a:rPr lang="en-GB" sz="2400" b="1" dirty="0">
                <a:solidFill>
                  <a:srgbClr val="003399"/>
                </a:solidFill>
                <a:cs typeface="Arial"/>
              </a:rPr>
              <a:t> </a:t>
            </a:r>
            <a:r>
              <a:rPr lang="en-GB" sz="2400" dirty="0">
                <a:solidFill>
                  <a:srgbClr val="003399"/>
                </a:solidFill>
                <a:cs typeface="Arial"/>
              </a:rPr>
              <a:t>in how the data generated from the technology could be utilised to see where they are, inform further training and to assess the impact of training or </a:t>
            </a:r>
            <a:r>
              <a:rPr lang="en-GB" sz="2400" dirty="0" smtClean="0">
                <a:solidFill>
                  <a:srgbClr val="003399"/>
                </a:solidFill>
                <a:cs typeface="Arial"/>
              </a:rPr>
              <a:t>interventions on </a:t>
            </a:r>
            <a:r>
              <a:rPr lang="en-GB" sz="2400" dirty="0">
                <a:solidFill>
                  <a:srgbClr val="003399"/>
                </a:solidFill>
                <a:cs typeface="Arial"/>
              </a:rPr>
              <a:t>behaviour.</a:t>
            </a:r>
          </a:p>
          <a:p>
            <a:pPr marL="571500" indent="-571500" algn="just">
              <a:spcBef>
                <a:spcPts val="1200"/>
              </a:spcBef>
            </a:pPr>
            <a:endParaRPr lang="en-GB" sz="2400" dirty="0">
              <a:solidFill>
                <a:srgbClr val="003399"/>
              </a:solidFill>
              <a:cs typeface="Arial" panose="020B0604020202020204" pitchFamily="34" charset="0"/>
            </a:endParaRPr>
          </a:p>
        </p:txBody>
      </p:sp>
      <p:pic>
        <p:nvPicPr>
          <p:cNvPr id="4" name="Picture 3" descr="Portrait bilingual.png"/>
          <p:cNvPicPr>
            <a:picLocks noChangeAspect="1"/>
          </p:cNvPicPr>
          <p:nvPr/>
        </p:nvPicPr>
        <p:blipFill>
          <a:blip r:embed="rId2"/>
          <a:stretch>
            <a:fillRect/>
          </a:stretch>
        </p:blipFill>
        <p:spPr>
          <a:xfrm>
            <a:off x="9893835" y="5800729"/>
            <a:ext cx="2142834" cy="934333"/>
          </a:xfrm>
          <a:prstGeom prst="rect">
            <a:avLst/>
          </a:prstGeom>
        </p:spPr>
      </p:pic>
    </p:spTree>
    <p:extLst>
      <p:ext uri="{BB962C8B-B14F-4D97-AF65-F5344CB8AC3E}">
        <p14:creationId xmlns:p14="http://schemas.microsoft.com/office/powerpoint/2010/main" val="268015074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txBox="1">
            <a:spLocks noChangeArrowheads="1"/>
          </p:cNvSpPr>
          <p:nvPr/>
        </p:nvSpPr>
        <p:spPr>
          <a:xfrm>
            <a:off x="387723" y="156100"/>
            <a:ext cx="11464643" cy="1019175"/>
          </a:xfrm>
          <a:prstGeom prst="rect">
            <a:avLst/>
          </a:prstGeom>
        </p:spPr>
        <p:txBody>
          <a:bodyPr vert="horz" lIns="91440" tIns="45720" rIns="91440" bIns="45720" rtlCol="0" anchor="ctr">
            <a:normAutofit fontScale="92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r>
              <a:rPr lang="en-GB" b="1" dirty="0">
                <a:solidFill>
                  <a:srgbClr val="003399"/>
                </a:solidFill>
                <a:latin typeface="Calibri"/>
                <a:cs typeface="Arial" panose="020B0604020202020204" pitchFamily="34" charset="0"/>
              </a:rPr>
              <a:t>How </a:t>
            </a:r>
            <a:r>
              <a:rPr lang="en-GB" b="1" dirty="0" smtClean="0">
                <a:solidFill>
                  <a:srgbClr val="003399"/>
                </a:solidFill>
                <a:latin typeface="Calibri"/>
                <a:cs typeface="Arial" panose="020B0604020202020204" pitchFamily="34" charset="0"/>
              </a:rPr>
              <a:t>does </a:t>
            </a:r>
            <a:r>
              <a:rPr lang="en-GB" b="1" dirty="0" smtClean="0">
                <a:solidFill>
                  <a:srgbClr val="003399"/>
                </a:solidFill>
                <a:latin typeface="Calibri"/>
                <a:cs typeface="Arial" panose="020B0604020202020204" pitchFamily="34" charset="0"/>
              </a:rPr>
              <a:t>Computer </a:t>
            </a:r>
            <a:r>
              <a:rPr lang="en-GB" b="1" dirty="0">
                <a:solidFill>
                  <a:srgbClr val="003399"/>
                </a:solidFill>
                <a:latin typeface="Calibri"/>
                <a:cs typeface="Arial" panose="020B0604020202020204" pitchFamily="34" charset="0"/>
              </a:rPr>
              <a:t>Vision detect hand patterns?</a:t>
            </a:r>
            <a:endParaRPr kumimoji="0" lang="en-GB" sz="4400" b="1" i="0" u="none" strike="noStrike" kern="1200" cap="none" spc="0" normalizeH="0" baseline="0" noProof="0" dirty="0">
              <a:ln>
                <a:noFill/>
              </a:ln>
              <a:solidFill>
                <a:srgbClr val="003399"/>
              </a:solidFill>
              <a:effectLst/>
              <a:uLnTx/>
              <a:uFillTx/>
              <a:latin typeface="Calibri"/>
              <a:ea typeface="+mj-ea"/>
              <a:cs typeface="Arial" panose="020B0604020202020204" pitchFamily="34" charset="0"/>
            </a:endParaRPr>
          </a:p>
        </p:txBody>
      </p:sp>
      <p:pic>
        <p:nvPicPr>
          <p:cNvPr id="4" name="Picture 3" descr="Portrait bilingual.png"/>
          <p:cNvPicPr>
            <a:picLocks noChangeAspect="1"/>
          </p:cNvPicPr>
          <p:nvPr/>
        </p:nvPicPr>
        <p:blipFill>
          <a:blip r:embed="rId2"/>
          <a:stretch>
            <a:fillRect/>
          </a:stretch>
        </p:blipFill>
        <p:spPr>
          <a:xfrm>
            <a:off x="9893835" y="5800729"/>
            <a:ext cx="2142834" cy="934333"/>
          </a:xfrm>
          <a:prstGeom prst="rect">
            <a:avLst/>
          </a:prstGeom>
        </p:spPr>
      </p:pic>
      <p:sp>
        <p:nvSpPr>
          <p:cNvPr id="5" name="Rectangle 3"/>
          <p:cNvSpPr>
            <a:spLocks noGrp="1" noChangeArrowheads="1"/>
          </p:cNvSpPr>
          <p:nvPr>
            <p:ph type="body" idx="4294967295"/>
          </p:nvPr>
        </p:nvSpPr>
        <p:spPr>
          <a:xfrm>
            <a:off x="838200" y="1280160"/>
            <a:ext cx="10515600" cy="4896803"/>
          </a:xfrm>
          <a:prstGeom prst="rect">
            <a:avLst/>
          </a:prstGeom>
        </p:spPr>
        <p:txBody>
          <a:bodyPr/>
          <a:lstStyle/>
          <a:p>
            <a:pPr algn="just">
              <a:defRPr/>
            </a:pPr>
            <a:r>
              <a:rPr lang="en-US" altLang="en-US" sz="2400" dirty="0" smtClean="0">
                <a:solidFill>
                  <a:srgbClr val="003399"/>
                </a:solidFill>
              </a:rPr>
              <a:t>Computer </a:t>
            </a:r>
            <a:r>
              <a:rPr lang="en-US" altLang="en-US" sz="2400" dirty="0">
                <a:solidFill>
                  <a:srgbClr val="003399"/>
                </a:solidFill>
              </a:rPr>
              <a:t>and deep learning techniques </a:t>
            </a:r>
            <a:r>
              <a:rPr lang="en-US" altLang="en-US" sz="2400" dirty="0" smtClean="0">
                <a:solidFill>
                  <a:srgbClr val="003399"/>
                </a:solidFill>
              </a:rPr>
              <a:t>are </a:t>
            </a:r>
            <a:r>
              <a:rPr lang="en-US" altLang="en-US" sz="2400" dirty="0" smtClean="0">
                <a:solidFill>
                  <a:srgbClr val="003399"/>
                </a:solidFill>
              </a:rPr>
              <a:t>being used </a:t>
            </a:r>
            <a:r>
              <a:rPr lang="en-US" altLang="en-US" sz="2400" dirty="0" smtClean="0">
                <a:solidFill>
                  <a:srgbClr val="003399"/>
                </a:solidFill>
              </a:rPr>
              <a:t>to identify </a:t>
            </a:r>
            <a:r>
              <a:rPr lang="en-US" altLang="en-US" sz="2400" dirty="0" smtClean="0">
                <a:solidFill>
                  <a:srgbClr val="003399"/>
                </a:solidFill>
              </a:rPr>
              <a:t>hand </a:t>
            </a:r>
            <a:r>
              <a:rPr lang="en-US" altLang="en-US" sz="2400" dirty="0" smtClean="0">
                <a:solidFill>
                  <a:srgbClr val="003399"/>
                </a:solidFill>
              </a:rPr>
              <a:t>patterns and a </a:t>
            </a:r>
            <a:r>
              <a:rPr lang="en-US" altLang="en-US" sz="2400" b="1" i="1" u="sng" dirty="0">
                <a:solidFill>
                  <a:srgbClr val="003399"/>
                </a:solidFill>
              </a:rPr>
              <a:t>machine learning </a:t>
            </a:r>
            <a:r>
              <a:rPr lang="en-US" altLang="en-US" sz="2400" b="1" i="1" u="sng" dirty="0" smtClean="0">
                <a:solidFill>
                  <a:srgbClr val="003399"/>
                </a:solidFill>
              </a:rPr>
              <a:t>model</a:t>
            </a:r>
            <a:r>
              <a:rPr lang="en-US" altLang="en-US" sz="2400" b="1" i="1" dirty="0" smtClean="0">
                <a:solidFill>
                  <a:srgbClr val="003399"/>
                </a:solidFill>
              </a:rPr>
              <a:t> </a:t>
            </a:r>
            <a:r>
              <a:rPr lang="en-US" altLang="en-US" sz="2400" dirty="0" smtClean="0">
                <a:solidFill>
                  <a:srgbClr val="003399"/>
                </a:solidFill>
              </a:rPr>
              <a:t>is being created </a:t>
            </a:r>
            <a:r>
              <a:rPr lang="en-US" altLang="en-US" sz="2400" dirty="0" smtClean="0">
                <a:solidFill>
                  <a:srgbClr val="003399"/>
                </a:solidFill>
              </a:rPr>
              <a:t>and deployed </a:t>
            </a:r>
            <a:r>
              <a:rPr lang="en-US" altLang="en-US" sz="2400" dirty="0">
                <a:solidFill>
                  <a:srgbClr val="003399"/>
                </a:solidFill>
              </a:rPr>
              <a:t>in integrated </a:t>
            </a:r>
            <a:r>
              <a:rPr lang="en-US" altLang="en-US" sz="2400" dirty="0" smtClean="0">
                <a:solidFill>
                  <a:srgbClr val="003399"/>
                </a:solidFill>
              </a:rPr>
              <a:t>systems</a:t>
            </a:r>
            <a:endParaRPr lang="en-US" altLang="en-US" sz="2400" dirty="0">
              <a:solidFill>
                <a:srgbClr val="003399"/>
              </a:solidFill>
            </a:endParaRPr>
          </a:p>
          <a:p>
            <a:pPr algn="just">
              <a:defRPr/>
            </a:pPr>
            <a:r>
              <a:rPr lang="en-IN" altLang="en-US" sz="2400" dirty="0" smtClean="0">
                <a:solidFill>
                  <a:srgbClr val="003399"/>
                </a:solidFill>
              </a:rPr>
              <a:t>This </a:t>
            </a:r>
            <a:r>
              <a:rPr lang="en-IN" altLang="en-US" sz="2400" dirty="0">
                <a:solidFill>
                  <a:srgbClr val="003399"/>
                </a:solidFill>
              </a:rPr>
              <a:t>conventional technique </a:t>
            </a:r>
            <a:r>
              <a:rPr lang="en-IN" altLang="en-US" sz="2400" dirty="0" smtClean="0">
                <a:solidFill>
                  <a:srgbClr val="003399"/>
                </a:solidFill>
              </a:rPr>
              <a:t>detects </a:t>
            </a:r>
            <a:r>
              <a:rPr lang="en-IN" altLang="en-US" sz="2400" dirty="0">
                <a:solidFill>
                  <a:srgbClr val="003399"/>
                </a:solidFill>
              </a:rPr>
              <a:t>multiple feature points, such as joints and fingertips, from an image of the hand, and </a:t>
            </a:r>
            <a:r>
              <a:rPr lang="en-IN" altLang="en-US" sz="2400" dirty="0" smtClean="0">
                <a:solidFill>
                  <a:srgbClr val="003399"/>
                </a:solidFill>
              </a:rPr>
              <a:t>determines </a:t>
            </a:r>
            <a:r>
              <a:rPr lang="en-IN" altLang="en-US" sz="2400" dirty="0">
                <a:solidFill>
                  <a:srgbClr val="003399"/>
                </a:solidFill>
              </a:rPr>
              <a:t>the hand </a:t>
            </a:r>
            <a:r>
              <a:rPr lang="en-IN" altLang="en-US" sz="2400" dirty="0" smtClean="0">
                <a:solidFill>
                  <a:srgbClr val="003399"/>
                </a:solidFill>
              </a:rPr>
              <a:t>pattern </a:t>
            </a:r>
            <a:r>
              <a:rPr lang="en-IN" altLang="en-US" sz="2400" dirty="0">
                <a:solidFill>
                  <a:srgbClr val="003399"/>
                </a:solidFill>
              </a:rPr>
              <a:t>based on the positional relationship of the feature </a:t>
            </a:r>
            <a:r>
              <a:rPr lang="en-IN" altLang="en-US" sz="2400" dirty="0" smtClean="0">
                <a:solidFill>
                  <a:srgbClr val="003399"/>
                </a:solidFill>
              </a:rPr>
              <a:t>points…..</a:t>
            </a:r>
            <a:endParaRPr lang="en-IN" altLang="en-US" sz="2400" dirty="0">
              <a:solidFill>
                <a:srgbClr val="003399"/>
              </a:solidFill>
            </a:endParaRPr>
          </a:p>
          <a:p>
            <a:pPr marL="0" indent="0" algn="just">
              <a:buNone/>
              <a:defRPr/>
            </a:pPr>
            <a:endParaRPr lang="en-US" altLang="en-US" sz="2400" dirty="0"/>
          </a:p>
          <a:p>
            <a:pPr eaLnBrk="1" hangingPunct="1">
              <a:buFontTx/>
              <a:buNone/>
              <a:defRPr/>
            </a:pPr>
            <a:endParaRPr lang="en-US" altLang="en-US" dirty="0"/>
          </a:p>
        </p:txBody>
      </p:sp>
      <p:pic>
        <p:nvPicPr>
          <p:cNvPr id="6" name="Picture 5"/>
          <p:cNvPicPr>
            <a:picLocks noChangeAspect="1"/>
          </p:cNvPicPr>
          <p:nvPr/>
        </p:nvPicPr>
        <p:blipFill>
          <a:blip r:embed="rId3"/>
          <a:stretch>
            <a:fillRect/>
          </a:stretch>
        </p:blipFill>
        <p:spPr>
          <a:xfrm>
            <a:off x="2727768" y="3892731"/>
            <a:ext cx="6195658" cy="2606449"/>
          </a:xfrm>
          <a:prstGeom prst="rect">
            <a:avLst/>
          </a:prstGeom>
        </p:spPr>
      </p:pic>
    </p:spTree>
    <p:extLst>
      <p:ext uri="{BB962C8B-B14F-4D97-AF65-F5344CB8AC3E}">
        <p14:creationId xmlns:p14="http://schemas.microsoft.com/office/powerpoint/2010/main" val="428347137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txBox="1">
            <a:spLocks noChangeArrowheads="1"/>
          </p:cNvSpPr>
          <p:nvPr/>
        </p:nvSpPr>
        <p:spPr>
          <a:xfrm>
            <a:off x="387723" y="156100"/>
            <a:ext cx="11464643" cy="101917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r>
              <a:rPr lang="en-GB" b="1" dirty="0">
                <a:solidFill>
                  <a:srgbClr val="003399"/>
                </a:solidFill>
                <a:latin typeface="Calibri"/>
                <a:cs typeface="Arial" panose="020B0604020202020204" pitchFamily="34" charset="0"/>
              </a:rPr>
              <a:t>Algorithm in </a:t>
            </a:r>
            <a:r>
              <a:rPr lang="en-GB" b="1" dirty="0" smtClean="0">
                <a:solidFill>
                  <a:srgbClr val="003399"/>
                </a:solidFill>
                <a:latin typeface="Calibri"/>
                <a:cs typeface="Arial" panose="020B0604020202020204" pitchFamily="34" charset="0"/>
              </a:rPr>
              <a:t>Structured </a:t>
            </a:r>
            <a:r>
              <a:rPr lang="en-GB" b="1" dirty="0">
                <a:solidFill>
                  <a:srgbClr val="003399"/>
                </a:solidFill>
                <a:latin typeface="Calibri"/>
                <a:cs typeface="Arial" panose="020B0604020202020204" pitchFamily="34" charset="0"/>
              </a:rPr>
              <a:t>English</a:t>
            </a:r>
            <a:endParaRPr kumimoji="0" lang="en-GB" sz="4400" b="1" i="0" u="none" strike="noStrike" kern="1200" cap="none" spc="0" normalizeH="0" baseline="0" noProof="0" dirty="0">
              <a:ln>
                <a:noFill/>
              </a:ln>
              <a:solidFill>
                <a:srgbClr val="003399"/>
              </a:solidFill>
              <a:effectLst/>
              <a:uLnTx/>
              <a:uFillTx/>
              <a:latin typeface="Calibri"/>
              <a:ea typeface="+mj-ea"/>
              <a:cs typeface="Arial" panose="020B0604020202020204" pitchFamily="34" charset="0"/>
            </a:endParaRPr>
          </a:p>
        </p:txBody>
      </p:sp>
      <p:pic>
        <p:nvPicPr>
          <p:cNvPr id="4" name="Picture 3" descr="Portrait bilingual.png"/>
          <p:cNvPicPr>
            <a:picLocks noChangeAspect="1"/>
          </p:cNvPicPr>
          <p:nvPr/>
        </p:nvPicPr>
        <p:blipFill>
          <a:blip r:embed="rId2"/>
          <a:stretch>
            <a:fillRect/>
          </a:stretch>
        </p:blipFill>
        <p:spPr>
          <a:xfrm>
            <a:off x="9893835" y="5800729"/>
            <a:ext cx="2142834" cy="934333"/>
          </a:xfrm>
          <a:prstGeom prst="rect">
            <a:avLst/>
          </a:prstGeom>
        </p:spPr>
      </p:pic>
      <p:sp>
        <p:nvSpPr>
          <p:cNvPr id="7" name="Rectangle 3"/>
          <p:cNvSpPr>
            <a:spLocks noGrp="1" noChangeArrowheads="1"/>
          </p:cNvSpPr>
          <p:nvPr>
            <p:ph type="body" idx="4294967295"/>
          </p:nvPr>
        </p:nvSpPr>
        <p:spPr>
          <a:xfrm>
            <a:off x="838200" y="1349829"/>
            <a:ext cx="10515600" cy="5120640"/>
          </a:xfrm>
          <a:prstGeom prst="rect">
            <a:avLst/>
          </a:prstGeom>
        </p:spPr>
        <p:txBody>
          <a:bodyPr>
            <a:normAutofit/>
          </a:bodyPr>
          <a:lstStyle/>
          <a:p>
            <a:pPr eaLnBrk="1" hangingPunct="1">
              <a:buFontTx/>
              <a:buNone/>
              <a:defRPr/>
            </a:pPr>
            <a:r>
              <a:rPr lang="en-US" sz="2000" dirty="0" smtClean="0">
                <a:solidFill>
                  <a:srgbClr val="003399"/>
                </a:solidFill>
              </a:rPr>
              <a:t>START</a:t>
            </a:r>
            <a:endParaRPr lang="en-US" sz="2000" dirty="0">
              <a:solidFill>
                <a:srgbClr val="003399"/>
              </a:solidFill>
            </a:endParaRPr>
          </a:p>
          <a:p>
            <a:pPr eaLnBrk="1" hangingPunct="1">
              <a:buFontTx/>
              <a:buNone/>
              <a:defRPr/>
            </a:pPr>
            <a:r>
              <a:rPr lang="en-US" sz="2000" dirty="0">
                <a:solidFill>
                  <a:srgbClr val="003399"/>
                </a:solidFill>
              </a:rPr>
              <a:t>	Capture video from camera</a:t>
            </a:r>
          </a:p>
          <a:p>
            <a:pPr eaLnBrk="1" hangingPunct="1">
              <a:buFontTx/>
              <a:buNone/>
              <a:defRPr/>
            </a:pPr>
            <a:r>
              <a:rPr lang="en-US" sz="2000" dirty="0">
                <a:solidFill>
                  <a:srgbClr val="003399"/>
                </a:solidFill>
              </a:rPr>
              <a:t>		Detect hand </a:t>
            </a:r>
            <a:r>
              <a:rPr lang="en-US" sz="2000" dirty="0" smtClean="0">
                <a:solidFill>
                  <a:srgbClr val="003399"/>
                </a:solidFill>
              </a:rPr>
              <a:t>washing </a:t>
            </a:r>
            <a:r>
              <a:rPr lang="en-US" sz="2000" dirty="0">
                <a:solidFill>
                  <a:srgbClr val="003399"/>
                </a:solidFill>
              </a:rPr>
              <a:t>start time and end time</a:t>
            </a:r>
          </a:p>
          <a:p>
            <a:pPr eaLnBrk="1" hangingPunct="1">
              <a:buFontTx/>
              <a:buNone/>
              <a:defRPr/>
            </a:pPr>
            <a:r>
              <a:rPr lang="en-US" sz="2000" dirty="0">
                <a:solidFill>
                  <a:srgbClr val="003399"/>
                </a:solidFill>
              </a:rPr>
              <a:t>			if hand </a:t>
            </a:r>
            <a:r>
              <a:rPr lang="en-US" sz="2000" dirty="0" smtClean="0">
                <a:solidFill>
                  <a:srgbClr val="003399"/>
                </a:solidFill>
              </a:rPr>
              <a:t>washing </a:t>
            </a:r>
            <a:r>
              <a:rPr lang="en-US" sz="2000" dirty="0">
                <a:solidFill>
                  <a:srgbClr val="003399"/>
                </a:solidFill>
              </a:rPr>
              <a:t>time is </a:t>
            </a:r>
            <a:r>
              <a:rPr lang="en-US" sz="2000" b="1" i="1" u="sng" dirty="0">
                <a:solidFill>
                  <a:srgbClr val="003399"/>
                </a:solidFill>
              </a:rPr>
              <a:t>&lt; 20 seconds</a:t>
            </a:r>
          </a:p>
          <a:p>
            <a:pPr eaLnBrk="1" hangingPunct="1">
              <a:buFontTx/>
              <a:buNone/>
              <a:defRPr/>
            </a:pPr>
            <a:r>
              <a:rPr lang="en-US" sz="2000" dirty="0">
                <a:solidFill>
                  <a:srgbClr val="003399"/>
                </a:solidFill>
              </a:rPr>
              <a:t>				then </a:t>
            </a:r>
            <a:r>
              <a:rPr lang="en-US" sz="2000" dirty="0" smtClean="0">
                <a:solidFill>
                  <a:srgbClr val="003399"/>
                </a:solidFill>
              </a:rPr>
              <a:t>‘</a:t>
            </a:r>
            <a:r>
              <a:rPr lang="en-US" sz="2000" b="1" i="1" u="sng" dirty="0" smtClean="0">
                <a:solidFill>
                  <a:srgbClr val="003399"/>
                </a:solidFill>
              </a:rPr>
              <a:t>non-compliant</a:t>
            </a:r>
            <a:r>
              <a:rPr lang="en-US" sz="2000" dirty="0" smtClean="0">
                <a:solidFill>
                  <a:srgbClr val="003399"/>
                </a:solidFill>
              </a:rPr>
              <a:t>’ </a:t>
            </a:r>
            <a:r>
              <a:rPr lang="en-US" sz="2000" dirty="0">
                <a:solidFill>
                  <a:srgbClr val="003399"/>
                </a:solidFill>
              </a:rPr>
              <a:t>hand wash</a:t>
            </a:r>
          </a:p>
          <a:p>
            <a:pPr eaLnBrk="1" hangingPunct="1">
              <a:buFontTx/>
              <a:buNone/>
              <a:defRPr/>
            </a:pPr>
            <a:r>
              <a:rPr lang="en-US" sz="2000" dirty="0">
                <a:solidFill>
                  <a:srgbClr val="003399"/>
                </a:solidFill>
              </a:rPr>
              <a:t>			else</a:t>
            </a:r>
          </a:p>
          <a:p>
            <a:pPr eaLnBrk="1" hangingPunct="1">
              <a:buFontTx/>
              <a:buNone/>
              <a:defRPr/>
            </a:pPr>
            <a:r>
              <a:rPr lang="en-US" sz="2000" dirty="0">
                <a:solidFill>
                  <a:srgbClr val="003399"/>
                </a:solidFill>
              </a:rPr>
              <a:t>				continue to detect hand </a:t>
            </a:r>
            <a:r>
              <a:rPr lang="en-US" sz="2000" dirty="0" smtClean="0">
                <a:solidFill>
                  <a:srgbClr val="003399"/>
                </a:solidFill>
              </a:rPr>
              <a:t>patterns</a:t>
            </a:r>
            <a:endParaRPr lang="en-US" sz="2000" dirty="0">
              <a:solidFill>
                <a:srgbClr val="003399"/>
              </a:solidFill>
            </a:endParaRPr>
          </a:p>
          <a:p>
            <a:pPr eaLnBrk="1" hangingPunct="1">
              <a:buFontTx/>
              <a:buNone/>
              <a:defRPr/>
            </a:pPr>
            <a:r>
              <a:rPr lang="en-US" sz="2000" dirty="0">
                <a:solidFill>
                  <a:srgbClr val="003399"/>
                </a:solidFill>
              </a:rPr>
              <a:t>					if all the </a:t>
            </a:r>
            <a:r>
              <a:rPr lang="en-US" sz="2000" dirty="0" smtClean="0">
                <a:solidFill>
                  <a:srgbClr val="003399"/>
                </a:solidFill>
              </a:rPr>
              <a:t>hand washing </a:t>
            </a:r>
            <a:r>
              <a:rPr lang="en-US" sz="2000" dirty="0">
                <a:solidFill>
                  <a:srgbClr val="003399"/>
                </a:solidFill>
              </a:rPr>
              <a:t>patterns </a:t>
            </a:r>
            <a:r>
              <a:rPr lang="en-US" sz="2000" dirty="0" smtClean="0">
                <a:solidFill>
                  <a:srgbClr val="003399"/>
                </a:solidFill>
              </a:rPr>
              <a:t>are followed</a:t>
            </a:r>
            <a:endParaRPr lang="en-US" sz="2000" dirty="0">
              <a:solidFill>
                <a:srgbClr val="003399"/>
              </a:solidFill>
            </a:endParaRPr>
          </a:p>
          <a:p>
            <a:pPr eaLnBrk="1" hangingPunct="1">
              <a:buFontTx/>
              <a:buNone/>
              <a:defRPr/>
            </a:pPr>
            <a:r>
              <a:rPr lang="en-US" sz="2000" dirty="0">
                <a:solidFill>
                  <a:srgbClr val="003399"/>
                </a:solidFill>
              </a:rPr>
              <a:t>						then </a:t>
            </a:r>
            <a:r>
              <a:rPr lang="en-US" sz="2000" dirty="0" smtClean="0">
                <a:solidFill>
                  <a:srgbClr val="003399"/>
                </a:solidFill>
              </a:rPr>
              <a:t>‘</a:t>
            </a:r>
            <a:r>
              <a:rPr lang="en-US" sz="2000" b="1" i="1" u="sng" dirty="0" smtClean="0">
                <a:solidFill>
                  <a:srgbClr val="003399"/>
                </a:solidFill>
              </a:rPr>
              <a:t>compliant</a:t>
            </a:r>
            <a:r>
              <a:rPr lang="en-US" sz="2000" dirty="0" smtClean="0">
                <a:solidFill>
                  <a:srgbClr val="003399"/>
                </a:solidFill>
              </a:rPr>
              <a:t>’ </a:t>
            </a:r>
            <a:r>
              <a:rPr lang="en-US" sz="2000" dirty="0">
                <a:solidFill>
                  <a:srgbClr val="003399"/>
                </a:solidFill>
              </a:rPr>
              <a:t>hand wash</a:t>
            </a:r>
          </a:p>
          <a:p>
            <a:pPr eaLnBrk="1" hangingPunct="1">
              <a:buFontTx/>
              <a:buNone/>
              <a:defRPr/>
            </a:pPr>
            <a:r>
              <a:rPr lang="en-US" sz="2000" dirty="0">
                <a:solidFill>
                  <a:srgbClr val="003399"/>
                </a:solidFill>
              </a:rPr>
              <a:t>					else</a:t>
            </a:r>
          </a:p>
          <a:p>
            <a:pPr eaLnBrk="1" hangingPunct="1">
              <a:buFontTx/>
              <a:buNone/>
              <a:defRPr/>
            </a:pPr>
            <a:r>
              <a:rPr lang="en-US" sz="2000" dirty="0">
                <a:solidFill>
                  <a:srgbClr val="003399"/>
                </a:solidFill>
              </a:rPr>
              <a:t>		           				     </a:t>
            </a:r>
            <a:r>
              <a:rPr lang="en-US" sz="2000" dirty="0" smtClean="0">
                <a:solidFill>
                  <a:srgbClr val="003399"/>
                </a:solidFill>
              </a:rPr>
              <a:t>‘</a:t>
            </a:r>
            <a:r>
              <a:rPr lang="en-US" sz="2000" b="1" i="1" u="sng" dirty="0" smtClean="0">
                <a:solidFill>
                  <a:srgbClr val="003399"/>
                </a:solidFill>
              </a:rPr>
              <a:t>non-compliant</a:t>
            </a:r>
            <a:r>
              <a:rPr lang="en-US" sz="2000" dirty="0" smtClean="0">
                <a:solidFill>
                  <a:srgbClr val="003399"/>
                </a:solidFill>
              </a:rPr>
              <a:t>’ </a:t>
            </a:r>
            <a:r>
              <a:rPr lang="en-US" sz="2000" dirty="0">
                <a:solidFill>
                  <a:srgbClr val="003399"/>
                </a:solidFill>
              </a:rPr>
              <a:t>hand wash</a:t>
            </a:r>
          </a:p>
          <a:p>
            <a:pPr eaLnBrk="1" hangingPunct="1">
              <a:buFontTx/>
              <a:buNone/>
              <a:defRPr/>
            </a:pPr>
            <a:r>
              <a:rPr lang="en-US" sz="2000" dirty="0">
                <a:solidFill>
                  <a:srgbClr val="003399"/>
                </a:solidFill>
              </a:rPr>
              <a:t>END</a:t>
            </a:r>
          </a:p>
        </p:txBody>
      </p:sp>
    </p:spTree>
    <p:extLst>
      <p:ext uri="{BB962C8B-B14F-4D97-AF65-F5344CB8AC3E}">
        <p14:creationId xmlns:p14="http://schemas.microsoft.com/office/powerpoint/2010/main" val="246739479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5"/>
          <p:cNvSpPr txBox="1">
            <a:spLocks/>
          </p:cNvSpPr>
          <p:nvPr/>
        </p:nvSpPr>
        <p:spPr>
          <a:xfrm>
            <a:off x="141572" y="859839"/>
            <a:ext cx="11318322" cy="5558112"/>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571500" indent="-571500" algn="just">
              <a:spcBef>
                <a:spcPts val="1200"/>
              </a:spcBef>
              <a:buFont typeface="Arial" panose="020B0604020202020204" pitchFamily="34" charset="0"/>
              <a:buChar char="•"/>
            </a:pPr>
            <a:r>
              <a:rPr lang="en-GB" sz="1800" dirty="0" smtClean="0">
                <a:solidFill>
                  <a:srgbClr val="003399"/>
                </a:solidFill>
                <a:cs typeface="Arial" panose="020B0604020202020204" pitchFamily="34" charset="0"/>
              </a:rPr>
              <a:t>Positive </a:t>
            </a:r>
            <a:r>
              <a:rPr lang="en-GB" sz="1800" dirty="0">
                <a:solidFill>
                  <a:srgbClr val="003399"/>
                </a:solidFill>
                <a:cs typeface="Arial" panose="020B0604020202020204" pitchFamily="34" charset="0"/>
              </a:rPr>
              <a:t>attitudes </a:t>
            </a:r>
            <a:r>
              <a:rPr lang="en-GB" sz="1800" dirty="0" smtClean="0">
                <a:solidFill>
                  <a:srgbClr val="003399"/>
                </a:solidFill>
                <a:cs typeface="Arial" panose="020B0604020202020204" pitchFamily="34" charset="0"/>
              </a:rPr>
              <a:t>- towards </a:t>
            </a:r>
            <a:r>
              <a:rPr lang="en-GB" sz="1800" dirty="0">
                <a:solidFill>
                  <a:srgbClr val="003399"/>
                </a:solidFill>
                <a:cs typeface="Arial" panose="020B0604020202020204" pitchFamily="34" charset="0"/>
              </a:rPr>
              <a:t>the potential benefits of the </a:t>
            </a:r>
            <a:r>
              <a:rPr lang="en-GB" sz="1800" dirty="0" smtClean="0">
                <a:solidFill>
                  <a:srgbClr val="003399"/>
                </a:solidFill>
                <a:cs typeface="Arial" panose="020B0604020202020204" pitchFamily="34" charset="0"/>
              </a:rPr>
              <a:t>technology. The </a:t>
            </a:r>
            <a:r>
              <a:rPr lang="en-GB" sz="1800" dirty="0">
                <a:solidFill>
                  <a:srgbClr val="003399"/>
                </a:solidFill>
                <a:cs typeface="Arial" panose="020B0604020202020204" pitchFamily="34" charset="0"/>
              </a:rPr>
              <a:t>research team are now exploring the capability of the technology to distinguish between compliant and non-compliant hand washing attempts</a:t>
            </a:r>
            <a:endParaRPr lang="en-GB" sz="1800" dirty="0" smtClean="0">
              <a:solidFill>
                <a:srgbClr val="003399"/>
              </a:solidFill>
              <a:cs typeface="Arial" panose="020B0604020202020204" pitchFamily="34" charset="0"/>
            </a:endParaRPr>
          </a:p>
          <a:p>
            <a:pPr marL="571500" indent="-571500" algn="just">
              <a:spcBef>
                <a:spcPts val="1200"/>
              </a:spcBef>
              <a:buFont typeface="Arial" panose="020B0604020202020204" pitchFamily="34" charset="0"/>
              <a:buChar char="•"/>
            </a:pPr>
            <a:r>
              <a:rPr lang="en-GB" sz="1800" dirty="0" smtClean="0">
                <a:solidFill>
                  <a:srgbClr val="003399"/>
                </a:solidFill>
                <a:cs typeface="Arial" panose="020B0604020202020204" pitchFamily="34" charset="0"/>
              </a:rPr>
              <a:t>Creating </a:t>
            </a:r>
            <a:r>
              <a:rPr lang="en-GB" sz="1800" dirty="0">
                <a:solidFill>
                  <a:srgbClr val="003399"/>
                </a:solidFill>
                <a:cs typeface="Arial" panose="020B0604020202020204" pitchFamily="34" charset="0"/>
              </a:rPr>
              <a:t>machine </a:t>
            </a:r>
            <a:r>
              <a:rPr lang="en-GB" sz="1800" dirty="0" smtClean="0">
                <a:solidFill>
                  <a:srgbClr val="003399"/>
                </a:solidFill>
                <a:cs typeface="Arial" panose="020B0604020202020204" pitchFamily="34" charset="0"/>
              </a:rPr>
              <a:t>learning algorithms </a:t>
            </a:r>
            <a:r>
              <a:rPr lang="en-GB" sz="1800" dirty="0">
                <a:solidFill>
                  <a:srgbClr val="003399"/>
                </a:solidFill>
                <a:cs typeface="Arial" panose="020B0604020202020204" pitchFamily="34" charset="0"/>
              </a:rPr>
              <a:t>using deep learning </a:t>
            </a:r>
            <a:r>
              <a:rPr lang="en-GB" sz="1800" dirty="0" smtClean="0">
                <a:solidFill>
                  <a:srgbClr val="003399"/>
                </a:solidFill>
                <a:cs typeface="Arial" panose="020B0604020202020204" pitchFamily="34" charset="0"/>
              </a:rPr>
              <a:t>techniques - some hand </a:t>
            </a:r>
            <a:r>
              <a:rPr lang="en-GB" sz="1800" dirty="0">
                <a:solidFill>
                  <a:srgbClr val="003399"/>
                </a:solidFill>
                <a:cs typeface="Arial" panose="020B0604020202020204" pitchFamily="34" charset="0"/>
              </a:rPr>
              <a:t>washing videos </a:t>
            </a:r>
            <a:r>
              <a:rPr lang="en-GB" sz="1800" dirty="0" smtClean="0">
                <a:solidFill>
                  <a:srgbClr val="003399"/>
                </a:solidFill>
                <a:cs typeface="Arial" panose="020B0604020202020204" pitchFamily="34" charset="0"/>
              </a:rPr>
              <a:t>have been converted into </a:t>
            </a:r>
            <a:r>
              <a:rPr lang="en-GB" sz="1800" dirty="0">
                <a:solidFill>
                  <a:srgbClr val="003399"/>
                </a:solidFill>
                <a:cs typeface="Arial" panose="020B0604020202020204" pitchFamily="34" charset="0"/>
              </a:rPr>
              <a:t>frames to detect human </a:t>
            </a:r>
            <a:r>
              <a:rPr lang="en-GB" sz="1800" dirty="0" smtClean="0">
                <a:solidFill>
                  <a:srgbClr val="003399"/>
                </a:solidFill>
                <a:cs typeface="Arial" panose="020B0604020202020204" pitchFamily="34" charset="0"/>
              </a:rPr>
              <a:t>hands </a:t>
            </a:r>
            <a:r>
              <a:rPr lang="en-GB" sz="1800" dirty="0">
                <a:solidFill>
                  <a:srgbClr val="003399"/>
                </a:solidFill>
                <a:cs typeface="Arial" panose="020B0604020202020204" pitchFamily="34" charset="0"/>
              </a:rPr>
              <a:t>at the point where hand washing </a:t>
            </a:r>
            <a:r>
              <a:rPr lang="en-GB" sz="1800" dirty="0" smtClean="0">
                <a:solidFill>
                  <a:srgbClr val="003399"/>
                </a:solidFill>
                <a:cs typeface="Arial" panose="020B0604020202020204" pitchFamily="34" charset="0"/>
              </a:rPr>
              <a:t>commences</a:t>
            </a:r>
            <a:endParaRPr lang="en-GB" sz="1800" dirty="0">
              <a:solidFill>
                <a:srgbClr val="003399"/>
              </a:solidFill>
              <a:cs typeface="Arial" panose="020B0604020202020204" pitchFamily="34" charset="0"/>
            </a:endParaRPr>
          </a:p>
          <a:p>
            <a:pPr marL="571500" indent="-571500" algn="just">
              <a:spcBef>
                <a:spcPts val="1200"/>
              </a:spcBef>
              <a:buFont typeface="Arial" panose="020B0604020202020204" pitchFamily="34" charset="0"/>
              <a:buChar char="•"/>
            </a:pPr>
            <a:r>
              <a:rPr lang="en-GB" sz="1800" dirty="0" smtClean="0">
                <a:solidFill>
                  <a:srgbClr val="003399"/>
                </a:solidFill>
                <a:cs typeface="Arial" panose="020B0604020202020204" pitchFamily="34" charset="0"/>
              </a:rPr>
              <a:t>To date, achieved </a:t>
            </a:r>
            <a:r>
              <a:rPr lang="en-GB" sz="1800" dirty="0">
                <a:solidFill>
                  <a:srgbClr val="003399"/>
                </a:solidFill>
                <a:cs typeface="Arial" panose="020B0604020202020204" pitchFamily="34" charset="0"/>
              </a:rPr>
              <a:t>up to 70% accuracy in achieving </a:t>
            </a:r>
            <a:r>
              <a:rPr lang="en-GB" sz="1800" dirty="0" smtClean="0">
                <a:solidFill>
                  <a:srgbClr val="003399"/>
                </a:solidFill>
                <a:cs typeface="Arial" panose="020B0604020202020204" pitchFamily="34" charset="0"/>
              </a:rPr>
              <a:t>this and now trying </a:t>
            </a:r>
            <a:r>
              <a:rPr lang="en-GB" sz="1800" dirty="0">
                <a:solidFill>
                  <a:srgbClr val="003399"/>
                </a:solidFill>
                <a:cs typeface="Arial" panose="020B0604020202020204" pitchFamily="34" charset="0"/>
              </a:rPr>
              <a:t>to </a:t>
            </a:r>
            <a:r>
              <a:rPr lang="en-GB" sz="1800" dirty="0" smtClean="0">
                <a:solidFill>
                  <a:srgbClr val="003399"/>
                </a:solidFill>
                <a:cs typeface="Arial" panose="020B0604020202020204" pitchFamily="34" charset="0"/>
              </a:rPr>
              <a:t>modify </a:t>
            </a:r>
            <a:r>
              <a:rPr lang="en-GB" sz="1800" dirty="0">
                <a:solidFill>
                  <a:srgbClr val="003399"/>
                </a:solidFill>
                <a:cs typeface="Arial" panose="020B0604020202020204" pitchFamily="34" charset="0"/>
              </a:rPr>
              <a:t>the algorithm to maximum </a:t>
            </a:r>
            <a:r>
              <a:rPr lang="en-GB" sz="1800" dirty="0" smtClean="0">
                <a:solidFill>
                  <a:srgbClr val="003399"/>
                </a:solidFill>
                <a:cs typeface="Arial" panose="020B0604020202020204" pitchFamily="34" charset="0"/>
              </a:rPr>
              <a:t>efficiency</a:t>
            </a:r>
          </a:p>
          <a:p>
            <a:pPr marL="571500" indent="-571500" algn="just">
              <a:spcBef>
                <a:spcPts val="1200"/>
              </a:spcBef>
              <a:buFont typeface="Arial" panose="020B0604020202020204" pitchFamily="34" charset="0"/>
              <a:buChar char="•"/>
            </a:pPr>
            <a:r>
              <a:rPr lang="en-GB" sz="1800" dirty="0">
                <a:solidFill>
                  <a:srgbClr val="003399"/>
                </a:solidFill>
                <a:cs typeface="Arial" panose="020B0604020202020204" pitchFamily="34" charset="0"/>
              </a:rPr>
              <a:t>Next </a:t>
            </a:r>
            <a:r>
              <a:rPr lang="en-GB" sz="1800" dirty="0" smtClean="0">
                <a:solidFill>
                  <a:srgbClr val="003399"/>
                </a:solidFill>
                <a:cs typeface="Arial" panose="020B0604020202020204" pitchFamily="34" charset="0"/>
              </a:rPr>
              <a:t>step - </a:t>
            </a:r>
            <a:r>
              <a:rPr lang="en-GB" sz="1800" dirty="0">
                <a:solidFill>
                  <a:srgbClr val="003399"/>
                </a:solidFill>
                <a:cs typeface="Arial" panose="020B0604020202020204" pitchFamily="34" charset="0"/>
              </a:rPr>
              <a:t>detect handwashing patterns using neural networks to “teach” the technology to distinguish between “compliant” or ”non-compliant” hand washing </a:t>
            </a:r>
            <a:r>
              <a:rPr lang="en-GB" sz="1800" dirty="0" smtClean="0">
                <a:solidFill>
                  <a:srgbClr val="003399"/>
                </a:solidFill>
                <a:cs typeface="Arial" panose="020B0604020202020204" pitchFamily="34" charset="0"/>
              </a:rPr>
              <a:t>attempts, after </a:t>
            </a:r>
            <a:r>
              <a:rPr lang="en-GB" sz="1800" dirty="0">
                <a:solidFill>
                  <a:srgbClr val="003399"/>
                </a:solidFill>
                <a:cs typeface="Arial" panose="020B0604020202020204" pitchFamily="34" charset="0"/>
              </a:rPr>
              <a:t>which, validation of the technology </a:t>
            </a:r>
            <a:r>
              <a:rPr lang="en-GB" sz="1800" dirty="0" smtClean="0">
                <a:solidFill>
                  <a:srgbClr val="003399"/>
                </a:solidFill>
                <a:cs typeface="Arial" panose="020B0604020202020204" pitchFamily="34" charset="0"/>
              </a:rPr>
              <a:t>is required</a:t>
            </a:r>
            <a:endParaRPr lang="en-GB" sz="1800" dirty="0">
              <a:solidFill>
                <a:srgbClr val="003399"/>
              </a:solidFill>
              <a:cs typeface="Arial" panose="020B0604020202020204" pitchFamily="34" charset="0"/>
            </a:endParaRPr>
          </a:p>
          <a:p>
            <a:pPr marL="571500" indent="-571500" algn="just">
              <a:spcBef>
                <a:spcPts val="1200"/>
              </a:spcBef>
              <a:buFont typeface="Arial" panose="020B0604020202020204" pitchFamily="34" charset="0"/>
              <a:buChar char="•"/>
            </a:pPr>
            <a:r>
              <a:rPr lang="en-GB" sz="1800" dirty="0" smtClean="0">
                <a:solidFill>
                  <a:srgbClr val="003399"/>
                </a:solidFill>
                <a:cs typeface="Arial" panose="020B0604020202020204" pitchFamily="34" charset="0"/>
              </a:rPr>
              <a:t>Once </a:t>
            </a:r>
            <a:r>
              <a:rPr lang="en-GB" sz="1800" dirty="0">
                <a:solidFill>
                  <a:srgbClr val="003399"/>
                </a:solidFill>
                <a:cs typeface="Arial" panose="020B0604020202020204" pitchFamily="34" charset="0"/>
              </a:rPr>
              <a:t>validated, the research team will evaluate the feasibility and functionality of the application of the developed technology within intended environments, i.e.: food manufacturing, catering and hospitality establishments. The reliability and repeatability of the technology will be assessed.</a:t>
            </a:r>
          </a:p>
          <a:p>
            <a:pPr marL="571500" indent="-571500" algn="just">
              <a:spcBef>
                <a:spcPts val="1200"/>
              </a:spcBef>
              <a:buFont typeface="Arial" panose="020B0604020202020204" pitchFamily="34" charset="0"/>
              <a:buChar char="•"/>
            </a:pPr>
            <a:r>
              <a:rPr lang="en-GB" sz="1800" dirty="0">
                <a:solidFill>
                  <a:srgbClr val="003399"/>
                </a:solidFill>
                <a:cs typeface="Arial" panose="020B0604020202020204" pitchFamily="34" charset="0"/>
              </a:rPr>
              <a:t>The developed technology will be used to assess the impact of hand hygiene education interventions in the two different sectors. The findings will be of critical importance to the two sectors, regulators and to food safety educators.</a:t>
            </a:r>
          </a:p>
          <a:p>
            <a:pPr marL="571500" indent="-571500" algn="just">
              <a:spcBef>
                <a:spcPts val="1200"/>
              </a:spcBef>
              <a:buFont typeface="Arial" panose="020B0604020202020204" pitchFamily="34" charset="0"/>
              <a:buChar char="•"/>
            </a:pPr>
            <a:endParaRPr lang="en-GB" sz="1900" dirty="0" smtClean="0">
              <a:solidFill>
                <a:srgbClr val="003399"/>
              </a:solidFill>
              <a:cs typeface="Arial" panose="020B0604020202020204" pitchFamily="34" charset="0"/>
            </a:endParaRPr>
          </a:p>
          <a:p>
            <a:pPr algn="just">
              <a:spcBef>
                <a:spcPts val="1200"/>
              </a:spcBef>
            </a:pPr>
            <a:endParaRPr lang="en-GB" sz="2400" dirty="0">
              <a:solidFill>
                <a:srgbClr val="003399"/>
              </a:solidFill>
              <a:cs typeface="Arial" panose="020B0604020202020204" pitchFamily="34" charset="0"/>
            </a:endParaRPr>
          </a:p>
          <a:p>
            <a:pPr marL="571500" indent="-571500" algn="just">
              <a:spcBef>
                <a:spcPts val="1200"/>
              </a:spcBef>
              <a:buFont typeface="Arial" panose="020B0604020202020204" pitchFamily="34" charset="0"/>
              <a:buChar char="•"/>
            </a:pPr>
            <a:endParaRPr lang="en-GB" sz="2400" dirty="0">
              <a:solidFill>
                <a:srgbClr val="003399"/>
              </a:solidFill>
              <a:cs typeface="Arial" panose="020B0604020202020204" pitchFamily="34" charset="0"/>
            </a:endParaRPr>
          </a:p>
        </p:txBody>
      </p:sp>
      <p:pic>
        <p:nvPicPr>
          <p:cNvPr id="4" name="Picture 3" descr="Portrait bilingual.png"/>
          <p:cNvPicPr>
            <a:picLocks noChangeAspect="1"/>
          </p:cNvPicPr>
          <p:nvPr/>
        </p:nvPicPr>
        <p:blipFill>
          <a:blip r:embed="rId2"/>
          <a:stretch>
            <a:fillRect/>
          </a:stretch>
        </p:blipFill>
        <p:spPr>
          <a:xfrm>
            <a:off x="9893835" y="5800729"/>
            <a:ext cx="2142834" cy="934333"/>
          </a:xfrm>
          <a:prstGeom prst="rect">
            <a:avLst/>
          </a:prstGeom>
        </p:spPr>
      </p:pic>
      <p:sp>
        <p:nvSpPr>
          <p:cNvPr id="6" name="Rectangle 4"/>
          <p:cNvSpPr txBox="1">
            <a:spLocks noChangeArrowheads="1"/>
          </p:cNvSpPr>
          <p:nvPr/>
        </p:nvSpPr>
        <p:spPr>
          <a:xfrm>
            <a:off x="303639" y="-70334"/>
            <a:ext cx="9689123" cy="101917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b="1" dirty="0" smtClean="0">
                <a:solidFill>
                  <a:srgbClr val="003399"/>
                </a:solidFill>
                <a:latin typeface="+mn-lt"/>
                <a:cs typeface="Arial" panose="020B0604020202020204" pitchFamily="34" charset="0"/>
              </a:rPr>
              <a:t>New </a:t>
            </a:r>
            <a:r>
              <a:rPr lang="en-GB" b="1" dirty="0">
                <a:solidFill>
                  <a:srgbClr val="003399"/>
                </a:solidFill>
                <a:latin typeface="+mn-lt"/>
                <a:cs typeface="Arial" panose="020B0604020202020204" pitchFamily="34" charset="0"/>
              </a:rPr>
              <a:t>research informed by our findings </a:t>
            </a:r>
          </a:p>
        </p:txBody>
      </p:sp>
    </p:spTree>
    <p:extLst>
      <p:ext uri="{BB962C8B-B14F-4D97-AF65-F5344CB8AC3E}">
        <p14:creationId xmlns:p14="http://schemas.microsoft.com/office/powerpoint/2010/main" val="268015074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txBox="1">
            <a:spLocks noChangeArrowheads="1"/>
          </p:cNvSpPr>
          <p:nvPr/>
        </p:nvSpPr>
        <p:spPr>
          <a:xfrm>
            <a:off x="685799" y="156100"/>
            <a:ext cx="9689123" cy="101917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b="1" dirty="0">
                <a:solidFill>
                  <a:srgbClr val="003399"/>
                </a:solidFill>
                <a:latin typeface="+mn-lt"/>
                <a:cs typeface="Arial" panose="020B0604020202020204" pitchFamily="34" charset="0"/>
              </a:rPr>
              <a:t>Publication Development</a:t>
            </a:r>
          </a:p>
        </p:txBody>
      </p:sp>
      <p:sp>
        <p:nvSpPr>
          <p:cNvPr id="3" name="Content Placeholder 5"/>
          <p:cNvSpPr txBox="1">
            <a:spLocks/>
          </p:cNvSpPr>
          <p:nvPr/>
        </p:nvSpPr>
        <p:spPr>
          <a:xfrm>
            <a:off x="387723" y="1354004"/>
            <a:ext cx="11318322" cy="41148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571500" indent="-571500" algn="just">
              <a:spcBef>
                <a:spcPts val="1200"/>
              </a:spcBef>
              <a:buFont typeface="Arial" panose="020B0604020202020204" pitchFamily="34" charset="0"/>
              <a:buChar char="•"/>
            </a:pPr>
            <a:r>
              <a:rPr lang="en-GB" sz="2000" dirty="0" smtClean="0">
                <a:solidFill>
                  <a:srgbClr val="003399"/>
                </a:solidFill>
              </a:rPr>
              <a:t>Number of ways we </a:t>
            </a:r>
            <a:r>
              <a:rPr lang="en-GB" sz="2000" dirty="0">
                <a:solidFill>
                  <a:srgbClr val="003399"/>
                </a:solidFill>
              </a:rPr>
              <a:t>could frame this as a submission to the International Journal of Contemporary Hospitality Management....................</a:t>
            </a:r>
          </a:p>
          <a:p>
            <a:pPr marL="1028700" lvl="1" indent="-571500" algn="just">
              <a:spcBef>
                <a:spcPts val="1200"/>
              </a:spcBef>
              <a:buFont typeface="Arial" panose="020B0604020202020204" pitchFamily="34" charset="0"/>
              <a:buChar char="•"/>
            </a:pPr>
            <a:r>
              <a:rPr lang="en-GB" sz="2000" dirty="0" smtClean="0">
                <a:solidFill>
                  <a:srgbClr val="003399"/>
                </a:solidFill>
                <a:cs typeface="Arial" panose="020B0604020202020204" pitchFamily="34" charset="0"/>
              </a:rPr>
              <a:t>Exploring </a:t>
            </a:r>
            <a:r>
              <a:rPr lang="en-GB" sz="2000" dirty="0">
                <a:solidFill>
                  <a:srgbClr val="003399"/>
                </a:solidFill>
                <a:cs typeface="Arial" panose="020B0604020202020204" pitchFamily="34" charset="0"/>
              </a:rPr>
              <a:t>the perceptions of the catering and manufacturing sectors regarding the application of technology to assess hand hygiene compliance</a:t>
            </a:r>
          </a:p>
          <a:p>
            <a:pPr marL="1028700" lvl="1" indent="-571500" algn="just">
              <a:spcBef>
                <a:spcPts val="1200"/>
              </a:spcBef>
              <a:buFont typeface="Arial" panose="020B0604020202020204" pitchFamily="34" charset="0"/>
              <a:buChar char="•"/>
            </a:pPr>
            <a:r>
              <a:rPr lang="en-GB" sz="2000" dirty="0">
                <a:solidFill>
                  <a:srgbClr val="003399"/>
                </a:solidFill>
                <a:cs typeface="Arial" panose="020B0604020202020204" pitchFamily="34" charset="0"/>
              </a:rPr>
              <a:t>H</a:t>
            </a:r>
            <a:r>
              <a:rPr lang="en-GB" sz="2000" dirty="0" smtClean="0">
                <a:solidFill>
                  <a:srgbClr val="003399"/>
                </a:solidFill>
                <a:cs typeface="Arial" panose="020B0604020202020204" pitchFamily="34" charset="0"/>
              </a:rPr>
              <a:t>ow </a:t>
            </a:r>
            <a:r>
              <a:rPr lang="en-GB" sz="2000" dirty="0">
                <a:solidFill>
                  <a:srgbClr val="003399"/>
                </a:solidFill>
                <a:cs typeface="Arial" panose="020B0604020202020204" pitchFamily="34" charset="0"/>
              </a:rPr>
              <a:t>the technology was developed</a:t>
            </a:r>
          </a:p>
          <a:p>
            <a:pPr marL="1028700" lvl="1" indent="-571500" algn="just">
              <a:spcBef>
                <a:spcPts val="1200"/>
              </a:spcBef>
              <a:buFont typeface="Arial" panose="020B0604020202020204" pitchFamily="34" charset="0"/>
              <a:buChar char="•"/>
            </a:pPr>
            <a:r>
              <a:rPr lang="en-GB" sz="2000" dirty="0" smtClean="0">
                <a:solidFill>
                  <a:srgbClr val="003399"/>
                </a:solidFill>
                <a:cs typeface="Arial" panose="020B0604020202020204" pitchFamily="34" charset="0"/>
              </a:rPr>
              <a:t>Using the technology to assess hand hygiene compliance in </a:t>
            </a:r>
            <a:r>
              <a:rPr lang="en-GB" sz="2000" dirty="0">
                <a:solidFill>
                  <a:srgbClr val="003399"/>
                </a:solidFill>
                <a:cs typeface="Arial" panose="020B0604020202020204" pitchFamily="34" charset="0"/>
              </a:rPr>
              <a:t>a catering </a:t>
            </a:r>
            <a:r>
              <a:rPr lang="en-GB" sz="2000" dirty="0" smtClean="0">
                <a:solidFill>
                  <a:srgbClr val="003399"/>
                </a:solidFill>
                <a:cs typeface="Arial" panose="020B0604020202020204" pitchFamily="34" charset="0"/>
              </a:rPr>
              <a:t>setting</a:t>
            </a:r>
          </a:p>
          <a:p>
            <a:pPr marL="1028700" lvl="1" indent="-571500" algn="just">
              <a:spcBef>
                <a:spcPts val="1200"/>
              </a:spcBef>
              <a:buFont typeface="Arial" panose="020B0604020202020204" pitchFamily="34" charset="0"/>
              <a:buChar char="•"/>
            </a:pPr>
            <a:r>
              <a:rPr lang="en-GB" sz="2000" dirty="0">
                <a:solidFill>
                  <a:srgbClr val="003399"/>
                </a:solidFill>
                <a:cs typeface="Arial" panose="020B0604020202020204" pitchFamily="34" charset="0"/>
              </a:rPr>
              <a:t>Using the technology to assess hand hygiene </a:t>
            </a:r>
            <a:r>
              <a:rPr lang="en-GB" sz="2000" dirty="0" smtClean="0">
                <a:solidFill>
                  <a:srgbClr val="003399"/>
                </a:solidFill>
                <a:cs typeface="Arial" panose="020B0604020202020204" pitchFamily="34" charset="0"/>
              </a:rPr>
              <a:t>compliance in </a:t>
            </a:r>
            <a:r>
              <a:rPr lang="en-GB" sz="2000" dirty="0">
                <a:solidFill>
                  <a:srgbClr val="003399"/>
                </a:solidFill>
                <a:cs typeface="Arial" panose="020B0604020202020204" pitchFamily="34" charset="0"/>
              </a:rPr>
              <a:t>a manufacturing </a:t>
            </a:r>
            <a:r>
              <a:rPr lang="en-GB" sz="2000" dirty="0" smtClean="0">
                <a:solidFill>
                  <a:srgbClr val="003399"/>
                </a:solidFill>
                <a:cs typeface="Arial" panose="020B0604020202020204" pitchFamily="34" charset="0"/>
              </a:rPr>
              <a:t>setting </a:t>
            </a:r>
            <a:endParaRPr lang="en-GB" sz="2000" dirty="0">
              <a:solidFill>
                <a:srgbClr val="003399"/>
              </a:solidFill>
              <a:cs typeface="Arial" panose="020B0604020202020204" pitchFamily="34" charset="0"/>
            </a:endParaRPr>
          </a:p>
          <a:p>
            <a:pPr marL="1028700" lvl="1" indent="-571500" algn="just">
              <a:spcBef>
                <a:spcPts val="1200"/>
              </a:spcBef>
              <a:buFont typeface="Arial" panose="020B0604020202020204" pitchFamily="34" charset="0"/>
              <a:buChar char="•"/>
            </a:pPr>
            <a:r>
              <a:rPr lang="en-GB" sz="2000" dirty="0" smtClean="0">
                <a:solidFill>
                  <a:srgbClr val="003399"/>
                </a:solidFill>
              </a:rPr>
              <a:t>Empowerment </a:t>
            </a:r>
            <a:r>
              <a:rPr lang="en-GB" sz="2000" dirty="0">
                <a:solidFill>
                  <a:srgbClr val="003399"/>
                </a:solidFill>
              </a:rPr>
              <a:t>and accountability of </a:t>
            </a:r>
            <a:r>
              <a:rPr lang="en-GB" sz="2000" dirty="0" smtClean="0">
                <a:solidFill>
                  <a:srgbClr val="003399"/>
                </a:solidFill>
              </a:rPr>
              <a:t>staff through the use of technology - especially </a:t>
            </a:r>
            <a:r>
              <a:rPr lang="en-GB" sz="2000" dirty="0">
                <a:solidFill>
                  <a:srgbClr val="003399"/>
                </a:solidFill>
              </a:rPr>
              <a:t>in hospitality and catering, where there might be less </a:t>
            </a:r>
            <a:r>
              <a:rPr lang="en-GB" sz="2000" dirty="0" smtClean="0">
                <a:solidFill>
                  <a:srgbClr val="003399"/>
                </a:solidFill>
              </a:rPr>
              <a:t>on-the-job observations </a:t>
            </a:r>
            <a:r>
              <a:rPr lang="en-GB" sz="2000" dirty="0">
                <a:solidFill>
                  <a:srgbClr val="003399"/>
                </a:solidFill>
              </a:rPr>
              <a:t>in smaller businesses compared to larger hotels with traditional </a:t>
            </a:r>
            <a:r>
              <a:rPr lang="en-GB" sz="2000" dirty="0" smtClean="0">
                <a:solidFill>
                  <a:srgbClr val="003399"/>
                </a:solidFill>
              </a:rPr>
              <a:t>kitchen brigades </a:t>
            </a:r>
            <a:r>
              <a:rPr lang="en-GB" sz="2000" dirty="0">
                <a:solidFill>
                  <a:srgbClr val="003399"/>
                </a:solidFill>
              </a:rPr>
              <a:t>  </a:t>
            </a:r>
            <a:endParaRPr lang="en-GB" sz="2000" dirty="0" smtClean="0">
              <a:solidFill>
                <a:srgbClr val="003399"/>
              </a:solidFill>
            </a:endParaRPr>
          </a:p>
          <a:p>
            <a:pPr marL="1028700" lvl="1" indent="-571500" algn="just">
              <a:spcBef>
                <a:spcPts val="1200"/>
              </a:spcBef>
              <a:buFont typeface="Arial" panose="020B0604020202020204" pitchFamily="34" charset="0"/>
              <a:buChar char="•"/>
            </a:pPr>
            <a:endParaRPr lang="en-GB" sz="1600" b="1" dirty="0">
              <a:solidFill>
                <a:srgbClr val="7030A0"/>
              </a:solidFill>
              <a:cs typeface="Arial" panose="020B0604020202020204" pitchFamily="34" charset="0"/>
            </a:endParaRPr>
          </a:p>
        </p:txBody>
      </p:sp>
      <p:pic>
        <p:nvPicPr>
          <p:cNvPr id="4" name="Picture 3" descr="Portrait bilingual.png"/>
          <p:cNvPicPr>
            <a:picLocks noChangeAspect="1"/>
          </p:cNvPicPr>
          <p:nvPr/>
        </p:nvPicPr>
        <p:blipFill>
          <a:blip r:embed="rId2"/>
          <a:stretch>
            <a:fillRect/>
          </a:stretch>
        </p:blipFill>
        <p:spPr>
          <a:xfrm>
            <a:off x="9893835" y="5800729"/>
            <a:ext cx="2142834" cy="934333"/>
          </a:xfrm>
          <a:prstGeom prst="rect">
            <a:avLst/>
          </a:prstGeom>
        </p:spPr>
      </p:pic>
    </p:spTree>
    <p:extLst>
      <p:ext uri="{BB962C8B-B14F-4D97-AF65-F5344CB8AC3E}">
        <p14:creationId xmlns:p14="http://schemas.microsoft.com/office/powerpoint/2010/main" val="268015074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E7B7D8B-A404-6C48-AEB8-DA934F1380CB}"/>
              </a:ext>
            </a:extLst>
          </p:cNvPr>
          <p:cNvPicPr>
            <a:picLocks noChangeAspect="1"/>
          </p:cNvPicPr>
          <p:nvPr/>
        </p:nvPicPr>
        <p:blipFill>
          <a:blip r:embed="rId2"/>
          <a:stretch>
            <a:fillRect/>
          </a:stretch>
        </p:blipFill>
        <p:spPr>
          <a:xfrm>
            <a:off x="0" y="6350"/>
            <a:ext cx="12192000" cy="6845300"/>
          </a:xfrm>
          <a:prstGeom prst="rect">
            <a:avLst/>
          </a:prstGeom>
        </p:spPr>
      </p:pic>
    </p:spTree>
    <p:extLst>
      <p:ext uri="{BB962C8B-B14F-4D97-AF65-F5344CB8AC3E}">
        <p14:creationId xmlns:p14="http://schemas.microsoft.com/office/powerpoint/2010/main" val="7557989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txBox="1">
            <a:spLocks noChangeArrowheads="1"/>
          </p:cNvSpPr>
          <p:nvPr/>
        </p:nvSpPr>
        <p:spPr>
          <a:xfrm>
            <a:off x="685799" y="156100"/>
            <a:ext cx="9689123" cy="101917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b="1" dirty="0">
                <a:solidFill>
                  <a:srgbClr val="003399"/>
                </a:solidFill>
                <a:latin typeface="+mn-lt"/>
                <a:cs typeface="Arial" panose="020B0604020202020204" pitchFamily="34" charset="0"/>
              </a:rPr>
              <a:t>Presentation Outline</a:t>
            </a:r>
          </a:p>
        </p:txBody>
      </p:sp>
      <p:sp>
        <p:nvSpPr>
          <p:cNvPr id="3" name="Content Placeholder 5"/>
          <p:cNvSpPr txBox="1">
            <a:spLocks/>
          </p:cNvSpPr>
          <p:nvPr/>
        </p:nvSpPr>
        <p:spPr>
          <a:xfrm>
            <a:off x="387723" y="1354004"/>
            <a:ext cx="8368553" cy="41148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571500" indent="-571500" algn="just">
              <a:spcBef>
                <a:spcPts val="1200"/>
              </a:spcBef>
              <a:buFont typeface="Arial" panose="020B0604020202020204" pitchFamily="34" charset="0"/>
              <a:buChar char="•"/>
            </a:pPr>
            <a:r>
              <a:rPr lang="en-GB" sz="3600" b="1" dirty="0">
                <a:solidFill>
                  <a:srgbClr val="003399"/>
                </a:solidFill>
                <a:cs typeface="Arial" panose="020B0604020202020204" pitchFamily="34" charset="0"/>
              </a:rPr>
              <a:t>Introduction </a:t>
            </a:r>
          </a:p>
          <a:p>
            <a:pPr marL="571500" indent="-571500" algn="just">
              <a:spcBef>
                <a:spcPts val="1200"/>
              </a:spcBef>
              <a:buFont typeface="Arial" panose="020B0604020202020204" pitchFamily="34" charset="0"/>
              <a:buChar char="•"/>
            </a:pPr>
            <a:r>
              <a:rPr lang="en-GB" sz="3600" b="1" dirty="0">
                <a:solidFill>
                  <a:srgbClr val="003399"/>
                </a:solidFill>
                <a:cs typeface="Arial" panose="020B0604020202020204" pitchFamily="34" charset="0"/>
              </a:rPr>
              <a:t>Background</a:t>
            </a:r>
          </a:p>
          <a:p>
            <a:pPr marL="571500" indent="-571500" algn="just">
              <a:spcBef>
                <a:spcPts val="1200"/>
              </a:spcBef>
              <a:buFont typeface="Arial" panose="020B0604020202020204" pitchFamily="34" charset="0"/>
              <a:buChar char="•"/>
            </a:pPr>
            <a:r>
              <a:rPr lang="en-GB" sz="3600" b="1" dirty="0">
                <a:solidFill>
                  <a:srgbClr val="003399"/>
                </a:solidFill>
                <a:cs typeface="Arial" panose="020B0604020202020204" pitchFamily="34" charset="0"/>
              </a:rPr>
              <a:t>Research Approach</a:t>
            </a:r>
          </a:p>
          <a:p>
            <a:pPr marL="571500" indent="-571500" algn="just">
              <a:spcBef>
                <a:spcPts val="1200"/>
              </a:spcBef>
              <a:buFont typeface="Arial" panose="020B0604020202020204" pitchFamily="34" charset="0"/>
              <a:buChar char="•"/>
            </a:pPr>
            <a:r>
              <a:rPr lang="en-GB" sz="3600" b="1" dirty="0" smtClean="0">
                <a:solidFill>
                  <a:srgbClr val="003399"/>
                </a:solidFill>
                <a:cs typeface="Arial" panose="020B0604020202020204" pitchFamily="34" charset="0"/>
              </a:rPr>
              <a:t>Research </a:t>
            </a:r>
            <a:r>
              <a:rPr lang="en-GB" sz="3600" b="1" dirty="0">
                <a:solidFill>
                  <a:srgbClr val="003399"/>
                </a:solidFill>
                <a:cs typeface="Arial" panose="020B0604020202020204" pitchFamily="34" charset="0"/>
              </a:rPr>
              <a:t>Findings</a:t>
            </a:r>
          </a:p>
          <a:p>
            <a:pPr marL="571500" indent="-571500" algn="just">
              <a:spcBef>
                <a:spcPts val="1200"/>
              </a:spcBef>
              <a:buFont typeface="Arial" panose="020B0604020202020204" pitchFamily="34" charset="0"/>
              <a:buChar char="•"/>
            </a:pPr>
            <a:r>
              <a:rPr lang="en-GB" sz="3600" b="1" dirty="0" smtClean="0">
                <a:solidFill>
                  <a:srgbClr val="003399"/>
                </a:solidFill>
                <a:cs typeface="Arial" panose="020B0604020202020204" pitchFamily="34" charset="0"/>
              </a:rPr>
              <a:t>New research informed by our findings</a:t>
            </a:r>
            <a:endParaRPr lang="en-GB" sz="3600" b="1" dirty="0">
              <a:solidFill>
                <a:srgbClr val="003399"/>
              </a:solidFill>
              <a:cs typeface="Arial" panose="020B0604020202020204" pitchFamily="34" charset="0"/>
            </a:endParaRPr>
          </a:p>
          <a:p>
            <a:pPr marL="571500" indent="-571500" algn="just">
              <a:spcBef>
                <a:spcPts val="1200"/>
              </a:spcBef>
              <a:buFont typeface="Arial" panose="020B0604020202020204" pitchFamily="34" charset="0"/>
              <a:buChar char="•"/>
            </a:pPr>
            <a:r>
              <a:rPr lang="en-GB" sz="3600" b="1" dirty="0">
                <a:solidFill>
                  <a:srgbClr val="003399"/>
                </a:solidFill>
                <a:cs typeface="Arial" panose="020B0604020202020204" pitchFamily="34" charset="0"/>
              </a:rPr>
              <a:t>Publication Development</a:t>
            </a:r>
          </a:p>
        </p:txBody>
      </p:sp>
      <p:pic>
        <p:nvPicPr>
          <p:cNvPr id="4" name="Picture 3" descr="Portrait bilingual.png"/>
          <p:cNvPicPr>
            <a:picLocks noChangeAspect="1"/>
          </p:cNvPicPr>
          <p:nvPr/>
        </p:nvPicPr>
        <p:blipFill>
          <a:blip r:embed="rId2"/>
          <a:stretch>
            <a:fillRect/>
          </a:stretch>
        </p:blipFill>
        <p:spPr>
          <a:xfrm>
            <a:off x="9893835" y="5800729"/>
            <a:ext cx="2142834" cy="934333"/>
          </a:xfrm>
          <a:prstGeom prst="rect">
            <a:avLst/>
          </a:prstGeom>
        </p:spPr>
      </p:pic>
    </p:spTree>
    <p:extLst>
      <p:ext uri="{BB962C8B-B14F-4D97-AF65-F5344CB8AC3E}">
        <p14:creationId xmlns:p14="http://schemas.microsoft.com/office/powerpoint/2010/main" val="9508493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txBox="1">
            <a:spLocks noChangeArrowheads="1"/>
          </p:cNvSpPr>
          <p:nvPr/>
        </p:nvSpPr>
        <p:spPr>
          <a:xfrm>
            <a:off x="685799" y="156100"/>
            <a:ext cx="9689123" cy="101917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b="1" dirty="0">
                <a:solidFill>
                  <a:srgbClr val="003399"/>
                </a:solidFill>
                <a:latin typeface="+mn-lt"/>
                <a:cs typeface="Arial" panose="020B0604020202020204" pitchFamily="34" charset="0"/>
              </a:rPr>
              <a:t>Introduction</a:t>
            </a:r>
          </a:p>
        </p:txBody>
      </p:sp>
      <p:sp>
        <p:nvSpPr>
          <p:cNvPr id="3" name="Content Placeholder 5"/>
          <p:cNvSpPr txBox="1">
            <a:spLocks/>
          </p:cNvSpPr>
          <p:nvPr/>
        </p:nvSpPr>
        <p:spPr>
          <a:xfrm>
            <a:off x="387723" y="1310459"/>
            <a:ext cx="10875223" cy="41148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571500" indent="-571500" algn="just">
              <a:spcBef>
                <a:spcPts val="1200"/>
              </a:spcBef>
              <a:buFont typeface="Arial" panose="020B0604020202020204" pitchFamily="34" charset="0"/>
              <a:buChar char="•"/>
            </a:pPr>
            <a:r>
              <a:rPr lang="en-GB" sz="2400" dirty="0">
                <a:solidFill>
                  <a:srgbClr val="003399"/>
                </a:solidFill>
                <a:cs typeface="Arial" panose="020B0604020202020204" pitchFamily="34" charset="0"/>
              </a:rPr>
              <a:t>Handwashing – essential in food manufacturing, hospitality &amp; catering businesses to reduce risks of foodborne illness </a:t>
            </a:r>
            <a:r>
              <a:rPr lang="da-DK" sz="1400" dirty="0">
                <a:solidFill>
                  <a:srgbClr val="003399"/>
                </a:solidFill>
                <a:cs typeface="Arial" panose="020B0604020202020204" pitchFamily="34" charset="0"/>
              </a:rPr>
              <a:t>(Walker et al., 2003; Todd et al., 2010)</a:t>
            </a:r>
            <a:endParaRPr lang="en-GB" sz="1400" dirty="0">
              <a:solidFill>
                <a:srgbClr val="003399"/>
              </a:solidFill>
              <a:cs typeface="Arial" panose="020B0604020202020204" pitchFamily="34" charset="0"/>
            </a:endParaRPr>
          </a:p>
          <a:p>
            <a:pPr marL="571500" indent="-571500" algn="just">
              <a:spcBef>
                <a:spcPts val="1200"/>
              </a:spcBef>
              <a:buFont typeface="Arial" panose="020B0604020202020204" pitchFamily="34" charset="0"/>
              <a:buChar char="•"/>
            </a:pPr>
            <a:r>
              <a:rPr lang="en-GB" sz="2400" dirty="0">
                <a:solidFill>
                  <a:srgbClr val="003399"/>
                </a:solidFill>
                <a:cs typeface="Arial" panose="020B0604020202020204" pitchFamily="34" charset="0"/>
              </a:rPr>
              <a:t>Juxtaposition – inadequate hand hygiene often cited as a contributory factor in foodborne illness </a:t>
            </a:r>
            <a:r>
              <a:rPr lang="da-DK" sz="1400" dirty="0">
                <a:solidFill>
                  <a:srgbClr val="003399"/>
                </a:solidFill>
                <a:cs typeface="Arial" panose="020B0604020202020204" pitchFamily="34" charset="0"/>
              </a:rPr>
              <a:t>(Todd et al., 2007; </a:t>
            </a:r>
            <a:r>
              <a:rPr lang="da-DK" sz="1400" dirty="0" err="1">
                <a:solidFill>
                  <a:srgbClr val="003399"/>
                </a:solidFill>
                <a:cs typeface="Arial" panose="020B0604020202020204" pitchFamily="34" charset="0"/>
              </a:rPr>
              <a:t>Kadariya</a:t>
            </a:r>
            <a:r>
              <a:rPr lang="da-DK" sz="1400" dirty="0">
                <a:solidFill>
                  <a:srgbClr val="003399"/>
                </a:solidFill>
                <a:cs typeface="Arial" panose="020B0604020202020204" pitchFamily="34" charset="0"/>
              </a:rPr>
              <a:t> et al., 2014)</a:t>
            </a:r>
            <a:r>
              <a:rPr lang="en-GB" sz="1400" dirty="0">
                <a:solidFill>
                  <a:srgbClr val="003399"/>
                </a:solidFill>
                <a:cs typeface="Arial" panose="020B0604020202020204" pitchFamily="34" charset="0"/>
              </a:rPr>
              <a:t>  </a:t>
            </a:r>
          </a:p>
          <a:p>
            <a:pPr marL="571500" indent="-571500" algn="just">
              <a:spcBef>
                <a:spcPts val="1200"/>
              </a:spcBef>
              <a:buFont typeface="Arial" panose="020B0604020202020204" pitchFamily="34" charset="0"/>
              <a:buChar char="•"/>
            </a:pPr>
            <a:r>
              <a:rPr lang="en-GB" sz="2400" dirty="0">
                <a:solidFill>
                  <a:srgbClr val="003399"/>
                </a:solidFill>
                <a:cs typeface="Arial" panose="020B0604020202020204" pitchFamily="34" charset="0"/>
              </a:rPr>
              <a:t>Why? </a:t>
            </a:r>
          </a:p>
          <a:p>
            <a:pPr marL="1028700" lvl="1" indent="-571500" algn="just">
              <a:spcBef>
                <a:spcPts val="1200"/>
              </a:spcBef>
              <a:buFont typeface="Arial" panose="020B0604020202020204" pitchFamily="34" charset="0"/>
              <a:buChar char="•"/>
            </a:pPr>
            <a:r>
              <a:rPr lang="en-GB" sz="2000" dirty="0">
                <a:solidFill>
                  <a:srgbClr val="003399"/>
                </a:solidFill>
                <a:cs typeface="Arial" panose="020B0604020202020204" pitchFamily="34" charset="0"/>
              </a:rPr>
              <a:t>Video-observation studies of handwashing practices – valuable….but costly, time-consuming and lost intervention opportunities - lack of real-time data </a:t>
            </a:r>
            <a:r>
              <a:rPr lang="en-GB" sz="1000" dirty="0">
                <a:solidFill>
                  <a:srgbClr val="003399"/>
                </a:solidFill>
                <a:cs typeface="Arial" panose="020B0604020202020204" pitchFamily="34" charset="0"/>
              </a:rPr>
              <a:t>(Evans et al., 2019; Evans &amp; Redmond, 2019; Evans et al., 2020; 2021)</a:t>
            </a:r>
          </a:p>
          <a:p>
            <a:pPr marL="571500" indent="-571500" algn="just">
              <a:spcBef>
                <a:spcPts val="1200"/>
              </a:spcBef>
              <a:buFont typeface="Arial" panose="020B0604020202020204" pitchFamily="34" charset="0"/>
              <a:buChar char="•"/>
            </a:pPr>
            <a:r>
              <a:rPr lang="en-GB" sz="2400" dirty="0">
                <a:solidFill>
                  <a:srgbClr val="003399"/>
                </a:solidFill>
                <a:cs typeface="Arial" panose="020B0604020202020204" pitchFamily="34" charset="0"/>
              </a:rPr>
              <a:t>Multidisciplinary collaboration – FIC, WCTR and CST funded by the Global Academies R&amp;I Development Fund on the potential application of Artificial Intelligence and Machine Learning for assessing hand hygiene standards in food manufacturing, hospitality and catering environments</a:t>
            </a:r>
          </a:p>
        </p:txBody>
      </p:sp>
      <p:pic>
        <p:nvPicPr>
          <p:cNvPr id="4" name="Picture 3" descr="Portrait bilingual.png"/>
          <p:cNvPicPr>
            <a:picLocks noChangeAspect="1"/>
          </p:cNvPicPr>
          <p:nvPr/>
        </p:nvPicPr>
        <p:blipFill>
          <a:blip r:embed="rId2"/>
          <a:stretch>
            <a:fillRect/>
          </a:stretch>
        </p:blipFill>
        <p:spPr>
          <a:xfrm>
            <a:off x="9893835" y="5818147"/>
            <a:ext cx="2142834" cy="934333"/>
          </a:xfrm>
          <a:prstGeom prst="rect">
            <a:avLst/>
          </a:prstGeom>
        </p:spPr>
      </p:pic>
    </p:spTree>
    <p:extLst>
      <p:ext uri="{BB962C8B-B14F-4D97-AF65-F5344CB8AC3E}">
        <p14:creationId xmlns:p14="http://schemas.microsoft.com/office/powerpoint/2010/main" val="20418694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txBox="1">
            <a:spLocks noChangeArrowheads="1"/>
          </p:cNvSpPr>
          <p:nvPr/>
        </p:nvSpPr>
        <p:spPr>
          <a:xfrm>
            <a:off x="685799" y="156100"/>
            <a:ext cx="9689123" cy="101917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b="1" dirty="0">
                <a:solidFill>
                  <a:srgbClr val="003399"/>
                </a:solidFill>
                <a:latin typeface="+mn-lt"/>
                <a:cs typeface="Arial" panose="020B0604020202020204" pitchFamily="34" charset="0"/>
              </a:rPr>
              <a:t>Background</a:t>
            </a:r>
          </a:p>
        </p:txBody>
      </p:sp>
      <p:sp>
        <p:nvSpPr>
          <p:cNvPr id="3" name="Content Placeholder 5"/>
          <p:cNvSpPr txBox="1">
            <a:spLocks/>
          </p:cNvSpPr>
          <p:nvPr/>
        </p:nvSpPr>
        <p:spPr>
          <a:xfrm>
            <a:off x="387723" y="1354004"/>
            <a:ext cx="10875223" cy="4114800"/>
          </a:xfrm>
          <a:prstGeom prst="rect">
            <a:avLst/>
          </a:prstGeom>
        </p:spPr>
        <p:txBody>
          <a:bodyPr vert="horz" lIns="91440" tIns="45720" rIns="91440" bIns="45720" rtlCol="0" anchor="t">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571500" indent="-571500" algn="just">
              <a:spcBef>
                <a:spcPts val="1200"/>
              </a:spcBef>
              <a:buFont typeface="Arial" panose="020B0604020202020204" pitchFamily="34" charset="0"/>
              <a:buChar char="•"/>
            </a:pPr>
            <a:r>
              <a:rPr lang="en-GB" sz="2400" dirty="0">
                <a:solidFill>
                  <a:srgbClr val="003399"/>
                </a:solidFill>
                <a:cs typeface="Arial"/>
              </a:rPr>
              <a:t>Improper food handling practices contribute to a high number of foodborne disease outbreaks, which are a major public health concern </a:t>
            </a:r>
            <a:r>
              <a:rPr lang="en-GB" sz="1400" dirty="0">
                <a:solidFill>
                  <a:srgbClr val="003399"/>
                </a:solidFill>
                <a:cs typeface="Arial"/>
              </a:rPr>
              <a:t>(Clayton et al., 2002; Lues &amp; van Tonder, 2007; Kadariya et al., 2014)</a:t>
            </a:r>
          </a:p>
          <a:p>
            <a:pPr marL="571500" lvl="0" indent="-571500" algn="just">
              <a:spcBef>
                <a:spcPts val="1200"/>
              </a:spcBef>
              <a:buFont typeface="Arial" panose="020B0604020202020204" pitchFamily="34" charset="0"/>
              <a:buChar char="•"/>
            </a:pPr>
            <a:r>
              <a:rPr lang="en-GB" sz="2400" dirty="0">
                <a:solidFill>
                  <a:srgbClr val="003399"/>
                </a:solidFill>
                <a:cs typeface="Arial"/>
              </a:rPr>
              <a:t>Collecting data on food handler handwashing knowledge and attitudes is informative, but not indicative of actual behaviour and does not necessarily translate into safe behaviour or practices </a:t>
            </a:r>
            <a:r>
              <a:rPr lang="en-GB" sz="1400" dirty="0">
                <a:solidFill>
                  <a:srgbClr val="003399"/>
                </a:solidFill>
                <a:cs typeface="Arial"/>
              </a:rPr>
              <a:t>(Abbot et al., 2007; Rossi et al., 2016)</a:t>
            </a:r>
          </a:p>
          <a:p>
            <a:pPr marL="571500" indent="-571500" algn="just">
              <a:spcBef>
                <a:spcPts val="1200"/>
              </a:spcBef>
              <a:buFont typeface="Arial" panose="020B0604020202020204" pitchFamily="34" charset="0"/>
              <a:buChar char="•"/>
            </a:pPr>
            <a:r>
              <a:rPr lang="en-GB" sz="2400">
                <a:solidFill>
                  <a:srgbClr val="003399"/>
                </a:solidFill>
                <a:cs typeface="Arial"/>
              </a:rPr>
              <a:t>‘Social desirability biases’ are evident in self-reported practices - good practices are over-reported and bad practices are under-reported </a:t>
            </a:r>
            <a:r>
              <a:rPr lang="en-GB" sz="1400">
                <a:solidFill>
                  <a:srgbClr val="003399"/>
                </a:solidFill>
                <a:ea typeface="+mn-lt"/>
                <a:cs typeface="+mn-lt"/>
              </a:rPr>
              <a:t>(Herbert et al., 1995; Barker</a:t>
            </a:r>
            <a:r>
              <a:rPr lang="en-GB" sz="1400">
                <a:solidFill>
                  <a:srgbClr val="003399"/>
                </a:solidFill>
                <a:ea typeface="+mn-lt"/>
                <a:cs typeface="Calibri"/>
              </a:rPr>
              <a:t> er al., 2002)</a:t>
            </a:r>
            <a:r>
              <a:rPr lang="en-GB" sz="2400" dirty="0">
                <a:solidFill>
                  <a:srgbClr val="003399"/>
                </a:solidFill>
                <a:cs typeface="Arial"/>
              </a:rPr>
              <a:t>  </a:t>
            </a:r>
          </a:p>
          <a:p>
            <a:pPr marL="571500" lvl="0" indent="-571500" algn="just">
              <a:spcBef>
                <a:spcPts val="1200"/>
              </a:spcBef>
              <a:buFont typeface="Arial" panose="020B0604020202020204" pitchFamily="34" charset="0"/>
              <a:buChar char="•"/>
            </a:pPr>
            <a:r>
              <a:rPr lang="en-GB" sz="2400" dirty="0">
                <a:solidFill>
                  <a:srgbClr val="003399"/>
                </a:solidFill>
                <a:cs typeface="Arial"/>
              </a:rPr>
              <a:t>Observational data - superior to survey data - need to observe the handwashing practices of food handlers and determine compliance with recommended protocols </a:t>
            </a:r>
            <a:r>
              <a:rPr lang="en-GB" sz="1400" dirty="0">
                <a:solidFill>
                  <a:srgbClr val="003399"/>
                </a:solidFill>
                <a:cs typeface="Arial"/>
              </a:rPr>
              <a:t>(Powell, 2010)</a:t>
            </a:r>
          </a:p>
        </p:txBody>
      </p:sp>
      <p:pic>
        <p:nvPicPr>
          <p:cNvPr id="4" name="Picture 3" descr="Portrait bilingual.png"/>
          <p:cNvPicPr>
            <a:picLocks noChangeAspect="1"/>
          </p:cNvPicPr>
          <p:nvPr/>
        </p:nvPicPr>
        <p:blipFill>
          <a:blip r:embed="rId2"/>
          <a:stretch>
            <a:fillRect/>
          </a:stretch>
        </p:blipFill>
        <p:spPr>
          <a:xfrm>
            <a:off x="9893835" y="5800729"/>
            <a:ext cx="2142834" cy="934333"/>
          </a:xfrm>
          <a:prstGeom prst="rect">
            <a:avLst/>
          </a:prstGeom>
        </p:spPr>
      </p:pic>
    </p:spTree>
    <p:extLst>
      <p:ext uri="{BB962C8B-B14F-4D97-AF65-F5344CB8AC3E}">
        <p14:creationId xmlns:p14="http://schemas.microsoft.com/office/powerpoint/2010/main" val="9956947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5"/>
          <p:cNvSpPr txBox="1">
            <a:spLocks/>
          </p:cNvSpPr>
          <p:nvPr/>
        </p:nvSpPr>
        <p:spPr>
          <a:xfrm>
            <a:off x="387723" y="1086147"/>
            <a:ext cx="10875223" cy="441872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571500" lvl="0" indent="-571500" algn="just">
              <a:spcBef>
                <a:spcPts val="1200"/>
              </a:spcBef>
              <a:buFont typeface="Arial" panose="020B0604020202020204" pitchFamily="34" charset="0"/>
              <a:buChar char="•"/>
            </a:pPr>
            <a:r>
              <a:rPr lang="en-GB" sz="2400" dirty="0">
                <a:solidFill>
                  <a:srgbClr val="003399"/>
                </a:solidFill>
                <a:cs typeface="Arial" panose="020B0604020202020204" pitchFamily="34" charset="0"/>
              </a:rPr>
              <a:t>However….. researcher presence can cause reactivity bias </a:t>
            </a:r>
            <a:r>
              <a:rPr lang="en-GB" sz="1400" dirty="0">
                <a:solidFill>
                  <a:srgbClr val="003399"/>
                </a:solidFill>
                <a:cs typeface="Arial" panose="020B0604020202020204" pitchFamily="34" charset="0"/>
              </a:rPr>
              <a:t>(Harris &amp; </a:t>
            </a:r>
            <a:r>
              <a:rPr lang="en-GB" sz="1400" dirty="0" err="1">
                <a:solidFill>
                  <a:srgbClr val="003399"/>
                </a:solidFill>
                <a:cs typeface="Arial" panose="020B0604020202020204" pitchFamily="34" charset="0"/>
              </a:rPr>
              <a:t>Lahey</a:t>
            </a:r>
            <a:r>
              <a:rPr lang="en-GB" sz="1400" dirty="0">
                <a:solidFill>
                  <a:srgbClr val="003399"/>
                </a:solidFill>
                <a:cs typeface="Arial" panose="020B0604020202020204" pitchFamily="34" charset="0"/>
              </a:rPr>
              <a:t>, 1982),</a:t>
            </a:r>
            <a:r>
              <a:rPr lang="en-GB" sz="2400" dirty="0">
                <a:solidFill>
                  <a:srgbClr val="003399"/>
                </a:solidFill>
                <a:cs typeface="Arial" panose="020B0604020202020204" pitchFamily="34" charset="0"/>
              </a:rPr>
              <a:t> the Hawthorne Effect</a:t>
            </a:r>
          </a:p>
          <a:p>
            <a:pPr marL="571500" lvl="0" indent="-571500" algn="just">
              <a:spcBef>
                <a:spcPts val="1200"/>
              </a:spcBef>
              <a:buFont typeface="Arial" panose="020B0604020202020204" pitchFamily="34" charset="0"/>
              <a:buChar char="•"/>
            </a:pPr>
            <a:r>
              <a:rPr lang="en-GB" sz="2400" dirty="0">
                <a:solidFill>
                  <a:srgbClr val="003399"/>
                </a:solidFill>
                <a:cs typeface="Arial" panose="020B0604020202020204" pitchFamily="34" charset="0"/>
              </a:rPr>
              <a:t>Recent FIC research </a:t>
            </a:r>
            <a:r>
              <a:rPr lang="en-GB" sz="1400" dirty="0">
                <a:solidFill>
                  <a:srgbClr val="003399"/>
                </a:solidFill>
                <a:cs typeface="Arial" panose="020B0604020202020204" pitchFamily="34" charset="0"/>
              </a:rPr>
              <a:t>(Evans et al., 2019; 2021)</a:t>
            </a:r>
            <a:r>
              <a:rPr lang="en-GB" sz="2400" dirty="0">
                <a:solidFill>
                  <a:srgbClr val="003399"/>
                </a:solidFill>
                <a:cs typeface="Arial" panose="020B0604020202020204" pitchFamily="34" charset="0"/>
              </a:rPr>
              <a:t> established that several food manufacturing businesses have CCTV cameras in handwashing areas; yet lack time to review footage and determine handwashing compliance</a:t>
            </a:r>
          </a:p>
          <a:p>
            <a:pPr marL="571500" lvl="0" indent="-571500" algn="just">
              <a:spcBef>
                <a:spcPts val="1200"/>
              </a:spcBef>
              <a:buFont typeface="Arial" panose="020B0604020202020204" pitchFamily="34" charset="0"/>
              <a:buChar char="•"/>
            </a:pPr>
            <a:r>
              <a:rPr lang="en-GB" sz="2400" dirty="0">
                <a:solidFill>
                  <a:srgbClr val="003399"/>
                </a:solidFill>
                <a:cs typeface="Arial" panose="020B0604020202020204" pitchFamily="34" charset="0"/>
              </a:rPr>
              <a:t>FIC-reviewed footage revealed the vast majority of food handlers do wash their hands, but are not compliant with industry protocols</a:t>
            </a:r>
          </a:p>
          <a:p>
            <a:pPr marL="571500" lvl="0" indent="-571500" algn="just">
              <a:spcBef>
                <a:spcPts val="1200"/>
              </a:spcBef>
              <a:buFont typeface="Arial" panose="020B0604020202020204" pitchFamily="34" charset="0"/>
              <a:buChar char="•"/>
            </a:pPr>
            <a:r>
              <a:rPr lang="en-GB" sz="2400" dirty="0">
                <a:solidFill>
                  <a:srgbClr val="003399"/>
                </a:solidFill>
                <a:cs typeface="Arial" panose="020B0604020202020204" pitchFamily="34" charset="0"/>
              </a:rPr>
              <a:t>So, how can we bridge this gap to help food manufacturing, hospitality and catering businesses with real-time data to assist with increasing handwashing compliance and to protect consumers from the risks of foodborne illness? </a:t>
            </a:r>
            <a:endParaRPr lang="en-GB" sz="1400" dirty="0">
              <a:solidFill>
                <a:srgbClr val="003399"/>
              </a:solidFill>
              <a:cs typeface="Arial" panose="020B0604020202020204" pitchFamily="34" charset="0"/>
            </a:endParaRPr>
          </a:p>
          <a:p>
            <a:pPr marL="571500" lvl="0" indent="-571500" algn="just">
              <a:spcBef>
                <a:spcPts val="1200"/>
              </a:spcBef>
              <a:buFont typeface="Arial" panose="020B0604020202020204" pitchFamily="34" charset="0"/>
              <a:buChar char="•"/>
            </a:pPr>
            <a:endParaRPr lang="en-GB" sz="1400" dirty="0">
              <a:solidFill>
                <a:srgbClr val="003399"/>
              </a:solidFill>
              <a:cs typeface="Arial" panose="020B0604020202020204" pitchFamily="34" charset="0"/>
            </a:endParaRPr>
          </a:p>
        </p:txBody>
      </p:sp>
      <p:pic>
        <p:nvPicPr>
          <p:cNvPr id="4" name="Picture 3" descr="Portrait bilingual.png"/>
          <p:cNvPicPr>
            <a:picLocks noChangeAspect="1"/>
          </p:cNvPicPr>
          <p:nvPr/>
        </p:nvPicPr>
        <p:blipFill>
          <a:blip r:embed="rId2"/>
          <a:stretch>
            <a:fillRect/>
          </a:stretch>
        </p:blipFill>
        <p:spPr>
          <a:xfrm>
            <a:off x="9893835" y="5800729"/>
            <a:ext cx="2142834" cy="934333"/>
          </a:xfrm>
          <a:prstGeom prst="rect">
            <a:avLst/>
          </a:prstGeom>
        </p:spPr>
      </p:pic>
    </p:spTree>
    <p:extLst>
      <p:ext uri="{BB962C8B-B14F-4D97-AF65-F5344CB8AC3E}">
        <p14:creationId xmlns:p14="http://schemas.microsoft.com/office/powerpoint/2010/main" val="34604401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5"/>
          <p:cNvSpPr txBox="1">
            <a:spLocks/>
          </p:cNvSpPr>
          <p:nvPr/>
        </p:nvSpPr>
        <p:spPr>
          <a:xfrm>
            <a:off x="387723" y="783771"/>
            <a:ext cx="10875223" cy="4685033"/>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571500" lvl="0" indent="-571500" algn="just">
              <a:spcBef>
                <a:spcPts val="1200"/>
              </a:spcBef>
              <a:buFont typeface="Arial" panose="020B0604020202020204" pitchFamily="34" charset="0"/>
              <a:buChar char="•"/>
            </a:pPr>
            <a:r>
              <a:rPr lang="en-GB" sz="2400" dirty="0">
                <a:solidFill>
                  <a:srgbClr val="003399"/>
                </a:solidFill>
                <a:cs typeface="Arial" panose="020B0604020202020204" pitchFamily="34" charset="0"/>
              </a:rPr>
              <a:t>Artificial Intelligence (AI) has increased in popularity as more businesses seek to improve efficiency of transactions through automated processes </a:t>
            </a:r>
            <a:r>
              <a:rPr lang="en-GB" sz="1400" dirty="0">
                <a:solidFill>
                  <a:srgbClr val="003399"/>
                </a:solidFill>
                <a:cs typeface="Arial" panose="020B0604020202020204" pitchFamily="34" charset="0"/>
              </a:rPr>
              <a:t>(Nam et al., 2020)</a:t>
            </a:r>
          </a:p>
          <a:p>
            <a:pPr marL="571500" lvl="0" indent="-571500" algn="just">
              <a:spcBef>
                <a:spcPts val="1200"/>
              </a:spcBef>
              <a:buFont typeface="Arial" panose="020B0604020202020204" pitchFamily="34" charset="0"/>
              <a:buChar char="•"/>
            </a:pPr>
            <a:r>
              <a:rPr lang="en-GB" sz="2400" dirty="0">
                <a:solidFill>
                  <a:srgbClr val="003399"/>
                </a:solidFill>
                <a:cs typeface="Arial" panose="020B0604020202020204" pitchFamily="34" charset="0"/>
              </a:rPr>
              <a:t>As a subset of AI, Machine Learning (ML) has been used to enhance revenue management, operational analytics, customer experiences and destination image selection </a:t>
            </a:r>
            <a:r>
              <a:rPr lang="en-GB" sz="1400" dirty="0">
                <a:solidFill>
                  <a:srgbClr val="003399"/>
                </a:solidFill>
                <a:cs typeface="Arial" panose="020B0604020202020204" pitchFamily="34" charset="0"/>
              </a:rPr>
              <a:t>(Deng &amp; Li, 2018; Ganga et al., 2018)</a:t>
            </a:r>
          </a:p>
          <a:p>
            <a:pPr marL="571500" lvl="0" indent="-571500" algn="just">
              <a:spcBef>
                <a:spcPts val="1200"/>
              </a:spcBef>
              <a:buFont typeface="Arial" panose="020B0604020202020204" pitchFamily="34" charset="0"/>
              <a:buChar char="•"/>
            </a:pPr>
            <a:r>
              <a:rPr lang="en-GB" sz="2400" dirty="0" smtClean="0">
                <a:solidFill>
                  <a:srgbClr val="003399"/>
                </a:solidFill>
                <a:cs typeface="Arial" panose="020B0604020202020204" pitchFamily="34" charset="0"/>
              </a:rPr>
              <a:t>There </a:t>
            </a:r>
            <a:r>
              <a:rPr lang="en-GB" sz="2400" dirty="0">
                <a:solidFill>
                  <a:srgbClr val="003399"/>
                </a:solidFill>
                <a:cs typeface="Arial" panose="020B0604020202020204" pitchFamily="34" charset="0"/>
              </a:rPr>
              <a:t>is much on the uncertainty of AI implications, e.g.: replacing people with robots, but little on the use of AI to improve processes which could protect consumers, e.g. food handlers compliance with recommended handwashing protocols</a:t>
            </a:r>
          </a:p>
        </p:txBody>
      </p:sp>
      <p:pic>
        <p:nvPicPr>
          <p:cNvPr id="4" name="Picture 3" descr="Portrait bilingual.png"/>
          <p:cNvPicPr>
            <a:picLocks noChangeAspect="1"/>
          </p:cNvPicPr>
          <p:nvPr/>
        </p:nvPicPr>
        <p:blipFill>
          <a:blip r:embed="rId2"/>
          <a:stretch>
            <a:fillRect/>
          </a:stretch>
        </p:blipFill>
        <p:spPr>
          <a:xfrm>
            <a:off x="9893835" y="5800729"/>
            <a:ext cx="2142834" cy="934333"/>
          </a:xfrm>
          <a:prstGeom prst="rect">
            <a:avLst/>
          </a:prstGeom>
        </p:spPr>
      </p:pic>
    </p:spTree>
    <p:extLst>
      <p:ext uri="{BB962C8B-B14F-4D97-AF65-F5344CB8AC3E}">
        <p14:creationId xmlns:p14="http://schemas.microsoft.com/office/powerpoint/2010/main" val="33782136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00004">
            <a:hlinkClick r:id="" action="ppaction://media"/>
          </p:cNvPr>
          <p:cNvPicPr>
            <a:picLocks noChangeAspect="1"/>
          </p:cNvPicPr>
          <p:nvPr>
            <a:videoFile r:link="rId1"/>
            <p:extLst>
              <p:ext uri="{DAA4B4D4-6D71-4841-9C94-3DE7FCFB9230}">
                <p14:media xmlns:p14="http://schemas.microsoft.com/office/powerpoint/2010/main" r:embed="rId2">
                  <p14:trim st="4651" end="5053.8248"/>
                </p14:media>
              </p:ext>
            </p:extLst>
          </p:nvPr>
        </p:nvPicPr>
        <p:blipFill rotWithShape="1">
          <a:blip r:embed="rId5"/>
          <a:srcRect l="29007" r="8247"/>
          <a:stretch>
            <a:fillRect/>
          </a:stretch>
        </p:blipFill>
        <p:spPr>
          <a:xfrm>
            <a:off x="7747063" y="302708"/>
            <a:ext cx="4123660" cy="3696730"/>
          </a:xfrm>
          <a:prstGeom prst="rect">
            <a:avLst/>
          </a:prstGeom>
        </p:spPr>
      </p:pic>
      <p:pic>
        <p:nvPicPr>
          <p:cNvPr id="10" name="00027">
            <a:hlinkClick r:id="" action="ppaction://media"/>
          </p:cNvPr>
          <p:cNvPicPr>
            <a:picLocks noChangeAspect="1"/>
          </p:cNvPicPr>
          <p:nvPr>
            <a:videoFile r:link="rId1"/>
            <p:extLst>
              <p:ext uri="{DAA4B4D4-6D71-4841-9C94-3DE7FCFB9230}">
                <p14:media xmlns:p14="http://schemas.microsoft.com/office/powerpoint/2010/main" r:embed="rId3">
                  <p14:trim end="11126.2351"/>
                </p14:media>
              </p:ext>
            </p:extLst>
          </p:nvPr>
        </p:nvPicPr>
        <p:blipFill rotWithShape="1">
          <a:blip r:embed="rId6"/>
          <a:srcRect l="28077" r="6154"/>
          <a:stretch>
            <a:fillRect/>
          </a:stretch>
        </p:blipFill>
        <p:spPr>
          <a:xfrm>
            <a:off x="346676" y="302708"/>
            <a:ext cx="4322329" cy="3696729"/>
          </a:xfrm>
          <a:prstGeom prst="rect">
            <a:avLst/>
          </a:prstGeom>
        </p:spPr>
      </p:pic>
      <p:sp>
        <p:nvSpPr>
          <p:cNvPr id="23" name="TextBox 22"/>
          <p:cNvSpPr txBox="1"/>
          <p:nvPr/>
        </p:nvSpPr>
        <p:spPr>
          <a:xfrm>
            <a:off x="4407882" y="2895118"/>
            <a:ext cx="3600303"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sng" strike="noStrike" kern="1200" cap="none" spc="0" normalizeH="0" baseline="0" noProof="0" dirty="0">
                <a:ln>
                  <a:noFill/>
                </a:ln>
                <a:solidFill>
                  <a:prstClr val="black"/>
                </a:solidFill>
                <a:effectLst/>
                <a:uLnTx/>
                <a:uFillTx/>
                <a:latin typeface="Calibri" panose="020F0502020204030204"/>
                <a:ea typeface="+mn-ea"/>
                <a:cs typeface="+mn-cs"/>
              </a:rPr>
              <a:t>Compliance with hand washing protocol</a:t>
            </a:r>
          </a:p>
        </p:txBody>
      </p:sp>
      <p:grpSp>
        <p:nvGrpSpPr>
          <p:cNvPr id="8" name="Group 7"/>
          <p:cNvGrpSpPr/>
          <p:nvPr/>
        </p:nvGrpSpPr>
        <p:grpSpPr>
          <a:xfrm>
            <a:off x="4442530" y="4004457"/>
            <a:ext cx="3471107" cy="474569"/>
            <a:chOff x="4426327" y="3943731"/>
            <a:chExt cx="3471107" cy="474569"/>
          </a:xfrm>
        </p:grpSpPr>
        <p:sp>
          <p:nvSpPr>
            <p:cNvPr id="9" name="TextBox 8"/>
            <p:cNvSpPr txBox="1"/>
            <p:nvPr/>
          </p:nvSpPr>
          <p:spPr>
            <a:xfrm>
              <a:off x="4970324" y="3950183"/>
              <a:ext cx="247542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Hands wetted first</a:t>
              </a:r>
            </a:p>
          </p:txBody>
        </p:sp>
        <p:pic>
          <p:nvPicPr>
            <p:cNvPr id="14" name="Picture 2" descr="Vector Stock - Tick and cross signs simple. Clipart Illustration gg86296410  - GoGraph"/>
            <p:cNvPicPr>
              <a:picLocks noChangeAspect="1" noChangeArrowheads="1"/>
            </p:cNvPicPr>
            <p:nvPr/>
          </p:nvPicPr>
          <p:blipFill rotWithShape="1">
            <a:blip r:embed="rId7">
              <a:clrChange>
                <a:clrFrom>
                  <a:srgbClr val="FFFFFB"/>
                </a:clrFrom>
                <a:clrTo>
                  <a:srgbClr val="FFFFFB">
                    <a:alpha val="0"/>
                  </a:srgbClr>
                </a:clrTo>
              </a:clrChange>
              <a:extLst>
                <a:ext uri="{28A0092B-C50C-407E-A947-70E740481C1C}">
                  <a14:useLocalDpi xmlns:a14="http://schemas.microsoft.com/office/drawing/2010/main" val="0"/>
                </a:ext>
              </a:extLst>
            </a:blip>
            <a:srcRect l="7373" t="17682" r="52121" b="27196"/>
            <a:stretch/>
          </p:blipFill>
          <p:spPr bwMode="auto">
            <a:xfrm>
              <a:off x="4426327" y="3943731"/>
              <a:ext cx="485355" cy="474569"/>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Vector Stock - Tick and cross signs simple. Clipart Illustration gg86296410  - GoGraph"/>
            <p:cNvPicPr>
              <a:picLocks noChangeAspect="1" noChangeArrowheads="1"/>
            </p:cNvPicPr>
            <p:nvPr/>
          </p:nvPicPr>
          <p:blipFill rotWithShape="1">
            <a:blip r:embed="rId7">
              <a:clrChange>
                <a:clrFrom>
                  <a:srgbClr val="FFFFFB"/>
                </a:clrFrom>
                <a:clrTo>
                  <a:srgbClr val="FFFFFB">
                    <a:alpha val="0"/>
                  </a:srgbClr>
                </a:clrTo>
              </a:clrChange>
              <a:extLst>
                <a:ext uri="{28A0092B-C50C-407E-A947-70E740481C1C}">
                  <a14:useLocalDpi xmlns:a14="http://schemas.microsoft.com/office/drawing/2010/main" val="0"/>
                </a:ext>
              </a:extLst>
            </a:blip>
            <a:srcRect l="7373" t="17682" r="52121" b="27196"/>
            <a:stretch/>
          </p:blipFill>
          <p:spPr bwMode="auto">
            <a:xfrm>
              <a:off x="7412079" y="3943731"/>
              <a:ext cx="485355" cy="47456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 name="Group 6"/>
          <p:cNvGrpSpPr/>
          <p:nvPr/>
        </p:nvGrpSpPr>
        <p:grpSpPr>
          <a:xfrm>
            <a:off x="4830628" y="4478514"/>
            <a:ext cx="2723799" cy="474569"/>
            <a:chOff x="4830628" y="4454179"/>
            <a:chExt cx="2723799" cy="474569"/>
          </a:xfrm>
        </p:grpSpPr>
        <p:sp>
          <p:nvSpPr>
            <p:cNvPr id="12" name="TextBox 11"/>
            <p:cNvSpPr txBox="1"/>
            <p:nvPr/>
          </p:nvSpPr>
          <p:spPr>
            <a:xfrm>
              <a:off x="5310994" y="4460631"/>
              <a:ext cx="179408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Soap applied</a:t>
              </a:r>
            </a:p>
          </p:txBody>
        </p:sp>
        <p:pic>
          <p:nvPicPr>
            <p:cNvPr id="19" name="Picture 2" descr="Vector Stock - Tick and cross signs simple. Clipart Illustration gg86296410  - GoGraph"/>
            <p:cNvPicPr>
              <a:picLocks noChangeAspect="1" noChangeArrowheads="1"/>
            </p:cNvPicPr>
            <p:nvPr/>
          </p:nvPicPr>
          <p:blipFill rotWithShape="1">
            <a:blip r:embed="rId7">
              <a:clrChange>
                <a:clrFrom>
                  <a:srgbClr val="FFFFFB"/>
                </a:clrFrom>
                <a:clrTo>
                  <a:srgbClr val="FFFFFB">
                    <a:alpha val="0"/>
                  </a:srgbClr>
                </a:clrTo>
              </a:clrChange>
              <a:extLst>
                <a:ext uri="{28A0092B-C50C-407E-A947-70E740481C1C}">
                  <a14:useLocalDpi xmlns:a14="http://schemas.microsoft.com/office/drawing/2010/main" val="0"/>
                </a:ext>
              </a:extLst>
            </a:blip>
            <a:srcRect l="7373" t="17682" r="52121" b="27196"/>
            <a:stretch/>
          </p:blipFill>
          <p:spPr bwMode="auto">
            <a:xfrm>
              <a:off x="4830628" y="4454179"/>
              <a:ext cx="485355" cy="47456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Vector Stock - Tick and cross signs simple. Clipart Illustration gg86296410  - GoGraph"/>
            <p:cNvPicPr>
              <a:picLocks noChangeAspect="1" noChangeArrowheads="1"/>
            </p:cNvPicPr>
            <p:nvPr/>
          </p:nvPicPr>
          <p:blipFill rotWithShape="1">
            <a:blip r:embed="rId7">
              <a:clrChange>
                <a:clrFrom>
                  <a:srgbClr val="FFFFFB"/>
                </a:clrFrom>
                <a:clrTo>
                  <a:srgbClr val="FFFFFB">
                    <a:alpha val="0"/>
                  </a:srgbClr>
                </a:clrTo>
              </a:clrChange>
              <a:extLst>
                <a:ext uri="{28A0092B-C50C-407E-A947-70E740481C1C}">
                  <a14:useLocalDpi xmlns:a14="http://schemas.microsoft.com/office/drawing/2010/main" val="0"/>
                </a:ext>
              </a:extLst>
            </a:blip>
            <a:srcRect l="7373" t="17682" r="52121" b="27196"/>
            <a:stretch/>
          </p:blipFill>
          <p:spPr bwMode="auto">
            <a:xfrm>
              <a:off x="7069072" y="4454179"/>
              <a:ext cx="485355" cy="47456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 name="Group 5"/>
          <p:cNvGrpSpPr/>
          <p:nvPr/>
        </p:nvGrpSpPr>
        <p:grpSpPr>
          <a:xfrm>
            <a:off x="3151852" y="4952571"/>
            <a:ext cx="6095086" cy="474569"/>
            <a:chOff x="3146036" y="4950716"/>
            <a:chExt cx="6095086" cy="474569"/>
          </a:xfrm>
        </p:grpSpPr>
        <p:sp>
          <p:nvSpPr>
            <p:cNvPr id="13" name="TextBox 12"/>
            <p:cNvSpPr txBox="1"/>
            <p:nvPr/>
          </p:nvSpPr>
          <p:spPr>
            <a:xfrm>
              <a:off x="3581065" y="4957168"/>
              <a:ext cx="5253939"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All part of hands rubbed for &gt;20 seconds</a:t>
              </a:r>
            </a:p>
          </p:txBody>
        </p:sp>
        <p:pic>
          <p:nvPicPr>
            <p:cNvPr id="18" name="Picture 2" descr="Vector Stock - Tick and cross signs simple. Clipart Illustration gg86296410  - GoGraph"/>
            <p:cNvPicPr>
              <a:picLocks noChangeAspect="1" noChangeArrowheads="1"/>
            </p:cNvPicPr>
            <p:nvPr/>
          </p:nvPicPr>
          <p:blipFill rotWithShape="1">
            <a:blip r:embed="rId7">
              <a:clrChange>
                <a:clrFrom>
                  <a:srgbClr val="F9FFFF"/>
                </a:clrFrom>
                <a:clrTo>
                  <a:srgbClr val="F9FFFF">
                    <a:alpha val="0"/>
                  </a:srgbClr>
                </a:clrTo>
              </a:clrChange>
              <a:extLst>
                <a:ext uri="{28A0092B-C50C-407E-A947-70E740481C1C}">
                  <a14:useLocalDpi xmlns:a14="http://schemas.microsoft.com/office/drawing/2010/main" val="0"/>
                </a:ext>
              </a:extLst>
            </a:blip>
            <a:srcRect l="51030" t="17682" r="8464" b="27196"/>
            <a:stretch/>
          </p:blipFill>
          <p:spPr bwMode="auto">
            <a:xfrm>
              <a:off x="3146036" y="4950716"/>
              <a:ext cx="485355" cy="474569"/>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Vector Stock - Tick and cross signs simple. Clipart Illustration gg86296410  - GoGraph"/>
            <p:cNvPicPr>
              <a:picLocks noChangeAspect="1" noChangeArrowheads="1"/>
            </p:cNvPicPr>
            <p:nvPr/>
          </p:nvPicPr>
          <p:blipFill rotWithShape="1">
            <a:blip r:embed="rId7">
              <a:clrChange>
                <a:clrFrom>
                  <a:srgbClr val="FFFFFB"/>
                </a:clrFrom>
                <a:clrTo>
                  <a:srgbClr val="FFFFFB">
                    <a:alpha val="0"/>
                  </a:srgbClr>
                </a:clrTo>
              </a:clrChange>
              <a:extLst>
                <a:ext uri="{28A0092B-C50C-407E-A947-70E740481C1C}">
                  <a14:useLocalDpi xmlns:a14="http://schemas.microsoft.com/office/drawing/2010/main" val="0"/>
                </a:ext>
              </a:extLst>
            </a:blip>
            <a:srcRect l="7373" t="17682" r="52121" b="27196"/>
            <a:stretch/>
          </p:blipFill>
          <p:spPr bwMode="auto">
            <a:xfrm>
              <a:off x="8755767" y="4950716"/>
              <a:ext cx="485355" cy="47456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 name="Group 3"/>
          <p:cNvGrpSpPr/>
          <p:nvPr/>
        </p:nvGrpSpPr>
        <p:grpSpPr>
          <a:xfrm>
            <a:off x="4816021" y="5426628"/>
            <a:ext cx="2733426" cy="474569"/>
            <a:chOff x="4816021" y="5439095"/>
            <a:chExt cx="2733426" cy="474569"/>
          </a:xfrm>
        </p:grpSpPr>
        <p:sp>
          <p:nvSpPr>
            <p:cNvPr id="15" name="TextBox 14"/>
            <p:cNvSpPr txBox="1"/>
            <p:nvPr/>
          </p:nvSpPr>
          <p:spPr>
            <a:xfrm>
              <a:off x="5301376" y="5445547"/>
              <a:ext cx="1813317"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Hands rinsed</a:t>
              </a:r>
            </a:p>
          </p:txBody>
        </p:sp>
        <p:pic>
          <p:nvPicPr>
            <p:cNvPr id="20" name="Picture 2" descr="Vector Stock - Tick and cross signs simple. Clipart Illustration gg86296410  - GoGraph"/>
            <p:cNvPicPr>
              <a:picLocks noChangeAspect="1" noChangeArrowheads="1"/>
            </p:cNvPicPr>
            <p:nvPr/>
          </p:nvPicPr>
          <p:blipFill rotWithShape="1">
            <a:blip r:embed="rId7">
              <a:clrChange>
                <a:clrFrom>
                  <a:srgbClr val="FFFFFB"/>
                </a:clrFrom>
                <a:clrTo>
                  <a:srgbClr val="FFFFFB">
                    <a:alpha val="0"/>
                  </a:srgbClr>
                </a:clrTo>
              </a:clrChange>
              <a:extLst>
                <a:ext uri="{28A0092B-C50C-407E-A947-70E740481C1C}">
                  <a14:useLocalDpi xmlns:a14="http://schemas.microsoft.com/office/drawing/2010/main" val="0"/>
                </a:ext>
              </a:extLst>
            </a:blip>
            <a:srcRect l="7373" t="17682" r="52121" b="27196"/>
            <a:stretch/>
          </p:blipFill>
          <p:spPr bwMode="auto">
            <a:xfrm>
              <a:off x="4816021" y="5439095"/>
              <a:ext cx="485355" cy="474569"/>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Vector Stock - Tick and cross signs simple. Clipart Illustration gg86296410  - GoGraph"/>
            <p:cNvPicPr>
              <a:picLocks noChangeAspect="1" noChangeArrowheads="1"/>
            </p:cNvPicPr>
            <p:nvPr/>
          </p:nvPicPr>
          <p:blipFill rotWithShape="1">
            <a:blip r:embed="rId7">
              <a:clrChange>
                <a:clrFrom>
                  <a:srgbClr val="FFFFFB"/>
                </a:clrFrom>
                <a:clrTo>
                  <a:srgbClr val="FFFFFB">
                    <a:alpha val="0"/>
                  </a:srgbClr>
                </a:clrTo>
              </a:clrChange>
              <a:extLst>
                <a:ext uri="{28A0092B-C50C-407E-A947-70E740481C1C}">
                  <a14:useLocalDpi xmlns:a14="http://schemas.microsoft.com/office/drawing/2010/main" val="0"/>
                </a:ext>
              </a:extLst>
            </a:blip>
            <a:srcRect l="7373" t="17682" r="52121" b="27196"/>
            <a:stretch/>
          </p:blipFill>
          <p:spPr bwMode="auto">
            <a:xfrm>
              <a:off x="7064092" y="5439095"/>
              <a:ext cx="485355" cy="47456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Group 2"/>
          <p:cNvGrpSpPr/>
          <p:nvPr/>
        </p:nvGrpSpPr>
        <p:grpSpPr>
          <a:xfrm>
            <a:off x="3468159" y="5900685"/>
            <a:ext cx="5391155" cy="474569"/>
            <a:chOff x="3468159" y="5930910"/>
            <a:chExt cx="5391155" cy="474569"/>
          </a:xfrm>
        </p:grpSpPr>
        <p:sp>
          <p:nvSpPr>
            <p:cNvPr id="16" name="TextBox 15"/>
            <p:cNvSpPr txBox="1"/>
            <p:nvPr/>
          </p:nvSpPr>
          <p:spPr>
            <a:xfrm>
              <a:off x="3949243" y="5937362"/>
              <a:ext cx="451758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Hands dried with disposable paper</a:t>
              </a:r>
            </a:p>
          </p:txBody>
        </p:sp>
        <p:pic>
          <p:nvPicPr>
            <p:cNvPr id="21" name="Picture 2" descr="Vector Stock - Tick and cross signs simple. Clipart Illustration gg86296410  - GoGraph"/>
            <p:cNvPicPr>
              <a:picLocks noChangeAspect="1" noChangeArrowheads="1"/>
            </p:cNvPicPr>
            <p:nvPr/>
          </p:nvPicPr>
          <p:blipFill rotWithShape="1">
            <a:blip r:embed="rId7">
              <a:clrChange>
                <a:clrFrom>
                  <a:srgbClr val="F9FFFF"/>
                </a:clrFrom>
                <a:clrTo>
                  <a:srgbClr val="F9FFFF">
                    <a:alpha val="0"/>
                  </a:srgbClr>
                </a:clrTo>
              </a:clrChange>
              <a:extLst>
                <a:ext uri="{28A0092B-C50C-407E-A947-70E740481C1C}">
                  <a14:useLocalDpi xmlns:a14="http://schemas.microsoft.com/office/drawing/2010/main" val="0"/>
                </a:ext>
              </a:extLst>
            </a:blip>
            <a:srcRect l="51030" t="17682" r="8464" b="27196"/>
            <a:stretch/>
          </p:blipFill>
          <p:spPr bwMode="auto">
            <a:xfrm>
              <a:off x="3468159" y="5930910"/>
              <a:ext cx="485355" cy="474569"/>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descr="Vector Stock - Tick and cross signs simple. Clipart Illustration gg86296410  - GoGraph"/>
            <p:cNvPicPr>
              <a:picLocks noChangeAspect="1" noChangeArrowheads="1"/>
            </p:cNvPicPr>
            <p:nvPr/>
          </p:nvPicPr>
          <p:blipFill rotWithShape="1">
            <a:blip r:embed="rId7">
              <a:clrChange>
                <a:clrFrom>
                  <a:srgbClr val="FFFFFB"/>
                </a:clrFrom>
                <a:clrTo>
                  <a:srgbClr val="FFFFFB">
                    <a:alpha val="0"/>
                  </a:srgbClr>
                </a:clrTo>
              </a:clrChange>
              <a:extLst>
                <a:ext uri="{28A0092B-C50C-407E-A947-70E740481C1C}">
                  <a14:useLocalDpi xmlns:a14="http://schemas.microsoft.com/office/drawing/2010/main" val="0"/>
                </a:ext>
              </a:extLst>
            </a:blip>
            <a:srcRect l="7373" t="17682" r="52121" b="27196"/>
            <a:stretch/>
          </p:blipFill>
          <p:spPr bwMode="auto">
            <a:xfrm>
              <a:off x="8373959" y="5930910"/>
              <a:ext cx="485355" cy="47456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 name="Group 1"/>
          <p:cNvGrpSpPr/>
          <p:nvPr/>
        </p:nvGrpSpPr>
        <p:grpSpPr>
          <a:xfrm>
            <a:off x="4559205" y="6374741"/>
            <a:ext cx="3204974" cy="505665"/>
            <a:chOff x="4559205" y="6374741"/>
            <a:chExt cx="3204974" cy="505665"/>
          </a:xfrm>
        </p:grpSpPr>
        <p:sp>
          <p:nvSpPr>
            <p:cNvPr id="17" name="TextBox 16"/>
            <p:cNvSpPr txBox="1"/>
            <p:nvPr/>
          </p:nvSpPr>
          <p:spPr>
            <a:xfrm>
              <a:off x="5044895" y="6418741"/>
              <a:ext cx="2326278"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Sanitiser applied </a:t>
              </a:r>
            </a:p>
          </p:txBody>
        </p:sp>
        <p:pic>
          <p:nvPicPr>
            <p:cNvPr id="22" name="Picture 2" descr="Vector Stock - Tick and cross signs simple. Clipart Illustration gg86296410  - GoGraph"/>
            <p:cNvPicPr>
              <a:picLocks noChangeAspect="1" noChangeArrowheads="1"/>
            </p:cNvPicPr>
            <p:nvPr/>
          </p:nvPicPr>
          <p:blipFill rotWithShape="1">
            <a:blip r:embed="rId7">
              <a:clrChange>
                <a:clrFrom>
                  <a:srgbClr val="F9FFFF"/>
                </a:clrFrom>
                <a:clrTo>
                  <a:srgbClr val="F9FFFF">
                    <a:alpha val="0"/>
                  </a:srgbClr>
                </a:clrTo>
              </a:clrChange>
              <a:extLst>
                <a:ext uri="{28A0092B-C50C-407E-A947-70E740481C1C}">
                  <a14:useLocalDpi xmlns:a14="http://schemas.microsoft.com/office/drawing/2010/main" val="0"/>
                </a:ext>
              </a:extLst>
            </a:blip>
            <a:srcRect l="51030" t="17682" r="8464" b="27196"/>
            <a:stretch/>
          </p:blipFill>
          <p:spPr bwMode="auto">
            <a:xfrm>
              <a:off x="4559205" y="6374741"/>
              <a:ext cx="485355" cy="474569"/>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Vector Stock - Tick and cross signs simple. Clipart Illustration gg86296410  - GoGraph"/>
            <p:cNvPicPr>
              <a:picLocks noChangeAspect="1" noChangeArrowheads="1"/>
            </p:cNvPicPr>
            <p:nvPr/>
          </p:nvPicPr>
          <p:blipFill rotWithShape="1">
            <a:blip r:embed="rId7">
              <a:clrChange>
                <a:clrFrom>
                  <a:srgbClr val="FFFFFB"/>
                </a:clrFrom>
                <a:clrTo>
                  <a:srgbClr val="FFFFFB">
                    <a:alpha val="0"/>
                  </a:srgbClr>
                </a:clrTo>
              </a:clrChange>
              <a:extLst>
                <a:ext uri="{28A0092B-C50C-407E-A947-70E740481C1C}">
                  <a14:useLocalDpi xmlns:a14="http://schemas.microsoft.com/office/drawing/2010/main" val="0"/>
                </a:ext>
              </a:extLst>
            </a:blip>
            <a:srcRect l="7373" t="17682" r="52121" b="27196"/>
            <a:stretch/>
          </p:blipFill>
          <p:spPr bwMode="auto">
            <a:xfrm>
              <a:off x="7278824" y="6385517"/>
              <a:ext cx="485355" cy="474569"/>
            </a:xfrm>
            <a:prstGeom prst="rect">
              <a:avLst/>
            </a:prstGeom>
            <a:noFill/>
            <a:extLst>
              <a:ext uri="{909E8E84-426E-40DD-AFC4-6F175D3DCCD1}">
                <a14:hiddenFill xmlns:a14="http://schemas.microsoft.com/office/drawing/2010/main">
                  <a:solidFill>
                    <a:srgbClr val="FFFFFF"/>
                  </a:solidFill>
                </a14:hiddenFill>
              </a:ext>
            </a:extLst>
          </p:spPr>
        </p:pic>
      </p:grpSp>
      <p:pic>
        <p:nvPicPr>
          <p:cNvPr id="1028" name="Picture 4" descr="Grunge Textured COMPLIANT Stamp Seals Stock Vector - Illustration of  docile, rubber: 126262680"/>
          <p:cNvPicPr>
            <a:picLocks noChangeAspect="1" noChangeArrowheads="1"/>
          </p:cNvPicPr>
          <p:nvPr/>
        </p:nvPicPr>
        <p:blipFill rotWithShape="1">
          <a:blip r:embed="rId8">
            <a:clrChange>
              <a:clrFrom>
                <a:srgbClr val="FEFEFE"/>
              </a:clrFrom>
              <a:clrTo>
                <a:srgbClr val="FEFEFE">
                  <a:alpha val="0"/>
                </a:srgbClr>
              </a:clrTo>
            </a:clrChange>
            <a:extLst>
              <a:ext uri="{28A0092B-C50C-407E-A947-70E740481C1C}">
                <a14:useLocalDpi xmlns:a14="http://schemas.microsoft.com/office/drawing/2010/main" val="0"/>
              </a:ext>
            </a:extLst>
          </a:blip>
          <a:srcRect l="49379" t="4053" b="44028"/>
          <a:stretch/>
        </p:blipFill>
        <p:spPr bwMode="auto">
          <a:xfrm>
            <a:off x="8867782" y="3999437"/>
            <a:ext cx="3542788" cy="291144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Non Compliance Stock Illustrations – 82 Non Compliance Stock Illustrations,  Vectors &amp; Clipart - Dreamstime"/>
          <p:cNvPicPr>
            <a:picLocks noChangeAspect="1" noChangeArrowheads="1"/>
          </p:cNvPicPr>
          <p:nvPr/>
        </p:nvPicPr>
        <p:blipFill rotWithShape="1">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b="7899"/>
          <a:stretch/>
        </p:blipFill>
        <p:spPr bwMode="auto">
          <a:xfrm>
            <a:off x="39672" y="3791614"/>
            <a:ext cx="3282139" cy="31853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8761841"/>
      </p:ext>
    </p:extLst>
  </p:cSld>
  <p:clrMapOvr>
    <a:masterClrMapping/>
  </p:clrMapOvr>
  <p:timing>
    <p:tnLst>
      <p:par>
        <p:cTn id="1" dur="indefinite" restart="never" nodeType="tmRoot">
          <p:childTnLst>
            <p:video>
              <p:cMediaNode vol="80000" mute="1">
                <p:cTn id="2" fill="hold" display="0">
                  <p:stCondLst>
                    <p:cond delay="indefinite"/>
                  </p:stCondLst>
                </p:cTn>
                <p:tgtEl>
                  <p:spTgt spid="5"/>
                </p:tgtEl>
              </p:cMediaNode>
            </p:video>
            <p:video>
              <p:cMediaNode vol="80000" mute="1">
                <p:cTn id="3" fill="hold" display="0">
                  <p:stCondLst>
                    <p:cond delay="indefinite"/>
                  </p:stCondLst>
                </p:cTn>
                <p:tgtEl>
                  <p:spTgt spid="10"/>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ortrait bilingual.png"/>
          <p:cNvPicPr>
            <a:picLocks noChangeAspect="1"/>
          </p:cNvPicPr>
          <p:nvPr/>
        </p:nvPicPr>
        <p:blipFill>
          <a:blip r:embed="rId2"/>
          <a:stretch>
            <a:fillRect/>
          </a:stretch>
        </p:blipFill>
        <p:spPr>
          <a:xfrm>
            <a:off x="9893835" y="5800729"/>
            <a:ext cx="2142834" cy="934333"/>
          </a:xfrm>
          <a:prstGeom prst="rect">
            <a:avLst/>
          </a:prstGeom>
        </p:spPr>
      </p:pic>
      <p:sp>
        <p:nvSpPr>
          <p:cNvPr id="5" name="Rectangle 4"/>
          <p:cNvSpPr txBox="1">
            <a:spLocks noChangeArrowheads="1"/>
          </p:cNvSpPr>
          <p:nvPr/>
        </p:nvSpPr>
        <p:spPr>
          <a:xfrm>
            <a:off x="685799" y="208354"/>
            <a:ext cx="11128249" cy="101917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b="1" dirty="0" smtClean="0">
                <a:solidFill>
                  <a:srgbClr val="003399"/>
                </a:solidFill>
                <a:latin typeface="+mn-lt"/>
                <a:cs typeface="Arial" panose="020B0604020202020204" pitchFamily="34" charset="0"/>
              </a:rPr>
              <a:t>Detecting compliant handwashing patterns</a:t>
            </a:r>
            <a:endParaRPr lang="en-GB" b="1" dirty="0">
              <a:solidFill>
                <a:srgbClr val="003399"/>
              </a:solidFill>
              <a:latin typeface="+mn-lt"/>
              <a:cs typeface="Arial" panose="020B0604020202020204" pitchFamily="34" charset="0"/>
            </a:endParaRPr>
          </a:p>
        </p:txBody>
      </p:sp>
      <p:pic>
        <p:nvPicPr>
          <p:cNvPr id="2" name="Picture 1"/>
          <p:cNvPicPr>
            <a:picLocks noChangeAspect="1"/>
          </p:cNvPicPr>
          <p:nvPr/>
        </p:nvPicPr>
        <p:blipFill>
          <a:blip r:embed="rId3"/>
          <a:stretch>
            <a:fillRect/>
          </a:stretch>
        </p:blipFill>
        <p:spPr>
          <a:xfrm>
            <a:off x="1381044" y="1471750"/>
            <a:ext cx="8419491" cy="4787292"/>
          </a:xfrm>
          <a:prstGeom prst="rect">
            <a:avLst/>
          </a:prstGeom>
        </p:spPr>
      </p:pic>
    </p:spTree>
    <p:extLst>
      <p:ext uri="{BB962C8B-B14F-4D97-AF65-F5344CB8AC3E}">
        <p14:creationId xmlns:p14="http://schemas.microsoft.com/office/powerpoint/2010/main" val="307620158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txBox="1">
            <a:spLocks noChangeArrowheads="1"/>
          </p:cNvSpPr>
          <p:nvPr/>
        </p:nvSpPr>
        <p:spPr>
          <a:xfrm>
            <a:off x="685799" y="156100"/>
            <a:ext cx="9689123" cy="101917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b="1" dirty="0">
                <a:solidFill>
                  <a:srgbClr val="003399"/>
                </a:solidFill>
                <a:latin typeface="+mn-lt"/>
                <a:cs typeface="Arial" panose="020B0604020202020204" pitchFamily="34" charset="0"/>
              </a:rPr>
              <a:t>Research Approach</a:t>
            </a:r>
          </a:p>
        </p:txBody>
      </p:sp>
      <p:sp>
        <p:nvSpPr>
          <p:cNvPr id="3" name="Content Placeholder 5"/>
          <p:cNvSpPr txBox="1">
            <a:spLocks/>
          </p:cNvSpPr>
          <p:nvPr/>
        </p:nvSpPr>
        <p:spPr>
          <a:xfrm>
            <a:off x="387723" y="1097972"/>
            <a:ext cx="10797513" cy="4584978"/>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571500" indent="-571500" algn="just">
              <a:spcBef>
                <a:spcPts val="1200"/>
              </a:spcBef>
              <a:buFont typeface="Arial" panose="020B0604020202020204" pitchFamily="34" charset="0"/>
              <a:buChar char="•"/>
            </a:pPr>
            <a:r>
              <a:rPr lang="en-GB" sz="2400" dirty="0">
                <a:solidFill>
                  <a:srgbClr val="003399"/>
                </a:solidFill>
                <a:cs typeface="Arial" panose="020B0604020202020204" pitchFamily="34" charset="0"/>
              </a:rPr>
              <a:t>Exploratory phase - important to explore </a:t>
            </a:r>
            <a:r>
              <a:rPr lang="en-GB" sz="2400" dirty="0" smtClean="0">
                <a:solidFill>
                  <a:srgbClr val="003399"/>
                </a:solidFill>
                <a:cs typeface="Arial" panose="020B0604020202020204" pitchFamily="34" charset="0"/>
              </a:rPr>
              <a:t>perceptions of the </a:t>
            </a:r>
            <a:r>
              <a:rPr lang="en-GB" sz="2400" dirty="0">
                <a:solidFill>
                  <a:srgbClr val="003399"/>
                </a:solidFill>
                <a:cs typeface="Arial" panose="020B0604020202020204" pitchFamily="34" charset="0"/>
              </a:rPr>
              <a:t>benefits, acceptability, practicalities and concerns regarding the application of intelligent </a:t>
            </a:r>
            <a:r>
              <a:rPr lang="en-GB" sz="2400" dirty="0" smtClean="0">
                <a:solidFill>
                  <a:srgbClr val="003399"/>
                </a:solidFill>
                <a:cs typeface="Arial" panose="020B0604020202020204" pitchFamily="34" charset="0"/>
              </a:rPr>
              <a:t>technology</a:t>
            </a:r>
            <a:endParaRPr lang="en-GB" sz="2400" dirty="0">
              <a:solidFill>
                <a:srgbClr val="003399"/>
              </a:solidFill>
              <a:cs typeface="Arial" panose="020B0604020202020204" pitchFamily="34" charset="0"/>
            </a:endParaRPr>
          </a:p>
          <a:p>
            <a:pPr marL="571500" indent="-571500" algn="just">
              <a:spcBef>
                <a:spcPts val="1200"/>
              </a:spcBef>
              <a:buFont typeface="Arial" panose="020B0604020202020204" pitchFamily="34" charset="0"/>
              <a:buChar char="•"/>
            </a:pPr>
            <a:r>
              <a:rPr lang="en-GB" sz="2400" dirty="0" smtClean="0">
                <a:solidFill>
                  <a:srgbClr val="003399"/>
                </a:solidFill>
                <a:cs typeface="Arial" panose="020B0604020202020204" pitchFamily="34" charset="0"/>
              </a:rPr>
              <a:t>Twelve </a:t>
            </a:r>
            <a:r>
              <a:rPr lang="en-GB" sz="2400" dirty="0">
                <a:solidFill>
                  <a:srgbClr val="003399"/>
                </a:solidFill>
                <a:cs typeface="Arial" panose="020B0604020202020204" pitchFamily="34" charset="0"/>
              </a:rPr>
              <a:t>semi-structured interviews were conducted with food manufacturing and hospitality/catering businesses, already known to the FIC and </a:t>
            </a:r>
            <a:r>
              <a:rPr lang="en-GB" sz="2400" dirty="0" smtClean="0">
                <a:solidFill>
                  <a:srgbClr val="003399"/>
                </a:solidFill>
                <a:cs typeface="Arial" panose="020B0604020202020204" pitchFamily="34" charset="0"/>
              </a:rPr>
              <a:t>WCTR.  Interview </a:t>
            </a:r>
            <a:r>
              <a:rPr lang="en-GB" sz="2400" dirty="0">
                <a:solidFill>
                  <a:srgbClr val="003399"/>
                </a:solidFill>
                <a:cs typeface="Arial" panose="020B0604020202020204" pitchFamily="34" charset="0"/>
              </a:rPr>
              <a:t>audio files were transcribed and then analysed using a thematic analysis approach in </a:t>
            </a:r>
            <a:r>
              <a:rPr lang="en-GB" sz="2400" dirty="0" err="1">
                <a:solidFill>
                  <a:srgbClr val="003399"/>
                </a:solidFill>
                <a:cs typeface="Arial" panose="020B0604020202020204" pitchFamily="34" charset="0"/>
              </a:rPr>
              <a:t>Nvivo</a:t>
            </a:r>
            <a:r>
              <a:rPr lang="en-GB" sz="2400" dirty="0">
                <a:solidFill>
                  <a:srgbClr val="003399"/>
                </a:solidFill>
                <a:cs typeface="Arial" panose="020B0604020202020204" pitchFamily="34" charset="0"/>
              </a:rPr>
              <a:t> 12</a:t>
            </a:r>
            <a:endParaRPr lang="en-GB" sz="2400" dirty="0">
              <a:solidFill>
                <a:srgbClr val="003399"/>
              </a:solidFill>
              <a:cs typeface="Arial" panose="020B0604020202020204" pitchFamily="34" charset="0"/>
            </a:endParaRPr>
          </a:p>
          <a:p>
            <a:pPr marL="571500" indent="-571500" algn="just">
              <a:spcBef>
                <a:spcPts val="1200"/>
              </a:spcBef>
              <a:buFont typeface="Arial" panose="020B0604020202020204" pitchFamily="34" charset="0"/>
              <a:buChar char="•"/>
            </a:pPr>
            <a:r>
              <a:rPr lang="en-GB" sz="2400" dirty="0" smtClean="0">
                <a:solidFill>
                  <a:srgbClr val="003399"/>
                </a:solidFill>
                <a:cs typeface="Arial" panose="020B0604020202020204" pitchFamily="34" charset="0"/>
              </a:rPr>
              <a:t>Used </a:t>
            </a:r>
            <a:r>
              <a:rPr lang="en-GB" sz="2400" dirty="0">
                <a:solidFill>
                  <a:srgbClr val="003399"/>
                </a:solidFill>
                <a:cs typeface="Arial" panose="020B0604020202020204" pitchFamily="34" charset="0"/>
              </a:rPr>
              <a:t>AI </a:t>
            </a:r>
            <a:r>
              <a:rPr lang="en-GB" sz="2400" dirty="0" smtClean="0">
                <a:solidFill>
                  <a:srgbClr val="003399"/>
                </a:solidFill>
                <a:cs typeface="Arial" panose="020B0604020202020204" pitchFamily="34" charset="0"/>
              </a:rPr>
              <a:t>technology, </a:t>
            </a:r>
            <a:r>
              <a:rPr lang="en-GB" sz="2400" dirty="0" smtClean="0">
                <a:solidFill>
                  <a:srgbClr val="003399"/>
                </a:solidFill>
                <a:cs typeface="Arial" panose="020B0604020202020204" pitchFamily="34" charset="0"/>
              </a:rPr>
              <a:t>computer </a:t>
            </a:r>
            <a:r>
              <a:rPr lang="en-GB" sz="2400" dirty="0" smtClean="0">
                <a:solidFill>
                  <a:srgbClr val="003399"/>
                </a:solidFill>
                <a:cs typeface="Arial" panose="020B0604020202020204" pitchFamily="34" charset="0"/>
              </a:rPr>
              <a:t>vision,  </a:t>
            </a:r>
            <a:r>
              <a:rPr lang="en-GB" sz="2400" dirty="0">
                <a:solidFill>
                  <a:srgbClr val="003399"/>
                </a:solidFill>
                <a:cs typeface="Arial" panose="020B0604020202020204" pitchFamily="34" charset="0"/>
              </a:rPr>
              <a:t>to capture videos and detect hand </a:t>
            </a:r>
            <a:r>
              <a:rPr lang="en-GB" sz="2400" dirty="0" smtClean="0">
                <a:solidFill>
                  <a:srgbClr val="003399"/>
                </a:solidFill>
                <a:cs typeface="Arial" panose="020B0604020202020204" pitchFamily="34" charset="0"/>
              </a:rPr>
              <a:t>motions to determine </a:t>
            </a:r>
            <a:r>
              <a:rPr lang="en-GB" sz="2400" dirty="0" smtClean="0">
                <a:solidFill>
                  <a:srgbClr val="003399"/>
                </a:solidFill>
                <a:cs typeface="Arial" panose="020B0604020202020204" pitchFamily="34" charset="0"/>
              </a:rPr>
              <a:t>compliant or non-compliant </a:t>
            </a:r>
            <a:r>
              <a:rPr lang="en-GB" sz="2400" dirty="0" smtClean="0">
                <a:solidFill>
                  <a:srgbClr val="003399"/>
                </a:solidFill>
                <a:cs typeface="Arial" panose="020B0604020202020204" pitchFamily="34" charset="0"/>
              </a:rPr>
              <a:t>handwashing </a:t>
            </a:r>
            <a:r>
              <a:rPr lang="en-GB" sz="2400" dirty="0" smtClean="0">
                <a:solidFill>
                  <a:srgbClr val="003399"/>
                </a:solidFill>
                <a:cs typeface="Arial" panose="020B0604020202020204" pitchFamily="34" charset="0"/>
              </a:rPr>
              <a:t>practices</a:t>
            </a:r>
            <a:endParaRPr lang="en-US" sz="2400" i="1" dirty="0"/>
          </a:p>
          <a:p>
            <a:pPr marL="571500" indent="-571500" algn="just">
              <a:spcBef>
                <a:spcPts val="1200"/>
              </a:spcBef>
              <a:buFont typeface="Arial" panose="020B0604020202020204" pitchFamily="34" charset="0"/>
              <a:buChar char="•"/>
            </a:pPr>
            <a:endParaRPr lang="en-GB" sz="2400" dirty="0" smtClean="0">
              <a:solidFill>
                <a:srgbClr val="003399"/>
              </a:solidFill>
              <a:cs typeface="Arial" panose="020B0604020202020204" pitchFamily="34" charset="0"/>
            </a:endParaRPr>
          </a:p>
          <a:p>
            <a:pPr marL="571500" indent="-571500" algn="just">
              <a:spcBef>
                <a:spcPts val="1200"/>
              </a:spcBef>
              <a:buFont typeface="Arial" panose="020B0604020202020204" pitchFamily="34" charset="0"/>
              <a:buChar char="•"/>
            </a:pPr>
            <a:endParaRPr lang="en-GB" sz="2400" dirty="0">
              <a:solidFill>
                <a:srgbClr val="003399"/>
              </a:solidFill>
              <a:cs typeface="Arial" panose="020B0604020202020204" pitchFamily="34" charset="0"/>
            </a:endParaRPr>
          </a:p>
        </p:txBody>
      </p:sp>
      <p:pic>
        <p:nvPicPr>
          <p:cNvPr id="4" name="Picture 3" descr="Portrait bilingual.png"/>
          <p:cNvPicPr>
            <a:picLocks noChangeAspect="1"/>
          </p:cNvPicPr>
          <p:nvPr/>
        </p:nvPicPr>
        <p:blipFill>
          <a:blip r:embed="rId2"/>
          <a:stretch>
            <a:fillRect/>
          </a:stretch>
        </p:blipFill>
        <p:spPr>
          <a:xfrm>
            <a:off x="9893835" y="5800729"/>
            <a:ext cx="2142834" cy="934333"/>
          </a:xfrm>
          <a:prstGeom prst="rect">
            <a:avLst/>
          </a:prstGeom>
        </p:spPr>
      </p:pic>
    </p:spTree>
    <p:extLst>
      <p:ext uri="{BB962C8B-B14F-4D97-AF65-F5344CB8AC3E}">
        <p14:creationId xmlns:p14="http://schemas.microsoft.com/office/powerpoint/2010/main" val="180444054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0386463F4FF4C4B8850639911F57256" ma:contentTypeVersion="9" ma:contentTypeDescription="Create a new document." ma:contentTypeScope="" ma:versionID="56bf2e938210bab567751875014959e7">
  <xsd:schema xmlns:xsd="http://www.w3.org/2001/XMLSchema" xmlns:xs="http://www.w3.org/2001/XMLSchema" xmlns:p="http://schemas.microsoft.com/office/2006/metadata/properties" xmlns:ns2="0f502483-412c-47cd-85ee-80440dd24613" targetNamespace="http://schemas.microsoft.com/office/2006/metadata/properties" ma:root="true" ma:fieldsID="dba9dfb55b22c9bb9e15a0675261bd8b" ns2:_="">
    <xsd:import namespace="0f502483-412c-47cd-85ee-80440dd24613"/>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f502483-412c-47cd-85ee-80440dd2461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FFF9280-7EA0-4506-A9C6-D7D174625EDA}">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0f502483-412c-47cd-85ee-80440dd24613"/>
    <ds:schemaRef ds:uri="http://www.w3.org/XML/1998/namespace"/>
    <ds:schemaRef ds:uri="http://purl.org/dc/dcmitype/"/>
  </ds:schemaRefs>
</ds:datastoreItem>
</file>

<file path=customXml/itemProps2.xml><?xml version="1.0" encoding="utf-8"?>
<ds:datastoreItem xmlns:ds="http://schemas.openxmlformats.org/officeDocument/2006/customXml" ds:itemID="{67D2B84F-BF72-4714-B968-BA6DD8FE74E5}">
  <ds:schemaRefs>
    <ds:schemaRef ds:uri="http://schemas.microsoft.com/sharepoint/v3/contenttype/forms"/>
  </ds:schemaRefs>
</ds:datastoreItem>
</file>

<file path=customXml/itemProps3.xml><?xml version="1.0" encoding="utf-8"?>
<ds:datastoreItem xmlns:ds="http://schemas.openxmlformats.org/officeDocument/2006/customXml" ds:itemID="{4E89E5D5-3C87-4A1E-901B-86864A1A5CF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f502483-412c-47cd-85ee-80440dd2461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2641</TotalTime>
  <Words>1641</Words>
  <Application>Microsoft Office PowerPoint</Application>
  <PresentationFormat>Widescreen</PresentationFormat>
  <Paragraphs>88</Paragraphs>
  <Slides>16</Slides>
  <Notes>1</Notes>
  <HiddenSlides>0</HiddenSlides>
  <MMClips>2</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16</vt:i4>
      </vt:variant>
    </vt:vector>
  </HeadingPairs>
  <TitlesOfParts>
    <vt:vector size="21" baseType="lpstr">
      <vt:lpstr>Arial</vt:lpstr>
      <vt:lpstr>Calibri</vt:lpstr>
      <vt:lpstr>Calibri Light</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Claire Haven-Tang</dc:creator>
  <cp:lastModifiedBy>Haven-Tang, Claire</cp:lastModifiedBy>
  <cp:revision>79</cp:revision>
  <cp:lastPrinted>2021-05-20T08:29:56Z</cp:lastPrinted>
  <dcterms:created xsi:type="dcterms:W3CDTF">2018-02-08T11:20:51Z</dcterms:created>
  <dcterms:modified xsi:type="dcterms:W3CDTF">2021-05-20T12:09:50Z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0x010100D0386463F4FF4C4B8850639911F57256</vt:lpwstr>
  </property>
</Properties>
</file>