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8" r:id="rId5"/>
    <p:sldId id="259" r:id="rId6"/>
    <p:sldId id="266" r:id="rId7"/>
    <p:sldId id="267" r:id="rId8"/>
    <p:sldId id="260" r:id="rId9"/>
    <p:sldId id="264" r:id="rId10"/>
    <p:sldId id="265" r:id="rId11"/>
    <p:sldId id="263" r:id="rId12"/>
    <p:sldId id="261" r:id="rId13"/>
    <p:sldId id="26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57985A-E4B4-44E5-A361-E8C52EB3E214}" v="2" dt="2021-05-14T11:14:32.1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s, Vicky" userId="S::sm19116@cardiffmet.ac.uk::d4a3117e-7a19-40f7-93e0-5421c833021e" providerId="AD" clId="Web-{1157985A-E4B4-44E5-A361-E8C52EB3E214}"/>
    <pc:docChg chg="modSld">
      <pc:chgData name="Richards, Vicky" userId="S::sm19116@cardiffmet.ac.uk::d4a3117e-7a19-40f7-93e0-5421c833021e" providerId="AD" clId="Web-{1157985A-E4B4-44E5-A361-E8C52EB3E214}" dt="2021-05-14T11:14:32.108" v="1" actId="14100"/>
      <pc:docMkLst>
        <pc:docMk/>
      </pc:docMkLst>
      <pc:sldChg chg="modSp">
        <pc:chgData name="Richards, Vicky" userId="S::sm19116@cardiffmet.ac.uk::d4a3117e-7a19-40f7-93e0-5421c833021e" providerId="AD" clId="Web-{1157985A-E4B4-44E5-A361-E8C52EB3E214}" dt="2021-05-14T11:14:32.108" v="1" actId="14100"/>
        <pc:sldMkLst>
          <pc:docMk/>
          <pc:sldMk cId="23014126" sldId="266"/>
        </pc:sldMkLst>
        <pc:spChg chg="mod">
          <ac:chgData name="Richards, Vicky" userId="S::sm19116@cardiffmet.ac.uk::d4a3117e-7a19-40f7-93e0-5421c833021e" providerId="AD" clId="Web-{1157985A-E4B4-44E5-A361-E8C52EB3E214}" dt="2021-05-14T11:14:32.108" v="1" actId="14100"/>
          <ac:spMkLst>
            <pc:docMk/>
            <pc:sldMk cId="23014126" sldId="266"/>
            <ac:spMk id="3" creationId="{00000000-0000-0000-0000-000000000000}"/>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E11BE7-93C8-4B91-B6A6-C56AA3162DB0}"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B6E4596B-BE63-4376-9410-455D4D0EE00A}">
      <dgm:prSet/>
      <dgm:spPr/>
      <dgm:t>
        <a:bodyPr/>
        <a:lstStyle/>
        <a:p>
          <a:pPr>
            <a:lnSpc>
              <a:spcPct val="100000"/>
            </a:lnSpc>
          </a:pPr>
          <a:r>
            <a:rPr lang="en-GB"/>
            <a:t>To assess the need for, and engagement with accessible mobile apps by the general population.</a:t>
          </a:r>
          <a:endParaRPr lang="en-US"/>
        </a:p>
      </dgm:t>
    </dgm:pt>
    <dgm:pt modelId="{33BE4676-3BE8-438A-88D1-505402C7872E}" type="parTrans" cxnId="{25518891-B008-465C-9218-53AA51A481E8}">
      <dgm:prSet/>
      <dgm:spPr/>
      <dgm:t>
        <a:bodyPr/>
        <a:lstStyle/>
        <a:p>
          <a:endParaRPr lang="en-US"/>
        </a:p>
      </dgm:t>
    </dgm:pt>
    <dgm:pt modelId="{F1BFABE1-FD6A-40C3-8C3C-6334FC034FC4}" type="sibTrans" cxnId="{25518891-B008-465C-9218-53AA51A481E8}">
      <dgm:prSet/>
      <dgm:spPr/>
      <dgm:t>
        <a:bodyPr/>
        <a:lstStyle/>
        <a:p>
          <a:endParaRPr lang="en-US"/>
        </a:p>
      </dgm:t>
    </dgm:pt>
    <dgm:pt modelId="{C4EC1FFD-CF20-407B-9B19-DFA99E786177}">
      <dgm:prSet/>
      <dgm:spPr/>
      <dgm:t>
        <a:bodyPr/>
        <a:lstStyle/>
        <a:p>
          <a:pPr>
            <a:lnSpc>
              <a:spcPct val="100000"/>
            </a:lnSpc>
          </a:pPr>
          <a:r>
            <a:rPr lang="en-GB"/>
            <a:t>To identify desired features</a:t>
          </a:r>
          <a:endParaRPr lang="en-US"/>
        </a:p>
      </dgm:t>
    </dgm:pt>
    <dgm:pt modelId="{3A1C0762-8155-4A34-BA14-DFFF04507AF5}" type="parTrans" cxnId="{C3ED678F-996E-4826-9DB0-8ADDA611E95D}">
      <dgm:prSet/>
      <dgm:spPr/>
      <dgm:t>
        <a:bodyPr/>
        <a:lstStyle/>
        <a:p>
          <a:endParaRPr lang="en-US"/>
        </a:p>
      </dgm:t>
    </dgm:pt>
    <dgm:pt modelId="{6386AD7A-F1B7-4CDF-97C9-321284DA359E}" type="sibTrans" cxnId="{C3ED678F-996E-4826-9DB0-8ADDA611E95D}">
      <dgm:prSet/>
      <dgm:spPr/>
      <dgm:t>
        <a:bodyPr/>
        <a:lstStyle/>
        <a:p>
          <a:endParaRPr lang="en-US"/>
        </a:p>
      </dgm:t>
    </dgm:pt>
    <dgm:pt modelId="{F078A3D7-A982-4430-B6E4-6A61139EF531}">
      <dgm:prSet/>
      <dgm:spPr/>
      <dgm:t>
        <a:bodyPr/>
        <a:lstStyle/>
        <a:p>
          <a:pPr>
            <a:lnSpc>
              <a:spcPct val="100000"/>
            </a:lnSpc>
          </a:pPr>
          <a:r>
            <a:rPr lang="en-GB"/>
            <a:t>To consider how the limitations of current technologies will be a factor in future app development</a:t>
          </a:r>
          <a:endParaRPr lang="en-US"/>
        </a:p>
      </dgm:t>
    </dgm:pt>
    <dgm:pt modelId="{43748AEC-0DDF-42D1-AE3C-B770C0189B65}" type="parTrans" cxnId="{97BFB1FD-7472-4C07-B4A3-43B4C0C05548}">
      <dgm:prSet/>
      <dgm:spPr/>
      <dgm:t>
        <a:bodyPr/>
        <a:lstStyle/>
        <a:p>
          <a:endParaRPr lang="en-US"/>
        </a:p>
      </dgm:t>
    </dgm:pt>
    <dgm:pt modelId="{6FA5FE28-98D9-49D6-9B63-EAADD9B7555F}" type="sibTrans" cxnId="{97BFB1FD-7472-4C07-B4A3-43B4C0C05548}">
      <dgm:prSet/>
      <dgm:spPr/>
      <dgm:t>
        <a:bodyPr/>
        <a:lstStyle/>
        <a:p>
          <a:endParaRPr lang="en-US"/>
        </a:p>
      </dgm:t>
    </dgm:pt>
    <dgm:pt modelId="{0672C0D5-92E5-4971-BCA4-1DFBF7736E64}" type="pres">
      <dgm:prSet presAssocID="{E7E11BE7-93C8-4B91-B6A6-C56AA3162DB0}" presName="root" presStyleCnt="0">
        <dgm:presLayoutVars>
          <dgm:dir/>
          <dgm:resizeHandles val="exact"/>
        </dgm:presLayoutVars>
      </dgm:prSet>
      <dgm:spPr/>
    </dgm:pt>
    <dgm:pt modelId="{A91F931D-3BDD-49C2-84CF-DFBF32A3B5FF}" type="pres">
      <dgm:prSet presAssocID="{B6E4596B-BE63-4376-9410-455D4D0EE00A}" presName="compNode" presStyleCnt="0"/>
      <dgm:spPr/>
    </dgm:pt>
    <dgm:pt modelId="{A132B61F-37AB-4538-BAD8-639DCDB84C26}" type="pres">
      <dgm:prSet presAssocID="{B6E4596B-BE63-4376-9410-455D4D0EE00A}" presName="bgRect" presStyleLbl="bgShp" presStyleIdx="0" presStyleCnt="3"/>
      <dgm:spPr/>
    </dgm:pt>
    <dgm:pt modelId="{FE588549-6AB3-40F6-9C6F-753F86EE2E28}" type="pres">
      <dgm:prSet presAssocID="{B6E4596B-BE63-4376-9410-455D4D0EE00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mart Phone"/>
        </a:ext>
      </dgm:extLst>
    </dgm:pt>
    <dgm:pt modelId="{D9D8A996-3580-4E88-8ED0-BF21B78D39C9}" type="pres">
      <dgm:prSet presAssocID="{B6E4596B-BE63-4376-9410-455D4D0EE00A}" presName="spaceRect" presStyleCnt="0"/>
      <dgm:spPr/>
    </dgm:pt>
    <dgm:pt modelId="{9159B917-5CB9-48E7-B424-8BE63B9A1BE8}" type="pres">
      <dgm:prSet presAssocID="{B6E4596B-BE63-4376-9410-455D4D0EE00A}" presName="parTx" presStyleLbl="revTx" presStyleIdx="0" presStyleCnt="3">
        <dgm:presLayoutVars>
          <dgm:chMax val="0"/>
          <dgm:chPref val="0"/>
        </dgm:presLayoutVars>
      </dgm:prSet>
      <dgm:spPr/>
    </dgm:pt>
    <dgm:pt modelId="{9B4AEC58-6E1C-468C-8A3E-465DEAD03F58}" type="pres">
      <dgm:prSet presAssocID="{F1BFABE1-FD6A-40C3-8C3C-6334FC034FC4}" presName="sibTrans" presStyleCnt="0"/>
      <dgm:spPr/>
    </dgm:pt>
    <dgm:pt modelId="{0248FBA1-2AA3-4F75-80F9-46B3A407D626}" type="pres">
      <dgm:prSet presAssocID="{C4EC1FFD-CF20-407B-9B19-DFA99E786177}" presName="compNode" presStyleCnt="0"/>
      <dgm:spPr/>
    </dgm:pt>
    <dgm:pt modelId="{43603162-9833-4B9A-BDF8-5DE6044FAD04}" type="pres">
      <dgm:prSet presAssocID="{C4EC1FFD-CF20-407B-9B19-DFA99E786177}" presName="bgRect" presStyleLbl="bgShp" presStyleIdx="1" presStyleCnt="3"/>
      <dgm:spPr/>
    </dgm:pt>
    <dgm:pt modelId="{E760992A-9582-4113-B02D-DD9FC3FED873}" type="pres">
      <dgm:prSet presAssocID="{C4EC1FFD-CF20-407B-9B19-DFA99E78617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eckmark"/>
        </a:ext>
      </dgm:extLst>
    </dgm:pt>
    <dgm:pt modelId="{4D461A29-5769-4EC2-ADE0-3F495095E591}" type="pres">
      <dgm:prSet presAssocID="{C4EC1FFD-CF20-407B-9B19-DFA99E786177}" presName="spaceRect" presStyleCnt="0"/>
      <dgm:spPr/>
    </dgm:pt>
    <dgm:pt modelId="{B5575040-2498-469F-A52F-1088C1DC7C0C}" type="pres">
      <dgm:prSet presAssocID="{C4EC1FFD-CF20-407B-9B19-DFA99E786177}" presName="parTx" presStyleLbl="revTx" presStyleIdx="1" presStyleCnt="3">
        <dgm:presLayoutVars>
          <dgm:chMax val="0"/>
          <dgm:chPref val="0"/>
        </dgm:presLayoutVars>
      </dgm:prSet>
      <dgm:spPr/>
    </dgm:pt>
    <dgm:pt modelId="{F3BC5CC2-68EF-4001-ABC0-0EC1B1628330}" type="pres">
      <dgm:prSet presAssocID="{6386AD7A-F1B7-4CDF-97C9-321284DA359E}" presName="sibTrans" presStyleCnt="0"/>
      <dgm:spPr/>
    </dgm:pt>
    <dgm:pt modelId="{027D168C-CCA8-47B2-9A40-104481AD9494}" type="pres">
      <dgm:prSet presAssocID="{F078A3D7-A982-4430-B6E4-6A61139EF531}" presName="compNode" presStyleCnt="0"/>
      <dgm:spPr/>
    </dgm:pt>
    <dgm:pt modelId="{4D48BB1C-D35E-4A99-A70C-611AFD16FC48}" type="pres">
      <dgm:prSet presAssocID="{F078A3D7-A982-4430-B6E4-6A61139EF531}" presName="bgRect" presStyleLbl="bgShp" presStyleIdx="2" presStyleCnt="3"/>
      <dgm:spPr/>
    </dgm:pt>
    <dgm:pt modelId="{6FA30AC3-BBBC-49AC-BCF1-5D3532F2D924}" type="pres">
      <dgm:prSet presAssocID="{F078A3D7-A982-4430-B6E4-6A61139EF53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ead with Gears"/>
        </a:ext>
      </dgm:extLst>
    </dgm:pt>
    <dgm:pt modelId="{BE56FA00-A002-49D6-9943-063B8F57A3F5}" type="pres">
      <dgm:prSet presAssocID="{F078A3D7-A982-4430-B6E4-6A61139EF531}" presName="spaceRect" presStyleCnt="0"/>
      <dgm:spPr/>
    </dgm:pt>
    <dgm:pt modelId="{3A1CF310-228C-43A0-9AF0-5458E0DF401F}" type="pres">
      <dgm:prSet presAssocID="{F078A3D7-A982-4430-B6E4-6A61139EF531}" presName="parTx" presStyleLbl="revTx" presStyleIdx="2" presStyleCnt="3">
        <dgm:presLayoutVars>
          <dgm:chMax val="0"/>
          <dgm:chPref val="0"/>
        </dgm:presLayoutVars>
      </dgm:prSet>
      <dgm:spPr/>
    </dgm:pt>
  </dgm:ptLst>
  <dgm:cxnLst>
    <dgm:cxn modelId="{FA80D621-857E-4B5A-A752-8B6C4A70DBDE}" type="presOf" srcId="{F078A3D7-A982-4430-B6E4-6A61139EF531}" destId="{3A1CF310-228C-43A0-9AF0-5458E0DF401F}" srcOrd="0" destOrd="0" presId="urn:microsoft.com/office/officeart/2018/2/layout/IconVerticalSolidList"/>
    <dgm:cxn modelId="{1F2F066F-6998-4B44-99CA-AC0B4E9843DB}" type="presOf" srcId="{B6E4596B-BE63-4376-9410-455D4D0EE00A}" destId="{9159B917-5CB9-48E7-B424-8BE63B9A1BE8}" srcOrd="0" destOrd="0" presId="urn:microsoft.com/office/officeart/2018/2/layout/IconVerticalSolidList"/>
    <dgm:cxn modelId="{415B9E81-FD54-4DA4-9D2F-74E939CD11F7}" type="presOf" srcId="{C4EC1FFD-CF20-407B-9B19-DFA99E786177}" destId="{B5575040-2498-469F-A52F-1088C1DC7C0C}" srcOrd="0" destOrd="0" presId="urn:microsoft.com/office/officeart/2018/2/layout/IconVerticalSolidList"/>
    <dgm:cxn modelId="{C3ED678F-996E-4826-9DB0-8ADDA611E95D}" srcId="{E7E11BE7-93C8-4B91-B6A6-C56AA3162DB0}" destId="{C4EC1FFD-CF20-407B-9B19-DFA99E786177}" srcOrd="1" destOrd="0" parTransId="{3A1C0762-8155-4A34-BA14-DFFF04507AF5}" sibTransId="{6386AD7A-F1B7-4CDF-97C9-321284DA359E}"/>
    <dgm:cxn modelId="{25518891-B008-465C-9218-53AA51A481E8}" srcId="{E7E11BE7-93C8-4B91-B6A6-C56AA3162DB0}" destId="{B6E4596B-BE63-4376-9410-455D4D0EE00A}" srcOrd="0" destOrd="0" parTransId="{33BE4676-3BE8-438A-88D1-505402C7872E}" sibTransId="{F1BFABE1-FD6A-40C3-8C3C-6334FC034FC4}"/>
    <dgm:cxn modelId="{E6C5C7F7-D4E3-4D8A-9479-9593A44B5407}" type="presOf" srcId="{E7E11BE7-93C8-4B91-B6A6-C56AA3162DB0}" destId="{0672C0D5-92E5-4971-BCA4-1DFBF7736E64}" srcOrd="0" destOrd="0" presId="urn:microsoft.com/office/officeart/2018/2/layout/IconVerticalSolidList"/>
    <dgm:cxn modelId="{97BFB1FD-7472-4C07-B4A3-43B4C0C05548}" srcId="{E7E11BE7-93C8-4B91-B6A6-C56AA3162DB0}" destId="{F078A3D7-A982-4430-B6E4-6A61139EF531}" srcOrd="2" destOrd="0" parTransId="{43748AEC-0DDF-42D1-AE3C-B770C0189B65}" sibTransId="{6FA5FE28-98D9-49D6-9B63-EAADD9B7555F}"/>
    <dgm:cxn modelId="{8F5BD4E0-98B7-4C20-8779-93290FBDAE94}" type="presParOf" srcId="{0672C0D5-92E5-4971-BCA4-1DFBF7736E64}" destId="{A91F931D-3BDD-49C2-84CF-DFBF32A3B5FF}" srcOrd="0" destOrd="0" presId="urn:microsoft.com/office/officeart/2018/2/layout/IconVerticalSolidList"/>
    <dgm:cxn modelId="{ACDD5C94-E7AD-4E98-B1DC-4D23BF2FAEC2}" type="presParOf" srcId="{A91F931D-3BDD-49C2-84CF-DFBF32A3B5FF}" destId="{A132B61F-37AB-4538-BAD8-639DCDB84C26}" srcOrd="0" destOrd="0" presId="urn:microsoft.com/office/officeart/2018/2/layout/IconVerticalSolidList"/>
    <dgm:cxn modelId="{6468C566-3929-456D-B627-38E4AF8D83CC}" type="presParOf" srcId="{A91F931D-3BDD-49C2-84CF-DFBF32A3B5FF}" destId="{FE588549-6AB3-40F6-9C6F-753F86EE2E28}" srcOrd="1" destOrd="0" presId="urn:microsoft.com/office/officeart/2018/2/layout/IconVerticalSolidList"/>
    <dgm:cxn modelId="{A61FC064-48E6-44A4-908E-51B8B09CDFFE}" type="presParOf" srcId="{A91F931D-3BDD-49C2-84CF-DFBF32A3B5FF}" destId="{D9D8A996-3580-4E88-8ED0-BF21B78D39C9}" srcOrd="2" destOrd="0" presId="urn:microsoft.com/office/officeart/2018/2/layout/IconVerticalSolidList"/>
    <dgm:cxn modelId="{823253F0-9F1A-4DA5-B65A-A4A0DB490A39}" type="presParOf" srcId="{A91F931D-3BDD-49C2-84CF-DFBF32A3B5FF}" destId="{9159B917-5CB9-48E7-B424-8BE63B9A1BE8}" srcOrd="3" destOrd="0" presId="urn:microsoft.com/office/officeart/2018/2/layout/IconVerticalSolidList"/>
    <dgm:cxn modelId="{FC570DFA-EADE-4EFA-8413-4427B5037D06}" type="presParOf" srcId="{0672C0D5-92E5-4971-BCA4-1DFBF7736E64}" destId="{9B4AEC58-6E1C-468C-8A3E-465DEAD03F58}" srcOrd="1" destOrd="0" presId="urn:microsoft.com/office/officeart/2018/2/layout/IconVerticalSolidList"/>
    <dgm:cxn modelId="{6C09816F-05B0-4E46-A817-7EE5A601EDE8}" type="presParOf" srcId="{0672C0D5-92E5-4971-BCA4-1DFBF7736E64}" destId="{0248FBA1-2AA3-4F75-80F9-46B3A407D626}" srcOrd="2" destOrd="0" presId="urn:microsoft.com/office/officeart/2018/2/layout/IconVerticalSolidList"/>
    <dgm:cxn modelId="{354AB845-7616-4095-9B32-392C514BBBDF}" type="presParOf" srcId="{0248FBA1-2AA3-4F75-80F9-46B3A407D626}" destId="{43603162-9833-4B9A-BDF8-5DE6044FAD04}" srcOrd="0" destOrd="0" presId="urn:microsoft.com/office/officeart/2018/2/layout/IconVerticalSolidList"/>
    <dgm:cxn modelId="{C042A57E-5A84-4E43-8E09-970B1EC14E0C}" type="presParOf" srcId="{0248FBA1-2AA3-4F75-80F9-46B3A407D626}" destId="{E760992A-9582-4113-B02D-DD9FC3FED873}" srcOrd="1" destOrd="0" presId="urn:microsoft.com/office/officeart/2018/2/layout/IconVerticalSolidList"/>
    <dgm:cxn modelId="{C7ED5452-EEC0-476D-B116-023AA0002289}" type="presParOf" srcId="{0248FBA1-2AA3-4F75-80F9-46B3A407D626}" destId="{4D461A29-5769-4EC2-ADE0-3F495095E591}" srcOrd="2" destOrd="0" presId="urn:microsoft.com/office/officeart/2018/2/layout/IconVerticalSolidList"/>
    <dgm:cxn modelId="{3F18EBFE-2B2F-43DA-A40F-51532B3B075A}" type="presParOf" srcId="{0248FBA1-2AA3-4F75-80F9-46B3A407D626}" destId="{B5575040-2498-469F-A52F-1088C1DC7C0C}" srcOrd="3" destOrd="0" presId="urn:microsoft.com/office/officeart/2018/2/layout/IconVerticalSolidList"/>
    <dgm:cxn modelId="{52EAFD7E-B438-4DB9-9ED7-599B6C1951F3}" type="presParOf" srcId="{0672C0D5-92E5-4971-BCA4-1DFBF7736E64}" destId="{F3BC5CC2-68EF-4001-ABC0-0EC1B1628330}" srcOrd="3" destOrd="0" presId="urn:microsoft.com/office/officeart/2018/2/layout/IconVerticalSolidList"/>
    <dgm:cxn modelId="{A8B8AFFB-785D-4FE7-9DD4-62267C40B60B}" type="presParOf" srcId="{0672C0D5-92E5-4971-BCA4-1DFBF7736E64}" destId="{027D168C-CCA8-47B2-9A40-104481AD9494}" srcOrd="4" destOrd="0" presId="urn:microsoft.com/office/officeart/2018/2/layout/IconVerticalSolidList"/>
    <dgm:cxn modelId="{60A56963-109C-45CB-A3F2-4F0526E00A43}" type="presParOf" srcId="{027D168C-CCA8-47B2-9A40-104481AD9494}" destId="{4D48BB1C-D35E-4A99-A70C-611AFD16FC48}" srcOrd="0" destOrd="0" presId="urn:microsoft.com/office/officeart/2018/2/layout/IconVerticalSolidList"/>
    <dgm:cxn modelId="{882E6D5A-7C88-4427-890D-90EE6493F58E}" type="presParOf" srcId="{027D168C-CCA8-47B2-9A40-104481AD9494}" destId="{6FA30AC3-BBBC-49AC-BCF1-5D3532F2D924}" srcOrd="1" destOrd="0" presId="urn:microsoft.com/office/officeart/2018/2/layout/IconVerticalSolidList"/>
    <dgm:cxn modelId="{9E265B73-1E38-4997-BB34-DCDAC8572DC8}" type="presParOf" srcId="{027D168C-CCA8-47B2-9A40-104481AD9494}" destId="{BE56FA00-A002-49D6-9943-063B8F57A3F5}" srcOrd="2" destOrd="0" presId="urn:microsoft.com/office/officeart/2018/2/layout/IconVerticalSolidList"/>
    <dgm:cxn modelId="{CBC46799-2A51-4398-87E6-D978382CC27B}" type="presParOf" srcId="{027D168C-CCA8-47B2-9A40-104481AD9494}" destId="{3A1CF310-228C-43A0-9AF0-5458E0DF401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685433-B7D3-48D0-9C44-70D033170054}"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n-GB"/>
        </a:p>
      </dgm:t>
    </dgm:pt>
    <dgm:pt modelId="{318BB252-B4E1-49D7-9A4F-879CA7CF7553}">
      <dgm:prSet phldrT="[Text]"/>
      <dgm:spPr/>
      <dgm:t>
        <a:bodyPr/>
        <a:lstStyle/>
        <a:p>
          <a:r>
            <a:rPr lang="en-GB" dirty="0"/>
            <a:t>Catalyst</a:t>
          </a:r>
        </a:p>
      </dgm:t>
    </dgm:pt>
    <dgm:pt modelId="{C5B7585F-EBD3-4602-9966-7B655DC020DE}" type="parTrans" cxnId="{070A846A-180A-41E2-840A-6EC588009E16}">
      <dgm:prSet/>
      <dgm:spPr/>
      <dgm:t>
        <a:bodyPr/>
        <a:lstStyle/>
        <a:p>
          <a:endParaRPr lang="en-GB"/>
        </a:p>
      </dgm:t>
    </dgm:pt>
    <dgm:pt modelId="{0BB1F35A-6FB1-4467-BD57-522240B16A6C}" type="sibTrans" cxnId="{070A846A-180A-41E2-840A-6EC588009E16}">
      <dgm:prSet/>
      <dgm:spPr/>
      <dgm:t>
        <a:bodyPr/>
        <a:lstStyle/>
        <a:p>
          <a:endParaRPr lang="en-GB"/>
        </a:p>
      </dgm:t>
    </dgm:pt>
    <dgm:pt modelId="{BF8AF3E2-C1B4-4AAA-8852-29832B73AF81}">
      <dgm:prSet phldrT="[Text]" custT="1"/>
      <dgm:spPr/>
      <dgm:t>
        <a:bodyPr/>
        <a:lstStyle/>
        <a:p>
          <a:r>
            <a:rPr lang="en-GB" sz="1600" dirty="0"/>
            <a:t>Wales Council of the Blind</a:t>
          </a:r>
        </a:p>
      </dgm:t>
    </dgm:pt>
    <dgm:pt modelId="{5373232F-A6B9-462F-B9B1-A53C34734649}" type="parTrans" cxnId="{506F2F44-860C-4EF1-AC5E-D1092BF6F6D3}">
      <dgm:prSet/>
      <dgm:spPr/>
      <dgm:t>
        <a:bodyPr/>
        <a:lstStyle/>
        <a:p>
          <a:endParaRPr lang="en-GB"/>
        </a:p>
      </dgm:t>
    </dgm:pt>
    <dgm:pt modelId="{66375CBD-119A-4D01-824D-36CAD285797E}" type="sibTrans" cxnId="{506F2F44-860C-4EF1-AC5E-D1092BF6F6D3}">
      <dgm:prSet/>
      <dgm:spPr/>
      <dgm:t>
        <a:bodyPr/>
        <a:lstStyle/>
        <a:p>
          <a:endParaRPr lang="en-GB"/>
        </a:p>
      </dgm:t>
    </dgm:pt>
    <dgm:pt modelId="{80DF6CB6-BCFF-441C-857E-226CAC8A0165}">
      <dgm:prSet phldrT="[Text]" custT="1"/>
      <dgm:spPr/>
      <dgm:t>
        <a:bodyPr/>
        <a:lstStyle/>
        <a:p>
          <a:r>
            <a:rPr lang="en-GB" sz="1600" dirty="0"/>
            <a:t>Qualitative Study of accessibility of tourism-related apps</a:t>
          </a:r>
        </a:p>
      </dgm:t>
    </dgm:pt>
    <dgm:pt modelId="{99AC2721-EA75-42C7-846D-32076CAE80D3}" type="parTrans" cxnId="{E2556274-E748-4DBA-908C-0A79704220FF}">
      <dgm:prSet/>
      <dgm:spPr/>
      <dgm:t>
        <a:bodyPr/>
        <a:lstStyle/>
        <a:p>
          <a:endParaRPr lang="en-GB"/>
        </a:p>
      </dgm:t>
    </dgm:pt>
    <dgm:pt modelId="{D9C30D3E-7C70-4043-A765-66C51AD6D73A}" type="sibTrans" cxnId="{E2556274-E748-4DBA-908C-0A79704220FF}">
      <dgm:prSet/>
      <dgm:spPr/>
      <dgm:t>
        <a:bodyPr/>
        <a:lstStyle/>
        <a:p>
          <a:endParaRPr lang="en-GB"/>
        </a:p>
      </dgm:t>
    </dgm:pt>
    <dgm:pt modelId="{1D6E388B-AA09-4C34-A31B-381FDC1D4B20}">
      <dgm:prSet phldrT="[Text]"/>
      <dgm:spPr/>
      <dgm:t>
        <a:bodyPr/>
        <a:lstStyle/>
        <a:p>
          <a:r>
            <a:rPr lang="en-GB" dirty="0"/>
            <a:t>Phase 1</a:t>
          </a:r>
        </a:p>
      </dgm:t>
    </dgm:pt>
    <dgm:pt modelId="{984C28B8-58BA-4317-B014-40FF97EA590D}" type="parTrans" cxnId="{43F6DD84-1F6B-4999-93A7-305D5871A9F5}">
      <dgm:prSet/>
      <dgm:spPr/>
      <dgm:t>
        <a:bodyPr/>
        <a:lstStyle/>
        <a:p>
          <a:endParaRPr lang="en-GB"/>
        </a:p>
      </dgm:t>
    </dgm:pt>
    <dgm:pt modelId="{986919DE-A2FC-42D2-A220-90F77DE11C85}" type="sibTrans" cxnId="{43F6DD84-1F6B-4999-93A7-305D5871A9F5}">
      <dgm:prSet/>
      <dgm:spPr/>
      <dgm:t>
        <a:bodyPr/>
        <a:lstStyle/>
        <a:p>
          <a:endParaRPr lang="en-GB"/>
        </a:p>
      </dgm:t>
    </dgm:pt>
    <dgm:pt modelId="{645DB66D-873B-472C-804C-1E0D70F46206}">
      <dgm:prSet phldrT="[Text]" custT="1"/>
      <dgm:spPr/>
      <dgm:t>
        <a:bodyPr/>
        <a:lstStyle/>
        <a:p>
          <a:r>
            <a:rPr lang="en-GB" sz="1600" dirty="0"/>
            <a:t>Exploratory Study – assessing the need for and engagement with accessible mobile apps</a:t>
          </a:r>
        </a:p>
      </dgm:t>
    </dgm:pt>
    <dgm:pt modelId="{3DBDC10E-CE7F-40CE-8DB1-000687EF0B36}" type="parTrans" cxnId="{1B452A8D-48AB-4B5A-AE51-9B0CC77D626C}">
      <dgm:prSet/>
      <dgm:spPr/>
      <dgm:t>
        <a:bodyPr/>
        <a:lstStyle/>
        <a:p>
          <a:endParaRPr lang="en-GB"/>
        </a:p>
      </dgm:t>
    </dgm:pt>
    <dgm:pt modelId="{59DCA5EF-9696-4AEC-9E96-EBF755DEAE80}" type="sibTrans" cxnId="{1B452A8D-48AB-4B5A-AE51-9B0CC77D626C}">
      <dgm:prSet/>
      <dgm:spPr/>
      <dgm:t>
        <a:bodyPr/>
        <a:lstStyle/>
        <a:p>
          <a:endParaRPr lang="en-GB"/>
        </a:p>
      </dgm:t>
    </dgm:pt>
    <dgm:pt modelId="{FEED86C1-0E17-47C5-9B3A-7196A8BA1EF4}">
      <dgm:prSet phldrT="[Text]" custT="1"/>
      <dgm:spPr/>
      <dgm:t>
        <a:bodyPr/>
        <a:lstStyle/>
        <a:p>
          <a:r>
            <a:rPr lang="en-GB" sz="1600" dirty="0"/>
            <a:t>Quantitative Survey</a:t>
          </a:r>
        </a:p>
      </dgm:t>
    </dgm:pt>
    <dgm:pt modelId="{5A3936E0-F791-4528-9145-482CECEE0AE1}" type="parTrans" cxnId="{67F46313-2D00-49A0-BF57-0DCAD69D7CE8}">
      <dgm:prSet/>
      <dgm:spPr/>
      <dgm:t>
        <a:bodyPr/>
        <a:lstStyle/>
        <a:p>
          <a:endParaRPr lang="en-GB"/>
        </a:p>
      </dgm:t>
    </dgm:pt>
    <dgm:pt modelId="{9B207BC2-EFF0-4818-BD27-22491EF0FA7A}" type="sibTrans" cxnId="{67F46313-2D00-49A0-BF57-0DCAD69D7CE8}">
      <dgm:prSet/>
      <dgm:spPr/>
      <dgm:t>
        <a:bodyPr/>
        <a:lstStyle/>
        <a:p>
          <a:endParaRPr lang="en-GB"/>
        </a:p>
      </dgm:t>
    </dgm:pt>
    <dgm:pt modelId="{5D78835F-4403-41ED-B40A-3619C18C899A}">
      <dgm:prSet phldrT="[Text]"/>
      <dgm:spPr/>
      <dgm:t>
        <a:bodyPr/>
        <a:lstStyle/>
        <a:p>
          <a:r>
            <a:rPr lang="en-GB" dirty="0"/>
            <a:t>Phase2</a:t>
          </a:r>
        </a:p>
      </dgm:t>
    </dgm:pt>
    <dgm:pt modelId="{9223E78C-FC8E-4869-8E44-9805EAF19531}" type="parTrans" cxnId="{1267541E-DC2A-4196-9ECE-A0102FCB9339}">
      <dgm:prSet/>
      <dgm:spPr/>
      <dgm:t>
        <a:bodyPr/>
        <a:lstStyle/>
        <a:p>
          <a:endParaRPr lang="en-GB"/>
        </a:p>
      </dgm:t>
    </dgm:pt>
    <dgm:pt modelId="{A53DFCA6-5024-46D6-955B-E5997D02F091}" type="sibTrans" cxnId="{1267541E-DC2A-4196-9ECE-A0102FCB9339}">
      <dgm:prSet/>
      <dgm:spPr/>
      <dgm:t>
        <a:bodyPr/>
        <a:lstStyle/>
        <a:p>
          <a:endParaRPr lang="en-GB"/>
        </a:p>
      </dgm:t>
    </dgm:pt>
    <dgm:pt modelId="{2C243FA6-C57C-4E37-8330-339B522577E8}">
      <dgm:prSet phldrT="[Text]" custT="1"/>
      <dgm:spPr/>
      <dgm:t>
        <a:bodyPr/>
        <a:lstStyle/>
        <a:p>
          <a:r>
            <a:rPr lang="en-GB" sz="1600" dirty="0"/>
            <a:t>Travel Apps Qualitative study</a:t>
          </a:r>
        </a:p>
      </dgm:t>
    </dgm:pt>
    <dgm:pt modelId="{749F34BE-269F-4D2E-A817-81DD5AE9BA99}" type="parTrans" cxnId="{DCB50D20-3E49-4C52-A7A8-53C45F6FC7DE}">
      <dgm:prSet/>
      <dgm:spPr/>
      <dgm:t>
        <a:bodyPr/>
        <a:lstStyle/>
        <a:p>
          <a:endParaRPr lang="en-GB"/>
        </a:p>
      </dgm:t>
    </dgm:pt>
    <dgm:pt modelId="{541D7058-D71D-476B-A432-498CA57F0FC8}" type="sibTrans" cxnId="{DCB50D20-3E49-4C52-A7A8-53C45F6FC7DE}">
      <dgm:prSet/>
      <dgm:spPr/>
      <dgm:t>
        <a:bodyPr/>
        <a:lstStyle/>
        <a:p>
          <a:endParaRPr lang="en-GB"/>
        </a:p>
      </dgm:t>
    </dgm:pt>
    <dgm:pt modelId="{9AB642DE-0FF7-48DB-B921-B8B1374E0B4F}">
      <dgm:prSet phldrT="[Text]" custT="1"/>
      <dgm:spPr/>
      <dgm:t>
        <a:bodyPr/>
        <a:lstStyle/>
        <a:p>
          <a:r>
            <a:rPr lang="en-GB" sz="1600" dirty="0"/>
            <a:t>Mobility Apps Qualitative study</a:t>
          </a:r>
        </a:p>
      </dgm:t>
    </dgm:pt>
    <dgm:pt modelId="{FEAF0A59-4CB0-4949-9145-7D09E57A73B9}" type="parTrans" cxnId="{811BEAAE-1DB0-4012-880A-D8FC71FAA9DC}">
      <dgm:prSet/>
      <dgm:spPr/>
      <dgm:t>
        <a:bodyPr/>
        <a:lstStyle/>
        <a:p>
          <a:endParaRPr lang="en-GB"/>
        </a:p>
      </dgm:t>
    </dgm:pt>
    <dgm:pt modelId="{D0A8EBAD-E15C-4EC3-9103-D717D049D7DE}" type="sibTrans" cxnId="{811BEAAE-1DB0-4012-880A-D8FC71FAA9DC}">
      <dgm:prSet/>
      <dgm:spPr/>
      <dgm:t>
        <a:bodyPr/>
        <a:lstStyle/>
        <a:p>
          <a:endParaRPr lang="en-GB"/>
        </a:p>
      </dgm:t>
    </dgm:pt>
    <dgm:pt modelId="{21682AF5-D970-425C-8642-B3B8182CD67E}">
      <dgm:prSet phldrT="[Text]" custT="1"/>
      <dgm:spPr/>
      <dgm:t>
        <a:bodyPr/>
        <a:lstStyle/>
        <a:p>
          <a:r>
            <a:rPr lang="en-GB" sz="1600" dirty="0"/>
            <a:t>Collaboration with Wales Council of the Blind</a:t>
          </a:r>
        </a:p>
      </dgm:t>
    </dgm:pt>
    <dgm:pt modelId="{09E1C114-96C1-496A-9F90-A739E1877CC8}" type="parTrans" cxnId="{0146E164-4995-44D2-9F6D-501C2FDAE147}">
      <dgm:prSet/>
      <dgm:spPr/>
      <dgm:t>
        <a:bodyPr/>
        <a:lstStyle/>
        <a:p>
          <a:endParaRPr lang="en-GB"/>
        </a:p>
      </dgm:t>
    </dgm:pt>
    <dgm:pt modelId="{2E449C8C-8B1A-4092-9014-1F85DB391955}" type="sibTrans" cxnId="{0146E164-4995-44D2-9F6D-501C2FDAE147}">
      <dgm:prSet/>
      <dgm:spPr/>
      <dgm:t>
        <a:bodyPr/>
        <a:lstStyle/>
        <a:p>
          <a:endParaRPr lang="en-GB"/>
        </a:p>
      </dgm:t>
    </dgm:pt>
    <dgm:pt modelId="{81057199-6262-43ED-9F2B-77A107C0CA95}">
      <dgm:prSet/>
      <dgm:spPr/>
      <dgm:t>
        <a:bodyPr/>
        <a:lstStyle/>
        <a:p>
          <a:r>
            <a:rPr lang="en-GB" dirty="0"/>
            <a:t>Phase 3</a:t>
          </a:r>
        </a:p>
      </dgm:t>
    </dgm:pt>
    <dgm:pt modelId="{DA159D8A-6D3B-42ED-B6A3-A7658B9A8D6B}" type="parTrans" cxnId="{362812B9-D738-43B0-A117-3D9B089F549A}">
      <dgm:prSet/>
      <dgm:spPr/>
      <dgm:t>
        <a:bodyPr/>
        <a:lstStyle/>
        <a:p>
          <a:endParaRPr lang="en-GB"/>
        </a:p>
      </dgm:t>
    </dgm:pt>
    <dgm:pt modelId="{5AFE782F-E1A5-488B-A157-FB773F2D6AC1}" type="sibTrans" cxnId="{362812B9-D738-43B0-A117-3D9B089F549A}">
      <dgm:prSet/>
      <dgm:spPr/>
      <dgm:t>
        <a:bodyPr/>
        <a:lstStyle/>
        <a:p>
          <a:endParaRPr lang="en-GB"/>
        </a:p>
      </dgm:t>
    </dgm:pt>
    <dgm:pt modelId="{4448EA2B-754D-48F7-B66F-8512B37EA307}">
      <dgm:prSet custT="1"/>
      <dgm:spPr/>
      <dgm:t>
        <a:bodyPr/>
        <a:lstStyle/>
        <a:p>
          <a:r>
            <a:rPr lang="en-GB" sz="1600" dirty="0"/>
            <a:t>App Development with CTS</a:t>
          </a:r>
        </a:p>
      </dgm:t>
    </dgm:pt>
    <dgm:pt modelId="{B9139EEA-7C0C-4E67-AB24-2F67F6A9A6EF}" type="parTrans" cxnId="{F6072EA2-0400-4707-A37A-56CBA9B40227}">
      <dgm:prSet/>
      <dgm:spPr/>
      <dgm:t>
        <a:bodyPr/>
        <a:lstStyle/>
        <a:p>
          <a:endParaRPr lang="en-GB"/>
        </a:p>
      </dgm:t>
    </dgm:pt>
    <dgm:pt modelId="{A42B85FE-839A-44D7-9E40-409E30D9131F}" type="sibTrans" cxnId="{F6072EA2-0400-4707-A37A-56CBA9B40227}">
      <dgm:prSet/>
      <dgm:spPr/>
      <dgm:t>
        <a:bodyPr/>
        <a:lstStyle/>
        <a:p>
          <a:endParaRPr lang="en-GB"/>
        </a:p>
      </dgm:t>
    </dgm:pt>
    <dgm:pt modelId="{24A9439F-EC71-4486-918F-5EB98E0E8CE4}">
      <dgm:prSet/>
      <dgm:spPr/>
      <dgm:t>
        <a:bodyPr/>
        <a:lstStyle/>
        <a:p>
          <a:r>
            <a:rPr lang="en-GB" dirty="0"/>
            <a:t>Phase 4</a:t>
          </a:r>
        </a:p>
      </dgm:t>
    </dgm:pt>
    <dgm:pt modelId="{F16DD343-A72D-461A-810A-1EF5E074DE5B}" type="parTrans" cxnId="{941F7C8D-3DC1-4596-B361-84EFFBC3955C}">
      <dgm:prSet/>
      <dgm:spPr/>
      <dgm:t>
        <a:bodyPr/>
        <a:lstStyle/>
        <a:p>
          <a:endParaRPr lang="en-GB"/>
        </a:p>
      </dgm:t>
    </dgm:pt>
    <dgm:pt modelId="{3206BEA9-67DB-45AA-AC1A-DD2F90540776}" type="sibTrans" cxnId="{941F7C8D-3DC1-4596-B361-84EFFBC3955C}">
      <dgm:prSet/>
      <dgm:spPr/>
      <dgm:t>
        <a:bodyPr/>
        <a:lstStyle/>
        <a:p>
          <a:endParaRPr lang="en-GB"/>
        </a:p>
      </dgm:t>
    </dgm:pt>
    <dgm:pt modelId="{D67377E7-E034-47F4-8797-FA4A9DF82599}">
      <dgm:prSet custT="1"/>
      <dgm:spPr/>
      <dgm:t>
        <a:bodyPr/>
        <a:lstStyle/>
        <a:p>
          <a:r>
            <a:rPr lang="en-GB" sz="1600" dirty="0"/>
            <a:t>Application (visitor attraction opportunity for booking and interpretation) and trials of the app</a:t>
          </a:r>
        </a:p>
      </dgm:t>
    </dgm:pt>
    <dgm:pt modelId="{33F994CB-FC50-42B6-8255-396554D91DFB}" type="parTrans" cxnId="{CAB0CB4B-B613-43FA-B5AE-2480C634DC04}">
      <dgm:prSet/>
      <dgm:spPr/>
      <dgm:t>
        <a:bodyPr/>
        <a:lstStyle/>
        <a:p>
          <a:endParaRPr lang="en-GB"/>
        </a:p>
      </dgm:t>
    </dgm:pt>
    <dgm:pt modelId="{BA79ED61-5CA4-4921-873B-3232E1CACB79}" type="sibTrans" cxnId="{CAB0CB4B-B613-43FA-B5AE-2480C634DC04}">
      <dgm:prSet/>
      <dgm:spPr/>
      <dgm:t>
        <a:bodyPr/>
        <a:lstStyle/>
        <a:p>
          <a:endParaRPr lang="en-GB"/>
        </a:p>
      </dgm:t>
    </dgm:pt>
    <dgm:pt modelId="{2C1D53B0-34FC-4B74-8CCC-CC13F34299CE}">
      <dgm:prSet phldrT="[Text]" custT="1"/>
      <dgm:spPr/>
      <dgm:t>
        <a:bodyPr/>
        <a:lstStyle/>
        <a:p>
          <a:r>
            <a:rPr lang="en-GB" sz="1600" dirty="0"/>
            <a:t>Collating and analysing data</a:t>
          </a:r>
        </a:p>
      </dgm:t>
    </dgm:pt>
    <dgm:pt modelId="{68FF303F-2B74-4F45-8F82-6D8AD8742C64}" type="parTrans" cxnId="{C8B11844-E53F-45CF-B4EA-B50D6D9DA33C}">
      <dgm:prSet/>
      <dgm:spPr/>
    </dgm:pt>
    <dgm:pt modelId="{DF168A3B-3B02-46A5-9648-28062FE0CA0C}" type="sibTrans" cxnId="{C8B11844-E53F-45CF-B4EA-B50D6D9DA33C}">
      <dgm:prSet/>
      <dgm:spPr/>
    </dgm:pt>
    <dgm:pt modelId="{1B1AB9B0-FA3C-4B63-974D-C57E7E1DD881}" type="pres">
      <dgm:prSet presAssocID="{7F685433-B7D3-48D0-9C44-70D033170054}" presName="linearFlow" presStyleCnt="0">
        <dgm:presLayoutVars>
          <dgm:dir/>
          <dgm:animLvl val="lvl"/>
          <dgm:resizeHandles val="exact"/>
        </dgm:presLayoutVars>
      </dgm:prSet>
      <dgm:spPr/>
    </dgm:pt>
    <dgm:pt modelId="{500FD1BA-4D7D-4DEB-A6A3-4A03FE627F99}" type="pres">
      <dgm:prSet presAssocID="{318BB252-B4E1-49D7-9A4F-879CA7CF7553}" presName="composite" presStyleCnt="0"/>
      <dgm:spPr/>
    </dgm:pt>
    <dgm:pt modelId="{5769AD77-5F83-4B34-8B4F-E3D01E286E14}" type="pres">
      <dgm:prSet presAssocID="{318BB252-B4E1-49D7-9A4F-879CA7CF7553}" presName="parentText" presStyleLbl="alignNode1" presStyleIdx="0" presStyleCnt="5">
        <dgm:presLayoutVars>
          <dgm:chMax val="1"/>
          <dgm:bulletEnabled val="1"/>
        </dgm:presLayoutVars>
      </dgm:prSet>
      <dgm:spPr/>
    </dgm:pt>
    <dgm:pt modelId="{7F8089C1-0A6E-4B7F-936C-A6DF224C8C56}" type="pres">
      <dgm:prSet presAssocID="{318BB252-B4E1-49D7-9A4F-879CA7CF7553}" presName="descendantText" presStyleLbl="alignAcc1" presStyleIdx="0" presStyleCnt="5">
        <dgm:presLayoutVars>
          <dgm:bulletEnabled val="1"/>
        </dgm:presLayoutVars>
      </dgm:prSet>
      <dgm:spPr/>
    </dgm:pt>
    <dgm:pt modelId="{11047F74-DDC7-4AE7-A3E9-ADFB8E0DE391}" type="pres">
      <dgm:prSet presAssocID="{0BB1F35A-6FB1-4467-BD57-522240B16A6C}" presName="sp" presStyleCnt="0"/>
      <dgm:spPr/>
    </dgm:pt>
    <dgm:pt modelId="{079F76A0-60DB-41EE-A1D7-8B55D44A339B}" type="pres">
      <dgm:prSet presAssocID="{1D6E388B-AA09-4C34-A31B-381FDC1D4B20}" presName="composite" presStyleCnt="0"/>
      <dgm:spPr/>
    </dgm:pt>
    <dgm:pt modelId="{B92C16E0-04A4-42F1-9891-29219F3BF362}" type="pres">
      <dgm:prSet presAssocID="{1D6E388B-AA09-4C34-A31B-381FDC1D4B20}" presName="parentText" presStyleLbl="alignNode1" presStyleIdx="1" presStyleCnt="5">
        <dgm:presLayoutVars>
          <dgm:chMax val="1"/>
          <dgm:bulletEnabled val="1"/>
        </dgm:presLayoutVars>
      </dgm:prSet>
      <dgm:spPr/>
    </dgm:pt>
    <dgm:pt modelId="{897950A2-0E94-417B-8F26-1955795EE473}" type="pres">
      <dgm:prSet presAssocID="{1D6E388B-AA09-4C34-A31B-381FDC1D4B20}" presName="descendantText" presStyleLbl="alignAcc1" presStyleIdx="1" presStyleCnt="5">
        <dgm:presLayoutVars>
          <dgm:bulletEnabled val="1"/>
        </dgm:presLayoutVars>
      </dgm:prSet>
      <dgm:spPr/>
    </dgm:pt>
    <dgm:pt modelId="{EBDDB4C8-356E-4760-853E-F97F280D08D3}" type="pres">
      <dgm:prSet presAssocID="{986919DE-A2FC-42D2-A220-90F77DE11C85}" presName="sp" presStyleCnt="0"/>
      <dgm:spPr/>
    </dgm:pt>
    <dgm:pt modelId="{4E1A4A13-6681-403E-B439-BDAE4FF6CE90}" type="pres">
      <dgm:prSet presAssocID="{5D78835F-4403-41ED-B40A-3619C18C899A}" presName="composite" presStyleCnt="0"/>
      <dgm:spPr/>
    </dgm:pt>
    <dgm:pt modelId="{6C2AF46F-DC7E-419B-8F90-F36E232D3EFF}" type="pres">
      <dgm:prSet presAssocID="{5D78835F-4403-41ED-B40A-3619C18C899A}" presName="parentText" presStyleLbl="alignNode1" presStyleIdx="2" presStyleCnt="5">
        <dgm:presLayoutVars>
          <dgm:chMax val="1"/>
          <dgm:bulletEnabled val="1"/>
        </dgm:presLayoutVars>
      </dgm:prSet>
      <dgm:spPr/>
    </dgm:pt>
    <dgm:pt modelId="{EB92C0B8-587F-4CBF-BBA5-1176A0540EF7}" type="pres">
      <dgm:prSet presAssocID="{5D78835F-4403-41ED-B40A-3619C18C899A}" presName="descendantText" presStyleLbl="alignAcc1" presStyleIdx="2" presStyleCnt="5" custScaleY="165729">
        <dgm:presLayoutVars>
          <dgm:bulletEnabled val="1"/>
        </dgm:presLayoutVars>
      </dgm:prSet>
      <dgm:spPr/>
    </dgm:pt>
    <dgm:pt modelId="{07FE1566-5D2D-450A-B7F5-63CB88FDA34F}" type="pres">
      <dgm:prSet presAssocID="{A53DFCA6-5024-46D6-955B-E5997D02F091}" presName="sp" presStyleCnt="0"/>
      <dgm:spPr/>
    </dgm:pt>
    <dgm:pt modelId="{857B148F-8E70-4E68-9523-979537B563EB}" type="pres">
      <dgm:prSet presAssocID="{81057199-6262-43ED-9F2B-77A107C0CA95}" presName="composite" presStyleCnt="0"/>
      <dgm:spPr/>
    </dgm:pt>
    <dgm:pt modelId="{3C48EE4D-36C1-4552-8E8F-A9A4163B716C}" type="pres">
      <dgm:prSet presAssocID="{81057199-6262-43ED-9F2B-77A107C0CA95}" presName="parentText" presStyleLbl="alignNode1" presStyleIdx="3" presStyleCnt="5" custLinFactNeighborY="0">
        <dgm:presLayoutVars>
          <dgm:chMax val="1"/>
          <dgm:bulletEnabled val="1"/>
        </dgm:presLayoutVars>
      </dgm:prSet>
      <dgm:spPr/>
    </dgm:pt>
    <dgm:pt modelId="{105E7640-81F6-412E-B214-E0DC0E6977DC}" type="pres">
      <dgm:prSet presAssocID="{81057199-6262-43ED-9F2B-77A107C0CA95}" presName="descendantText" presStyleLbl="alignAcc1" presStyleIdx="3" presStyleCnt="5" custLinFactNeighborY="0">
        <dgm:presLayoutVars>
          <dgm:bulletEnabled val="1"/>
        </dgm:presLayoutVars>
      </dgm:prSet>
      <dgm:spPr/>
    </dgm:pt>
    <dgm:pt modelId="{982BA889-78F8-4286-B8C4-E6ADC0AD7F20}" type="pres">
      <dgm:prSet presAssocID="{5AFE782F-E1A5-488B-A157-FB773F2D6AC1}" presName="sp" presStyleCnt="0"/>
      <dgm:spPr/>
    </dgm:pt>
    <dgm:pt modelId="{9B5F40FD-C21B-4BD6-93C2-7B5C243209E4}" type="pres">
      <dgm:prSet presAssocID="{24A9439F-EC71-4486-918F-5EB98E0E8CE4}" presName="composite" presStyleCnt="0"/>
      <dgm:spPr/>
    </dgm:pt>
    <dgm:pt modelId="{5ABF34EB-790D-4EEA-B76C-743F6D1D1448}" type="pres">
      <dgm:prSet presAssocID="{24A9439F-EC71-4486-918F-5EB98E0E8CE4}" presName="parentText" presStyleLbl="alignNode1" presStyleIdx="4" presStyleCnt="5" custLinFactNeighborY="0">
        <dgm:presLayoutVars>
          <dgm:chMax val="1"/>
          <dgm:bulletEnabled val="1"/>
        </dgm:presLayoutVars>
      </dgm:prSet>
      <dgm:spPr/>
    </dgm:pt>
    <dgm:pt modelId="{6B7A833C-BD67-4D27-A732-FD6E6F881D9A}" type="pres">
      <dgm:prSet presAssocID="{24A9439F-EC71-4486-918F-5EB98E0E8CE4}" presName="descendantText" presStyleLbl="alignAcc1" presStyleIdx="4" presStyleCnt="5" custLinFactNeighborY="0">
        <dgm:presLayoutVars>
          <dgm:bulletEnabled val="1"/>
        </dgm:presLayoutVars>
      </dgm:prSet>
      <dgm:spPr/>
    </dgm:pt>
  </dgm:ptLst>
  <dgm:cxnLst>
    <dgm:cxn modelId="{67F46313-2D00-49A0-BF57-0DCAD69D7CE8}" srcId="{1D6E388B-AA09-4C34-A31B-381FDC1D4B20}" destId="{FEED86C1-0E17-47C5-9B3A-7196A8BA1EF4}" srcOrd="1" destOrd="0" parTransId="{5A3936E0-F791-4528-9145-482CECEE0AE1}" sibTransId="{9B207BC2-EFF0-4818-BD27-22491EF0FA7A}"/>
    <dgm:cxn modelId="{C3140817-C188-4178-93FA-008C9BF21B6B}" type="presOf" srcId="{21682AF5-D970-425C-8642-B3B8182CD67E}" destId="{EB92C0B8-587F-4CBF-BBA5-1176A0540EF7}" srcOrd="0" destOrd="2" presId="urn:microsoft.com/office/officeart/2005/8/layout/chevron2"/>
    <dgm:cxn modelId="{1267541E-DC2A-4196-9ECE-A0102FCB9339}" srcId="{7F685433-B7D3-48D0-9C44-70D033170054}" destId="{5D78835F-4403-41ED-B40A-3619C18C899A}" srcOrd="2" destOrd="0" parTransId="{9223E78C-FC8E-4869-8E44-9805EAF19531}" sibTransId="{A53DFCA6-5024-46D6-955B-E5997D02F091}"/>
    <dgm:cxn modelId="{DCB50D20-3E49-4C52-A7A8-53C45F6FC7DE}" srcId="{5D78835F-4403-41ED-B40A-3619C18C899A}" destId="{2C243FA6-C57C-4E37-8330-339B522577E8}" srcOrd="0" destOrd="0" parTransId="{749F34BE-269F-4D2E-A817-81DD5AE9BA99}" sibTransId="{541D7058-D71D-476B-A432-498CA57F0FC8}"/>
    <dgm:cxn modelId="{C8B11844-E53F-45CF-B4EA-B50D6D9DA33C}" srcId="{5D78835F-4403-41ED-B40A-3619C18C899A}" destId="{2C1D53B0-34FC-4B74-8CCC-CC13F34299CE}" srcOrd="3" destOrd="0" parTransId="{68FF303F-2B74-4F45-8F82-6D8AD8742C64}" sibTransId="{DF168A3B-3B02-46A5-9648-28062FE0CA0C}"/>
    <dgm:cxn modelId="{506F2F44-860C-4EF1-AC5E-D1092BF6F6D3}" srcId="{318BB252-B4E1-49D7-9A4F-879CA7CF7553}" destId="{BF8AF3E2-C1B4-4AAA-8852-29832B73AF81}" srcOrd="0" destOrd="0" parTransId="{5373232F-A6B9-462F-B9B1-A53C34734649}" sibTransId="{66375CBD-119A-4D01-824D-36CAD285797E}"/>
    <dgm:cxn modelId="{0146E164-4995-44D2-9F6D-501C2FDAE147}" srcId="{5D78835F-4403-41ED-B40A-3619C18C899A}" destId="{21682AF5-D970-425C-8642-B3B8182CD67E}" srcOrd="2" destOrd="0" parTransId="{09E1C114-96C1-496A-9F90-A739E1877CC8}" sibTransId="{2E449C8C-8B1A-4092-9014-1F85DB391955}"/>
    <dgm:cxn modelId="{958DF346-2606-415F-BABA-86FD785DC27D}" type="presOf" srcId="{2C243FA6-C57C-4E37-8330-339B522577E8}" destId="{EB92C0B8-587F-4CBF-BBA5-1176A0540EF7}" srcOrd="0" destOrd="0" presId="urn:microsoft.com/office/officeart/2005/8/layout/chevron2"/>
    <dgm:cxn modelId="{070A846A-180A-41E2-840A-6EC588009E16}" srcId="{7F685433-B7D3-48D0-9C44-70D033170054}" destId="{318BB252-B4E1-49D7-9A4F-879CA7CF7553}" srcOrd="0" destOrd="0" parTransId="{C5B7585F-EBD3-4602-9966-7B655DC020DE}" sibTransId="{0BB1F35A-6FB1-4467-BD57-522240B16A6C}"/>
    <dgm:cxn modelId="{CAB0CB4B-B613-43FA-B5AE-2480C634DC04}" srcId="{24A9439F-EC71-4486-918F-5EB98E0E8CE4}" destId="{D67377E7-E034-47F4-8797-FA4A9DF82599}" srcOrd="0" destOrd="0" parTransId="{33F994CB-FC50-42B6-8255-396554D91DFB}" sibTransId="{BA79ED61-5CA4-4921-873B-3232E1CACB79}"/>
    <dgm:cxn modelId="{DE078053-001E-4802-9CB6-B2D145FCB271}" type="presOf" srcId="{BF8AF3E2-C1B4-4AAA-8852-29832B73AF81}" destId="{7F8089C1-0A6E-4B7F-936C-A6DF224C8C56}" srcOrd="0" destOrd="0" presId="urn:microsoft.com/office/officeart/2005/8/layout/chevron2"/>
    <dgm:cxn modelId="{E2556274-E748-4DBA-908C-0A79704220FF}" srcId="{318BB252-B4E1-49D7-9A4F-879CA7CF7553}" destId="{80DF6CB6-BCFF-441C-857E-226CAC8A0165}" srcOrd="1" destOrd="0" parTransId="{99AC2721-EA75-42C7-846D-32076CAE80D3}" sibTransId="{D9C30D3E-7C70-4043-A765-66C51AD6D73A}"/>
    <dgm:cxn modelId="{595CD675-881E-425E-B43D-8668564CA41F}" type="presOf" srcId="{FEED86C1-0E17-47C5-9B3A-7196A8BA1EF4}" destId="{897950A2-0E94-417B-8F26-1955795EE473}" srcOrd="0" destOrd="1" presId="urn:microsoft.com/office/officeart/2005/8/layout/chevron2"/>
    <dgm:cxn modelId="{65743E7A-CEAC-464C-B05D-3424EC407C11}" type="presOf" srcId="{318BB252-B4E1-49D7-9A4F-879CA7CF7553}" destId="{5769AD77-5F83-4B34-8B4F-E3D01E286E14}" srcOrd="0" destOrd="0" presId="urn:microsoft.com/office/officeart/2005/8/layout/chevron2"/>
    <dgm:cxn modelId="{43F6DD84-1F6B-4999-93A7-305D5871A9F5}" srcId="{7F685433-B7D3-48D0-9C44-70D033170054}" destId="{1D6E388B-AA09-4C34-A31B-381FDC1D4B20}" srcOrd="1" destOrd="0" parTransId="{984C28B8-58BA-4317-B014-40FF97EA590D}" sibTransId="{986919DE-A2FC-42D2-A220-90F77DE11C85}"/>
    <dgm:cxn modelId="{AC33E38C-77ED-46FF-B71B-5D19CA166084}" type="presOf" srcId="{9AB642DE-0FF7-48DB-B921-B8B1374E0B4F}" destId="{EB92C0B8-587F-4CBF-BBA5-1176A0540EF7}" srcOrd="0" destOrd="1" presId="urn:microsoft.com/office/officeart/2005/8/layout/chevron2"/>
    <dgm:cxn modelId="{1B452A8D-48AB-4B5A-AE51-9B0CC77D626C}" srcId="{1D6E388B-AA09-4C34-A31B-381FDC1D4B20}" destId="{645DB66D-873B-472C-804C-1E0D70F46206}" srcOrd="0" destOrd="0" parTransId="{3DBDC10E-CE7F-40CE-8DB1-000687EF0B36}" sibTransId="{59DCA5EF-9696-4AEC-9E96-EBF755DEAE80}"/>
    <dgm:cxn modelId="{941F7C8D-3DC1-4596-B361-84EFFBC3955C}" srcId="{7F685433-B7D3-48D0-9C44-70D033170054}" destId="{24A9439F-EC71-4486-918F-5EB98E0E8CE4}" srcOrd="4" destOrd="0" parTransId="{F16DD343-A72D-461A-810A-1EF5E074DE5B}" sibTransId="{3206BEA9-67DB-45AA-AC1A-DD2F90540776}"/>
    <dgm:cxn modelId="{1B91EA94-F7DC-4B60-8A6A-2733458ED4F2}" type="presOf" srcId="{80DF6CB6-BCFF-441C-857E-226CAC8A0165}" destId="{7F8089C1-0A6E-4B7F-936C-A6DF224C8C56}" srcOrd="0" destOrd="1" presId="urn:microsoft.com/office/officeart/2005/8/layout/chevron2"/>
    <dgm:cxn modelId="{9FD73399-ED31-4946-9CA6-4BDE675070F7}" type="presOf" srcId="{7F685433-B7D3-48D0-9C44-70D033170054}" destId="{1B1AB9B0-FA3C-4B63-974D-C57E7E1DD881}" srcOrd="0" destOrd="0" presId="urn:microsoft.com/office/officeart/2005/8/layout/chevron2"/>
    <dgm:cxn modelId="{F6072EA2-0400-4707-A37A-56CBA9B40227}" srcId="{81057199-6262-43ED-9F2B-77A107C0CA95}" destId="{4448EA2B-754D-48F7-B66F-8512B37EA307}" srcOrd="0" destOrd="0" parTransId="{B9139EEA-7C0C-4E67-AB24-2F67F6A9A6EF}" sibTransId="{A42B85FE-839A-44D7-9E40-409E30D9131F}"/>
    <dgm:cxn modelId="{811BEAAE-1DB0-4012-880A-D8FC71FAA9DC}" srcId="{5D78835F-4403-41ED-B40A-3619C18C899A}" destId="{9AB642DE-0FF7-48DB-B921-B8B1374E0B4F}" srcOrd="1" destOrd="0" parTransId="{FEAF0A59-4CB0-4949-9145-7D09E57A73B9}" sibTransId="{D0A8EBAD-E15C-4EC3-9103-D717D049D7DE}"/>
    <dgm:cxn modelId="{054E58B4-BEA4-4898-BA64-903149BFED47}" type="presOf" srcId="{81057199-6262-43ED-9F2B-77A107C0CA95}" destId="{3C48EE4D-36C1-4552-8E8F-A9A4163B716C}" srcOrd="0" destOrd="0" presId="urn:microsoft.com/office/officeart/2005/8/layout/chevron2"/>
    <dgm:cxn modelId="{362812B9-D738-43B0-A117-3D9B089F549A}" srcId="{7F685433-B7D3-48D0-9C44-70D033170054}" destId="{81057199-6262-43ED-9F2B-77A107C0CA95}" srcOrd="3" destOrd="0" parTransId="{DA159D8A-6D3B-42ED-B6A3-A7658B9A8D6B}" sibTransId="{5AFE782F-E1A5-488B-A157-FB773F2D6AC1}"/>
    <dgm:cxn modelId="{B14A30C8-D273-4A6C-A08A-19C9822FFBA9}" type="presOf" srcId="{24A9439F-EC71-4486-918F-5EB98E0E8CE4}" destId="{5ABF34EB-790D-4EEA-B76C-743F6D1D1448}" srcOrd="0" destOrd="0" presId="urn:microsoft.com/office/officeart/2005/8/layout/chevron2"/>
    <dgm:cxn modelId="{0B0999D0-0687-4FAE-8451-5D99E341102D}" type="presOf" srcId="{1D6E388B-AA09-4C34-A31B-381FDC1D4B20}" destId="{B92C16E0-04A4-42F1-9891-29219F3BF362}" srcOrd="0" destOrd="0" presId="urn:microsoft.com/office/officeart/2005/8/layout/chevron2"/>
    <dgm:cxn modelId="{333A7ED9-C19C-4A46-961C-33A0F64C5FB6}" type="presOf" srcId="{5D78835F-4403-41ED-B40A-3619C18C899A}" destId="{6C2AF46F-DC7E-419B-8F90-F36E232D3EFF}" srcOrd="0" destOrd="0" presId="urn:microsoft.com/office/officeart/2005/8/layout/chevron2"/>
    <dgm:cxn modelId="{D5117DDC-15C6-4C26-B69F-CFF51A5DBB17}" type="presOf" srcId="{D67377E7-E034-47F4-8797-FA4A9DF82599}" destId="{6B7A833C-BD67-4D27-A732-FD6E6F881D9A}" srcOrd="0" destOrd="0" presId="urn:microsoft.com/office/officeart/2005/8/layout/chevron2"/>
    <dgm:cxn modelId="{1DA922E3-3829-4C70-88A3-4FC9A0318DCC}" type="presOf" srcId="{2C1D53B0-34FC-4B74-8CCC-CC13F34299CE}" destId="{EB92C0B8-587F-4CBF-BBA5-1176A0540EF7}" srcOrd="0" destOrd="3" presId="urn:microsoft.com/office/officeart/2005/8/layout/chevron2"/>
    <dgm:cxn modelId="{50E055EA-DD04-41D6-8B19-CF2D9593DBEF}" type="presOf" srcId="{645DB66D-873B-472C-804C-1E0D70F46206}" destId="{897950A2-0E94-417B-8F26-1955795EE473}" srcOrd="0" destOrd="0" presId="urn:microsoft.com/office/officeart/2005/8/layout/chevron2"/>
    <dgm:cxn modelId="{1F4DA9F8-E0B9-4FB6-A297-C2987A9E734B}" type="presOf" srcId="{4448EA2B-754D-48F7-B66F-8512B37EA307}" destId="{105E7640-81F6-412E-B214-E0DC0E6977DC}" srcOrd="0" destOrd="0" presId="urn:microsoft.com/office/officeart/2005/8/layout/chevron2"/>
    <dgm:cxn modelId="{5E7D11F7-A803-48F5-883C-E3C9A93BE0CE}" type="presParOf" srcId="{1B1AB9B0-FA3C-4B63-974D-C57E7E1DD881}" destId="{500FD1BA-4D7D-4DEB-A6A3-4A03FE627F99}" srcOrd="0" destOrd="0" presId="urn:microsoft.com/office/officeart/2005/8/layout/chevron2"/>
    <dgm:cxn modelId="{6B3EB8E1-6AC9-4B60-87C2-482E18E92835}" type="presParOf" srcId="{500FD1BA-4D7D-4DEB-A6A3-4A03FE627F99}" destId="{5769AD77-5F83-4B34-8B4F-E3D01E286E14}" srcOrd="0" destOrd="0" presId="urn:microsoft.com/office/officeart/2005/8/layout/chevron2"/>
    <dgm:cxn modelId="{E39BD94E-65AB-4761-BE82-5BB88F9256AF}" type="presParOf" srcId="{500FD1BA-4D7D-4DEB-A6A3-4A03FE627F99}" destId="{7F8089C1-0A6E-4B7F-936C-A6DF224C8C56}" srcOrd="1" destOrd="0" presId="urn:microsoft.com/office/officeart/2005/8/layout/chevron2"/>
    <dgm:cxn modelId="{90BEAA8D-48B1-43A1-90A3-7A9F08DA1521}" type="presParOf" srcId="{1B1AB9B0-FA3C-4B63-974D-C57E7E1DD881}" destId="{11047F74-DDC7-4AE7-A3E9-ADFB8E0DE391}" srcOrd="1" destOrd="0" presId="urn:microsoft.com/office/officeart/2005/8/layout/chevron2"/>
    <dgm:cxn modelId="{F660C7BF-BAC2-45E6-908D-FEF023192EF9}" type="presParOf" srcId="{1B1AB9B0-FA3C-4B63-974D-C57E7E1DD881}" destId="{079F76A0-60DB-41EE-A1D7-8B55D44A339B}" srcOrd="2" destOrd="0" presId="urn:microsoft.com/office/officeart/2005/8/layout/chevron2"/>
    <dgm:cxn modelId="{428B752C-6001-492D-8E24-6CFEAE869246}" type="presParOf" srcId="{079F76A0-60DB-41EE-A1D7-8B55D44A339B}" destId="{B92C16E0-04A4-42F1-9891-29219F3BF362}" srcOrd="0" destOrd="0" presId="urn:microsoft.com/office/officeart/2005/8/layout/chevron2"/>
    <dgm:cxn modelId="{E4DDA910-942E-406C-9D3A-D29693F70104}" type="presParOf" srcId="{079F76A0-60DB-41EE-A1D7-8B55D44A339B}" destId="{897950A2-0E94-417B-8F26-1955795EE473}" srcOrd="1" destOrd="0" presId="urn:microsoft.com/office/officeart/2005/8/layout/chevron2"/>
    <dgm:cxn modelId="{0A8BC356-F75C-479F-B993-E1501B392415}" type="presParOf" srcId="{1B1AB9B0-FA3C-4B63-974D-C57E7E1DD881}" destId="{EBDDB4C8-356E-4760-853E-F97F280D08D3}" srcOrd="3" destOrd="0" presId="urn:microsoft.com/office/officeart/2005/8/layout/chevron2"/>
    <dgm:cxn modelId="{3D03B949-0ED5-4271-83A3-B85260002720}" type="presParOf" srcId="{1B1AB9B0-FA3C-4B63-974D-C57E7E1DD881}" destId="{4E1A4A13-6681-403E-B439-BDAE4FF6CE90}" srcOrd="4" destOrd="0" presId="urn:microsoft.com/office/officeart/2005/8/layout/chevron2"/>
    <dgm:cxn modelId="{743AA21A-7FCC-4D90-8BC4-ED18F5952B92}" type="presParOf" srcId="{4E1A4A13-6681-403E-B439-BDAE4FF6CE90}" destId="{6C2AF46F-DC7E-419B-8F90-F36E232D3EFF}" srcOrd="0" destOrd="0" presId="urn:microsoft.com/office/officeart/2005/8/layout/chevron2"/>
    <dgm:cxn modelId="{793FEA0E-C49C-4E3C-9CF1-D630F220C48F}" type="presParOf" srcId="{4E1A4A13-6681-403E-B439-BDAE4FF6CE90}" destId="{EB92C0B8-587F-4CBF-BBA5-1176A0540EF7}" srcOrd="1" destOrd="0" presId="urn:microsoft.com/office/officeart/2005/8/layout/chevron2"/>
    <dgm:cxn modelId="{9E6DB62E-995E-4791-B5FC-7BAB182A5524}" type="presParOf" srcId="{1B1AB9B0-FA3C-4B63-974D-C57E7E1DD881}" destId="{07FE1566-5D2D-450A-B7F5-63CB88FDA34F}" srcOrd="5" destOrd="0" presId="urn:microsoft.com/office/officeart/2005/8/layout/chevron2"/>
    <dgm:cxn modelId="{2369466C-EE20-44C4-88BB-E926378D64C4}" type="presParOf" srcId="{1B1AB9B0-FA3C-4B63-974D-C57E7E1DD881}" destId="{857B148F-8E70-4E68-9523-979537B563EB}" srcOrd="6" destOrd="0" presId="urn:microsoft.com/office/officeart/2005/8/layout/chevron2"/>
    <dgm:cxn modelId="{BDFCB39B-F04E-4795-B67E-1E7BF8604B43}" type="presParOf" srcId="{857B148F-8E70-4E68-9523-979537B563EB}" destId="{3C48EE4D-36C1-4552-8E8F-A9A4163B716C}" srcOrd="0" destOrd="0" presId="urn:microsoft.com/office/officeart/2005/8/layout/chevron2"/>
    <dgm:cxn modelId="{5A7EEB75-5484-4132-BF22-BBAE30F2F2EE}" type="presParOf" srcId="{857B148F-8E70-4E68-9523-979537B563EB}" destId="{105E7640-81F6-412E-B214-E0DC0E6977DC}" srcOrd="1" destOrd="0" presId="urn:microsoft.com/office/officeart/2005/8/layout/chevron2"/>
    <dgm:cxn modelId="{C532B340-76B2-4B91-A916-719E1EC171EA}" type="presParOf" srcId="{1B1AB9B0-FA3C-4B63-974D-C57E7E1DD881}" destId="{982BA889-78F8-4286-B8C4-E6ADC0AD7F20}" srcOrd="7" destOrd="0" presId="urn:microsoft.com/office/officeart/2005/8/layout/chevron2"/>
    <dgm:cxn modelId="{CCC8B888-D0EC-48FB-8CC9-208DF9A2F009}" type="presParOf" srcId="{1B1AB9B0-FA3C-4B63-974D-C57E7E1DD881}" destId="{9B5F40FD-C21B-4BD6-93C2-7B5C243209E4}" srcOrd="8" destOrd="0" presId="urn:microsoft.com/office/officeart/2005/8/layout/chevron2"/>
    <dgm:cxn modelId="{8B10EA3C-AE90-46C1-9A36-4445DECC869E}" type="presParOf" srcId="{9B5F40FD-C21B-4BD6-93C2-7B5C243209E4}" destId="{5ABF34EB-790D-4EEA-B76C-743F6D1D1448}" srcOrd="0" destOrd="0" presId="urn:microsoft.com/office/officeart/2005/8/layout/chevron2"/>
    <dgm:cxn modelId="{900C8491-36C6-4DE2-A0DE-A3AA89FBBFB6}" type="presParOf" srcId="{9B5F40FD-C21B-4BD6-93C2-7B5C243209E4}" destId="{6B7A833C-BD67-4D27-A732-FD6E6F881D9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250892-65DF-4913-9D8E-62F5A0D716D8}"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DA8DAFFB-E4F8-4ACF-ABB6-DC20837A1C08}">
      <dgm:prSet/>
      <dgm:spPr/>
      <dgm:t>
        <a:bodyPr/>
        <a:lstStyle/>
        <a:p>
          <a:r>
            <a:rPr lang="en-GB"/>
            <a:t>Collaboration and co-creation to lead to further projects</a:t>
          </a:r>
          <a:endParaRPr lang="en-US"/>
        </a:p>
      </dgm:t>
    </dgm:pt>
    <dgm:pt modelId="{E3DAAA87-D0F3-4D22-991C-6BA3E98D2442}" type="parTrans" cxnId="{8D30FA80-ED2F-4911-ACC6-0027E3142CEF}">
      <dgm:prSet/>
      <dgm:spPr/>
      <dgm:t>
        <a:bodyPr/>
        <a:lstStyle/>
        <a:p>
          <a:endParaRPr lang="en-US"/>
        </a:p>
      </dgm:t>
    </dgm:pt>
    <dgm:pt modelId="{1DF76C98-F047-4313-ACFC-0437CB05AC10}" type="sibTrans" cxnId="{8D30FA80-ED2F-4911-ACC6-0027E3142CEF}">
      <dgm:prSet/>
      <dgm:spPr/>
      <dgm:t>
        <a:bodyPr/>
        <a:lstStyle/>
        <a:p>
          <a:endParaRPr lang="en-US"/>
        </a:p>
      </dgm:t>
    </dgm:pt>
    <dgm:pt modelId="{98F23049-B55D-4102-BFA0-A5051C0513B4}">
      <dgm:prSet/>
      <dgm:spPr/>
      <dgm:t>
        <a:bodyPr/>
        <a:lstStyle/>
        <a:p>
          <a:r>
            <a:rPr lang="en-GB"/>
            <a:t>This exploratory study is part of a wider study – travel booking apps, mobility apps, app design and implementation (Welsh Water Lisvane reservoir)</a:t>
          </a:r>
          <a:endParaRPr lang="en-US"/>
        </a:p>
      </dgm:t>
    </dgm:pt>
    <dgm:pt modelId="{E4EE99F7-EDAE-490D-A733-11EB476807D4}" type="parTrans" cxnId="{799C4CD0-BC93-4A2C-B62A-093E25A46BC9}">
      <dgm:prSet/>
      <dgm:spPr/>
      <dgm:t>
        <a:bodyPr/>
        <a:lstStyle/>
        <a:p>
          <a:endParaRPr lang="en-US"/>
        </a:p>
      </dgm:t>
    </dgm:pt>
    <dgm:pt modelId="{A47FBE7F-94E8-4711-8610-A58A9218D27B}" type="sibTrans" cxnId="{799C4CD0-BC93-4A2C-B62A-093E25A46BC9}">
      <dgm:prSet/>
      <dgm:spPr/>
      <dgm:t>
        <a:bodyPr/>
        <a:lstStyle/>
        <a:p>
          <a:endParaRPr lang="en-US"/>
        </a:p>
      </dgm:t>
    </dgm:pt>
    <dgm:pt modelId="{C89A8D01-4809-4CFB-925A-2A3492F03DC1}">
      <dgm:prSet/>
      <dgm:spPr/>
      <dgm:t>
        <a:bodyPr/>
        <a:lstStyle/>
        <a:p>
          <a:r>
            <a:rPr lang="en-GB"/>
            <a:t>Universal Design, accessible information, functionality and accessibility</a:t>
          </a:r>
          <a:endParaRPr lang="en-US"/>
        </a:p>
      </dgm:t>
    </dgm:pt>
    <dgm:pt modelId="{A97C178B-FB67-41B7-9832-77FF9D95B3A4}" type="parTrans" cxnId="{7A487FF3-C95E-45D0-AA6C-3B88101CD153}">
      <dgm:prSet/>
      <dgm:spPr/>
      <dgm:t>
        <a:bodyPr/>
        <a:lstStyle/>
        <a:p>
          <a:endParaRPr lang="en-US"/>
        </a:p>
      </dgm:t>
    </dgm:pt>
    <dgm:pt modelId="{CC3B7C14-DA17-4E52-AEC2-AE46DB1D9492}" type="sibTrans" cxnId="{7A487FF3-C95E-45D0-AA6C-3B88101CD153}">
      <dgm:prSet/>
      <dgm:spPr/>
      <dgm:t>
        <a:bodyPr/>
        <a:lstStyle/>
        <a:p>
          <a:endParaRPr lang="en-US"/>
        </a:p>
      </dgm:t>
    </dgm:pt>
    <dgm:pt modelId="{7D298202-F27E-4345-BFD0-A147E13E20FB}">
      <dgm:prSet/>
      <dgm:spPr/>
      <dgm:t>
        <a:bodyPr/>
        <a:lstStyle/>
        <a:p>
          <a:r>
            <a:rPr lang="en-GB"/>
            <a:t>Wish to highlight co-creation and collaborative research in general but specifically to embed accessibility for all by working with disabled people directly.</a:t>
          </a:r>
          <a:endParaRPr lang="en-US"/>
        </a:p>
      </dgm:t>
    </dgm:pt>
    <dgm:pt modelId="{A47B1BAF-0C6C-4315-AAA0-F0C3861B28FE}" type="parTrans" cxnId="{18E944FF-22A9-4D3E-850C-F22B1E060F97}">
      <dgm:prSet/>
      <dgm:spPr/>
      <dgm:t>
        <a:bodyPr/>
        <a:lstStyle/>
        <a:p>
          <a:endParaRPr lang="en-US"/>
        </a:p>
      </dgm:t>
    </dgm:pt>
    <dgm:pt modelId="{EA63B595-9923-4348-A183-1987886DD61E}" type="sibTrans" cxnId="{18E944FF-22A9-4D3E-850C-F22B1E060F97}">
      <dgm:prSet/>
      <dgm:spPr/>
      <dgm:t>
        <a:bodyPr/>
        <a:lstStyle/>
        <a:p>
          <a:endParaRPr lang="en-US"/>
        </a:p>
      </dgm:t>
    </dgm:pt>
    <dgm:pt modelId="{4333D144-4CEE-4698-8A06-A202B58D9528}" type="pres">
      <dgm:prSet presAssocID="{15250892-65DF-4913-9D8E-62F5A0D716D8}" presName="vert0" presStyleCnt="0">
        <dgm:presLayoutVars>
          <dgm:dir/>
          <dgm:animOne val="branch"/>
          <dgm:animLvl val="lvl"/>
        </dgm:presLayoutVars>
      </dgm:prSet>
      <dgm:spPr/>
    </dgm:pt>
    <dgm:pt modelId="{A8E20750-C9E4-4ECE-864D-9599818ED512}" type="pres">
      <dgm:prSet presAssocID="{DA8DAFFB-E4F8-4ACF-ABB6-DC20837A1C08}" presName="thickLine" presStyleLbl="alignNode1" presStyleIdx="0" presStyleCnt="4"/>
      <dgm:spPr/>
    </dgm:pt>
    <dgm:pt modelId="{FD218D6F-8C86-4B99-A30B-139FFCDAE87B}" type="pres">
      <dgm:prSet presAssocID="{DA8DAFFB-E4F8-4ACF-ABB6-DC20837A1C08}" presName="horz1" presStyleCnt="0"/>
      <dgm:spPr/>
    </dgm:pt>
    <dgm:pt modelId="{536D3A60-49D3-4548-95A7-DD57BC769A78}" type="pres">
      <dgm:prSet presAssocID="{DA8DAFFB-E4F8-4ACF-ABB6-DC20837A1C08}" presName="tx1" presStyleLbl="revTx" presStyleIdx="0" presStyleCnt="4"/>
      <dgm:spPr/>
    </dgm:pt>
    <dgm:pt modelId="{F8AF6107-7FB2-4180-8D19-883E6751DCE1}" type="pres">
      <dgm:prSet presAssocID="{DA8DAFFB-E4F8-4ACF-ABB6-DC20837A1C08}" presName="vert1" presStyleCnt="0"/>
      <dgm:spPr/>
    </dgm:pt>
    <dgm:pt modelId="{7E4109A2-4E6F-455E-AF65-F32AD3918158}" type="pres">
      <dgm:prSet presAssocID="{98F23049-B55D-4102-BFA0-A5051C0513B4}" presName="thickLine" presStyleLbl="alignNode1" presStyleIdx="1" presStyleCnt="4"/>
      <dgm:spPr/>
    </dgm:pt>
    <dgm:pt modelId="{DDD5E7D6-C4B1-443F-A677-B610DCE8212E}" type="pres">
      <dgm:prSet presAssocID="{98F23049-B55D-4102-BFA0-A5051C0513B4}" presName="horz1" presStyleCnt="0"/>
      <dgm:spPr/>
    </dgm:pt>
    <dgm:pt modelId="{B9CFA432-637C-41EE-A0B1-3DC54B98B18C}" type="pres">
      <dgm:prSet presAssocID="{98F23049-B55D-4102-BFA0-A5051C0513B4}" presName="tx1" presStyleLbl="revTx" presStyleIdx="1" presStyleCnt="4"/>
      <dgm:spPr/>
    </dgm:pt>
    <dgm:pt modelId="{3F8AA0B2-7EB5-4CBD-A84A-C2CD5107339D}" type="pres">
      <dgm:prSet presAssocID="{98F23049-B55D-4102-BFA0-A5051C0513B4}" presName="vert1" presStyleCnt="0"/>
      <dgm:spPr/>
    </dgm:pt>
    <dgm:pt modelId="{FD0741F1-2CC5-42FD-8FA9-249437FBE9AC}" type="pres">
      <dgm:prSet presAssocID="{C89A8D01-4809-4CFB-925A-2A3492F03DC1}" presName="thickLine" presStyleLbl="alignNode1" presStyleIdx="2" presStyleCnt="4"/>
      <dgm:spPr/>
    </dgm:pt>
    <dgm:pt modelId="{68A97942-4C99-4133-8559-1FB56EE6A266}" type="pres">
      <dgm:prSet presAssocID="{C89A8D01-4809-4CFB-925A-2A3492F03DC1}" presName="horz1" presStyleCnt="0"/>
      <dgm:spPr/>
    </dgm:pt>
    <dgm:pt modelId="{BB960385-365E-480B-8DCB-A7773D6F3B9D}" type="pres">
      <dgm:prSet presAssocID="{C89A8D01-4809-4CFB-925A-2A3492F03DC1}" presName="tx1" presStyleLbl="revTx" presStyleIdx="2" presStyleCnt="4"/>
      <dgm:spPr/>
    </dgm:pt>
    <dgm:pt modelId="{003AD3E5-13BD-4C67-82E4-4A7E421630A8}" type="pres">
      <dgm:prSet presAssocID="{C89A8D01-4809-4CFB-925A-2A3492F03DC1}" presName="vert1" presStyleCnt="0"/>
      <dgm:spPr/>
    </dgm:pt>
    <dgm:pt modelId="{D65CDCF8-6295-467C-AF13-D2BD33163A5A}" type="pres">
      <dgm:prSet presAssocID="{7D298202-F27E-4345-BFD0-A147E13E20FB}" presName="thickLine" presStyleLbl="alignNode1" presStyleIdx="3" presStyleCnt="4"/>
      <dgm:spPr/>
    </dgm:pt>
    <dgm:pt modelId="{4D673A85-EA65-4C4C-90C0-822A7A00FD41}" type="pres">
      <dgm:prSet presAssocID="{7D298202-F27E-4345-BFD0-A147E13E20FB}" presName="horz1" presStyleCnt="0"/>
      <dgm:spPr/>
    </dgm:pt>
    <dgm:pt modelId="{5E49D64F-6C05-45CC-B106-ACFA5A5E66D3}" type="pres">
      <dgm:prSet presAssocID="{7D298202-F27E-4345-BFD0-A147E13E20FB}" presName="tx1" presStyleLbl="revTx" presStyleIdx="3" presStyleCnt="4"/>
      <dgm:spPr/>
    </dgm:pt>
    <dgm:pt modelId="{4DE087E2-692D-4DA3-B98C-AA9355F25C65}" type="pres">
      <dgm:prSet presAssocID="{7D298202-F27E-4345-BFD0-A147E13E20FB}" presName="vert1" presStyleCnt="0"/>
      <dgm:spPr/>
    </dgm:pt>
  </dgm:ptLst>
  <dgm:cxnLst>
    <dgm:cxn modelId="{E92B2A23-2DD6-445C-A4DF-83E895AECC1A}" type="presOf" srcId="{98F23049-B55D-4102-BFA0-A5051C0513B4}" destId="{B9CFA432-637C-41EE-A0B1-3DC54B98B18C}" srcOrd="0" destOrd="0" presId="urn:microsoft.com/office/officeart/2008/layout/LinedList"/>
    <dgm:cxn modelId="{B05E8675-0F45-4E64-80B4-38C0A41C4837}" type="presOf" srcId="{7D298202-F27E-4345-BFD0-A147E13E20FB}" destId="{5E49D64F-6C05-45CC-B106-ACFA5A5E66D3}" srcOrd="0" destOrd="0" presId="urn:microsoft.com/office/officeart/2008/layout/LinedList"/>
    <dgm:cxn modelId="{8D30FA80-ED2F-4911-ACC6-0027E3142CEF}" srcId="{15250892-65DF-4913-9D8E-62F5A0D716D8}" destId="{DA8DAFFB-E4F8-4ACF-ABB6-DC20837A1C08}" srcOrd="0" destOrd="0" parTransId="{E3DAAA87-D0F3-4D22-991C-6BA3E98D2442}" sibTransId="{1DF76C98-F047-4313-ACFC-0437CB05AC10}"/>
    <dgm:cxn modelId="{DB92D183-181B-4BE6-8F89-8F9E8698F01C}" type="presOf" srcId="{C89A8D01-4809-4CFB-925A-2A3492F03DC1}" destId="{BB960385-365E-480B-8DCB-A7773D6F3B9D}" srcOrd="0" destOrd="0" presId="urn:microsoft.com/office/officeart/2008/layout/LinedList"/>
    <dgm:cxn modelId="{E33889CF-F541-40A5-85A8-FFC4CCED887B}" type="presOf" srcId="{15250892-65DF-4913-9D8E-62F5A0D716D8}" destId="{4333D144-4CEE-4698-8A06-A202B58D9528}" srcOrd="0" destOrd="0" presId="urn:microsoft.com/office/officeart/2008/layout/LinedList"/>
    <dgm:cxn modelId="{799C4CD0-BC93-4A2C-B62A-093E25A46BC9}" srcId="{15250892-65DF-4913-9D8E-62F5A0D716D8}" destId="{98F23049-B55D-4102-BFA0-A5051C0513B4}" srcOrd="1" destOrd="0" parTransId="{E4EE99F7-EDAE-490D-A733-11EB476807D4}" sibTransId="{A47FBE7F-94E8-4711-8610-A58A9218D27B}"/>
    <dgm:cxn modelId="{7A487FF3-C95E-45D0-AA6C-3B88101CD153}" srcId="{15250892-65DF-4913-9D8E-62F5A0D716D8}" destId="{C89A8D01-4809-4CFB-925A-2A3492F03DC1}" srcOrd="2" destOrd="0" parTransId="{A97C178B-FB67-41B7-9832-77FF9D95B3A4}" sibTransId="{CC3B7C14-DA17-4E52-AEC2-AE46DB1D9492}"/>
    <dgm:cxn modelId="{59C933F5-3E4A-4C14-9953-0CE0F55825B6}" type="presOf" srcId="{DA8DAFFB-E4F8-4ACF-ABB6-DC20837A1C08}" destId="{536D3A60-49D3-4548-95A7-DD57BC769A78}" srcOrd="0" destOrd="0" presId="urn:microsoft.com/office/officeart/2008/layout/LinedList"/>
    <dgm:cxn modelId="{18E944FF-22A9-4D3E-850C-F22B1E060F97}" srcId="{15250892-65DF-4913-9D8E-62F5A0D716D8}" destId="{7D298202-F27E-4345-BFD0-A147E13E20FB}" srcOrd="3" destOrd="0" parTransId="{A47B1BAF-0C6C-4315-AAA0-F0C3861B28FE}" sibTransId="{EA63B595-9923-4348-A183-1987886DD61E}"/>
    <dgm:cxn modelId="{A8614C94-7B3F-4C71-82A6-EE2792763BBB}" type="presParOf" srcId="{4333D144-4CEE-4698-8A06-A202B58D9528}" destId="{A8E20750-C9E4-4ECE-864D-9599818ED512}" srcOrd="0" destOrd="0" presId="urn:microsoft.com/office/officeart/2008/layout/LinedList"/>
    <dgm:cxn modelId="{3917EA23-6543-4430-B23B-61191DAB8B3B}" type="presParOf" srcId="{4333D144-4CEE-4698-8A06-A202B58D9528}" destId="{FD218D6F-8C86-4B99-A30B-139FFCDAE87B}" srcOrd="1" destOrd="0" presId="urn:microsoft.com/office/officeart/2008/layout/LinedList"/>
    <dgm:cxn modelId="{EE26D3FC-BAE8-467E-AFF8-212523E6AB83}" type="presParOf" srcId="{FD218D6F-8C86-4B99-A30B-139FFCDAE87B}" destId="{536D3A60-49D3-4548-95A7-DD57BC769A78}" srcOrd="0" destOrd="0" presId="urn:microsoft.com/office/officeart/2008/layout/LinedList"/>
    <dgm:cxn modelId="{133B9AFF-59A8-435E-9826-F67E2FC0ADC9}" type="presParOf" srcId="{FD218D6F-8C86-4B99-A30B-139FFCDAE87B}" destId="{F8AF6107-7FB2-4180-8D19-883E6751DCE1}" srcOrd="1" destOrd="0" presId="urn:microsoft.com/office/officeart/2008/layout/LinedList"/>
    <dgm:cxn modelId="{8BA42762-318C-4851-8CA6-A735AC73DEB7}" type="presParOf" srcId="{4333D144-4CEE-4698-8A06-A202B58D9528}" destId="{7E4109A2-4E6F-455E-AF65-F32AD3918158}" srcOrd="2" destOrd="0" presId="urn:microsoft.com/office/officeart/2008/layout/LinedList"/>
    <dgm:cxn modelId="{CC21A18D-6469-422B-82B9-B5296BB07A3A}" type="presParOf" srcId="{4333D144-4CEE-4698-8A06-A202B58D9528}" destId="{DDD5E7D6-C4B1-443F-A677-B610DCE8212E}" srcOrd="3" destOrd="0" presId="urn:microsoft.com/office/officeart/2008/layout/LinedList"/>
    <dgm:cxn modelId="{B5E244CB-AFE5-48DB-9DFF-A8FBADB84F36}" type="presParOf" srcId="{DDD5E7D6-C4B1-443F-A677-B610DCE8212E}" destId="{B9CFA432-637C-41EE-A0B1-3DC54B98B18C}" srcOrd="0" destOrd="0" presId="urn:microsoft.com/office/officeart/2008/layout/LinedList"/>
    <dgm:cxn modelId="{A3D42D42-3653-44D1-9709-447E7543B1C1}" type="presParOf" srcId="{DDD5E7D6-C4B1-443F-A677-B610DCE8212E}" destId="{3F8AA0B2-7EB5-4CBD-A84A-C2CD5107339D}" srcOrd="1" destOrd="0" presId="urn:microsoft.com/office/officeart/2008/layout/LinedList"/>
    <dgm:cxn modelId="{87A3FE72-3F1C-4534-9791-D97A1BD0F204}" type="presParOf" srcId="{4333D144-4CEE-4698-8A06-A202B58D9528}" destId="{FD0741F1-2CC5-42FD-8FA9-249437FBE9AC}" srcOrd="4" destOrd="0" presId="urn:microsoft.com/office/officeart/2008/layout/LinedList"/>
    <dgm:cxn modelId="{C7BED9E2-0942-49EC-89EB-1A4A4E617853}" type="presParOf" srcId="{4333D144-4CEE-4698-8A06-A202B58D9528}" destId="{68A97942-4C99-4133-8559-1FB56EE6A266}" srcOrd="5" destOrd="0" presId="urn:microsoft.com/office/officeart/2008/layout/LinedList"/>
    <dgm:cxn modelId="{4FE11E78-D5B7-42BE-86F3-ECF0003A4B8C}" type="presParOf" srcId="{68A97942-4C99-4133-8559-1FB56EE6A266}" destId="{BB960385-365E-480B-8DCB-A7773D6F3B9D}" srcOrd="0" destOrd="0" presId="urn:microsoft.com/office/officeart/2008/layout/LinedList"/>
    <dgm:cxn modelId="{4BE0501A-CE0C-4666-AB09-01C2E5F56A4E}" type="presParOf" srcId="{68A97942-4C99-4133-8559-1FB56EE6A266}" destId="{003AD3E5-13BD-4C67-82E4-4A7E421630A8}" srcOrd="1" destOrd="0" presId="urn:microsoft.com/office/officeart/2008/layout/LinedList"/>
    <dgm:cxn modelId="{F855BDAA-5664-40CA-9E0D-6F99CCB5C3F4}" type="presParOf" srcId="{4333D144-4CEE-4698-8A06-A202B58D9528}" destId="{D65CDCF8-6295-467C-AF13-D2BD33163A5A}" srcOrd="6" destOrd="0" presId="urn:microsoft.com/office/officeart/2008/layout/LinedList"/>
    <dgm:cxn modelId="{19A20179-78A2-4934-B613-56748576431E}" type="presParOf" srcId="{4333D144-4CEE-4698-8A06-A202B58D9528}" destId="{4D673A85-EA65-4C4C-90C0-822A7A00FD41}" srcOrd="7" destOrd="0" presId="urn:microsoft.com/office/officeart/2008/layout/LinedList"/>
    <dgm:cxn modelId="{215E6DD0-3F3D-4590-B245-53FB57ACFD7D}" type="presParOf" srcId="{4D673A85-EA65-4C4C-90C0-822A7A00FD41}" destId="{5E49D64F-6C05-45CC-B106-ACFA5A5E66D3}" srcOrd="0" destOrd="0" presId="urn:microsoft.com/office/officeart/2008/layout/LinedList"/>
    <dgm:cxn modelId="{8B375A42-90AD-41BF-9C60-558F38E0750F}" type="presParOf" srcId="{4D673A85-EA65-4C4C-90C0-822A7A00FD41}" destId="{4DE087E2-692D-4DA3-B98C-AA9355F25C6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75B7C8-4D37-44DE-873A-244FBB04B62E}"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7D8B1F0E-F26F-4C67-9781-D89BE445B388}">
      <dgm:prSet/>
      <dgm:spPr/>
      <dgm:t>
        <a:bodyPr/>
        <a:lstStyle/>
        <a:p>
          <a:r>
            <a:rPr lang="en-GB"/>
            <a:t>Originality and Value</a:t>
          </a:r>
          <a:endParaRPr lang="en-US"/>
        </a:p>
      </dgm:t>
    </dgm:pt>
    <dgm:pt modelId="{C4166F5C-6E09-4E5C-BBCB-04D353477274}" type="parTrans" cxnId="{F695A75A-7DE9-47B1-B491-81E8F1DA854F}">
      <dgm:prSet/>
      <dgm:spPr/>
      <dgm:t>
        <a:bodyPr/>
        <a:lstStyle/>
        <a:p>
          <a:endParaRPr lang="en-US"/>
        </a:p>
      </dgm:t>
    </dgm:pt>
    <dgm:pt modelId="{C0B58B24-A004-48A2-A729-4A28EADE5D6D}" type="sibTrans" cxnId="{F695A75A-7DE9-47B1-B491-81E8F1DA854F}">
      <dgm:prSet/>
      <dgm:spPr/>
      <dgm:t>
        <a:bodyPr/>
        <a:lstStyle/>
        <a:p>
          <a:endParaRPr lang="en-US"/>
        </a:p>
      </dgm:t>
    </dgm:pt>
    <dgm:pt modelId="{80348847-CF67-4FA8-A267-04D1243DC663}">
      <dgm:prSet/>
      <dgm:spPr/>
      <dgm:t>
        <a:bodyPr/>
        <a:lstStyle/>
        <a:p>
          <a:r>
            <a:rPr lang="en-GB"/>
            <a:t>Conceptual Framework</a:t>
          </a:r>
          <a:endParaRPr lang="en-US"/>
        </a:p>
      </dgm:t>
    </dgm:pt>
    <dgm:pt modelId="{11CE041B-CBF8-4657-BAA1-895D4E043C86}" type="parTrans" cxnId="{612E4ED3-6536-4B3F-8943-E5C8AEBD1CE0}">
      <dgm:prSet/>
      <dgm:spPr/>
      <dgm:t>
        <a:bodyPr/>
        <a:lstStyle/>
        <a:p>
          <a:endParaRPr lang="en-US"/>
        </a:p>
      </dgm:t>
    </dgm:pt>
    <dgm:pt modelId="{4DF03FE6-1991-4863-B968-A67AFC6CC887}" type="sibTrans" cxnId="{612E4ED3-6536-4B3F-8943-E5C8AEBD1CE0}">
      <dgm:prSet/>
      <dgm:spPr/>
      <dgm:t>
        <a:bodyPr/>
        <a:lstStyle/>
        <a:p>
          <a:endParaRPr lang="en-US"/>
        </a:p>
      </dgm:t>
    </dgm:pt>
    <dgm:pt modelId="{4C51AB53-C7B8-47A9-8F8C-8C8B3E9AAA86}">
      <dgm:prSet/>
      <dgm:spPr/>
      <dgm:t>
        <a:bodyPr/>
        <a:lstStyle/>
        <a:p>
          <a:r>
            <a:rPr lang="en-GB"/>
            <a:t>Emphasis</a:t>
          </a:r>
          <a:endParaRPr lang="en-US"/>
        </a:p>
      </dgm:t>
    </dgm:pt>
    <dgm:pt modelId="{D5666AD4-A22E-4607-8CAA-99E993C6D279}" type="parTrans" cxnId="{AF54EECB-D381-4E04-BA82-B4DB50344B85}">
      <dgm:prSet/>
      <dgm:spPr/>
      <dgm:t>
        <a:bodyPr/>
        <a:lstStyle/>
        <a:p>
          <a:endParaRPr lang="en-US"/>
        </a:p>
      </dgm:t>
    </dgm:pt>
    <dgm:pt modelId="{D5B962FD-1C73-4ED1-8CE4-1813D59FB045}" type="sibTrans" cxnId="{AF54EECB-D381-4E04-BA82-B4DB50344B85}">
      <dgm:prSet/>
      <dgm:spPr/>
      <dgm:t>
        <a:bodyPr/>
        <a:lstStyle/>
        <a:p>
          <a:endParaRPr lang="en-US"/>
        </a:p>
      </dgm:t>
    </dgm:pt>
    <dgm:pt modelId="{F17C0A1D-A4EB-4095-9B4B-E04D74453DDA}" type="pres">
      <dgm:prSet presAssocID="{8775B7C8-4D37-44DE-873A-244FBB04B62E}" presName="linear" presStyleCnt="0">
        <dgm:presLayoutVars>
          <dgm:animLvl val="lvl"/>
          <dgm:resizeHandles val="exact"/>
        </dgm:presLayoutVars>
      </dgm:prSet>
      <dgm:spPr/>
    </dgm:pt>
    <dgm:pt modelId="{1C03021F-ACF0-4312-8ECB-EDAEF36E53D1}" type="pres">
      <dgm:prSet presAssocID="{7D8B1F0E-F26F-4C67-9781-D89BE445B388}" presName="parentText" presStyleLbl="node1" presStyleIdx="0" presStyleCnt="3">
        <dgm:presLayoutVars>
          <dgm:chMax val="0"/>
          <dgm:bulletEnabled val="1"/>
        </dgm:presLayoutVars>
      </dgm:prSet>
      <dgm:spPr/>
    </dgm:pt>
    <dgm:pt modelId="{F69EA22F-C7FE-4A56-BBCD-B0DE4A783548}" type="pres">
      <dgm:prSet presAssocID="{C0B58B24-A004-48A2-A729-4A28EADE5D6D}" presName="spacer" presStyleCnt="0"/>
      <dgm:spPr/>
    </dgm:pt>
    <dgm:pt modelId="{D246398A-C7A4-49FE-9663-05E7EF8FBAF5}" type="pres">
      <dgm:prSet presAssocID="{80348847-CF67-4FA8-A267-04D1243DC663}" presName="parentText" presStyleLbl="node1" presStyleIdx="1" presStyleCnt="3">
        <dgm:presLayoutVars>
          <dgm:chMax val="0"/>
          <dgm:bulletEnabled val="1"/>
        </dgm:presLayoutVars>
      </dgm:prSet>
      <dgm:spPr/>
    </dgm:pt>
    <dgm:pt modelId="{0CA891E2-45B3-4477-AA0E-F57B939BC3B0}" type="pres">
      <dgm:prSet presAssocID="{4DF03FE6-1991-4863-B968-A67AFC6CC887}" presName="spacer" presStyleCnt="0"/>
      <dgm:spPr/>
    </dgm:pt>
    <dgm:pt modelId="{9A79D8B7-5235-4B63-9A47-2E95F64A8F5A}" type="pres">
      <dgm:prSet presAssocID="{4C51AB53-C7B8-47A9-8F8C-8C8B3E9AAA86}" presName="parentText" presStyleLbl="node1" presStyleIdx="2" presStyleCnt="3">
        <dgm:presLayoutVars>
          <dgm:chMax val="0"/>
          <dgm:bulletEnabled val="1"/>
        </dgm:presLayoutVars>
      </dgm:prSet>
      <dgm:spPr/>
    </dgm:pt>
  </dgm:ptLst>
  <dgm:cxnLst>
    <dgm:cxn modelId="{AA9F300C-E430-47D9-82EC-67BA6F027E7C}" type="presOf" srcId="{7D8B1F0E-F26F-4C67-9781-D89BE445B388}" destId="{1C03021F-ACF0-4312-8ECB-EDAEF36E53D1}" srcOrd="0" destOrd="0" presId="urn:microsoft.com/office/officeart/2005/8/layout/vList2"/>
    <dgm:cxn modelId="{F9B4962F-7FDD-4363-A2A6-325323E904B0}" type="presOf" srcId="{4C51AB53-C7B8-47A9-8F8C-8C8B3E9AAA86}" destId="{9A79D8B7-5235-4B63-9A47-2E95F64A8F5A}" srcOrd="0" destOrd="0" presId="urn:microsoft.com/office/officeart/2005/8/layout/vList2"/>
    <dgm:cxn modelId="{65FE653D-6B7B-4D3B-AFF4-8A55B285B9B8}" type="presOf" srcId="{80348847-CF67-4FA8-A267-04D1243DC663}" destId="{D246398A-C7A4-49FE-9663-05E7EF8FBAF5}" srcOrd="0" destOrd="0" presId="urn:microsoft.com/office/officeart/2005/8/layout/vList2"/>
    <dgm:cxn modelId="{F695A75A-7DE9-47B1-B491-81E8F1DA854F}" srcId="{8775B7C8-4D37-44DE-873A-244FBB04B62E}" destId="{7D8B1F0E-F26F-4C67-9781-D89BE445B388}" srcOrd="0" destOrd="0" parTransId="{C4166F5C-6E09-4E5C-BBCB-04D353477274}" sibTransId="{C0B58B24-A004-48A2-A729-4A28EADE5D6D}"/>
    <dgm:cxn modelId="{AF54EECB-D381-4E04-BA82-B4DB50344B85}" srcId="{8775B7C8-4D37-44DE-873A-244FBB04B62E}" destId="{4C51AB53-C7B8-47A9-8F8C-8C8B3E9AAA86}" srcOrd="2" destOrd="0" parTransId="{D5666AD4-A22E-4607-8CAA-99E993C6D279}" sibTransId="{D5B962FD-1C73-4ED1-8CE4-1813D59FB045}"/>
    <dgm:cxn modelId="{612E4ED3-6536-4B3F-8943-E5C8AEBD1CE0}" srcId="{8775B7C8-4D37-44DE-873A-244FBB04B62E}" destId="{80348847-CF67-4FA8-A267-04D1243DC663}" srcOrd="1" destOrd="0" parTransId="{11CE041B-CBF8-4657-BAA1-895D4E043C86}" sibTransId="{4DF03FE6-1991-4863-B968-A67AFC6CC887}"/>
    <dgm:cxn modelId="{99FAEFF2-8AC5-42AC-82F5-5AB4DFC2F119}" type="presOf" srcId="{8775B7C8-4D37-44DE-873A-244FBB04B62E}" destId="{F17C0A1D-A4EB-4095-9B4B-E04D74453DDA}" srcOrd="0" destOrd="0" presId="urn:microsoft.com/office/officeart/2005/8/layout/vList2"/>
    <dgm:cxn modelId="{1CB5E9E4-796D-4D34-821F-D99444879714}" type="presParOf" srcId="{F17C0A1D-A4EB-4095-9B4B-E04D74453DDA}" destId="{1C03021F-ACF0-4312-8ECB-EDAEF36E53D1}" srcOrd="0" destOrd="0" presId="urn:microsoft.com/office/officeart/2005/8/layout/vList2"/>
    <dgm:cxn modelId="{ECF5E618-F100-4274-8C18-CFFFD1C4C2F1}" type="presParOf" srcId="{F17C0A1D-A4EB-4095-9B4B-E04D74453DDA}" destId="{F69EA22F-C7FE-4A56-BBCD-B0DE4A783548}" srcOrd="1" destOrd="0" presId="urn:microsoft.com/office/officeart/2005/8/layout/vList2"/>
    <dgm:cxn modelId="{3DCE2B34-5B95-4CFF-A646-DB64F441BAA4}" type="presParOf" srcId="{F17C0A1D-A4EB-4095-9B4B-E04D74453DDA}" destId="{D246398A-C7A4-49FE-9663-05E7EF8FBAF5}" srcOrd="2" destOrd="0" presId="urn:microsoft.com/office/officeart/2005/8/layout/vList2"/>
    <dgm:cxn modelId="{748504CA-04C3-4694-8516-707367D0218F}" type="presParOf" srcId="{F17C0A1D-A4EB-4095-9B4B-E04D74453DDA}" destId="{0CA891E2-45B3-4477-AA0E-F57B939BC3B0}" srcOrd="3" destOrd="0" presId="urn:microsoft.com/office/officeart/2005/8/layout/vList2"/>
    <dgm:cxn modelId="{E448F3EC-28B7-41E4-9D87-39BE4263710C}" type="presParOf" srcId="{F17C0A1D-A4EB-4095-9B4B-E04D74453DDA}" destId="{9A79D8B7-5235-4B63-9A47-2E95F64A8F5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32B61F-37AB-4538-BAD8-639DCDB84C26}">
      <dsp:nvSpPr>
        <dsp:cNvPr id="0" name=""/>
        <dsp:cNvSpPr/>
      </dsp:nvSpPr>
      <dsp:spPr>
        <a:xfrm>
          <a:off x="0" y="568"/>
          <a:ext cx="4780280" cy="133045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588549-6AB3-40F6-9C6F-753F86EE2E28}">
      <dsp:nvSpPr>
        <dsp:cNvPr id="0" name=""/>
        <dsp:cNvSpPr/>
      </dsp:nvSpPr>
      <dsp:spPr>
        <a:xfrm>
          <a:off x="402462" y="299920"/>
          <a:ext cx="731749" cy="7317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59B917-5CB9-48E7-B424-8BE63B9A1BE8}">
      <dsp:nvSpPr>
        <dsp:cNvPr id="0" name=""/>
        <dsp:cNvSpPr/>
      </dsp:nvSpPr>
      <dsp:spPr>
        <a:xfrm>
          <a:off x="1536673" y="568"/>
          <a:ext cx="3243606" cy="1330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806" tIns="140806" rIns="140806" bIns="140806" numCol="1" spcCol="1270" anchor="ctr" anchorCtr="0">
          <a:noAutofit/>
        </a:bodyPr>
        <a:lstStyle/>
        <a:p>
          <a:pPr marL="0" lvl="0" indent="0" algn="l" defTabSz="711200">
            <a:lnSpc>
              <a:spcPct val="100000"/>
            </a:lnSpc>
            <a:spcBef>
              <a:spcPct val="0"/>
            </a:spcBef>
            <a:spcAft>
              <a:spcPct val="35000"/>
            </a:spcAft>
            <a:buNone/>
          </a:pPr>
          <a:r>
            <a:rPr lang="en-GB" sz="1600" kern="1200"/>
            <a:t>To assess the need for, and engagement with accessible mobile apps by the general population.</a:t>
          </a:r>
          <a:endParaRPr lang="en-US" sz="1600" kern="1200"/>
        </a:p>
      </dsp:txBody>
      <dsp:txXfrm>
        <a:off x="1536673" y="568"/>
        <a:ext cx="3243606" cy="1330453"/>
      </dsp:txXfrm>
    </dsp:sp>
    <dsp:sp modelId="{43603162-9833-4B9A-BDF8-5DE6044FAD04}">
      <dsp:nvSpPr>
        <dsp:cNvPr id="0" name=""/>
        <dsp:cNvSpPr/>
      </dsp:nvSpPr>
      <dsp:spPr>
        <a:xfrm>
          <a:off x="0" y="1663635"/>
          <a:ext cx="4780280" cy="133045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60992A-9582-4113-B02D-DD9FC3FED873}">
      <dsp:nvSpPr>
        <dsp:cNvPr id="0" name=""/>
        <dsp:cNvSpPr/>
      </dsp:nvSpPr>
      <dsp:spPr>
        <a:xfrm>
          <a:off x="402462" y="1962987"/>
          <a:ext cx="731749" cy="7317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575040-2498-469F-A52F-1088C1DC7C0C}">
      <dsp:nvSpPr>
        <dsp:cNvPr id="0" name=""/>
        <dsp:cNvSpPr/>
      </dsp:nvSpPr>
      <dsp:spPr>
        <a:xfrm>
          <a:off x="1536673" y="1663635"/>
          <a:ext cx="3243606" cy="1330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806" tIns="140806" rIns="140806" bIns="140806" numCol="1" spcCol="1270" anchor="ctr" anchorCtr="0">
          <a:noAutofit/>
        </a:bodyPr>
        <a:lstStyle/>
        <a:p>
          <a:pPr marL="0" lvl="0" indent="0" algn="l" defTabSz="711200">
            <a:lnSpc>
              <a:spcPct val="100000"/>
            </a:lnSpc>
            <a:spcBef>
              <a:spcPct val="0"/>
            </a:spcBef>
            <a:spcAft>
              <a:spcPct val="35000"/>
            </a:spcAft>
            <a:buNone/>
          </a:pPr>
          <a:r>
            <a:rPr lang="en-GB" sz="1600" kern="1200"/>
            <a:t>To identify desired features</a:t>
          </a:r>
          <a:endParaRPr lang="en-US" sz="1600" kern="1200"/>
        </a:p>
      </dsp:txBody>
      <dsp:txXfrm>
        <a:off x="1536673" y="1663635"/>
        <a:ext cx="3243606" cy="1330453"/>
      </dsp:txXfrm>
    </dsp:sp>
    <dsp:sp modelId="{4D48BB1C-D35E-4A99-A70C-611AFD16FC48}">
      <dsp:nvSpPr>
        <dsp:cNvPr id="0" name=""/>
        <dsp:cNvSpPr/>
      </dsp:nvSpPr>
      <dsp:spPr>
        <a:xfrm>
          <a:off x="0" y="3326702"/>
          <a:ext cx="4780280" cy="133045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A30AC3-BBBC-49AC-BCF1-5D3532F2D924}">
      <dsp:nvSpPr>
        <dsp:cNvPr id="0" name=""/>
        <dsp:cNvSpPr/>
      </dsp:nvSpPr>
      <dsp:spPr>
        <a:xfrm>
          <a:off x="402462" y="3626054"/>
          <a:ext cx="731749" cy="7317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1CF310-228C-43A0-9AF0-5458E0DF401F}">
      <dsp:nvSpPr>
        <dsp:cNvPr id="0" name=""/>
        <dsp:cNvSpPr/>
      </dsp:nvSpPr>
      <dsp:spPr>
        <a:xfrm>
          <a:off x="1536673" y="3326702"/>
          <a:ext cx="3243606" cy="1330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806" tIns="140806" rIns="140806" bIns="140806" numCol="1" spcCol="1270" anchor="ctr" anchorCtr="0">
          <a:noAutofit/>
        </a:bodyPr>
        <a:lstStyle/>
        <a:p>
          <a:pPr marL="0" lvl="0" indent="0" algn="l" defTabSz="711200">
            <a:lnSpc>
              <a:spcPct val="100000"/>
            </a:lnSpc>
            <a:spcBef>
              <a:spcPct val="0"/>
            </a:spcBef>
            <a:spcAft>
              <a:spcPct val="35000"/>
            </a:spcAft>
            <a:buNone/>
          </a:pPr>
          <a:r>
            <a:rPr lang="en-GB" sz="1600" kern="1200"/>
            <a:t>To consider how the limitations of current technologies will be a factor in future app development</a:t>
          </a:r>
          <a:endParaRPr lang="en-US" sz="1600" kern="1200"/>
        </a:p>
      </dsp:txBody>
      <dsp:txXfrm>
        <a:off x="1536673" y="3326702"/>
        <a:ext cx="3243606" cy="13304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9AD77-5F83-4B34-8B4F-E3D01E286E14}">
      <dsp:nvSpPr>
        <dsp:cNvPr id="0" name=""/>
        <dsp:cNvSpPr/>
      </dsp:nvSpPr>
      <dsp:spPr>
        <a:xfrm rot="5400000">
          <a:off x="-168308" y="174496"/>
          <a:ext cx="1122059" cy="785441"/>
        </a:xfrm>
        <a:prstGeom prst="chevron">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Catalyst</a:t>
          </a:r>
        </a:p>
      </dsp:txBody>
      <dsp:txXfrm rot="-5400000">
        <a:off x="2" y="398908"/>
        <a:ext cx="785441" cy="336618"/>
      </dsp:txXfrm>
    </dsp:sp>
    <dsp:sp modelId="{7F8089C1-0A6E-4B7F-936C-A6DF224C8C56}">
      <dsp:nvSpPr>
        <dsp:cNvPr id="0" name=""/>
        <dsp:cNvSpPr/>
      </dsp:nvSpPr>
      <dsp:spPr>
        <a:xfrm rot="5400000">
          <a:off x="4709588" y="-3917959"/>
          <a:ext cx="729338" cy="8577633"/>
        </a:xfrm>
        <a:prstGeom prst="round2Same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Wales Council of the Blind</a:t>
          </a:r>
        </a:p>
        <a:p>
          <a:pPr marL="171450" lvl="1" indent="-171450" algn="l" defTabSz="711200">
            <a:lnSpc>
              <a:spcPct val="90000"/>
            </a:lnSpc>
            <a:spcBef>
              <a:spcPct val="0"/>
            </a:spcBef>
            <a:spcAft>
              <a:spcPct val="15000"/>
            </a:spcAft>
            <a:buChar char="•"/>
          </a:pPr>
          <a:r>
            <a:rPr lang="en-GB" sz="1600" kern="1200" dirty="0"/>
            <a:t>Qualitative Study of accessibility of tourism-related apps</a:t>
          </a:r>
        </a:p>
      </dsp:txBody>
      <dsp:txXfrm rot="-5400000">
        <a:off x="785441" y="41791"/>
        <a:ext cx="8542030" cy="658132"/>
      </dsp:txXfrm>
    </dsp:sp>
    <dsp:sp modelId="{B92C16E0-04A4-42F1-9891-29219F3BF362}">
      <dsp:nvSpPr>
        <dsp:cNvPr id="0" name=""/>
        <dsp:cNvSpPr/>
      </dsp:nvSpPr>
      <dsp:spPr>
        <a:xfrm rot="5400000">
          <a:off x="-168308" y="1185631"/>
          <a:ext cx="1122059" cy="785441"/>
        </a:xfrm>
        <a:prstGeom prst="chevron">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Phase 1</a:t>
          </a:r>
        </a:p>
      </dsp:txBody>
      <dsp:txXfrm rot="-5400000">
        <a:off x="2" y="1410043"/>
        <a:ext cx="785441" cy="336618"/>
      </dsp:txXfrm>
    </dsp:sp>
    <dsp:sp modelId="{897950A2-0E94-417B-8F26-1955795EE473}">
      <dsp:nvSpPr>
        <dsp:cNvPr id="0" name=""/>
        <dsp:cNvSpPr/>
      </dsp:nvSpPr>
      <dsp:spPr>
        <a:xfrm rot="5400000">
          <a:off x="4709588" y="-2906824"/>
          <a:ext cx="729338" cy="8577633"/>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Exploratory Study – assessing the need for and engagement with accessible mobile apps</a:t>
          </a:r>
        </a:p>
        <a:p>
          <a:pPr marL="171450" lvl="1" indent="-171450" algn="l" defTabSz="711200">
            <a:lnSpc>
              <a:spcPct val="90000"/>
            </a:lnSpc>
            <a:spcBef>
              <a:spcPct val="0"/>
            </a:spcBef>
            <a:spcAft>
              <a:spcPct val="15000"/>
            </a:spcAft>
            <a:buChar char="•"/>
          </a:pPr>
          <a:r>
            <a:rPr lang="en-GB" sz="1600" kern="1200" dirty="0"/>
            <a:t>Quantitative Survey</a:t>
          </a:r>
        </a:p>
      </dsp:txBody>
      <dsp:txXfrm rot="-5400000">
        <a:off x="785441" y="1052926"/>
        <a:ext cx="8542030" cy="658132"/>
      </dsp:txXfrm>
    </dsp:sp>
    <dsp:sp modelId="{6C2AF46F-DC7E-419B-8F90-F36E232D3EFF}">
      <dsp:nvSpPr>
        <dsp:cNvPr id="0" name=""/>
        <dsp:cNvSpPr/>
      </dsp:nvSpPr>
      <dsp:spPr>
        <a:xfrm rot="5400000">
          <a:off x="-168308" y="2436459"/>
          <a:ext cx="1122059" cy="785441"/>
        </a:xfrm>
        <a:prstGeom prst="chevron">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Phase2</a:t>
          </a:r>
        </a:p>
      </dsp:txBody>
      <dsp:txXfrm rot="-5400000">
        <a:off x="2" y="2660871"/>
        <a:ext cx="785441" cy="336618"/>
      </dsp:txXfrm>
    </dsp:sp>
    <dsp:sp modelId="{EB92C0B8-587F-4CBF-BBA5-1176A0540EF7}">
      <dsp:nvSpPr>
        <dsp:cNvPr id="0" name=""/>
        <dsp:cNvSpPr/>
      </dsp:nvSpPr>
      <dsp:spPr>
        <a:xfrm rot="5400000">
          <a:off x="4469895" y="-1655996"/>
          <a:ext cx="1208725" cy="8577633"/>
        </a:xfrm>
        <a:prstGeom prst="round2Same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Travel Apps Qualitative study</a:t>
          </a:r>
        </a:p>
        <a:p>
          <a:pPr marL="171450" lvl="1" indent="-171450" algn="l" defTabSz="711200">
            <a:lnSpc>
              <a:spcPct val="90000"/>
            </a:lnSpc>
            <a:spcBef>
              <a:spcPct val="0"/>
            </a:spcBef>
            <a:spcAft>
              <a:spcPct val="15000"/>
            </a:spcAft>
            <a:buChar char="•"/>
          </a:pPr>
          <a:r>
            <a:rPr lang="en-GB" sz="1600" kern="1200" dirty="0"/>
            <a:t>Mobility Apps Qualitative study</a:t>
          </a:r>
        </a:p>
        <a:p>
          <a:pPr marL="171450" lvl="1" indent="-171450" algn="l" defTabSz="711200">
            <a:lnSpc>
              <a:spcPct val="90000"/>
            </a:lnSpc>
            <a:spcBef>
              <a:spcPct val="0"/>
            </a:spcBef>
            <a:spcAft>
              <a:spcPct val="15000"/>
            </a:spcAft>
            <a:buChar char="•"/>
          </a:pPr>
          <a:r>
            <a:rPr lang="en-GB" sz="1600" kern="1200" dirty="0"/>
            <a:t>Collaboration with Wales Council of the Blind</a:t>
          </a:r>
        </a:p>
        <a:p>
          <a:pPr marL="171450" lvl="1" indent="-171450" algn="l" defTabSz="711200">
            <a:lnSpc>
              <a:spcPct val="90000"/>
            </a:lnSpc>
            <a:spcBef>
              <a:spcPct val="0"/>
            </a:spcBef>
            <a:spcAft>
              <a:spcPct val="15000"/>
            </a:spcAft>
            <a:buChar char="•"/>
          </a:pPr>
          <a:r>
            <a:rPr lang="en-GB" sz="1600" kern="1200" dirty="0"/>
            <a:t>Collating and analysing data</a:t>
          </a:r>
        </a:p>
      </dsp:txBody>
      <dsp:txXfrm rot="-5400000">
        <a:off x="785442" y="2087462"/>
        <a:ext cx="8518628" cy="1090715"/>
      </dsp:txXfrm>
    </dsp:sp>
    <dsp:sp modelId="{3C48EE4D-36C1-4552-8E8F-A9A4163B716C}">
      <dsp:nvSpPr>
        <dsp:cNvPr id="0" name=""/>
        <dsp:cNvSpPr/>
      </dsp:nvSpPr>
      <dsp:spPr>
        <a:xfrm rot="5400000">
          <a:off x="-168308" y="3447594"/>
          <a:ext cx="1122059" cy="785441"/>
        </a:xfrm>
        <a:prstGeom prst="chevron">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Phase 3</a:t>
          </a:r>
        </a:p>
      </dsp:txBody>
      <dsp:txXfrm rot="-5400000">
        <a:off x="2" y="3672006"/>
        <a:ext cx="785441" cy="336618"/>
      </dsp:txXfrm>
    </dsp:sp>
    <dsp:sp modelId="{105E7640-81F6-412E-B214-E0DC0E6977DC}">
      <dsp:nvSpPr>
        <dsp:cNvPr id="0" name=""/>
        <dsp:cNvSpPr/>
      </dsp:nvSpPr>
      <dsp:spPr>
        <a:xfrm rot="5400000">
          <a:off x="4709588" y="-644862"/>
          <a:ext cx="729338" cy="8577633"/>
        </a:xfrm>
        <a:prstGeom prst="round2Same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App Development with CTS</a:t>
          </a:r>
        </a:p>
      </dsp:txBody>
      <dsp:txXfrm rot="-5400000">
        <a:off x="785441" y="3314888"/>
        <a:ext cx="8542030" cy="658132"/>
      </dsp:txXfrm>
    </dsp:sp>
    <dsp:sp modelId="{5ABF34EB-790D-4EEA-B76C-743F6D1D1448}">
      <dsp:nvSpPr>
        <dsp:cNvPr id="0" name=""/>
        <dsp:cNvSpPr/>
      </dsp:nvSpPr>
      <dsp:spPr>
        <a:xfrm rot="5400000">
          <a:off x="-168308" y="4458728"/>
          <a:ext cx="1122059" cy="785441"/>
        </a:xfrm>
        <a:prstGeom prst="chevron">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Phase 4</a:t>
          </a:r>
        </a:p>
      </dsp:txBody>
      <dsp:txXfrm rot="-5400000">
        <a:off x="2" y="4683140"/>
        <a:ext cx="785441" cy="336618"/>
      </dsp:txXfrm>
    </dsp:sp>
    <dsp:sp modelId="{6B7A833C-BD67-4D27-A732-FD6E6F881D9A}">
      <dsp:nvSpPr>
        <dsp:cNvPr id="0" name=""/>
        <dsp:cNvSpPr/>
      </dsp:nvSpPr>
      <dsp:spPr>
        <a:xfrm rot="5400000">
          <a:off x="4709588" y="366272"/>
          <a:ext cx="729338" cy="8577633"/>
        </a:xfrm>
        <a:prstGeom prst="round2Same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Application (visitor attraction opportunity for booking and interpretation) and trials of the app</a:t>
          </a:r>
        </a:p>
      </dsp:txBody>
      <dsp:txXfrm rot="-5400000">
        <a:off x="785441" y="4326023"/>
        <a:ext cx="8542030" cy="6581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E20750-C9E4-4ECE-864D-9599818ED512}">
      <dsp:nvSpPr>
        <dsp:cNvPr id="0" name=""/>
        <dsp:cNvSpPr/>
      </dsp:nvSpPr>
      <dsp:spPr>
        <a:xfrm>
          <a:off x="0" y="0"/>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6D3A60-49D3-4548-95A7-DD57BC769A78}">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GB" sz="2300" kern="1200"/>
            <a:t>Collaboration and co-creation to lead to further projects</a:t>
          </a:r>
          <a:endParaRPr lang="en-US" sz="2300" kern="1200"/>
        </a:p>
      </dsp:txBody>
      <dsp:txXfrm>
        <a:off x="0" y="0"/>
        <a:ext cx="6900512" cy="1384035"/>
      </dsp:txXfrm>
    </dsp:sp>
    <dsp:sp modelId="{7E4109A2-4E6F-455E-AF65-F32AD3918158}">
      <dsp:nvSpPr>
        <dsp:cNvPr id="0" name=""/>
        <dsp:cNvSpPr/>
      </dsp:nvSpPr>
      <dsp:spPr>
        <a:xfrm>
          <a:off x="0" y="1384035"/>
          <a:ext cx="6900512" cy="0"/>
        </a:xfrm>
        <a:prstGeom prst="line">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9CFA432-637C-41EE-A0B1-3DC54B98B18C}">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GB" sz="2300" kern="1200"/>
            <a:t>This exploratory study is part of a wider study – travel booking apps, mobility apps, app design and implementation (Welsh Water Lisvane reservoir)</a:t>
          </a:r>
          <a:endParaRPr lang="en-US" sz="2300" kern="1200"/>
        </a:p>
      </dsp:txBody>
      <dsp:txXfrm>
        <a:off x="0" y="1384035"/>
        <a:ext cx="6900512" cy="1384035"/>
      </dsp:txXfrm>
    </dsp:sp>
    <dsp:sp modelId="{FD0741F1-2CC5-42FD-8FA9-249437FBE9AC}">
      <dsp:nvSpPr>
        <dsp:cNvPr id="0" name=""/>
        <dsp:cNvSpPr/>
      </dsp:nvSpPr>
      <dsp:spPr>
        <a:xfrm>
          <a:off x="0" y="2768070"/>
          <a:ext cx="6900512" cy="0"/>
        </a:xfrm>
        <a:prstGeom prst="line">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960385-365E-480B-8DCB-A7773D6F3B9D}">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GB" sz="2300" kern="1200"/>
            <a:t>Universal Design, accessible information, functionality and accessibility</a:t>
          </a:r>
          <a:endParaRPr lang="en-US" sz="2300" kern="1200"/>
        </a:p>
      </dsp:txBody>
      <dsp:txXfrm>
        <a:off x="0" y="2768070"/>
        <a:ext cx="6900512" cy="1384035"/>
      </dsp:txXfrm>
    </dsp:sp>
    <dsp:sp modelId="{D65CDCF8-6295-467C-AF13-D2BD33163A5A}">
      <dsp:nvSpPr>
        <dsp:cNvPr id="0" name=""/>
        <dsp:cNvSpPr/>
      </dsp:nvSpPr>
      <dsp:spPr>
        <a:xfrm>
          <a:off x="0" y="4152105"/>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49D64F-6C05-45CC-B106-ACFA5A5E66D3}">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GB" sz="2300" kern="1200"/>
            <a:t>Wish to highlight co-creation and collaborative research in general but specifically to embed accessibility for all by working with disabled people directly.</a:t>
          </a:r>
          <a:endParaRPr lang="en-US" sz="2300" kern="1200"/>
        </a:p>
      </dsp:txBody>
      <dsp:txXfrm>
        <a:off x="0" y="4152105"/>
        <a:ext cx="6900512" cy="13840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03021F-ACF0-4312-8ECB-EDAEF36E53D1}">
      <dsp:nvSpPr>
        <dsp:cNvPr id="0" name=""/>
        <dsp:cNvSpPr/>
      </dsp:nvSpPr>
      <dsp:spPr>
        <a:xfrm>
          <a:off x="0" y="251"/>
          <a:ext cx="10515600" cy="134316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l" defTabSz="2489200">
            <a:lnSpc>
              <a:spcPct val="90000"/>
            </a:lnSpc>
            <a:spcBef>
              <a:spcPct val="0"/>
            </a:spcBef>
            <a:spcAft>
              <a:spcPct val="35000"/>
            </a:spcAft>
            <a:buNone/>
          </a:pPr>
          <a:r>
            <a:rPr lang="en-GB" sz="5600" kern="1200"/>
            <a:t>Originality and Value</a:t>
          </a:r>
          <a:endParaRPr lang="en-US" sz="5600" kern="1200"/>
        </a:p>
      </dsp:txBody>
      <dsp:txXfrm>
        <a:off x="65568" y="65819"/>
        <a:ext cx="10384464" cy="1212024"/>
      </dsp:txXfrm>
    </dsp:sp>
    <dsp:sp modelId="{D246398A-C7A4-49FE-9663-05E7EF8FBAF5}">
      <dsp:nvSpPr>
        <dsp:cNvPr id="0" name=""/>
        <dsp:cNvSpPr/>
      </dsp:nvSpPr>
      <dsp:spPr>
        <a:xfrm>
          <a:off x="0" y="1504691"/>
          <a:ext cx="10515600" cy="134316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l" defTabSz="2489200">
            <a:lnSpc>
              <a:spcPct val="90000"/>
            </a:lnSpc>
            <a:spcBef>
              <a:spcPct val="0"/>
            </a:spcBef>
            <a:spcAft>
              <a:spcPct val="35000"/>
            </a:spcAft>
            <a:buNone/>
          </a:pPr>
          <a:r>
            <a:rPr lang="en-GB" sz="5600" kern="1200"/>
            <a:t>Conceptual Framework</a:t>
          </a:r>
          <a:endParaRPr lang="en-US" sz="5600" kern="1200"/>
        </a:p>
      </dsp:txBody>
      <dsp:txXfrm>
        <a:off x="65568" y="1570259"/>
        <a:ext cx="10384464" cy="1212024"/>
      </dsp:txXfrm>
    </dsp:sp>
    <dsp:sp modelId="{9A79D8B7-5235-4B63-9A47-2E95F64A8F5A}">
      <dsp:nvSpPr>
        <dsp:cNvPr id="0" name=""/>
        <dsp:cNvSpPr/>
      </dsp:nvSpPr>
      <dsp:spPr>
        <a:xfrm>
          <a:off x="0" y="3009132"/>
          <a:ext cx="10515600" cy="134316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l" defTabSz="2489200">
            <a:lnSpc>
              <a:spcPct val="90000"/>
            </a:lnSpc>
            <a:spcBef>
              <a:spcPct val="0"/>
            </a:spcBef>
            <a:spcAft>
              <a:spcPct val="35000"/>
            </a:spcAft>
            <a:buNone/>
          </a:pPr>
          <a:r>
            <a:rPr lang="en-GB" sz="5600" kern="1200"/>
            <a:t>Emphasis</a:t>
          </a:r>
          <a:endParaRPr lang="en-US" sz="5600" kern="1200"/>
        </a:p>
      </dsp:txBody>
      <dsp:txXfrm>
        <a:off x="65568" y="3074700"/>
        <a:ext cx="10384464" cy="121202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74514-4DF7-4A7A-AC37-78E805BC6C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FAA5FA1-873C-4310-A04B-C23AC403DA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70DBD0D-DFCE-4C96-B1EC-9FF13358C4FF}"/>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5" name="Footer Placeholder 4">
            <a:extLst>
              <a:ext uri="{FF2B5EF4-FFF2-40B4-BE49-F238E27FC236}">
                <a16:creationId xmlns:a16="http://schemas.microsoft.com/office/drawing/2014/main" id="{D2F6CA08-95CD-4BCB-98D2-063399C547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41B963-522A-4AE2-873C-0FEC226C5104}"/>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137403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D0531-F2AB-4A9C-BAF3-DC8C99FB231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62FB68-E888-4A26-8E1F-4444C7A648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437CE8-BA6D-46CD-9272-FF0B04BA39D3}"/>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5" name="Footer Placeholder 4">
            <a:extLst>
              <a:ext uri="{FF2B5EF4-FFF2-40B4-BE49-F238E27FC236}">
                <a16:creationId xmlns:a16="http://schemas.microsoft.com/office/drawing/2014/main" id="{FB0A46A8-AAA4-4963-A427-3A9670DC57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C29A29-9339-4FB9-977E-BC1EBA38A6CE}"/>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984657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A3DEE5-760C-42E4-8356-9D470552ED1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E2F1D5-8BBA-4EAD-B9B2-A34925C998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36A92F-7D6A-43E3-B652-10B249B3D35F}"/>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5" name="Footer Placeholder 4">
            <a:extLst>
              <a:ext uri="{FF2B5EF4-FFF2-40B4-BE49-F238E27FC236}">
                <a16:creationId xmlns:a16="http://schemas.microsoft.com/office/drawing/2014/main" id="{1E07CB16-B920-42A3-9EB4-40CD71FC94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AC4B7-7093-4968-A6AA-93A09087AD5F}"/>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63527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155ED-832B-4928-815E-E661DFFA0AB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BB2AFA-C428-4F9F-8ACB-DD525E68B81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DC75C0-9D2C-4201-B063-F4E2F68B47DD}"/>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5" name="Footer Placeholder 4">
            <a:extLst>
              <a:ext uri="{FF2B5EF4-FFF2-40B4-BE49-F238E27FC236}">
                <a16:creationId xmlns:a16="http://schemas.microsoft.com/office/drawing/2014/main" id="{4AEB5B2E-F08F-4DD0-94D7-17A8698859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758B87-CE8F-4F0A-81AC-FB7D48EF628F}"/>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3725328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219ED-91AE-483C-AC53-258104E7EC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31D9CD9-8FDB-4A12-A6AB-E9208181B6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C143A5-D365-4D95-B67E-A933D689878A}"/>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5" name="Footer Placeholder 4">
            <a:extLst>
              <a:ext uri="{FF2B5EF4-FFF2-40B4-BE49-F238E27FC236}">
                <a16:creationId xmlns:a16="http://schemas.microsoft.com/office/drawing/2014/main" id="{00B43E7C-88AA-49E3-9A59-86642F6E0F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508523-DF10-4571-8E1E-60AEBAF92408}"/>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409426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428FE-6CA5-48AA-AB41-164E38EFDEA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6F3DEE0-86B2-47BD-B88F-863A25070D4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C151BD8-0079-4D1A-88C4-C46EEF6233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3BB20D9-35D4-4879-B932-89B612FBFB9E}"/>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6" name="Footer Placeholder 5">
            <a:extLst>
              <a:ext uri="{FF2B5EF4-FFF2-40B4-BE49-F238E27FC236}">
                <a16:creationId xmlns:a16="http://schemas.microsoft.com/office/drawing/2014/main" id="{639C29F9-9A70-4E5F-9B27-D76539E85B1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667F3C-6DD7-4A83-8BD4-1569FCE257C9}"/>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2894595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E8AB1-FE84-4124-8B2E-9ED65A71792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961D2E-52E6-4048-9717-5D008337CA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1267A87-7EF6-4875-9241-E5A8C4E9B5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2AF04E6-CB8A-4016-95A5-B45F1ACE77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F7357F-891F-4862-8C04-AFF37E33E7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ADEE9C6-C618-4E49-8DCE-2CD9DD31499F}"/>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8" name="Footer Placeholder 7">
            <a:extLst>
              <a:ext uri="{FF2B5EF4-FFF2-40B4-BE49-F238E27FC236}">
                <a16:creationId xmlns:a16="http://schemas.microsoft.com/office/drawing/2014/main" id="{0A8951DD-FBB1-4D70-8606-3BBE6216FBC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D465A19-9CC5-40A3-AB7E-4AD3541D27EF}"/>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3512089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844FD-C350-4430-89B7-2F05BC63508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8ECCAA2-145B-4253-8759-0CAA5DEA6787}"/>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4" name="Footer Placeholder 3">
            <a:extLst>
              <a:ext uri="{FF2B5EF4-FFF2-40B4-BE49-F238E27FC236}">
                <a16:creationId xmlns:a16="http://schemas.microsoft.com/office/drawing/2014/main" id="{0127B6AE-2FBB-4783-9F54-AEA10AB549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457C86C-A261-4EC2-B772-8E17AA443863}"/>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3811180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3D5537-EE5E-4DA7-BAE7-22649D1FC692}"/>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3" name="Footer Placeholder 2">
            <a:extLst>
              <a:ext uri="{FF2B5EF4-FFF2-40B4-BE49-F238E27FC236}">
                <a16:creationId xmlns:a16="http://schemas.microsoft.com/office/drawing/2014/main" id="{03D52161-0F09-4D6D-9371-C96F1C9B757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79AE6C7-BFDA-42BB-9D75-CF067DA8A185}"/>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485503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22705-262D-4D6E-AB05-9A711CAED8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24088F-72C9-40CC-9322-90B7C1E1E0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6918088-DEF0-41C0-B217-5B71CD16B1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6BC98E-B9D6-4C99-8DC5-3AB5C38646D6}"/>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6" name="Footer Placeholder 5">
            <a:extLst>
              <a:ext uri="{FF2B5EF4-FFF2-40B4-BE49-F238E27FC236}">
                <a16:creationId xmlns:a16="http://schemas.microsoft.com/office/drawing/2014/main" id="{0CDFFA93-02E6-4625-886D-B995A61CAF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640453B-6E2A-44E6-AF30-8700F4EBA60A}"/>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1519448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DF0F3-0B7E-443A-888D-CB2A006859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D5499-BE93-49F7-94FA-D35DC90254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4F9BD27-7938-4DF2-8918-B56A7E11B5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0A4FE5-0B93-43B4-8F2F-5F21829E782C}"/>
              </a:ext>
            </a:extLst>
          </p:cNvPr>
          <p:cNvSpPr>
            <a:spLocks noGrp="1"/>
          </p:cNvSpPr>
          <p:nvPr>
            <p:ph type="dt" sz="half" idx="10"/>
          </p:nvPr>
        </p:nvSpPr>
        <p:spPr/>
        <p:txBody>
          <a:bodyPr/>
          <a:lstStyle/>
          <a:p>
            <a:fld id="{F62AB988-4EC1-41D7-AE4D-EEEF81A0A92D}" type="datetimeFigureOut">
              <a:rPr lang="en-GB" smtClean="0"/>
              <a:t>14/05/2021</a:t>
            </a:fld>
            <a:endParaRPr lang="en-GB"/>
          </a:p>
        </p:txBody>
      </p:sp>
      <p:sp>
        <p:nvSpPr>
          <p:cNvPr id="6" name="Footer Placeholder 5">
            <a:extLst>
              <a:ext uri="{FF2B5EF4-FFF2-40B4-BE49-F238E27FC236}">
                <a16:creationId xmlns:a16="http://schemas.microsoft.com/office/drawing/2014/main" id="{714D9411-D6BF-4F7A-B26B-DA323C0F313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0AD1D8-9ED7-476A-8ADE-AD7327F7FD99}"/>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2083832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A7EE03-F049-4314-8C7F-0D237B477B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1A68F9E-ECCD-4F73-A5BE-022E19C820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66FE26-30E0-4677-AFB9-6A471CA850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2AB988-4EC1-41D7-AE4D-EEEF81A0A92D}" type="datetimeFigureOut">
              <a:rPr lang="en-GB" smtClean="0"/>
              <a:t>14/05/2021</a:t>
            </a:fld>
            <a:endParaRPr lang="en-GB"/>
          </a:p>
        </p:txBody>
      </p:sp>
      <p:sp>
        <p:nvSpPr>
          <p:cNvPr id="5" name="Footer Placeholder 4">
            <a:extLst>
              <a:ext uri="{FF2B5EF4-FFF2-40B4-BE49-F238E27FC236}">
                <a16:creationId xmlns:a16="http://schemas.microsoft.com/office/drawing/2014/main" id="{42469E39-7D1C-4926-B40E-1FFD82E819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0FBC92C-A5D3-4429-85A2-9D22889873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B9F8EF-FDCA-495D-B1B3-1E2480D8BE5F}" type="slidenum">
              <a:rPr lang="en-GB" smtClean="0"/>
              <a:t>‹#›</a:t>
            </a:fld>
            <a:endParaRPr lang="en-GB"/>
          </a:p>
        </p:txBody>
      </p:sp>
    </p:spTree>
    <p:extLst>
      <p:ext uri="{BB962C8B-B14F-4D97-AF65-F5344CB8AC3E}">
        <p14:creationId xmlns:p14="http://schemas.microsoft.com/office/powerpoint/2010/main" val="2575668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xhere.com/en/photo/1086716" TargetMode="Externa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72763-7A1B-4803-A3EC-EAB2DF77AD5F}"/>
              </a:ext>
            </a:extLst>
          </p:cNvPr>
          <p:cNvSpPr>
            <a:spLocks noGrp="1"/>
          </p:cNvSpPr>
          <p:nvPr>
            <p:ph type="ctrTitle"/>
          </p:nvPr>
        </p:nvSpPr>
        <p:spPr>
          <a:xfrm>
            <a:off x="6189944" y="2981404"/>
            <a:ext cx="5549037" cy="1922251"/>
          </a:xfrm>
        </p:spPr>
        <p:txBody>
          <a:bodyPr anchor="t">
            <a:normAutofit/>
          </a:bodyPr>
          <a:lstStyle/>
          <a:p>
            <a:pPr algn="l"/>
            <a:r>
              <a:rPr lang="en-GB" sz="4400" dirty="0"/>
              <a:t>Accessible Mobile Apps</a:t>
            </a:r>
            <a:br>
              <a:rPr lang="en-GB" sz="4400" dirty="0"/>
            </a:br>
            <a:r>
              <a:rPr lang="en-GB" sz="4400" dirty="0"/>
              <a:t>An Exploratory Study</a:t>
            </a:r>
          </a:p>
        </p:txBody>
      </p:sp>
      <p:sp>
        <p:nvSpPr>
          <p:cNvPr id="3" name="Subtitle 2">
            <a:extLst>
              <a:ext uri="{FF2B5EF4-FFF2-40B4-BE49-F238E27FC236}">
                <a16:creationId xmlns:a16="http://schemas.microsoft.com/office/drawing/2014/main" id="{4A8002DF-9A77-4CB5-9ABF-6907B25D5C5C}"/>
              </a:ext>
            </a:extLst>
          </p:cNvPr>
          <p:cNvSpPr>
            <a:spLocks noGrp="1"/>
          </p:cNvSpPr>
          <p:nvPr>
            <p:ph type="subTitle" idx="1"/>
          </p:nvPr>
        </p:nvSpPr>
        <p:spPr>
          <a:xfrm>
            <a:off x="6230271" y="4683760"/>
            <a:ext cx="5161606" cy="1672511"/>
          </a:xfrm>
        </p:spPr>
        <p:txBody>
          <a:bodyPr anchor="b">
            <a:normAutofit/>
          </a:bodyPr>
          <a:lstStyle/>
          <a:p>
            <a:pPr algn="l"/>
            <a:r>
              <a:rPr lang="en-GB" sz="1800" dirty="0"/>
              <a:t>Advancement in Management and Innovations Conference - May 2021</a:t>
            </a:r>
          </a:p>
          <a:p>
            <a:pPr algn="l"/>
            <a:r>
              <a:rPr lang="en-GB" sz="1800" dirty="0"/>
              <a:t>Dr Kasha Minor, Dr Vicky Richards, Dr Nic Matthews, and Dr Emmet McLoughlin</a:t>
            </a:r>
          </a:p>
          <a:p>
            <a:pPr algn="l"/>
            <a:endParaRPr lang="en-GB" sz="1300" dirty="0"/>
          </a:p>
        </p:txBody>
      </p:sp>
      <p:sp>
        <p:nvSpPr>
          <p:cNvPr id="25" name="Freeform: Shape 24">
            <a:extLst>
              <a:ext uri="{FF2B5EF4-FFF2-40B4-BE49-F238E27FC236}">
                <a16:creationId xmlns:a16="http://schemas.microsoft.com/office/drawing/2014/main" id="{60B21A5C-062F-46C2-8389-53D40F46AA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83466"/>
            <a:ext cx="5549037" cy="6374535"/>
          </a:xfrm>
          <a:custGeom>
            <a:avLst/>
            <a:gdLst>
              <a:gd name="connsiteX0" fmla="*/ 2203019 w 5549037"/>
              <a:gd name="connsiteY0" fmla="*/ 0 h 6374535"/>
              <a:gd name="connsiteX1" fmla="*/ 5549037 w 5549037"/>
              <a:gd name="connsiteY1" fmla="*/ 3346018 h 6374535"/>
              <a:gd name="connsiteX2" fmla="*/ 3797930 w 5549037"/>
              <a:gd name="connsiteY2" fmla="*/ 6288190 h 6374535"/>
              <a:gd name="connsiteX3" fmla="*/ 3618689 w 5549037"/>
              <a:gd name="connsiteY3" fmla="*/ 6374535 h 6374535"/>
              <a:gd name="connsiteX4" fmla="*/ 779546 w 5549037"/>
              <a:gd name="connsiteY4" fmla="*/ 6374535 h 6374535"/>
              <a:gd name="connsiteX5" fmla="*/ 537516 w 5549037"/>
              <a:gd name="connsiteY5" fmla="*/ 6248727 h 6374535"/>
              <a:gd name="connsiteX6" fmla="*/ 74641 w 5549037"/>
              <a:gd name="connsiteY6" fmla="*/ 5927968 h 6374535"/>
              <a:gd name="connsiteX7" fmla="*/ 0 w 5549037"/>
              <a:gd name="connsiteY7" fmla="*/ 5860130 h 6374535"/>
              <a:gd name="connsiteX8" fmla="*/ 0 w 5549037"/>
              <a:gd name="connsiteY8" fmla="*/ 831906 h 6374535"/>
              <a:gd name="connsiteX9" fmla="*/ 74641 w 5549037"/>
              <a:gd name="connsiteY9" fmla="*/ 764068 h 6374535"/>
              <a:gd name="connsiteX10" fmla="*/ 2203019 w 5549037"/>
              <a:gd name="connsiteY10" fmla="*/ 0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49037" h="6374535">
                <a:moveTo>
                  <a:pt x="2203019" y="0"/>
                </a:moveTo>
                <a:cubicBezTo>
                  <a:pt x="4050974" y="0"/>
                  <a:pt x="5549037" y="1498063"/>
                  <a:pt x="5549037" y="3346018"/>
                </a:cubicBezTo>
                <a:cubicBezTo>
                  <a:pt x="5549037" y="4616487"/>
                  <a:pt x="4840968" y="5721578"/>
                  <a:pt x="3797930" y="6288190"/>
                </a:cubicBezTo>
                <a:lnTo>
                  <a:pt x="3618689" y="6374535"/>
                </a:lnTo>
                <a:lnTo>
                  <a:pt x="779546" y="6374535"/>
                </a:lnTo>
                <a:lnTo>
                  <a:pt x="537516" y="6248727"/>
                </a:lnTo>
                <a:cubicBezTo>
                  <a:pt x="374031" y="6154721"/>
                  <a:pt x="219238" y="6047301"/>
                  <a:pt x="74641" y="5927968"/>
                </a:cubicBezTo>
                <a:lnTo>
                  <a:pt x="0" y="5860130"/>
                </a:lnTo>
                <a:lnTo>
                  <a:pt x="0" y="831906"/>
                </a:lnTo>
                <a:lnTo>
                  <a:pt x="74641" y="764068"/>
                </a:lnTo>
                <a:cubicBezTo>
                  <a:pt x="653030" y="286739"/>
                  <a:pt x="1394539" y="0"/>
                  <a:pt x="2203019"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hand holding a phone&#10;&#10;Description automatically generated with low confidence">
            <a:extLst>
              <a:ext uri="{FF2B5EF4-FFF2-40B4-BE49-F238E27FC236}">
                <a16:creationId xmlns:a16="http://schemas.microsoft.com/office/drawing/2014/main" id="{767CAC71-E83E-4B34-89FC-D4C3FB827940}"/>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9728" r="21743" b="-1"/>
          <a:stretch/>
        </p:blipFill>
        <p:spPr>
          <a:xfrm>
            <a:off x="1" y="647373"/>
            <a:ext cx="5385130" cy="6210629"/>
          </a:xfrm>
          <a:custGeom>
            <a:avLst/>
            <a:gdLst/>
            <a:ahLst/>
            <a:cxnLst/>
            <a:rect l="l" t="t" r="r" b="b"/>
            <a:pathLst>
              <a:path w="5385130" h="6210629">
                <a:moveTo>
                  <a:pt x="2203018" y="0"/>
                </a:moveTo>
                <a:cubicBezTo>
                  <a:pt x="3960450" y="0"/>
                  <a:pt x="5385130" y="1424680"/>
                  <a:pt x="5385130" y="3182112"/>
                </a:cubicBezTo>
                <a:cubicBezTo>
                  <a:pt x="5385130" y="4500186"/>
                  <a:pt x="4583748" y="5631087"/>
                  <a:pt x="3441640" y="6114158"/>
                </a:cubicBezTo>
                <a:lnTo>
                  <a:pt x="3178061" y="6210629"/>
                </a:lnTo>
                <a:lnTo>
                  <a:pt x="1233206" y="6210629"/>
                </a:lnTo>
                <a:lnTo>
                  <a:pt x="1108901" y="6171135"/>
                </a:lnTo>
                <a:cubicBezTo>
                  <a:pt x="767738" y="6046219"/>
                  <a:pt x="453928" y="5864559"/>
                  <a:pt x="178899" y="5637585"/>
                </a:cubicBezTo>
                <a:lnTo>
                  <a:pt x="0" y="5474990"/>
                </a:lnTo>
                <a:lnTo>
                  <a:pt x="0" y="889234"/>
                </a:lnTo>
                <a:lnTo>
                  <a:pt x="178899" y="726640"/>
                </a:lnTo>
                <a:cubicBezTo>
                  <a:pt x="728956" y="272693"/>
                  <a:pt x="1434142" y="0"/>
                  <a:pt x="2203018" y="0"/>
                </a:cubicBezTo>
                <a:close/>
              </a:path>
            </a:pathLst>
          </a:custGeom>
        </p:spPr>
      </p:pic>
      <p:sp>
        <p:nvSpPr>
          <p:cNvPr id="27" name="Freeform: Shape 26">
            <a:extLst>
              <a:ext uri="{FF2B5EF4-FFF2-40B4-BE49-F238E27FC236}">
                <a16:creationId xmlns:a16="http://schemas.microsoft.com/office/drawing/2014/main" id="{8A177BCC-4208-4795-8572-4D623BA1E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33763" y="1"/>
            <a:ext cx="4480560" cy="2513993"/>
          </a:xfrm>
          <a:custGeom>
            <a:avLst/>
            <a:gdLst>
              <a:gd name="connsiteX0" fmla="*/ 18382 w 4480560"/>
              <a:gd name="connsiteY0" fmla="*/ 0 h 2513993"/>
              <a:gd name="connsiteX1" fmla="*/ 4462178 w 4480560"/>
              <a:gd name="connsiteY1" fmla="*/ 0 h 2513993"/>
              <a:gd name="connsiteX2" fmla="*/ 4468994 w 4480560"/>
              <a:gd name="connsiteY2" fmla="*/ 44657 h 2513993"/>
              <a:gd name="connsiteX3" fmla="*/ 4480560 w 4480560"/>
              <a:gd name="connsiteY3" fmla="*/ 273713 h 2513993"/>
              <a:gd name="connsiteX4" fmla="*/ 2240280 w 4480560"/>
              <a:gd name="connsiteY4" fmla="*/ 2513993 h 2513993"/>
              <a:gd name="connsiteX5" fmla="*/ 0 w 4480560"/>
              <a:gd name="connsiteY5" fmla="*/ 273713 h 2513993"/>
              <a:gd name="connsiteX6" fmla="*/ 11567 w 4480560"/>
              <a:gd name="connsiteY6" fmla="*/ 44657 h 251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0560" h="2513993">
                <a:moveTo>
                  <a:pt x="18382" y="0"/>
                </a:moveTo>
                <a:lnTo>
                  <a:pt x="4462178" y="0"/>
                </a:lnTo>
                <a:lnTo>
                  <a:pt x="4468994" y="44657"/>
                </a:lnTo>
                <a:cubicBezTo>
                  <a:pt x="4476642" y="119969"/>
                  <a:pt x="4480560" y="196384"/>
                  <a:pt x="4480560" y="273713"/>
                </a:cubicBezTo>
                <a:cubicBezTo>
                  <a:pt x="4480560" y="1510985"/>
                  <a:pt x="3477552" y="2513993"/>
                  <a:pt x="2240280" y="2513993"/>
                </a:cubicBezTo>
                <a:cubicBezTo>
                  <a:pt x="1003008" y="2513993"/>
                  <a:pt x="0" y="1510985"/>
                  <a:pt x="0" y="273713"/>
                </a:cubicBezTo>
                <a:cubicBezTo>
                  <a:pt x="0" y="196384"/>
                  <a:pt x="3918" y="119969"/>
                  <a:pt x="11567" y="4465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77D371F9-7FCC-4238-9790-4EC9BF6F4CB4}"/>
              </a:ext>
            </a:extLst>
          </p:cNvPr>
          <p:cNvPicPr>
            <a:picLocks noChangeAspect="1"/>
          </p:cNvPicPr>
          <p:nvPr/>
        </p:nvPicPr>
        <p:blipFill rotWithShape="1">
          <a:blip r:embed="rId4"/>
          <a:srcRect l="5393" r="5698" b="-1"/>
          <a:stretch/>
        </p:blipFill>
        <p:spPr>
          <a:xfrm>
            <a:off x="5398355" y="1"/>
            <a:ext cx="4151376" cy="2349401"/>
          </a:xfrm>
          <a:custGeom>
            <a:avLst/>
            <a:gdLst/>
            <a:ahLst/>
            <a:cxnLst/>
            <a:rect l="l" t="t" r="r" b="b"/>
            <a:pathLst>
              <a:path w="4151376" h="2349401">
                <a:moveTo>
                  <a:pt x="20101" y="0"/>
                </a:moveTo>
                <a:lnTo>
                  <a:pt x="4131276" y="0"/>
                </a:lnTo>
                <a:lnTo>
                  <a:pt x="4140659" y="61486"/>
                </a:lnTo>
                <a:cubicBezTo>
                  <a:pt x="4147746" y="131265"/>
                  <a:pt x="4151376" y="202065"/>
                  <a:pt x="4151376" y="273713"/>
                </a:cubicBezTo>
                <a:cubicBezTo>
                  <a:pt x="4151376" y="1420084"/>
                  <a:pt x="3222059" y="2349401"/>
                  <a:pt x="2075688" y="2349401"/>
                </a:cubicBezTo>
                <a:cubicBezTo>
                  <a:pt x="929317" y="2349401"/>
                  <a:pt x="0" y="1420084"/>
                  <a:pt x="0" y="273713"/>
                </a:cubicBezTo>
                <a:cubicBezTo>
                  <a:pt x="0" y="202065"/>
                  <a:pt x="3630" y="131265"/>
                  <a:pt x="10717" y="61486"/>
                </a:cubicBezTo>
                <a:close/>
              </a:path>
            </a:pathLst>
          </a:custGeom>
        </p:spPr>
      </p:pic>
    </p:spTree>
    <p:extLst>
      <p:ext uri="{BB962C8B-B14F-4D97-AF65-F5344CB8AC3E}">
        <p14:creationId xmlns:p14="http://schemas.microsoft.com/office/powerpoint/2010/main" val="206122488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childTnLst>
                                </p:cTn>
                              </p:par>
                              <p:par>
                                <p:cTn id="8" presetID="10" presetClass="entr" presetSubtype="0" fill="hold" nodeType="withEffect">
                                  <p:stCondLst>
                                    <p:cond delay="0"/>
                                  </p:stCondLst>
                                  <p:iterate>
                                    <p:tmPct val="10000"/>
                                  </p:iterate>
                                  <p:childTnLst>
                                    <p:set>
                                      <p:cBhvr>
                                        <p:cTn id="9" dur="1" fill="hold">
                                          <p:stCondLst>
                                            <p:cond delay="0"/>
                                          </p:stCondLst>
                                        </p:cTn>
                                        <p:tgtEl>
                                          <p:spTgt spid="4"/>
                                        </p:tgtEl>
                                        <p:attrNameLst>
                                          <p:attrName>style.visibility</p:attrName>
                                        </p:attrNameLst>
                                      </p:cBhvr>
                                      <p:to>
                                        <p:strVal val="visible"/>
                                      </p:to>
                                    </p:set>
                                    <p:animEffect transition="in" filter="fade">
                                      <p:cBhvr>
                                        <p:cTn id="10" dur="700"/>
                                        <p:tgtEl>
                                          <p:spTgt spid="4"/>
                                        </p:tgtEl>
                                      </p:cBhvr>
                                    </p:animEffect>
                                  </p:childTnLst>
                                </p:cTn>
                              </p:par>
                              <p:par>
                                <p:cTn id="11" presetID="10" presetClass="entr" presetSubtype="0" fill="hold" grpId="0" nodeType="withEffect">
                                  <p:stCondLst>
                                    <p:cond delay="200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400"/>
                                        <p:tgtEl>
                                          <p:spTgt spid="3">
                                            <p:txEl>
                                              <p:pRg st="0" end="0"/>
                                            </p:txEl>
                                          </p:spTgt>
                                        </p:tgtEl>
                                      </p:cBhvr>
                                    </p:animEffect>
                                  </p:childTnLst>
                                </p:cTn>
                              </p:par>
                              <p:par>
                                <p:cTn id="14" presetID="10" presetClass="entr" presetSubtype="0" fill="hold" grpId="0" nodeType="withEffect">
                                  <p:stCondLst>
                                    <p:cond delay="1000"/>
                                  </p:stCondLst>
                                  <p:iterate type="lt">
                                    <p:tmPct val="10000"/>
                                  </p:iterate>
                                  <p:childTnLst>
                                    <p:set>
                                      <p:cBhvr>
                                        <p:cTn id="15" dur="1" fill="hold">
                                          <p:stCondLst>
                                            <p:cond delay="0"/>
                                          </p:stCondLst>
                                        </p:cTn>
                                        <p:tgtEl>
                                          <p:spTgt spid="2"/>
                                        </p:tgtEl>
                                        <p:attrNameLst>
                                          <p:attrName>style.visibility</p:attrName>
                                        </p:attrNameLst>
                                      </p:cBhvr>
                                      <p:to>
                                        <p:strVal val="visible"/>
                                      </p:to>
                                    </p:set>
                                    <p:animEffect transition="in" filter="fade">
                                      <p:cBhvr>
                                        <p:cTn id="16" dur="4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200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3A08659-7AA4-442F-9920-651D7F479214}"/>
              </a:ext>
            </a:extLst>
          </p:cNvPr>
          <p:cNvSpPr>
            <a:spLocks noGrp="1"/>
          </p:cNvSpPr>
          <p:nvPr>
            <p:ph type="title"/>
          </p:nvPr>
        </p:nvSpPr>
        <p:spPr>
          <a:xfrm>
            <a:off x="838200" y="557188"/>
            <a:ext cx="10515600" cy="1133499"/>
          </a:xfrm>
        </p:spPr>
        <p:style>
          <a:lnRef idx="2">
            <a:schemeClr val="dk1"/>
          </a:lnRef>
          <a:fillRef idx="1">
            <a:schemeClr val="lt1"/>
          </a:fillRef>
          <a:effectRef idx="0">
            <a:schemeClr val="dk1"/>
          </a:effectRef>
          <a:fontRef idx="minor">
            <a:schemeClr val="dk1"/>
          </a:fontRef>
        </p:style>
        <p:txBody>
          <a:bodyPr>
            <a:normAutofit/>
          </a:bodyPr>
          <a:lstStyle/>
          <a:p>
            <a:pPr algn="ctr"/>
            <a:r>
              <a:rPr lang="en-GB" sz="5200"/>
              <a:t>Journal proposal</a:t>
            </a:r>
          </a:p>
        </p:txBody>
      </p:sp>
      <p:graphicFrame>
        <p:nvGraphicFramePr>
          <p:cNvPr id="5" name="Content Placeholder 2">
            <a:extLst>
              <a:ext uri="{FF2B5EF4-FFF2-40B4-BE49-F238E27FC236}">
                <a16:creationId xmlns:a16="http://schemas.microsoft.com/office/drawing/2014/main" id="{E7FA0F20-6E57-427B-AEE4-7A2C9E215B7E}"/>
              </a:ext>
            </a:extLst>
          </p:cNvPr>
          <p:cNvGraphicFramePr>
            <a:graphicFrameLocks noGrp="1"/>
          </p:cNvGraphicFramePr>
          <p:nvPr>
            <p:ph idx="1"/>
            <p:extLst>
              <p:ext uri="{D42A27DB-BD31-4B8C-83A1-F6EECF244321}">
                <p14:modId xmlns:p14="http://schemas.microsoft.com/office/powerpoint/2010/main" val="2926779616"/>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1211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3B454F">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D15CCF7-07BA-4B42-B68C-FB91561EC0F9}"/>
              </a:ext>
            </a:extLst>
          </p:cNvPr>
          <p:cNvSpPr>
            <a:spLocks noGrp="1"/>
          </p:cNvSpPr>
          <p:nvPr>
            <p:ph type="title"/>
          </p:nvPr>
        </p:nvSpPr>
        <p:spPr>
          <a:xfrm>
            <a:off x="524256" y="4767072"/>
            <a:ext cx="6594189" cy="1625210"/>
          </a:xfrm>
        </p:spPr>
        <p:txBody>
          <a:bodyPr>
            <a:normAutofit/>
          </a:bodyPr>
          <a:lstStyle/>
          <a:p>
            <a:pPr algn="r"/>
            <a:r>
              <a:rPr lang="en-GB">
                <a:solidFill>
                  <a:srgbClr val="FFFFFF"/>
                </a:solidFill>
              </a:rPr>
              <a:t>Catalyst for the research</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3445" r="1" b="1"/>
          <a:stretch/>
        </p:blipFill>
        <p:spPr>
          <a:xfrm>
            <a:off x="327547" y="321733"/>
            <a:ext cx="7058306" cy="4107392"/>
          </a:xfrm>
          <a:prstGeom prst="rect">
            <a:avLst/>
          </a:prstGeom>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BD5996F-EFE6-4F01-9D2D-5FD5229B5872}"/>
              </a:ext>
            </a:extLst>
          </p:cNvPr>
          <p:cNvSpPr>
            <a:spLocks noGrp="1"/>
          </p:cNvSpPr>
          <p:nvPr>
            <p:ph idx="1"/>
          </p:nvPr>
        </p:nvSpPr>
        <p:spPr>
          <a:xfrm>
            <a:off x="8029319" y="917725"/>
            <a:ext cx="3424739" cy="4852362"/>
          </a:xfrm>
        </p:spPr>
        <p:txBody>
          <a:bodyPr anchor="ctr">
            <a:normAutofit/>
          </a:bodyPr>
          <a:lstStyle/>
          <a:p>
            <a:r>
              <a:rPr lang="en-GB" sz="2400" dirty="0">
                <a:solidFill>
                  <a:srgbClr val="FFFFFF"/>
                </a:solidFill>
              </a:rPr>
              <a:t>Travel services (e.g. flight, train and bus tickets) was the second highest for inaccessibility after supermarkets despite participants utilising assistive technologies such as screen readers, magnification and dictation software (ClickView Report, 2019)</a:t>
            </a:r>
          </a:p>
          <a:p>
            <a:endParaRPr lang="en-GB" sz="2000" dirty="0">
              <a:solidFill>
                <a:srgbClr val="FFFFFF"/>
              </a:solidFill>
            </a:endParaRPr>
          </a:p>
        </p:txBody>
      </p:sp>
    </p:spTree>
    <p:extLst>
      <p:ext uri="{BB962C8B-B14F-4D97-AF65-F5344CB8AC3E}">
        <p14:creationId xmlns:p14="http://schemas.microsoft.com/office/powerpoint/2010/main" val="3813586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5C7677">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24256" y="4767072"/>
            <a:ext cx="6594189" cy="1625210"/>
          </a:xfrm>
        </p:spPr>
        <p:txBody>
          <a:bodyPr>
            <a:normAutofit/>
          </a:bodyPr>
          <a:lstStyle/>
          <a:p>
            <a:pPr algn="r"/>
            <a:r>
              <a:rPr lang="en-GB" dirty="0">
                <a:solidFill>
                  <a:srgbClr val="FFFFFF"/>
                </a:solidFill>
              </a:rPr>
              <a:t>Context</a:t>
            </a:r>
          </a:p>
        </p:txBody>
      </p:sp>
      <p:pic>
        <p:nvPicPr>
          <p:cNvPr id="5" name="Picture 4" descr="Text&#10;&#10;Description automatically generated">
            <a:extLst>
              <a:ext uri="{FF2B5EF4-FFF2-40B4-BE49-F238E27FC236}">
                <a16:creationId xmlns:a16="http://schemas.microsoft.com/office/drawing/2014/main" id="{A1248828-3C65-4B69-8472-2D996D7BC39D}"/>
              </a:ext>
            </a:extLst>
          </p:cNvPr>
          <p:cNvPicPr>
            <a:picLocks noChangeAspect="1"/>
          </p:cNvPicPr>
          <p:nvPr/>
        </p:nvPicPr>
        <p:blipFill rotWithShape="1">
          <a:blip r:embed="rId2">
            <a:extLst>
              <a:ext uri="{28A0092B-C50C-407E-A947-70E740481C1C}">
                <a14:useLocalDpi xmlns:a14="http://schemas.microsoft.com/office/drawing/2010/main" val="0"/>
              </a:ext>
            </a:extLst>
          </a:blip>
          <a:srcRect l="16220" r="17189" b="-1"/>
          <a:stretch/>
        </p:blipFill>
        <p:spPr>
          <a:xfrm>
            <a:off x="327547" y="321733"/>
            <a:ext cx="7058306" cy="4107392"/>
          </a:xfrm>
          <a:prstGeom prst="rect">
            <a:avLst/>
          </a:prstGeom>
        </p:spPr>
      </p:pic>
      <p:sp>
        <p:nvSpPr>
          <p:cNvPr id="12" name="Rectangle 11">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7898977" y="660400"/>
            <a:ext cx="3675396" cy="5659120"/>
          </a:xfrm>
        </p:spPr>
        <p:txBody>
          <a:bodyPr anchor="ctr">
            <a:normAutofit/>
          </a:bodyPr>
          <a:lstStyle/>
          <a:p>
            <a:r>
              <a:rPr lang="en-GB" sz="1600" dirty="0">
                <a:solidFill>
                  <a:srgbClr val="FFFFFF"/>
                </a:solidFill>
              </a:rPr>
              <a:t>Relates to the exploratory phase of a wider project aiming to develop accessible travel booking and mobility apps</a:t>
            </a:r>
          </a:p>
          <a:p>
            <a:r>
              <a:rPr lang="en-GB" sz="1600" dirty="0">
                <a:solidFill>
                  <a:srgbClr val="FFFFFF"/>
                </a:solidFill>
              </a:rPr>
              <a:t>Travel motivations of people with disabilities mirror those of people without disabilities, </a:t>
            </a:r>
          </a:p>
          <a:p>
            <a:r>
              <a:rPr lang="en-GB" sz="1600" dirty="0">
                <a:solidFill>
                  <a:srgbClr val="FFFFFF"/>
                </a:solidFill>
              </a:rPr>
              <a:t>Inaccessible technologies can limit choices for, and enjoyment of, travel. Information and Communication Technologies (ICT) should help disabled tourists navigate through their tourism experience, </a:t>
            </a:r>
          </a:p>
          <a:p>
            <a:r>
              <a:rPr lang="en-GB" sz="1600" dirty="0">
                <a:solidFill>
                  <a:srgbClr val="FFFFFF"/>
                </a:solidFill>
              </a:rPr>
              <a:t>Booking sites, information boards, travel apps, etc often come in inaccessible formats or with limited functionality for disabled users</a:t>
            </a:r>
          </a:p>
          <a:p>
            <a:r>
              <a:rPr lang="en-GB" sz="1600" dirty="0">
                <a:solidFill>
                  <a:srgbClr val="FFFFFF"/>
                </a:solidFill>
              </a:rPr>
              <a:t>Universal Design principles mean everyone benefits</a:t>
            </a:r>
          </a:p>
          <a:p>
            <a:r>
              <a:rPr lang="en-GB" sz="1600" dirty="0">
                <a:solidFill>
                  <a:srgbClr val="FFFFFF"/>
                </a:solidFill>
              </a:rPr>
              <a:t>Reflects a whole of life approach</a:t>
            </a:r>
          </a:p>
        </p:txBody>
      </p:sp>
    </p:spTree>
    <p:extLst>
      <p:ext uri="{BB962C8B-B14F-4D97-AF65-F5344CB8AC3E}">
        <p14:creationId xmlns:p14="http://schemas.microsoft.com/office/powerpoint/2010/main" val="23014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DE7243B-5109-444B-8FAF-7437C66BC0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21332" cy="6858000"/>
          </a:xfrm>
          <a:custGeom>
            <a:avLst/>
            <a:gdLst>
              <a:gd name="connsiteX0" fmla="*/ 4421332 w 4421332"/>
              <a:gd name="connsiteY0" fmla="*/ 0 h 6858000"/>
              <a:gd name="connsiteX1" fmla="*/ 69075 w 4421332"/>
              <a:gd name="connsiteY1" fmla="*/ 0 h 6858000"/>
              <a:gd name="connsiteX2" fmla="*/ 35131 w 4421332"/>
              <a:gd name="connsiteY2" fmla="*/ 267128 h 6858000"/>
              <a:gd name="connsiteX3" fmla="*/ 0 w 4421332"/>
              <a:gd name="connsiteY3" fmla="*/ 962845 h 6858000"/>
              <a:gd name="connsiteX4" fmla="*/ 3276103 w 4421332"/>
              <a:gd name="connsiteY4" fmla="*/ 6782205 h 6858000"/>
              <a:gd name="connsiteX5" fmla="*/ 3407923 w 4421332"/>
              <a:gd name="connsiteY5" fmla="*/ 6858000 h 6858000"/>
              <a:gd name="connsiteX6" fmla="*/ 4421332 w 4421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1332" h="6858000">
                <a:moveTo>
                  <a:pt x="4421332" y="0"/>
                </a:moveTo>
                <a:lnTo>
                  <a:pt x="69075" y="0"/>
                </a:lnTo>
                <a:lnTo>
                  <a:pt x="35131" y="267128"/>
                </a:lnTo>
                <a:cubicBezTo>
                  <a:pt x="11901" y="495874"/>
                  <a:pt x="0" y="727970"/>
                  <a:pt x="0" y="962845"/>
                </a:cubicBezTo>
                <a:cubicBezTo>
                  <a:pt x="0" y="3429034"/>
                  <a:pt x="1312002" y="5588789"/>
                  <a:pt x="3276103" y="6782205"/>
                </a:cubicBezTo>
                <a:lnTo>
                  <a:pt x="3407923" y="6858000"/>
                </a:lnTo>
                <a:lnTo>
                  <a:pt x="442133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4C5D6221-DA7B-4611-AA26-7D8E349FDE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232227" cy="6858000"/>
          </a:xfrm>
          <a:custGeom>
            <a:avLst/>
            <a:gdLst>
              <a:gd name="connsiteX0" fmla="*/ 0 w 4232227"/>
              <a:gd name="connsiteY0" fmla="*/ 0 h 6858000"/>
              <a:gd name="connsiteX1" fmla="*/ 4161853 w 4232227"/>
              <a:gd name="connsiteY1" fmla="*/ 0 h 6858000"/>
              <a:gd name="connsiteX2" fmla="*/ 4197953 w 4232227"/>
              <a:gd name="connsiteY2" fmla="*/ 284091 h 6858000"/>
              <a:gd name="connsiteX3" fmla="*/ 4232227 w 4232227"/>
              <a:gd name="connsiteY3" fmla="*/ 962844 h 6858000"/>
              <a:gd name="connsiteX4" fmla="*/ 758007 w 4232227"/>
              <a:gd name="connsiteY4" fmla="*/ 6800152 h 6858000"/>
              <a:gd name="connsiteX5" fmla="*/ 645060 w 4232227"/>
              <a:gd name="connsiteY5" fmla="*/ 6858000 h 6858000"/>
              <a:gd name="connsiteX6" fmla="*/ 0 w 423222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32227" h="6858000">
                <a:moveTo>
                  <a:pt x="0" y="0"/>
                </a:moveTo>
                <a:lnTo>
                  <a:pt x="4161853" y="0"/>
                </a:lnTo>
                <a:lnTo>
                  <a:pt x="4197953" y="284091"/>
                </a:lnTo>
                <a:cubicBezTo>
                  <a:pt x="4220617" y="507260"/>
                  <a:pt x="4232227" y="733696"/>
                  <a:pt x="4232227" y="962844"/>
                </a:cubicBezTo>
                <a:cubicBezTo>
                  <a:pt x="4232227" y="3483472"/>
                  <a:pt x="2827409" y="5675986"/>
                  <a:pt x="758007" y="6800152"/>
                </a:cubicBezTo>
                <a:lnTo>
                  <a:pt x="645060" y="6858000"/>
                </a:lnTo>
                <a:lnTo>
                  <a:pt x="0" y="68580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04672" y="1412489"/>
            <a:ext cx="2871095" cy="2127124"/>
          </a:xfrm>
        </p:spPr>
        <p:txBody>
          <a:bodyPr anchor="t">
            <a:normAutofit/>
          </a:bodyPr>
          <a:lstStyle/>
          <a:p>
            <a:r>
              <a:rPr lang="en-GB" sz="3600">
                <a:solidFill>
                  <a:schemeClr val="bg1"/>
                </a:solidFill>
              </a:rPr>
              <a:t>Wales Council of the Blind Research </a:t>
            </a:r>
          </a:p>
        </p:txBody>
      </p:sp>
      <p:sp>
        <p:nvSpPr>
          <p:cNvPr id="5" name="Content Placeholder 4"/>
          <p:cNvSpPr>
            <a:spLocks noGrp="1"/>
          </p:cNvSpPr>
          <p:nvPr>
            <p:ph sz="half" idx="1"/>
          </p:nvPr>
        </p:nvSpPr>
        <p:spPr>
          <a:xfrm>
            <a:off x="5198993" y="1412489"/>
            <a:ext cx="2926080" cy="4363844"/>
          </a:xfrm>
        </p:spPr>
        <p:txBody>
          <a:bodyPr>
            <a:normAutofit/>
          </a:bodyPr>
          <a:lstStyle/>
          <a:p>
            <a:r>
              <a:rPr lang="en-GB" sz="1700"/>
              <a:t>Wales Council of the Blind with Cardiff Met designed a small qualitative study to provide an insight into the accessible information needs of vision impaired travellers, their use of assistive technologies with the tourism information communication technologies, pre-travel; travelling to and from the holiday destinations. </a:t>
            </a:r>
          </a:p>
          <a:p>
            <a:r>
              <a:rPr lang="en-GB" sz="1700"/>
              <a:t>9 interviews conducted by WCB with vision impaired people</a:t>
            </a:r>
          </a:p>
          <a:p>
            <a:endParaRPr lang="en-GB" sz="1700"/>
          </a:p>
        </p:txBody>
      </p:sp>
      <p:sp>
        <p:nvSpPr>
          <p:cNvPr id="4" name="Content Placeholder 3"/>
          <p:cNvSpPr>
            <a:spLocks noGrp="1"/>
          </p:cNvSpPr>
          <p:nvPr>
            <p:ph sz="half" idx="2"/>
          </p:nvPr>
        </p:nvSpPr>
        <p:spPr>
          <a:xfrm>
            <a:off x="8451604" y="1412489"/>
            <a:ext cx="2926080" cy="4363844"/>
          </a:xfrm>
        </p:spPr>
        <p:txBody>
          <a:bodyPr>
            <a:normAutofit/>
          </a:bodyPr>
          <a:lstStyle/>
          <a:p>
            <a:r>
              <a:rPr lang="en-GB" sz="2000"/>
              <a:t>Inconsistency of design</a:t>
            </a:r>
          </a:p>
          <a:p>
            <a:r>
              <a:rPr lang="en-GB" sz="2000"/>
              <a:t>Not updated</a:t>
            </a:r>
          </a:p>
          <a:p>
            <a:r>
              <a:rPr lang="en-GB" sz="2000"/>
              <a:t>Confusing technology</a:t>
            </a:r>
          </a:p>
          <a:p>
            <a:endParaRPr lang="en-GB" sz="2000"/>
          </a:p>
          <a:p>
            <a:r>
              <a:rPr lang="en-GB" sz="2000"/>
              <a:t>Universal Design</a:t>
            </a:r>
          </a:p>
          <a:p>
            <a:r>
              <a:rPr lang="en-GB" sz="2000"/>
              <a:t>Designers and tourism providers have a role to play</a:t>
            </a:r>
          </a:p>
          <a:p>
            <a:r>
              <a:rPr lang="en-GB" sz="2000"/>
              <a:t>Requires co-ordinated approaches</a:t>
            </a:r>
          </a:p>
        </p:txBody>
      </p:sp>
    </p:spTree>
    <p:extLst>
      <p:ext uri="{BB962C8B-B14F-4D97-AF65-F5344CB8AC3E}">
        <p14:creationId xmlns:p14="http://schemas.microsoft.com/office/powerpoint/2010/main" val="586453720"/>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E965-57A6-44EC-98CC-BFFE2DA7AABF}"/>
              </a:ext>
            </a:extLst>
          </p:cNvPr>
          <p:cNvSpPr>
            <a:spLocks noGrp="1"/>
          </p:cNvSpPr>
          <p:nvPr>
            <p:ph type="title"/>
          </p:nvPr>
        </p:nvSpPr>
        <p:spPr>
          <a:xfrm>
            <a:off x="838200" y="214312"/>
            <a:ext cx="10515600" cy="1325563"/>
          </a:xfrm>
        </p:spPr>
        <p:txBody>
          <a:bodyPr/>
          <a:lstStyle/>
          <a:p>
            <a:r>
              <a:rPr lang="en-GB" dirty="0"/>
              <a:t>Purpose of this exploratory study</a:t>
            </a:r>
          </a:p>
        </p:txBody>
      </p:sp>
      <p:graphicFrame>
        <p:nvGraphicFramePr>
          <p:cNvPr id="7" name="Content Placeholder 2">
            <a:extLst>
              <a:ext uri="{FF2B5EF4-FFF2-40B4-BE49-F238E27FC236}">
                <a16:creationId xmlns:a16="http://schemas.microsoft.com/office/drawing/2014/main" id="{24A00782-15F6-435F-AA7F-59F77B4B7113}"/>
              </a:ext>
            </a:extLst>
          </p:cNvPr>
          <p:cNvGraphicFramePr>
            <a:graphicFrameLocks noGrp="1"/>
          </p:cNvGraphicFramePr>
          <p:nvPr>
            <p:ph idx="1"/>
          </p:nvPr>
        </p:nvGraphicFramePr>
        <p:xfrm>
          <a:off x="838200" y="1489075"/>
          <a:ext cx="4780280" cy="4657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2">
            <a:extLst>
              <a:ext uri="{FF2B5EF4-FFF2-40B4-BE49-F238E27FC236}">
                <a16:creationId xmlns:a16="http://schemas.microsoft.com/office/drawing/2014/main" id="{29AF082B-1431-45E8-9E40-72C7895502D4}"/>
              </a:ext>
            </a:extLst>
          </p:cNvPr>
          <p:cNvSpPr txBox="1">
            <a:spLocks/>
          </p:cNvSpPr>
          <p:nvPr/>
        </p:nvSpPr>
        <p:spPr>
          <a:xfrm>
            <a:off x="6446520" y="1539875"/>
            <a:ext cx="4638040" cy="363156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The focus</a:t>
            </a:r>
          </a:p>
          <a:p>
            <a:pPr marL="0" indent="0">
              <a:buNone/>
            </a:pPr>
            <a:endParaRPr lang="en-GB" dirty="0"/>
          </a:p>
          <a:p>
            <a:pPr marL="0" indent="0">
              <a:buNone/>
            </a:pPr>
            <a:endParaRPr lang="en-GB" dirty="0"/>
          </a:p>
          <a:p>
            <a:pPr marL="0" indent="0">
              <a:buNone/>
            </a:pPr>
            <a:endParaRPr lang="en-GB" dirty="0"/>
          </a:p>
          <a:p>
            <a:r>
              <a:rPr lang="en-GB" dirty="0"/>
              <a:t>Booking apps designed to book travel and travel related sources</a:t>
            </a:r>
          </a:p>
          <a:p>
            <a:r>
              <a:rPr lang="en-GB" dirty="0"/>
              <a:t>Mobility apps designed to aid mobility within a destination</a:t>
            </a:r>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9940" y="1379220"/>
            <a:ext cx="2552700" cy="1790700"/>
          </a:xfrm>
          <a:prstGeom prst="rect">
            <a:avLst/>
          </a:prstGeom>
        </p:spPr>
      </p:pic>
    </p:spTree>
    <p:extLst>
      <p:ext uri="{BB962C8B-B14F-4D97-AF65-F5344CB8AC3E}">
        <p14:creationId xmlns:p14="http://schemas.microsoft.com/office/powerpoint/2010/main" val="211853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69D1E56B-5A61-48F6-9A0C-E2D8C63E5BF2}"/>
              </a:ext>
            </a:extLst>
          </p:cNvPr>
          <p:cNvGraphicFramePr/>
          <p:nvPr>
            <p:extLst>
              <p:ext uri="{D42A27DB-BD31-4B8C-83A1-F6EECF244321}">
                <p14:modId xmlns:p14="http://schemas.microsoft.com/office/powerpoint/2010/main" val="3427409639"/>
              </p:ext>
            </p:extLst>
          </p:nvPr>
        </p:nvGraphicFramePr>
        <p:xfrm>
          <a:off x="1476375" y="576791"/>
          <a:ext cx="9363075"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2256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65AD9-B80F-4B33-BA41-C778B0BD29F1}"/>
              </a:ext>
            </a:extLst>
          </p:cNvPr>
          <p:cNvSpPr>
            <a:spLocks noGrp="1"/>
          </p:cNvSpPr>
          <p:nvPr>
            <p:ph type="title"/>
          </p:nvPr>
        </p:nvSpPr>
        <p:spPr>
          <a:xfrm>
            <a:off x="958273" y="103977"/>
            <a:ext cx="10515600" cy="1325563"/>
          </a:xfrm>
        </p:spPr>
        <p:style>
          <a:lnRef idx="2">
            <a:schemeClr val="dk1"/>
          </a:lnRef>
          <a:fillRef idx="1">
            <a:schemeClr val="lt1"/>
          </a:fillRef>
          <a:effectRef idx="0">
            <a:schemeClr val="dk1"/>
          </a:effectRef>
          <a:fontRef idx="minor">
            <a:schemeClr val="dk1"/>
          </a:fontRef>
        </p:style>
        <p:txBody>
          <a:bodyPr/>
          <a:lstStyle/>
          <a:p>
            <a:pPr algn="ctr"/>
            <a:r>
              <a:rPr lang="en-GB" dirty="0"/>
              <a:t>Accessible Apps study proposed Roadmap</a:t>
            </a:r>
          </a:p>
        </p:txBody>
      </p:sp>
      <p:sp>
        <p:nvSpPr>
          <p:cNvPr id="4" name="Rectangle 3">
            <a:extLst>
              <a:ext uri="{FF2B5EF4-FFF2-40B4-BE49-F238E27FC236}">
                <a16:creationId xmlns:a16="http://schemas.microsoft.com/office/drawing/2014/main" id="{E3713F31-DECA-4BD4-B960-33A9954F25E7}"/>
              </a:ext>
            </a:extLst>
          </p:cNvPr>
          <p:cNvSpPr/>
          <p:nvPr/>
        </p:nvSpPr>
        <p:spPr>
          <a:xfrm>
            <a:off x="600076" y="2981323"/>
            <a:ext cx="1809750" cy="162877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sp>
        <p:nvSpPr>
          <p:cNvPr id="7" name="Rectangle 6">
            <a:extLst>
              <a:ext uri="{FF2B5EF4-FFF2-40B4-BE49-F238E27FC236}">
                <a16:creationId xmlns:a16="http://schemas.microsoft.com/office/drawing/2014/main" id="{196BFB40-8B09-4ECA-879C-4305F1C2D69A}"/>
              </a:ext>
            </a:extLst>
          </p:cNvPr>
          <p:cNvSpPr/>
          <p:nvPr/>
        </p:nvSpPr>
        <p:spPr>
          <a:xfrm>
            <a:off x="3183731" y="4759326"/>
            <a:ext cx="1435894" cy="14224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772516B-DCF6-481A-B588-AACF12F4C7B7}"/>
              </a:ext>
            </a:extLst>
          </p:cNvPr>
          <p:cNvSpPr/>
          <p:nvPr/>
        </p:nvSpPr>
        <p:spPr>
          <a:xfrm>
            <a:off x="3167061" y="1568451"/>
            <a:ext cx="1423990" cy="14224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57F4137-920A-42C6-9A53-8DDCC90C9032}"/>
              </a:ext>
            </a:extLst>
          </p:cNvPr>
          <p:cNvSpPr/>
          <p:nvPr/>
        </p:nvSpPr>
        <p:spPr>
          <a:xfrm>
            <a:off x="4938712" y="2981323"/>
            <a:ext cx="1809750" cy="162877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26E4310-9C13-42E5-BAAC-58723B26D536}"/>
              </a:ext>
            </a:extLst>
          </p:cNvPr>
          <p:cNvSpPr/>
          <p:nvPr/>
        </p:nvSpPr>
        <p:spPr>
          <a:xfrm>
            <a:off x="7600950" y="2976560"/>
            <a:ext cx="1809750" cy="162877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AD5F285E-1B39-492D-8A96-9AC35C2A589C}"/>
              </a:ext>
            </a:extLst>
          </p:cNvPr>
          <p:cNvSpPr/>
          <p:nvPr/>
        </p:nvSpPr>
        <p:spPr>
          <a:xfrm>
            <a:off x="10067924" y="2976559"/>
            <a:ext cx="1809750" cy="16287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Arrow Connector 14">
            <a:extLst>
              <a:ext uri="{FF2B5EF4-FFF2-40B4-BE49-F238E27FC236}">
                <a16:creationId xmlns:a16="http://schemas.microsoft.com/office/drawing/2014/main" id="{7F95AEA1-4C18-4F86-9F9C-E672195E9FF4}"/>
              </a:ext>
            </a:extLst>
          </p:cNvPr>
          <p:cNvCxnSpPr/>
          <p:nvPr/>
        </p:nvCxnSpPr>
        <p:spPr>
          <a:xfrm flipV="1">
            <a:off x="2543175" y="3086100"/>
            <a:ext cx="1057275" cy="63817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6" name="Straight Arrow Connector 15">
            <a:extLst>
              <a:ext uri="{FF2B5EF4-FFF2-40B4-BE49-F238E27FC236}">
                <a16:creationId xmlns:a16="http://schemas.microsoft.com/office/drawing/2014/main" id="{4EA51BA4-C1A8-4A68-A52F-09875EB1B6C0}"/>
              </a:ext>
            </a:extLst>
          </p:cNvPr>
          <p:cNvCxnSpPr>
            <a:cxnSpLocks/>
          </p:cNvCxnSpPr>
          <p:nvPr/>
        </p:nvCxnSpPr>
        <p:spPr>
          <a:xfrm>
            <a:off x="2547937" y="3924300"/>
            <a:ext cx="1052513" cy="73342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8" name="Straight Arrow Connector 17">
            <a:extLst>
              <a:ext uri="{FF2B5EF4-FFF2-40B4-BE49-F238E27FC236}">
                <a16:creationId xmlns:a16="http://schemas.microsoft.com/office/drawing/2014/main" id="{C3DA8E72-CF35-4982-9E79-5CE81102107C}"/>
              </a:ext>
            </a:extLst>
          </p:cNvPr>
          <p:cNvCxnSpPr/>
          <p:nvPr/>
        </p:nvCxnSpPr>
        <p:spPr>
          <a:xfrm flipV="1">
            <a:off x="3819526" y="3971926"/>
            <a:ext cx="1057275" cy="63817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9" name="Straight Arrow Connector 18">
            <a:extLst>
              <a:ext uri="{FF2B5EF4-FFF2-40B4-BE49-F238E27FC236}">
                <a16:creationId xmlns:a16="http://schemas.microsoft.com/office/drawing/2014/main" id="{069873C3-E6B7-4A43-A56E-AC212B20E1A7}"/>
              </a:ext>
            </a:extLst>
          </p:cNvPr>
          <p:cNvCxnSpPr>
            <a:cxnSpLocks/>
          </p:cNvCxnSpPr>
          <p:nvPr/>
        </p:nvCxnSpPr>
        <p:spPr>
          <a:xfrm>
            <a:off x="3824288" y="3048000"/>
            <a:ext cx="1052513" cy="73342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0" name="Straight Arrow Connector 19">
            <a:extLst>
              <a:ext uri="{FF2B5EF4-FFF2-40B4-BE49-F238E27FC236}">
                <a16:creationId xmlns:a16="http://schemas.microsoft.com/office/drawing/2014/main" id="{A2D1EDB6-36FC-4CA2-B197-B73F392F67DC}"/>
              </a:ext>
            </a:extLst>
          </p:cNvPr>
          <p:cNvCxnSpPr>
            <a:cxnSpLocks/>
          </p:cNvCxnSpPr>
          <p:nvPr/>
        </p:nvCxnSpPr>
        <p:spPr>
          <a:xfrm>
            <a:off x="6991350" y="3800473"/>
            <a:ext cx="428625"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3" name="Straight Arrow Connector 22">
            <a:extLst>
              <a:ext uri="{FF2B5EF4-FFF2-40B4-BE49-F238E27FC236}">
                <a16:creationId xmlns:a16="http://schemas.microsoft.com/office/drawing/2014/main" id="{6D629FFA-A43A-4108-8958-0519444FAB7B}"/>
              </a:ext>
            </a:extLst>
          </p:cNvPr>
          <p:cNvCxnSpPr>
            <a:cxnSpLocks/>
          </p:cNvCxnSpPr>
          <p:nvPr/>
        </p:nvCxnSpPr>
        <p:spPr>
          <a:xfrm>
            <a:off x="9563100" y="3829048"/>
            <a:ext cx="428625"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6" name="TextBox 25">
            <a:extLst>
              <a:ext uri="{FF2B5EF4-FFF2-40B4-BE49-F238E27FC236}">
                <a16:creationId xmlns:a16="http://schemas.microsoft.com/office/drawing/2014/main" id="{5D163986-FADB-4840-83E5-F0230C88ECFF}"/>
              </a:ext>
            </a:extLst>
          </p:cNvPr>
          <p:cNvSpPr txBox="1"/>
          <p:nvPr/>
        </p:nvSpPr>
        <p:spPr>
          <a:xfrm>
            <a:off x="576262" y="3429000"/>
            <a:ext cx="1890713" cy="923330"/>
          </a:xfrm>
          <a:prstGeom prst="rect">
            <a:avLst/>
          </a:prstGeom>
          <a:noFill/>
        </p:spPr>
        <p:txBody>
          <a:bodyPr wrap="square">
            <a:spAutoFit/>
          </a:bodyPr>
          <a:lstStyle/>
          <a:p>
            <a:pPr algn="ctr"/>
            <a:r>
              <a:rPr lang="en-GB" dirty="0"/>
              <a:t>Tourist Accessible Apps scoping survey</a:t>
            </a:r>
          </a:p>
        </p:txBody>
      </p:sp>
      <p:sp>
        <p:nvSpPr>
          <p:cNvPr id="27" name="TextBox 26">
            <a:extLst>
              <a:ext uri="{FF2B5EF4-FFF2-40B4-BE49-F238E27FC236}">
                <a16:creationId xmlns:a16="http://schemas.microsoft.com/office/drawing/2014/main" id="{1FB50D07-487D-4C03-9D20-EBAA182DE2E2}"/>
              </a:ext>
            </a:extLst>
          </p:cNvPr>
          <p:cNvSpPr txBox="1"/>
          <p:nvPr/>
        </p:nvSpPr>
        <p:spPr>
          <a:xfrm>
            <a:off x="2986088" y="1848844"/>
            <a:ext cx="1890713" cy="646331"/>
          </a:xfrm>
          <a:prstGeom prst="rect">
            <a:avLst/>
          </a:prstGeom>
          <a:noFill/>
        </p:spPr>
        <p:txBody>
          <a:bodyPr wrap="square">
            <a:spAutoFit/>
          </a:bodyPr>
          <a:lstStyle/>
          <a:p>
            <a:pPr algn="ctr"/>
            <a:r>
              <a:rPr lang="en-GB" dirty="0"/>
              <a:t>Booking Apps Study</a:t>
            </a:r>
          </a:p>
        </p:txBody>
      </p:sp>
      <p:sp>
        <p:nvSpPr>
          <p:cNvPr id="28" name="TextBox 27">
            <a:extLst>
              <a:ext uri="{FF2B5EF4-FFF2-40B4-BE49-F238E27FC236}">
                <a16:creationId xmlns:a16="http://schemas.microsoft.com/office/drawing/2014/main" id="{4ACCD159-A0B8-4832-8B9E-57A3BC4DE26A}"/>
              </a:ext>
            </a:extLst>
          </p:cNvPr>
          <p:cNvSpPr txBox="1"/>
          <p:nvPr/>
        </p:nvSpPr>
        <p:spPr>
          <a:xfrm>
            <a:off x="2986088" y="4972643"/>
            <a:ext cx="1890713" cy="646331"/>
          </a:xfrm>
          <a:prstGeom prst="rect">
            <a:avLst/>
          </a:prstGeom>
          <a:noFill/>
        </p:spPr>
        <p:txBody>
          <a:bodyPr wrap="square">
            <a:spAutoFit/>
          </a:bodyPr>
          <a:lstStyle/>
          <a:p>
            <a:pPr algn="ctr"/>
            <a:r>
              <a:rPr lang="en-GB" dirty="0"/>
              <a:t>Mobility Apps Study</a:t>
            </a:r>
          </a:p>
        </p:txBody>
      </p:sp>
      <p:sp>
        <p:nvSpPr>
          <p:cNvPr id="29" name="TextBox 28">
            <a:extLst>
              <a:ext uri="{FF2B5EF4-FFF2-40B4-BE49-F238E27FC236}">
                <a16:creationId xmlns:a16="http://schemas.microsoft.com/office/drawing/2014/main" id="{851A16BA-ADAA-4831-A38E-1C78AF392023}"/>
              </a:ext>
            </a:extLst>
          </p:cNvPr>
          <p:cNvSpPr txBox="1"/>
          <p:nvPr/>
        </p:nvSpPr>
        <p:spPr>
          <a:xfrm>
            <a:off x="4919662" y="3262610"/>
            <a:ext cx="1890713" cy="646331"/>
          </a:xfrm>
          <a:prstGeom prst="rect">
            <a:avLst/>
          </a:prstGeom>
          <a:noFill/>
        </p:spPr>
        <p:txBody>
          <a:bodyPr wrap="square">
            <a:spAutoFit/>
          </a:bodyPr>
          <a:lstStyle/>
          <a:p>
            <a:pPr algn="ctr"/>
            <a:r>
              <a:rPr lang="en-GB" dirty="0"/>
              <a:t>Collating and Analysing Data</a:t>
            </a:r>
          </a:p>
        </p:txBody>
      </p:sp>
      <p:sp>
        <p:nvSpPr>
          <p:cNvPr id="30" name="TextBox 29">
            <a:extLst>
              <a:ext uri="{FF2B5EF4-FFF2-40B4-BE49-F238E27FC236}">
                <a16:creationId xmlns:a16="http://schemas.microsoft.com/office/drawing/2014/main" id="{15BFC174-EB21-417B-B011-D4DFE95AEAB5}"/>
              </a:ext>
            </a:extLst>
          </p:cNvPr>
          <p:cNvSpPr txBox="1"/>
          <p:nvPr/>
        </p:nvSpPr>
        <p:spPr>
          <a:xfrm>
            <a:off x="7596187" y="3325595"/>
            <a:ext cx="1890713" cy="646331"/>
          </a:xfrm>
          <a:prstGeom prst="rect">
            <a:avLst/>
          </a:prstGeom>
          <a:noFill/>
        </p:spPr>
        <p:txBody>
          <a:bodyPr wrap="square">
            <a:spAutoFit/>
          </a:bodyPr>
          <a:lstStyle/>
          <a:p>
            <a:pPr algn="ctr"/>
            <a:r>
              <a:rPr lang="en-GB" dirty="0"/>
              <a:t>App </a:t>
            </a:r>
          </a:p>
          <a:p>
            <a:pPr algn="ctr"/>
            <a:r>
              <a:rPr lang="en-GB" dirty="0"/>
              <a:t>Development</a:t>
            </a:r>
          </a:p>
        </p:txBody>
      </p:sp>
      <p:sp>
        <p:nvSpPr>
          <p:cNvPr id="31" name="TextBox 30">
            <a:extLst>
              <a:ext uri="{FF2B5EF4-FFF2-40B4-BE49-F238E27FC236}">
                <a16:creationId xmlns:a16="http://schemas.microsoft.com/office/drawing/2014/main" id="{2434DC8D-DA82-4072-9F79-3E8EB55FF5A1}"/>
              </a:ext>
            </a:extLst>
          </p:cNvPr>
          <p:cNvSpPr txBox="1"/>
          <p:nvPr/>
        </p:nvSpPr>
        <p:spPr>
          <a:xfrm>
            <a:off x="10027443" y="3325594"/>
            <a:ext cx="1890713" cy="369332"/>
          </a:xfrm>
          <a:prstGeom prst="rect">
            <a:avLst/>
          </a:prstGeom>
          <a:noFill/>
        </p:spPr>
        <p:txBody>
          <a:bodyPr wrap="square">
            <a:spAutoFit/>
          </a:bodyPr>
          <a:lstStyle/>
          <a:p>
            <a:pPr algn="ctr"/>
            <a:r>
              <a:rPr lang="en-GB" dirty="0"/>
              <a:t>Trials of App</a:t>
            </a:r>
          </a:p>
        </p:txBody>
      </p:sp>
    </p:spTree>
    <p:extLst>
      <p:ext uri="{BB962C8B-B14F-4D97-AF65-F5344CB8AC3E}">
        <p14:creationId xmlns:p14="http://schemas.microsoft.com/office/powerpoint/2010/main" val="377512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4052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C31714D-C488-4E06-8A68-F7A6566A2A82}"/>
              </a:ext>
            </a:extLst>
          </p:cNvPr>
          <p:cNvSpPr>
            <a:spLocks noGrp="1"/>
          </p:cNvSpPr>
          <p:nvPr>
            <p:ph type="title"/>
          </p:nvPr>
        </p:nvSpPr>
        <p:spPr>
          <a:xfrm>
            <a:off x="524256" y="516804"/>
            <a:ext cx="6594189" cy="1625210"/>
          </a:xfrm>
        </p:spPr>
        <p:txBody>
          <a:bodyPr>
            <a:normAutofit/>
          </a:bodyPr>
          <a:lstStyle/>
          <a:p>
            <a:r>
              <a:rPr lang="en-GB">
                <a:solidFill>
                  <a:srgbClr val="FFFFFF"/>
                </a:solidFill>
              </a:rPr>
              <a:t>Methodology and Research Design Phase 1</a:t>
            </a:r>
          </a:p>
        </p:txBody>
      </p:sp>
      <p:sp>
        <p:nvSpPr>
          <p:cNvPr id="11" name="Rectangle 10">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744" y="2899678"/>
            <a:ext cx="6579910" cy="3168104"/>
          </a:xfrm>
          <a:prstGeom prst="rect">
            <a:avLst/>
          </a:prstGeom>
        </p:spPr>
      </p:pic>
      <p:sp>
        <p:nvSpPr>
          <p:cNvPr id="13" name="Rectangle 1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1DAC059-0E3D-4B99-912C-8BA373F76A4B}"/>
              </a:ext>
            </a:extLst>
          </p:cNvPr>
          <p:cNvSpPr>
            <a:spLocks noGrp="1"/>
          </p:cNvSpPr>
          <p:nvPr>
            <p:ph idx="1"/>
          </p:nvPr>
        </p:nvSpPr>
        <p:spPr>
          <a:xfrm>
            <a:off x="8029319" y="917725"/>
            <a:ext cx="3424739" cy="4852362"/>
          </a:xfrm>
        </p:spPr>
        <p:txBody>
          <a:bodyPr anchor="ctr">
            <a:normAutofit/>
          </a:bodyPr>
          <a:lstStyle/>
          <a:p>
            <a:r>
              <a:rPr lang="en-GB" sz="2000">
                <a:solidFill>
                  <a:srgbClr val="FFFFFF"/>
                </a:solidFill>
              </a:rPr>
              <a:t>Online quantitative survey – Qualtrics</a:t>
            </a:r>
          </a:p>
          <a:p>
            <a:r>
              <a:rPr lang="en-GB" sz="2000">
                <a:solidFill>
                  <a:srgbClr val="FFFFFF"/>
                </a:solidFill>
              </a:rPr>
              <a:t>Questions designed using the TAM?</a:t>
            </a:r>
          </a:p>
          <a:p>
            <a:r>
              <a:rPr lang="en-GB" sz="2000">
                <a:solidFill>
                  <a:srgbClr val="FFFFFF"/>
                </a:solidFill>
              </a:rPr>
              <a:t>Convenience/snowballing sampling</a:t>
            </a:r>
          </a:p>
          <a:p>
            <a:r>
              <a:rPr lang="en-GB" sz="2000">
                <a:solidFill>
                  <a:srgbClr val="FFFFFF"/>
                </a:solidFill>
              </a:rPr>
              <a:t>Accessible format/alternative methods for potential vision impaired respondents</a:t>
            </a:r>
          </a:p>
          <a:p>
            <a:r>
              <a:rPr lang="en-GB" sz="2000">
                <a:solidFill>
                  <a:srgbClr val="FFFFFF"/>
                </a:solidFill>
              </a:rPr>
              <a:t>Analysis – Qualtrics and SPSS</a:t>
            </a:r>
          </a:p>
          <a:p>
            <a:r>
              <a:rPr lang="en-GB" sz="2000">
                <a:solidFill>
                  <a:srgbClr val="FFFFFF"/>
                </a:solidFill>
              </a:rPr>
              <a:t>Live from March 2021 – present responses ?</a:t>
            </a:r>
          </a:p>
          <a:p>
            <a:endParaRPr lang="en-GB" sz="2000">
              <a:solidFill>
                <a:srgbClr val="FFFFFF"/>
              </a:solidFill>
            </a:endParaRPr>
          </a:p>
        </p:txBody>
      </p:sp>
    </p:spTree>
    <p:extLst>
      <p:ext uri="{BB962C8B-B14F-4D97-AF65-F5344CB8AC3E}">
        <p14:creationId xmlns:p14="http://schemas.microsoft.com/office/powerpoint/2010/main" val="3001316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C32746-3B51-48A0-B271-22D73658B006}"/>
              </a:ext>
            </a:extLst>
          </p:cNvPr>
          <p:cNvSpPr>
            <a:spLocks noGrp="1"/>
          </p:cNvSpPr>
          <p:nvPr>
            <p:ph type="title"/>
          </p:nvPr>
        </p:nvSpPr>
        <p:spPr>
          <a:xfrm>
            <a:off x="635000" y="640823"/>
            <a:ext cx="3418659" cy="5583148"/>
          </a:xfrm>
        </p:spPr>
        <p:txBody>
          <a:bodyPr anchor="ctr">
            <a:normAutofit/>
          </a:bodyPr>
          <a:lstStyle/>
          <a:p>
            <a:r>
              <a:rPr lang="en-GB" sz="5400"/>
              <a:t>Wider context and application</a:t>
            </a:r>
            <a:endParaRPr lang="en-GB" sz="5400" dirty="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62F894F9-6726-437D-B9F8-99B8872D0846}"/>
              </a:ext>
            </a:extLst>
          </p:cNvPr>
          <p:cNvGraphicFramePr>
            <a:graphicFrameLocks noGrp="1"/>
          </p:cNvGraphicFramePr>
          <p:nvPr>
            <p:ph idx="1"/>
            <p:extLst>
              <p:ext uri="{D42A27DB-BD31-4B8C-83A1-F6EECF244321}">
                <p14:modId xmlns:p14="http://schemas.microsoft.com/office/powerpoint/2010/main" val="1980919214"/>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8837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6B1D0CBFFF90043B5EDD882E957647F" ma:contentTypeVersion="4" ma:contentTypeDescription="Create a new document." ma:contentTypeScope="" ma:versionID="ee3004e998ff62fc23a8eb5e6a787ebd">
  <xsd:schema xmlns:xsd="http://www.w3.org/2001/XMLSchema" xmlns:xs="http://www.w3.org/2001/XMLSchema" xmlns:p="http://schemas.microsoft.com/office/2006/metadata/properties" xmlns:ns2="f4ca20ed-7149-4016-b828-35c61acccd33" targetNamespace="http://schemas.microsoft.com/office/2006/metadata/properties" ma:root="true" ma:fieldsID="8d398b166b9cb938ba08c5b08bf9c7b1" ns2:_="">
    <xsd:import namespace="f4ca20ed-7149-4016-b828-35c61acccd3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ca20ed-7149-4016-b828-35c61acccd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11C3A06-73DA-490B-81D4-331C0D5A2DF6}">
  <ds:schemaRefs>
    <ds:schemaRef ds:uri="http://schemas.microsoft.com/sharepoint/v3/contenttype/forms"/>
  </ds:schemaRefs>
</ds:datastoreItem>
</file>

<file path=customXml/itemProps2.xml><?xml version="1.0" encoding="utf-8"?>
<ds:datastoreItem xmlns:ds="http://schemas.openxmlformats.org/officeDocument/2006/customXml" ds:itemID="{4CD693EB-00B7-49A0-BA04-DF4433B334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ca20ed-7149-4016-b828-35c61acccd3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9653DD1-27EC-4A21-A03A-0B6AFA298C5E}">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239</TotalTime>
  <Words>543</Words>
  <Application>Microsoft Office PowerPoint</Application>
  <PresentationFormat>Widescreen</PresentationFormat>
  <Paragraphs>71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Accessible Mobile Apps An Exploratory Study</vt:lpstr>
      <vt:lpstr>Catalyst for the research</vt:lpstr>
      <vt:lpstr>Context</vt:lpstr>
      <vt:lpstr>Wales Council of the Blind Research </vt:lpstr>
      <vt:lpstr>Purpose of this exploratory study</vt:lpstr>
      <vt:lpstr>PowerPoint Presentation</vt:lpstr>
      <vt:lpstr>Accessible Apps study proposed Roadmap</vt:lpstr>
      <vt:lpstr>Methodology and Research Design Phase 1</vt:lpstr>
      <vt:lpstr>Wider context and application</vt:lpstr>
      <vt:lpstr>Journal proposal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Accessible Apps – An Exploratory Study</dc:title>
  <dc:creator>vicky richards</dc:creator>
  <cp:lastModifiedBy>vicky richards</cp:lastModifiedBy>
  <cp:revision>27</cp:revision>
  <dcterms:created xsi:type="dcterms:W3CDTF">2021-05-12T22:05:26Z</dcterms:created>
  <dcterms:modified xsi:type="dcterms:W3CDTF">2021-05-14T11:14:38Z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0x01010096B1D0CBFFF90043B5EDD882E957647F</vt:lpwstr>
  </property>
</Properties>
</file>