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44" r:id="rId1"/>
  </p:sldMasterIdLst>
  <p:notesMasterIdLst>
    <p:notesMasterId r:id="rId18"/>
  </p:notesMasterIdLst>
  <p:sldIdLst>
    <p:sldId id="256" r:id="rId2"/>
    <p:sldId id="268" r:id="rId3"/>
    <p:sldId id="257" r:id="rId4"/>
    <p:sldId id="258" r:id="rId5"/>
    <p:sldId id="259" r:id="rId6"/>
    <p:sldId id="260" r:id="rId7"/>
    <p:sldId id="261" r:id="rId8"/>
    <p:sldId id="270" r:id="rId9"/>
    <p:sldId id="263" r:id="rId10"/>
    <p:sldId id="264" r:id="rId11"/>
    <p:sldId id="265" r:id="rId12"/>
    <p:sldId id="271" r:id="rId13"/>
    <p:sldId id="272" r:id="rId14"/>
    <p:sldId id="273" r:id="rId15"/>
    <p:sldId id="274"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9" roundtripDataSignature="AMtx7miRSs8hvQFzUfTRLEhC2yTyBz6cC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484" autoAdjust="0"/>
  </p:normalViewPr>
  <p:slideViewPr>
    <p:cSldViewPr snapToGrid="0">
      <p:cViewPr varScale="1">
        <p:scale>
          <a:sx n="62" d="100"/>
          <a:sy n="62" d="100"/>
        </p:scale>
        <p:origin x="145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84" name="Google Shape;18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dirty="0"/>
          </a:p>
        </p:txBody>
      </p:sp>
    </p:spTree>
    <p:extLst>
      <p:ext uri="{BB962C8B-B14F-4D97-AF65-F5344CB8AC3E}">
        <p14:creationId xmlns:p14="http://schemas.microsoft.com/office/powerpoint/2010/main" val="1511260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dirty="0"/>
          </a:p>
        </p:txBody>
      </p:sp>
    </p:spTree>
    <p:extLst>
      <p:ext uri="{BB962C8B-B14F-4D97-AF65-F5344CB8AC3E}">
        <p14:creationId xmlns:p14="http://schemas.microsoft.com/office/powerpoint/2010/main" val="2895717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dirty="0"/>
          </a:p>
        </p:txBody>
      </p:sp>
    </p:spTree>
    <p:extLst>
      <p:ext uri="{BB962C8B-B14F-4D97-AF65-F5344CB8AC3E}">
        <p14:creationId xmlns:p14="http://schemas.microsoft.com/office/powerpoint/2010/main" val="1959742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dirty="0"/>
          </a:p>
        </p:txBody>
      </p:sp>
    </p:spTree>
    <p:extLst>
      <p:ext uri="{BB962C8B-B14F-4D97-AF65-F5344CB8AC3E}">
        <p14:creationId xmlns:p14="http://schemas.microsoft.com/office/powerpoint/2010/main" val="66045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0" name="Google Shape;20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extLst>
      <p:ext uri="{BB962C8B-B14F-4D97-AF65-F5344CB8AC3E}">
        <p14:creationId xmlns:p14="http://schemas.microsoft.com/office/powerpoint/2010/main" val="4193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2" name="Google Shape;11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dirty="0"/>
          </a:p>
        </p:txBody>
      </p:sp>
    </p:spTree>
    <p:extLst>
      <p:ext uri="{BB962C8B-B14F-4D97-AF65-F5344CB8AC3E}">
        <p14:creationId xmlns:p14="http://schemas.microsoft.com/office/powerpoint/2010/main" val="1929305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8" name="Google Shape;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2" name="Google Shape;11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2" name="Google Shape;12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dirty="0"/>
          </a:p>
        </p:txBody>
      </p:sp>
      <p:sp>
        <p:nvSpPr>
          <p:cNvPr id="154" name="Google Shape;154;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5" name="Google Shape;17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6181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5" name="Google Shape;17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A4271-DB83-485D-A164-9600BF6319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DDBA5FCE-07A1-48D3-B600-379E9A99D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29D9606-3909-4C1E-B07C-F52791ECA6CA}"/>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ACF1C4AE-6875-4AAF-93A7-062A66FDA948}"/>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D5E5B2B0-15E1-43D8-A7BC-4DCB2AFD69E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654636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48EA5-307F-47CB-BD0F-9A6D6FA2F7D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9071600-684E-432F-9D1A-A8361D8611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63CCF52-C37B-4623-A917-D74E1D5A37C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3262BD59-26D5-42D5-A97B-2D461C07EBC7}"/>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683331EC-2B0C-4A32-8D5F-3F9A28B3AC7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071965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33CE55-5E09-4624-9F72-D5433445F66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D471B2A-65B8-4F0F-8B9E-584CED35F6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564C22B-2687-4C56-814A-B94B9D4A2035}"/>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A5F31E63-9E05-44C8-A830-DE68AE0625B2}"/>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6C622FFF-4DC0-4A12-B5AA-B90EF411218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496082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92AEE-220B-4742-86AD-7A1CA8BFD6E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E2D2FCF-CC21-4F65-A7D8-E4D599CDA5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5845578-C8D8-4690-BB83-A6322C99EA4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11450795-1A5F-4884-A367-4A0A68182525}"/>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3F5A4019-9A08-4F8D-8CCC-8A286C9876B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2926282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AE703-6149-48B2-846E-67D58D1519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068C09F-6AD3-4613-9B30-4A765D4242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321EDE-A79C-4AAC-B888-8691E09D07AD}"/>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CA6930C6-1792-4A96-AA02-ABBFE07E6274}"/>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4359DE00-DCC9-4D78-878C-DF9E7916152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2317302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B065D-31E7-4D26-895B-9153E49E3C3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64407CD-08DC-461D-B6F0-60BF4C7704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68378C7-11D6-44C9-B056-071F318196D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020DAE6-9F8B-48B8-AA03-62976822918B}"/>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4756B7F1-709F-4362-B14F-919979D9D8D3}"/>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A3931C96-9AE1-43D8-870F-3A8AAE6E607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665084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D7531-ACFE-4019-A3FA-9C24DFB145F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F75A9DA-56F9-4D7B-9B58-5270CCB904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31A439-BC2F-4404-B864-2FB33DDB20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DE2DC62-3F31-4F1B-88AA-2C9FE19042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F6A10E-EF9E-4C00-9FD6-9BAB54E1B4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8EE25C2-3C9F-4F76-84DD-3C36459544B4}"/>
              </a:ext>
            </a:extLst>
          </p:cNvPr>
          <p:cNvSpPr>
            <a:spLocks noGrp="1"/>
          </p:cNvSpPr>
          <p:nvPr>
            <p:ph type="dt" sz="half" idx="10"/>
          </p:nvPr>
        </p:nvSpPr>
        <p:spPr/>
        <p:txBody>
          <a:bodyPr/>
          <a:lstStyle/>
          <a:p>
            <a:endParaRPr lang="en-IN" dirty="0"/>
          </a:p>
        </p:txBody>
      </p:sp>
      <p:sp>
        <p:nvSpPr>
          <p:cNvPr id="8" name="Footer Placeholder 7">
            <a:extLst>
              <a:ext uri="{FF2B5EF4-FFF2-40B4-BE49-F238E27FC236}">
                <a16:creationId xmlns:a16="http://schemas.microsoft.com/office/drawing/2014/main" id="{D791DF31-E4A6-4D13-9808-41CDECAE5021}"/>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338D3715-515F-4CF4-B3E4-E79846E56FE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4016080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8C4D5-505D-4EF5-8AB0-5690B5CC6B4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2A494A1-03CF-49D2-848A-D30EB6BE4298}"/>
              </a:ext>
            </a:extLst>
          </p:cNvPr>
          <p:cNvSpPr>
            <a:spLocks noGrp="1"/>
          </p:cNvSpPr>
          <p:nvPr>
            <p:ph type="dt" sz="half" idx="10"/>
          </p:nvPr>
        </p:nvSpPr>
        <p:spPr/>
        <p:txBody>
          <a:bodyPr/>
          <a:lstStyle/>
          <a:p>
            <a:endParaRPr lang="en-IN" dirty="0"/>
          </a:p>
        </p:txBody>
      </p:sp>
      <p:sp>
        <p:nvSpPr>
          <p:cNvPr id="4" name="Footer Placeholder 3">
            <a:extLst>
              <a:ext uri="{FF2B5EF4-FFF2-40B4-BE49-F238E27FC236}">
                <a16:creationId xmlns:a16="http://schemas.microsoft.com/office/drawing/2014/main" id="{058A926F-99CD-40D3-AD24-624A4CF43314}"/>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F6473C2A-37EE-4D07-BDF8-8074CF7629A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918548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718882-F19E-4CD9-8FD3-9D9A095BE18F}"/>
              </a:ext>
            </a:extLst>
          </p:cNvPr>
          <p:cNvSpPr>
            <a:spLocks noGrp="1"/>
          </p:cNvSpPr>
          <p:nvPr>
            <p:ph type="dt" sz="half" idx="10"/>
          </p:nvPr>
        </p:nvSpPr>
        <p:spPr/>
        <p:txBody>
          <a:bodyPr/>
          <a:lstStyle/>
          <a:p>
            <a:endParaRPr lang="en-IN" dirty="0"/>
          </a:p>
        </p:txBody>
      </p:sp>
      <p:sp>
        <p:nvSpPr>
          <p:cNvPr id="3" name="Footer Placeholder 2">
            <a:extLst>
              <a:ext uri="{FF2B5EF4-FFF2-40B4-BE49-F238E27FC236}">
                <a16:creationId xmlns:a16="http://schemas.microsoft.com/office/drawing/2014/main" id="{D02046AA-AFC2-4118-B2C9-17B4DFE04528}"/>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631DFBD0-A67D-44AE-96CB-517970DB294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43015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4AF2F-521B-4FFA-9C7D-24CDB63DFC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E2269C8-8F50-4F68-9098-6457879D16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C860975-7AFF-4544-8890-414A727EE4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827042-6FBA-4CD5-AE30-E126F03872CC}"/>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3C9AE904-63CB-44AF-96B9-368952738CDE}"/>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ADE03F1E-5C38-4545-B2BB-79D72CB532F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2872946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05771-638F-48C7-AF5A-9891A06246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13DB78F-CD37-4AEC-92A4-F680D5DBB2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407B4345-896E-44A7-94FA-B6132BBE87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CA7A0-AB25-4DD8-9B15-52C15831ECB1}"/>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18CE2307-C3CB-424C-B2ED-D8EFA50EF48F}"/>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A0C1A3D9-B745-45EC-9830-010F589A8FC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36278504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F72541-FF7C-47B7-AEAE-3ED3CE0A31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496C594-6538-4881-A0F6-3F97A8AAE8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4E7C21C-DC9A-45DA-8A5B-9AB2E72FDB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dirty="0"/>
          </a:p>
        </p:txBody>
      </p:sp>
      <p:sp>
        <p:nvSpPr>
          <p:cNvPr id="5" name="Footer Placeholder 4">
            <a:extLst>
              <a:ext uri="{FF2B5EF4-FFF2-40B4-BE49-F238E27FC236}">
                <a16:creationId xmlns:a16="http://schemas.microsoft.com/office/drawing/2014/main" id="{A6C8BD08-0DE1-407D-92EB-064DE2217C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F2D746BA-A9A6-4F79-9BF8-672FCE2520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lgn="r" rtl="0">
              <a:spcBef>
                <a:spcPts val="0"/>
              </a:spcBef>
              <a:spcAft>
                <a:spcPts val="0"/>
              </a:spcAft>
              <a:buNone/>
            </a:pPr>
            <a:fld id="{00000000-1234-1234-1234-123412341234}" type="slidenum">
              <a:rPr lang="en-US" smtClean="0"/>
              <a:t>‹#›</a:t>
            </a:fld>
            <a:endParaRPr lang="en-US" dirty="0"/>
          </a:p>
        </p:txBody>
      </p:sp>
    </p:spTree>
    <p:extLst>
      <p:ext uri="{BB962C8B-B14F-4D97-AF65-F5344CB8AC3E}">
        <p14:creationId xmlns:p14="http://schemas.microsoft.com/office/powerpoint/2010/main" val="211686224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uk.sagepub.com/sites/default/files/upm-binaries/30433_Clow_05.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388091/Coal_Authority_Triennial_Review_-_December_2014.pdf"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srn.com/abstract=3710559"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dx.doi.org/10.2139/ssrn.3710559"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1002/arcp.1045"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929013" y="1439971"/>
            <a:ext cx="10333973" cy="165841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6E8FC7"/>
              </a:buClr>
              <a:buSzPts val="4800"/>
              <a:buFont typeface="Calibri"/>
              <a:buNone/>
            </a:pPr>
            <a:r>
              <a:rPr lang="en-US" sz="3600" dirty="0">
                <a:solidFill>
                  <a:srgbClr val="0070C0"/>
                </a:solidFill>
                <a:latin typeface="Times New Roman" panose="02020603050405020304" pitchFamily="18" charset="0"/>
                <a:cs typeface="Times New Roman" panose="02020603050405020304" pitchFamily="18" charset="0"/>
              </a:rPr>
              <a:t>Strategic Marketing with Customer Centrality </a:t>
            </a:r>
            <a:br>
              <a:rPr lang="en-US" sz="3600" dirty="0">
                <a:solidFill>
                  <a:srgbClr val="0070C0"/>
                </a:solidFill>
                <a:latin typeface="Times New Roman" panose="02020603050405020304" pitchFamily="18" charset="0"/>
                <a:cs typeface="Times New Roman" panose="02020603050405020304" pitchFamily="18" charset="0"/>
              </a:rPr>
            </a:br>
            <a:r>
              <a:rPr lang="en-US" sz="3600" dirty="0">
                <a:solidFill>
                  <a:srgbClr val="0070C0"/>
                </a:solidFill>
                <a:latin typeface="Times New Roman" panose="02020603050405020304" pitchFamily="18" charset="0"/>
                <a:cs typeface="Times New Roman" panose="02020603050405020304" pitchFamily="18" charset="0"/>
              </a:rPr>
              <a:t>as the New Normal</a:t>
            </a:r>
            <a:endParaRPr sz="3600" b="1" dirty="0">
              <a:solidFill>
                <a:srgbClr val="0070C0"/>
              </a:solidFill>
              <a:latin typeface="Times New Roman" panose="02020603050405020304" pitchFamily="18" charset="0"/>
              <a:cs typeface="Times New Roman" panose="02020603050405020304" pitchFamily="18" charset="0"/>
            </a:endParaRPr>
          </a:p>
        </p:txBody>
      </p:sp>
      <p:sp>
        <p:nvSpPr>
          <p:cNvPr id="93" name="Google Shape;93;p1"/>
          <p:cNvSpPr txBox="1">
            <a:spLocks noGrp="1"/>
          </p:cNvSpPr>
          <p:nvPr>
            <p:ph type="subTitle" idx="1"/>
          </p:nvPr>
        </p:nvSpPr>
        <p:spPr>
          <a:xfrm>
            <a:off x="929013" y="4426190"/>
            <a:ext cx="8869895" cy="2419083"/>
          </a:xfrm>
          <a:prstGeom prst="rect">
            <a:avLst/>
          </a:prstGeom>
          <a:noFill/>
          <a:ln>
            <a:noFill/>
          </a:ln>
        </p:spPr>
        <p:txBody>
          <a:bodyPr spcFirstLastPara="1" wrap="square" lIns="91425" tIns="45700" rIns="91425" bIns="45700" anchor="t" anchorCtr="0">
            <a:spAutoFit/>
          </a:bodyPr>
          <a:lstStyle/>
          <a:p>
            <a:pPr marL="914400" lvl="2" indent="0" rtl="0">
              <a:lnSpc>
                <a:spcPct val="90000"/>
              </a:lnSpc>
              <a:spcBef>
                <a:spcPts val="0"/>
              </a:spcBef>
              <a:spcAft>
                <a:spcPts val="0"/>
              </a:spcAft>
              <a:buClr>
                <a:srgbClr val="7F7F7F"/>
              </a:buClr>
              <a:buSzPts val="2800"/>
              <a:buNone/>
            </a:pPr>
            <a:r>
              <a:rPr lang="en-US" sz="2800" b="1" dirty="0">
                <a:solidFill>
                  <a:srgbClr val="7030A0"/>
                </a:solidFill>
                <a:latin typeface="Times New Roman" panose="02020603050405020304" pitchFamily="18" charset="0"/>
                <a:cs typeface="Times New Roman" panose="02020603050405020304" pitchFamily="18" charset="0"/>
                <a:sym typeface="Calibri"/>
              </a:rPr>
              <a:t>Viji H Y</a:t>
            </a:r>
          </a:p>
          <a:p>
            <a:pPr marL="914400" lvl="2" indent="0" rtl="0">
              <a:lnSpc>
                <a:spcPct val="90000"/>
              </a:lnSpc>
              <a:spcBef>
                <a:spcPts val="0"/>
              </a:spcBef>
              <a:spcAft>
                <a:spcPts val="0"/>
              </a:spcAft>
              <a:buClr>
                <a:srgbClr val="7F7F7F"/>
              </a:buClr>
              <a:buSzPts val="2800"/>
              <a:buNone/>
            </a:pPr>
            <a:endParaRPr lang="en-US" sz="2800" b="1" dirty="0">
              <a:solidFill>
                <a:srgbClr val="7030A0"/>
              </a:solidFill>
              <a:latin typeface="Times New Roman" panose="02020603050405020304" pitchFamily="18" charset="0"/>
              <a:ea typeface="Calibri"/>
              <a:cs typeface="Times New Roman" panose="02020603050405020304" pitchFamily="18" charset="0"/>
              <a:sym typeface="Calibri"/>
            </a:endParaRPr>
          </a:p>
          <a:p>
            <a:pPr marL="914400" lvl="2" indent="0" rtl="0">
              <a:lnSpc>
                <a:spcPct val="90000"/>
              </a:lnSpc>
              <a:spcBef>
                <a:spcPts val="0"/>
              </a:spcBef>
              <a:spcAft>
                <a:spcPts val="0"/>
              </a:spcAft>
              <a:buClr>
                <a:srgbClr val="7F7F7F"/>
              </a:buClr>
              <a:buSzPts val="2400"/>
              <a:buNone/>
            </a:pPr>
            <a:r>
              <a:rPr lang="en-US" sz="2400" dirty="0">
                <a:solidFill>
                  <a:srgbClr val="7030A0"/>
                </a:solidFill>
                <a:latin typeface="Times New Roman" panose="02020603050405020304" pitchFamily="18" charset="0"/>
                <a:cs typeface="Times New Roman" panose="02020603050405020304" pitchFamily="18" charset="0"/>
              </a:rPr>
              <a:t>South Wales Business School</a:t>
            </a:r>
            <a:endParaRPr dirty="0">
              <a:solidFill>
                <a:srgbClr val="7030A0"/>
              </a:solidFill>
              <a:latin typeface="Times New Roman" panose="02020603050405020304" pitchFamily="18" charset="0"/>
              <a:cs typeface="Times New Roman" panose="02020603050405020304" pitchFamily="18" charset="0"/>
            </a:endParaRPr>
          </a:p>
          <a:p>
            <a:pPr marL="914400" lvl="2" indent="0" rtl="0">
              <a:lnSpc>
                <a:spcPct val="90000"/>
              </a:lnSpc>
              <a:spcBef>
                <a:spcPts val="0"/>
              </a:spcBef>
              <a:spcAft>
                <a:spcPts val="0"/>
              </a:spcAft>
              <a:buClr>
                <a:srgbClr val="7F7F7F"/>
              </a:buClr>
              <a:buSzPts val="2400"/>
              <a:buNone/>
            </a:pPr>
            <a:r>
              <a:rPr lang="en-US" sz="2400" dirty="0">
                <a:solidFill>
                  <a:srgbClr val="7030A0"/>
                </a:solidFill>
                <a:latin typeface="Times New Roman" panose="02020603050405020304" pitchFamily="18" charset="0"/>
                <a:cs typeface="Times New Roman" panose="02020603050405020304" pitchFamily="18" charset="0"/>
                <a:sym typeface="Calibri"/>
              </a:rPr>
              <a:t>University of South Wales</a:t>
            </a:r>
            <a:endParaRPr sz="2400" dirty="0">
              <a:solidFill>
                <a:srgbClr val="7030A0"/>
              </a:solidFill>
              <a:latin typeface="Times New Roman" panose="02020603050405020304" pitchFamily="18" charset="0"/>
              <a:cs typeface="Times New Roman" panose="02020603050405020304" pitchFamily="18" charset="0"/>
              <a:sym typeface="Calibri"/>
            </a:endParaRPr>
          </a:p>
          <a:p>
            <a:pPr marL="914400" lvl="2" indent="0" rtl="0">
              <a:lnSpc>
                <a:spcPct val="90000"/>
              </a:lnSpc>
              <a:spcBef>
                <a:spcPts val="0"/>
              </a:spcBef>
              <a:spcAft>
                <a:spcPts val="0"/>
              </a:spcAft>
              <a:buClr>
                <a:srgbClr val="7F7F7F"/>
              </a:buClr>
              <a:buSzPts val="2400"/>
              <a:buNone/>
            </a:pPr>
            <a:r>
              <a:rPr lang="en-US" sz="2400" dirty="0">
                <a:solidFill>
                  <a:srgbClr val="7030A0"/>
                </a:solidFill>
                <a:latin typeface="Times New Roman" panose="02020603050405020304" pitchFamily="18" charset="0"/>
                <a:cs typeface="Times New Roman" panose="02020603050405020304" pitchFamily="18" charset="0"/>
                <a:sym typeface="Calibri"/>
              </a:rPr>
              <a:t>United Kingdom</a:t>
            </a:r>
            <a:endParaRPr dirty="0">
              <a:solidFill>
                <a:srgbClr val="7030A0"/>
              </a:solidFill>
              <a:latin typeface="Times New Roman" panose="02020603050405020304" pitchFamily="18" charset="0"/>
              <a:cs typeface="Times New Roman" panose="02020603050405020304" pitchFamily="18" charset="0"/>
            </a:endParaRPr>
          </a:p>
          <a:p>
            <a:pPr marL="914400" lvl="2" indent="0" rtl="0">
              <a:lnSpc>
                <a:spcPct val="90000"/>
              </a:lnSpc>
              <a:spcBef>
                <a:spcPts val="0"/>
              </a:spcBef>
              <a:spcAft>
                <a:spcPts val="0"/>
              </a:spcAft>
              <a:buClr>
                <a:srgbClr val="7F7F7F"/>
              </a:buClr>
              <a:buSzPts val="2400"/>
              <a:buNone/>
            </a:pPr>
            <a:r>
              <a:rPr lang="en-US" sz="2400" dirty="0">
                <a:solidFill>
                  <a:srgbClr val="7030A0"/>
                </a:solidFill>
                <a:latin typeface="Times New Roman" panose="02020603050405020304" pitchFamily="18" charset="0"/>
                <a:cs typeface="Times New Roman" panose="02020603050405020304" pitchFamily="18" charset="0"/>
                <a:sym typeface="Calibri"/>
              </a:rPr>
              <a:t> </a:t>
            </a:r>
            <a:endParaRPr sz="3600" dirty="0">
              <a:solidFill>
                <a:srgbClr val="7030A0"/>
              </a:solidFill>
              <a:latin typeface="Times New Roman" panose="02020603050405020304" pitchFamily="18" charset="0"/>
              <a:cs typeface="Times New Roman" panose="02020603050405020304" pitchFamily="18" charset="0"/>
              <a:sym typeface="Calibri"/>
            </a:endParaRPr>
          </a:p>
          <a:p>
            <a:pPr marL="1828800" lvl="4" indent="0" algn="just" rtl="0">
              <a:lnSpc>
                <a:spcPct val="90000"/>
              </a:lnSpc>
              <a:spcBef>
                <a:spcPts val="0"/>
              </a:spcBef>
              <a:spcAft>
                <a:spcPts val="0"/>
              </a:spcAft>
              <a:buClr>
                <a:schemeClr val="dk1"/>
              </a:buClr>
              <a:buSzPts val="1600"/>
              <a:buNone/>
            </a:pPr>
            <a:endParaRPr dirty="0">
              <a:latin typeface="Calibri"/>
              <a:ea typeface="Calibri"/>
              <a:cs typeface="Calibri"/>
              <a:sym typeface="Calibri"/>
            </a:endParaRPr>
          </a:p>
        </p:txBody>
      </p:sp>
      <p:sp>
        <p:nvSpPr>
          <p:cNvPr id="8" name="Google Shape;116;p3">
            <a:extLst>
              <a:ext uri="{FF2B5EF4-FFF2-40B4-BE49-F238E27FC236}">
                <a16:creationId xmlns:a16="http://schemas.microsoft.com/office/drawing/2014/main" id="{AA7F5285-320E-4568-A4CA-4F93DC992C85}"/>
              </a:ext>
            </a:extLst>
          </p:cNvPr>
          <p:cNvSpPr/>
          <p:nvPr/>
        </p:nvSpPr>
        <p:spPr>
          <a:xfrm>
            <a:off x="531812" y="3359150"/>
            <a:ext cx="10821987" cy="107950"/>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9"/>
          <p:cNvSpPr txBox="1">
            <a:spLocks noGrp="1"/>
          </p:cNvSpPr>
          <p:nvPr>
            <p:ph type="title"/>
          </p:nvPr>
        </p:nvSpPr>
        <p:spPr>
          <a:xfrm>
            <a:off x="437745" y="61913"/>
            <a:ext cx="10590618" cy="1042987"/>
          </a:xfrm>
          <a:prstGeom prst="rect">
            <a:avLst/>
          </a:prstGeom>
          <a:noFill/>
          <a:ln>
            <a:noFill/>
          </a:ln>
        </p:spPr>
        <p:txBody>
          <a:bodyPr spcFirstLastPara="1" wrap="square" lIns="91425" tIns="45700" rIns="91425" bIns="45700" anchor="ctr" anchorCtr="0">
            <a:normAutofit/>
          </a:bodyPr>
          <a:lstStyle/>
          <a:p>
            <a:pPr lvl="0">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Theme8: Sustainable Marketing</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95" name="Google Shape;195;p9"/>
          <p:cNvSpPr txBox="1">
            <a:spLocks noGrp="1"/>
          </p:cNvSpPr>
          <p:nvPr>
            <p:ph type="sldNum" sz="quarter" idx="12"/>
          </p:nvPr>
        </p:nvSpPr>
        <p:spPr>
          <a:xfrm>
            <a:off x="437745" y="6356350"/>
            <a:ext cx="1023025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Sustainable marketing strategy in customer centric is the combination of Modern marketing, ethical eco-friendly marketing and relationship marketing as outlined by Trivedi, Trivedi and Goswami (2018)</a:t>
            </a:r>
            <a:endParaRPr dirty="0">
              <a:latin typeface="Times New Roman" panose="02020603050405020304" pitchFamily="18" charset="0"/>
              <a:cs typeface="Times New Roman" panose="02020603050405020304" pitchFamily="18" charset="0"/>
            </a:endParaRPr>
          </a:p>
        </p:txBody>
      </p:sp>
      <p:sp>
        <p:nvSpPr>
          <p:cNvPr id="192" name="Google Shape;192;p9"/>
          <p:cNvSpPr txBox="1"/>
          <p:nvPr/>
        </p:nvSpPr>
        <p:spPr>
          <a:xfrm>
            <a:off x="5831891" y="1653153"/>
            <a:ext cx="5439223" cy="41549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Simulation company support the theory by Kortam and Mahrous (2020) by supplying simulators for Civil aviation and defence. Customers by using CAE simulators for training their pilots, can reduce millions of tonnes of carbon-di-oxide each year.</a:t>
            </a:r>
          </a:p>
          <a:p>
            <a:pPr marL="0" marR="0" lvl="0" indent="0" algn="l" rtl="0">
              <a:spcBef>
                <a:spcPts val="0"/>
              </a:spcBef>
              <a:spcAft>
                <a:spcPts val="0"/>
              </a:spcAft>
              <a:buNone/>
            </a:pPr>
            <a:endPar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rtl="0">
              <a:spcBef>
                <a:spcPts val="0"/>
              </a:spcBef>
              <a:spcAft>
                <a:spcPts val="0"/>
              </a:spcAft>
              <a:buNone/>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 case, they used actual aircrafts for training pilots, millions of tonnes of carbon-di-oxide are generated by burning of the fuel</a:t>
            </a: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sz="2400" dirty="0">
              <a:solidFill>
                <a:srgbClr val="757070"/>
              </a:solidFill>
              <a:latin typeface="Times New Roman" panose="02020603050405020304" pitchFamily="18" charset="0"/>
              <a:ea typeface="Calibri"/>
              <a:cs typeface="Times New Roman" panose="02020603050405020304" pitchFamily="18" charset="0"/>
              <a:sym typeface="Calibri"/>
            </a:endParaRPr>
          </a:p>
        </p:txBody>
      </p:sp>
      <p:pic>
        <p:nvPicPr>
          <p:cNvPr id="13" name="Picture 12">
            <a:extLst>
              <a:ext uri="{FF2B5EF4-FFF2-40B4-BE49-F238E27FC236}">
                <a16:creationId xmlns:a16="http://schemas.microsoft.com/office/drawing/2014/main" id="{07D01EEB-68C6-4F4E-84E3-DE348F70749A}"/>
              </a:ext>
            </a:extLst>
          </p:cNvPr>
          <p:cNvPicPr/>
          <p:nvPr/>
        </p:nvPicPr>
        <p:blipFill>
          <a:blip r:embed="rId3"/>
          <a:stretch>
            <a:fillRect/>
          </a:stretch>
        </p:blipFill>
        <p:spPr>
          <a:xfrm>
            <a:off x="920886" y="2494072"/>
            <a:ext cx="3874850" cy="3232039"/>
          </a:xfrm>
          <a:prstGeom prst="rect">
            <a:avLst/>
          </a:prstGeom>
        </p:spPr>
      </p:pic>
      <p:sp>
        <p:nvSpPr>
          <p:cNvPr id="7" name="Google Shape;101;p2">
            <a:extLst>
              <a:ext uri="{FF2B5EF4-FFF2-40B4-BE49-F238E27FC236}">
                <a16:creationId xmlns:a16="http://schemas.microsoft.com/office/drawing/2014/main" id="{96B2DE80-2874-42EE-83EC-69C79088120E}"/>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4740275"/>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dirty="0"/>
          </a:p>
        </p:txBody>
      </p:sp>
      <p:sp>
        <p:nvSpPr>
          <p:cNvPr id="203" name="Google Shape;203;p10"/>
          <p:cNvSpPr txBox="1"/>
          <p:nvPr/>
        </p:nvSpPr>
        <p:spPr>
          <a:xfrm>
            <a:off x="352425" y="113506"/>
            <a:ext cx="11001375" cy="10445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Conclusion </a:t>
            </a:r>
            <a:endParaRPr sz="32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9" name="TextBox 8">
            <a:extLst>
              <a:ext uri="{FF2B5EF4-FFF2-40B4-BE49-F238E27FC236}">
                <a16:creationId xmlns:a16="http://schemas.microsoft.com/office/drawing/2014/main" id="{EBF9890C-32EA-4373-8FBA-DABBAEDE2880}"/>
              </a:ext>
            </a:extLst>
          </p:cNvPr>
          <p:cNvSpPr txBox="1"/>
          <p:nvPr/>
        </p:nvSpPr>
        <p:spPr>
          <a:xfrm>
            <a:off x="619124" y="2352135"/>
            <a:ext cx="10734675" cy="3253968"/>
          </a:xfrm>
          <a:prstGeom prst="rect">
            <a:avLst/>
          </a:prstGeom>
          <a:noFill/>
        </p:spPr>
        <p:txBody>
          <a:bodyPr wrap="square">
            <a:spAutoFit/>
          </a:bodyPr>
          <a:lstStyle/>
          <a:p>
            <a:pPr>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conclusion, this case study on strategic marketing in theory and practice. I have selected the flight simulation  company for the case study, as part of the theory, several strategic marketing themes have been studied. The focus of the themes are central to customer. However, it is also essential that strategic marketing should engage all the stakeholders.</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Google Shape;101;p2">
            <a:extLst>
              <a:ext uri="{FF2B5EF4-FFF2-40B4-BE49-F238E27FC236}">
                <a16:creationId xmlns:a16="http://schemas.microsoft.com/office/drawing/2014/main" id="{FA818BE5-0277-4207-ABDF-E4387C723F7C}"/>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5459412"/>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lang="en-IN"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dirty="0"/>
          </a:p>
        </p:txBody>
      </p:sp>
      <p:sp>
        <p:nvSpPr>
          <p:cNvPr id="203" name="Google Shape;203;p10"/>
          <p:cNvSpPr txBox="1"/>
          <p:nvPr/>
        </p:nvSpPr>
        <p:spPr>
          <a:xfrm>
            <a:off x="352425" y="113506"/>
            <a:ext cx="11001375" cy="10445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References</a:t>
            </a:r>
            <a:endParaRPr sz="32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9" name="TextBox 8">
            <a:extLst>
              <a:ext uri="{FF2B5EF4-FFF2-40B4-BE49-F238E27FC236}">
                <a16:creationId xmlns:a16="http://schemas.microsoft.com/office/drawing/2014/main" id="{EBF9890C-32EA-4373-8FBA-DABBAEDE2880}"/>
              </a:ext>
            </a:extLst>
          </p:cNvPr>
          <p:cNvSpPr txBox="1"/>
          <p:nvPr/>
        </p:nvSpPr>
        <p:spPr>
          <a:xfrm>
            <a:off x="619125" y="2352135"/>
            <a:ext cx="8528956" cy="460895"/>
          </a:xfrm>
          <a:prstGeom prst="rect">
            <a:avLst/>
          </a:prstGeom>
          <a:noFill/>
        </p:spPr>
        <p:txBody>
          <a:bodyPr wrap="square">
            <a:spAutoFit/>
          </a:bodyPr>
          <a:lstStyle/>
          <a:p>
            <a:pPr>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861F2CD3-84FB-4A46-88B0-4C405456ECDA}"/>
              </a:ext>
            </a:extLst>
          </p:cNvPr>
          <p:cNvSpPr txBox="1"/>
          <p:nvPr/>
        </p:nvSpPr>
        <p:spPr>
          <a:xfrm>
            <a:off x="619124" y="1421447"/>
            <a:ext cx="10734675" cy="5140190"/>
          </a:xfrm>
          <a:prstGeom prst="rect">
            <a:avLst/>
          </a:prstGeom>
          <a:noFill/>
        </p:spPr>
        <p:txBody>
          <a:bodyPr wrap="square">
            <a:spAutoFit/>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Clow, K., Baack, D., (2009) </a:t>
            </a: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Chapter 5: Customer Acquisition Strategies and Tactics in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Marketing Management: A Customer-Oriented Approach</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SAGE Publications.  </a:t>
            </a:r>
            <a:r>
              <a:rPr lang="en-GB" sz="18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https://uk.sagepub.com/sites/default/files/upm-binaries/30433_Clow_05.pdf</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Celsi, M.W., Gilly, M.C., (2010) Employees as internal audience: how advertising affects employees’ customer focus.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Journal of the Academy of Marketing Science</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38</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 pp.520-529.</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 Coal Report, (2014) Triennial Review of the Coal Authority, Department of Energy and</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Climate Change, Crown Copyright,  </a:t>
            </a:r>
            <a:r>
              <a:rPr lang="en-GB" sz="18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4"/>
              </a:rPr>
              <a:t>https://assets.publishing.service.gov.uk/government/uploads/system/uploads/attachment_data/file/388091/Coal_Authority_Triennial_Review_-_December_2014.pdf</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 Crick, J.M., Crick, D., (2020) Coopetition and COVID-19: Collaborative business-to-business marketing strategies in a pandemic crisis.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Industrial Marketing Management</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 Crittendon, V.I., Crittendon, W.F. (2012) 'Strategic Marketing in a Changing World,' Business Horizons, 55, pp.215-17</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 Crowther, P., (2011) Marketing event outcomes: from tactical to strategic.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International Journal of Event and Festival Management</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Google Shape;101;p2">
            <a:extLst>
              <a:ext uri="{FF2B5EF4-FFF2-40B4-BE49-F238E27FC236}">
                <a16:creationId xmlns:a16="http://schemas.microsoft.com/office/drawing/2014/main" id="{BBF90176-C411-4CF3-8290-7D093FDF053F}"/>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674508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5459412"/>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lang="en-IN"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dirty="0"/>
          </a:p>
        </p:txBody>
      </p:sp>
      <p:sp>
        <p:nvSpPr>
          <p:cNvPr id="203" name="Google Shape;203;p10"/>
          <p:cNvSpPr txBox="1"/>
          <p:nvPr/>
        </p:nvSpPr>
        <p:spPr>
          <a:xfrm>
            <a:off x="352425" y="113507"/>
            <a:ext cx="11001375" cy="64159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References</a:t>
            </a:r>
            <a:endParaRPr sz="32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204" name="Google Shape;204;p10"/>
          <p:cNvSpPr/>
          <p:nvPr/>
        </p:nvSpPr>
        <p:spPr>
          <a:xfrm>
            <a:off x="484188" y="1031875"/>
            <a:ext cx="10869612" cy="61913"/>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9" name="TextBox 8">
            <a:extLst>
              <a:ext uri="{FF2B5EF4-FFF2-40B4-BE49-F238E27FC236}">
                <a16:creationId xmlns:a16="http://schemas.microsoft.com/office/drawing/2014/main" id="{EBF9890C-32EA-4373-8FBA-DABBAEDE2880}"/>
              </a:ext>
            </a:extLst>
          </p:cNvPr>
          <p:cNvSpPr txBox="1"/>
          <p:nvPr/>
        </p:nvSpPr>
        <p:spPr>
          <a:xfrm>
            <a:off x="619125" y="2352135"/>
            <a:ext cx="8528956" cy="460895"/>
          </a:xfrm>
          <a:prstGeom prst="rect">
            <a:avLst/>
          </a:prstGeom>
          <a:noFill/>
        </p:spPr>
        <p:txBody>
          <a:bodyPr wrap="square">
            <a:spAutoFit/>
          </a:bodyPr>
          <a:lstStyle/>
          <a:p>
            <a:pPr>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EBE747BD-C5C8-4FB5-8DB3-DFF476C2C25A}"/>
              </a:ext>
            </a:extLst>
          </p:cNvPr>
          <p:cNvSpPr txBox="1"/>
          <p:nvPr/>
        </p:nvSpPr>
        <p:spPr>
          <a:xfrm>
            <a:off x="412149" y="1056738"/>
            <a:ext cx="11470699" cy="6123536"/>
          </a:xfrm>
          <a:prstGeom prst="rect">
            <a:avLst/>
          </a:prstGeom>
          <a:noFill/>
        </p:spPr>
        <p:txBody>
          <a:bodyPr wrap="square">
            <a:spAutoFit/>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 Dowling, G.R., (2016) Defining and measuring corporate reputations.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European Management Review</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 pp.207-223.</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 Getz, D. (2007) Event Studies: Theory, Research and Policy for Planned Events.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 Smith, N. C., Drumwright, M. E., &amp; Gentile, M. C. (2010) The new marketing myopia. Journal of Public Policy &amp; Marketing, 29(1), 4-11.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 Payne, A., Helman, D. (1992)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Internal marketing: myth versus reality</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Working paper series, Cranfield School of Management, Cranfield</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[11] Johnes, M., McLean, I., (2000) Echoes of Injustice.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History Today</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50</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(12), pp.28-30.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[12] Kosová, R., Enz, C.A., (2012) The terrorist attacks of 9/11 and the financial crisis of 2008: The impact of external shocks on US hotel performance.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Cornell Hospitality Quarterly</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53</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 pp.308-325.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 Kotler, P. (2002) Marketing Management: Analysis, Planning, Implementation and Control. NJ: Prentice Hall. </a:t>
            </a: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 Kotler, P. (2011) Reinventing Marketing to Manage the Environmental Imperative. Journal of Marketing. 2011; 75(4):132-135. doi:10.1509/jmkg.75.4.132</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 Kotler, P., Keller, K.L. (2016) Marketing Management, Fifteenth Edition, Pages 431 – 432, (ISBN: 9781292092621)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[16] Kotler, P., Lee, N. (2004) Corporate Social Responsibility. Doing the Most Good for Your Company and Your Cause, John Wiley &amp; Sons, New York.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Google Shape;101;p2">
            <a:extLst>
              <a:ext uri="{FF2B5EF4-FFF2-40B4-BE49-F238E27FC236}">
                <a16:creationId xmlns:a16="http://schemas.microsoft.com/office/drawing/2014/main" id="{AE5353CE-7AB5-48C4-AEB8-1AA7AC645F1B}"/>
              </a:ext>
            </a:extLst>
          </p:cNvPr>
          <p:cNvSpPr/>
          <p:nvPr/>
        </p:nvSpPr>
        <p:spPr>
          <a:xfrm>
            <a:off x="0" y="1039141"/>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460413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5459412"/>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lang="en-IN"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dirty="0"/>
          </a:p>
        </p:txBody>
      </p:sp>
      <p:sp>
        <p:nvSpPr>
          <p:cNvPr id="203" name="Google Shape;203;p10"/>
          <p:cNvSpPr txBox="1"/>
          <p:nvPr/>
        </p:nvSpPr>
        <p:spPr>
          <a:xfrm>
            <a:off x="352425" y="113506"/>
            <a:ext cx="11001375" cy="10445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References</a:t>
            </a:r>
            <a:endParaRPr sz="32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9" name="TextBox 8">
            <a:extLst>
              <a:ext uri="{FF2B5EF4-FFF2-40B4-BE49-F238E27FC236}">
                <a16:creationId xmlns:a16="http://schemas.microsoft.com/office/drawing/2014/main" id="{EBF9890C-32EA-4373-8FBA-DABBAEDE2880}"/>
              </a:ext>
            </a:extLst>
          </p:cNvPr>
          <p:cNvSpPr txBox="1"/>
          <p:nvPr/>
        </p:nvSpPr>
        <p:spPr>
          <a:xfrm>
            <a:off x="619125" y="2352135"/>
            <a:ext cx="8528956" cy="460895"/>
          </a:xfrm>
          <a:prstGeom prst="rect">
            <a:avLst/>
          </a:prstGeom>
          <a:noFill/>
        </p:spPr>
        <p:txBody>
          <a:bodyPr wrap="square">
            <a:spAutoFit/>
          </a:bodyPr>
          <a:lstStyle/>
          <a:p>
            <a:pPr>
              <a:lnSpc>
                <a:spcPct val="107000"/>
              </a:lnSpc>
              <a:spcAft>
                <a:spcPts val="800"/>
              </a:spcAft>
            </a:pP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0AC099DA-73D5-4356-9C23-8BE60D176923}"/>
              </a:ext>
            </a:extLst>
          </p:cNvPr>
          <p:cNvSpPr txBox="1"/>
          <p:nvPr/>
        </p:nvSpPr>
        <p:spPr>
          <a:xfrm>
            <a:off x="838199" y="1354618"/>
            <a:ext cx="10734675" cy="5539145"/>
          </a:xfrm>
          <a:prstGeom prst="rect">
            <a:avLst/>
          </a:prstGeom>
          <a:noFill/>
        </p:spPr>
        <p:txBody>
          <a:bodyPr wrap="square">
            <a:spAutoFit/>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[17] Kortam, W., Mahrous, A. A., (2020) Digital Marketing and University's Brand Association Available at SSRN: </a:t>
            </a:r>
            <a:r>
              <a:rPr lang="en-GB" sz="18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https://ssrn.com/abstract=3710559</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or </a:t>
            </a:r>
            <a:r>
              <a:rPr lang="en-GB" sz="18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4"/>
              </a:rPr>
              <a:t>http://dx.doi.org/10.2139/ssrn.3710559</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[18] Mcdonald, M. (2006) Strategic Marketing Planning: Theory and Practice. The Marketing Review. 6. 10.1016/B978-0-7506-8566-5.50009-1.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[19] Parsons, E., Maclaran, P., and Chatzidakis, A. (2017) Contemporary Issues in Marketing and Consumer Behaviour (2nd Ed.). Routledge. https://doi.org/10.4324/9780203526040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 Piercy, N., Morgan, N. (1990) Internal marketing: making marketing happen. Marketing Intelligence &amp; Planning.</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 Porter, M.E., Kramer, M. (2002) The competitive advantage of corporate philanthropy, Harvard Business Review, Vol. 80 No. 12, pp. 56-68.</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 Porter, M. E., Kramer, M. R. (2006) ‘Strategy &amp; Society: The Link Between Competitive Advantage and Corporate Social Responsibility’, Harvard Business Review, 84(12), pp. 78–92.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[23] Reed, D., (2014) SOSTAC: The guide to the perfect digital marketing plan.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J Direct Data Digit Mark Pract</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[online] 16(2), pp.146-147. Available at: &lt;http://www.palgrave-journals.com/dddmp/journal/v16/n2/full/dddmp201479a.html&gt; [Accessed 14 Dec 2020].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[24] Smith, P.R., (2015)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SOSTAC Guide to Your Perfect Digital Marketing Plan.[book]</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Google Shape;101;p2">
            <a:extLst>
              <a:ext uri="{FF2B5EF4-FFF2-40B4-BE49-F238E27FC236}">
                <a16:creationId xmlns:a16="http://schemas.microsoft.com/office/drawing/2014/main" id="{13496801-571D-400A-B664-974EFFE5CA8A}"/>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937481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4740275"/>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dirty="0"/>
          </a:p>
        </p:txBody>
      </p:sp>
      <p:sp>
        <p:nvSpPr>
          <p:cNvPr id="203" name="Google Shape;203;p10"/>
          <p:cNvSpPr txBox="1"/>
          <p:nvPr/>
        </p:nvSpPr>
        <p:spPr>
          <a:xfrm>
            <a:off x="352425" y="113506"/>
            <a:ext cx="11001375" cy="10445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200" dirty="0">
                <a:solidFill>
                  <a:schemeClr val="tx1"/>
                </a:solidFill>
                <a:latin typeface="Times New Roman" panose="02020603050405020304" pitchFamily="18" charset="0"/>
                <a:ea typeface="Calibri"/>
                <a:cs typeface="Times New Roman" panose="02020603050405020304" pitchFamily="18" charset="0"/>
                <a:sym typeface="Calibri"/>
              </a:rPr>
              <a:t>References </a:t>
            </a:r>
            <a:endParaRPr sz="32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8" name="TextBox 7">
            <a:extLst>
              <a:ext uri="{FF2B5EF4-FFF2-40B4-BE49-F238E27FC236}">
                <a16:creationId xmlns:a16="http://schemas.microsoft.com/office/drawing/2014/main" id="{43691DEF-6DCB-4722-A393-776F729114D2}"/>
              </a:ext>
            </a:extLst>
          </p:cNvPr>
          <p:cNvSpPr txBox="1"/>
          <p:nvPr/>
        </p:nvSpPr>
        <p:spPr>
          <a:xfrm>
            <a:off x="1000124" y="1410533"/>
            <a:ext cx="10353675" cy="5037598"/>
          </a:xfrm>
          <a:prstGeom prst="rect">
            <a:avLst/>
          </a:prstGeom>
          <a:noFill/>
        </p:spPr>
        <p:txBody>
          <a:bodyPr wrap="square">
            <a:spAutoFit/>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[25] Sanclemente-Téllez, J.C., (2017) Marketing and Corporate Social Responsibility (CSR). Moving between broadening the concept of marketing and social factors as a marketing strategy. Spanish journal of marketing-ESIC, 21, pp.4-25.</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 Telpaz, A., Webb, R., Levy, D.J. (2015) Using EEG to Predict Consumers’ Future Choices. Journal of Marketing Research. 52(4):511-529. doi:10.1509/jmr.13.0564</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[27] Trivedi, K., Trivedi, P., &amp; Goswami, V. (2018) Sustainable marketing strategies: Creating business value by meeting consumer expectation. International Journal of Management, Economics and Social Sciences (IJMESS), 7(2), 186-205.</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[28] Trudel, R. (2019) Sustainable consumer behavior. Consum Psychol Rev. 2019; 2:85–96. </a:t>
            </a:r>
            <a:r>
              <a:rPr lang="en-GB" sz="18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https://doi.org/10.1002/arcp.1045</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[29] Vieira, V. A., de Almeida, M. I. S., Agnihotri, R., &amp; Arunachalam, S. (2019) In pursuit of an effective B2B digital marketing strategy in an emerging market.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Journal of the Academy of Marketing Science</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47</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 1085-1108.</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[30] Vilanova, M., Lozano, J. M., and Arenas, D. (2009) Exploring the nature of the relationship between CSR and competitiveness.  Journal of Business Ethics, Vol 87, 57–69.</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Google Shape;101;p2">
            <a:extLst>
              <a:ext uri="{FF2B5EF4-FFF2-40B4-BE49-F238E27FC236}">
                <a16:creationId xmlns:a16="http://schemas.microsoft.com/office/drawing/2014/main" id="{E43DE786-C7A2-416A-93A2-29DFD6DF530F}"/>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740036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idx="1"/>
          </p:nvPr>
        </p:nvSpPr>
        <p:spPr>
          <a:xfrm>
            <a:off x="271068" y="1189038"/>
            <a:ext cx="11440768" cy="4740275"/>
          </a:xfrm>
          <a:prstGeom prst="rect">
            <a:avLst/>
          </a:prstGeom>
          <a:noFill/>
          <a:ln>
            <a:noFill/>
          </a:ln>
        </p:spPr>
        <p:txBody>
          <a:bodyPr spcFirstLastPara="1" wrap="square" lIns="91425" tIns="45700" rIns="91425" bIns="45700" anchor="t" anchorCtr="0">
            <a:noAutofit/>
          </a:bodyPr>
          <a:lstStyle/>
          <a:p>
            <a:pPr marL="914400" lvl="0" indent="-812800" algn="just" rtl="0">
              <a:lnSpc>
                <a:spcPct val="90000"/>
              </a:lnSpc>
              <a:spcBef>
                <a:spcPts val="0"/>
              </a:spcBef>
              <a:spcAft>
                <a:spcPts val="0"/>
              </a:spcAft>
              <a:buClr>
                <a:schemeClr val="dk1"/>
              </a:buClr>
              <a:buSzPts val="1600"/>
              <a:buFont typeface="Calibri"/>
              <a:buNone/>
            </a:pPr>
            <a:endParaRPr sz="1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a:p>
            <a:pPr marL="514350" lvl="0" indent="-476250" algn="just" rtl="0">
              <a:lnSpc>
                <a:spcPct val="90000"/>
              </a:lnSpc>
              <a:spcBef>
                <a:spcPts val="1000"/>
              </a:spcBef>
              <a:spcAft>
                <a:spcPts val="0"/>
              </a:spcAft>
              <a:buClr>
                <a:schemeClr val="dk1"/>
              </a:buClr>
              <a:buSzPts val="600"/>
              <a:buFont typeface="Calibri"/>
              <a:buNone/>
            </a:pPr>
            <a:endParaRPr sz="600" dirty="0">
              <a:solidFill>
                <a:srgbClr val="757070"/>
              </a:solidFill>
            </a:endParaRPr>
          </a:p>
        </p:txBody>
      </p:sp>
      <p:sp>
        <p:nvSpPr>
          <p:cNvPr id="205" name="Google Shape;205;p10"/>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dirty="0"/>
          </a:p>
        </p:txBody>
      </p:sp>
      <p:sp>
        <p:nvSpPr>
          <p:cNvPr id="203" name="Google Shape;203;p10"/>
          <p:cNvSpPr txBox="1"/>
          <p:nvPr/>
        </p:nvSpPr>
        <p:spPr>
          <a:xfrm>
            <a:off x="838200" y="113506"/>
            <a:ext cx="10515600" cy="10445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A5A5A5"/>
              </a:buClr>
              <a:buSzPts val="4400"/>
              <a:buFont typeface="Calibri"/>
              <a:buNone/>
            </a:pPr>
            <a:r>
              <a:rPr lang="en-US" sz="3600" dirty="0">
                <a:solidFill>
                  <a:schemeClr val="tx1"/>
                </a:solidFill>
                <a:latin typeface="Times New Roman" panose="02020603050405020304" pitchFamily="18" charset="0"/>
                <a:ea typeface="Calibri"/>
                <a:cs typeface="Times New Roman" panose="02020603050405020304" pitchFamily="18" charset="0"/>
                <a:sym typeface="Calibri"/>
              </a:rPr>
              <a:t> </a:t>
            </a:r>
            <a:endParaRPr sz="3600" dirty="0">
              <a:solidFill>
                <a:schemeClr val="tx1"/>
              </a:solidFill>
              <a:latin typeface="Times New Roman" panose="02020603050405020304" pitchFamily="18" charset="0"/>
              <a:ea typeface="Calibri"/>
              <a:cs typeface="Times New Roman" panose="02020603050405020304" pitchFamily="18" charset="0"/>
              <a:sym typeface="Calibri"/>
            </a:endParaRPr>
          </a:p>
        </p:txBody>
      </p:sp>
      <p:sp>
        <p:nvSpPr>
          <p:cNvPr id="9" name="TextBox 8">
            <a:extLst>
              <a:ext uri="{FF2B5EF4-FFF2-40B4-BE49-F238E27FC236}">
                <a16:creationId xmlns:a16="http://schemas.microsoft.com/office/drawing/2014/main" id="{EBF9890C-32EA-4373-8FBA-DABBAEDE2880}"/>
              </a:ext>
            </a:extLst>
          </p:cNvPr>
          <p:cNvSpPr txBox="1"/>
          <p:nvPr/>
        </p:nvSpPr>
        <p:spPr>
          <a:xfrm>
            <a:off x="6800850" y="2171700"/>
            <a:ext cx="4552950" cy="3892091"/>
          </a:xfrm>
          <a:prstGeom prst="rect">
            <a:avLst/>
          </a:prstGeom>
          <a:noFill/>
        </p:spPr>
        <p:txBody>
          <a:bodyPr wrap="square">
            <a:spAutoFit/>
          </a:bodyPr>
          <a:lstStyle/>
          <a:p>
            <a:pPr>
              <a:lnSpc>
                <a:spcPct val="107000"/>
              </a:lnSpc>
              <a:spcAft>
                <a:spcPts val="800"/>
              </a:spcAft>
            </a:pPr>
            <a:r>
              <a:rPr lang="en-GB" sz="48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Thank you </a:t>
            </a:r>
          </a:p>
          <a:p>
            <a:pPr>
              <a:lnSpc>
                <a:spcPct val="107000"/>
              </a:lnSpc>
              <a:spcAft>
                <a:spcPts val="800"/>
              </a:spcAft>
            </a:pPr>
            <a:endParaRPr lang="en-GB" sz="4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endParaRPr lang="en-GB" sz="4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GB" sz="3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Viji HY</a:t>
            </a:r>
          </a:p>
          <a:p>
            <a:pPr>
              <a:lnSpc>
                <a:spcPct val="107000"/>
              </a:lnSpc>
              <a:spcAft>
                <a:spcPts val="800"/>
              </a:spcAft>
            </a:pPr>
            <a:r>
              <a:rPr lang="en-GB" sz="3200"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University of South Wales</a:t>
            </a:r>
            <a:endParaRPr lang="en-IN" sz="3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BE4320D9-4F2D-4BAC-8D5E-C9551BA98BE3}"/>
              </a:ext>
            </a:extLst>
          </p:cNvPr>
          <p:cNvPicPr>
            <a:picLocks noChangeAspect="1"/>
          </p:cNvPicPr>
          <p:nvPr/>
        </p:nvPicPr>
        <p:blipFill>
          <a:blip r:embed="rId3"/>
          <a:stretch>
            <a:fillRect/>
          </a:stretch>
        </p:blipFill>
        <p:spPr>
          <a:xfrm>
            <a:off x="752475" y="1607309"/>
            <a:ext cx="5009953" cy="4749041"/>
          </a:xfrm>
          <a:prstGeom prst="rect">
            <a:avLst/>
          </a:prstGeom>
        </p:spPr>
      </p:pic>
      <p:sp>
        <p:nvSpPr>
          <p:cNvPr id="8" name="Google Shape;101;p2">
            <a:extLst>
              <a:ext uri="{FF2B5EF4-FFF2-40B4-BE49-F238E27FC236}">
                <a16:creationId xmlns:a16="http://schemas.microsoft.com/office/drawing/2014/main" id="{ECB1E798-46BA-4E01-9CEA-1969C78CD0D4}"/>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301039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idx="1"/>
          </p:nvPr>
        </p:nvSpPr>
        <p:spPr>
          <a:xfrm>
            <a:off x="769937" y="1787432"/>
            <a:ext cx="8564564" cy="4251059"/>
          </a:xfrm>
          <a:prstGeom prst="rect">
            <a:avLst/>
          </a:prstGeom>
          <a:noFill/>
          <a:ln>
            <a:noFill/>
          </a:ln>
        </p:spPr>
        <p:txBody>
          <a:bodyPr spcFirstLastPara="1" wrap="square" lIns="91425" tIns="45700" rIns="91425" bIns="45700" anchor="t" anchorCtr="0">
            <a:normAutofit/>
          </a:bodyPr>
          <a:lstStyle/>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Strategic Marketing planning and process</a:t>
            </a:r>
          </a:p>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Customer Acquisition and Retention</a:t>
            </a:r>
          </a:p>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Internal Marketing</a:t>
            </a:r>
          </a:p>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Corporate Social Responsibility in marketing strategy</a:t>
            </a:r>
          </a:p>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Stakeholder Expectation</a:t>
            </a:r>
          </a:p>
          <a:p>
            <a:pPr marL="342900" indent="-342900">
              <a:buClr>
                <a:srgbClr val="7F7F7F"/>
              </a:buClr>
              <a:buSzPct val="100000"/>
              <a:buFont typeface="+mj-lt"/>
              <a:buAutoNum type="arabicPeriod"/>
            </a:pPr>
            <a:r>
              <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Event / Experiential Marketing</a:t>
            </a:r>
          </a:p>
          <a:p>
            <a:pPr marL="342900" indent="-342900">
              <a:buClr>
                <a:srgbClr val="7F7F7F"/>
              </a:buClr>
              <a:buSzPct val="100000"/>
              <a:buFont typeface="+mj-lt"/>
              <a:buAutoNum type="arabicPeriod"/>
            </a:pPr>
            <a:r>
              <a:rPr lang="en-GB" sz="24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The future of marketing strategy</a:t>
            </a:r>
          </a:p>
          <a:p>
            <a:pPr marL="342900" indent="-342900">
              <a:buClr>
                <a:srgbClr val="7F7F7F"/>
              </a:buClr>
              <a:buSzPct val="100000"/>
              <a:buFont typeface="+mj-lt"/>
              <a:buAutoNum type="arabicPeriod"/>
            </a:pPr>
            <a:r>
              <a:rPr lang="en-GB" sz="24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Sustainable Marketing</a:t>
            </a:r>
          </a:p>
          <a:p>
            <a:pPr marL="342900" lvl="0" indent="-342900" algn="l" rtl="0">
              <a:lnSpc>
                <a:spcPct val="90000"/>
              </a:lnSpc>
              <a:spcBef>
                <a:spcPts val="1000"/>
              </a:spcBef>
              <a:spcAft>
                <a:spcPts val="0"/>
              </a:spcAft>
              <a:buClr>
                <a:srgbClr val="7F7F7F"/>
              </a:buClr>
              <a:buSzPct val="100000"/>
              <a:buAutoNum type="arabicPeriod"/>
            </a:pPr>
            <a:endParaRPr lang="en-GB"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l" rtl="0">
              <a:lnSpc>
                <a:spcPct val="90000"/>
              </a:lnSpc>
              <a:spcBef>
                <a:spcPts val="1000"/>
              </a:spcBef>
              <a:spcAft>
                <a:spcPts val="0"/>
              </a:spcAft>
              <a:buClr>
                <a:srgbClr val="7F7F7F"/>
              </a:buClr>
              <a:buSzPct val="100000"/>
              <a:buAutoNum type="arabicPeriod"/>
            </a:pPr>
            <a:endPar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l" rtl="0">
              <a:lnSpc>
                <a:spcPct val="90000"/>
              </a:lnSpc>
              <a:spcBef>
                <a:spcPts val="1000"/>
              </a:spcBef>
              <a:spcAft>
                <a:spcPts val="0"/>
              </a:spcAft>
              <a:buClr>
                <a:srgbClr val="7F7F7F"/>
              </a:buClr>
              <a:buSzPct val="100000"/>
              <a:buNone/>
            </a:pPr>
            <a:endParaRPr lang="en-GB"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l" rtl="0">
              <a:lnSpc>
                <a:spcPct val="90000"/>
              </a:lnSpc>
              <a:spcBef>
                <a:spcPts val="1000"/>
              </a:spcBef>
              <a:spcAft>
                <a:spcPts val="0"/>
              </a:spcAft>
              <a:buClr>
                <a:schemeClr val="dk1"/>
              </a:buClr>
              <a:buSzPct val="100000"/>
              <a:buFont typeface="Arial"/>
              <a:buNone/>
            </a:pPr>
            <a:endParaRPr sz="2900" dirty="0">
              <a:solidFill>
                <a:srgbClr val="7F7F7F"/>
              </a:solidFill>
            </a:endParaRPr>
          </a:p>
          <a:p>
            <a:pPr marL="0" lvl="0" indent="0" algn="l" rtl="0">
              <a:lnSpc>
                <a:spcPct val="90000"/>
              </a:lnSpc>
              <a:spcBef>
                <a:spcPts val="1000"/>
              </a:spcBef>
              <a:spcAft>
                <a:spcPts val="0"/>
              </a:spcAft>
              <a:buClr>
                <a:schemeClr val="dk1"/>
              </a:buClr>
              <a:buSzPct val="100000"/>
              <a:buFont typeface="Arial"/>
              <a:buNone/>
            </a:pPr>
            <a:endParaRPr dirty="0">
              <a:solidFill>
                <a:srgbClr val="7F7F7F"/>
              </a:solidFill>
            </a:endParaRPr>
          </a:p>
          <a:p>
            <a:pPr marL="0" lvl="0" indent="0" algn="l" rtl="0">
              <a:lnSpc>
                <a:spcPct val="90000"/>
              </a:lnSpc>
              <a:spcBef>
                <a:spcPts val="1000"/>
              </a:spcBef>
              <a:spcAft>
                <a:spcPts val="0"/>
              </a:spcAft>
              <a:buClr>
                <a:schemeClr val="dk1"/>
              </a:buClr>
              <a:buSzPct val="100000"/>
              <a:buFont typeface="Arial"/>
              <a:buNone/>
            </a:pPr>
            <a:endParaRPr dirty="0">
              <a:solidFill>
                <a:srgbClr val="7F7F7F"/>
              </a:solidFill>
            </a:endParaRPr>
          </a:p>
        </p:txBody>
      </p:sp>
      <p:sp>
        <p:nvSpPr>
          <p:cNvPr id="117" name="Google Shape;117;p3"/>
          <p:cNvSpPr txBox="1">
            <a:spLocks noGrp="1"/>
          </p:cNvSpPr>
          <p:nvPr>
            <p:ph type="sldNum" sz="quarter" idx="12"/>
          </p:nvPr>
        </p:nvSpPr>
        <p:spPr>
          <a:xfrm>
            <a:off x="295276" y="1607092"/>
            <a:ext cx="9791700" cy="360680"/>
          </a:xfrm>
          <a:prstGeom prst="rect">
            <a:avLst/>
          </a:prstGeom>
          <a:noFill/>
          <a:ln>
            <a:noFill/>
          </a:ln>
        </p:spPr>
        <p:txBody>
          <a:bodyPr spcFirstLastPara="1" wrap="square" lIns="91425" tIns="45700" rIns="91425" bIns="45700" anchor="ctr" anchorCtr="0">
            <a:noAutofit/>
          </a:bodyPr>
          <a:lstStyle/>
          <a:p>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a:t>
            </a: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ey themes relating to customer-centrality have been identified as follows:</a:t>
            </a: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r" rtl="0">
              <a:spcBef>
                <a:spcPts val="0"/>
              </a:spcBef>
              <a:spcAft>
                <a:spcPts val="0"/>
              </a:spcAft>
              <a:buNone/>
            </a:pPr>
            <a:endParaRPr dirty="0"/>
          </a:p>
        </p:txBody>
      </p:sp>
      <p:sp>
        <p:nvSpPr>
          <p:cNvPr id="115" name="Google Shape;115;p3"/>
          <p:cNvSpPr txBox="1"/>
          <p:nvPr/>
        </p:nvSpPr>
        <p:spPr>
          <a:xfrm>
            <a:off x="769937" y="677863"/>
            <a:ext cx="10899604" cy="429555"/>
          </a:xfrm>
          <a:prstGeom prst="rect">
            <a:avLst/>
          </a:prstGeom>
          <a:noFill/>
          <a:ln>
            <a:noFill/>
          </a:ln>
        </p:spPr>
        <p:txBody>
          <a:bodyPr spcFirstLastPara="1" wrap="square" lIns="91425" tIns="45700" rIns="91425" bIns="45700" anchor="ctr" anchorCtr="0">
            <a:normAutofit fontScale="62500" lnSpcReduction="20000"/>
          </a:bodyPr>
          <a:lstStyle/>
          <a:p>
            <a:pPr>
              <a:lnSpc>
                <a:spcPct val="90000"/>
              </a:lnSpc>
              <a:buClr>
                <a:srgbClr val="A5A5A5"/>
              </a:buClr>
              <a:buSzPts val="4400"/>
            </a:pPr>
            <a:r>
              <a:rPr lang="en-GB" sz="4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Themes</a:t>
            </a:r>
            <a:r>
              <a:rPr lang="en-GB" sz="4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IN" sz="4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rtl="0">
              <a:lnSpc>
                <a:spcPct val="90000"/>
              </a:lnSpc>
              <a:spcBef>
                <a:spcPts val="0"/>
              </a:spcBef>
              <a:spcAft>
                <a:spcPts val="0"/>
              </a:spcAft>
              <a:buClr>
                <a:srgbClr val="A5A5A5"/>
              </a:buClr>
              <a:buSzPts val="4400"/>
              <a:buFont typeface="Calibri"/>
              <a:buNone/>
            </a:pPr>
            <a:endParaRPr sz="4400" b="0" i="0" u="none" strike="noStrike" cap="none" dirty="0">
              <a:solidFill>
                <a:srgbClr val="A5A5A5"/>
              </a:solidFill>
              <a:highlight>
                <a:srgbClr val="FFFF00"/>
              </a:highlight>
              <a:latin typeface="Calibri"/>
              <a:ea typeface="Calibri"/>
              <a:cs typeface="Calibri"/>
              <a:sym typeface="Calibri"/>
            </a:endParaRPr>
          </a:p>
        </p:txBody>
      </p:sp>
      <p:sp>
        <p:nvSpPr>
          <p:cNvPr id="6" name="Google Shape;101;p2">
            <a:extLst>
              <a:ext uri="{FF2B5EF4-FFF2-40B4-BE49-F238E27FC236}">
                <a16:creationId xmlns:a16="http://schemas.microsoft.com/office/drawing/2014/main" id="{D13B44C9-FA37-4EB2-8A19-218AA227F81F}"/>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819060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
          <p:cNvSpPr txBox="1">
            <a:spLocks noGrp="1"/>
          </p:cNvSpPr>
          <p:nvPr>
            <p:ph type="title"/>
          </p:nvPr>
        </p:nvSpPr>
        <p:spPr>
          <a:xfrm>
            <a:off x="377891" y="1220787"/>
            <a:ext cx="10515600" cy="365125"/>
          </a:xfrm>
          <a:prstGeom prst="rect">
            <a:avLst/>
          </a:prstGeom>
          <a:noFill/>
          <a:ln>
            <a:noFill/>
          </a:ln>
        </p:spPr>
        <p:txBody>
          <a:bodyPr spcFirstLastPara="1" wrap="square" lIns="91425" tIns="45700" rIns="91425" bIns="45700" anchor="ctr" anchorCtr="0">
            <a:noAutofit/>
          </a:bodyPr>
          <a:lstStyle/>
          <a:p>
            <a:pPr>
              <a:buClr>
                <a:srgbClr val="A5A5A5"/>
              </a:buClr>
              <a:buSzPts val="4400"/>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Theme1: Strategic Marketing planning and process </a:t>
            </a:r>
            <a:r>
              <a:rPr lang="en-GB" sz="3200" i="0" u="none" strike="noStrike" cap="none" dirty="0">
                <a:solidFill>
                  <a:srgbClr val="7F7F7F"/>
                </a:solidFill>
                <a:latin typeface="Times New Roman" panose="02020603050405020304" pitchFamily="18" charset="0"/>
                <a:cs typeface="Times New Roman" panose="02020603050405020304" pitchFamily="18" charset="0"/>
                <a:sym typeface="Calibri"/>
              </a:rPr>
              <a:t> </a:t>
            </a:r>
            <a:br>
              <a:rPr lang="en-GB" dirty="0"/>
            </a:br>
            <a:br>
              <a:rPr lang="en-US" dirty="0">
                <a:solidFill>
                  <a:srgbClr val="A5A5A5"/>
                </a:solidFill>
                <a:highlight>
                  <a:srgbClr val="FFFF00"/>
                </a:highlight>
              </a:rPr>
            </a:br>
            <a:endParaRPr dirty="0">
              <a:solidFill>
                <a:srgbClr val="A5A5A5"/>
              </a:solidFill>
              <a:highlight>
                <a:srgbClr val="FFFF00"/>
              </a:highlight>
            </a:endParaRPr>
          </a:p>
        </p:txBody>
      </p:sp>
      <p:sp>
        <p:nvSpPr>
          <p:cNvPr id="103" name="Google Shape;103;p2"/>
          <p:cNvSpPr txBox="1">
            <a:spLocks noGrp="1"/>
          </p:cNvSpPr>
          <p:nvPr>
            <p:ph type="sldNum" sz="quarter" idx="12"/>
          </p:nvPr>
        </p:nvSpPr>
        <p:spPr>
          <a:xfrm>
            <a:off x="590550" y="6041572"/>
            <a:ext cx="4972050" cy="67990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Strategic marketing process for customer centrality, SOSTAC model developed by PR Smith </a:t>
            </a:r>
            <a:endParaRPr dirty="0">
              <a:latin typeface="Times New Roman" panose="02020603050405020304" pitchFamily="18" charset="0"/>
              <a:cs typeface="Times New Roman" panose="02020603050405020304" pitchFamily="18" charset="0"/>
            </a:endParaRPr>
          </a:p>
        </p:txBody>
      </p:sp>
      <p:sp>
        <p:nvSpPr>
          <p:cNvPr id="101" name="Google Shape;101;p2"/>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102" name="Google Shape;102;p2"/>
          <p:cNvSpPr txBox="1"/>
          <p:nvPr/>
        </p:nvSpPr>
        <p:spPr>
          <a:xfrm>
            <a:off x="5067301" y="1517297"/>
            <a:ext cx="6252702" cy="3785611"/>
          </a:xfrm>
          <a:prstGeom prst="rect">
            <a:avLst/>
          </a:prstGeom>
          <a:noFill/>
          <a:ln>
            <a:noFill/>
          </a:ln>
        </p:spPr>
        <p:txBody>
          <a:bodyPr spcFirstLastPara="1" wrap="square" lIns="91425" tIns="45700" rIns="91425" bIns="45700" anchor="t" anchorCtr="0">
            <a:spAutoFit/>
          </a:bodyPr>
          <a:lstStyle/>
          <a:p>
            <a:pPr marR="0" lvl="0" rtl="0">
              <a:spcBef>
                <a:spcPts val="0"/>
              </a:spcBef>
              <a:spcAft>
                <a:spcPts val="0"/>
              </a:spcAft>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Strategic Marketing planning for customer centrality, in current situation, world is facing challenge with pandemic. </a:t>
            </a:r>
            <a:r>
              <a:rPr lang="en-GB"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Strategic M</a:t>
            </a: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arketing planning and process is very important to analyse </a:t>
            </a:r>
          </a:p>
          <a:p>
            <a:pPr marL="285750" marR="0" lvl="0" indent="-285750" rtl="0">
              <a:spcBef>
                <a:spcPts val="0"/>
              </a:spcBef>
              <a:spcAft>
                <a:spcPts val="0"/>
              </a:spcAft>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Situation - SWOT</a:t>
            </a:r>
          </a:p>
          <a:p>
            <a:pPr marL="285750" marR="0" lvl="0" indent="-285750" rtl="0">
              <a:spcBef>
                <a:spcPts val="0"/>
              </a:spcBef>
              <a:spcAft>
                <a:spcPts val="0"/>
              </a:spcAft>
              <a:buFont typeface="Arial" panose="020B0604020202020204" pitchFamily="34" charset="0"/>
              <a:buChar char="•"/>
            </a:pPr>
            <a:r>
              <a:rPr lang="en-GB"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a:t>
            </a: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bjectives </a:t>
            </a:r>
          </a:p>
          <a:p>
            <a:pPr marL="285750" marR="0" lvl="0" indent="-285750" rtl="0">
              <a:spcBef>
                <a:spcPts val="0"/>
              </a:spcBef>
              <a:spcAft>
                <a:spcPts val="0"/>
              </a:spcAft>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Strategy, </a:t>
            </a:r>
          </a:p>
          <a:p>
            <a:pPr marL="285750" marR="0" lvl="0" indent="-285750" rtl="0">
              <a:spcBef>
                <a:spcPts val="0"/>
              </a:spcBef>
              <a:spcAft>
                <a:spcPts val="0"/>
              </a:spcAft>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Tactics</a:t>
            </a:r>
          </a:p>
          <a:p>
            <a:pPr marL="285750" marR="0" lvl="0" indent="-285750" rtl="0">
              <a:spcBef>
                <a:spcPts val="0"/>
              </a:spcBef>
              <a:spcAft>
                <a:spcPts val="0"/>
              </a:spcAft>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Action </a:t>
            </a:r>
          </a:p>
          <a:p>
            <a:pPr marL="285750" marR="0" lvl="0" indent="-285750" rtl="0">
              <a:spcBef>
                <a:spcPts val="0"/>
              </a:spcBef>
              <a:spcAft>
                <a:spcPts val="0"/>
              </a:spcAft>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Control</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pic>
        <p:nvPicPr>
          <p:cNvPr id="11" name="Picture 10">
            <a:extLst>
              <a:ext uri="{FF2B5EF4-FFF2-40B4-BE49-F238E27FC236}">
                <a16:creationId xmlns:a16="http://schemas.microsoft.com/office/drawing/2014/main" id="{1D7ADEE7-AA02-4338-B702-DE04D4ACE78A}"/>
              </a:ext>
            </a:extLst>
          </p:cNvPr>
          <p:cNvPicPr/>
          <p:nvPr/>
        </p:nvPicPr>
        <p:blipFill>
          <a:blip r:embed="rId3"/>
          <a:stretch>
            <a:fillRect/>
          </a:stretch>
        </p:blipFill>
        <p:spPr>
          <a:xfrm>
            <a:off x="871997" y="2008416"/>
            <a:ext cx="3713858" cy="36680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idx="1"/>
          </p:nvPr>
        </p:nvSpPr>
        <p:spPr>
          <a:xfrm>
            <a:off x="6687360" y="1618143"/>
            <a:ext cx="4951379" cy="4251059"/>
          </a:xfrm>
          <a:prstGeom prst="rect">
            <a:avLst/>
          </a:prstGeom>
          <a:noFill/>
          <a:ln>
            <a:noFill/>
          </a:ln>
        </p:spPr>
        <p:txBody>
          <a:bodyPr spcFirstLastPara="1" wrap="square" lIns="91425" tIns="45700" rIns="91425" bIns="45700" anchor="t" anchorCtr="0">
            <a:normAutofit/>
          </a:bodyPr>
          <a:lstStyle/>
          <a:p>
            <a:pPr marL="0" lvl="0" indent="0" rtl="0">
              <a:lnSpc>
                <a:spcPct val="90000"/>
              </a:lnSpc>
              <a:spcBef>
                <a:spcPts val="0"/>
              </a:spcBef>
              <a:spcAft>
                <a:spcPts val="0"/>
              </a:spcAft>
              <a:buClr>
                <a:srgbClr val="0070C0"/>
              </a:buClr>
              <a:buSzPct val="100000"/>
              <a:buNone/>
            </a:pPr>
            <a:r>
              <a:rPr lang="en-GB"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Customer acquisition and retention in marketing strategy is very important. There are four stages in product life cycle model </a:t>
            </a:r>
            <a:endParaRPr sz="2200" dirty="0">
              <a:solidFill>
                <a:srgbClr val="7F7F7F"/>
              </a:solidFill>
              <a:latin typeface="Times New Roman" panose="02020603050405020304" pitchFamily="18" charset="0"/>
              <a:cs typeface="Times New Roman" panose="02020603050405020304" pitchFamily="18" charset="0"/>
            </a:endParaRPr>
          </a:p>
          <a:p>
            <a:pPr marL="228600" lvl="0" indent="-228631" rtl="0">
              <a:lnSpc>
                <a:spcPct val="90000"/>
              </a:lnSpc>
              <a:spcBef>
                <a:spcPts val="1000"/>
              </a:spcBef>
              <a:spcAft>
                <a:spcPts val="0"/>
              </a:spcAft>
              <a:buClr>
                <a:srgbClr val="7F7F7F"/>
              </a:buClr>
              <a:buSzPct val="100000"/>
              <a:buChar char="•"/>
            </a:pPr>
            <a:r>
              <a:rPr lang="en-GB"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a:t>
            </a:r>
            <a:r>
              <a:rPr lang="en-GB"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ntroductory stage</a:t>
            </a:r>
            <a:endParaRPr sz="2200" dirty="0">
              <a:solidFill>
                <a:srgbClr val="7F7F7F"/>
              </a:solidFill>
              <a:latin typeface="Times New Roman" panose="02020603050405020304" pitchFamily="18" charset="0"/>
              <a:cs typeface="Times New Roman" panose="02020603050405020304" pitchFamily="18" charset="0"/>
            </a:endParaRPr>
          </a:p>
          <a:p>
            <a:pPr marL="228600" lvl="0" indent="-228631" rtl="0">
              <a:lnSpc>
                <a:spcPct val="90000"/>
              </a:lnSpc>
              <a:spcBef>
                <a:spcPts val="1000"/>
              </a:spcBef>
              <a:spcAft>
                <a:spcPts val="0"/>
              </a:spcAft>
              <a:buClr>
                <a:srgbClr val="7F7F7F"/>
              </a:buClr>
              <a:buSzPct val="100000"/>
              <a:buChar char="•"/>
            </a:pPr>
            <a:r>
              <a:rPr lang="en-GB"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Growth stage</a:t>
            </a:r>
          </a:p>
          <a:p>
            <a:pPr marL="228600" lvl="0" indent="-228631" rtl="0">
              <a:lnSpc>
                <a:spcPct val="90000"/>
              </a:lnSpc>
              <a:spcBef>
                <a:spcPts val="1000"/>
              </a:spcBef>
              <a:spcAft>
                <a:spcPts val="0"/>
              </a:spcAft>
              <a:buClr>
                <a:srgbClr val="7F7F7F"/>
              </a:buClr>
              <a:buSzPct val="100000"/>
              <a:buChar char="•"/>
            </a:pPr>
            <a:r>
              <a:rPr lang="en-GB"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a:t>
            </a:r>
            <a:r>
              <a:rPr lang="en-GB"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aturity stage</a:t>
            </a:r>
          </a:p>
          <a:p>
            <a:pPr marL="228600" lvl="0" indent="-228631" rtl="0">
              <a:lnSpc>
                <a:spcPct val="90000"/>
              </a:lnSpc>
              <a:spcBef>
                <a:spcPts val="1000"/>
              </a:spcBef>
              <a:spcAft>
                <a:spcPts val="0"/>
              </a:spcAft>
              <a:buClr>
                <a:srgbClr val="7F7F7F"/>
              </a:buClr>
              <a:buSzPct val="100000"/>
              <a:buChar char="•"/>
            </a:pPr>
            <a:r>
              <a:rPr lang="en-GB"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Decline stage  </a:t>
            </a:r>
            <a:endParaRPr sz="2200" dirty="0">
              <a:solidFill>
                <a:srgbClr val="7F7F7F"/>
              </a:solidFill>
              <a:latin typeface="Times New Roman" panose="02020603050405020304" pitchFamily="18" charset="0"/>
              <a:cs typeface="Times New Roman" panose="02020603050405020304" pitchFamily="18" charset="0"/>
            </a:endParaRPr>
          </a:p>
          <a:p>
            <a:pPr marL="0" lvl="0" indent="0" algn="l" rtl="0">
              <a:lnSpc>
                <a:spcPct val="90000"/>
              </a:lnSpc>
              <a:spcBef>
                <a:spcPts val="1000"/>
              </a:spcBef>
              <a:spcAft>
                <a:spcPts val="0"/>
              </a:spcAft>
              <a:buClr>
                <a:schemeClr val="dk1"/>
              </a:buClr>
              <a:buSzPct val="100000"/>
              <a:buFont typeface="Arial"/>
              <a:buNone/>
            </a:pPr>
            <a:endParaRPr sz="2900" dirty="0">
              <a:solidFill>
                <a:srgbClr val="7F7F7F"/>
              </a:solidFill>
            </a:endParaRPr>
          </a:p>
          <a:p>
            <a:pPr marL="0" lvl="0" indent="0" algn="l" rtl="0">
              <a:lnSpc>
                <a:spcPct val="90000"/>
              </a:lnSpc>
              <a:spcBef>
                <a:spcPts val="1000"/>
              </a:spcBef>
              <a:spcAft>
                <a:spcPts val="0"/>
              </a:spcAft>
              <a:buClr>
                <a:schemeClr val="dk1"/>
              </a:buClr>
              <a:buSzPct val="100000"/>
              <a:buFont typeface="Arial"/>
              <a:buNone/>
            </a:pPr>
            <a:endParaRPr dirty="0">
              <a:solidFill>
                <a:srgbClr val="7F7F7F"/>
              </a:solidFill>
            </a:endParaRPr>
          </a:p>
          <a:p>
            <a:pPr marL="0" lvl="0" indent="0" algn="l" rtl="0">
              <a:lnSpc>
                <a:spcPct val="90000"/>
              </a:lnSpc>
              <a:spcBef>
                <a:spcPts val="1000"/>
              </a:spcBef>
              <a:spcAft>
                <a:spcPts val="0"/>
              </a:spcAft>
              <a:buClr>
                <a:schemeClr val="dk1"/>
              </a:buClr>
              <a:buSzPct val="100000"/>
              <a:buFont typeface="Arial"/>
              <a:buNone/>
            </a:pPr>
            <a:endParaRPr dirty="0">
              <a:solidFill>
                <a:srgbClr val="7F7F7F"/>
              </a:solidFill>
            </a:endParaRPr>
          </a:p>
        </p:txBody>
      </p:sp>
      <p:sp>
        <p:nvSpPr>
          <p:cNvPr id="117" name="Google Shape;117;p3"/>
          <p:cNvSpPr txBox="1">
            <a:spLocks noGrp="1"/>
          </p:cNvSpPr>
          <p:nvPr>
            <p:ph type="sldNum" sz="quarter" idx="12"/>
          </p:nvPr>
        </p:nvSpPr>
        <p:spPr>
          <a:xfrm>
            <a:off x="1095375" y="6356351"/>
            <a:ext cx="8067675" cy="42955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Benefits of segmentation and possible customer segments (Clow and Baack, 2010).</a:t>
            </a:r>
            <a:endParaRPr dirty="0">
              <a:latin typeface="Times New Roman" panose="02020603050405020304" pitchFamily="18" charset="0"/>
              <a:cs typeface="Times New Roman" panose="02020603050405020304" pitchFamily="18" charset="0"/>
            </a:endParaRPr>
          </a:p>
        </p:txBody>
      </p:sp>
      <p:sp>
        <p:nvSpPr>
          <p:cNvPr id="115" name="Google Shape;115;p3"/>
          <p:cNvSpPr txBox="1"/>
          <p:nvPr/>
        </p:nvSpPr>
        <p:spPr>
          <a:xfrm>
            <a:off x="447675" y="677863"/>
            <a:ext cx="11221866" cy="429555"/>
          </a:xfrm>
          <a:prstGeom prst="rect">
            <a:avLst/>
          </a:prstGeom>
          <a:noFill/>
          <a:ln>
            <a:noFill/>
          </a:ln>
        </p:spPr>
        <p:txBody>
          <a:bodyPr spcFirstLastPara="1" wrap="square" lIns="91425" tIns="45700" rIns="91425" bIns="45700" anchor="ctr" anchorCtr="0">
            <a:normAutofit fontScale="47500" lnSpcReduction="20000"/>
          </a:bodyPr>
          <a:lstStyle/>
          <a:p>
            <a:pPr>
              <a:lnSpc>
                <a:spcPct val="90000"/>
              </a:lnSpc>
              <a:buClr>
                <a:srgbClr val="A5A5A5"/>
              </a:buClr>
              <a:buSzPts val="4400"/>
            </a:pPr>
            <a:r>
              <a:rPr lang="en-GB" sz="5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Theme2: Customer Acquisition and Retention </a:t>
            </a:r>
            <a:endParaRPr lang="en-IN" sz="5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rtl="0">
              <a:lnSpc>
                <a:spcPct val="90000"/>
              </a:lnSpc>
              <a:spcBef>
                <a:spcPts val="0"/>
              </a:spcBef>
              <a:spcAft>
                <a:spcPts val="0"/>
              </a:spcAft>
              <a:buClr>
                <a:srgbClr val="A5A5A5"/>
              </a:buClr>
              <a:buSzPts val="4400"/>
              <a:buFont typeface="Calibri"/>
              <a:buNone/>
            </a:pPr>
            <a:endParaRPr sz="4400" b="0" i="0" u="none" strike="noStrike" cap="none" dirty="0">
              <a:solidFill>
                <a:srgbClr val="A5A5A5"/>
              </a:solidFill>
              <a:highlight>
                <a:srgbClr val="FFFF00"/>
              </a:highlight>
              <a:latin typeface="Calibri"/>
              <a:ea typeface="Calibri"/>
              <a:cs typeface="Calibri"/>
              <a:sym typeface="Calibri"/>
            </a:endParaRPr>
          </a:p>
        </p:txBody>
      </p:sp>
      <p:pic>
        <p:nvPicPr>
          <p:cNvPr id="3" name="Picture 2">
            <a:extLst>
              <a:ext uri="{FF2B5EF4-FFF2-40B4-BE49-F238E27FC236}">
                <a16:creationId xmlns:a16="http://schemas.microsoft.com/office/drawing/2014/main" id="{42F60DB5-AD91-42A9-B7B6-E7207317B3CB}"/>
              </a:ext>
            </a:extLst>
          </p:cNvPr>
          <p:cNvPicPr>
            <a:picLocks noChangeAspect="1"/>
          </p:cNvPicPr>
          <p:nvPr/>
        </p:nvPicPr>
        <p:blipFill>
          <a:blip r:embed="rId3"/>
          <a:stretch>
            <a:fillRect/>
          </a:stretch>
        </p:blipFill>
        <p:spPr>
          <a:xfrm>
            <a:off x="1779020" y="1787236"/>
            <a:ext cx="4163785" cy="4272933"/>
          </a:xfrm>
          <a:prstGeom prst="rect">
            <a:avLst/>
          </a:prstGeom>
        </p:spPr>
      </p:pic>
      <p:sp>
        <p:nvSpPr>
          <p:cNvPr id="7" name="Google Shape;101;p2">
            <a:extLst>
              <a:ext uri="{FF2B5EF4-FFF2-40B4-BE49-F238E27FC236}">
                <a16:creationId xmlns:a16="http://schemas.microsoft.com/office/drawing/2014/main" id="{FBC469AA-AE47-4932-AFC3-3FACF2311474}"/>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4"/>
          <p:cNvSpPr/>
          <p:nvPr/>
        </p:nvSpPr>
        <p:spPr>
          <a:xfrm>
            <a:off x="1002977" y="5665852"/>
            <a:ext cx="6252691" cy="849630"/>
          </a:xfrm>
          <a:prstGeom prst="rect">
            <a:avLst/>
          </a:prstGeom>
          <a:noFill/>
          <a:ln w="381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Internal Marketing as a core element of Strategic Marketing (Kotler and Keller, 2016).</a:t>
            </a:r>
            <a:endParaRPr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26" name="Google Shape;126;p4"/>
          <p:cNvSpPr/>
          <p:nvPr/>
        </p:nvSpPr>
        <p:spPr>
          <a:xfrm>
            <a:off x="8617906" y="5788932"/>
            <a:ext cx="3248045" cy="1069068"/>
          </a:xfrm>
          <a:prstGeom prst="rect">
            <a:avLst/>
          </a:prstGeom>
          <a:noFill/>
          <a:ln w="38100" cap="flat" cmpd="sng">
            <a:solidFill>
              <a:schemeClr val="accent1">
                <a:alpha val="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0" i="0" u="none" strike="noStrike" cap="none" dirty="0">
              <a:solidFill>
                <a:schemeClr val="dk1"/>
              </a:solidFill>
              <a:latin typeface="Calibri"/>
              <a:ea typeface="Calibri"/>
              <a:cs typeface="Calibri"/>
              <a:sym typeface="Calibri"/>
            </a:endParaRPr>
          </a:p>
        </p:txBody>
      </p:sp>
      <p:sp>
        <p:nvSpPr>
          <p:cNvPr id="127" name="Google Shape;127;p4"/>
          <p:cNvSpPr/>
          <p:nvPr/>
        </p:nvSpPr>
        <p:spPr>
          <a:xfrm>
            <a:off x="6164789" y="1369188"/>
            <a:ext cx="5350935" cy="4415636"/>
          </a:xfrm>
          <a:prstGeom prst="rect">
            <a:avLst/>
          </a:prstGeom>
          <a:noFill/>
          <a:ln w="38100" cap="flat" cmpd="sng">
            <a:solidFill>
              <a:schemeClr val="accent1">
                <a:alpha val="0"/>
              </a:schemeClr>
            </a:solidFill>
            <a:prstDash val="solid"/>
            <a:miter lim="800000"/>
            <a:headEnd type="none" w="sm" len="sm"/>
            <a:tailEnd type="none" w="sm" len="sm"/>
          </a:ln>
        </p:spPr>
        <p:txBody>
          <a:bodyPr spcFirstLastPara="1" wrap="square" lIns="91425" tIns="45700" rIns="91425" bIns="45700" anchor="ctr" anchorCtr="0">
            <a:noAutofit/>
          </a:bodyPr>
          <a:lstStyle/>
          <a:p>
            <a:pPr lvl="0">
              <a:lnSpc>
                <a:spcPct val="107000"/>
              </a:lnSpc>
              <a:spcAft>
                <a:spcPts val="800"/>
              </a:spcAft>
            </a:pPr>
            <a:r>
              <a:rPr lang="en-GB"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Internal marketing strategies main aim is to reduce conflicts in the departments across the organization, develop excellent co-ordination and co-operation in all the department will lead to the excellent external marketing to achieve organization common goals.</a:t>
            </a:r>
          </a:p>
          <a:p>
            <a:pPr lvl="0">
              <a:lnSpc>
                <a:spcPct val="107000"/>
              </a:lnSpc>
              <a:spcAft>
                <a:spcPts val="800"/>
              </a:spcAft>
            </a:pPr>
            <a:r>
              <a:rPr lang="en-GB"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Internal marketing strategy in customer centrality is training, motivating employees in the organization to learn good practice to serve the customer (Celsi and Gilly, 2010; Payne and Helman, 1992).</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3" name="Google Shape;133;p4"/>
          <p:cNvSpPr txBox="1"/>
          <p:nvPr/>
        </p:nvSpPr>
        <p:spPr>
          <a:xfrm>
            <a:off x="280549" y="342518"/>
            <a:ext cx="9304321" cy="721824"/>
          </a:xfrm>
          <a:prstGeom prst="rect">
            <a:avLst/>
          </a:prstGeom>
          <a:noFill/>
          <a:ln>
            <a:noFill/>
          </a:ln>
        </p:spPr>
        <p:txBody>
          <a:bodyPr spcFirstLastPara="1" wrap="square" lIns="91425" tIns="45700" rIns="91425" bIns="45700" anchor="t" anchorCtr="0">
            <a:spAutoFit/>
          </a:bodyPr>
          <a:lstStyle/>
          <a:p>
            <a:pPr lvl="0">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 3: Internal Marketing</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4" name="Google Shape;134;p4"/>
          <p:cNvSpPr/>
          <p:nvPr/>
        </p:nvSpPr>
        <p:spPr>
          <a:xfrm>
            <a:off x="0" y="1067766"/>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pic>
        <p:nvPicPr>
          <p:cNvPr id="17" name="Picture 16">
            <a:extLst>
              <a:ext uri="{FF2B5EF4-FFF2-40B4-BE49-F238E27FC236}">
                <a16:creationId xmlns:a16="http://schemas.microsoft.com/office/drawing/2014/main" id="{084D8D41-64B6-49F1-8870-6F9CD71086AF}"/>
              </a:ext>
            </a:extLst>
          </p:cNvPr>
          <p:cNvPicPr/>
          <p:nvPr/>
        </p:nvPicPr>
        <p:blipFill>
          <a:blip r:embed="rId3"/>
          <a:stretch>
            <a:fillRect/>
          </a:stretch>
        </p:blipFill>
        <p:spPr>
          <a:xfrm>
            <a:off x="1302328" y="1492901"/>
            <a:ext cx="4109824" cy="368264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5" name="Google Shape;145;p5"/>
          <p:cNvSpPr txBox="1">
            <a:spLocks noGrp="1"/>
          </p:cNvSpPr>
          <p:nvPr>
            <p:ph type="title"/>
          </p:nvPr>
        </p:nvSpPr>
        <p:spPr>
          <a:xfrm>
            <a:off x="236537" y="7938"/>
            <a:ext cx="11307763" cy="1171575"/>
          </a:xfrm>
          <a:prstGeom prst="rect">
            <a:avLst/>
          </a:prstGeom>
          <a:noFill/>
          <a:ln>
            <a:noFill/>
          </a:ln>
        </p:spPr>
        <p:txBody>
          <a:bodyPr spcFirstLastPara="1" wrap="square" lIns="91425" tIns="45700" rIns="91425" bIns="45700" anchor="ctr" anchorCtr="0">
            <a:noAutofit/>
          </a:bodyPr>
          <a:lstStyle/>
          <a:p>
            <a:pPr lvl="0">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Theme4: Corporate Social Responsibility in marketing strategy</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47" name="Google Shape;147;p5"/>
          <p:cNvSpPr txBox="1">
            <a:spLocks noGrp="1"/>
          </p:cNvSpPr>
          <p:nvPr>
            <p:ph type="sldNum" sz="quarter" idx="12"/>
          </p:nvPr>
        </p:nvSpPr>
        <p:spPr>
          <a:xfrm>
            <a:off x="542925" y="6284068"/>
            <a:ext cx="6467475" cy="437407"/>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Responsive CSR versus strategic CSR (Porter and Kramer,  2006))</a:t>
            </a:r>
            <a:endParaRPr dirty="0">
              <a:latin typeface="Times New Roman" panose="02020603050405020304" pitchFamily="18" charset="0"/>
              <a:cs typeface="Times New Roman" panose="02020603050405020304" pitchFamily="18" charset="0"/>
            </a:endParaRPr>
          </a:p>
        </p:txBody>
      </p:sp>
      <p:sp>
        <p:nvSpPr>
          <p:cNvPr id="149" name="Google Shape;149;p5"/>
          <p:cNvSpPr txBox="1"/>
          <p:nvPr/>
        </p:nvSpPr>
        <p:spPr>
          <a:xfrm>
            <a:off x="2018581" y="2277374"/>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pic>
        <p:nvPicPr>
          <p:cNvPr id="9" name="Picture 8">
            <a:extLst>
              <a:ext uri="{FF2B5EF4-FFF2-40B4-BE49-F238E27FC236}">
                <a16:creationId xmlns:a16="http://schemas.microsoft.com/office/drawing/2014/main" id="{BEEAA8D6-721A-48FA-BB14-484630B3E6A4}"/>
              </a:ext>
            </a:extLst>
          </p:cNvPr>
          <p:cNvPicPr/>
          <p:nvPr/>
        </p:nvPicPr>
        <p:blipFill>
          <a:blip r:embed="rId3"/>
          <a:stretch>
            <a:fillRect/>
          </a:stretch>
        </p:blipFill>
        <p:spPr>
          <a:xfrm>
            <a:off x="636588" y="1539239"/>
            <a:ext cx="5040312" cy="4336097"/>
          </a:xfrm>
          <a:prstGeom prst="rect">
            <a:avLst/>
          </a:prstGeom>
        </p:spPr>
      </p:pic>
      <p:sp>
        <p:nvSpPr>
          <p:cNvPr id="8" name="TextBox 7">
            <a:extLst>
              <a:ext uri="{FF2B5EF4-FFF2-40B4-BE49-F238E27FC236}">
                <a16:creationId xmlns:a16="http://schemas.microsoft.com/office/drawing/2014/main" id="{0198D9FA-78AE-450D-92D3-72BC34640CD8}"/>
              </a:ext>
            </a:extLst>
          </p:cNvPr>
          <p:cNvSpPr txBox="1"/>
          <p:nvPr/>
        </p:nvSpPr>
        <p:spPr>
          <a:xfrm>
            <a:off x="6294436" y="1539239"/>
            <a:ext cx="5040313" cy="4524315"/>
          </a:xfrm>
          <a:prstGeom prst="rect">
            <a:avLst/>
          </a:prstGeom>
          <a:noFill/>
        </p:spPr>
        <p:txBody>
          <a:bodyPr wrap="square">
            <a:spAutoFit/>
          </a:bodyPr>
          <a:lstStyle/>
          <a:p>
            <a:r>
              <a:rPr lang="en-GB"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 development of society, for communities improving their quality of life. Good ethics should be followed as a business process, CSR sustainable goals are eradicate hunger and poverty, education for each child, gender equality and women empower, stop child morality and environmental sustainability. </a:t>
            </a:r>
          </a:p>
          <a:p>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Kotler and Lee (2005) says the CSR is used as marketing strategy to target high earners.</a:t>
            </a:r>
            <a:endParaRPr lang="en-IN" sz="2400" dirty="0">
              <a:latin typeface="Times New Roman" panose="02020603050405020304" pitchFamily="18" charset="0"/>
              <a:cs typeface="Times New Roman" panose="02020603050405020304" pitchFamily="18" charset="0"/>
            </a:endParaRPr>
          </a:p>
        </p:txBody>
      </p:sp>
      <p:sp>
        <p:nvSpPr>
          <p:cNvPr id="10" name="Google Shape;101;p2">
            <a:extLst>
              <a:ext uri="{FF2B5EF4-FFF2-40B4-BE49-F238E27FC236}">
                <a16:creationId xmlns:a16="http://schemas.microsoft.com/office/drawing/2014/main" id="{9A336111-91C5-4DF4-9552-E5534CC3D564}"/>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7" name="Google Shape;157;p6"/>
          <p:cNvSpPr txBox="1"/>
          <p:nvPr/>
        </p:nvSpPr>
        <p:spPr>
          <a:xfrm>
            <a:off x="333376" y="5783644"/>
            <a:ext cx="7458474" cy="92328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Five key propositions to consider that stakeholders are important in strategic marketing engagement and not just customers (Smith, Drumwright and Gentile, 2010).</a:t>
            </a:r>
            <a:endParaRPr sz="18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60" name="Google Shape;160;p6"/>
          <p:cNvSpPr txBox="1"/>
          <p:nvPr/>
        </p:nvSpPr>
        <p:spPr>
          <a:xfrm>
            <a:off x="152400" y="286680"/>
            <a:ext cx="9873343" cy="721824"/>
          </a:xfrm>
          <a:prstGeom prst="rect">
            <a:avLst/>
          </a:prstGeom>
          <a:noFill/>
          <a:ln>
            <a:noFill/>
          </a:ln>
        </p:spPr>
        <p:txBody>
          <a:bodyPr spcFirstLastPara="1" wrap="square" lIns="91425" tIns="45700" rIns="91425" bIns="45700" anchor="t" anchorCtr="0">
            <a:spAutoFit/>
          </a:bodyPr>
          <a:lstStyle/>
          <a:p>
            <a:pPr lvl="0">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Theme5: Stakeholder Expectation</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 name="Content Placeholder 14">
            <a:extLst>
              <a:ext uri="{FF2B5EF4-FFF2-40B4-BE49-F238E27FC236}">
                <a16:creationId xmlns:a16="http://schemas.microsoft.com/office/drawing/2014/main" id="{F5A60F7B-2161-4574-ACCB-A938B4662D71}"/>
              </a:ext>
            </a:extLst>
          </p:cNvPr>
          <p:cNvPicPr>
            <a:picLocks noGrp="1"/>
          </p:cNvPicPr>
          <p:nvPr>
            <p:ph idx="1"/>
          </p:nvPr>
        </p:nvPicPr>
        <p:blipFill>
          <a:blip r:embed="rId3"/>
          <a:stretch>
            <a:fillRect/>
          </a:stretch>
        </p:blipFill>
        <p:spPr>
          <a:xfrm>
            <a:off x="852849" y="1443990"/>
            <a:ext cx="4456370" cy="4351338"/>
          </a:xfrm>
          <a:prstGeom prst="rect">
            <a:avLst/>
          </a:prstGeom>
        </p:spPr>
      </p:pic>
      <p:sp>
        <p:nvSpPr>
          <p:cNvPr id="7" name="TextBox 6">
            <a:extLst>
              <a:ext uri="{FF2B5EF4-FFF2-40B4-BE49-F238E27FC236}">
                <a16:creationId xmlns:a16="http://schemas.microsoft.com/office/drawing/2014/main" id="{DFE761F7-EBFC-419C-94F0-1AAE9C64359B}"/>
              </a:ext>
            </a:extLst>
          </p:cNvPr>
          <p:cNvSpPr txBox="1"/>
          <p:nvPr/>
        </p:nvSpPr>
        <p:spPr>
          <a:xfrm>
            <a:off x="5703094" y="2083318"/>
            <a:ext cx="6148386" cy="3046988"/>
          </a:xfrm>
          <a:prstGeom prst="rect">
            <a:avLst/>
          </a:prstGeom>
          <a:noFill/>
        </p:spPr>
        <p:txBody>
          <a:bodyPr wrap="square">
            <a:spAutoFit/>
          </a:bodyPr>
          <a:lstStyle/>
          <a:p>
            <a:pPr marL="342900" indent="-342900">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Stakeholders in an organization, primary stakeholders are – customers, employees, suppliers, shareholder and communities.</a:t>
            </a:r>
          </a:p>
          <a:p>
            <a:pPr marL="342900" indent="-342900">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secondary stakeholders would include media, government, consumer advocacy groups, competitors and certain non-Governmental organization and possible interactions between them</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IN" dirty="0"/>
          </a:p>
        </p:txBody>
      </p:sp>
      <p:sp>
        <p:nvSpPr>
          <p:cNvPr id="8" name="Google Shape;101;p2">
            <a:extLst>
              <a:ext uri="{FF2B5EF4-FFF2-40B4-BE49-F238E27FC236}">
                <a16:creationId xmlns:a16="http://schemas.microsoft.com/office/drawing/2014/main" id="{8103C5DA-7C80-470D-8ECA-867811BCAEE4}"/>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8"/>
          <p:cNvSpPr txBox="1">
            <a:spLocks noGrp="1"/>
          </p:cNvSpPr>
          <p:nvPr>
            <p:ph type="title"/>
          </p:nvPr>
        </p:nvSpPr>
        <p:spPr>
          <a:xfrm>
            <a:off x="566738" y="127000"/>
            <a:ext cx="10515600" cy="846138"/>
          </a:xfrm>
          <a:prstGeom prst="rect">
            <a:avLst/>
          </a:prstGeom>
          <a:noFill/>
          <a:ln>
            <a:noFill/>
          </a:ln>
        </p:spPr>
        <p:txBody>
          <a:bodyPr spcFirstLastPara="1" wrap="square" lIns="91425" tIns="45700" rIns="91425" bIns="45700" anchor="ctr" anchorCtr="0">
            <a:normAutofit/>
          </a:bodyPr>
          <a:lstStyle/>
          <a:p>
            <a:pPr lvl="0">
              <a:lnSpc>
                <a:spcPct val="107000"/>
              </a:lnSpc>
              <a:spcAft>
                <a:spcPts val="800"/>
              </a:spcAft>
            </a:pPr>
            <a:r>
              <a:rPr lang="en-GB"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Theme6: Event / Experiential Marketing</a:t>
            </a:r>
            <a:endParaRPr lang="en-IN" sz="3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8" name="Google Shape;178;p8"/>
          <p:cNvSpPr txBox="1">
            <a:spLocks noGrp="1"/>
          </p:cNvSpPr>
          <p:nvPr>
            <p:ph idx="1"/>
          </p:nvPr>
        </p:nvSpPr>
        <p:spPr>
          <a:xfrm>
            <a:off x="566738" y="1657350"/>
            <a:ext cx="9216089" cy="4548188"/>
          </a:xfrm>
          <a:prstGeom prst="rect">
            <a:avLst/>
          </a:prstGeom>
          <a:noFill/>
          <a:ln>
            <a:noFill/>
          </a:ln>
        </p:spPr>
        <p:txBody>
          <a:bodyPr spcFirstLastPara="1" wrap="square" lIns="91425" tIns="45700" rIns="91425" bIns="45700" anchor="t" anchorCtr="0">
            <a:normAutofit/>
          </a:bodyPr>
          <a:lstStyle/>
          <a:p>
            <a:pPr marL="342900" lvl="0" indent="-228600" algn="l" rtl="0">
              <a:lnSpc>
                <a:spcPct val="90000"/>
              </a:lnSpc>
              <a:spcBef>
                <a:spcPts val="1000"/>
              </a:spcBef>
              <a:spcAft>
                <a:spcPts val="0"/>
              </a:spcAft>
              <a:buClr>
                <a:schemeClr val="dk1"/>
              </a:buClr>
              <a:buSzPts val="1800"/>
              <a:buFont typeface="Calibri"/>
              <a:buNone/>
            </a:pPr>
            <a:endParaRPr sz="1800" dirty="0"/>
          </a:p>
          <a:p>
            <a:pPr marL="342900" lvl="0" indent="-228600" algn="l" rtl="0">
              <a:lnSpc>
                <a:spcPct val="90000"/>
              </a:lnSpc>
              <a:spcBef>
                <a:spcPts val="1000"/>
              </a:spcBef>
              <a:spcAft>
                <a:spcPts val="0"/>
              </a:spcAft>
              <a:buClr>
                <a:schemeClr val="dk1"/>
              </a:buClr>
              <a:buSzPts val="1800"/>
              <a:buFont typeface="Calibri"/>
              <a:buNone/>
            </a:pPr>
            <a:endParaRPr sz="1800" dirty="0"/>
          </a:p>
        </p:txBody>
      </p:sp>
      <p:sp>
        <p:nvSpPr>
          <p:cNvPr id="180" name="Google Shape;180;p8"/>
          <p:cNvSpPr txBox="1">
            <a:spLocks noGrp="1"/>
          </p:cNvSpPr>
          <p:nvPr>
            <p:ph type="sldNum" sz="quarter" idx="12"/>
          </p:nvPr>
        </p:nvSpPr>
        <p:spPr>
          <a:xfrm>
            <a:off x="180976" y="5829300"/>
            <a:ext cx="10744200" cy="9017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Experiential marketing with strategic planning, suitable marketing platforms and expected marketing outcomes (Crowther, 2011).</a:t>
            </a:r>
            <a:endParaRPr lang="en-US" sz="18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712AA1FB-E6E0-4FF8-A70F-0B4DCD8CB74F}"/>
              </a:ext>
            </a:extLst>
          </p:cNvPr>
          <p:cNvPicPr/>
          <p:nvPr/>
        </p:nvPicPr>
        <p:blipFill>
          <a:blip r:embed="rId3"/>
          <a:stretch>
            <a:fillRect/>
          </a:stretch>
        </p:blipFill>
        <p:spPr>
          <a:xfrm>
            <a:off x="680108" y="1751836"/>
            <a:ext cx="5584166" cy="3144289"/>
          </a:xfrm>
          <a:prstGeom prst="rect">
            <a:avLst/>
          </a:prstGeom>
        </p:spPr>
      </p:pic>
      <p:sp>
        <p:nvSpPr>
          <p:cNvPr id="9" name="TextBox 8">
            <a:extLst>
              <a:ext uri="{FF2B5EF4-FFF2-40B4-BE49-F238E27FC236}">
                <a16:creationId xmlns:a16="http://schemas.microsoft.com/office/drawing/2014/main" id="{F5C03069-ACDD-472D-B2D7-836597066725}"/>
              </a:ext>
            </a:extLst>
          </p:cNvPr>
          <p:cNvSpPr txBox="1"/>
          <p:nvPr/>
        </p:nvSpPr>
        <p:spPr>
          <a:xfrm>
            <a:off x="6457155" y="1927463"/>
            <a:ext cx="5325269" cy="3046988"/>
          </a:xfrm>
          <a:prstGeom prst="rect">
            <a:avLst/>
          </a:prstGeom>
          <a:noFill/>
        </p:spPr>
        <p:txBody>
          <a:bodyPr wrap="square">
            <a:spAutoFit/>
          </a:bodyPr>
          <a:lstStyle/>
          <a:p>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event marketing to attract and targeting the audiences Kotler (2002).</a:t>
            </a:r>
          </a:p>
          <a:p>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advantages of event marketing are strengthen the relationship with customer and stakeholder, good opportunity for brand development and meet customer face-to-face. </a:t>
            </a:r>
            <a:endParaRPr lang="en-IN" sz="2400" dirty="0">
              <a:latin typeface="Times New Roman" panose="02020603050405020304" pitchFamily="18" charset="0"/>
              <a:cs typeface="Times New Roman" panose="02020603050405020304" pitchFamily="18" charset="0"/>
            </a:endParaRPr>
          </a:p>
        </p:txBody>
      </p:sp>
      <p:sp>
        <p:nvSpPr>
          <p:cNvPr id="10" name="Google Shape;101;p2">
            <a:extLst>
              <a:ext uri="{FF2B5EF4-FFF2-40B4-BE49-F238E27FC236}">
                <a16:creationId xmlns:a16="http://schemas.microsoft.com/office/drawing/2014/main" id="{A2E0D476-6ADC-483C-9B97-FBAAF5E0F52A}"/>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366483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8"/>
          <p:cNvSpPr txBox="1">
            <a:spLocks noGrp="1"/>
          </p:cNvSpPr>
          <p:nvPr>
            <p:ph type="title"/>
          </p:nvPr>
        </p:nvSpPr>
        <p:spPr>
          <a:xfrm>
            <a:off x="333375" y="127000"/>
            <a:ext cx="10748963" cy="846138"/>
          </a:xfrm>
          <a:prstGeom prst="rect">
            <a:avLst/>
          </a:prstGeom>
          <a:noFill/>
          <a:ln>
            <a:noFill/>
          </a:ln>
        </p:spPr>
        <p:txBody>
          <a:bodyPr spcFirstLastPara="1" wrap="square" lIns="91425" tIns="45700" rIns="91425" bIns="45700" anchor="ctr" anchorCtr="0">
            <a:normAutofit/>
          </a:bodyPr>
          <a:lstStyle/>
          <a:p>
            <a:pPr lvl="0">
              <a:lnSpc>
                <a:spcPct val="107000"/>
              </a:lnSpc>
              <a:spcAft>
                <a:spcPts val="800"/>
              </a:spcAft>
            </a:pPr>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Theme7: The future of marketing strategy</a:t>
            </a:r>
            <a:endParaRPr lang="en-IN"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8" name="Google Shape;178;p8"/>
          <p:cNvSpPr txBox="1">
            <a:spLocks noGrp="1"/>
          </p:cNvSpPr>
          <p:nvPr>
            <p:ph idx="1"/>
          </p:nvPr>
        </p:nvSpPr>
        <p:spPr>
          <a:xfrm>
            <a:off x="566738" y="1657350"/>
            <a:ext cx="9216089" cy="4548188"/>
          </a:xfrm>
          <a:prstGeom prst="rect">
            <a:avLst/>
          </a:prstGeom>
          <a:noFill/>
          <a:ln>
            <a:noFill/>
          </a:ln>
        </p:spPr>
        <p:txBody>
          <a:bodyPr spcFirstLastPara="1" wrap="square" lIns="91425" tIns="45700" rIns="91425" bIns="45700" anchor="t" anchorCtr="0">
            <a:normAutofit/>
          </a:bodyPr>
          <a:lstStyle/>
          <a:p>
            <a:pPr marL="342900" lvl="0" indent="-228600" algn="l" rtl="0">
              <a:lnSpc>
                <a:spcPct val="90000"/>
              </a:lnSpc>
              <a:spcBef>
                <a:spcPts val="1000"/>
              </a:spcBef>
              <a:spcAft>
                <a:spcPts val="0"/>
              </a:spcAft>
              <a:buClr>
                <a:schemeClr val="dk1"/>
              </a:buClr>
              <a:buSzPts val="1800"/>
              <a:buFont typeface="Calibri"/>
              <a:buNone/>
            </a:pPr>
            <a:endParaRPr sz="1800" dirty="0"/>
          </a:p>
          <a:p>
            <a:pPr marL="342900" lvl="0" indent="-228600" algn="l" rtl="0">
              <a:lnSpc>
                <a:spcPct val="90000"/>
              </a:lnSpc>
              <a:spcBef>
                <a:spcPts val="1000"/>
              </a:spcBef>
              <a:spcAft>
                <a:spcPts val="0"/>
              </a:spcAft>
              <a:buClr>
                <a:schemeClr val="dk1"/>
              </a:buClr>
              <a:buSzPts val="1800"/>
              <a:buFont typeface="Calibri"/>
              <a:buNone/>
            </a:pPr>
            <a:endParaRPr sz="1800" dirty="0"/>
          </a:p>
        </p:txBody>
      </p:sp>
      <p:sp>
        <p:nvSpPr>
          <p:cNvPr id="180" name="Google Shape;180;p8"/>
          <p:cNvSpPr txBox="1">
            <a:spLocks noGrp="1"/>
          </p:cNvSpPr>
          <p:nvPr>
            <p:ph type="sldNum" sz="quarter" idx="12"/>
          </p:nvPr>
        </p:nvSpPr>
        <p:spPr>
          <a:xfrm>
            <a:off x="560658" y="5260833"/>
            <a:ext cx="4691060" cy="79374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Future strategic marketing (Vieira, et al., 2019).</a:t>
            </a:r>
            <a:endParaRPr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C43876D9-8A34-40AD-A7FF-D1C762B5BF8B}"/>
              </a:ext>
            </a:extLst>
          </p:cNvPr>
          <p:cNvPicPr/>
          <p:nvPr/>
        </p:nvPicPr>
        <p:blipFill>
          <a:blip r:embed="rId3"/>
          <a:stretch>
            <a:fillRect/>
          </a:stretch>
        </p:blipFill>
        <p:spPr>
          <a:xfrm>
            <a:off x="637594" y="2252158"/>
            <a:ext cx="4537188" cy="2810741"/>
          </a:xfrm>
          <a:prstGeom prst="rect">
            <a:avLst/>
          </a:prstGeom>
        </p:spPr>
      </p:pic>
      <p:sp>
        <p:nvSpPr>
          <p:cNvPr id="8" name="TextBox 7">
            <a:extLst>
              <a:ext uri="{FF2B5EF4-FFF2-40B4-BE49-F238E27FC236}">
                <a16:creationId xmlns:a16="http://schemas.microsoft.com/office/drawing/2014/main" id="{035DAC63-8696-4638-BF89-836D5FDE170A}"/>
              </a:ext>
            </a:extLst>
          </p:cNvPr>
          <p:cNvSpPr txBox="1"/>
          <p:nvPr/>
        </p:nvSpPr>
        <p:spPr>
          <a:xfrm>
            <a:off x="5529262" y="2064840"/>
            <a:ext cx="5694476" cy="3785652"/>
          </a:xfrm>
          <a:prstGeom prst="rect">
            <a:avLst/>
          </a:prstGeom>
          <a:noFill/>
        </p:spPr>
        <p:txBody>
          <a:bodyPr wrap="square">
            <a:spAutoFit/>
          </a:bodyPr>
          <a:lstStyle/>
          <a:p>
            <a:pPr marL="342900" indent="-342900">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Future of marketing strategy in customer centrality, in modern emerging technology and the crisis like COVID19 future marketing strategy will be very challenging and crucial as well. </a:t>
            </a:r>
          </a:p>
          <a:p>
            <a:pPr marL="342900" indent="-342900">
              <a:buFont typeface="Arial" panose="020B0604020202020204" pitchFamily="34" charset="0"/>
              <a:buChar char="•"/>
            </a:pPr>
            <a:r>
              <a:rPr lang="en-GB"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Crick and Crick (2020) the theory says in B2B on how co-opetition (competition and cooperation) works well with competitor same strategy can be used in future marketing. </a:t>
            </a:r>
            <a:endParaRPr lang="en-IN" sz="2400" dirty="0">
              <a:latin typeface="Times New Roman" panose="02020603050405020304" pitchFamily="18" charset="0"/>
              <a:cs typeface="Times New Roman" panose="02020603050405020304" pitchFamily="18" charset="0"/>
            </a:endParaRPr>
          </a:p>
        </p:txBody>
      </p:sp>
      <p:sp>
        <p:nvSpPr>
          <p:cNvPr id="9" name="Google Shape;101;p2">
            <a:extLst>
              <a:ext uri="{FF2B5EF4-FFF2-40B4-BE49-F238E27FC236}">
                <a16:creationId xmlns:a16="http://schemas.microsoft.com/office/drawing/2014/main" id="{DF872A56-E4D3-4540-8CF0-A5E562847CD1}"/>
              </a:ext>
            </a:extLst>
          </p:cNvPr>
          <p:cNvSpPr/>
          <p:nvPr/>
        </p:nvSpPr>
        <p:spPr>
          <a:xfrm>
            <a:off x="0" y="1175068"/>
            <a:ext cx="12192000" cy="45719"/>
          </a:xfrm>
          <a:prstGeom prst="rect">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964</TotalTime>
  <Words>1944</Words>
  <Application>Microsoft Office PowerPoint</Application>
  <PresentationFormat>Widescreen</PresentationFormat>
  <Paragraphs>137</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Strategic Marketing with Customer Centrality  as the New Normal</vt:lpstr>
      <vt:lpstr>PowerPoint Presentation</vt:lpstr>
      <vt:lpstr>Theme1: Strategic Marketing planning and process    </vt:lpstr>
      <vt:lpstr>PowerPoint Presentation</vt:lpstr>
      <vt:lpstr>PowerPoint Presentation</vt:lpstr>
      <vt:lpstr>Theme4: Corporate Social Responsibility in marketing strategy</vt:lpstr>
      <vt:lpstr>PowerPoint Presentation</vt:lpstr>
      <vt:lpstr>Theme6: Event / Experiential Marketing</vt:lpstr>
      <vt:lpstr>Theme7: The future of marketing strategy</vt:lpstr>
      <vt:lpstr>Theme8: Sustainable Marketing</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Virtual Pottery Become the New Norm and Replace the Ceramic Studio?</dc:title>
  <dc:creator>D3vo xdye</dc:creator>
  <cp:lastModifiedBy>Vijihy</cp:lastModifiedBy>
  <cp:revision>92</cp:revision>
  <dcterms:created xsi:type="dcterms:W3CDTF">2021-04-28T11:55:31Z</dcterms:created>
  <dcterms:modified xsi:type="dcterms:W3CDTF">2021-05-15T17:05:17Z</dcterms:modified>
</cp:coreProperties>
</file>