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4"/>
  </p:sldMasterIdLst>
  <p:notesMasterIdLst>
    <p:notesMasterId r:id="rId19"/>
  </p:notesMasterIdLst>
  <p:sldIdLst>
    <p:sldId id="256" r:id="rId5"/>
    <p:sldId id="258" r:id="rId6"/>
    <p:sldId id="261" r:id="rId7"/>
    <p:sldId id="259" r:id="rId8"/>
    <p:sldId id="260" r:id="rId9"/>
    <p:sldId id="262" r:id="rId10"/>
    <p:sldId id="263" r:id="rId11"/>
    <p:sldId id="265" r:id="rId12"/>
    <p:sldId id="266" r:id="rId13"/>
    <p:sldId id="267" r:id="rId14"/>
    <p:sldId id="268" r:id="rId15"/>
    <p:sldId id="269"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56"/>
    <a:srgbClr val="0000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87347" autoAdjust="0"/>
  </p:normalViewPr>
  <p:slideViewPr>
    <p:cSldViewPr snapToGrid="0" snapToObjects="1">
      <p:cViewPr varScale="1">
        <p:scale>
          <a:sx n="111" d="100"/>
          <a:sy n="111" d="100"/>
        </p:scale>
        <p:origin x="222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430B3F-02BF-430C-8080-6F92BDF30F6D}" type="datetimeFigureOut">
              <a:rPr lang="en-GB" smtClean="0"/>
              <a:t>14/05/2021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C3E570-64F9-41B9-99B3-FFFF6D3F29F1}" type="slidenum">
              <a:rPr lang="en-GB" smtClean="0"/>
              <a:t>‹#›</a:t>
            </a:fld>
            <a:endParaRPr lang="en-GB"/>
          </a:p>
        </p:txBody>
      </p:sp>
    </p:spTree>
    <p:extLst>
      <p:ext uri="{BB962C8B-B14F-4D97-AF65-F5344CB8AC3E}">
        <p14:creationId xmlns:p14="http://schemas.microsoft.com/office/powerpoint/2010/main" val="173305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therefore enables an examination of the potential of utilising the two approaches to maximise opportunity for process improvement that capitalises on the benefits of each approach while minimising the pitfalls of each in certain environments. </a:t>
            </a:r>
            <a:endParaRPr lang="en-US" dirty="0"/>
          </a:p>
        </p:txBody>
      </p:sp>
      <p:sp>
        <p:nvSpPr>
          <p:cNvPr id="4" name="Slide Number Placeholder 3"/>
          <p:cNvSpPr>
            <a:spLocks noGrp="1"/>
          </p:cNvSpPr>
          <p:nvPr>
            <p:ph type="sldNum" sz="quarter" idx="5"/>
          </p:nvPr>
        </p:nvSpPr>
        <p:spPr/>
        <p:txBody>
          <a:bodyPr/>
          <a:lstStyle/>
          <a:p>
            <a:fld id="{83C3E570-64F9-41B9-99B3-FFFF6D3F29F1}" type="slidenum">
              <a:rPr lang="en-GB" smtClean="0"/>
              <a:t>9</a:t>
            </a:fld>
            <a:endParaRPr lang="en-GB"/>
          </a:p>
        </p:txBody>
      </p:sp>
    </p:spTree>
    <p:extLst>
      <p:ext uri="{BB962C8B-B14F-4D97-AF65-F5344CB8AC3E}">
        <p14:creationId xmlns:p14="http://schemas.microsoft.com/office/powerpoint/2010/main" val="362876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6AA5F05-38EF-E24C-BA48-213E5B2A786D}" type="datetime1">
              <a:rPr lang="en-GB" smtClean="0"/>
              <a:t>14/05/2021</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3187473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555AD6F-4263-3742-8C38-9CAB45986230}" type="datetime1">
              <a:rPr lang="en-GB" smtClean="0"/>
              <a:t>14/05/2021</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86423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1EA4B1F-6FCB-AD4B-A21E-90F515B23633}" type="datetime1">
              <a:rPr lang="en-GB" smtClean="0"/>
              <a:t>14/05/2021</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9626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54254A06-F5CB-D44F-B620-E518B79C9F42}" type="datetime1">
              <a:rPr lang="en-GB" smtClean="0"/>
              <a:t>14/05/2021</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627543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EF8992F-8E1D-4A45-A984-8640B387B19E}" type="datetime1">
              <a:rPr lang="en-GB" smtClean="0"/>
              <a:t>14/05/2021</a:t>
            </a:fld>
            <a:endParaRPr lang="en-US"/>
          </a:p>
        </p:txBody>
      </p:sp>
      <p:sp>
        <p:nvSpPr>
          <p:cNvPr id="5" name="Footer Placeholder 4"/>
          <p:cNvSpPr>
            <a:spLocks noGrp="1"/>
          </p:cNvSpPr>
          <p:nvPr>
            <p:ph type="ftr" sz="quarter" idx="11"/>
          </p:nvPr>
        </p:nvSpPr>
        <p:spPr/>
        <p:txBody>
          <a:bodyPr/>
          <a:lstStyle/>
          <a:p>
            <a:r>
              <a:rPr lang="en-GB"/>
              <a:t>MBA - Part Time - Gulf College - Muscat-  Oman (Flying Faculty - Block Delivery) </a:t>
            </a:r>
            <a:endParaRPr lang="en-US"/>
          </a:p>
        </p:txBody>
      </p:sp>
      <p:sp>
        <p:nvSpPr>
          <p:cNvPr id="6" name="Slide Number Placeholder 5"/>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1110881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5BE8EDB7-D6B5-E244-9BDA-7BC66ABDB049}" type="datetime1">
              <a:rPr lang="en-GB" smtClean="0"/>
              <a:t>14/05/2021</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71866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C4699254-A2B9-B64B-82CB-5E9A56A1A4CC}" type="datetime1">
              <a:rPr lang="en-GB" smtClean="0"/>
              <a:t>14/05/2021</a:t>
            </a:fld>
            <a:endParaRPr lang="en-US"/>
          </a:p>
        </p:txBody>
      </p:sp>
      <p:pic>
        <p:nvPicPr>
          <p:cNvPr id="10" name="Picture 9"/>
          <p:cNvPicPr>
            <a:picLocks noChangeAspect="1"/>
          </p:cNvPicPr>
          <p:nvPr userDrawn="1"/>
        </p:nvPicPr>
        <p:blipFill rotWithShape="1">
          <a:blip r:embed="rId2"/>
          <a:srcRect t="38054" b="31964"/>
          <a:stretch/>
        </p:blipFill>
        <p:spPr>
          <a:xfrm>
            <a:off x="3573462" y="6215449"/>
            <a:ext cx="2143125" cy="642551"/>
          </a:xfrm>
          <a:prstGeom prst="rect">
            <a:avLst/>
          </a:prstGeom>
        </p:spPr>
      </p:pic>
      <p:sp>
        <p:nvSpPr>
          <p:cNvPr id="8" name="Footer Placeholder 7"/>
          <p:cNvSpPr>
            <a:spLocks noGrp="1"/>
          </p:cNvSpPr>
          <p:nvPr>
            <p:ph type="ftr" sz="quarter" idx="11"/>
          </p:nvPr>
        </p:nvSpPr>
        <p:spPr/>
        <p:txBody>
          <a:bodyPr/>
          <a:lstStyle/>
          <a:p>
            <a:r>
              <a:rPr lang="en-GB"/>
              <a:t>MBA - Part Time - Gulf College - Muscat-  Oman (Flying Faculty - Block Delivery) </a:t>
            </a:r>
            <a:endParaRPr lang="en-US"/>
          </a:p>
        </p:txBody>
      </p:sp>
      <p:sp>
        <p:nvSpPr>
          <p:cNvPr id="9" name="Slide Number Placeholder 8"/>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423685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FE94F20-34BE-6049-A8B2-008E8855FD8B}" type="datetime1">
              <a:rPr lang="en-GB" smtClean="0"/>
              <a:t>14/05/2021</a:t>
            </a:fld>
            <a:endParaRPr lang="en-US"/>
          </a:p>
        </p:txBody>
      </p:sp>
      <p:sp>
        <p:nvSpPr>
          <p:cNvPr id="4" name="Footer Placeholder 3"/>
          <p:cNvSpPr>
            <a:spLocks noGrp="1"/>
          </p:cNvSpPr>
          <p:nvPr>
            <p:ph type="ftr" sz="quarter" idx="11"/>
          </p:nvPr>
        </p:nvSpPr>
        <p:spPr/>
        <p:txBody>
          <a:bodyPr/>
          <a:lstStyle/>
          <a:p>
            <a:r>
              <a:rPr lang="en-GB"/>
              <a:t>MBA - Part Time - Gulf College - Muscat-  Oman (Flying Faculty - Block Delivery) </a:t>
            </a:r>
            <a:endParaRPr lang="en-US"/>
          </a:p>
        </p:txBody>
      </p:sp>
      <p:sp>
        <p:nvSpPr>
          <p:cNvPr id="5" name="Slide Number Placeholder 4"/>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380972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317A2C-EA11-CA46-AF5F-A10898E23396}" type="datetime1">
              <a:rPr lang="en-GB" smtClean="0"/>
              <a:t>14/05/2021</a:t>
            </a:fld>
            <a:endParaRPr lang="en-US"/>
          </a:p>
        </p:txBody>
      </p:sp>
      <p:sp>
        <p:nvSpPr>
          <p:cNvPr id="3" name="Footer Placeholder 2"/>
          <p:cNvSpPr>
            <a:spLocks noGrp="1"/>
          </p:cNvSpPr>
          <p:nvPr>
            <p:ph type="ftr" sz="quarter" idx="11"/>
          </p:nvPr>
        </p:nvSpPr>
        <p:spPr/>
        <p:txBody>
          <a:bodyPr/>
          <a:lstStyle/>
          <a:p>
            <a:r>
              <a:rPr lang="en-GB"/>
              <a:t>MBA - Part Time - Gulf College - Muscat-  Oman (Flying Faculty - Block Delivery) </a:t>
            </a:r>
            <a:endParaRPr lang="en-US"/>
          </a:p>
        </p:txBody>
      </p:sp>
      <p:sp>
        <p:nvSpPr>
          <p:cNvPr id="4" name="Slide Number Placeholder 3"/>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459707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DFA0C8A-475A-1548-B482-7FA92EF62CB3}" type="datetime1">
              <a:rPr lang="en-GB" smtClean="0"/>
              <a:t>14/05/2021</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594551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13D2D6D7-0AE6-9B44-8FF4-479D8999098D}" type="datetime1">
              <a:rPr lang="en-GB" smtClean="0"/>
              <a:t>14/05/2021</a:t>
            </a:fld>
            <a:endParaRPr lang="en-US"/>
          </a:p>
        </p:txBody>
      </p:sp>
      <p:sp>
        <p:nvSpPr>
          <p:cNvPr id="6" name="Footer Placeholder 5"/>
          <p:cNvSpPr>
            <a:spLocks noGrp="1"/>
          </p:cNvSpPr>
          <p:nvPr>
            <p:ph type="ftr" sz="quarter" idx="11"/>
          </p:nvPr>
        </p:nvSpPr>
        <p:spPr/>
        <p:txBody>
          <a:bodyPr/>
          <a:lstStyle/>
          <a:p>
            <a:r>
              <a:rPr lang="en-GB"/>
              <a:t>MBA - Part Time - Gulf College - Muscat-  Oman (Flying Faculty - Block Delivery) </a:t>
            </a:r>
            <a:endParaRPr lang="en-US"/>
          </a:p>
        </p:txBody>
      </p:sp>
      <p:sp>
        <p:nvSpPr>
          <p:cNvPr id="7" name="Slide Number Placeholder 6"/>
          <p:cNvSpPr>
            <a:spLocks noGrp="1"/>
          </p:cNvSpPr>
          <p:nvPr>
            <p:ph type="sldNum" sz="quarter" idx="12"/>
          </p:nvPr>
        </p:nvSpPr>
        <p:spPr/>
        <p:txBody>
          <a:bodyPr/>
          <a:lstStyle/>
          <a:p>
            <a:fld id="{86E34CC6-692F-114C-BAD7-1B257DE05E65}" type="slidenum">
              <a:rPr lang="en-US" smtClean="0"/>
              <a:t>‹#›</a:t>
            </a:fld>
            <a:endParaRPr lang="en-US"/>
          </a:p>
        </p:txBody>
      </p:sp>
    </p:spTree>
    <p:extLst>
      <p:ext uri="{BB962C8B-B14F-4D97-AF65-F5344CB8AC3E}">
        <p14:creationId xmlns:p14="http://schemas.microsoft.com/office/powerpoint/2010/main" val="2688085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41437-EC95-4E48-8EE3-66B38C4EBF0B}" type="datetime1">
              <a:rPr lang="en-GB" smtClean="0"/>
              <a:t>14/05/2021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MBA - Part Time - Gulf College - Muscat-  Oman (Flying Faculty - Block Delivery)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E34CC6-692F-114C-BAD7-1B257DE05E65}" type="slidenum">
              <a:rPr lang="en-US" smtClean="0"/>
              <a:t>‹#›</a:t>
            </a:fld>
            <a:endParaRPr lang="en-US"/>
          </a:p>
        </p:txBody>
      </p:sp>
    </p:spTree>
    <p:extLst>
      <p:ext uri="{BB962C8B-B14F-4D97-AF65-F5344CB8AC3E}">
        <p14:creationId xmlns:p14="http://schemas.microsoft.com/office/powerpoint/2010/main" val="1176603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ndrecaj@cardiffmet.ac.uk" TargetMode="External"/><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ctrTitle"/>
          </p:nvPr>
        </p:nvSpPr>
        <p:spPr>
          <a:xfrm>
            <a:off x="593202" y="341230"/>
            <a:ext cx="7772400" cy="1209778"/>
          </a:xfrm>
        </p:spPr>
        <p:txBody>
          <a:bodyPr>
            <a:normAutofit fontScale="90000"/>
          </a:bodyPr>
          <a:lstStyle/>
          <a:p>
            <a:br>
              <a:rPr lang="en-US" dirty="0">
                <a:solidFill>
                  <a:schemeClr val="bg1">
                    <a:lumMod val="95000"/>
                  </a:schemeClr>
                </a:solidFill>
                <a:latin typeface="Arial"/>
                <a:cs typeface="Arial"/>
              </a:rPr>
            </a:br>
            <a:br>
              <a:rPr lang="en-US" dirty="0">
                <a:solidFill>
                  <a:schemeClr val="bg1">
                    <a:lumMod val="95000"/>
                  </a:schemeClr>
                </a:solidFill>
                <a:latin typeface="Arial"/>
                <a:cs typeface="Arial"/>
              </a:rPr>
            </a:br>
            <a:endParaRPr lang="en-US" sz="3600" dirty="0">
              <a:solidFill>
                <a:schemeClr val="bg1">
                  <a:lumMod val="95000"/>
                </a:schemeClr>
              </a:solidFill>
              <a:latin typeface="Arial"/>
              <a:cs typeface="Arial"/>
            </a:endParaRPr>
          </a:p>
        </p:txBody>
      </p:sp>
      <p:sp>
        <p:nvSpPr>
          <p:cNvPr id="2" name="Slide Number Placeholder 1"/>
          <p:cNvSpPr>
            <a:spLocks noGrp="1"/>
          </p:cNvSpPr>
          <p:nvPr>
            <p:ph type="sldNum" sz="quarter" idx="12"/>
          </p:nvPr>
        </p:nvSpPr>
        <p:spPr/>
        <p:txBody>
          <a:bodyPr/>
          <a:lstStyle/>
          <a:p>
            <a:fld id="{86E34CC6-692F-114C-BAD7-1B257DE05E65}" type="slidenum">
              <a:rPr lang="en-US" smtClean="0"/>
              <a:t>0</a:t>
            </a:fld>
            <a:endParaRPr lang="en-US"/>
          </a:p>
        </p:txBody>
      </p:sp>
      <p:sp>
        <p:nvSpPr>
          <p:cNvPr id="5" name="TextBox 4">
            <a:extLst>
              <a:ext uri="{FF2B5EF4-FFF2-40B4-BE49-F238E27FC236}">
                <a16:creationId xmlns:a16="http://schemas.microsoft.com/office/drawing/2014/main" id="{51EF112A-B33E-6A49-A6BA-57502B2293C0}"/>
              </a:ext>
            </a:extLst>
          </p:cNvPr>
          <p:cNvSpPr txBox="1"/>
          <p:nvPr/>
        </p:nvSpPr>
        <p:spPr>
          <a:xfrm>
            <a:off x="1201008" y="247622"/>
            <a:ext cx="6826035" cy="923330"/>
          </a:xfrm>
          <a:prstGeom prst="rect">
            <a:avLst/>
          </a:prstGeom>
          <a:noFill/>
        </p:spPr>
        <p:txBody>
          <a:bodyPr wrap="none" rtlCol="0">
            <a:spAutoFit/>
          </a:bodyPr>
          <a:lstStyle/>
          <a:p>
            <a:pPr algn="ctr"/>
            <a:r>
              <a:rPr lang="en-US" dirty="0">
                <a:solidFill>
                  <a:schemeClr val="bg1"/>
                </a:solidFill>
              </a:rPr>
              <a:t>THE 5</a:t>
            </a:r>
            <a:r>
              <a:rPr lang="en-US" baseline="30000" dirty="0">
                <a:solidFill>
                  <a:schemeClr val="bg1"/>
                </a:solidFill>
              </a:rPr>
              <a:t>TH</a:t>
            </a:r>
            <a:r>
              <a:rPr lang="en-US" dirty="0">
                <a:solidFill>
                  <a:schemeClr val="bg1"/>
                </a:solidFill>
              </a:rPr>
              <a:t> ADVANCES IN MANAGEMENT AND INNOVATION CONFERENCE </a:t>
            </a:r>
          </a:p>
          <a:p>
            <a:pPr algn="ctr"/>
            <a:r>
              <a:rPr lang="en-US" dirty="0">
                <a:solidFill>
                  <a:schemeClr val="bg1"/>
                </a:solidFill>
              </a:rPr>
              <a:t>MANAGING THE NEXT NORMAL </a:t>
            </a:r>
          </a:p>
          <a:p>
            <a:pPr algn="ctr"/>
            <a:r>
              <a:rPr lang="en-US" dirty="0">
                <a:solidFill>
                  <a:schemeClr val="bg1"/>
                </a:solidFill>
              </a:rPr>
              <a:t>20-21 May 2021</a:t>
            </a:r>
          </a:p>
        </p:txBody>
      </p:sp>
      <p:sp>
        <p:nvSpPr>
          <p:cNvPr id="6" name="TextBox 5">
            <a:extLst>
              <a:ext uri="{FF2B5EF4-FFF2-40B4-BE49-F238E27FC236}">
                <a16:creationId xmlns:a16="http://schemas.microsoft.com/office/drawing/2014/main" id="{65002F06-2DCE-3743-B5FE-6E3EEA4B8C34}"/>
              </a:ext>
            </a:extLst>
          </p:cNvPr>
          <p:cNvSpPr txBox="1"/>
          <p:nvPr/>
        </p:nvSpPr>
        <p:spPr>
          <a:xfrm>
            <a:off x="1335310" y="1930644"/>
            <a:ext cx="6078267" cy="1200329"/>
          </a:xfrm>
          <a:prstGeom prst="rect">
            <a:avLst/>
          </a:prstGeom>
          <a:noFill/>
        </p:spPr>
        <p:txBody>
          <a:bodyPr wrap="none" rtlCol="0">
            <a:spAutoFit/>
          </a:bodyPr>
          <a:lstStyle/>
          <a:p>
            <a:pPr algn="ctr"/>
            <a:r>
              <a:rPr lang="en-US" b="1" i="1" dirty="0">
                <a:solidFill>
                  <a:schemeClr val="bg1"/>
                </a:solidFill>
              </a:rPr>
              <a:t>Focusing On Strategic Flexibility And </a:t>
            </a:r>
          </a:p>
          <a:p>
            <a:pPr algn="ctr"/>
            <a:r>
              <a:rPr lang="en-US" b="1" i="1" dirty="0">
                <a:solidFill>
                  <a:schemeClr val="bg1"/>
                </a:solidFill>
              </a:rPr>
              <a:t>Resilience In Times Of Uncertainty. </a:t>
            </a:r>
          </a:p>
          <a:p>
            <a:pPr algn="ctr"/>
            <a:r>
              <a:rPr lang="en-US" b="1" i="1" dirty="0">
                <a:solidFill>
                  <a:schemeClr val="bg1"/>
                </a:solidFill>
              </a:rPr>
              <a:t>Exploring Dynamic Capabilities And Lean Six Sigma To Enable </a:t>
            </a:r>
          </a:p>
          <a:p>
            <a:pPr algn="ctr"/>
            <a:r>
              <a:rPr lang="en-US" b="1" i="1" dirty="0">
                <a:solidFill>
                  <a:schemeClr val="bg1"/>
                </a:solidFill>
              </a:rPr>
              <a:t>Performance Optimization</a:t>
            </a:r>
            <a:r>
              <a:rPr lang="en-US" b="1" i="1" dirty="0"/>
              <a:t>.</a:t>
            </a:r>
          </a:p>
        </p:txBody>
      </p:sp>
      <p:sp>
        <p:nvSpPr>
          <p:cNvPr id="7" name="TextBox 6">
            <a:extLst>
              <a:ext uri="{FF2B5EF4-FFF2-40B4-BE49-F238E27FC236}">
                <a16:creationId xmlns:a16="http://schemas.microsoft.com/office/drawing/2014/main" id="{41387757-1ABA-CB43-B6D9-D670FD79C20A}"/>
              </a:ext>
            </a:extLst>
          </p:cNvPr>
          <p:cNvSpPr txBox="1"/>
          <p:nvPr/>
        </p:nvSpPr>
        <p:spPr>
          <a:xfrm>
            <a:off x="1948776" y="3727027"/>
            <a:ext cx="6078267" cy="1846659"/>
          </a:xfrm>
          <a:prstGeom prst="rect">
            <a:avLst/>
          </a:prstGeom>
          <a:noFill/>
        </p:spPr>
        <p:txBody>
          <a:bodyPr wrap="square" numCol="2" rtlCol="0">
            <a:spAutoFit/>
          </a:bodyPr>
          <a:lstStyle/>
          <a:p>
            <a:pPr algn="r"/>
            <a:r>
              <a:rPr lang="en-US" dirty="0">
                <a:solidFill>
                  <a:schemeClr val="bg1"/>
                </a:solidFill>
              </a:rPr>
              <a:t>Presented by</a:t>
            </a:r>
            <a:r>
              <a:rPr lang="en-US" sz="1600" dirty="0">
                <a:solidFill>
                  <a:schemeClr val="bg1"/>
                </a:solidFill>
              </a:rPr>
              <a:t>:</a:t>
            </a:r>
          </a:p>
          <a:p>
            <a:endParaRPr lang="en-US" sz="1600" dirty="0">
              <a:solidFill>
                <a:schemeClr val="bg1"/>
              </a:solidFill>
            </a:endParaRPr>
          </a:p>
          <a:p>
            <a:r>
              <a:rPr lang="en-US" sz="1600" dirty="0">
                <a:solidFill>
                  <a:schemeClr val="bg1"/>
                </a:solidFill>
              </a:rPr>
              <a:t>Dr. Vera </a:t>
            </a:r>
            <a:r>
              <a:rPr lang="en-US" sz="1600" dirty="0" err="1">
                <a:solidFill>
                  <a:schemeClr val="bg1"/>
                </a:solidFill>
              </a:rPr>
              <a:t>Ndrecaj</a:t>
            </a:r>
            <a:r>
              <a:rPr lang="en-US" sz="1600" dirty="0">
                <a:solidFill>
                  <a:schemeClr val="bg1"/>
                </a:solidFill>
              </a:rPr>
              <a:t> </a:t>
            </a:r>
          </a:p>
          <a:p>
            <a:r>
              <a:rPr lang="en-US" sz="1600" dirty="0">
                <a:solidFill>
                  <a:schemeClr val="bg1"/>
                </a:solidFill>
              </a:rPr>
              <a:t>Senior Lecture, and Project Manager</a:t>
            </a:r>
          </a:p>
          <a:p>
            <a:r>
              <a:rPr lang="en-US" sz="1600" dirty="0">
                <a:solidFill>
                  <a:schemeClr val="bg1"/>
                </a:solidFill>
                <a:hlinkClick r:id="rId3">
                  <a:extLst>
                    <a:ext uri="{A12FA001-AC4F-418D-AE19-62706E023703}">
                      <ahyp:hlinkClr xmlns:ahyp="http://schemas.microsoft.com/office/drawing/2018/hyperlinkcolor" val="tx"/>
                    </a:ext>
                  </a:extLst>
                </a:hlinkClick>
              </a:rPr>
              <a:t>vndrecaj@cardiffmet.ac.uk</a:t>
            </a:r>
            <a:r>
              <a:rPr lang="en-US" sz="1600" dirty="0">
                <a:solidFill>
                  <a:schemeClr val="bg1"/>
                </a:solidFill>
              </a:rPr>
              <a:t> </a:t>
            </a:r>
          </a:p>
          <a:p>
            <a:endParaRPr lang="en-US" sz="1600" dirty="0">
              <a:solidFill>
                <a:schemeClr val="bg1"/>
              </a:solidFill>
            </a:endParaRPr>
          </a:p>
          <a:p>
            <a:endParaRPr lang="en-US" sz="1600" dirty="0">
              <a:solidFill>
                <a:schemeClr val="bg1"/>
              </a:solidFill>
            </a:endParaRPr>
          </a:p>
          <a:p>
            <a:endParaRPr lang="en-US" sz="1600" dirty="0">
              <a:solidFill>
                <a:schemeClr val="bg1"/>
              </a:solidFill>
            </a:endParaRPr>
          </a:p>
          <a:p>
            <a:r>
              <a:rPr lang="en-US" sz="1600" dirty="0">
                <a:solidFill>
                  <a:schemeClr val="bg1"/>
                </a:solidFill>
              </a:rPr>
              <a:t>Dr. Rachel Mason – Jones </a:t>
            </a:r>
          </a:p>
          <a:p>
            <a:r>
              <a:rPr lang="en-US" sz="1600" dirty="0">
                <a:solidFill>
                  <a:schemeClr val="bg1"/>
                </a:solidFill>
              </a:rPr>
              <a:t>Senior Lecturer in Operations and SCM</a:t>
            </a:r>
          </a:p>
          <a:p>
            <a:r>
              <a:rPr lang="en-US" sz="1600" dirty="0" err="1">
                <a:solidFill>
                  <a:schemeClr val="bg1"/>
                </a:solidFill>
              </a:rPr>
              <a:t>rkmason-jones@cardiffmet.ac.uk</a:t>
            </a:r>
            <a:endParaRPr lang="en-US" sz="1600" dirty="0">
              <a:solidFill>
                <a:schemeClr val="bg1"/>
              </a:solidFill>
            </a:endParaRPr>
          </a:p>
        </p:txBody>
      </p:sp>
    </p:spTree>
    <p:extLst>
      <p:ext uri="{BB962C8B-B14F-4D97-AF65-F5344CB8AC3E}">
        <p14:creationId xmlns:p14="http://schemas.microsoft.com/office/powerpoint/2010/main" val="2324137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6BCF20-D5F2-3244-BD11-AB8D4E5375AF}"/>
              </a:ext>
            </a:extLst>
          </p:cNvPr>
          <p:cNvSpPr>
            <a:spLocks noGrp="1"/>
          </p:cNvSpPr>
          <p:nvPr>
            <p:ph type="title"/>
          </p:nvPr>
        </p:nvSpPr>
        <p:spPr>
          <a:xfrm>
            <a:off x="417399" y="643467"/>
            <a:ext cx="8408193" cy="744836"/>
          </a:xfrm>
        </p:spPr>
        <p:txBody>
          <a:bodyPr vert="horz" lIns="91440" tIns="45720" rIns="91440" bIns="45720" rtlCol="0" anchor="ctr">
            <a:normAutofit/>
          </a:bodyPr>
          <a:lstStyle/>
          <a:p>
            <a:pPr defTabSz="914400">
              <a:lnSpc>
                <a:spcPct val="90000"/>
              </a:lnSpc>
            </a:pPr>
            <a:r>
              <a:rPr lang="en-US" sz="2800" kern="1200">
                <a:solidFill>
                  <a:schemeClr val="bg1"/>
                </a:solidFill>
                <a:latin typeface="+mj-lt"/>
                <a:ea typeface="+mj-ea"/>
                <a:cs typeface="+mj-cs"/>
              </a:rPr>
              <a:t>Findings </a:t>
            </a:r>
          </a:p>
        </p:txBody>
      </p:sp>
      <p:pic>
        <p:nvPicPr>
          <p:cNvPr id="8" name="Content Placeholder 7" descr="Graphical user interface, application, Word&#10;&#10;Description automatically generated">
            <a:extLst>
              <a:ext uri="{FF2B5EF4-FFF2-40B4-BE49-F238E27FC236}">
                <a16:creationId xmlns:a16="http://schemas.microsoft.com/office/drawing/2014/main" id="{9B700439-08D5-6940-8A8A-CD4F080CC80E}"/>
              </a:ext>
            </a:extLst>
          </p:cNvPr>
          <p:cNvPicPr>
            <a:picLocks noGrp="1" noChangeAspect="1"/>
          </p:cNvPicPr>
          <p:nvPr>
            <p:ph idx="1"/>
          </p:nvPr>
        </p:nvPicPr>
        <p:blipFill rotWithShape="1">
          <a:blip r:embed="rId3"/>
          <a:srcRect l="24969" t="24231" r="27559" b="24109"/>
          <a:stretch/>
        </p:blipFill>
        <p:spPr>
          <a:xfrm>
            <a:off x="417399" y="1388303"/>
            <a:ext cx="8097951" cy="5209267"/>
          </a:xfrm>
          <a:prstGeom prst="rect">
            <a:avLst/>
          </a:prstGeom>
        </p:spPr>
      </p:pic>
      <p:sp>
        <p:nvSpPr>
          <p:cNvPr id="4" name="Slide Number Placeholder 3">
            <a:extLst>
              <a:ext uri="{FF2B5EF4-FFF2-40B4-BE49-F238E27FC236}">
                <a16:creationId xmlns:a16="http://schemas.microsoft.com/office/drawing/2014/main" id="{5D67C50C-1CF6-4D40-8214-C57B3D78A12C}"/>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86E34CC6-692F-114C-BAD7-1B257DE05E65}" type="slidenum">
              <a:rPr lang="en-US" smtClean="0"/>
              <a:pPr defTabSz="914400">
                <a:spcAft>
                  <a:spcPts val="600"/>
                </a:spcAft>
              </a:pPr>
              <a:t>9</a:t>
            </a:fld>
            <a:endParaRPr lang="en-US"/>
          </a:p>
        </p:txBody>
      </p:sp>
    </p:spTree>
    <p:extLst>
      <p:ext uri="{BB962C8B-B14F-4D97-AF65-F5344CB8AC3E}">
        <p14:creationId xmlns:p14="http://schemas.microsoft.com/office/powerpoint/2010/main" val="347519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37940BB-FBC4-492E-BD92-3B7B914D0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D72260-E4C4-BE4A-8764-D545E095AD28}"/>
              </a:ext>
            </a:extLst>
          </p:cNvPr>
          <p:cNvSpPr>
            <a:spLocks noGrp="1"/>
          </p:cNvSpPr>
          <p:nvPr>
            <p:ph type="title"/>
          </p:nvPr>
        </p:nvSpPr>
        <p:spPr>
          <a:xfrm>
            <a:off x="3640491" y="320041"/>
            <a:ext cx="5030313" cy="3892668"/>
          </a:xfrm>
        </p:spPr>
        <p:txBody>
          <a:bodyPr vert="horz" lIns="91440" tIns="45720" rIns="91440" bIns="45720" rtlCol="0" anchor="b">
            <a:normAutofit/>
          </a:bodyPr>
          <a:lstStyle/>
          <a:p>
            <a:pPr algn="l" defTabSz="914400">
              <a:lnSpc>
                <a:spcPct val="90000"/>
              </a:lnSpc>
            </a:pPr>
            <a:r>
              <a:rPr lang="en-US" sz="3200" kern="1200" dirty="0">
                <a:solidFill>
                  <a:schemeClr val="tx1"/>
                </a:solidFill>
                <a:latin typeface="+mj-lt"/>
                <a:ea typeface="+mj-ea"/>
                <a:cs typeface="+mj-cs"/>
              </a:rPr>
              <a:t>Conclusion</a:t>
            </a:r>
            <a:br>
              <a:rPr lang="en-US" sz="1900" kern="1200" dirty="0">
                <a:solidFill>
                  <a:schemeClr val="tx1"/>
                </a:solidFill>
                <a:latin typeface="+mj-lt"/>
                <a:ea typeface="+mj-ea"/>
                <a:cs typeface="+mj-cs"/>
              </a:rPr>
            </a:br>
            <a:br>
              <a:rPr lang="en-US" sz="1900" kern="1200" dirty="0">
                <a:solidFill>
                  <a:schemeClr val="tx1"/>
                </a:solidFill>
                <a:latin typeface="+mj-lt"/>
                <a:ea typeface="+mj-ea"/>
                <a:cs typeface="+mj-cs"/>
              </a:rPr>
            </a:br>
            <a:br>
              <a:rPr lang="en-US" sz="1900" kern="1200" dirty="0">
                <a:solidFill>
                  <a:schemeClr val="tx1"/>
                </a:solidFill>
                <a:latin typeface="+mj-lt"/>
                <a:ea typeface="+mj-ea"/>
                <a:cs typeface="+mj-cs"/>
              </a:rPr>
            </a:br>
            <a:r>
              <a:rPr lang="en-US" sz="1900" kern="1200" dirty="0">
                <a:solidFill>
                  <a:schemeClr val="tx1"/>
                </a:solidFill>
                <a:latin typeface="+mj-lt"/>
                <a:ea typeface="+mj-ea"/>
                <a:cs typeface="+mj-cs"/>
              </a:rPr>
              <a:t>The research has shown that there is huge potential in combining the two approaches in an environment of high uncertainty within the supply chain, especially because DC works very well in areas of the system where there is high variability (and uncertainty) and LSS </a:t>
            </a:r>
            <a:r>
              <a:rPr lang="en-US" sz="1900" kern="1200" dirty="0" err="1">
                <a:solidFill>
                  <a:schemeClr val="tx1"/>
                </a:solidFill>
                <a:latin typeface="+mj-lt"/>
                <a:ea typeface="+mj-ea"/>
                <a:cs typeface="+mj-cs"/>
              </a:rPr>
              <a:t>maximises</a:t>
            </a:r>
            <a:r>
              <a:rPr lang="en-US" sz="1900" kern="1200" dirty="0">
                <a:solidFill>
                  <a:schemeClr val="tx1"/>
                </a:solidFill>
                <a:latin typeface="+mj-lt"/>
                <a:ea typeface="+mj-ea"/>
                <a:cs typeface="+mj-cs"/>
              </a:rPr>
              <a:t> efficiency in more stable facets of the process. </a:t>
            </a:r>
          </a:p>
        </p:txBody>
      </p:sp>
      <p:pic>
        <p:nvPicPr>
          <p:cNvPr id="8" name="Graphic 7" descr="Gavel">
            <a:extLst>
              <a:ext uri="{FF2B5EF4-FFF2-40B4-BE49-F238E27FC236}">
                <a16:creationId xmlns:a16="http://schemas.microsoft.com/office/drawing/2014/main" id="{767E5E0D-26BD-4475-A067-D77F5E6CAEF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0030" y="1737169"/>
            <a:ext cx="3065526" cy="3065526"/>
          </a:xfrm>
          <a:prstGeom prst="rect">
            <a:avLst/>
          </a:prstGeom>
        </p:spPr>
      </p:pic>
      <p:sp>
        <p:nvSpPr>
          <p:cNvPr id="3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40490" y="4409267"/>
            <a:ext cx="3182692" cy="27432"/>
          </a:xfrm>
          <a:custGeom>
            <a:avLst/>
            <a:gdLst>
              <a:gd name="connsiteX0" fmla="*/ 0 w 3182692"/>
              <a:gd name="connsiteY0" fmla="*/ 0 h 27432"/>
              <a:gd name="connsiteX1" fmla="*/ 604711 w 3182692"/>
              <a:gd name="connsiteY1" fmla="*/ 0 h 27432"/>
              <a:gd name="connsiteX2" fmla="*/ 1241250 w 3182692"/>
              <a:gd name="connsiteY2" fmla="*/ 0 h 27432"/>
              <a:gd name="connsiteX3" fmla="*/ 1909615 w 3182692"/>
              <a:gd name="connsiteY3" fmla="*/ 0 h 27432"/>
              <a:gd name="connsiteX4" fmla="*/ 2577981 w 3182692"/>
              <a:gd name="connsiteY4" fmla="*/ 0 h 27432"/>
              <a:gd name="connsiteX5" fmla="*/ 3182692 w 3182692"/>
              <a:gd name="connsiteY5" fmla="*/ 0 h 27432"/>
              <a:gd name="connsiteX6" fmla="*/ 3182692 w 3182692"/>
              <a:gd name="connsiteY6" fmla="*/ 27432 h 27432"/>
              <a:gd name="connsiteX7" fmla="*/ 2482500 w 3182692"/>
              <a:gd name="connsiteY7" fmla="*/ 27432 h 27432"/>
              <a:gd name="connsiteX8" fmla="*/ 1782308 w 3182692"/>
              <a:gd name="connsiteY8" fmla="*/ 27432 h 27432"/>
              <a:gd name="connsiteX9" fmla="*/ 1145769 w 3182692"/>
              <a:gd name="connsiteY9" fmla="*/ 27432 h 27432"/>
              <a:gd name="connsiteX10" fmla="*/ 0 w 3182692"/>
              <a:gd name="connsiteY10" fmla="*/ 27432 h 27432"/>
              <a:gd name="connsiteX11" fmla="*/ 0 w 3182692"/>
              <a:gd name="connsiteY11" fmla="*/ 0 h 27432"/>
              <a:gd name="connsiteX0" fmla="*/ 0 w 3182692"/>
              <a:gd name="connsiteY0" fmla="*/ 0 h 27432"/>
              <a:gd name="connsiteX1" fmla="*/ 604711 w 3182692"/>
              <a:gd name="connsiteY1" fmla="*/ 0 h 27432"/>
              <a:gd name="connsiteX2" fmla="*/ 1145769 w 3182692"/>
              <a:gd name="connsiteY2" fmla="*/ 0 h 27432"/>
              <a:gd name="connsiteX3" fmla="*/ 1845961 w 3182692"/>
              <a:gd name="connsiteY3" fmla="*/ 0 h 27432"/>
              <a:gd name="connsiteX4" fmla="*/ 2450673 w 3182692"/>
              <a:gd name="connsiteY4" fmla="*/ 0 h 27432"/>
              <a:gd name="connsiteX5" fmla="*/ 3182692 w 3182692"/>
              <a:gd name="connsiteY5" fmla="*/ 0 h 27432"/>
              <a:gd name="connsiteX6" fmla="*/ 3182692 w 3182692"/>
              <a:gd name="connsiteY6" fmla="*/ 27432 h 27432"/>
              <a:gd name="connsiteX7" fmla="*/ 2546154 w 3182692"/>
              <a:gd name="connsiteY7" fmla="*/ 27432 h 27432"/>
              <a:gd name="connsiteX8" fmla="*/ 1845961 w 3182692"/>
              <a:gd name="connsiteY8" fmla="*/ 27432 h 27432"/>
              <a:gd name="connsiteX9" fmla="*/ 1304904 w 3182692"/>
              <a:gd name="connsiteY9" fmla="*/ 27432 h 27432"/>
              <a:gd name="connsiteX10" fmla="*/ 668365 w 3182692"/>
              <a:gd name="connsiteY10" fmla="*/ 27432 h 27432"/>
              <a:gd name="connsiteX11" fmla="*/ 0 w 3182692"/>
              <a:gd name="connsiteY11" fmla="*/ 27432 h 27432"/>
              <a:gd name="connsiteX12" fmla="*/ 0 w 3182692"/>
              <a:gd name="connsiteY12"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27432" fill="none" extrusionOk="0">
                <a:moveTo>
                  <a:pt x="0" y="0"/>
                </a:moveTo>
                <a:cubicBezTo>
                  <a:pt x="145195" y="-37571"/>
                  <a:pt x="472618" y="-13696"/>
                  <a:pt x="604711" y="0"/>
                </a:cubicBezTo>
                <a:cubicBezTo>
                  <a:pt x="706652" y="-3280"/>
                  <a:pt x="1039328" y="-8567"/>
                  <a:pt x="1241250" y="0"/>
                </a:cubicBezTo>
                <a:cubicBezTo>
                  <a:pt x="1405712" y="-7891"/>
                  <a:pt x="1711158" y="8053"/>
                  <a:pt x="1909615" y="0"/>
                </a:cubicBezTo>
                <a:cubicBezTo>
                  <a:pt x="2107436" y="-40150"/>
                  <a:pt x="2247192" y="19443"/>
                  <a:pt x="2577981" y="0"/>
                </a:cubicBezTo>
                <a:cubicBezTo>
                  <a:pt x="2894393" y="-5855"/>
                  <a:pt x="3041563" y="17846"/>
                  <a:pt x="3182692" y="0"/>
                </a:cubicBezTo>
                <a:cubicBezTo>
                  <a:pt x="3181483" y="8407"/>
                  <a:pt x="3183078" y="21662"/>
                  <a:pt x="3182692" y="27432"/>
                </a:cubicBezTo>
                <a:cubicBezTo>
                  <a:pt x="2975928" y="66594"/>
                  <a:pt x="2667693" y="28550"/>
                  <a:pt x="2482500" y="27432"/>
                </a:cubicBezTo>
                <a:cubicBezTo>
                  <a:pt x="2299734" y="46056"/>
                  <a:pt x="1925962" y="18447"/>
                  <a:pt x="1782308" y="27432"/>
                </a:cubicBezTo>
                <a:cubicBezTo>
                  <a:pt x="1635580" y="29690"/>
                  <a:pt x="1257854" y="5481"/>
                  <a:pt x="1145769" y="27432"/>
                </a:cubicBezTo>
                <a:cubicBezTo>
                  <a:pt x="1025065" y="65718"/>
                  <a:pt x="247799" y="-2392"/>
                  <a:pt x="0" y="27432"/>
                </a:cubicBezTo>
                <a:cubicBezTo>
                  <a:pt x="-877" y="21414"/>
                  <a:pt x="691" y="5222"/>
                  <a:pt x="0" y="0"/>
                </a:cubicBezTo>
                <a:close/>
              </a:path>
              <a:path w="3182692" h="27432" stroke="0" extrusionOk="0">
                <a:moveTo>
                  <a:pt x="0" y="0"/>
                </a:moveTo>
                <a:cubicBezTo>
                  <a:pt x="288308" y="19724"/>
                  <a:pt x="431183" y="-26509"/>
                  <a:pt x="604711" y="0"/>
                </a:cubicBezTo>
                <a:cubicBezTo>
                  <a:pt x="795174" y="4405"/>
                  <a:pt x="950067" y="22541"/>
                  <a:pt x="1145769" y="0"/>
                </a:cubicBezTo>
                <a:cubicBezTo>
                  <a:pt x="1301850" y="7702"/>
                  <a:pt x="1499974" y="-70469"/>
                  <a:pt x="1845961" y="0"/>
                </a:cubicBezTo>
                <a:cubicBezTo>
                  <a:pt x="2191264" y="15313"/>
                  <a:pt x="2307232" y="-97"/>
                  <a:pt x="2450673" y="0"/>
                </a:cubicBezTo>
                <a:cubicBezTo>
                  <a:pt x="2596405" y="-19465"/>
                  <a:pt x="3033067" y="-31048"/>
                  <a:pt x="3182692" y="0"/>
                </a:cubicBezTo>
                <a:cubicBezTo>
                  <a:pt x="3182719" y="12742"/>
                  <a:pt x="3182063" y="18962"/>
                  <a:pt x="3182692" y="27432"/>
                </a:cubicBezTo>
                <a:cubicBezTo>
                  <a:pt x="3091120" y="-13878"/>
                  <a:pt x="2811074" y="70837"/>
                  <a:pt x="2546154" y="27432"/>
                </a:cubicBezTo>
                <a:cubicBezTo>
                  <a:pt x="2285186" y="36673"/>
                  <a:pt x="2090205" y="-13177"/>
                  <a:pt x="1845961" y="27432"/>
                </a:cubicBezTo>
                <a:cubicBezTo>
                  <a:pt x="1599794" y="40637"/>
                  <a:pt x="1466284" y="46591"/>
                  <a:pt x="1304904" y="27432"/>
                </a:cubicBezTo>
                <a:cubicBezTo>
                  <a:pt x="1189365" y="52919"/>
                  <a:pt x="952251" y="32605"/>
                  <a:pt x="668365" y="27432"/>
                </a:cubicBezTo>
                <a:cubicBezTo>
                  <a:pt x="407868" y="52739"/>
                  <a:pt x="284672" y="-261"/>
                  <a:pt x="0" y="27432"/>
                </a:cubicBezTo>
                <a:cubicBezTo>
                  <a:pt x="744" y="20230"/>
                  <a:pt x="1744" y="12455"/>
                  <a:pt x="0" y="0"/>
                </a:cubicBezTo>
                <a:close/>
              </a:path>
              <a:path w="3182692" h="27432" fill="none" stroke="0" extrusionOk="0">
                <a:moveTo>
                  <a:pt x="0" y="0"/>
                </a:moveTo>
                <a:cubicBezTo>
                  <a:pt x="108839" y="-32375"/>
                  <a:pt x="447732" y="16552"/>
                  <a:pt x="604711" y="0"/>
                </a:cubicBezTo>
                <a:cubicBezTo>
                  <a:pt x="781899" y="-548"/>
                  <a:pt x="1052060" y="7118"/>
                  <a:pt x="1241250" y="0"/>
                </a:cubicBezTo>
                <a:cubicBezTo>
                  <a:pt x="1399482" y="14083"/>
                  <a:pt x="1706293" y="54730"/>
                  <a:pt x="1909615" y="0"/>
                </a:cubicBezTo>
                <a:cubicBezTo>
                  <a:pt x="2085313" y="-24404"/>
                  <a:pt x="2264415" y="16988"/>
                  <a:pt x="2577981" y="0"/>
                </a:cubicBezTo>
                <a:cubicBezTo>
                  <a:pt x="2926098" y="-10318"/>
                  <a:pt x="3036314" y="-14769"/>
                  <a:pt x="3182692" y="0"/>
                </a:cubicBezTo>
                <a:cubicBezTo>
                  <a:pt x="3181318" y="7363"/>
                  <a:pt x="3182017" y="22542"/>
                  <a:pt x="3182692" y="27432"/>
                </a:cubicBezTo>
                <a:cubicBezTo>
                  <a:pt x="2996012" y="7913"/>
                  <a:pt x="2669008" y="36539"/>
                  <a:pt x="2482500" y="27432"/>
                </a:cubicBezTo>
                <a:cubicBezTo>
                  <a:pt x="2296543" y="30390"/>
                  <a:pt x="1935236" y="17082"/>
                  <a:pt x="1782308" y="27432"/>
                </a:cubicBezTo>
                <a:cubicBezTo>
                  <a:pt x="1607683" y="34634"/>
                  <a:pt x="1291498" y="10513"/>
                  <a:pt x="1145769" y="27432"/>
                </a:cubicBezTo>
                <a:cubicBezTo>
                  <a:pt x="1015407" y="64469"/>
                  <a:pt x="262557" y="35715"/>
                  <a:pt x="0" y="27432"/>
                </a:cubicBezTo>
                <a:cubicBezTo>
                  <a:pt x="-328" y="20933"/>
                  <a:pt x="1941" y="6802"/>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3182692"/>
                      <a:gd name="connsiteY0" fmla="*/ 0 h 27432"/>
                      <a:gd name="connsiteX1" fmla="*/ 604711 w 3182692"/>
                      <a:gd name="connsiteY1" fmla="*/ 0 h 27432"/>
                      <a:gd name="connsiteX2" fmla="*/ 1241250 w 3182692"/>
                      <a:gd name="connsiteY2" fmla="*/ 0 h 27432"/>
                      <a:gd name="connsiteX3" fmla="*/ 1909615 w 3182692"/>
                      <a:gd name="connsiteY3" fmla="*/ 0 h 27432"/>
                      <a:gd name="connsiteX4" fmla="*/ 2577981 w 3182692"/>
                      <a:gd name="connsiteY4" fmla="*/ 0 h 27432"/>
                      <a:gd name="connsiteX5" fmla="*/ 3182692 w 3182692"/>
                      <a:gd name="connsiteY5" fmla="*/ 0 h 27432"/>
                      <a:gd name="connsiteX6" fmla="*/ 3182692 w 3182692"/>
                      <a:gd name="connsiteY6" fmla="*/ 27432 h 27432"/>
                      <a:gd name="connsiteX7" fmla="*/ 2482500 w 3182692"/>
                      <a:gd name="connsiteY7" fmla="*/ 27432 h 27432"/>
                      <a:gd name="connsiteX8" fmla="*/ 1782308 w 3182692"/>
                      <a:gd name="connsiteY8" fmla="*/ 27432 h 27432"/>
                      <a:gd name="connsiteX9" fmla="*/ 1145769 w 3182692"/>
                      <a:gd name="connsiteY9" fmla="*/ 27432 h 27432"/>
                      <a:gd name="connsiteX10" fmla="*/ 0 w 3182692"/>
                      <a:gd name="connsiteY10" fmla="*/ 27432 h 27432"/>
                      <a:gd name="connsiteX11" fmla="*/ 0 w 3182692"/>
                      <a:gd name="connsiteY11"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2692" h="27432" fill="none" extrusionOk="0">
                        <a:moveTo>
                          <a:pt x="0" y="0"/>
                        </a:moveTo>
                        <a:cubicBezTo>
                          <a:pt x="126686" y="-21366"/>
                          <a:pt x="467788" y="9025"/>
                          <a:pt x="604711" y="0"/>
                        </a:cubicBezTo>
                        <a:cubicBezTo>
                          <a:pt x="741634" y="-9025"/>
                          <a:pt x="1061620" y="6814"/>
                          <a:pt x="1241250" y="0"/>
                        </a:cubicBezTo>
                        <a:cubicBezTo>
                          <a:pt x="1420880" y="-6814"/>
                          <a:pt x="1713773" y="13383"/>
                          <a:pt x="1909615" y="0"/>
                        </a:cubicBezTo>
                        <a:cubicBezTo>
                          <a:pt x="2105457" y="-13383"/>
                          <a:pt x="2257256" y="13567"/>
                          <a:pt x="2577981" y="0"/>
                        </a:cubicBezTo>
                        <a:cubicBezTo>
                          <a:pt x="2898706" y="-13567"/>
                          <a:pt x="3026063" y="6328"/>
                          <a:pt x="3182692" y="0"/>
                        </a:cubicBezTo>
                        <a:cubicBezTo>
                          <a:pt x="3181526" y="7395"/>
                          <a:pt x="3182737" y="21864"/>
                          <a:pt x="3182692" y="27432"/>
                        </a:cubicBezTo>
                        <a:cubicBezTo>
                          <a:pt x="2998421" y="30886"/>
                          <a:pt x="2675038" y="28158"/>
                          <a:pt x="2482500" y="27432"/>
                        </a:cubicBezTo>
                        <a:cubicBezTo>
                          <a:pt x="2289962" y="26706"/>
                          <a:pt x="1930644" y="15978"/>
                          <a:pt x="1782308" y="27432"/>
                        </a:cubicBezTo>
                        <a:cubicBezTo>
                          <a:pt x="1633972" y="38886"/>
                          <a:pt x="1287388" y="7152"/>
                          <a:pt x="1145769" y="27432"/>
                        </a:cubicBezTo>
                        <a:cubicBezTo>
                          <a:pt x="1004150" y="47712"/>
                          <a:pt x="256377" y="-28294"/>
                          <a:pt x="0" y="27432"/>
                        </a:cubicBezTo>
                        <a:cubicBezTo>
                          <a:pt x="-503" y="20663"/>
                          <a:pt x="1168" y="5855"/>
                          <a:pt x="0" y="0"/>
                        </a:cubicBezTo>
                        <a:close/>
                      </a:path>
                      <a:path w="3182692" h="27432" stroke="0" extrusionOk="0">
                        <a:moveTo>
                          <a:pt x="0" y="0"/>
                        </a:moveTo>
                        <a:cubicBezTo>
                          <a:pt x="283446" y="18201"/>
                          <a:pt x="432812" y="7290"/>
                          <a:pt x="604711" y="0"/>
                        </a:cubicBezTo>
                        <a:cubicBezTo>
                          <a:pt x="776610" y="-7290"/>
                          <a:pt x="982253" y="15478"/>
                          <a:pt x="1145769" y="0"/>
                        </a:cubicBezTo>
                        <a:cubicBezTo>
                          <a:pt x="1309285" y="-15478"/>
                          <a:pt x="1514247" y="-25520"/>
                          <a:pt x="1845961" y="0"/>
                        </a:cubicBezTo>
                        <a:cubicBezTo>
                          <a:pt x="2177675" y="25520"/>
                          <a:pt x="2297588" y="16646"/>
                          <a:pt x="2450673" y="0"/>
                        </a:cubicBezTo>
                        <a:cubicBezTo>
                          <a:pt x="2603758" y="-16646"/>
                          <a:pt x="3023048" y="-21196"/>
                          <a:pt x="3182692" y="0"/>
                        </a:cubicBezTo>
                        <a:cubicBezTo>
                          <a:pt x="3182885" y="12649"/>
                          <a:pt x="3181704" y="17989"/>
                          <a:pt x="3182692" y="27432"/>
                        </a:cubicBezTo>
                        <a:cubicBezTo>
                          <a:pt x="3039109" y="-3557"/>
                          <a:pt x="2823860" y="22992"/>
                          <a:pt x="2546154" y="27432"/>
                        </a:cubicBezTo>
                        <a:cubicBezTo>
                          <a:pt x="2268448" y="31872"/>
                          <a:pt x="2098674" y="14435"/>
                          <a:pt x="1845961" y="27432"/>
                        </a:cubicBezTo>
                        <a:cubicBezTo>
                          <a:pt x="1593248" y="40429"/>
                          <a:pt x="1456743" y="36704"/>
                          <a:pt x="1304904" y="27432"/>
                        </a:cubicBezTo>
                        <a:cubicBezTo>
                          <a:pt x="1153065" y="18160"/>
                          <a:pt x="947204" y="20270"/>
                          <a:pt x="668365" y="27432"/>
                        </a:cubicBezTo>
                        <a:cubicBezTo>
                          <a:pt x="389526" y="34594"/>
                          <a:pt x="288244" y="4516"/>
                          <a:pt x="0" y="27432"/>
                        </a:cubicBezTo>
                        <a:cubicBezTo>
                          <a:pt x="1300" y="19678"/>
                          <a:pt x="-86" y="12044"/>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25B62BE-6AAA-A844-8189-01F2E98F48EC}"/>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defTabSz="914400">
              <a:spcAft>
                <a:spcPts val="600"/>
              </a:spcAft>
            </a:pPr>
            <a:fld id="{86E34CC6-692F-114C-BAD7-1B257DE05E65}" type="slidenum">
              <a:rPr lang="en-US"/>
              <a:pPr defTabSz="914400">
                <a:spcAft>
                  <a:spcPts val="600"/>
                </a:spcAft>
              </a:pPr>
              <a:t>10</a:t>
            </a:fld>
            <a:endParaRPr lang="en-US"/>
          </a:p>
        </p:txBody>
      </p:sp>
      <p:sp>
        <p:nvSpPr>
          <p:cNvPr id="5" name="TextBox 4">
            <a:extLst>
              <a:ext uri="{FF2B5EF4-FFF2-40B4-BE49-F238E27FC236}">
                <a16:creationId xmlns:a16="http://schemas.microsoft.com/office/drawing/2014/main" id="{311F2EEB-D39E-6B47-A565-359B298BAB74}"/>
              </a:ext>
            </a:extLst>
          </p:cNvPr>
          <p:cNvSpPr txBox="1"/>
          <p:nvPr/>
        </p:nvSpPr>
        <p:spPr>
          <a:xfrm>
            <a:off x="2377113" y="6223561"/>
            <a:ext cx="47828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191990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6DC8B3-7641-3A45-8166-32E7C2768873}"/>
              </a:ext>
            </a:extLst>
          </p:cNvPr>
          <p:cNvSpPr>
            <a:spLocks noGrp="1"/>
          </p:cNvSpPr>
          <p:nvPr>
            <p:ph type="title"/>
          </p:nvPr>
        </p:nvSpPr>
        <p:spPr>
          <a:xfrm>
            <a:off x="1028699" y="294538"/>
            <a:ext cx="7421963" cy="1033669"/>
          </a:xfrm>
        </p:spPr>
        <p:txBody>
          <a:bodyPr>
            <a:normAutofit/>
          </a:bodyPr>
          <a:lstStyle/>
          <a:p>
            <a:r>
              <a:rPr lang="en-US" sz="3500">
                <a:solidFill>
                  <a:srgbClr val="FFFFFF"/>
                </a:solidFill>
              </a:rPr>
              <a:t>References (1)</a:t>
            </a:r>
          </a:p>
        </p:txBody>
      </p:sp>
      <p:sp>
        <p:nvSpPr>
          <p:cNvPr id="3" name="Content Placeholder 2">
            <a:extLst>
              <a:ext uri="{FF2B5EF4-FFF2-40B4-BE49-F238E27FC236}">
                <a16:creationId xmlns:a16="http://schemas.microsoft.com/office/drawing/2014/main" id="{894A3D97-8BB0-694A-A124-ACF472FB5476}"/>
              </a:ext>
            </a:extLst>
          </p:cNvPr>
          <p:cNvSpPr>
            <a:spLocks noGrp="1"/>
          </p:cNvSpPr>
          <p:nvPr>
            <p:ph idx="1"/>
          </p:nvPr>
        </p:nvSpPr>
        <p:spPr>
          <a:xfrm>
            <a:off x="1028699" y="2318197"/>
            <a:ext cx="7293023" cy="3683358"/>
          </a:xfrm>
        </p:spPr>
        <p:txBody>
          <a:bodyPr anchor="ctr">
            <a:normAutofit/>
          </a:bodyPr>
          <a:lstStyle/>
          <a:p>
            <a:pPr>
              <a:lnSpc>
                <a:spcPct val="90000"/>
              </a:lnSpc>
            </a:pPr>
            <a:r>
              <a:rPr lang="en-GB" sz="900"/>
              <a:t>Ambrosini. V., and Bowman. C., (2009), “What are dynamic capabilities and are they useful constructs in strategic management”? </a:t>
            </a:r>
            <a:r>
              <a:rPr lang="en-GB" sz="900" i="1"/>
              <a:t>International Journal of Management Review</a:t>
            </a:r>
            <a:r>
              <a:rPr lang="en-GB" sz="900"/>
              <a:t>, 11(1), pp. 29-49. </a:t>
            </a:r>
          </a:p>
          <a:p>
            <a:pPr>
              <a:lnSpc>
                <a:spcPct val="90000"/>
              </a:lnSpc>
            </a:pPr>
            <a:r>
              <a:rPr lang="en-GB" sz="900"/>
              <a:t>Anand, G., Ward, P.T., Tatikonda, M.V. and Schilling, D.A., (2009), “Dynamic capabilities through continuous improvement infrastructure”,</a:t>
            </a:r>
            <a:r>
              <a:rPr lang="en-GB" sz="900" i="1"/>
              <a:t> Journal of Operations Management</a:t>
            </a:r>
            <a:r>
              <a:rPr lang="en-GB" sz="900"/>
              <a:t>, 27(6), pp.444-461.</a:t>
            </a:r>
          </a:p>
          <a:p>
            <a:pPr>
              <a:lnSpc>
                <a:spcPct val="90000"/>
              </a:lnSpc>
            </a:pPr>
            <a:r>
              <a:rPr lang="en-GB" sz="900"/>
              <a:t>Antony, J., Snee, R., and Hoerl, R., (2017), “Lean Six Sigma: yesterday, today and tomorrow”,  </a:t>
            </a:r>
            <a:r>
              <a:rPr lang="en-GB" sz="900" i="1"/>
              <a:t>International Journal of Quality &amp; Reliability Management</a:t>
            </a:r>
            <a:r>
              <a:rPr lang="en-GB" sz="900"/>
              <a:t>, 34(7), pp.1073-1093.</a:t>
            </a:r>
          </a:p>
          <a:p>
            <a:pPr>
              <a:lnSpc>
                <a:spcPct val="90000"/>
              </a:lnSpc>
            </a:pPr>
            <a:r>
              <a:rPr lang="en-GB" sz="900"/>
              <a:t>Collins, J. D., and Anand, N. B. (2019) ‘The Limitations of Dynamic Capabilities’, </a:t>
            </a:r>
            <a:r>
              <a:rPr lang="en-GB" sz="900" i="1"/>
              <a:t>Harvard Business School,</a:t>
            </a:r>
            <a:r>
              <a:rPr lang="en-GB" sz="900"/>
              <a:t> Working Paper. </a:t>
            </a:r>
          </a:p>
          <a:p>
            <a:pPr>
              <a:lnSpc>
                <a:spcPct val="90000"/>
              </a:lnSpc>
            </a:pPr>
            <a:r>
              <a:rPr lang="en-GB" sz="900"/>
              <a:t>Daniel, E.M. and Wilson, H.N., (2003), “The role of dynamic capabilities in e-business transformation”, </a:t>
            </a:r>
            <a:r>
              <a:rPr lang="en-GB" sz="900" i="1"/>
              <a:t>European Journal of Information Systems,</a:t>
            </a:r>
            <a:r>
              <a:rPr lang="en-GB" sz="900"/>
              <a:t> 12(4), pp.282-296.</a:t>
            </a:r>
          </a:p>
          <a:p>
            <a:pPr>
              <a:lnSpc>
                <a:spcPct val="90000"/>
              </a:lnSpc>
            </a:pPr>
            <a:r>
              <a:rPr lang="en-GB" sz="900"/>
              <a:t>Dyer, J. H., and Nobeoka, K (2000), “Creating and Managing a High-Performance Knowledge-Sharing Network: The Toyota Case”, </a:t>
            </a:r>
            <a:r>
              <a:rPr lang="en-GB" sz="900" i="1"/>
              <a:t>Strategic Management Journal</a:t>
            </a:r>
            <a:r>
              <a:rPr lang="en-GB" sz="900"/>
              <a:t>, 21(3), pp. 345-367. </a:t>
            </a:r>
          </a:p>
          <a:p>
            <a:pPr>
              <a:lnSpc>
                <a:spcPct val="90000"/>
              </a:lnSpc>
            </a:pPr>
            <a:r>
              <a:rPr lang="en-GB" sz="900"/>
              <a:t>Eisenhardt, K. M., Martin, J. (2000), “Dynamic Capabilities: What are they?”, </a:t>
            </a:r>
            <a:r>
              <a:rPr lang="en-GB" sz="900" i="1"/>
              <a:t>Strategic Management Journal</a:t>
            </a:r>
            <a:r>
              <a:rPr lang="en-GB" sz="900"/>
              <a:t>, 21(10–11), pp. 1105–1121.</a:t>
            </a:r>
          </a:p>
          <a:p>
            <a:pPr>
              <a:lnSpc>
                <a:spcPct val="90000"/>
              </a:lnSpc>
            </a:pPr>
            <a:r>
              <a:rPr lang="en-GB" sz="900"/>
              <a:t>Gutierrez, Barrales-Molina, Fernandez-Giordano, and Lopez-Morales (2019), “Six Sigma for dynamic capabilities development: becoming more flexible organizations”, </a:t>
            </a:r>
            <a:r>
              <a:rPr lang="en-GB" sz="900" i="1"/>
              <a:t>International Journal of Lean Six Sigma, </a:t>
            </a:r>
            <a:r>
              <a:rPr lang="en-GB" sz="900"/>
              <a:t>11 (1), pp. 35-56.</a:t>
            </a:r>
          </a:p>
          <a:p>
            <a:pPr>
              <a:lnSpc>
                <a:spcPct val="90000"/>
              </a:lnSpc>
            </a:pPr>
            <a:r>
              <a:rPr lang="en-GB" sz="900"/>
              <a:t>Heaton, S., Lewin, D., Teece. J, D (2020) “Managing campus entrepreneurship: Dynamic capabilities and university leadership”, </a:t>
            </a:r>
            <a:r>
              <a:rPr lang="en-GB" sz="900" i="1"/>
              <a:t>Manage Decis Econ,</a:t>
            </a:r>
            <a:r>
              <a:rPr lang="en-GB" sz="900"/>
              <a:t> 41, pp. 1126-1140.  </a:t>
            </a:r>
          </a:p>
          <a:p>
            <a:pPr>
              <a:lnSpc>
                <a:spcPct val="90000"/>
              </a:lnSpc>
            </a:pPr>
            <a:r>
              <a:rPr lang="en-GB" sz="900"/>
              <a:t>Juliani, F., de Oliveira, J. O., (2019), “Lean Six Sigma principles and practices under the management perspective”, </a:t>
            </a:r>
            <a:r>
              <a:rPr lang="en-GB" sz="900" i="1"/>
              <a:t>Production Planning and Control</a:t>
            </a:r>
            <a:r>
              <a:rPr lang="en-GB" sz="900"/>
              <a:t>, DOI:10.1080/09537287.2019.1702225. </a:t>
            </a:r>
          </a:p>
          <a:p>
            <a:pPr>
              <a:lnSpc>
                <a:spcPct val="90000"/>
              </a:lnSpc>
            </a:pPr>
            <a:r>
              <a:rPr lang="en-GB" sz="900"/>
              <a:t>Knowles, G., (2011), </a:t>
            </a:r>
            <a:r>
              <a:rPr lang="en-GB" sz="900" i="1"/>
              <a:t>Six Sigma</a:t>
            </a:r>
            <a:r>
              <a:rPr lang="en-GB" sz="900"/>
              <a:t>. 1st edn. Graeme Knowles &amp; Ventus Publishing Aps. ISBN 978-87-7681-852-4.</a:t>
            </a:r>
          </a:p>
          <a:p>
            <a:pPr>
              <a:lnSpc>
                <a:spcPct val="90000"/>
              </a:lnSpc>
            </a:pPr>
            <a:r>
              <a:rPr lang="en-GB" sz="900"/>
              <a:t>Lampel, J. and Shamsie, J. (2003), “Capabilities in motion: new organisational forms and the reshaping of the Hollywood movie industry”, </a:t>
            </a:r>
            <a:r>
              <a:rPr lang="en-GB" sz="900" i="1"/>
              <a:t>Journal of Management Studies</a:t>
            </a:r>
            <a:r>
              <a:rPr lang="en-GB" sz="900"/>
              <a:t>, 40, pp.2189–2210.</a:t>
            </a:r>
          </a:p>
          <a:p>
            <a:pPr>
              <a:lnSpc>
                <a:spcPct val="90000"/>
              </a:lnSpc>
            </a:pPr>
            <a:r>
              <a:rPr lang="en-GB" sz="900"/>
              <a:t>Lenox, M. and King, A. (2004), “Prospects for developing absorptive capacity through internal information provision”, </a:t>
            </a:r>
            <a:r>
              <a:rPr lang="en-GB" sz="900" i="1"/>
              <a:t>Strategic Management Journal</a:t>
            </a:r>
            <a:r>
              <a:rPr lang="en-GB" sz="900"/>
              <a:t>, 25(4), pp. 331-245.</a:t>
            </a:r>
          </a:p>
          <a:p>
            <a:pPr>
              <a:lnSpc>
                <a:spcPct val="90000"/>
              </a:lnSpc>
            </a:pPr>
            <a:endParaRPr lang="en-GB" sz="900"/>
          </a:p>
          <a:p>
            <a:pPr marL="0" indent="0">
              <a:lnSpc>
                <a:spcPct val="90000"/>
              </a:lnSpc>
              <a:buNone/>
            </a:pPr>
            <a:endParaRPr lang="en-GB" sz="900"/>
          </a:p>
          <a:p>
            <a:pPr>
              <a:lnSpc>
                <a:spcPct val="90000"/>
              </a:lnSpc>
            </a:pPr>
            <a:endParaRPr lang="en-US" sz="900"/>
          </a:p>
        </p:txBody>
      </p:sp>
      <p:sp>
        <p:nvSpPr>
          <p:cNvPr id="4" name="Slide Number Placeholder 3">
            <a:extLst>
              <a:ext uri="{FF2B5EF4-FFF2-40B4-BE49-F238E27FC236}">
                <a16:creationId xmlns:a16="http://schemas.microsoft.com/office/drawing/2014/main" id="{36EEB120-3CFC-064E-9845-D4A23A10D81F}"/>
              </a:ext>
            </a:extLst>
          </p:cNvPr>
          <p:cNvSpPr>
            <a:spLocks noGrp="1"/>
          </p:cNvSpPr>
          <p:nvPr>
            <p:ph type="sldNum" sz="quarter" idx="12"/>
          </p:nvPr>
        </p:nvSpPr>
        <p:spPr>
          <a:xfrm>
            <a:off x="8778240" y="6455431"/>
            <a:ext cx="334434" cy="365125"/>
          </a:xfrm>
        </p:spPr>
        <p:txBody>
          <a:bodyPr>
            <a:normAutofit/>
          </a:bodyPr>
          <a:lstStyle/>
          <a:p>
            <a:pPr>
              <a:spcAft>
                <a:spcPts val="600"/>
              </a:spcAft>
            </a:pPr>
            <a:fld id="{86E34CC6-692F-114C-BAD7-1B257DE05E65}" type="slidenum">
              <a:rPr lang="en-US" sz="1000">
                <a:solidFill>
                  <a:schemeClr val="tx1">
                    <a:lumMod val="50000"/>
                    <a:lumOff val="50000"/>
                  </a:schemeClr>
                </a:solidFill>
              </a:rPr>
              <a:pPr>
                <a:spcAft>
                  <a:spcPts val="600"/>
                </a:spcAft>
              </a:pPr>
              <a:t>11</a:t>
            </a:fld>
            <a:endParaRPr lang="en-US" sz="1000">
              <a:solidFill>
                <a:schemeClr val="tx1">
                  <a:lumMod val="50000"/>
                  <a:lumOff val="50000"/>
                </a:schemeClr>
              </a:solidFill>
            </a:endParaRPr>
          </a:p>
        </p:txBody>
      </p:sp>
      <p:sp>
        <p:nvSpPr>
          <p:cNvPr id="5" name="TextBox 4">
            <a:extLst>
              <a:ext uri="{FF2B5EF4-FFF2-40B4-BE49-F238E27FC236}">
                <a16:creationId xmlns:a16="http://schemas.microsoft.com/office/drawing/2014/main" id="{AEB665D1-760C-E44D-B6C2-E295F74CFFFD}"/>
              </a:ext>
            </a:extLst>
          </p:cNvPr>
          <p:cNvSpPr txBox="1"/>
          <p:nvPr/>
        </p:nvSpPr>
        <p:spPr>
          <a:xfrm>
            <a:off x="2180574" y="6306821"/>
            <a:ext cx="47828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248825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F4575A-59C7-4040-AF2D-E37531AF0DE3}"/>
              </a:ext>
            </a:extLst>
          </p:cNvPr>
          <p:cNvSpPr>
            <a:spLocks noGrp="1"/>
          </p:cNvSpPr>
          <p:nvPr>
            <p:ph type="title"/>
          </p:nvPr>
        </p:nvSpPr>
        <p:spPr>
          <a:xfrm>
            <a:off x="1028699" y="294538"/>
            <a:ext cx="7421963" cy="1033669"/>
          </a:xfrm>
        </p:spPr>
        <p:txBody>
          <a:bodyPr>
            <a:normAutofit/>
          </a:bodyPr>
          <a:lstStyle/>
          <a:p>
            <a:r>
              <a:rPr lang="en-US" sz="3500">
                <a:solidFill>
                  <a:srgbClr val="FFFFFF"/>
                </a:solidFill>
              </a:rPr>
              <a:t>References (2) </a:t>
            </a:r>
          </a:p>
        </p:txBody>
      </p:sp>
      <p:sp>
        <p:nvSpPr>
          <p:cNvPr id="3" name="Content Placeholder 2">
            <a:extLst>
              <a:ext uri="{FF2B5EF4-FFF2-40B4-BE49-F238E27FC236}">
                <a16:creationId xmlns:a16="http://schemas.microsoft.com/office/drawing/2014/main" id="{65BE5ED7-57AC-D349-9ED5-8CE2A4ECAE93}"/>
              </a:ext>
            </a:extLst>
          </p:cNvPr>
          <p:cNvSpPr>
            <a:spLocks noGrp="1"/>
          </p:cNvSpPr>
          <p:nvPr>
            <p:ph idx="1"/>
          </p:nvPr>
        </p:nvSpPr>
        <p:spPr>
          <a:xfrm>
            <a:off x="1028699" y="2318197"/>
            <a:ext cx="7293023" cy="3683358"/>
          </a:xfrm>
        </p:spPr>
        <p:txBody>
          <a:bodyPr anchor="ctr">
            <a:normAutofit/>
          </a:bodyPr>
          <a:lstStyle/>
          <a:p>
            <a:pPr>
              <a:lnSpc>
                <a:spcPct val="90000"/>
              </a:lnSpc>
            </a:pPr>
            <a:r>
              <a:rPr lang="en-GB" sz="900" dirty="0" err="1"/>
              <a:t>Laureani</a:t>
            </a:r>
            <a:r>
              <a:rPr lang="en-GB" sz="900" dirty="0"/>
              <a:t>, A., and Antony, J., (2018) “Leadership – a critical success factors for the effective implementation of Lean Six Sigma”, </a:t>
            </a:r>
            <a:r>
              <a:rPr lang="en-GB" sz="900" i="1" dirty="0"/>
              <a:t>Journal of Total Quality Management &amp; Business Excellence,</a:t>
            </a:r>
            <a:r>
              <a:rPr lang="en-GB" sz="900" dirty="0"/>
              <a:t>29(5-6), pp. 502-523. DOI:10.1080/14783363.2016.1211480.</a:t>
            </a:r>
          </a:p>
          <a:p>
            <a:pPr>
              <a:lnSpc>
                <a:spcPct val="90000"/>
              </a:lnSpc>
            </a:pPr>
            <a:r>
              <a:rPr lang="en-GB" sz="900" dirty="0" err="1"/>
              <a:t>Rajenthirakumar</a:t>
            </a:r>
            <a:r>
              <a:rPr lang="en-GB" sz="900" dirty="0"/>
              <a:t>, D., </a:t>
            </a:r>
            <a:r>
              <a:rPr lang="en-GB" sz="900" dirty="0" err="1"/>
              <a:t>Mohanram</a:t>
            </a:r>
            <a:r>
              <a:rPr lang="en-GB" sz="900" dirty="0"/>
              <a:t>, P. V., and </a:t>
            </a:r>
            <a:r>
              <a:rPr lang="en-GB" sz="900" dirty="0" err="1"/>
              <a:t>Harikaarthik</a:t>
            </a:r>
            <a:r>
              <a:rPr lang="en-GB" sz="900" dirty="0"/>
              <a:t>, S. G. (2011), “Process Cycle Efficiency Improvement through Lean: A case study”, </a:t>
            </a:r>
            <a:r>
              <a:rPr lang="en-GB" sz="900" i="1" dirty="0"/>
              <a:t> International Journal of Lean Thinking,</a:t>
            </a:r>
            <a:r>
              <a:rPr lang="en-GB" sz="900" dirty="0"/>
              <a:t> Vol. 2, pp. 46-58.</a:t>
            </a:r>
          </a:p>
          <a:p>
            <a:pPr>
              <a:lnSpc>
                <a:spcPct val="90000"/>
              </a:lnSpc>
            </a:pPr>
            <a:r>
              <a:rPr lang="en-GB" sz="900" dirty="0"/>
              <a:t>Roth, N., and Franchetti, M., (2010), “Process improvement for printing operations through </a:t>
            </a:r>
            <a:r>
              <a:rPr lang="en-GB" sz="900" dirty="0" err="1"/>
              <a:t>theDMAIC</a:t>
            </a:r>
            <a:r>
              <a:rPr lang="en-GB" sz="900" dirty="0"/>
              <a:t> Lean Six Sigma approach: A case study from Northwest Ohio, USA", </a:t>
            </a:r>
            <a:r>
              <a:rPr lang="en-GB" sz="900" i="1" dirty="0"/>
              <a:t>International Journal of Lean Six Sigma</a:t>
            </a:r>
            <a:r>
              <a:rPr lang="en-GB" sz="900" dirty="0"/>
              <a:t>, 1 (2), pp.119-133.</a:t>
            </a:r>
          </a:p>
          <a:p>
            <a:pPr>
              <a:lnSpc>
                <a:spcPct val="90000"/>
              </a:lnSpc>
            </a:pPr>
            <a:r>
              <a:rPr lang="en-GB" sz="900" dirty="0"/>
              <a:t>  Sainsbury, D., (2019) “Toward a dynamic capability theory of economic growth”,  </a:t>
            </a:r>
            <a:r>
              <a:rPr lang="en-GB" sz="900" i="1" dirty="0"/>
              <a:t>Industrial and Corporate Change</a:t>
            </a:r>
            <a:r>
              <a:rPr lang="en-GB" sz="900" dirty="0"/>
              <a:t>, </a:t>
            </a:r>
            <a:r>
              <a:rPr lang="en-GB" sz="900" i="1" dirty="0"/>
              <a:t>Industrial and Corporate Change</a:t>
            </a:r>
            <a:r>
              <a:rPr lang="en-GB" sz="900" dirty="0"/>
              <a:t>, 29(4). Pp. 1047-1065. </a:t>
            </a:r>
          </a:p>
          <a:p>
            <a:pPr>
              <a:lnSpc>
                <a:spcPct val="90000"/>
              </a:lnSpc>
            </a:pPr>
            <a:r>
              <a:rPr lang="en-GB" sz="900" dirty="0"/>
              <a:t>Sunder, M. V., Ganesh. L, S., (2020) ‘</a:t>
            </a:r>
            <a:r>
              <a:rPr lang="en-GB" sz="900" i="1" dirty="0"/>
              <a:t>Lean Six Sigma in Banking Services’</a:t>
            </a:r>
            <a:r>
              <a:rPr lang="en-GB" sz="900" dirty="0"/>
              <a:t>. Springer Singapore. DOI 10.1007/978-981-15-3820-9. </a:t>
            </a:r>
          </a:p>
          <a:p>
            <a:pPr>
              <a:lnSpc>
                <a:spcPct val="90000"/>
              </a:lnSpc>
            </a:pPr>
            <a:r>
              <a:rPr lang="en-GB" sz="900" dirty="0"/>
              <a:t>Sunder, M. V., Ganesh. L, S., </a:t>
            </a:r>
            <a:r>
              <a:rPr lang="en-GB" sz="900" dirty="0" err="1"/>
              <a:t>Marathe</a:t>
            </a:r>
            <a:r>
              <a:rPr lang="en-GB" sz="900" dirty="0"/>
              <a:t>, R. R., (2018) “A morphological analysis of research literature on Lean Six Sigma for service”, International Journal of Operations &amp; Production Management, 38(1), pp. 149-182. </a:t>
            </a:r>
          </a:p>
          <a:p>
            <a:pPr>
              <a:lnSpc>
                <a:spcPct val="90000"/>
              </a:lnSpc>
            </a:pPr>
            <a:r>
              <a:rPr lang="en-GB" sz="900" dirty="0"/>
              <a:t>Teece, J. D., Pisano, G., and </a:t>
            </a:r>
            <a:r>
              <a:rPr lang="en-GB" sz="900" dirty="0" err="1"/>
              <a:t>Shuen</a:t>
            </a:r>
            <a:r>
              <a:rPr lang="en-GB" sz="900" dirty="0"/>
              <a:t>, A. (1997), “Dynamic Capabilities and Strategic Management”, </a:t>
            </a:r>
            <a:r>
              <a:rPr lang="en-GB" sz="900" i="1" dirty="0"/>
              <a:t>Strategic Management Journal</a:t>
            </a:r>
            <a:r>
              <a:rPr lang="en-GB" sz="900" dirty="0"/>
              <a:t>, 18, pp. 509-533</a:t>
            </a:r>
          </a:p>
          <a:p>
            <a:pPr>
              <a:lnSpc>
                <a:spcPct val="90000"/>
              </a:lnSpc>
            </a:pPr>
            <a:r>
              <a:rPr lang="en-GB" sz="900" dirty="0"/>
              <a:t>Teece, J. D. (2018), “Dynamic capabilities as (workable) management systems theory”, </a:t>
            </a:r>
            <a:r>
              <a:rPr lang="en-GB" sz="900" i="1" dirty="0"/>
              <a:t>Journal of Management and Organisation</a:t>
            </a:r>
            <a:r>
              <a:rPr lang="en-GB" sz="900" dirty="0"/>
              <a:t>, 24 (3), pp. 359-368.</a:t>
            </a:r>
          </a:p>
          <a:p>
            <a:pPr>
              <a:lnSpc>
                <a:spcPct val="90000"/>
              </a:lnSpc>
            </a:pPr>
            <a:r>
              <a:rPr lang="en-GB" sz="900" dirty="0"/>
              <a:t>Teece, J. D. (2019), “China and the Reshaping of the Auto Industry: A Dynamic Capabilities Perspective”, Management and Organisational Review, 15(1), pp. 177-199. </a:t>
            </a:r>
          </a:p>
          <a:p>
            <a:pPr>
              <a:lnSpc>
                <a:spcPct val="90000"/>
              </a:lnSpc>
            </a:pPr>
            <a:r>
              <a:rPr lang="en-GB" sz="900" dirty="0"/>
              <a:t>Zahra, S. A., Sapienza, H. J. and Davidson, P. (2006), “Entrepreneurship and Dynamic Capabilities: A Review, Model, and Research Agenda”, </a:t>
            </a:r>
            <a:r>
              <a:rPr lang="en-GB" sz="900" i="1" dirty="0"/>
              <a:t>Journal of Management Studies,</a:t>
            </a:r>
            <a:r>
              <a:rPr lang="en-GB" sz="900" dirty="0"/>
              <a:t> 43(4), pp. 917–55.</a:t>
            </a:r>
          </a:p>
          <a:p>
            <a:pPr>
              <a:lnSpc>
                <a:spcPct val="90000"/>
              </a:lnSpc>
            </a:pPr>
            <a:r>
              <a:rPr lang="en-GB" sz="900" dirty="0" err="1"/>
              <a:t>Zollo</a:t>
            </a:r>
            <a:r>
              <a:rPr lang="en-GB" sz="900" dirty="0"/>
              <a:t>, M. and Winter, S. G. (2002), “Deliberate Learning and the Evolution of Dynamic Capabilities”, </a:t>
            </a:r>
            <a:r>
              <a:rPr lang="en-GB" sz="900" i="1" dirty="0"/>
              <a:t>Organisation Science</a:t>
            </a:r>
            <a:r>
              <a:rPr lang="en-GB" sz="900" dirty="0"/>
              <a:t>, 13(3), pp. 339–51. </a:t>
            </a:r>
          </a:p>
          <a:p>
            <a:pPr>
              <a:lnSpc>
                <a:spcPct val="90000"/>
              </a:lnSpc>
            </a:pPr>
            <a:endParaRPr lang="en-GB" sz="900" dirty="0"/>
          </a:p>
          <a:p>
            <a:pPr>
              <a:lnSpc>
                <a:spcPct val="90000"/>
              </a:lnSpc>
            </a:pPr>
            <a:endParaRPr lang="en-GB" sz="900" dirty="0"/>
          </a:p>
          <a:p>
            <a:pPr>
              <a:lnSpc>
                <a:spcPct val="90000"/>
              </a:lnSpc>
            </a:pPr>
            <a:endParaRPr lang="en-GB" sz="900" dirty="0"/>
          </a:p>
          <a:p>
            <a:pPr>
              <a:lnSpc>
                <a:spcPct val="90000"/>
              </a:lnSpc>
            </a:pPr>
            <a:endParaRPr lang="en-GB" sz="900" dirty="0"/>
          </a:p>
          <a:p>
            <a:pPr>
              <a:lnSpc>
                <a:spcPct val="90000"/>
              </a:lnSpc>
            </a:pPr>
            <a:endParaRPr lang="en-US" sz="900" dirty="0"/>
          </a:p>
        </p:txBody>
      </p:sp>
      <p:sp>
        <p:nvSpPr>
          <p:cNvPr id="4" name="Slide Number Placeholder 3">
            <a:extLst>
              <a:ext uri="{FF2B5EF4-FFF2-40B4-BE49-F238E27FC236}">
                <a16:creationId xmlns:a16="http://schemas.microsoft.com/office/drawing/2014/main" id="{1430DAFC-F1CC-244F-85E4-E59D198C44C3}"/>
              </a:ext>
            </a:extLst>
          </p:cNvPr>
          <p:cNvSpPr>
            <a:spLocks noGrp="1"/>
          </p:cNvSpPr>
          <p:nvPr>
            <p:ph type="sldNum" sz="quarter" idx="12"/>
          </p:nvPr>
        </p:nvSpPr>
        <p:spPr>
          <a:xfrm>
            <a:off x="8778240" y="6455431"/>
            <a:ext cx="334434" cy="365125"/>
          </a:xfrm>
        </p:spPr>
        <p:txBody>
          <a:bodyPr>
            <a:normAutofit/>
          </a:bodyPr>
          <a:lstStyle/>
          <a:p>
            <a:pPr>
              <a:spcAft>
                <a:spcPts val="600"/>
              </a:spcAft>
            </a:pPr>
            <a:fld id="{86E34CC6-692F-114C-BAD7-1B257DE05E65}" type="slidenum">
              <a:rPr lang="en-US" sz="1000">
                <a:solidFill>
                  <a:schemeClr val="tx1">
                    <a:lumMod val="50000"/>
                    <a:lumOff val="50000"/>
                  </a:schemeClr>
                </a:solidFill>
              </a:rPr>
              <a:pPr>
                <a:spcAft>
                  <a:spcPts val="600"/>
                </a:spcAft>
              </a:pPr>
              <a:t>12</a:t>
            </a:fld>
            <a:endParaRPr lang="en-US" sz="1000">
              <a:solidFill>
                <a:schemeClr val="tx1">
                  <a:lumMod val="50000"/>
                  <a:lumOff val="50000"/>
                </a:schemeClr>
              </a:solidFill>
            </a:endParaRPr>
          </a:p>
        </p:txBody>
      </p:sp>
      <p:sp>
        <p:nvSpPr>
          <p:cNvPr id="5" name="TextBox 4">
            <a:extLst>
              <a:ext uri="{FF2B5EF4-FFF2-40B4-BE49-F238E27FC236}">
                <a16:creationId xmlns:a16="http://schemas.microsoft.com/office/drawing/2014/main" id="{C5E7A1EA-030D-A444-97D6-E1CDED38030E}"/>
              </a:ext>
            </a:extLst>
          </p:cNvPr>
          <p:cNvSpPr txBox="1"/>
          <p:nvPr/>
        </p:nvSpPr>
        <p:spPr>
          <a:xfrm>
            <a:off x="2180574" y="6039932"/>
            <a:ext cx="47828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1677496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11449"/>
            <a:ext cx="3249230"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7212" y="742951"/>
            <a:ext cx="2607469" cy="4962524"/>
          </a:xfrm>
          <a:prstGeom prst="rect">
            <a:avLst/>
          </a:prstGeom>
        </p:spPr>
        <p:txBody>
          <a:bodyPr vert="horz" lIns="91440" tIns="45720" rIns="91440" bIns="45720" rtlCol="0" anchor="ctr">
            <a:normAutofit/>
          </a:bodyPr>
          <a:lstStyle/>
          <a:p>
            <a:pPr algn="ctr" defTabSz="914400">
              <a:lnSpc>
                <a:spcPct val="90000"/>
              </a:lnSpc>
              <a:spcBef>
                <a:spcPct val="0"/>
              </a:spcBef>
              <a:spcAft>
                <a:spcPts val="600"/>
              </a:spcAft>
            </a:pPr>
            <a:r>
              <a:rPr lang="en-US" sz="4200" kern="1200">
                <a:solidFill>
                  <a:srgbClr val="FFFFFF"/>
                </a:solidFill>
                <a:latin typeface="+mj-lt"/>
                <a:ea typeface="+mj-ea"/>
                <a:cs typeface="+mj-cs"/>
              </a:rPr>
              <a:t>Thank you for listening </a:t>
            </a:r>
          </a:p>
        </p:txBody>
      </p:sp>
      <p:pic>
        <p:nvPicPr>
          <p:cNvPr id="3" name="Picture 2">
            <a:extLst>
              <a:ext uri="{FF2B5EF4-FFF2-40B4-BE49-F238E27FC236}">
                <a16:creationId xmlns:a16="http://schemas.microsoft.com/office/drawing/2014/main" id="{BEB5F2E2-F74E-9640-ACEF-F5E8A8532849}"/>
              </a:ext>
            </a:extLst>
          </p:cNvPr>
          <p:cNvPicPr>
            <a:picLocks noChangeAspect="1"/>
          </p:cNvPicPr>
          <p:nvPr/>
        </p:nvPicPr>
        <p:blipFill>
          <a:blip r:embed="rId2"/>
          <a:stretch>
            <a:fillRect/>
          </a:stretch>
        </p:blipFill>
        <p:spPr>
          <a:xfrm>
            <a:off x="3865366" y="942330"/>
            <a:ext cx="4915159" cy="4981282"/>
          </a:xfrm>
          <a:prstGeom prst="rect">
            <a:avLst/>
          </a:prstGeom>
        </p:spPr>
      </p:pic>
    </p:spTree>
    <p:extLst>
      <p:ext uri="{BB962C8B-B14F-4D97-AF65-F5344CB8AC3E}">
        <p14:creationId xmlns:p14="http://schemas.microsoft.com/office/powerpoint/2010/main" val="2740029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50760-9D16-F440-8953-6269DE283A17}"/>
              </a:ext>
            </a:extLst>
          </p:cNvPr>
          <p:cNvSpPr>
            <a:spLocks noGrp="1"/>
          </p:cNvSpPr>
          <p:nvPr>
            <p:ph type="title"/>
          </p:nvPr>
        </p:nvSpPr>
        <p:spPr>
          <a:xfrm>
            <a:off x="3724072" y="629268"/>
            <a:ext cx="4939868" cy="1286160"/>
          </a:xfrm>
        </p:spPr>
        <p:txBody>
          <a:bodyPr anchor="b">
            <a:normAutofit/>
          </a:bodyPr>
          <a:lstStyle/>
          <a:p>
            <a:r>
              <a:rPr lang="en-US" dirty="0"/>
              <a:t>Aim of the Study   </a:t>
            </a:r>
          </a:p>
        </p:txBody>
      </p:sp>
      <p:sp>
        <p:nvSpPr>
          <p:cNvPr id="3" name="Content Placeholder 2">
            <a:extLst>
              <a:ext uri="{FF2B5EF4-FFF2-40B4-BE49-F238E27FC236}">
                <a16:creationId xmlns:a16="http://schemas.microsoft.com/office/drawing/2014/main" id="{283AB158-8ECF-1A4C-9237-471A4F3A47E7}"/>
              </a:ext>
            </a:extLst>
          </p:cNvPr>
          <p:cNvSpPr>
            <a:spLocks noGrp="1"/>
          </p:cNvSpPr>
          <p:nvPr>
            <p:ph idx="1"/>
          </p:nvPr>
        </p:nvSpPr>
        <p:spPr>
          <a:xfrm>
            <a:off x="3724073" y="2438400"/>
            <a:ext cx="4939867" cy="3785419"/>
          </a:xfrm>
        </p:spPr>
        <p:txBody>
          <a:bodyPr>
            <a:normAutofit/>
          </a:bodyPr>
          <a:lstStyle/>
          <a:p>
            <a:r>
              <a:rPr lang="en-GB" sz="1700" dirty="0"/>
              <a:t>To contribute to the theoretical understanding of two interdisciplinary paradigms; Lean Six Sigma(LSS) and Dynamic Capabilities (DCs) by examining the similarities and differences between the two concepts and exploring how this informs our understanding of creating a competitive advantage potential in a fast-changing environment.</a:t>
            </a:r>
            <a:r>
              <a:rPr lang="en-GB" sz="1700" b="1" u="sng" dirty="0"/>
              <a:t> </a:t>
            </a:r>
            <a:endParaRPr lang="en-US" sz="1700" dirty="0"/>
          </a:p>
        </p:txBody>
      </p:sp>
      <p:pic>
        <p:nvPicPr>
          <p:cNvPr id="7" name="Picture 6" descr="Light bulb on yellow background with sketched light beams and cord">
            <a:extLst>
              <a:ext uri="{FF2B5EF4-FFF2-40B4-BE49-F238E27FC236}">
                <a16:creationId xmlns:a16="http://schemas.microsoft.com/office/drawing/2014/main" id="{5FB492CE-23D3-4A24-B7F0-E0AD66AAD691}"/>
              </a:ext>
            </a:extLst>
          </p:cNvPr>
          <p:cNvPicPr>
            <a:picLocks noChangeAspect="1"/>
          </p:cNvPicPr>
          <p:nvPr/>
        </p:nvPicPr>
        <p:blipFill rotWithShape="1">
          <a:blip r:embed="rId2"/>
          <a:srcRect l="56540" r="12282"/>
          <a:stretch/>
        </p:blipFill>
        <p:spPr>
          <a:xfrm>
            <a:off x="20" y="10"/>
            <a:ext cx="3476673" cy="6857990"/>
          </a:xfrm>
          <a:prstGeom prst="rect">
            <a:avLst/>
          </a:prstGeom>
          <a:effectLst/>
        </p:spPr>
      </p:pic>
      <p:cxnSp>
        <p:nvCxnSpPr>
          <p:cNvPr id="11" name="Straight Connector 1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F5E835"/>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FE6A3B0A-77DE-7B46-89E7-E31B5E2AFA89}"/>
              </a:ext>
            </a:extLst>
          </p:cNvPr>
          <p:cNvSpPr>
            <a:spLocks noGrp="1"/>
          </p:cNvSpPr>
          <p:nvPr>
            <p:ph type="sldNum" sz="quarter" idx="12"/>
          </p:nvPr>
        </p:nvSpPr>
        <p:spPr>
          <a:xfrm>
            <a:off x="7625281" y="6356350"/>
            <a:ext cx="890069" cy="365125"/>
          </a:xfrm>
        </p:spPr>
        <p:txBody>
          <a:bodyPr>
            <a:normAutofit/>
          </a:bodyPr>
          <a:lstStyle/>
          <a:p>
            <a:pPr>
              <a:spcAft>
                <a:spcPts val="600"/>
              </a:spcAft>
            </a:pPr>
            <a:fld id="{86E34CC6-692F-114C-BAD7-1B257DE05E65}" type="slidenum">
              <a:rPr lang="en-US" smtClean="0"/>
              <a:pPr>
                <a:spcAft>
                  <a:spcPts val="600"/>
                </a:spcAft>
              </a:pPr>
              <a:t>1</a:t>
            </a:fld>
            <a:endParaRPr lang="en-US"/>
          </a:p>
        </p:txBody>
      </p:sp>
      <p:sp>
        <p:nvSpPr>
          <p:cNvPr id="6" name="TextBox 5">
            <a:extLst>
              <a:ext uri="{FF2B5EF4-FFF2-40B4-BE49-F238E27FC236}">
                <a16:creationId xmlns:a16="http://schemas.microsoft.com/office/drawing/2014/main" id="{C272BDEC-1F42-754E-B47D-7922544DA527}"/>
              </a:ext>
            </a:extLst>
          </p:cNvPr>
          <p:cNvSpPr txBox="1"/>
          <p:nvPr/>
        </p:nvSpPr>
        <p:spPr>
          <a:xfrm>
            <a:off x="4131063" y="6121310"/>
            <a:ext cx="3788986" cy="1107996"/>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a:p>
            <a:endParaRPr lang="en-US" dirty="0"/>
          </a:p>
        </p:txBody>
      </p:sp>
    </p:spTree>
    <p:extLst>
      <p:ext uri="{BB962C8B-B14F-4D97-AF65-F5344CB8AC3E}">
        <p14:creationId xmlns:p14="http://schemas.microsoft.com/office/powerpoint/2010/main" val="2973012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Three darts on bullseye">
            <a:extLst>
              <a:ext uri="{FF2B5EF4-FFF2-40B4-BE49-F238E27FC236}">
                <a16:creationId xmlns:a16="http://schemas.microsoft.com/office/drawing/2014/main" id="{517710CF-DCAA-4CB4-8C88-8AF7046A8374}"/>
              </a:ext>
            </a:extLst>
          </p:cNvPr>
          <p:cNvPicPr>
            <a:picLocks noChangeAspect="1"/>
          </p:cNvPicPr>
          <p:nvPr/>
        </p:nvPicPr>
        <p:blipFill rotWithShape="1">
          <a:blip r:embed="rId2"/>
          <a:srcRect t="14209" r="-1" b="11077"/>
          <a:stretch/>
        </p:blipFill>
        <p:spPr>
          <a:xfrm>
            <a:off x="240030" y="320040"/>
            <a:ext cx="8661654" cy="4303462"/>
          </a:xfrm>
          <a:prstGeom prst="rect">
            <a:avLst/>
          </a:prstGeom>
        </p:spPr>
      </p:pic>
      <p:sp>
        <p:nvSpPr>
          <p:cNvPr id="21" name="Rectangle 20">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4782312"/>
            <a:ext cx="8661654"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0B0F8AA-4694-AD4D-BB0A-77559917C9C5}"/>
              </a:ext>
            </a:extLst>
          </p:cNvPr>
          <p:cNvSpPr>
            <a:spLocks noGrp="1"/>
          </p:cNvSpPr>
          <p:nvPr>
            <p:ph type="title"/>
          </p:nvPr>
        </p:nvSpPr>
        <p:spPr>
          <a:xfrm>
            <a:off x="630936" y="5009083"/>
            <a:ext cx="2167128" cy="1345997"/>
          </a:xfrm>
        </p:spPr>
        <p:txBody>
          <a:bodyPr vert="horz" lIns="91440" tIns="45720" rIns="91440" bIns="45720" rtlCol="0" anchor="ctr">
            <a:normAutofit/>
          </a:bodyPr>
          <a:lstStyle/>
          <a:p>
            <a:pPr algn="l" defTabSz="914400">
              <a:lnSpc>
                <a:spcPct val="90000"/>
              </a:lnSpc>
            </a:pPr>
            <a:r>
              <a:rPr lang="en-US" sz="2300">
                <a:solidFill>
                  <a:schemeClr val="bg1"/>
                </a:solidFill>
              </a:rPr>
              <a:t>Objective </a:t>
            </a:r>
          </a:p>
        </p:txBody>
      </p:sp>
      <p:cxnSp>
        <p:nvCxnSpPr>
          <p:cNvPr id="23" name="Straight Connector 22">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44952"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F5CA03C6-C6FB-E148-B790-04F59ABB1707}"/>
              </a:ext>
            </a:extLst>
          </p:cNvPr>
          <p:cNvSpPr/>
          <p:nvPr/>
        </p:nvSpPr>
        <p:spPr>
          <a:xfrm>
            <a:off x="3284982" y="5009083"/>
            <a:ext cx="5232654" cy="1345997"/>
          </a:xfrm>
          <a:prstGeom prst="rect">
            <a:avLst/>
          </a:prstGeom>
        </p:spPr>
        <p:txBody>
          <a:bodyPr vert="horz" wrap="square" lIns="91440" tIns="45720" rIns="91440" bIns="45720" rtlCol="0" anchor="ctr">
            <a:normAutofit/>
          </a:bodyPr>
          <a:lstStyle/>
          <a:p>
            <a:pPr indent="-228600" defTabSz="914400">
              <a:lnSpc>
                <a:spcPct val="90000"/>
              </a:lnSpc>
              <a:spcAft>
                <a:spcPts val="600"/>
              </a:spcAft>
              <a:buFont typeface="Arial" panose="020B0604020202020204" pitchFamily="34" charset="0"/>
              <a:buChar char="•"/>
            </a:pPr>
            <a:r>
              <a:rPr lang="en-US" sz="1500">
                <a:solidFill>
                  <a:schemeClr val="bg1"/>
                </a:solidFill>
              </a:rPr>
              <a:t>To provide an in-depth exploration and understanding of two approaches associated with continuous improvement: Dynamic Capabilities (DC) and Lean Six Sigma (LSS). </a:t>
            </a:r>
          </a:p>
        </p:txBody>
      </p:sp>
      <p:sp>
        <p:nvSpPr>
          <p:cNvPr id="4" name="Slide Number Placeholder 3">
            <a:extLst>
              <a:ext uri="{FF2B5EF4-FFF2-40B4-BE49-F238E27FC236}">
                <a16:creationId xmlns:a16="http://schemas.microsoft.com/office/drawing/2014/main" id="{4C7633EA-B6C9-4C43-9E4E-5ED2C81E3CB9}"/>
              </a:ext>
            </a:extLst>
          </p:cNvPr>
          <p:cNvSpPr>
            <a:spLocks noGrp="1"/>
          </p:cNvSpPr>
          <p:nvPr>
            <p:ph type="sldNum" sz="quarter" idx="12"/>
          </p:nvPr>
        </p:nvSpPr>
        <p:spPr>
          <a:xfrm>
            <a:off x="7896498" y="6556248"/>
            <a:ext cx="621138" cy="274320"/>
          </a:xfrm>
        </p:spPr>
        <p:txBody>
          <a:bodyPr vert="horz" lIns="91440" tIns="45720" rIns="91440" bIns="45720" rtlCol="0" anchor="ctr">
            <a:normAutofit/>
          </a:bodyPr>
          <a:lstStyle/>
          <a:p>
            <a:pPr defTabSz="914400">
              <a:spcAft>
                <a:spcPts val="600"/>
              </a:spcAft>
              <a:defRPr/>
            </a:pPr>
            <a:fld id="{86E34CC6-692F-114C-BAD7-1B257DE05E65}" type="slidenum">
              <a:rPr lang="en-US">
                <a:solidFill>
                  <a:schemeClr val="tx1">
                    <a:alpha val="70000"/>
                  </a:schemeClr>
                </a:solidFill>
                <a:latin typeface="Calibri" panose="020F0502020204030204"/>
              </a:rPr>
              <a:pPr defTabSz="914400">
                <a:spcAft>
                  <a:spcPts val="600"/>
                </a:spcAft>
                <a:defRPr/>
              </a:pPr>
              <a:t>2</a:t>
            </a:fld>
            <a:endParaRPr lang="en-US">
              <a:solidFill>
                <a:schemeClr val="tx1">
                  <a:alpha val="70000"/>
                </a:schemeClr>
              </a:solidFill>
              <a:latin typeface="Calibri" panose="020F0502020204030204"/>
            </a:endParaRPr>
          </a:p>
        </p:txBody>
      </p:sp>
    </p:spTree>
    <p:extLst>
      <p:ext uri="{BB962C8B-B14F-4D97-AF65-F5344CB8AC3E}">
        <p14:creationId xmlns:p14="http://schemas.microsoft.com/office/powerpoint/2010/main" val="280142932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2"/>
            <a:ext cx="5293730" cy="1964266"/>
          </a:xfrm>
          <a:prstGeom prst="rect">
            <a:avLst/>
          </a:prstGeom>
          <a:solidFill>
            <a:srgbClr val="555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128AE2A-6CE7-7D4F-B52F-26B828D7DCF8}"/>
              </a:ext>
            </a:extLst>
          </p:cNvPr>
          <p:cNvSpPr>
            <a:spLocks noGrp="1"/>
          </p:cNvSpPr>
          <p:nvPr>
            <p:ph type="title"/>
          </p:nvPr>
        </p:nvSpPr>
        <p:spPr>
          <a:xfrm>
            <a:off x="393192" y="516804"/>
            <a:ext cx="4945641" cy="1625210"/>
          </a:xfrm>
        </p:spPr>
        <p:txBody>
          <a:bodyPr vert="horz" lIns="91440" tIns="45720" rIns="91440" bIns="45720" rtlCol="0" anchor="ctr">
            <a:normAutofit/>
          </a:bodyPr>
          <a:lstStyle/>
          <a:p>
            <a:pPr algn="l" defTabSz="914400">
              <a:lnSpc>
                <a:spcPct val="90000"/>
              </a:lnSpc>
            </a:pPr>
            <a:r>
              <a:rPr lang="en-US" kern="1200">
                <a:solidFill>
                  <a:srgbClr val="FFFFFF"/>
                </a:solidFill>
                <a:latin typeface="+mj-lt"/>
                <a:ea typeface="+mj-ea"/>
                <a:cs typeface="+mj-cs"/>
              </a:rPr>
              <a:t>The Argument  </a:t>
            </a:r>
          </a:p>
        </p:txBody>
      </p:sp>
      <p:sp>
        <p:nvSpPr>
          <p:cNvPr id="32" name="Rectangle 31">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8" y="2432305"/>
            <a:ext cx="5292501"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White bulbs with a yellow one standing out">
            <a:extLst>
              <a:ext uri="{FF2B5EF4-FFF2-40B4-BE49-F238E27FC236}">
                <a16:creationId xmlns:a16="http://schemas.microsoft.com/office/drawing/2014/main" id="{992B7AA8-CAEF-401E-B27D-3FFD98888AE4}"/>
              </a:ext>
            </a:extLst>
          </p:cNvPr>
          <p:cNvPicPr>
            <a:picLocks noChangeAspect="1"/>
          </p:cNvPicPr>
          <p:nvPr/>
        </p:nvPicPr>
        <p:blipFill rotWithShape="1">
          <a:blip r:embed="rId2"/>
          <a:srcRect r="10999" b="-1"/>
          <a:stretch/>
        </p:blipFill>
        <p:spPr>
          <a:xfrm>
            <a:off x="461263" y="2660287"/>
            <a:ext cx="4862522" cy="3646887"/>
          </a:xfrm>
          <a:prstGeom prst="rect">
            <a:avLst/>
          </a:prstGeom>
        </p:spPr>
      </p:pic>
      <p:sp>
        <p:nvSpPr>
          <p:cNvPr id="34" name="Rectangle 3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70A10047-FE2F-054B-BAE0-2B1A80AFA265}"/>
              </a:ext>
            </a:extLst>
          </p:cNvPr>
          <p:cNvSpPr/>
          <p:nvPr/>
        </p:nvSpPr>
        <p:spPr>
          <a:xfrm>
            <a:off x="6021989" y="917725"/>
            <a:ext cx="2568554" cy="4852362"/>
          </a:xfrm>
          <a:prstGeom prst="rect">
            <a:avLst/>
          </a:prstGeom>
        </p:spPr>
        <p:txBody>
          <a:bodyPr vert="horz" lIns="91440" tIns="45720" rIns="91440" bIns="45720" rtlCol="0" anchor="ctr">
            <a:normAutofit/>
          </a:bodyPr>
          <a:lstStyle/>
          <a:p>
            <a:pPr indent="-228600" defTabSz="914400">
              <a:lnSpc>
                <a:spcPct val="90000"/>
              </a:lnSpc>
              <a:spcAft>
                <a:spcPts val="600"/>
              </a:spcAft>
              <a:buFont typeface="Arial" panose="020B0604020202020204" pitchFamily="34" charset="0"/>
              <a:buChar char="•"/>
            </a:pPr>
            <a:r>
              <a:rPr lang="en-GB" dirty="0">
                <a:solidFill>
                  <a:schemeClr val="bg1"/>
                </a:solidFill>
              </a:rPr>
              <a:t>We argue that effective integration of DC and LSS offers a potential competitive advantage to organisations due to the complementary features of the two concepts.</a:t>
            </a:r>
            <a:endParaRPr lang="en-US" sz="1700" dirty="0">
              <a:solidFill>
                <a:schemeClr val="bg1"/>
              </a:solidFill>
            </a:endParaRPr>
          </a:p>
        </p:txBody>
      </p:sp>
      <p:sp>
        <p:nvSpPr>
          <p:cNvPr id="5" name="Slide Number Placeholder 4">
            <a:extLst>
              <a:ext uri="{FF2B5EF4-FFF2-40B4-BE49-F238E27FC236}">
                <a16:creationId xmlns:a16="http://schemas.microsoft.com/office/drawing/2014/main" id="{FD4505B4-7F08-894F-B45C-2F3A16107555}"/>
              </a:ext>
            </a:extLst>
          </p:cNvPr>
          <p:cNvSpPr>
            <a:spLocks noGrp="1"/>
          </p:cNvSpPr>
          <p:nvPr>
            <p:ph type="sldNum" sz="quarter" idx="12"/>
          </p:nvPr>
        </p:nvSpPr>
        <p:spPr>
          <a:xfrm>
            <a:off x="7860293" y="6535157"/>
            <a:ext cx="730250" cy="274320"/>
          </a:xfrm>
        </p:spPr>
        <p:txBody>
          <a:bodyPr vert="horz" lIns="91440" tIns="45720" rIns="91440" bIns="45720" rtlCol="0" anchor="ctr">
            <a:normAutofit/>
          </a:bodyPr>
          <a:lstStyle/>
          <a:p>
            <a:pPr defTabSz="914400">
              <a:spcAft>
                <a:spcPts val="600"/>
              </a:spcAft>
            </a:pPr>
            <a:fld id="{86E34CC6-692F-114C-BAD7-1B257DE05E65}" type="slidenum">
              <a:rPr lang="en-US" sz="900">
                <a:solidFill>
                  <a:schemeClr val="tx1">
                    <a:lumMod val="50000"/>
                    <a:lumOff val="50000"/>
                  </a:schemeClr>
                </a:solidFill>
              </a:rPr>
              <a:pPr defTabSz="914400">
                <a:spcAft>
                  <a:spcPts val="600"/>
                </a:spcAft>
              </a:pPr>
              <a:t>3</a:t>
            </a:fld>
            <a:endParaRPr lang="en-US" sz="900">
              <a:solidFill>
                <a:schemeClr val="tx1">
                  <a:lumMod val="50000"/>
                  <a:lumOff val="50000"/>
                </a:schemeClr>
              </a:solidFill>
            </a:endParaRPr>
          </a:p>
        </p:txBody>
      </p:sp>
      <p:sp>
        <p:nvSpPr>
          <p:cNvPr id="9" name="TextBox 8">
            <a:extLst>
              <a:ext uri="{FF2B5EF4-FFF2-40B4-BE49-F238E27FC236}">
                <a16:creationId xmlns:a16="http://schemas.microsoft.com/office/drawing/2014/main" id="{4970C96E-4ADE-3643-B809-3AA047080ACC}"/>
              </a:ext>
            </a:extLst>
          </p:cNvPr>
          <p:cNvSpPr txBox="1"/>
          <p:nvPr/>
        </p:nvSpPr>
        <p:spPr>
          <a:xfrm>
            <a:off x="2082541" y="6307174"/>
            <a:ext cx="3814634"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pPr>
              <a:spcAft>
                <a:spcPts val="600"/>
              </a:spcAft>
            </a:pPr>
            <a:endParaRPr lang="en-US" dirty="0"/>
          </a:p>
        </p:txBody>
      </p:sp>
    </p:spTree>
    <p:extLst>
      <p:ext uri="{BB962C8B-B14F-4D97-AF65-F5344CB8AC3E}">
        <p14:creationId xmlns:p14="http://schemas.microsoft.com/office/powerpoint/2010/main" val="4162571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Rectangle 2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059B58-6B84-FA4A-88A6-CD53B00D7DFF}"/>
              </a:ext>
            </a:extLst>
          </p:cNvPr>
          <p:cNvSpPr>
            <a:spLocks noGrp="1"/>
          </p:cNvSpPr>
          <p:nvPr>
            <p:ph type="title"/>
          </p:nvPr>
        </p:nvSpPr>
        <p:spPr>
          <a:xfrm>
            <a:off x="350041" y="586855"/>
            <a:ext cx="2401025" cy="3387497"/>
          </a:xfrm>
        </p:spPr>
        <p:txBody>
          <a:bodyPr anchor="b">
            <a:normAutofit/>
          </a:bodyPr>
          <a:lstStyle/>
          <a:p>
            <a:pPr algn="r"/>
            <a:r>
              <a:rPr lang="en-US" sz="3500" dirty="0">
                <a:solidFill>
                  <a:srgbClr val="FFFFFF"/>
                </a:solidFill>
              </a:rPr>
              <a:t>Literature Review </a:t>
            </a:r>
          </a:p>
        </p:txBody>
      </p:sp>
      <p:sp>
        <p:nvSpPr>
          <p:cNvPr id="3" name="Content Placeholder 2">
            <a:extLst>
              <a:ext uri="{FF2B5EF4-FFF2-40B4-BE49-F238E27FC236}">
                <a16:creationId xmlns:a16="http://schemas.microsoft.com/office/drawing/2014/main" id="{D1CF6A6A-6118-4E4E-8A85-FD2AB31B95D5}"/>
              </a:ext>
            </a:extLst>
          </p:cNvPr>
          <p:cNvSpPr>
            <a:spLocks noGrp="1"/>
          </p:cNvSpPr>
          <p:nvPr>
            <p:ph idx="1"/>
          </p:nvPr>
        </p:nvSpPr>
        <p:spPr>
          <a:xfrm>
            <a:off x="3101107" y="162046"/>
            <a:ext cx="5692852" cy="6009030"/>
          </a:xfrm>
        </p:spPr>
        <p:txBody>
          <a:bodyPr anchor="ctr">
            <a:normAutofit fontScale="77500" lnSpcReduction="20000"/>
          </a:bodyPr>
          <a:lstStyle/>
          <a:p>
            <a:pPr>
              <a:lnSpc>
                <a:spcPct val="90000"/>
              </a:lnSpc>
            </a:pPr>
            <a:endParaRPr lang="en-US" sz="2800" b="1" dirty="0"/>
          </a:p>
          <a:p>
            <a:pPr marL="0" indent="0">
              <a:lnSpc>
                <a:spcPct val="90000"/>
              </a:lnSpc>
              <a:buNone/>
            </a:pPr>
            <a:r>
              <a:rPr lang="en-US" sz="4800" dirty="0">
                <a:latin typeface="+mj-lt"/>
              </a:rPr>
              <a:t>Lean Six Sigma (LSS) – (1) </a:t>
            </a:r>
          </a:p>
          <a:p>
            <a:pPr marL="0" indent="0">
              <a:lnSpc>
                <a:spcPct val="90000"/>
              </a:lnSpc>
              <a:buNone/>
            </a:pPr>
            <a:endParaRPr lang="en-US" sz="4800" dirty="0">
              <a:latin typeface="+mj-lt"/>
            </a:endParaRPr>
          </a:p>
          <a:p>
            <a:pPr lvl="1">
              <a:lnSpc>
                <a:spcPct val="90000"/>
              </a:lnSpc>
            </a:pPr>
            <a:r>
              <a:rPr lang="en-GB" sz="2300" dirty="0"/>
              <a:t>LSS has been depicted as a hybrid methodology that integrates two distinct management philosophies</a:t>
            </a:r>
          </a:p>
          <a:p>
            <a:pPr lvl="2">
              <a:lnSpc>
                <a:spcPct val="90000"/>
              </a:lnSpc>
            </a:pPr>
            <a:r>
              <a:rPr lang="en-GB" sz="2300" dirty="0"/>
              <a:t> Lean and </a:t>
            </a:r>
          </a:p>
          <a:p>
            <a:pPr lvl="2">
              <a:lnSpc>
                <a:spcPct val="90000"/>
              </a:lnSpc>
            </a:pPr>
            <a:r>
              <a:rPr lang="en-GB" sz="2300" dirty="0"/>
              <a:t>Six Sigma (SS)</a:t>
            </a:r>
          </a:p>
          <a:p>
            <a:pPr marL="914400" lvl="2" indent="0">
              <a:lnSpc>
                <a:spcPct val="90000"/>
              </a:lnSpc>
              <a:buNone/>
            </a:pPr>
            <a:endParaRPr lang="en-GB" sz="2300" dirty="0"/>
          </a:p>
          <a:p>
            <a:pPr marL="914400" lvl="2" indent="0">
              <a:lnSpc>
                <a:spcPct val="90000"/>
              </a:lnSpc>
              <a:buNone/>
            </a:pPr>
            <a:r>
              <a:rPr lang="en-GB" sz="2300" dirty="0"/>
              <a:t>(Sunder and Ganesh, 2020; Sunder et al., 2018; </a:t>
            </a:r>
            <a:r>
              <a:rPr lang="en-GB" sz="2300" dirty="0" err="1"/>
              <a:t>Juliani</a:t>
            </a:r>
            <a:r>
              <a:rPr lang="en-GB" sz="2300" dirty="0"/>
              <a:t> and de Oliveira, 2019). </a:t>
            </a:r>
          </a:p>
          <a:p>
            <a:pPr marL="914400" lvl="2" indent="0">
              <a:lnSpc>
                <a:spcPct val="90000"/>
              </a:lnSpc>
              <a:buNone/>
            </a:pPr>
            <a:endParaRPr lang="en-GB" sz="2300" dirty="0"/>
          </a:p>
          <a:p>
            <a:pPr lvl="1">
              <a:lnSpc>
                <a:spcPct val="90000"/>
              </a:lnSpc>
            </a:pPr>
            <a:r>
              <a:rPr lang="en-GB" sz="2300" dirty="0"/>
              <a:t>LSS are widely used as continuous improvement initiatives in order to:</a:t>
            </a:r>
          </a:p>
          <a:p>
            <a:pPr lvl="2">
              <a:lnSpc>
                <a:spcPct val="90000"/>
              </a:lnSpc>
            </a:pPr>
            <a:r>
              <a:rPr lang="en-GB" sz="2300" dirty="0"/>
              <a:t> Increase productivity </a:t>
            </a:r>
          </a:p>
          <a:p>
            <a:pPr lvl="2">
              <a:lnSpc>
                <a:spcPct val="90000"/>
              </a:lnSpc>
            </a:pPr>
            <a:r>
              <a:rPr lang="en-GB" sz="2300" dirty="0"/>
              <a:t>Reduce non-value-added activity within an operation,</a:t>
            </a:r>
          </a:p>
          <a:p>
            <a:pPr lvl="2">
              <a:lnSpc>
                <a:spcPct val="90000"/>
              </a:lnSpc>
            </a:pPr>
            <a:r>
              <a:rPr lang="en-GB" sz="2300" dirty="0"/>
              <a:t>Improve quality of products through eliminating variation in the process </a:t>
            </a:r>
          </a:p>
          <a:p>
            <a:pPr marL="914400" lvl="2" indent="0">
              <a:lnSpc>
                <a:spcPct val="90000"/>
              </a:lnSpc>
              <a:buNone/>
            </a:pPr>
            <a:r>
              <a:rPr lang="en-GB" sz="2300" dirty="0"/>
              <a:t>                                                                                                                                         (Roth and Franchetti, 2010; </a:t>
            </a:r>
            <a:r>
              <a:rPr lang="en-GB" sz="2300" dirty="0" err="1"/>
              <a:t>Rajenthirakumar</a:t>
            </a:r>
            <a:r>
              <a:rPr lang="en-GB" sz="2300" dirty="0"/>
              <a:t> </a:t>
            </a:r>
            <a:r>
              <a:rPr lang="en-GB" sz="2300" i="1" dirty="0"/>
              <a:t>et al.,</a:t>
            </a:r>
            <a:r>
              <a:rPr lang="en-GB" sz="2300" dirty="0"/>
              <a:t> 2011; Knowles, 2011; </a:t>
            </a:r>
            <a:r>
              <a:rPr lang="en-GB" sz="2300" dirty="0" err="1"/>
              <a:t>Laureani</a:t>
            </a:r>
            <a:r>
              <a:rPr lang="en-GB" sz="2300" dirty="0"/>
              <a:t> and Antony, 2018; </a:t>
            </a:r>
            <a:r>
              <a:rPr lang="en-GB" sz="2300" dirty="0" err="1"/>
              <a:t>Juliani</a:t>
            </a:r>
            <a:r>
              <a:rPr lang="en-GB" sz="2300" dirty="0"/>
              <a:t> and de Oliveira, 2019; Sunder and Ganesh, 2020). </a:t>
            </a:r>
          </a:p>
          <a:p>
            <a:pPr lvl="1">
              <a:lnSpc>
                <a:spcPct val="90000"/>
              </a:lnSpc>
            </a:pPr>
            <a:endParaRPr lang="en-GB" sz="1600" dirty="0"/>
          </a:p>
          <a:p>
            <a:pPr>
              <a:lnSpc>
                <a:spcPct val="90000"/>
              </a:lnSpc>
            </a:pPr>
            <a:endParaRPr lang="en-GB" sz="1600" dirty="0"/>
          </a:p>
          <a:p>
            <a:pPr marL="0" indent="0">
              <a:lnSpc>
                <a:spcPct val="90000"/>
              </a:lnSpc>
              <a:buNone/>
            </a:pPr>
            <a:endParaRPr lang="en-US" sz="1600" dirty="0"/>
          </a:p>
        </p:txBody>
      </p:sp>
      <p:sp>
        <p:nvSpPr>
          <p:cNvPr id="6" name="Slide Number Placeholder 5">
            <a:extLst>
              <a:ext uri="{FF2B5EF4-FFF2-40B4-BE49-F238E27FC236}">
                <a16:creationId xmlns:a16="http://schemas.microsoft.com/office/drawing/2014/main" id="{58A5B85C-8761-F543-806D-0CD38FB569BB}"/>
              </a:ext>
            </a:extLst>
          </p:cNvPr>
          <p:cNvSpPr>
            <a:spLocks noGrp="1"/>
          </p:cNvSpPr>
          <p:nvPr>
            <p:ph type="sldNum" sz="quarter" idx="12"/>
          </p:nvPr>
        </p:nvSpPr>
        <p:spPr>
          <a:xfrm>
            <a:off x="8778240" y="6455664"/>
            <a:ext cx="336042" cy="365125"/>
          </a:xfrm>
        </p:spPr>
        <p:txBody>
          <a:bodyPr>
            <a:normAutofit/>
          </a:bodyPr>
          <a:lstStyle/>
          <a:p>
            <a:pPr>
              <a:spcAft>
                <a:spcPts val="600"/>
              </a:spcAft>
            </a:pPr>
            <a:fld id="{86E34CC6-692F-114C-BAD7-1B257DE05E65}" type="slidenum">
              <a:rPr lang="en-US" sz="1000">
                <a:solidFill>
                  <a:schemeClr val="tx1">
                    <a:lumMod val="50000"/>
                    <a:lumOff val="50000"/>
                  </a:schemeClr>
                </a:solidFill>
              </a:rPr>
              <a:pPr>
                <a:spcAft>
                  <a:spcPts val="600"/>
                </a:spcAft>
              </a:pPr>
              <a:t>4</a:t>
            </a:fld>
            <a:endParaRPr lang="en-US" sz="1000">
              <a:solidFill>
                <a:schemeClr val="tx1">
                  <a:lumMod val="50000"/>
                  <a:lumOff val="50000"/>
                </a:schemeClr>
              </a:solidFill>
            </a:endParaRPr>
          </a:p>
        </p:txBody>
      </p:sp>
      <p:sp>
        <p:nvSpPr>
          <p:cNvPr id="7" name="TextBox 6">
            <a:extLst>
              <a:ext uri="{FF2B5EF4-FFF2-40B4-BE49-F238E27FC236}">
                <a16:creationId xmlns:a16="http://schemas.microsoft.com/office/drawing/2014/main" id="{C6DD4434-FD56-B246-B38F-41342E8C7932}"/>
              </a:ext>
            </a:extLst>
          </p:cNvPr>
          <p:cNvSpPr txBox="1"/>
          <p:nvPr/>
        </p:nvSpPr>
        <p:spPr>
          <a:xfrm>
            <a:off x="2988339" y="6181214"/>
            <a:ext cx="4301177"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3565243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2"/>
            <a:ext cx="5293730"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1677924-B98B-1A4A-B91E-437881FDA948}"/>
              </a:ext>
            </a:extLst>
          </p:cNvPr>
          <p:cNvSpPr>
            <a:spLocks noGrp="1"/>
          </p:cNvSpPr>
          <p:nvPr>
            <p:ph type="title"/>
          </p:nvPr>
        </p:nvSpPr>
        <p:spPr>
          <a:xfrm>
            <a:off x="393192" y="516804"/>
            <a:ext cx="4945641" cy="1625210"/>
          </a:xfrm>
        </p:spPr>
        <p:txBody>
          <a:bodyPr>
            <a:normAutofit/>
          </a:bodyPr>
          <a:lstStyle/>
          <a:p>
            <a:r>
              <a:rPr lang="en-US">
                <a:solidFill>
                  <a:srgbClr val="FFFFFF"/>
                </a:solidFill>
              </a:rPr>
              <a:t>Lean Six Sigma (LSS) - (2)</a:t>
            </a:r>
          </a:p>
        </p:txBody>
      </p:sp>
      <p:sp>
        <p:nvSpPr>
          <p:cNvPr id="35" name="Rectangle 34">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8" y="2432305"/>
            <a:ext cx="5292501"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Robot Outline">
            <a:extLst>
              <a:ext uri="{FF2B5EF4-FFF2-40B4-BE49-F238E27FC236}">
                <a16:creationId xmlns:a16="http://schemas.microsoft.com/office/drawing/2014/main" id="{D45DB0B3-3804-4A47-9820-3D678D7A6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9080" y="2660287"/>
            <a:ext cx="3646887" cy="3646887"/>
          </a:xfrm>
          <a:prstGeom prst="rect">
            <a:avLst/>
          </a:prstGeom>
        </p:spPr>
      </p:pic>
      <p:sp>
        <p:nvSpPr>
          <p:cNvPr id="37" name="Rectangle 36">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9760B25-9F77-1944-B047-344299AC4A05}"/>
              </a:ext>
            </a:extLst>
          </p:cNvPr>
          <p:cNvSpPr>
            <a:spLocks noGrp="1"/>
          </p:cNvSpPr>
          <p:nvPr>
            <p:ph idx="1"/>
          </p:nvPr>
        </p:nvSpPr>
        <p:spPr>
          <a:xfrm>
            <a:off x="6021989" y="917725"/>
            <a:ext cx="2568554" cy="4852362"/>
          </a:xfrm>
        </p:spPr>
        <p:txBody>
          <a:bodyPr anchor="ctr">
            <a:normAutofit/>
          </a:bodyPr>
          <a:lstStyle/>
          <a:p>
            <a:pPr>
              <a:lnSpc>
                <a:spcPct val="90000"/>
              </a:lnSpc>
            </a:pPr>
            <a:r>
              <a:rPr lang="en-GB" sz="1400">
                <a:solidFill>
                  <a:srgbClr val="FFFFFF"/>
                </a:solidFill>
              </a:rPr>
              <a:t>Organisations are using LSS not only as an efficient approach to quality improvement but also to</a:t>
            </a:r>
          </a:p>
          <a:p>
            <a:pPr lvl="1">
              <a:lnSpc>
                <a:spcPct val="90000"/>
              </a:lnSpc>
            </a:pPr>
            <a:r>
              <a:rPr lang="en-GB" sz="1400">
                <a:solidFill>
                  <a:srgbClr val="FFFFFF"/>
                </a:solidFill>
              </a:rPr>
              <a:t> improve delivery time, </a:t>
            </a:r>
          </a:p>
          <a:p>
            <a:pPr lvl="1">
              <a:lnSpc>
                <a:spcPct val="90000"/>
              </a:lnSpc>
            </a:pPr>
            <a:r>
              <a:rPr lang="en-GB" sz="1400">
                <a:solidFill>
                  <a:srgbClr val="FFFFFF"/>
                </a:solidFill>
              </a:rPr>
              <a:t>minimise waste and defects, and </a:t>
            </a:r>
          </a:p>
          <a:p>
            <a:pPr lvl="1">
              <a:lnSpc>
                <a:spcPct val="90000"/>
              </a:lnSpc>
            </a:pPr>
            <a:r>
              <a:rPr lang="en-GB" sz="1400">
                <a:solidFill>
                  <a:srgbClr val="FFFFFF"/>
                </a:solidFill>
              </a:rPr>
              <a:t>increase customer satisfaction </a:t>
            </a:r>
          </a:p>
          <a:p>
            <a:pPr marL="457200" lvl="1" indent="0">
              <a:lnSpc>
                <a:spcPct val="90000"/>
              </a:lnSpc>
              <a:buNone/>
            </a:pPr>
            <a:r>
              <a:rPr lang="en-GB" sz="1400">
                <a:solidFill>
                  <a:srgbClr val="FFFFFF"/>
                </a:solidFill>
              </a:rPr>
              <a:t>(Antony </a:t>
            </a:r>
            <a:r>
              <a:rPr lang="en-GB" sz="1400" i="1">
                <a:solidFill>
                  <a:srgbClr val="FFFFFF"/>
                </a:solidFill>
              </a:rPr>
              <a:t>et al.,</a:t>
            </a:r>
            <a:r>
              <a:rPr lang="en-GB" sz="1400">
                <a:solidFill>
                  <a:srgbClr val="FFFFFF"/>
                </a:solidFill>
              </a:rPr>
              <a:t> 2017) </a:t>
            </a:r>
          </a:p>
          <a:p>
            <a:pPr marL="57150" indent="0">
              <a:lnSpc>
                <a:spcPct val="90000"/>
              </a:lnSpc>
              <a:buNone/>
            </a:pPr>
            <a:endParaRPr lang="en-GB" sz="1400">
              <a:solidFill>
                <a:srgbClr val="FFFFFF"/>
              </a:solidFill>
            </a:endParaRPr>
          </a:p>
          <a:p>
            <a:pPr marL="57150" indent="0">
              <a:lnSpc>
                <a:spcPct val="90000"/>
              </a:lnSpc>
              <a:buNone/>
            </a:pPr>
            <a:r>
              <a:rPr lang="en-GB" sz="1400">
                <a:solidFill>
                  <a:srgbClr val="FFFFFF"/>
                </a:solidFill>
              </a:rPr>
              <a:t>However, several studies claim that LSS needs to be integrated with strategic management tools to enable effective continuous improvement and performance improvements in a highly variable and arguably uncertain environment (Anand et al, 2009; Gutierrez et al, 2019). </a:t>
            </a:r>
            <a:endParaRPr lang="en-US" sz="1400">
              <a:solidFill>
                <a:srgbClr val="FFFFFF"/>
              </a:solidFill>
            </a:endParaRPr>
          </a:p>
        </p:txBody>
      </p:sp>
      <p:sp>
        <p:nvSpPr>
          <p:cNvPr id="4" name="Slide Number Placeholder 3">
            <a:extLst>
              <a:ext uri="{FF2B5EF4-FFF2-40B4-BE49-F238E27FC236}">
                <a16:creationId xmlns:a16="http://schemas.microsoft.com/office/drawing/2014/main" id="{70AEDCC4-740A-5444-9392-189FC7922047}"/>
              </a:ext>
            </a:extLst>
          </p:cNvPr>
          <p:cNvSpPr>
            <a:spLocks noGrp="1"/>
          </p:cNvSpPr>
          <p:nvPr>
            <p:ph type="sldNum" sz="quarter" idx="12"/>
          </p:nvPr>
        </p:nvSpPr>
        <p:spPr>
          <a:xfrm>
            <a:off x="7860293" y="6535157"/>
            <a:ext cx="730250" cy="274320"/>
          </a:xfrm>
        </p:spPr>
        <p:txBody>
          <a:bodyPr>
            <a:normAutofit/>
          </a:bodyPr>
          <a:lstStyle/>
          <a:p>
            <a:pPr>
              <a:spcAft>
                <a:spcPts val="600"/>
              </a:spcAft>
            </a:pPr>
            <a:fld id="{86E34CC6-692F-114C-BAD7-1B257DE05E65}" type="slidenum">
              <a:rPr lang="en-US" sz="900">
                <a:solidFill>
                  <a:schemeClr val="tx1">
                    <a:lumMod val="50000"/>
                    <a:lumOff val="50000"/>
                  </a:schemeClr>
                </a:solidFill>
              </a:rPr>
              <a:pPr>
                <a:spcAft>
                  <a:spcPts val="600"/>
                </a:spcAft>
              </a:pPr>
              <a:t>5</a:t>
            </a:fld>
            <a:endParaRPr lang="en-US" sz="900">
              <a:solidFill>
                <a:schemeClr val="tx1">
                  <a:lumMod val="50000"/>
                  <a:lumOff val="50000"/>
                </a:schemeClr>
              </a:solidFill>
            </a:endParaRPr>
          </a:p>
        </p:txBody>
      </p:sp>
      <p:sp>
        <p:nvSpPr>
          <p:cNvPr id="5" name="TextBox 4">
            <a:extLst>
              <a:ext uri="{FF2B5EF4-FFF2-40B4-BE49-F238E27FC236}">
                <a16:creationId xmlns:a16="http://schemas.microsoft.com/office/drawing/2014/main" id="{EA904FE0-F5F9-9746-836D-AEC3402453BD}"/>
              </a:ext>
            </a:extLst>
          </p:cNvPr>
          <p:cNvSpPr txBox="1"/>
          <p:nvPr/>
        </p:nvSpPr>
        <p:spPr>
          <a:xfrm>
            <a:off x="3414532" y="6609144"/>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0281E0CB-F051-364C-AA12-48353FE4A624}"/>
              </a:ext>
            </a:extLst>
          </p:cNvPr>
          <p:cNvSpPr txBox="1"/>
          <p:nvPr/>
        </p:nvSpPr>
        <p:spPr>
          <a:xfrm>
            <a:off x="1362010" y="6040340"/>
            <a:ext cx="36984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pPr>
              <a:spcAft>
                <a:spcPts val="600"/>
              </a:spcAft>
            </a:pPr>
            <a:endParaRPr lang="en-US" dirty="0"/>
          </a:p>
        </p:txBody>
      </p:sp>
    </p:spTree>
    <p:extLst>
      <p:ext uri="{BB962C8B-B14F-4D97-AF65-F5344CB8AC3E}">
        <p14:creationId xmlns:p14="http://schemas.microsoft.com/office/powerpoint/2010/main" val="656619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2"/>
            <a:ext cx="5293730" cy="1964266"/>
          </a:xfrm>
          <a:prstGeom prst="rect">
            <a:avLst/>
          </a:prstGeom>
          <a:solidFill>
            <a:srgbClr val="5A53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F01D5FE-FD71-6D48-8ECA-689008CD116B}"/>
              </a:ext>
            </a:extLst>
          </p:cNvPr>
          <p:cNvSpPr>
            <a:spLocks noGrp="1"/>
          </p:cNvSpPr>
          <p:nvPr>
            <p:ph type="title"/>
          </p:nvPr>
        </p:nvSpPr>
        <p:spPr>
          <a:xfrm>
            <a:off x="393192" y="516804"/>
            <a:ext cx="4945641" cy="1625210"/>
          </a:xfrm>
        </p:spPr>
        <p:txBody>
          <a:bodyPr>
            <a:normAutofit/>
          </a:bodyPr>
          <a:lstStyle/>
          <a:p>
            <a:r>
              <a:rPr lang="en-US" b="1">
                <a:solidFill>
                  <a:srgbClr val="FFFFFF"/>
                </a:solidFill>
              </a:rPr>
              <a:t>Dynamic Capabilities (DCs)  </a:t>
            </a:r>
            <a:endParaRPr lang="en-US">
              <a:solidFill>
                <a:srgbClr val="FFFFFF"/>
              </a:solidFill>
            </a:endParaRPr>
          </a:p>
        </p:txBody>
      </p:sp>
      <p:sp>
        <p:nvSpPr>
          <p:cNvPr id="52" name="Rectangle 51">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8" y="2432305"/>
            <a:ext cx="5292501"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Light bulb on yellow background with sketched light beams and cord">
            <a:extLst>
              <a:ext uri="{FF2B5EF4-FFF2-40B4-BE49-F238E27FC236}">
                <a16:creationId xmlns:a16="http://schemas.microsoft.com/office/drawing/2014/main" id="{3FBD55E3-F0E2-461B-BFF1-4761C2998690}"/>
              </a:ext>
            </a:extLst>
          </p:cNvPr>
          <p:cNvPicPr>
            <a:picLocks noChangeAspect="1"/>
          </p:cNvPicPr>
          <p:nvPr/>
        </p:nvPicPr>
        <p:blipFill rotWithShape="1">
          <a:blip r:embed="rId2"/>
          <a:srcRect l="48901" r="4835"/>
          <a:stretch/>
        </p:blipFill>
        <p:spPr>
          <a:xfrm>
            <a:off x="1520821" y="2660287"/>
            <a:ext cx="2743407" cy="3646887"/>
          </a:xfrm>
          <a:prstGeom prst="rect">
            <a:avLst/>
          </a:prstGeom>
        </p:spPr>
      </p:pic>
      <p:sp>
        <p:nvSpPr>
          <p:cNvPr id="54" name="Rectangle 5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5FBB6A2-1307-4F47-9D83-CE1D43B9B3F8}"/>
              </a:ext>
            </a:extLst>
          </p:cNvPr>
          <p:cNvSpPr>
            <a:spLocks noGrp="1"/>
          </p:cNvSpPr>
          <p:nvPr>
            <p:ph idx="1"/>
          </p:nvPr>
        </p:nvSpPr>
        <p:spPr>
          <a:xfrm>
            <a:off x="6021989" y="917725"/>
            <a:ext cx="2568554" cy="4852362"/>
          </a:xfrm>
        </p:spPr>
        <p:txBody>
          <a:bodyPr anchor="ctr">
            <a:normAutofit/>
          </a:bodyPr>
          <a:lstStyle/>
          <a:p>
            <a:pPr>
              <a:lnSpc>
                <a:spcPct val="90000"/>
              </a:lnSpc>
            </a:pPr>
            <a:r>
              <a:rPr lang="en-GB" sz="1700">
                <a:solidFill>
                  <a:srgbClr val="FFFFFF"/>
                </a:solidFill>
              </a:rPr>
              <a:t>DCs provide a systematic structure that offers business managers an approach that can enable effective performance in a dynamic and uncertain environment. </a:t>
            </a:r>
          </a:p>
          <a:p>
            <a:pPr>
              <a:lnSpc>
                <a:spcPct val="90000"/>
              </a:lnSpc>
            </a:pPr>
            <a:endParaRPr lang="en-GB" sz="1700">
              <a:solidFill>
                <a:srgbClr val="FFFFFF"/>
              </a:solidFill>
            </a:endParaRPr>
          </a:p>
          <a:p>
            <a:pPr marL="0" indent="0">
              <a:lnSpc>
                <a:spcPct val="90000"/>
              </a:lnSpc>
              <a:buNone/>
            </a:pPr>
            <a:r>
              <a:rPr lang="en-GB" sz="1700">
                <a:solidFill>
                  <a:srgbClr val="FFFFFF"/>
                </a:solidFill>
              </a:rPr>
              <a:t>(Teece </a:t>
            </a:r>
            <a:r>
              <a:rPr lang="en-GB" sz="1700" i="1">
                <a:solidFill>
                  <a:srgbClr val="FFFFFF"/>
                </a:solidFill>
              </a:rPr>
              <a:t>et al.,</a:t>
            </a:r>
            <a:r>
              <a:rPr lang="en-GB" sz="1700">
                <a:solidFill>
                  <a:srgbClr val="FFFFFF"/>
                </a:solidFill>
              </a:rPr>
              <a:t> 1997; Eisenhardt and Martin, 2000; Dyer and Nobeoka, 2000; Zollo and Winter, 2002, Zahra </a:t>
            </a:r>
            <a:r>
              <a:rPr lang="en-GB" sz="1700" i="1">
                <a:solidFill>
                  <a:srgbClr val="FFFFFF"/>
                </a:solidFill>
              </a:rPr>
              <a:t>et al.,</a:t>
            </a:r>
            <a:r>
              <a:rPr lang="en-GB" sz="1700">
                <a:solidFill>
                  <a:srgbClr val="FFFFFF"/>
                </a:solidFill>
              </a:rPr>
              <a:t> 2006; Ambrosini and Bowman, 2009; Teece, 2019; Heaton </a:t>
            </a:r>
            <a:r>
              <a:rPr lang="en-GB" sz="1700" i="1">
                <a:solidFill>
                  <a:srgbClr val="FFFFFF"/>
                </a:solidFill>
              </a:rPr>
              <a:t>et al.,</a:t>
            </a:r>
            <a:r>
              <a:rPr lang="en-GB" sz="1700">
                <a:solidFill>
                  <a:srgbClr val="FFFFFF"/>
                </a:solidFill>
              </a:rPr>
              <a:t> 2020).</a:t>
            </a:r>
            <a:endParaRPr lang="en-US" sz="1700">
              <a:solidFill>
                <a:srgbClr val="FFFFFF"/>
              </a:solidFill>
            </a:endParaRPr>
          </a:p>
        </p:txBody>
      </p:sp>
      <p:sp>
        <p:nvSpPr>
          <p:cNvPr id="4" name="Slide Number Placeholder 3">
            <a:extLst>
              <a:ext uri="{FF2B5EF4-FFF2-40B4-BE49-F238E27FC236}">
                <a16:creationId xmlns:a16="http://schemas.microsoft.com/office/drawing/2014/main" id="{999EE18B-3CE1-714A-83B8-A051DFCFC4F6}"/>
              </a:ext>
            </a:extLst>
          </p:cNvPr>
          <p:cNvSpPr>
            <a:spLocks noGrp="1"/>
          </p:cNvSpPr>
          <p:nvPr>
            <p:ph type="sldNum" sz="quarter" idx="12"/>
          </p:nvPr>
        </p:nvSpPr>
        <p:spPr>
          <a:xfrm>
            <a:off x="7860293" y="6535157"/>
            <a:ext cx="730250" cy="274320"/>
          </a:xfrm>
        </p:spPr>
        <p:txBody>
          <a:bodyPr>
            <a:normAutofit/>
          </a:bodyPr>
          <a:lstStyle/>
          <a:p>
            <a:pPr>
              <a:spcAft>
                <a:spcPts val="600"/>
              </a:spcAft>
            </a:pPr>
            <a:fld id="{86E34CC6-692F-114C-BAD7-1B257DE05E65}" type="slidenum">
              <a:rPr lang="en-US" sz="900">
                <a:solidFill>
                  <a:schemeClr val="tx1">
                    <a:lumMod val="50000"/>
                    <a:lumOff val="50000"/>
                  </a:schemeClr>
                </a:solidFill>
              </a:rPr>
              <a:pPr>
                <a:spcAft>
                  <a:spcPts val="600"/>
                </a:spcAft>
              </a:pPr>
              <a:t>6</a:t>
            </a:fld>
            <a:endParaRPr lang="en-US" sz="900">
              <a:solidFill>
                <a:schemeClr val="tx1">
                  <a:lumMod val="50000"/>
                  <a:lumOff val="50000"/>
                </a:schemeClr>
              </a:solidFill>
            </a:endParaRPr>
          </a:p>
        </p:txBody>
      </p:sp>
      <p:sp>
        <p:nvSpPr>
          <p:cNvPr id="5" name="TextBox 4">
            <a:extLst>
              <a:ext uri="{FF2B5EF4-FFF2-40B4-BE49-F238E27FC236}">
                <a16:creationId xmlns:a16="http://schemas.microsoft.com/office/drawing/2014/main" id="{7348B06E-3379-E349-B1AA-C0A2411137F4}"/>
              </a:ext>
            </a:extLst>
          </p:cNvPr>
          <p:cNvSpPr txBox="1"/>
          <p:nvPr/>
        </p:nvSpPr>
        <p:spPr>
          <a:xfrm>
            <a:off x="2336456" y="6366080"/>
            <a:ext cx="3855543"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1122856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7">
            <a:extLst>
              <a:ext uri="{FF2B5EF4-FFF2-40B4-BE49-F238E27FC236}">
                <a16:creationId xmlns:a16="http://schemas.microsoft.com/office/drawing/2014/main" id="{4B6ECB93-D7FF-4F09-A8ED-D4588EE7C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1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01D5FE-FD71-6D48-8ECA-689008CD116B}"/>
              </a:ext>
            </a:extLst>
          </p:cNvPr>
          <p:cNvSpPr>
            <a:spLocks noGrp="1"/>
          </p:cNvSpPr>
          <p:nvPr>
            <p:ph type="title"/>
          </p:nvPr>
        </p:nvSpPr>
        <p:spPr>
          <a:xfrm>
            <a:off x="628650" y="365760"/>
            <a:ext cx="7886700" cy="1325563"/>
          </a:xfrm>
        </p:spPr>
        <p:txBody>
          <a:bodyPr>
            <a:normAutofit/>
          </a:bodyPr>
          <a:lstStyle/>
          <a:p>
            <a:pPr>
              <a:lnSpc>
                <a:spcPct val="90000"/>
              </a:lnSpc>
            </a:pPr>
            <a:r>
              <a:rPr lang="en-US" b="1">
                <a:solidFill>
                  <a:schemeClr val="bg1"/>
                </a:solidFill>
              </a:rPr>
              <a:t>Dynamic Capabilities Strategic Role of DCs </a:t>
            </a:r>
            <a:endParaRPr lang="en-US">
              <a:solidFill>
                <a:schemeClr val="bg1"/>
              </a:solidFill>
            </a:endParaRPr>
          </a:p>
        </p:txBody>
      </p:sp>
      <p:sp>
        <p:nvSpPr>
          <p:cNvPr id="3" name="Content Placeholder 2">
            <a:extLst>
              <a:ext uri="{FF2B5EF4-FFF2-40B4-BE49-F238E27FC236}">
                <a16:creationId xmlns:a16="http://schemas.microsoft.com/office/drawing/2014/main" id="{55FBB6A2-1307-4F47-9D83-CE1D43B9B3F8}"/>
              </a:ext>
            </a:extLst>
          </p:cNvPr>
          <p:cNvSpPr>
            <a:spLocks noGrp="1"/>
          </p:cNvSpPr>
          <p:nvPr>
            <p:ph idx="1"/>
          </p:nvPr>
        </p:nvSpPr>
        <p:spPr>
          <a:xfrm>
            <a:off x="630936" y="2276857"/>
            <a:ext cx="3761613" cy="3900106"/>
          </a:xfrm>
        </p:spPr>
        <p:txBody>
          <a:bodyPr anchor="ctr">
            <a:normAutofit/>
          </a:bodyPr>
          <a:lstStyle/>
          <a:p>
            <a:pPr>
              <a:lnSpc>
                <a:spcPct val="90000"/>
              </a:lnSpc>
            </a:pPr>
            <a:r>
              <a:rPr lang="en-GB" sz="1500"/>
              <a:t>DCs contributes to performance improvement (Helfat</a:t>
            </a:r>
            <a:r>
              <a:rPr lang="en-GB" sz="1500" i="1"/>
              <a:t> et al.,</a:t>
            </a:r>
            <a:r>
              <a:rPr lang="en-GB" sz="1500"/>
              <a:t> 2007) </a:t>
            </a:r>
          </a:p>
          <a:p>
            <a:pPr>
              <a:lnSpc>
                <a:spcPct val="90000"/>
              </a:lnSpc>
            </a:pPr>
            <a:r>
              <a:rPr lang="en-GB" sz="1500"/>
              <a:t>DCs enhance organisational responsiveness in the wake of an unpredictable environment (Teece, 2019) </a:t>
            </a:r>
          </a:p>
          <a:p>
            <a:pPr>
              <a:lnSpc>
                <a:spcPct val="90000"/>
              </a:lnSpc>
            </a:pPr>
            <a:r>
              <a:rPr lang="en-GB" sz="1500"/>
              <a:t>The strategic role of DCs towards improvement within a dynamic environment has catapulted this issue to the forefront of the research agendas of many strategic management scholars (Daniel and Wilson, 2003; Lampel and Shamsie, 2003; Lenox and King, 2004; Teece </a:t>
            </a:r>
            <a:r>
              <a:rPr lang="en-GB" sz="1500" i="1"/>
              <a:t>et al.,</a:t>
            </a:r>
            <a:r>
              <a:rPr lang="en-GB" sz="1500"/>
              <a:t> 1997; Brexnik and Lahovnik, 2016; Teece, 2018; 2019; Collins and Anand, 2019; Sainsbury, 2020;).</a:t>
            </a:r>
            <a:endParaRPr lang="en-US" sz="1500"/>
          </a:p>
          <a:p>
            <a:pPr marL="0" indent="0">
              <a:lnSpc>
                <a:spcPct val="90000"/>
              </a:lnSpc>
              <a:buNone/>
            </a:pPr>
            <a:endParaRPr lang="en-US" sz="1500"/>
          </a:p>
        </p:txBody>
      </p:sp>
      <p:pic>
        <p:nvPicPr>
          <p:cNvPr id="6" name="Picture 5" descr="Light bulb on yellow background with sketched light beams and cord">
            <a:extLst>
              <a:ext uri="{FF2B5EF4-FFF2-40B4-BE49-F238E27FC236}">
                <a16:creationId xmlns:a16="http://schemas.microsoft.com/office/drawing/2014/main" id="{3FBD55E3-F0E2-461B-BFF1-4761C2998690}"/>
              </a:ext>
            </a:extLst>
          </p:cNvPr>
          <p:cNvPicPr>
            <a:picLocks noChangeAspect="1"/>
          </p:cNvPicPr>
          <p:nvPr/>
        </p:nvPicPr>
        <p:blipFill rotWithShape="1">
          <a:blip r:embed="rId2"/>
          <a:srcRect l="40684" r="-1" b="-1"/>
          <a:stretch/>
        </p:blipFill>
        <p:spPr>
          <a:xfrm>
            <a:off x="4751452" y="2276857"/>
            <a:ext cx="3761613" cy="3900106"/>
          </a:xfrm>
          <a:prstGeom prst="rect">
            <a:avLst/>
          </a:prstGeom>
        </p:spPr>
      </p:pic>
      <p:sp>
        <p:nvSpPr>
          <p:cNvPr id="4" name="Slide Number Placeholder 3">
            <a:extLst>
              <a:ext uri="{FF2B5EF4-FFF2-40B4-BE49-F238E27FC236}">
                <a16:creationId xmlns:a16="http://schemas.microsoft.com/office/drawing/2014/main" id="{999EE18B-3CE1-714A-83B8-A051DFCFC4F6}"/>
              </a:ext>
            </a:extLst>
          </p:cNvPr>
          <p:cNvSpPr>
            <a:spLocks noGrp="1"/>
          </p:cNvSpPr>
          <p:nvPr>
            <p:ph type="sldNum" sz="quarter" idx="12"/>
          </p:nvPr>
        </p:nvSpPr>
        <p:spPr>
          <a:xfrm>
            <a:off x="6457950" y="6356350"/>
            <a:ext cx="2057400" cy="365125"/>
          </a:xfrm>
        </p:spPr>
        <p:txBody>
          <a:bodyPr>
            <a:normAutofit/>
          </a:bodyPr>
          <a:lstStyle/>
          <a:p>
            <a:pPr>
              <a:spcAft>
                <a:spcPts val="600"/>
              </a:spcAft>
            </a:pPr>
            <a:fld id="{86E34CC6-692F-114C-BAD7-1B257DE05E65}" type="slidenum">
              <a:rPr lang="en-US" smtClean="0"/>
              <a:pPr>
                <a:spcAft>
                  <a:spcPts val="600"/>
                </a:spcAft>
              </a:pPr>
              <a:t>7</a:t>
            </a:fld>
            <a:endParaRPr lang="en-US"/>
          </a:p>
        </p:txBody>
      </p:sp>
      <p:sp>
        <p:nvSpPr>
          <p:cNvPr id="5" name="TextBox 4">
            <a:extLst>
              <a:ext uri="{FF2B5EF4-FFF2-40B4-BE49-F238E27FC236}">
                <a16:creationId xmlns:a16="http://schemas.microsoft.com/office/drawing/2014/main" id="{7CDBDB94-DA2D-E446-887E-162EE1604A8C}"/>
              </a:ext>
            </a:extLst>
          </p:cNvPr>
          <p:cNvSpPr txBox="1"/>
          <p:nvPr/>
        </p:nvSpPr>
        <p:spPr>
          <a:xfrm>
            <a:off x="1346966" y="6356350"/>
            <a:ext cx="47828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758031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53981"/>
            <a:ext cx="8455619"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3B9987A1-7F54-A24A-B565-7F175ABF0783}"/>
              </a:ext>
            </a:extLst>
          </p:cNvPr>
          <p:cNvSpPr>
            <a:spLocks noGrp="1"/>
          </p:cNvSpPr>
          <p:nvPr>
            <p:ph type="title"/>
          </p:nvPr>
        </p:nvSpPr>
        <p:spPr>
          <a:xfrm>
            <a:off x="548639" y="731520"/>
            <a:ext cx="7999609" cy="1426464"/>
          </a:xfrm>
        </p:spPr>
        <p:txBody>
          <a:bodyPr>
            <a:normAutofit/>
          </a:bodyPr>
          <a:lstStyle/>
          <a:p>
            <a:r>
              <a:rPr lang="en-US">
                <a:solidFill>
                  <a:srgbClr val="FFFFFF"/>
                </a:solidFill>
              </a:rPr>
              <a:t>Research Methodology </a:t>
            </a:r>
          </a:p>
        </p:txBody>
      </p:sp>
      <p:sp>
        <p:nvSpPr>
          <p:cNvPr id="28" name="Rectangle 27">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80956"/>
            <a:ext cx="6755199"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6DEC478-E43D-174F-AFEE-8B93DC155AB0}"/>
              </a:ext>
            </a:extLst>
          </p:cNvPr>
          <p:cNvSpPr>
            <a:spLocks noGrp="1"/>
          </p:cNvSpPr>
          <p:nvPr>
            <p:ph idx="1"/>
          </p:nvPr>
        </p:nvSpPr>
        <p:spPr>
          <a:xfrm>
            <a:off x="592092" y="2789918"/>
            <a:ext cx="6277794" cy="3300196"/>
          </a:xfrm>
        </p:spPr>
        <p:txBody>
          <a:bodyPr anchor="ctr">
            <a:normAutofit/>
          </a:bodyPr>
          <a:lstStyle/>
          <a:p>
            <a:pPr>
              <a:lnSpc>
                <a:spcPct val="90000"/>
              </a:lnSpc>
            </a:pPr>
            <a:r>
              <a:rPr lang="en-GB" sz="1400" dirty="0"/>
              <a:t>To achieve this aim, the systematic narrative review methodology has been employed. </a:t>
            </a:r>
          </a:p>
          <a:p>
            <a:pPr lvl="1">
              <a:lnSpc>
                <a:spcPct val="90000"/>
              </a:lnSpc>
            </a:pPr>
            <a:r>
              <a:rPr lang="en-GB" sz="1400" dirty="0"/>
              <a:t>strives to ‘comprehensively identify, appraise and synthesise all relevant studies on the given topic’ (</a:t>
            </a:r>
            <a:r>
              <a:rPr lang="en-GB" sz="1400" dirty="0" err="1"/>
              <a:t>Petticrew</a:t>
            </a:r>
            <a:r>
              <a:rPr lang="en-GB" sz="1400" dirty="0"/>
              <a:t> and Roberts, 2006, p. 19) </a:t>
            </a:r>
          </a:p>
          <a:p>
            <a:pPr lvl="1">
              <a:lnSpc>
                <a:spcPct val="90000"/>
              </a:lnSpc>
            </a:pPr>
            <a:r>
              <a:rPr lang="en-GB" sz="1400" dirty="0"/>
              <a:t>Offers a sense of rigour and aiding interdisciplinary research by highlighting cross-disciplinary themes (</a:t>
            </a:r>
            <a:r>
              <a:rPr lang="en-GB" sz="1400" dirty="0" err="1"/>
              <a:t>Easterby</a:t>
            </a:r>
            <a:r>
              <a:rPr lang="en-GB" sz="1400" dirty="0"/>
              <a:t>-Smith </a:t>
            </a:r>
            <a:r>
              <a:rPr lang="en-GB" sz="1400" i="1" dirty="0"/>
              <a:t>et al</a:t>
            </a:r>
            <a:r>
              <a:rPr lang="en-GB" sz="1400" dirty="0"/>
              <a:t>., 2015). </a:t>
            </a:r>
          </a:p>
          <a:p>
            <a:pPr>
              <a:lnSpc>
                <a:spcPct val="90000"/>
              </a:lnSpc>
            </a:pPr>
            <a:r>
              <a:rPr lang="en-GB" sz="1400" dirty="0"/>
              <a:t>It has been widely used, becoming a fundamental scientific activity (</a:t>
            </a:r>
            <a:r>
              <a:rPr lang="en-GB" sz="1400" dirty="0" err="1"/>
              <a:t>Tranfield</a:t>
            </a:r>
            <a:r>
              <a:rPr lang="en-GB" sz="1400" dirty="0"/>
              <a:t> </a:t>
            </a:r>
            <a:r>
              <a:rPr lang="en-GB" sz="1400" i="1" dirty="0"/>
              <a:t>et al</a:t>
            </a:r>
            <a:r>
              <a:rPr lang="en-GB" sz="1400" dirty="0"/>
              <a:t>., (2003) </a:t>
            </a:r>
          </a:p>
          <a:p>
            <a:pPr lvl="1">
              <a:lnSpc>
                <a:spcPct val="90000"/>
              </a:lnSpc>
            </a:pPr>
            <a:r>
              <a:rPr lang="en-GB" sz="1400" dirty="0"/>
              <a:t>to understand the state of knowledge in the field (Saunders </a:t>
            </a:r>
            <a:r>
              <a:rPr lang="en-GB" sz="1400" i="1" dirty="0"/>
              <a:t>et al</a:t>
            </a:r>
            <a:r>
              <a:rPr lang="en-GB" sz="1400" dirty="0"/>
              <a:t>., 2012; </a:t>
            </a:r>
            <a:r>
              <a:rPr lang="en-GB" sz="1400" dirty="0" err="1"/>
              <a:t>Easterby</a:t>
            </a:r>
            <a:r>
              <a:rPr lang="en-GB" sz="1400" dirty="0"/>
              <a:t>-Smith </a:t>
            </a:r>
            <a:r>
              <a:rPr lang="en-GB" sz="1400" i="1" dirty="0"/>
              <a:t>et al</a:t>
            </a:r>
            <a:r>
              <a:rPr lang="en-GB" sz="1400" dirty="0"/>
              <a:t>., 2015).  </a:t>
            </a:r>
          </a:p>
          <a:p>
            <a:pPr>
              <a:lnSpc>
                <a:spcPct val="90000"/>
              </a:lnSpc>
            </a:pPr>
            <a:r>
              <a:rPr lang="en-GB" sz="1400" dirty="0"/>
              <a:t>In total 146 articles published between 2005-2020 were selected and analysed.</a:t>
            </a:r>
          </a:p>
          <a:p>
            <a:pPr>
              <a:lnSpc>
                <a:spcPct val="90000"/>
              </a:lnSpc>
            </a:pPr>
            <a:endParaRPr lang="en-US" sz="1400" dirty="0"/>
          </a:p>
        </p:txBody>
      </p:sp>
      <p:sp>
        <p:nvSpPr>
          <p:cNvPr id="30" name="Rectangle 29">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9287" y="2480956"/>
            <a:ext cx="1584198" cy="1898903"/>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a:extLst>
              <a:ext uri="{FF2B5EF4-FFF2-40B4-BE49-F238E27FC236}">
                <a16:creationId xmlns:a16="http://schemas.microsoft.com/office/drawing/2014/main" id="{D925BB70-790D-4E49-98B8-A00F89C15FF3}"/>
              </a:ext>
            </a:extLst>
          </p:cNvPr>
          <p:cNvSpPr>
            <a:spLocks noGrp="1"/>
          </p:cNvSpPr>
          <p:nvPr>
            <p:ph type="sldNum" sz="quarter" idx="12"/>
          </p:nvPr>
        </p:nvSpPr>
        <p:spPr>
          <a:xfrm>
            <a:off x="7448790" y="2817584"/>
            <a:ext cx="1099458" cy="1234345"/>
          </a:xfrm>
        </p:spPr>
        <p:txBody>
          <a:bodyPr>
            <a:normAutofit/>
          </a:bodyPr>
          <a:lstStyle/>
          <a:p>
            <a:pPr algn="ctr">
              <a:spcAft>
                <a:spcPts val="600"/>
              </a:spcAft>
            </a:pPr>
            <a:fld id="{86E34CC6-692F-114C-BAD7-1B257DE05E65}" type="slidenum">
              <a:rPr lang="en-US" sz="3800">
                <a:solidFill>
                  <a:srgbClr val="FFFFFF"/>
                </a:solidFill>
              </a:rPr>
              <a:pPr algn="ctr">
                <a:spcAft>
                  <a:spcPts val="600"/>
                </a:spcAft>
              </a:pPr>
              <a:t>8</a:t>
            </a:fld>
            <a:endParaRPr lang="en-US" sz="3800" dirty="0">
              <a:solidFill>
                <a:srgbClr val="FFFFFF"/>
              </a:solidFill>
            </a:endParaRPr>
          </a:p>
        </p:txBody>
      </p:sp>
      <p:sp>
        <p:nvSpPr>
          <p:cNvPr id="32" name="Rectangle 31">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9287" y="4529023"/>
            <a:ext cx="1580522"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 name="TextBox 4">
            <a:extLst>
              <a:ext uri="{FF2B5EF4-FFF2-40B4-BE49-F238E27FC236}">
                <a16:creationId xmlns:a16="http://schemas.microsoft.com/office/drawing/2014/main" id="{E4D7D24E-6221-164A-833F-15D36719F08D}"/>
              </a:ext>
            </a:extLst>
          </p:cNvPr>
          <p:cNvSpPr txBox="1"/>
          <p:nvPr/>
        </p:nvSpPr>
        <p:spPr>
          <a:xfrm>
            <a:off x="1715762" y="6292541"/>
            <a:ext cx="4782848" cy="830997"/>
          </a:xfrm>
          <a:prstGeom prst="rect">
            <a:avLst/>
          </a:prstGeom>
          <a:noFill/>
        </p:spPr>
        <p:txBody>
          <a:bodyPr wrap="none" rtlCol="0">
            <a:spAutoFit/>
          </a:bodyPr>
          <a:lstStyle/>
          <a:p>
            <a:pPr algn="ctr"/>
            <a:r>
              <a:rPr lang="en-US" sz="1000" dirty="0"/>
              <a:t>The 5th Advances In Management And Innovation Conference </a:t>
            </a:r>
          </a:p>
          <a:p>
            <a:pPr algn="ctr"/>
            <a:r>
              <a:rPr lang="en-US" sz="1000" dirty="0"/>
              <a:t>Managing The Next Normal </a:t>
            </a:r>
          </a:p>
          <a:p>
            <a:pPr algn="ctr"/>
            <a:r>
              <a:rPr lang="en-US" sz="1000" dirty="0"/>
              <a:t>20-21 May 2021</a:t>
            </a:r>
          </a:p>
          <a:p>
            <a:endParaRPr lang="en-US" dirty="0"/>
          </a:p>
        </p:txBody>
      </p:sp>
    </p:spTree>
    <p:extLst>
      <p:ext uri="{BB962C8B-B14F-4D97-AF65-F5344CB8AC3E}">
        <p14:creationId xmlns:p14="http://schemas.microsoft.com/office/powerpoint/2010/main" val="1131122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6A67F10AEE57D41B5A4E2880DD073C5" ma:contentTypeVersion="2" ma:contentTypeDescription="Create a new document." ma:contentTypeScope="" ma:versionID="ac8650e43c33062da0d423189db738da">
  <xsd:schema xmlns:xsd="http://www.w3.org/2001/XMLSchema" xmlns:xs="http://www.w3.org/2001/XMLSchema" xmlns:p="http://schemas.microsoft.com/office/2006/metadata/properties" xmlns:ns1="http://schemas.microsoft.com/sharepoint/v3" targetNamespace="http://schemas.microsoft.com/office/2006/metadata/properties" ma:root="true" ma:fieldsID="f862f4348a3931035cadc8da2ff59b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3F643E-CCD6-4357-B3BE-B68930B7C72D}">
  <ds:schemaRefs>
    <ds:schemaRef ds:uri="http://schemas.microsoft.com/office/infopath/2007/PartnerControls"/>
    <ds:schemaRef ds:uri="http://purl.org/dc/terms/"/>
    <ds:schemaRef ds:uri="http://schemas.microsoft.com/office/2006/documentManagement/types"/>
    <ds:schemaRef ds:uri="http://schemas.microsoft.com/sharepoint/v3"/>
    <ds:schemaRef ds:uri="http://purl.org/dc/elements/1.1/"/>
    <ds:schemaRef ds:uri="http://schemas.openxmlformats.org/package/2006/metadata/core-properties"/>
    <ds:schemaRef ds:uri="http://www.w3.org/XML/1998/namespace"/>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DAEF1C06-DA02-4CB4-937E-52D5E02309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EB5F68-AF70-447D-BEA1-84F862531D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478</TotalTime>
  <Words>1881</Words>
  <Application>Microsoft Macintosh PowerPoint</Application>
  <PresentationFormat>On-screen Show (4:3)</PresentationFormat>
  <Paragraphs>142</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  </vt:lpstr>
      <vt:lpstr>Aim of the Study   </vt:lpstr>
      <vt:lpstr>Objective </vt:lpstr>
      <vt:lpstr>The Argument  </vt:lpstr>
      <vt:lpstr>Literature Review </vt:lpstr>
      <vt:lpstr>Lean Six Sigma (LSS) - (2)</vt:lpstr>
      <vt:lpstr>Dynamic Capabilities (DCs)  </vt:lpstr>
      <vt:lpstr>Dynamic Capabilities Strategic Role of DCs </vt:lpstr>
      <vt:lpstr>Research Methodology </vt:lpstr>
      <vt:lpstr>Findings </vt:lpstr>
      <vt:lpstr>Conclusion   The research has shown that there is huge potential in combining the two approaches in an environment of high uncertainty within the supply chain, especially because DC works very well in areas of the system where there is high variability (and uncertainty) and LSS maximises efficiency in more stable facets of the process. </vt:lpstr>
      <vt:lpstr>References (1)</vt:lpstr>
      <vt:lpstr>References (2)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Cardiff Met</dc:creator>
  <cp:lastModifiedBy>Ndrecaj, Vera</cp:lastModifiedBy>
  <cp:revision>37</cp:revision>
  <dcterms:created xsi:type="dcterms:W3CDTF">2014-10-09T14:40:03Z</dcterms:created>
  <dcterms:modified xsi:type="dcterms:W3CDTF">2021-05-14T17:41:35Z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0x01010026A67F10AEE57D41B5A4E2880DD073C5</vt:lpwstr>
  </property>
</Properties>
</file>