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4"/>
  </p:notesMasterIdLst>
  <p:sldIdLst>
    <p:sldId id="256" r:id="rId2"/>
    <p:sldId id="276" r:id="rId3"/>
    <p:sldId id="257" r:id="rId4"/>
    <p:sldId id="258" r:id="rId5"/>
    <p:sldId id="260" r:id="rId6"/>
    <p:sldId id="273" r:id="rId7"/>
    <p:sldId id="277" r:id="rId8"/>
    <p:sldId id="261" r:id="rId9"/>
    <p:sldId id="278" r:id="rId10"/>
    <p:sldId id="279" r:id="rId11"/>
    <p:sldId id="267" r:id="rId12"/>
    <p:sldId id="263" r:id="rId13"/>
    <p:sldId id="264" r:id="rId14"/>
    <p:sldId id="265" r:id="rId15"/>
    <p:sldId id="266" r:id="rId16"/>
    <p:sldId id="275" r:id="rId17"/>
    <p:sldId id="280" r:id="rId18"/>
    <p:sldId id="262" r:id="rId19"/>
    <p:sldId id="270" r:id="rId20"/>
    <p:sldId id="271" r:id="rId21"/>
    <p:sldId id="272" r:id="rId22"/>
    <p:sldId id="281" r:id="rId2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006" autoAdjust="0"/>
    <p:restoredTop sz="77249" autoAdjust="0"/>
  </p:normalViewPr>
  <p:slideViewPr>
    <p:cSldViewPr snapToGrid="0">
      <p:cViewPr varScale="1">
        <p:scale>
          <a:sx n="96" d="100"/>
          <a:sy n="96" d="100"/>
        </p:scale>
        <p:origin x="653"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40432CA-4BD7-4303-8EEF-B3028F0BB438}" type="datetimeFigureOut">
              <a:rPr lang="en-GB" smtClean="0"/>
              <a:t>16/05/2021</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B4CE5B3-5BD5-411C-B63B-0B354BCE19A5}" type="slidenum">
              <a:rPr lang="en-GB" smtClean="0"/>
              <a:t>‹#›</a:t>
            </a:fld>
            <a:endParaRPr lang="en-GB"/>
          </a:p>
        </p:txBody>
      </p:sp>
    </p:spTree>
    <p:extLst>
      <p:ext uri="{BB962C8B-B14F-4D97-AF65-F5344CB8AC3E}">
        <p14:creationId xmlns:p14="http://schemas.microsoft.com/office/powerpoint/2010/main" val="215899388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baseline="0" dirty="0">
                <a:solidFill>
                  <a:srgbClr val="000000"/>
                </a:solidFill>
                <a:latin typeface="Times New Roman" panose="02020603050405020304" pitchFamily="18" charset="0"/>
              </a:rPr>
              <a:t>Explain what is consumer neuroscience. How emotions helps us better understand consumer behavior.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i="0" u="none" strike="noStrike" baseline="0" dirty="0">
              <a:solidFill>
                <a:srgbClr val="000000"/>
              </a:solidFill>
              <a:latin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solidFill>
                  <a:srgbClr val="080808"/>
                </a:solidFill>
              </a:rPr>
              <a:t>Traditionally the research trend has relied heavily on thought process at the expense of emotions in predicting consumer behaviour. However, consumer neuroscience with the aid of modern technology has enabled us to redefine the crucial role of emotions in predicting and understanding consumer behaviour.</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i="0" u="none" strike="noStrike" baseline="0" dirty="0">
              <a:solidFill>
                <a:srgbClr val="000000"/>
              </a:solidFill>
              <a:latin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rgbClr val="000000"/>
                </a:solidFill>
                <a:effectLst/>
                <a:ea typeface="Calibri" panose="020F0502020204030204" pitchFamily="34" charset="0"/>
              </a:rPr>
              <a:t>Neuroimaging tools have made it possible to observe and measure brain activity related to human behavior and based on the interpretations and integration of activation recorded in the brain and enhance understanding of human behavior. Consumer neuroscience research has made it possible to empirically show that emotions and reason not only co-exist but also interact more often than we ever imagined</a:t>
            </a:r>
            <a:endParaRPr lang="en-US" sz="1200" b="0" i="0" u="none" strike="noStrike" baseline="0" dirty="0">
              <a:solidFill>
                <a:srgbClr val="000000"/>
              </a:solidFill>
              <a:latin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i="0" u="none" strike="noStrike" baseline="0" dirty="0">
              <a:solidFill>
                <a:srgbClr val="000000"/>
              </a:solidFill>
              <a:latin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baseline="0" dirty="0">
                <a:solidFill>
                  <a:srgbClr val="000000"/>
                </a:solidFill>
                <a:latin typeface="Times New Roman" panose="02020603050405020304" pitchFamily="18" charset="0"/>
              </a:rPr>
              <a:t>Different Types of Neuromarketing methods to measure brain activity for better understanding consumer </a:t>
            </a:r>
            <a:r>
              <a:rPr lang="en-US" sz="1200" b="0" i="0" u="none" strike="noStrike" baseline="0" dirty="0" err="1">
                <a:solidFill>
                  <a:srgbClr val="000000"/>
                </a:solidFill>
                <a:latin typeface="Times New Roman" panose="02020603050405020304" pitchFamily="18" charset="0"/>
              </a:rPr>
              <a:t>behaviour</a:t>
            </a:r>
            <a:r>
              <a:rPr lang="en-US" sz="1200" b="0" i="0" u="none" strike="noStrike" baseline="0" dirty="0">
                <a:solidFill>
                  <a:srgbClr val="000000"/>
                </a:solidFill>
                <a:latin typeface="Times New Roman" panose="02020603050405020304" pitchFamily="18" charset="0"/>
              </a:rPr>
              <a:t>. FMRI, Spectroscopy, EEG, MEG, Eye Tracking, Facial Coding</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i="0" u="none" strike="noStrike" baseline="0" dirty="0">
              <a:solidFill>
                <a:srgbClr val="000000"/>
              </a:solidFill>
              <a:latin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i="0" u="none" strike="noStrike" baseline="0" dirty="0">
              <a:solidFill>
                <a:srgbClr val="000000"/>
              </a:solidFill>
              <a:latin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baseline="0" dirty="0">
                <a:solidFill>
                  <a:srgbClr val="000000"/>
                </a:solidFill>
                <a:latin typeface="Times New Roman" panose="02020603050405020304" pitchFamily="18" charset="0"/>
              </a:rPr>
              <a:t>This is particularly important, as marketers and academicians alike want to understand how emotions influence consumers in the post covid world. A better understanding of consumer emotions and how it affects their behaviors will be the determining factor for the new businesses to flourish in this emerging highly complex world. This paper presents an understanding of how emotions influence behavior from the neuromarketing perspective.</a:t>
            </a:r>
          </a:p>
          <a:p>
            <a:endParaRPr lang="en-GB" dirty="0"/>
          </a:p>
        </p:txBody>
      </p:sp>
      <p:sp>
        <p:nvSpPr>
          <p:cNvPr id="4" name="Slide Number Placeholder 3"/>
          <p:cNvSpPr>
            <a:spLocks noGrp="1"/>
          </p:cNvSpPr>
          <p:nvPr>
            <p:ph type="sldNum" sz="quarter" idx="5"/>
          </p:nvPr>
        </p:nvSpPr>
        <p:spPr/>
        <p:txBody>
          <a:bodyPr/>
          <a:lstStyle/>
          <a:p>
            <a:fld id="{EB4CE5B3-5BD5-411C-B63B-0B354BCE19A5}" type="slidenum">
              <a:rPr lang="en-GB" smtClean="0"/>
              <a:t>3</a:t>
            </a:fld>
            <a:endParaRPr lang="en-GB"/>
          </a:p>
        </p:txBody>
      </p:sp>
    </p:spTree>
    <p:extLst>
      <p:ext uri="{BB962C8B-B14F-4D97-AF65-F5344CB8AC3E}">
        <p14:creationId xmlns:p14="http://schemas.microsoft.com/office/powerpoint/2010/main" val="417444575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dirty="0">
                <a:effectLst/>
                <a:latin typeface="Times New Roman" panose="02020603050405020304" pitchFamily="18" charset="0"/>
                <a:ea typeface="Calibri" panose="020F0502020204030204" pitchFamily="34" charset="0"/>
              </a:rPr>
              <a:t>An example of this is provided by </a:t>
            </a:r>
            <a:r>
              <a:rPr lang="en-GB" sz="1200" dirty="0" err="1">
                <a:effectLst/>
                <a:latin typeface="Times New Roman" panose="02020603050405020304" pitchFamily="18" charset="0"/>
                <a:ea typeface="Calibri" panose="020F0502020204030204" pitchFamily="34" charset="0"/>
              </a:rPr>
              <a:t>Plassmann</a:t>
            </a:r>
            <a:r>
              <a:rPr lang="en-GB" sz="1200" dirty="0">
                <a:effectLst/>
                <a:latin typeface="Times New Roman" panose="02020603050405020304" pitchFamily="18" charset="0"/>
                <a:ea typeface="Calibri" panose="020F0502020204030204" pitchFamily="34" charset="0"/>
              </a:rPr>
              <a:t> et al., (2008) who showed that people actually rated the perceived higher priced wine as tasting better (and the brain activity supported the results).</a:t>
            </a:r>
          </a:p>
          <a:p>
            <a:endParaRPr lang="en-GB" sz="1200" dirty="0">
              <a:effectLst/>
              <a:latin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effectLst/>
                <a:latin typeface="Times New Roman" panose="02020603050405020304" pitchFamily="18" charset="0"/>
                <a:ea typeface="Calibri" panose="020F0502020204030204" pitchFamily="34" charset="0"/>
                <a:cs typeface="Times New Roman" panose="02020603050405020304" pitchFamily="18" charset="0"/>
              </a:rPr>
              <a:t>Their research fundamentally addressed the question of “what is the effect of high vs. low prices information on the experienced utility and their neural representation”. The results revealed that among other things higher priced wine led to an increased experience of pleasantness in brain attributed to neural activation of medial prefrontal cortex and anterior cingulate cortex. The subjects also regarded the more expensive wine as better than the low priced wine even when both wines were actually the same. </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p>
            <a:endParaRPr lang="en-GB" dirty="0"/>
          </a:p>
        </p:txBody>
      </p:sp>
      <p:sp>
        <p:nvSpPr>
          <p:cNvPr id="4" name="Slide Number Placeholder 3"/>
          <p:cNvSpPr>
            <a:spLocks noGrp="1"/>
          </p:cNvSpPr>
          <p:nvPr>
            <p:ph type="sldNum" sz="quarter" idx="5"/>
          </p:nvPr>
        </p:nvSpPr>
        <p:spPr/>
        <p:txBody>
          <a:bodyPr/>
          <a:lstStyle/>
          <a:p>
            <a:fld id="{EB4CE5B3-5BD5-411C-B63B-0B354BCE19A5}" type="slidenum">
              <a:rPr lang="en-GB" smtClean="0"/>
              <a:t>12</a:t>
            </a:fld>
            <a:endParaRPr lang="en-GB"/>
          </a:p>
        </p:txBody>
      </p:sp>
    </p:spTree>
    <p:extLst>
      <p:ext uri="{BB962C8B-B14F-4D97-AF65-F5344CB8AC3E}">
        <p14:creationId xmlns:p14="http://schemas.microsoft.com/office/powerpoint/2010/main" val="400058595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dirty="0">
                <a:effectLst/>
                <a:latin typeface="Times New Roman" panose="02020603050405020304" pitchFamily="18" charset="0"/>
                <a:ea typeface="Calibri" panose="020F0502020204030204" pitchFamily="34" charset="0"/>
                <a:cs typeface="Times New Roman" panose="02020603050405020304" pitchFamily="18" charset="0"/>
              </a:rPr>
              <a:t>Based on this traditional theory, researchers assumed that ads of short duration comprising of images and tunes are processed by the right side of the hemisphere (Ley, 1983; Krugman’s, 1977; Appel, Weinstein and Weinstein, 1979; </a:t>
            </a:r>
            <a:r>
              <a:rPr lang="en-GB" sz="1800" dirty="0" err="1">
                <a:effectLst/>
                <a:latin typeface="Times New Roman" panose="02020603050405020304" pitchFamily="18" charset="0"/>
                <a:ea typeface="Calibri" panose="020F0502020204030204" pitchFamily="34" charset="0"/>
                <a:cs typeface="Times New Roman" panose="02020603050405020304" pitchFamily="18" charset="0"/>
              </a:rPr>
              <a:t>Hirscham</a:t>
            </a:r>
            <a:r>
              <a:rPr lang="en-GB" sz="1800" dirty="0">
                <a:effectLst/>
                <a:latin typeface="Times New Roman" panose="02020603050405020304" pitchFamily="18" charset="0"/>
                <a:ea typeface="Calibri" panose="020F0502020204030204" pitchFamily="34" charset="0"/>
                <a:cs typeface="Times New Roman" panose="02020603050405020304" pitchFamily="18" charset="0"/>
              </a:rPr>
              <a:t>, 1983; </a:t>
            </a:r>
            <a:r>
              <a:rPr lang="en-GB" sz="1800" dirty="0" err="1">
                <a:effectLst/>
                <a:latin typeface="Times New Roman" panose="02020603050405020304" pitchFamily="18" charset="0"/>
                <a:ea typeface="Calibri" panose="020F0502020204030204" pitchFamily="34" charset="0"/>
                <a:cs typeface="Times New Roman" panose="02020603050405020304" pitchFamily="18" charset="0"/>
              </a:rPr>
              <a:t>Childer</a:t>
            </a:r>
            <a:r>
              <a:rPr lang="en-GB" sz="1800" dirty="0">
                <a:effectLst/>
                <a:latin typeface="Times New Roman" panose="02020603050405020304" pitchFamily="18" charset="0"/>
                <a:ea typeface="Calibri" panose="020F0502020204030204" pitchFamily="34" charset="0"/>
                <a:cs typeface="Times New Roman" panose="02020603050405020304" pitchFamily="18" charset="0"/>
              </a:rPr>
              <a:t>, Houston, and Heckler, 1985), which process the possibly subconscious, lower order, passive and emotional responses. Similarly, ads laden with factual information and print oriented descriptive nature are processed in the left side of the brain (Ornstein, 1973; </a:t>
            </a:r>
            <a:r>
              <a:rPr lang="en-GB" sz="1800" dirty="0" err="1">
                <a:effectLst/>
                <a:latin typeface="Times New Roman" panose="02020603050405020304" pitchFamily="18" charset="0"/>
                <a:ea typeface="Calibri" panose="020F0502020204030204" pitchFamily="34" charset="0"/>
                <a:cs typeface="Times New Roman" panose="02020603050405020304" pitchFamily="18" charset="0"/>
              </a:rPr>
              <a:t>Hirscham</a:t>
            </a:r>
            <a:r>
              <a:rPr lang="en-GB" sz="1800" dirty="0">
                <a:effectLst/>
                <a:latin typeface="Times New Roman" panose="02020603050405020304" pitchFamily="18" charset="0"/>
                <a:ea typeface="Calibri" panose="020F0502020204030204" pitchFamily="34" charset="0"/>
                <a:cs typeface="Times New Roman" panose="02020603050405020304" pitchFamily="18" charset="0"/>
              </a:rPr>
              <a:t>, 1983; Hansen, 1981; Krugman’s, 1977).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GB" dirty="0"/>
          </a:p>
          <a:p>
            <a:endParaRPr lang="en-GB" dirty="0"/>
          </a:p>
          <a:p>
            <a:r>
              <a:rPr lang="en-GB" sz="1800" dirty="0">
                <a:effectLst/>
                <a:latin typeface="Times New Roman" panose="02020603050405020304" pitchFamily="18" charset="0"/>
                <a:ea typeface="Calibri" panose="020F0502020204030204" pitchFamily="34" charset="0"/>
              </a:rPr>
              <a:t>Contrary to the above hypothetical standpoint, recent neuroscientific  research investigating the lateralization of brain function in  emotions has shown that emotions are not only processed in the right hemisphere of the brain, but bilaterally (meaning on both the sides of the hemisphere left and right) (Wager et al., 2003)</a:t>
            </a:r>
            <a:endParaRPr lang="en-GB" dirty="0"/>
          </a:p>
        </p:txBody>
      </p:sp>
      <p:sp>
        <p:nvSpPr>
          <p:cNvPr id="4" name="Slide Number Placeholder 3"/>
          <p:cNvSpPr>
            <a:spLocks noGrp="1"/>
          </p:cNvSpPr>
          <p:nvPr>
            <p:ph type="sldNum" sz="quarter" idx="5"/>
          </p:nvPr>
        </p:nvSpPr>
        <p:spPr/>
        <p:txBody>
          <a:bodyPr/>
          <a:lstStyle/>
          <a:p>
            <a:fld id="{EB4CE5B3-5BD5-411C-B63B-0B354BCE19A5}" type="slidenum">
              <a:rPr lang="en-GB" smtClean="0"/>
              <a:t>13</a:t>
            </a:fld>
            <a:endParaRPr lang="en-GB"/>
          </a:p>
        </p:txBody>
      </p:sp>
    </p:spTree>
    <p:extLst>
      <p:ext uri="{BB962C8B-B14F-4D97-AF65-F5344CB8AC3E}">
        <p14:creationId xmlns:p14="http://schemas.microsoft.com/office/powerpoint/2010/main" val="109518291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800" dirty="0">
                <a:effectLst/>
                <a:latin typeface="Times New Roman" panose="02020603050405020304" pitchFamily="18" charset="0"/>
                <a:ea typeface="Calibri" panose="020F0502020204030204" pitchFamily="34" charset="0"/>
              </a:rPr>
              <a:t>Of particular importance to managers and decision makers is how the brain processes and stores advertising stimuli. Studies conducted by Kenning et al., (2007) and </a:t>
            </a:r>
            <a:r>
              <a:rPr lang="en-GB" sz="1800" dirty="0" err="1">
                <a:effectLst/>
                <a:latin typeface="Times New Roman" panose="02020603050405020304" pitchFamily="18" charset="0"/>
                <a:ea typeface="Calibri" panose="020F0502020204030204" pitchFamily="34" charset="0"/>
              </a:rPr>
              <a:t>Plassmann</a:t>
            </a:r>
            <a:r>
              <a:rPr lang="en-GB" sz="1800" dirty="0">
                <a:effectLst/>
                <a:latin typeface="Times New Roman" panose="02020603050405020304" pitchFamily="18" charset="0"/>
                <a:ea typeface="Calibri" panose="020F0502020204030204" pitchFamily="34" charset="0"/>
              </a:rPr>
              <a:t> et al., (2007) attempted to answer this question by locating neural correlates of advertisements deemed attractive by viewers. Subjects rated the attractiveness of different ads while their brain activity was recorded</a:t>
            </a:r>
          </a:p>
          <a:p>
            <a:endParaRPr lang="en-GB" sz="1800" dirty="0">
              <a:effectLst/>
              <a:latin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dirty="0">
                <a:effectLst/>
                <a:latin typeface="Times New Roman" panose="02020603050405020304" pitchFamily="18" charset="0"/>
                <a:ea typeface="Calibri" panose="020F0502020204030204" pitchFamily="34" charset="0"/>
                <a:cs typeface="Times New Roman" panose="02020603050405020304" pitchFamily="18" charset="0"/>
              </a:rPr>
              <a:t>Hence, emotions emanating from the repeated exposure of a familiar celebrity face could induce trust on the promotional message.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GB" dirty="0"/>
          </a:p>
          <a:p>
            <a:endParaRPr lang="en-GB" dirty="0"/>
          </a:p>
        </p:txBody>
      </p:sp>
      <p:sp>
        <p:nvSpPr>
          <p:cNvPr id="4" name="Slide Number Placeholder 3"/>
          <p:cNvSpPr>
            <a:spLocks noGrp="1"/>
          </p:cNvSpPr>
          <p:nvPr>
            <p:ph type="sldNum" sz="quarter" idx="5"/>
          </p:nvPr>
        </p:nvSpPr>
        <p:spPr/>
        <p:txBody>
          <a:bodyPr/>
          <a:lstStyle/>
          <a:p>
            <a:fld id="{EB4CE5B3-5BD5-411C-B63B-0B354BCE19A5}" type="slidenum">
              <a:rPr lang="en-GB" smtClean="0"/>
              <a:t>14</a:t>
            </a:fld>
            <a:endParaRPr lang="en-GB"/>
          </a:p>
        </p:txBody>
      </p:sp>
    </p:spTree>
    <p:extLst>
      <p:ext uri="{BB962C8B-B14F-4D97-AF65-F5344CB8AC3E}">
        <p14:creationId xmlns:p14="http://schemas.microsoft.com/office/powerpoint/2010/main" val="363296803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i="0" u="none" strike="noStrike" baseline="0" dirty="0">
                <a:solidFill>
                  <a:srgbClr val="000000"/>
                </a:solidFill>
              </a:rPr>
              <a:t>The role of emotions in consumer buying behaviour is an established domain (</a:t>
            </a:r>
            <a:r>
              <a:rPr lang="en-GB" sz="1200" i="0" u="none" strike="noStrike" baseline="0" dirty="0" err="1">
                <a:solidFill>
                  <a:srgbClr val="000000"/>
                </a:solidFill>
              </a:rPr>
              <a:t>Bagozzi</a:t>
            </a:r>
            <a:r>
              <a:rPr lang="en-GB" sz="1200" i="0" u="none" strike="noStrike" baseline="0" dirty="0">
                <a:solidFill>
                  <a:srgbClr val="000000"/>
                </a:solidFill>
              </a:rPr>
              <a:t> et al., 1999). The extensive role of emotions is justified in contributing a lion’s share in consumer attitudes formation (</a:t>
            </a:r>
            <a:r>
              <a:rPr lang="en-GB" sz="1200" i="0" u="none" strike="noStrike" baseline="0" dirty="0" err="1">
                <a:solidFill>
                  <a:srgbClr val="000000"/>
                </a:solidFill>
              </a:rPr>
              <a:t>Erevelles</a:t>
            </a:r>
            <a:r>
              <a:rPr lang="en-GB" sz="1200" i="0" u="none" strike="noStrike" baseline="0" dirty="0">
                <a:solidFill>
                  <a:srgbClr val="000000"/>
                </a:solidFill>
              </a:rPr>
              <a:t>, 1998; Kim et al., 1998), advertisements (Holbrook &amp; Batra, 1987), buying behaviour (</a:t>
            </a:r>
            <a:r>
              <a:rPr lang="en-GB" sz="1200" i="0" u="none" strike="noStrike" baseline="0" dirty="0" err="1">
                <a:solidFill>
                  <a:srgbClr val="000000"/>
                </a:solidFill>
              </a:rPr>
              <a:t>Laros</a:t>
            </a:r>
            <a:r>
              <a:rPr lang="en-GB" sz="1200" i="0" u="none" strike="noStrike" baseline="0" dirty="0">
                <a:solidFill>
                  <a:srgbClr val="000000"/>
                </a:solidFill>
              </a:rPr>
              <a:t> &amp; Steenkamp, 2005), segmentation (</a:t>
            </a:r>
            <a:r>
              <a:rPr lang="en-GB" sz="1200" i="0" u="none" strike="noStrike" baseline="0" dirty="0" err="1">
                <a:solidFill>
                  <a:srgbClr val="000000"/>
                </a:solidFill>
              </a:rPr>
              <a:t>Bigne</a:t>
            </a:r>
            <a:r>
              <a:rPr lang="en-GB" sz="1200" i="0" u="none" strike="noStrike" baseline="0" dirty="0">
                <a:solidFill>
                  <a:srgbClr val="000000"/>
                </a:solidFill>
              </a:rPr>
              <a:t> &amp; Andreu, 2004), price fairness judgements (Xia et al., 2004), preference formation (Damasio,2004) and consumer satisfaction (Oliver et al., 1997). </a:t>
            </a:r>
          </a:p>
          <a:p>
            <a:endParaRPr lang="en-GB" dirty="0"/>
          </a:p>
          <a:p>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i="0" dirty="0">
                <a:solidFill>
                  <a:srgbClr val="FF0000"/>
                </a:solidFill>
                <a:effectLst/>
              </a:rPr>
              <a:t>The COVID-19 pandemic has dramatically changed the nature of our social interactions for example protective equipment, distancing measures, increased reliance on digital technology and many other changes have significantly influence the ability to comprehend others’ emotions and, thus, to effectively interact with each others </a:t>
            </a:r>
            <a:r>
              <a:rPr lang="en-GB" sz="1200" dirty="0">
                <a:solidFill>
                  <a:srgbClr val="FF0000"/>
                </a:solidFill>
              </a:rPr>
              <a:t>(</a:t>
            </a:r>
            <a:r>
              <a:rPr lang="en-GB" sz="1200" dirty="0" err="1">
                <a:solidFill>
                  <a:srgbClr val="FF0000"/>
                </a:solidFill>
              </a:rPr>
              <a:t>Calbi</a:t>
            </a:r>
            <a:r>
              <a:rPr lang="en-GB" sz="1200" dirty="0">
                <a:solidFill>
                  <a:srgbClr val="FF0000"/>
                </a:solidFill>
              </a:rPr>
              <a:t> et al., 2021; Carbon, 2020). For many businesses this means they need a better understanding of these new norms for successful operation of their businesses.</a:t>
            </a:r>
          </a:p>
          <a:p>
            <a:endParaRPr lang="en-GB" dirty="0"/>
          </a:p>
        </p:txBody>
      </p:sp>
      <p:sp>
        <p:nvSpPr>
          <p:cNvPr id="4" name="Slide Number Placeholder 3"/>
          <p:cNvSpPr>
            <a:spLocks noGrp="1"/>
          </p:cNvSpPr>
          <p:nvPr>
            <p:ph type="sldNum" sz="quarter" idx="5"/>
          </p:nvPr>
        </p:nvSpPr>
        <p:spPr/>
        <p:txBody>
          <a:bodyPr/>
          <a:lstStyle/>
          <a:p>
            <a:fld id="{EB4CE5B3-5BD5-411C-B63B-0B354BCE19A5}" type="slidenum">
              <a:rPr lang="en-GB" smtClean="0"/>
              <a:t>4</a:t>
            </a:fld>
            <a:endParaRPr lang="en-GB"/>
          </a:p>
        </p:txBody>
      </p:sp>
    </p:spTree>
    <p:extLst>
      <p:ext uri="{BB962C8B-B14F-4D97-AF65-F5344CB8AC3E}">
        <p14:creationId xmlns:p14="http://schemas.microsoft.com/office/powerpoint/2010/main" val="110534852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GB" sz="1200" dirty="0">
                <a:effectLst/>
                <a:ea typeface="Calibri" panose="020F0502020204030204" pitchFamily="34" charset="0"/>
                <a:cs typeface="Times New Roman" panose="02020603050405020304" pitchFamily="18" charset="0"/>
              </a:rPr>
              <a:t>Bechara et al. (2005) showed through the Iowa gambling task (IGT) that emotions are in fact an integral part of effective decision-making and preferences. In an experiment when amygdala (part of the brain associated with the processing of emotions) is damaged, people kept losing money by making the wrong decision in comparison to normal people. This instigated the thought that emotions are an integral part of decision-making through its anticipation of providing the impetus for the future events</a:t>
            </a:r>
          </a:p>
          <a:p>
            <a:pPr algn="l"/>
            <a:r>
              <a:rPr lang="en-GB" sz="1200" dirty="0">
                <a:effectLst/>
                <a:ea typeface="Calibri" panose="020F0502020204030204" pitchFamily="34" charset="0"/>
                <a:cs typeface="Times New Roman" panose="02020603050405020304" pitchFamily="18" charset="0"/>
              </a:rPr>
              <a:t>In this case, the absence of emotional signalling (because of the amygdala damage) resulted in the wrong choices and losses for these people as they were unable to register how it felt to take the wrong decision. An interesting thing to note in their experiment was that these people performed equivalently to normal people on tasks which required cognitive abilities and skills such as intelligence tests and typical cost-benefit analysis.</a:t>
            </a:r>
          </a:p>
          <a:p>
            <a:endParaRPr lang="en-GB" dirty="0"/>
          </a:p>
          <a:p>
            <a:endParaRPr lang="en-GB" dirty="0"/>
          </a:p>
        </p:txBody>
      </p:sp>
      <p:sp>
        <p:nvSpPr>
          <p:cNvPr id="4" name="Slide Number Placeholder 3"/>
          <p:cNvSpPr>
            <a:spLocks noGrp="1"/>
          </p:cNvSpPr>
          <p:nvPr>
            <p:ph type="sldNum" sz="quarter" idx="5"/>
          </p:nvPr>
        </p:nvSpPr>
        <p:spPr/>
        <p:txBody>
          <a:bodyPr/>
          <a:lstStyle/>
          <a:p>
            <a:fld id="{EB4CE5B3-5BD5-411C-B63B-0B354BCE19A5}" type="slidenum">
              <a:rPr lang="en-GB" smtClean="0"/>
              <a:t>5</a:t>
            </a:fld>
            <a:endParaRPr lang="en-GB"/>
          </a:p>
        </p:txBody>
      </p:sp>
    </p:spTree>
    <p:extLst>
      <p:ext uri="{BB962C8B-B14F-4D97-AF65-F5344CB8AC3E}">
        <p14:creationId xmlns:p14="http://schemas.microsoft.com/office/powerpoint/2010/main" val="139429339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baseline="0" dirty="0">
                <a:solidFill>
                  <a:srgbClr val="000000"/>
                </a:solidFill>
              </a:rPr>
              <a:t>Studies have suggested that ninety-five percent of thinking takes place in our unconscious minds of which the common chunk includes the processing of emotions, thoughts, memories and other cognitive processes that we cannot articulate (</a:t>
            </a:r>
            <a:r>
              <a:rPr lang="en-US" sz="1200" b="0" i="0" u="none" strike="noStrike" baseline="0" dirty="0" err="1">
                <a:solidFill>
                  <a:srgbClr val="000000"/>
                </a:solidFill>
              </a:rPr>
              <a:t>Zaltman</a:t>
            </a:r>
            <a:r>
              <a:rPr lang="en-US" sz="1200" b="0" i="0" u="none" strike="noStrike" baseline="0" dirty="0">
                <a:solidFill>
                  <a:srgbClr val="000000"/>
                </a:solidFill>
              </a:rPr>
              <a:t>, 2003). Consumer neuroscience </a:t>
            </a:r>
            <a:r>
              <a:rPr lang="en-US" sz="1200" dirty="0">
                <a:solidFill>
                  <a:srgbClr val="000000"/>
                </a:solidFill>
              </a:rPr>
              <a:t>studies have shown that a</a:t>
            </a:r>
            <a:r>
              <a:rPr lang="en-US" sz="1200" b="0" i="0" u="none" strike="noStrike" baseline="0" dirty="0">
                <a:solidFill>
                  <a:srgbClr val="000000"/>
                </a:solidFill>
              </a:rPr>
              <a:t>side from the impact of emotions on preferences, immediate emotions emanating from the evaluation process itself can also affect choices (</a:t>
            </a:r>
            <a:r>
              <a:rPr lang="en-US" sz="1200" b="0" i="0" u="none" strike="noStrike" baseline="0" dirty="0" err="1">
                <a:solidFill>
                  <a:srgbClr val="000000"/>
                </a:solidFill>
              </a:rPr>
              <a:t>Adaval</a:t>
            </a:r>
            <a:r>
              <a:rPr lang="en-US" sz="1200" b="0" i="0" u="none" strike="noStrike" baseline="0" dirty="0">
                <a:solidFill>
                  <a:srgbClr val="000000"/>
                </a:solidFill>
              </a:rPr>
              <a:t>, 2001; </a:t>
            </a:r>
            <a:r>
              <a:rPr lang="en-US" sz="1200" b="0" i="0" u="none" strike="noStrike" baseline="0" dirty="0" err="1">
                <a:solidFill>
                  <a:srgbClr val="000000"/>
                </a:solidFill>
              </a:rPr>
              <a:t>Erevelles</a:t>
            </a:r>
            <a:r>
              <a:rPr lang="en-US" sz="1200" b="0" i="0" u="none" strike="noStrike" baseline="0" dirty="0">
                <a:solidFill>
                  <a:srgbClr val="000000"/>
                </a:solidFill>
              </a:rPr>
              <a:t>, 1998; Pham et al., 2001). Emotions emanating during the experience phase of evaluation or enjoying the product is an important phase in which emotions plays a prominent role in deciding in </a:t>
            </a:r>
            <a:r>
              <a:rPr lang="en-US" sz="1200" b="0" i="0" u="none" strike="noStrike" baseline="0" dirty="0" err="1">
                <a:solidFill>
                  <a:srgbClr val="000000"/>
                </a:solidFill>
              </a:rPr>
              <a:t>favour</a:t>
            </a:r>
            <a:r>
              <a:rPr lang="en-US" sz="1200" b="0" i="0" u="none" strike="noStrike" baseline="0" dirty="0">
                <a:solidFill>
                  <a:srgbClr val="000000"/>
                </a:solidFill>
              </a:rPr>
              <a:t> or against a particular alternative (</a:t>
            </a:r>
            <a:r>
              <a:rPr lang="en-US" sz="1200" b="0" i="0" u="none" strike="noStrike" baseline="0" dirty="0" err="1">
                <a:solidFill>
                  <a:srgbClr val="000000"/>
                </a:solidFill>
              </a:rPr>
              <a:t>Richins</a:t>
            </a:r>
            <a:r>
              <a:rPr lang="en-US" sz="1200" b="0" i="0" u="none" strike="noStrike" baseline="0" dirty="0">
                <a:solidFill>
                  <a:srgbClr val="000000"/>
                </a:solidFill>
              </a:rPr>
              <a:t>, 1997). </a:t>
            </a:r>
          </a:p>
          <a:p>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baseline="0" dirty="0">
                <a:solidFill>
                  <a:srgbClr val="000000"/>
                </a:solidFill>
              </a:rPr>
              <a:t>This begs the questions that how these experiences will be replicated for the various brands and products under new normal and whether newer  brands will be able to </a:t>
            </a:r>
            <a:r>
              <a:rPr lang="en-GB" sz="1200" dirty="0">
                <a:effectLst/>
                <a:ea typeface="Calibri" panose="020F0502020204030204" pitchFamily="34" charset="0"/>
              </a:rPr>
              <a:t>evoke emotional and visceral bodily responses, and sensation during encoding and retrieval  of their products and serv</a:t>
            </a:r>
            <a:r>
              <a:rPr lang="en-GB" sz="1200" dirty="0">
                <a:ea typeface="Calibri" panose="020F0502020204030204" pitchFamily="34" charset="0"/>
              </a:rPr>
              <a:t>ices </a:t>
            </a:r>
            <a:r>
              <a:rPr lang="en-GB" sz="1200" dirty="0">
                <a:effectLst/>
                <a:ea typeface="Calibri" panose="020F0502020204030204" pitchFamily="34" charset="0"/>
              </a:rPr>
              <a:t>(Izard, 2009; Damasio, 1994). Trial and sampling is particularly important for newer brands due to lower brand awareness and hence acts as a major component to influence consumer behaviours. Under the new normal with th</a:t>
            </a:r>
            <a:r>
              <a:rPr lang="en-GB" sz="1200" dirty="0">
                <a:ea typeface="Calibri" panose="020F0502020204030204" pitchFamily="34" charset="0"/>
              </a:rPr>
              <a:t>e purchases shifting online and limited opportunities to experience brands products and services how this setup will be replicated to balance a critical component of small businesses?</a:t>
            </a:r>
          </a:p>
          <a:p>
            <a:endParaRPr lang="en-GB" dirty="0"/>
          </a:p>
        </p:txBody>
      </p:sp>
      <p:sp>
        <p:nvSpPr>
          <p:cNvPr id="4" name="Slide Number Placeholder 3"/>
          <p:cNvSpPr>
            <a:spLocks noGrp="1"/>
          </p:cNvSpPr>
          <p:nvPr>
            <p:ph type="sldNum" sz="quarter" idx="5"/>
          </p:nvPr>
        </p:nvSpPr>
        <p:spPr/>
        <p:txBody>
          <a:bodyPr/>
          <a:lstStyle/>
          <a:p>
            <a:fld id="{EB4CE5B3-5BD5-411C-B63B-0B354BCE19A5}" type="slidenum">
              <a:rPr lang="en-GB" smtClean="0"/>
              <a:t>6</a:t>
            </a:fld>
            <a:endParaRPr lang="en-GB"/>
          </a:p>
        </p:txBody>
      </p:sp>
    </p:spTree>
    <p:extLst>
      <p:ext uri="{BB962C8B-B14F-4D97-AF65-F5344CB8AC3E}">
        <p14:creationId xmlns:p14="http://schemas.microsoft.com/office/powerpoint/2010/main" val="199206622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effectLst/>
                <a:ea typeface="Calibri" panose="020F0502020204030204" pitchFamily="34" charset="0"/>
                <a:cs typeface="Times New Roman" panose="02020603050405020304" pitchFamily="18" charset="0"/>
              </a:rPr>
              <a:t>One of the most compelling irrational choice behaviour is associated with “delayed” vs. “immediate” gratification. Two radically different brain parts are suggested to operate in conditions involving delayed vs. immediate gratifications in phenomena referred to as “time inconsistency”. First, the “delayed reward” is fairly rational and operates out of the pre-frontal cortex involving cost-benefit analysis. Secondly, “immediate gratification of reward” is routed in more emotional regions such as nucleus </a:t>
            </a:r>
            <a:r>
              <a:rPr lang="en-GB" sz="1200" dirty="0" err="1">
                <a:effectLst/>
                <a:ea typeface="Calibri" panose="020F0502020204030204" pitchFamily="34" charset="0"/>
                <a:cs typeface="Times New Roman" panose="02020603050405020304" pitchFamily="18" charset="0"/>
              </a:rPr>
              <a:t>accumbens</a:t>
            </a:r>
            <a:r>
              <a:rPr lang="en-GB" sz="1200" dirty="0">
                <a:effectLst/>
                <a:ea typeface="Calibri" panose="020F0502020204030204" pitchFamily="34" charset="0"/>
                <a:cs typeface="Times New Roman" panose="02020603050405020304" pitchFamily="18" charset="0"/>
              </a:rPr>
              <a:t> and ventral tegmental areas of the limbic system (</a:t>
            </a:r>
            <a:r>
              <a:rPr lang="en-GB" sz="1200" dirty="0" err="1">
                <a:effectLst/>
                <a:ea typeface="Calibri" panose="020F0502020204030204" pitchFamily="34" charset="0"/>
                <a:cs typeface="Times New Roman" panose="02020603050405020304" pitchFamily="18" charset="0"/>
              </a:rPr>
              <a:t>Diekhof</a:t>
            </a:r>
            <a:r>
              <a:rPr lang="en-GB" sz="1200" dirty="0">
                <a:effectLst/>
                <a:ea typeface="Calibri" panose="020F0502020204030204" pitchFamily="34" charset="0"/>
                <a:cs typeface="Times New Roman" panose="02020603050405020304" pitchFamily="18" charset="0"/>
              </a:rPr>
              <a:t> &amp; Gruber, 2010; McClure et al., 2004).</a:t>
            </a:r>
          </a:p>
          <a:p>
            <a:endParaRPr lang="en-GB" dirty="0"/>
          </a:p>
          <a:p>
            <a:endParaRPr lang="en-GB" dirty="0"/>
          </a:p>
          <a:p>
            <a:pPr algn="l"/>
            <a:r>
              <a:rPr lang="en-GB" sz="1200" dirty="0">
                <a:ea typeface="Calibri" panose="020F0502020204030204" pitchFamily="34" charset="0"/>
                <a:cs typeface="Times New Roman" panose="02020603050405020304" pitchFamily="18" charset="0"/>
              </a:rPr>
              <a:t>Questions remains on alternatives to immediate gratifications in the post covid restrictions. But we have seen significantly higher prices for faster delivery services. </a:t>
            </a:r>
          </a:p>
          <a:p>
            <a:pPr algn="l"/>
            <a:endParaRPr lang="en-GB" sz="1200" dirty="0">
              <a:ea typeface="Calibri" panose="020F0502020204030204" pitchFamily="34" charset="0"/>
              <a:cs typeface="Times New Roman" panose="02020603050405020304" pitchFamily="18" charset="0"/>
            </a:endParaRPr>
          </a:p>
          <a:p>
            <a:pPr algn="l"/>
            <a:r>
              <a:rPr lang="en-GB" sz="1200" dirty="0">
                <a:ea typeface="Calibri" panose="020F0502020204030204" pitchFamily="34" charset="0"/>
                <a:cs typeface="Times New Roman" panose="02020603050405020304" pitchFamily="18" charset="0"/>
              </a:rPr>
              <a:t>For online marketers </a:t>
            </a:r>
            <a:r>
              <a:rPr lang="en-GB" sz="1200" dirty="0">
                <a:effectLst/>
                <a:ea typeface="Calibri" panose="020F0502020204030204" pitchFamily="34" charset="0"/>
              </a:rPr>
              <a:t>who use an attention gaining stimulus which focuses on immediate gratification should be aware that this emotionally charged time is the best time for their products to be bought. Hence, more devices that elucidate that emotional surge might result in more impulse purchases. Second, in terms of delivering any brand message marketers should be aware that any factual descriptive information is timed after the emotionally aroused phase. Timing is critical and any factual information laden messages should wait right after the emotionally aroused phase is over or the brand message will be lost in the initial surge of emotions.</a:t>
            </a:r>
            <a:endParaRPr lang="en-GB" sz="1200" dirty="0">
              <a:ea typeface="Calibri" panose="020F0502020204030204" pitchFamily="34" charset="0"/>
              <a:cs typeface="Times New Roman" panose="02020603050405020304" pitchFamily="18" charset="0"/>
            </a:endParaRPr>
          </a:p>
          <a:p>
            <a:endParaRPr lang="en-GB" dirty="0"/>
          </a:p>
        </p:txBody>
      </p:sp>
      <p:sp>
        <p:nvSpPr>
          <p:cNvPr id="4" name="Slide Number Placeholder 3"/>
          <p:cNvSpPr>
            <a:spLocks noGrp="1"/>
          </p:cNvSpPr>
          <p:nvPr>
            <p:ph type="sldNum" sz="quarter" idx="5"/>
          </p:nvPr>
        </p:nvSpPr>
        <p:spPr/>
        <p:txBody>
          <a:bodyPr/>
          <a:lstStyle/>
          <a:p>
            <a:fld id="{EB4CE5B3-5BD5-411C-B63B-0B354BCE19A5}" type="slidenum">
              <a:rPr lang="en-GB" smtClean="0"/>
              <a:t>7</a:t>
            </a:fld>
            <a:endParaRPr lang="en-GB"/>
          </a:p>
        </p:txBody>
      </p:sp>
    </p:spTree>
    <p:extLst>
      <p:ext uri="{BB962C8B-B14F-4D97-AF65-F5344CB8AC3E}">
        <p14:creationId xmlns:p14="http://schemas.microsoft.com/office/powerpoint/2010/main" val="354257829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baseline="0" dirty="0">
                <a:solidFill>
                  <a:srgbClr val="000000"/>
                </a:solidFill>
                <a:latin typeface="Times New Roman" panose="02020603050405020304" pitchFamily="18" charset="0"/>
              </a:rPr>
              <a:t>Marketing scholars are well aware that optimal design based on consumers’ preferences is one of the most important aspects of product sale (Bloch, 1995).  </a:t>
            </a:r>
          </a:p>
          <a:p>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effectLst/>
                <a:latin typeface="Calibri" panose="020F0502020204030204" pitchFamily="34" charset="0"/>
                <a:ea typeface="Calibri" panose="020F0502020204030204" pitchFamily="34" charset="0"/>
                <a:cs typeface="Times New Roman" panose="02020603050405020304" pitchFamily="18" charset="0"/>
              </a:rPr>
              <a:t>Traditionally preferences in consumer behaviour research are traditionally rooted to the cognitive side of things. Their formation typically relies on extensive experience, knowledge and information processing that construct a pattern which results in the formation of preferences for certain brands and products. </a:t>
            </a:r>
            <a:r>
              <a:rPr lang="en-US" sz="1200" b="0" i="0" u="none" strike="noStrike" baseline="0" dirty="0">
                <a:solidFill>
                  <a:srgbClr val="000000"/>
                </a:solidFill>
                <a:latin typeface="Times New Roman" panose="02020603050405020304" pitchFamily="18" charset="0"/>
              </a:rPr>
              <a:t>Contrary to previous conceptualizations which heavily rely on the formation of preferences on cognition recent investigations in the neuroscience have shown that </a:t>
            </a:r>
            <a:r>
              <a:rPr lang="en-US" sz="1200" b="0" i="0" u="none" strike="noStrike" baseline="0" dirty="0">
                <a:latin typeface="Calibri" panose="020F0502020204030204" pitchFamily="34" charset="0"/>
              </a:rPr>
              <a:t>preferences during the decision-making making could be the result of emotions (Bechara et al., 1997) </a:t>
            </a:r>
          </a:p>
          <a:p>
            <a:endParaRPr lang="en-GB" dirty="0"/>
          </a:p>
          <a:p>
            <a:r>
              <a:rPr lang="en-US" sz="1200" dirty="0"/>
              <a:t>The lessons learned during this stage will be replicated to make repeat purchase. Hence, businesses will need to capitalize on linking with their target market at this key stage through projection of positive experienced emotions to recapture the same feelings in the emerging post covid world.</a:t>
            </a:r>
            <a:endParaRPr lang="en-GB" dirty="0"/>
          </a:p>
        </p:txBody>
      </p:sp>
      <p:sp>
        <p:nvSpPr>
          <p:cNvPr id="4" name="Slide Number Placeholder 3"/>
          <p:cNvSpPr>
            <a:spLocks noGrp="1"/>
          </p:cNvSpPr>
          <p:nvPr>
            <p:ph type="sldNum" sz="quarter" idx="5"/>
          </p:nvPr>
        </p:nvSpPr>
        <p:spPr/>
        <p:txBody>
          <a:bodyPr/>
          <a:lstStyle/>
          <a:p>
            <a:fld id="{EB4CE5B3-5BD5-411C-B63B-0B354BCE19A5}" type="slidenum">
              <a:rPr lang="en-GB" smtClean="0"/>
              <a:t>8</a:t>
            </a:fld>
            <a:endParaRPr lang="en-GB"/>
          </a:p>
        </p:txBody>
      </p:sp>
    </p:spTree>
    <p:extLst>
      <p:ext uri="{BB962C8B-B14F-4D97-AF65-F5344CB8AC3E}">
        <p14:creationId xmlns:p14="http://schemas.microsoft.com/office/powerpoint/2010/main" val="251286016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rgbClr val="000000"/>
                </a:solidFill>
              </a:rPr>
              <a:t>Social and peer factors plays a crucial role for preference formation and  have a huge impact in inducing trust in purchase decisions.</a:t>
            </a:r>
            <a:r>
              <a:rPr lang="en-US" sz="1200" b="0" i="0" u="none" strike="noStrike" baseline="0" dirty="0">
                <a:solidFill>
                  <a:srgbClr val="000000"/>
                </a:solidFill>
              </a:rPr>
              <a:t> Evidence from neuroimaging research suggests that dopamine and phenyl ethylamine flood the brain on the exposure of a globally famous celebrity faces like (Brad Pitt, Lionel Messi, Angelina Julie) triggering a huge surge of positively valence emotions inducing trust </a:t>
            </a:r>
            <a:r>
              <a:rPr lang="en-GB" sz="1200" b="0" i="0" u="none" strike="noStrike" baseline="0" dirty="0">
                <a:solidFill>
                  <a:srgbClr val="000000"/>
                </a:solidFill>
              </a:rPr>
              <a:t>(</a:t>
            </a:r>
            <a:r>
              <a:rPr lang="en-GB" sz="1200" b="0" i="0" u="none" strike="noStrike" baseline="0" dirty="0" err="1">
                <a:solidFill>
                  <a:srgbClr val="000000"/>
                </a:solidFill>
              </a:rPr>
              <a:t>Mucha</a:t>
            </a:r>
            <a:r>
              <a:rPr lang="en-GB" sz="1200" b="0" i="0" u="none" strike="noStrike" baseline="0" dirty="0">
                <a:solidFill>
                  <a:srgbClr val="000000"/>
                </a:solidFill>
              </a:rPr>
              <a:t>, 2005). </a:t>
            </a:r>
          </a:p>
          <a:p>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effectLst/>
                <a:latin typeface="Calibri" panose="020F0502020204030204" pitchFamily="34" charset="0"/>
                <a:ea typeface="Calibri" panose="020F0502020204030204" pitchFamily="34" charset="0"/>
                <a:cs typeface="Times New Roman" panose="02020603050405020304" pitchFamily="18" charset="0"/>
              </a:rPr>
              <a:t>From consumer neuroscience research </a:t>
            </a:r>
            <a:r>
              <a:rPr lang="en-GB" sz="1200" dirty="0" err="1">
                <a:effectLst/>
                <a:latin typeface="Calibri" panose="020F0502020204030204" pitchFamily="34" charset="0"/>
                <a:ea typeface="Calibri" panose="020F0502020204030204" pitchFamily="34" charset="0"/>
                <a:cs typeface="Times New Roman" panose="02020603050405020304" pitchFamily="18" charset="0"/>
              </a:rPr>
              <a:t>Esch</a:t>
            </a:r>
            <a:r>
              <a:rPr lang="en-GB" sz="1200" dirty="0">
                <a:effectLst/>
                <a:latin typeface="Calibri" panose="020F0502020204030204" pitchFamily="34" charset="0"/>
                <a:ea typeface="Calibri" panose="020F0502020204030204" pitchFamily="34" charset="0"/>
                <a:cs typeface="Times New Roman" panose="02020603050405020304" pitchFamily="18" charset="0"/>
              </a:rPr>
              <a:t> et al. (2012) found that the experiential system relies more on an unconscious, emotion-related associations, intuition to make decision-making when evaluating various brands for selection</a:t>
            </a:r>
            <a:r>
              <a:rPr lang="en-US" sz="12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effectLst/>
                <a:latin typeface="Times New Roman" panose="02020603050405020304" pitchFamily="18" charset="0"/>
                <a:ea typeface="Calibri" panose="020F0502020204030204" pitchFamily="34" charset="0"/>
                <a:cs typeface="Times New Roman" panose="02020603050405020304" pitchFamily="18" charset="0"/>
              </a:rPr>
              <a:t>Bar and Neta, (2007) investigated the link between object preference and object contour. Initial marketing research confirms that people normally prefer rounded objects (Puerto et al., 2013). Bar and Neta, (2007) asserts that Amygdala is more active by sharper objects independently of preference, showing that the assessment of the object is more at a perceptual level before being modulated at the conscious level. Research findings (such as Ledoux, 1998; Ledoux, 2000; Rosen, 2004) have indicated that amygdala is mostly involved in the fear, and sharpness is probably associated with the threat at the unconscious level. Thus, it is possible to be a bias in the justification of preference involving a sharp object. Subjects might not even be aware that they are systematically being influenced by the sharpness of an object in question and to what extent they are being influenced. </a:t>
            </a:r>
          </a:p>
          <a:p>
            <a:endParaRPr lang="en-GB" dirty="0"/>
          </a:p>
        </p:txBody>
      </p:sp>
      <p:sp>
        <p:nvSpPr>
          <p:cNvPr id="4" name="Slide Number Placeholder 3"/>
          <p:cNvSpPr>
            <a:spLocks noGrp="1"/>
          </p:cNvSpPr>
          <p:nvPr>
            <p:ph type="sldNum" sz="quarter" idx="5"/>
          </p:nvPr>
        </p:nvSpPr>
        <p:spPr/>
        <p:txBody>
          <a:bodyPr/>
          <a:lstStyle/>
          <a:p>
            <a:fld id="{EB4CE5B3-5BD5-411C-B63B-0B354BCE19A5}" type="slidenum">
              <a:rPr lang="en-GB" smtClean="0"/>
              <a:t>9</a:t>
            </a:fld>
            <a:endParaRPr lang="en-GB"/>
          </a:p>
        </p:txBody>
      </p:sp>
    </p:spTree>
    <p:extLst>
      <p:ext uri="{BB962C8B-B14F-4D97-AF65-F5344CB8AC3E}">
        <p14:creationId xmlns:p14="http://schemas.microsoft.com/office/powerpoint/2010/main" val="104739864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a:p>
            <a:r>
              <a:rPr lang="en-GB" sz="1200" dirty="0">
                <a:effectLst/>
                <a:ea typeface="Calibri" panose="020F0502020204030204" pitchFamily="34" charset="0"/>
              </a:rPr>
              <a:t>The results of their study revealed that sport cars that were associated with material success, reputation, social dominance and wealth activated the reward related emotional regions of the brain and generated activation in the ventral striatum, orbitofrontal cortex, anterior cingulate and occipital regions (which are categorized as reward centre of the brain).</a:t>
            </a:r>
            <a:endParaRPr lang="en-GB" dirty="0"/>
          </a:p>
        </p:txBody>
      </p:sp>
      <p:sp>
        <p:nvSpPr>
          <p:cNvPr id="4" name="Slide Number Placeholder 3"/>
          <p:cNvSpPr>
            <a:spLocks noGrp="1"/>
          </p:cNvSpPr>
          <p:nvPr>
            <p:ph type="sldNum" sz="quarter" idx="5"/>
          </p:nvPr>
        </p:nvSpPr>
        <p:spPr/>
        <p:txBody>
          <a:bodyPr/>
          <a:lstStyle/>
          <a:p>
            <a:fld id="{EB4CE5B3-5BD5-411C-B63B-0B354BCE19A5}" type="slidenum">
              <a:rPr lang="en-GB" smtClean="0"/>
              <a:t>10</a:t>
            </a:fld>
            <a:endParaRPr lang="en-GB"/>
          </a:p>
        </p:txBody>
      </p:sp>
    </p:spTree>
    <p:extLst>
      <p:ext uri="{BB962C8B-B14F-4D97-AF65-F5344CB8AC3E}">
        <p14:creationId xmlns:p14="http://schemas.microsoft.com/office/powerpoint/2010/main" val="65546151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dirty="0">
                <a:effectLst/>
                <a:latin typeface="Times New Roman" panose="02020603050405020304" pitchFamily="18" charset="0"/>
                <a:ea typeface="Calibri" panose="020F0502020204030204" pitchFamily="34" charset="0"/>
                <a:cs typeface="Times New Roman" panose="02020603050405020304" pitchFamily="18" charset="0"/>
              </a:rPr>
              <a:t>Historically, the processing of price related information has been considered as information that is processed purely within the cognitive regions of the brain (Hubbert and Kenning, 2008).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dirty="0">
                <a:effectLst/>
                <a:latin typeface="Times New Roman" panose="02020603050405020304" pitchFamily="18" charset="0"/>
                <a:ea typeface="Calibri" panose="020F0502020204030204" pitchFamily="34" charset="0"/>
                <a:cs typeface="Times New Roman" panose="02020603050405020304" pitchFamily="18" charset="0"/>
              </a:rPr>
              <a:t>However the recent trend in consumer neuroscience suggests that any decision involving economic gain or loss could be more emotional than once thought (Knutson et al., 2007). The tenor of emotional feelings rising from the limbic system of the brain exerts a powerful influence on how we process various prices during a purchase situation (Knutson et al., 2008).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GB" sz="1800" dirty="0">
              <a:effectLst/>
              <a:latin typeface="Times New Roman" panose="02020603050405020304" pitchFamily="18" charset="0"/>
              <a:ea typeface="Calibri" panose="020F0502020204030204" pitchFamily="34" charset="0"/>
            </a:endParaRPr>
          </a:p>
          <a:p>
            <a:endParaRPr lang="en-GB" sz="1800" dirty="0">
              <a:effectLst/>
              <a:latin typeface="Times New Roman" panose="02020603050405020304" pitchFamily="18" charset="0"/>
              <a:ea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dirty="0">
                <a:effectLst/>
                <a:ea typeface="Calibri" panose="020F0502020204030204" pitchFamily="34" charset="0"/>
              </a:rPr>
              <a:t>Knutson et al., (2007) examined the neural correlates of various levels of prices and their effect on purchase decisions</a:t>
            </a:r>
            <a:r>
              <a:rPr lang="en-GB" sz="1800" dirty="0">
                <a:solidFill>
                  <a:srgbClr val="080808"/>
                </a:solidFill>
                <a:effectLst/>
                <a:ea typeface="Calibri" panose="020F0502020204030204" pitchFamily="34" charset="0"/>
              </a:rPr>
              <a:t>.</a:t>
            </a:r>
            <a:r>
              <a:rPr lang="en-GB" sz="1800" dirty="0">
                <a:effectLst/>
                <a:ea typeface="Calibri" panose="020F0502020204030204" pitchFamily="34" charset="0"/>
              </a:rPr>
              <a:t> The results showed increased brain activity in insula, a region of the brain primarily associated with processing of feelings associated with negative emotions due to higher prices (Britton et al., 2006; Knutson et al., 2007; Ledoux, 2000; Rosen, 2004). </a:t>
            </a:r>
          </a:p>
          <a:p>
            <a:endParaRPr lang="en-GB" sz="1800" dirty="0">
              <a:effectLst/>
              <a:latin typeface="Times New Roman" panose="02020603050405020304" pitchFamily="18" charset="0"/>
              <a:ea typeface="Calibri" panose="020F0502020204030204" pitchFamily="34" charset="0"/>
            </a:endParaRPr>
          </a:p>
          <a:p>
            <a:endParaRPr lang="en-GB" sz="1800" dirty="0">
              <a:effectLst/>
              <a:latin typeface="Times New Roman" panose="02020603050405020304" pitchFamily="18" charset="0"/>
              <a:ea typeface="Calibri" panose="020F0502020204030204" pitchFamily="34" charset="0"/>
            </a:endParaRPr>
          </a:p>
          <a:p>
            <a:endParaRPr lang="en-GB" dirty="0"/>
          </a:p>
        </p:txBody>
      </p:sp>
      <p:sp>
        <p:nvSpPr>
          <p:cNvPr id="4" name="Slide Number Placeholder 3"/>
          <p:cNvSpPr>
            <a:spLocks noGrp="1"/>
          </p:cNvSpPr>
          <p:nvPr>
            <p:ph type="sldNum" sz="quarter" idx="5"/>
          </p:nvPr>
        </p:nvSpPr>
        <p:spPr/>
        <p:txBody>
          <a:bodyPr/>
          <a:lstStyle/>
          <a:p>
            <a:fld id="{EB4CE5B3-5BD5-411C-B63B-0B354BCE19A5}" type="slidenum">
              <a:rPr lang="en-GB" smtClean="0"/>
              <a:t>11</a:t>
            </a:fld>
            <a:endParaRPr lang="en-GB"/>
          </a:p>
        </p:txBody>
      </p:sp>
    </p:spTree>
    <p:extLst>
      <p:ext uri="{BB962C8B-B14F-4D97-AF65-F5344CB8AC3E}">
        <p14:creationId xmlns:p14="http://schemas.microsoft.com/office/powerpoint/2010/main" val="350314065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F67BB9-4B6A-4B07-84CA-83543F1BACF9}"/>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92085372-0200-4430-B092-99A8AF8B996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2D68D01C-BA51-4A1C-95C3-EC43A380EADB}"/>
              </a:ext>
            </a:extLst>
          </p:cNvPr>
          <p:cNvSpPr>
            <a:spLocks noGrp="1"/>
          </p:cNvSpPr>
          <p:nvPr>
            <p:ph type="dt" sz="half" idx="10"/>
          </p:nvPr>
        </p:nvSpPr>
        <p:spPr/>
        <p:txBody>
          <a:bodyPr/>
          <a:lstStyle/>
          <a:p>
            <a:fld id="{EF34CFFB-A247-436A-95FC-4F36F231D0ED}" type="datetimeFigureOut">
              <a:rPr lang="en-GB" smtClean="0"/>
              <a:t>16/05/2021</a:t>
            </a:fld>
            <a:endParaRPr lang="en-GB"/>
          </a:p>
        </p:txBody>
      </p:sp>
      <p:sp>
        <p:nvSpPr>
          <p:cNvPr id="5" name="Footer Placeholder 4">
            <a:extLst>
              <a:ext uri="{FF2B5EF4-FFF2-40B4-BE49-F238E27FC236}">
                <a16:creationId xmlns:a16="http://schemas.microsoft.com/office/drawing/2014/main" id="{66AE03AE-F8E5-4347-8750-085F533746F3}"/>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E76C1A2-97CB-4064-ABD9-DD95B5E0DB23}"/>
              </a:ext>
            </a:extLst>
          </p:cNvPr>
          <p:cNvSpPr>
            <a:spLocks noGrp="1"/>
          </p:cNvSpPr>
          <p:nvPr>
            <p:ph type="sldNum" sz="quarter" idx="12"/>
          </p:nvPr>
        </p:nvSpPr>
        <p:spPr/>
        <p:txBody>
          <a:bodyPr/>
          <a:lstStyle/>
          <a:p>
            <a:fld id="{7E60049B-34A0-4D2C-AE7F-9DEB6D343946}" type="slidenum">
              <a:rPr lang="en-GB" smtClean="0"/>
              <a:t>‹#›</a:t>
            </a:fld>
            <a:endParaRPr lang="en-GB"/>
          </a:p>
        </p:txBody>
      </p:sp>
    </p:spTree>
    <p:extLst>
      <p:ext uri="{BB962C8B-B14F-4D97-AF65-F5344CB8AC3E}">
        <p14:creationId xmlns:p14="http://schemas.microsoft.com/office/powerpoint/2010/main" val="19573470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826365-55E2-49F8-A60B-D8FFD72038BF}"/>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B8A3815F-177F-4A89-84EC-A479DA423146}"/>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E06DA719-E82F-42CD-AB79-46015FC164CF}"/>
              </a:ext>
            </a:extLst>
          </p:cNvPr>
          <p:cNvSpPr>
            <a:spLocks noGrp="1"/>
          </p:cNvSpPr>
          <p:nvPr>
            <p:ph type="dt" sz="half" idx="10"/>
          </p:nvPr>
        </p:nvSpPr>
        <p:spPr/>
        <p:txBody>
          <a:bodyPr/>
          <a:lstStyle/>
          <a:p>
            <a:fld id="{EF34CFFB-A247-436A-95FC-4F36F231D0ED}" type="datetimeFigureOut">
              <a:rPr lang="en-GB" smtClean="0"/>
              <a:t>16/05/2021</a:t>
            </a:fld>
            <a:endParaRPr lang="en-GB"/>
          </a:p>
        </p:txBody>
      </p:sp>
      <p:sp>
        <p:nvSpPr>
          <p:cNvPr id="5" name="Footer Placeholder 4">
            <a:extLst>
              <a:ext uri="{FF2B5EF4-FFF2-40B4-BE49-F238E27FC236}">
                <a16:creationId xmlns:a16="http://schemas.microsoft.com/office/drawing/2014/main" id="{0B7F5A64-B752-4502-BAAB-138EC51BE22D}"/>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8CD03B8-A4BE-4FA4-9632-E38287316BE4}"/>
              </a:ext>
            </a:extLst>
          </p:cNvPr>
          <p:cNvSpPr>
            <a:spLocks noGrp="1"/>
          </p:cNvSpPr>
          <p:nvPr>
            <p:ph type="sldNum" sz="quarter" idx="12"/>
          </p:nvPr>
        </p:nvSpPr>
        <p:spPr/>
        <p:txBody>
          <a:bodyPr/>
          <a:lstStyle/>
          <a:p>
            <a:fld id="{7E60049B-34A0-4D2C-AE7F-9DEB6D343946}" type="slidenum">
              <a:rPr lang="en-GB" smtClean="0"/>
              <a:t>‹#›</a:t>
            </a:fld>
            <a:endParaRPr lang="en-GB"/>
          </a:p>
        </p:txBody>
      </p:sp>
    </p:spTree>
    <p:extLst>
      <p:ext uri="{BB962C8B-B14F-4D97-AF65-F5344CB8AC3E}">
        <p14:creationId xmlns:p14="http://schemas.microsoft.com/office/powerpoint/2010/main" val="4386129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F21183CA-95C5-4FD1-B49E-CFDA0C8B3EE9}"/>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2F0AE683-43F6-4EF1-800B-2AD0AD357148}"/>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90EBDA0-C2AE-4DD0-B441-4D5890E20BDA}"/>
              </a:ext>
            </a:extLst>
          </p:cNvPr>
          <p:cNvSpPr>
            <a:spLocks noGrp="1"/>
          </p:cNvSpPr>
          <p:nvPr>
            <p:ph type="dt" sz="half" idx="10"/>
          </p:nvPr>
        </p:nvSpPr>
        <p:spPr/>
        <p:txBody>
          <a:bodyPr/>
          <a:lstStyle/>
          <a:p>
            <a:fld id="{EF34CFFB-A247-436A-95FC-4F36F231D0ED}" type="datetimeFigureOut">
              <a:rPr lang="en-GB" smtClean="0"/>
              <a:t>16/05/2021</a:t>
            </a:fld>
            <a:endParaRPr lang="en-GB"/>
          </a:p>
        </p:txBody>
      </p:sp>
      <p:sp>
        <p:nvSpPr>
          <p:cNvPr id="5" name="Footer Placeholder 4">
            <a:extLst>
              <a:ext uri="{FF2B5EF4-FFF2-40B4-BE49-F238E27FC236}">
                <a16:creationId xmlns:a16="http://schemas.microsoft.com/office/drawing/2014/main" id="{799569F0-8FB7-4002-B891-BA82D1524F74}"/>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021E2D46-476B-4412-8667-67B0111861AF}"/>
              </a:ext>
            </a:extLst>
          </p:cNvPr>
          <p:cNvSpPr>
            <a:spLocks noGrp="1"/>
          </p:cNvSpPr>
          <p:nvPr>
            <p:ph type="sldNum" sz="quarter" idx="12"/>
          </p:nvPr>
        </p:nvSpPr>
        <p:spPr/>
        <p:txBody>
          <a:bodyPr/>
          <a:lstStyle/>
          <a:p>
            <a:fld id="{7E60049B-34A0-4D2C-AE7F-9DEB6D343946}" type="slidenum">
              <a:rPr lang="en-GB" smtClean="0"/>
              <a:t>‹#›</a:t>
            </a:fld>
            <a:endParaRPr lang="en-GB"/>
          </a:p>
        </p:txBody>
      </p:sp>
    </p:spTree>
    <p:extLst>
      <p:ext uri="{BB962C8B-B14F-4D97-AF65-F5344CB8AC3E}">
        <p14:creationId xmlns:p14="http://schemas.microsoft.com/office/powerpoint/2010/main" val="41662739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560FD8-A163-4FF1-8977-48F6DE63BD7F}"/>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5891BA49-C2EF-4D4A-B63F-0C8BAA68C059}"/>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E3D742A1-582E-4C60-958A-2ABB957BD011}"/>
              </a:ext>
            </a:extLst>
          </p:cNvPr>
          <p:cNvSpPr>
            <a:spLocks noGrp="1"/>
          </p:cNvSpPr>
          <p:nvPr>
            <p:ph type="dt" sz="half" idx="10"/>
          </p:nvPr>
        </p:nvSpPr>
        <p:spPr/>
        <p:txBody>
          <a:bodyPr/>
          <a:lstStyle/>
          <a:p>
            <a:fld id="{EF34CFFB-A247-436A-95FC-4F36F231D0ED}" type="datetimeFigureOut">
              <a:rPr lang="en-GB" smtClean="0"/>
              <a:t>16/05/2021</a:t>
            </a:fld>
            <a:endParaRPr lang="en-GB"/>
          </a:p>
        </p:txBody>
      </p:sp>
      <p:sp>
        <p:nvSpPr>
          <p:cNvPr id="5" name="Footer Placeholder 4">
            <a:extLst>
              <a:ext uri="{FF2B5EF4-FFF2-40B4-BE49-F238E27FC236}">
                <a16:creationId xmlns:a16="http://schemas.microsoft.com/office/drawing/2014/main" id="{2CFF3A40-B591-4364-9A3E-91DC9F3ACF66}"/>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3951DED-0ED4-4611-8CE6-8FA2ADF21D44}"/>
              </a:ext>
            </a:extLst>
          </p:cNvPr>
          <p:cNvSpPr>
            <a:spLocks noGrp="1"/>
          </p:cNvSpPr>
          <p:nvPr>
            <p:ph type="sldNum" sz="quarter" idx="12"/>
          </p:nvPr>
        </p:nvSpPr>
        <p:spPr/>
        <p:txBody>
          <a:bodyPr/>
          <a:lstStyle/>
          <a:p>
            <a:fld id="{7E60049B-34A0-4D2C-AE7F-9DEB6D343946}" type="slidenum">
              <a:rPr lang="en-GB" smtClean="0"/>
              <a:t>‹#›</a:t>
            </a:fld>
            <a:endParaRPr lang="en-GB"/>
          </a:p>
        </p:txBody>
      </p:sp>
    </p:spTree>
    <p:extLst>
      <p:ext uri="{BB962C8B-B14F-4D97-AF65-F5344CB8AC3E}">
        <p14:creationId xmlns:p14="http://schemas.microsoft.com/office/powerpoint/2010/main" val="11606944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40D509-F47D-4231-903C-11F45790ED72}"/>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80AC3E38-477F-4F4A-B7C6-900112756BD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AA964212-0BC8-420C-ACEC-8D9D0AD78C91}"/>
              </a:ext>
            </a:extLst>
          </p:cNvPr>
          <p:cNvSpPr>
            <a:spLocks noGrp="1"/>
          </p:cNvSpPr>
          <p:nvPr>
            <p:ph type="dt" sz="half" idx="10"/>
          </p:nvPr>
        </p:nvSpPr>
        <p:spPr/>
        <p:txBody>
          <a:bodyPr/>
          <a:lstStyle/>
          <a:p>
            <a:fld id="{EF34CFFB-A247-436A-95FC-4F36F231D0ED}" type="datetimeFigureOut">
              <a:rPr lang="en-GB" smtClean="0"/>
              <a:t>16/05/2021</a:t>
            </a:fld>
            <a:endParaRPr lang="en-GB"/>
          </a:p>
        </p:txBody>
      </p:sp>
      <p:sp>
        <p:nvSpPr>
          <p:cNvPr id="5" name="Footer Placeholder 4">
            <a:extLst>
              <a:ext uri="{FF2B5EF4-FFF2-40B4-BE49-F238E27FC236}">
                <a16:creationId xmlns:a16="http://schemas.microsoft.com/office/drawing/2014/main" id="{14FAFA52-44BE-44D6-AF6C-2736EBD8FDFD}"/>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A56278C-D47C-457F-90A8-061FC9175426}"/>
              </a:ext>
            </a:extLst>
          </p:cNvPr>
          <p:cNvSpPr>
            <a:spLocks noGrp="1"/>
          </p:cNvSpPr>
          <p:nvPr>
            <p:ph type="sldNum" sz="quarter" idx="12"/>
          </p:nvPr>
        </p:nvSpPr>
        <p:spPr/>
        <p:txBody>
          <a:bodyPr/>
          <a:lstStyle/>
          <a:p>
            <a:fld id="{7E60049B-34A0-4D2C-AE7F-9DEB6D343946}" type="slidenum">
              <a:rPr lang="en-GB" smtClean="0"/>
              <a:t>‹#›</a:t>
            </a:fld>
            <a:endParaRPr lang="en-GB"/>
          </a:p>
        </p:txBody>
      </p:sp>
    </p:spTree>
    <p:extLst>
      <p:ext uri="{BB962C8B-B14F-4D97-AF65-F5344CB8AC3E}">
        <p14:creationId xmlns:p14="http://schemas.microsoft.com/office/powerpoint/2010/main" val="12514264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35348B-8677-4229-9277-7A3BA93537E8}"/>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63B15BA7-8A90-40AE-A87A-C48B553B7E99}"/>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CF78A32A-0F8C-457E-A802-169582E1E7C7}"/>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751AA81B-FB7E-49A2-8C1C-8F006AE964AA}"/>
              </a:ext>
            </a:extLst>
          </p:cNvPr>
          <p:cNvSpPr>
            <a:spLocks noGrp="1"/>
          </p:cNvSpPr>
          <p:nvPr>
            <p:ph type="dt" sz="half" idx="10"/>
          </p:nvPr>
        </p:nvSpPr>
        <p:spPr/>
        <p:txBody>
          <a:bodyPr/>
          <a:lstStyle/>
          <a:p>
            <a:fld id="{EF34CFFB-A247-436A-95FC-4F36F231D0ED}" type="datetimeFigureOut">
              <a:rPr lang="en-GB" smtClean="0"/>
              <a:t>16/05/2021</a:t>
            </a:fld>
            <a:endParaRPr lang="en-GB"/>
          </a:p>
        </p:txBody>
      </p:sp>
      <p:sp>
        <p:nvSpPr>
          <p:cNvPr id="6" name="Footer Placeholder 5">
            <a:extLst>
              <a:ext uri="{FF2B5EF4-FFF2-40B4-BE49-F238E27FC236}">
                <a16:creationId xmlns:a16="http://schemas.microsoft.com/office/drawing/2014/main" id="{5874881F-5A91-4AE8-B31E-7C4E5C40CE01}"/>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40978EF3-3857-4843-B59F-E067D4E7736E}"/>
              </a:ext>
            </a:extLst>
          </p:cNvPr>
          <p:cNvSpPr>
            <a:spLocks noGrp="1"/>
          </p:cNvSpPr>
          <p:nvPr>
            <p:ph type="sldNum" sz="quarter" idx="12"/>
          </p:nvPr>
        </p:nvSpPr>
        <p:spPr/>
        <p:txBody>
          <a:bodyPr/>
          <a:lstStyle/>
          <a:p>
            <a:fld id="{7E60049B-34A0-4D2C-AE7F-9DEB6D343946}" type="slidenum">
              <a:rPr lang="en-GB" smtClean="0"/>
              <a:t>‹#›</a:t>
            </a:fld>
            <a:endParaRPr lang="en-GB"/>
          </a:p>
        </p:txBody>
      </p:sp>
    </p:spTree>
    <p:extLst>
      <p:ext uri="{BB962C8B-B14F-4D97-AF65-F5344CB8AC3E}">
        <p14:creationId xmlns:p14="http://schemas.microsoft.com/office/powerpoint/2010/main" val="22373252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7E2FB2-D97D-4366-94C0-A9AED5015CB8}"/>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2863D7C2-1ED0-41DB-9930-FB1EFEA42DE9}"/>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30A5CA0D-206B-4162-8368-AE203D3138D8}"/>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0EF2494B-9BB6-402E-B5C1-7F19B3D1A38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22B98B97-344F-4FBA-A776-ADE450D6EB7F}"/>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AE41B42F-5B85-46C2-9F5A-DBE173FEFAF2}"/>
              </a:ext>
            </a:extLst>
          </p:cNvPr>
          <p:cNvSpPr>
            <a:spLocks noGrp="1"/>
          </p:cNvSpPr>
          <p:nvPr>
            <p:ph type="dt" sz="half" idx="10"/>
          </p:nvPr>
        </p:nvSpPr>
        <p:spPr/>
        <p:txBody>
          <a:bodyPr/>
          <a:lstStyle/>
          <a:p>
            <a:fld id="{EF34CFFB-A247-436A-95FC-4F36F231D0ED}" type="datetimeFigureOut">
              <a:rPr lang="en-GB" smtClean="0"/>
              <a:t>16/05/2021</a:t>
            </a:fld>
            <a:endParaRPr lang="en-GB"/>
          </a:p>
        </p:txBody>
      </p:sp>
      <p:sp>
        <p:nvSpPr>
          <p:cNvPr id="8" name="Footer Placeholder 7">
            <a:extLst>
              <a:ext uri="{FF2B5EF4-FFF2-40B4-BE49-F238E27FC236}">
                <a16:creationId xmlns:a16="http://schemas.microsoft.com/office/drawing/2014/main" id="{B963324B-3834-4A47-96BF-041009629B98}"/>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2CD148ED-29C2-4E45-ABF1-A39F061810E8}"/>
              </a:ext>
            </a:extLst>
          </p:cNvPr>
          <p:cNvSpPr>
            <a:spLocks noGrp="1"/>
          </p:cNvSpPr>
          <p:nvPr>
            <p:ph type="sldNum" sz="quarter" idx="12"/>
          </p:nvPr>
        </p:nvSpPr>
        <p:spPr/>
        <p:txBody>
          <a:bodyPr/>
          <a:lstStyle/>
          <a:p>
            <a:fld id="{7E60049B-34A0-4D2C-AE7F-9DEB6D343946}" type="slidenum">
              <a:rPr lang="en-GB" smtClean="0"/>
              <a:t>‹#›</a:t>
            </a:fld>
            <a:endParaRPr lang="en-GB"/>
          </a:p>
        </p:txBody>
      </p:sp>
    </p:spTree>
    <p:extLst>
      <p:ext uri="{BB962C8B-B14F-4D97-AF65-F5344CB8AC3E}">
        <p14:creationId xmlns:p14="http://schemas.microsoft.com/office/powerpoint/2010/main" val="2338796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1253EA-74DC-4B19-9FB0-78439B3C895B}"/>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7561292D-4440-4614-8A4F-B1D03F2DE449}"/>
              </a:ext>
            </a:extLst>
          </p:cNvPr>
          <p:cNvSpPr>
            <a:spLocks noGrp="1"/>
          </p:cNvSpPr>
          <p:nvPr>
            <p:ph type="dt" sz="half" idx="10"/>
          </p:nvPr>
        </p:nvSpPr>
        <p:spPr/>
        <p:txBody>
          <a:bodyPr/>
          <a:lstStyle/>
          <a:p>
            <a:fld id="{EF34CFFB-A247-436A-95FC-4F36F231D0ED}" type="datetimeFigureOut">
              <a:rPr lang="en-GB" smtClean="0"/>
              <a:t>16/05/2021</a:t>
            </a:fld>
            <a:endParaRPr lang="en-GB"/>
          </a:p>
        </p:txBody>
      </p:sp>
      <p:sp>
        <p:nvSpPr>
          <p:cNvPr id="4" name="Footer Placeholder 3">
            <a:extLst>
              <a:ext uri="{FF2B5EF4-FFF2-40B4-BE49-F238E27FC236}">
                <a16:creationId xmlns:a16="http://schemas.microsoft.com/office/drawing/2014/main" id="{991D2A2B-DE61-48C3-B441-A82F40570DD1}"/>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64682647-FA5F-4F2D-881F-B6199C9F7B99}"/>
              </a:ext>
            </a:extLst>
          </p:cNvPr>
          <p:cNvSpPr>
            <a:spLocks noGrp="1"/>
          </p:cNvSpPr>
          <p:nvPr>
            <p:ph type="sldNum" sz="quarter" idx="12"/>
          </p:nvPr>
        </p:nvSpPr>
        <p:spPr/>
        <p:txBody>
          <a:bodyPr/>
          <a:lstStyle/>
          <a:p>
            <a:fld id="{7E60049B-34A0-4D2C-AE7F-9DEB6D343946}" type="slidenum">
              <a:rPr lang="en-GB" smtClean="0"/>
              <a:t>‹#›</a:t>
            </a:fld>
            <a:endParaRPr lang="en-GB"/>
          </a:p>
        </p:txBody>
      </p:sp>
    </p:spTree>
    <p:extLst>
      <p:ext uri="{BB962C8B-B14F-4D97-AF65-F5344CB8AC3E}">
        <p14:creationId xmlns:p14="http://schemas.microsoft.com/office/powerpoint/2010/main" val="338215306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83488C2-FA41-4780-8A6B-CEBCD26E3F76}"/>
              </a:ext>
            </a:extLst>
          </p:cNvPr>
          <p:cNvSpPr>
            <a:spLocks noGrp="1"/>
          </p:cNvSpPr>
          <p:nvPr>
            <p:ph type="dt" sz="half" idx="10"/>
          </p:nvPr>
        </p:nvSpPr>
        <p:spPr/>
        <p:txBody>
          <a:bodyPr/>
          <a:lstStyle/>
          <a:p>
            <a:fld id="{EF34CFFB-A247-436A-95FC-4F36F231D0ED}" type="datetimeFigureOut">
              <a:rPr lang="en-GB" smtClean="0"/>
              <a:t>16/05/2021</a:t>
            </a:fld>
            <a:endParaRPr lang="en-GB"/>
          </a:p>
        </p:txBody>
      </p:sp>
      <p:sp>
        <p:nvSpPr>
          <p:cNvPr id="3" name="Footer Placeholder 2">
            <a:extLst>
              <a:ext uri="{FF2B5EF4-FFF2-40B4-BE49-F238E27FC236}">
                <a16:creationId xmlns:a16="http://schemas.microsoft.com/office/drawing/2014/main" id="{430C0489-A2D0-4DC9-818C-9A8FF88FA88B}"/>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8E8B7E49-8013-489B-91D9-7A3305188087}"/>
              </a:ext>
            </a:extLst>
          </p:cNvPr>
          <p:cNvSpPr>
            <a:spLocks noGrp="1"/>
          </p:cNvSpPr>
          <p:nvPr>
            <p:ph type="sldNum" sz="quarter" idx="12"/>
          </p:nvPr>
        </p:nvSpPr>
        <p:spPr/>
        <p:txBody>
          <a:bodyPr/>
          <a:lstStyle/>
          <a:p>
            <a:fld id="{7E60049B-34A0-4D2C-AE7F-9DEB6D343946}" type="slidenum">
              <a:rPr lang="en-GB" smtClean="0"/>
              <a:t>‹#›</a:t>
            </a:fld>
            <a:endParaRPr lang="en-GB"/>
          </a:p>
        </p:txBody>
      </p:sp>
    </p:spTree>
    <p:extLst>
      <p:ext uri="{BB962C8B-B14F-4D97-AF65-F5344CB8AC3E}">
        <p14:creationId xmlns:p14="http://schemas.microsoft.com/office/powerpoint/2010/main" val="16779548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E3E6A3-DB39-4E9A-A5F6-B4DBE0F551B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D6E46115-99F0-44BB-BBE6-47824361724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0874025D-E937-4E32-933C-00BE22F9256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4067E04-92F9-4FCF-8CE6-9A6E968ECA99}"/>
              </a:ext>
            </a:extLst>
          </p:cNvPr>
          <p:cNvSpPr>
            <a:spLocks noGrp="1"/>
          </p:cNvSpPr>
          <p:nvPr>
            <p:ph type="dt" sz="half" idx="10"/>
          </p:nvPr>
        </p:nvSpPr>
        <p:spPr/>
        <p:txBody>
          <a:bodyPr/>
          <a:lstStyle/>
          <a:p>
            <a:fld id="{EF34CFFB-A247-436A-95FC-4F36F231D0ED}" type="datetimeFigureOut">
              <a:rPr lang="en-GB" smtClean="0"/>
              <a:t>16/05/2021</a:t>
            </a:fld>
            <a:endParaRPr lang="en-GB"/>
          </a:p>
        </p:txBody>
      </p:sp>
      <p:sp>
        <p:nvSpPr>
          <p:cNvPr id="6" name="Footer Placeholder 5">
            <a:extLst>
              <a:ext uri="{FF2B5EF4-FFF2-40B4-BE49-F238E27FC236}">
                <a16:creationId xmlns:a16="http://schemas.microsoft.com/office/drawing/2014/main" id="{BA8276A4-967C-477A-81B7-177B2F540CCE}"/>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BD99BEC2-D1AF-48E6-A033-C0D9EC600162}"/>
              </a:ext>
            </a:extLst>
          </p:cNvPr>
          <p:cNvSpPr>
            <a:spLocks noGrp="1"/>
          </p:cNvSpPr>
          <p:nvPr>
            <p:ph type="sldNum" sz="quarter" idx="12"/>
          </p:nvPr>
        </p:nvSpPr>
        <p:spPr/>
        <p:txBody>
          <a:bodyPr/>
          <a:lstStyle/>
          <a:p>
            <a:fld id="{7E60049B-34A0-4D2C-AE7F-9DEB6D343946}" type="slidenum">
              <a:rPr lang="en-GB" smtClean="0"/>
              <a:t>‹#›</a:t>
            </a:fld>
            <a:endParaRPr lang="en-GB"/>
          </a:p>
        </p:txBody>
      </p:sp>
    </p:spTree>
    <p:extLst>
      <p:ext uri="{BB962C8B-B14F-4D97-AF65-F5344CB8AC3E}">
        <p14:creationId xmlns:p14="http://schemas.microsoft.com/office/powerpoint/2010/main" val="4421960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6C798E-BD6A-43BC-A559-DBB94A3A093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5A82EB4F-1B9F-43D6-BD98-A0E53AE4539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018DE011-CB2B-48B6-B270-26EDD2886AB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95B7776-7099-4F64-9138-CD899A855212}"/>
              </a:ext>
            </a:extLst>
          </p:cNvPr>
          <p:cNvSpPr>
            <a:spLocks noGrp="1"/>
          </p:cNvSpPr>
          <p:nvPr>
            <p:ph type="dt" sz="half" idx="10"/>
          </p:nvPr>
        </p:nvSpPr>
        <p:spPr/>
        <p:txBody>
          <a:bodyPr/>
          <a:lstStyle/>
          <a:p>
            <a:fld id="{EF34CFFB-A247-436A-95FC-4F36F231D0ED}" type="datetimeFigureOut">
              <a:rPr lang="en-GB" smtClean="0"/>
              <a:t>16/05/2021</a:t>
            </a:fld>
            <a:endParaRPr lang="en-GB"/>
          </a:p>
        </p:txBody>
      </p:sp>
      <p:sp>
        <p:nvSpPr>
          <p:cNvPr id="6" name="Footer Placeholder 5">
            <a:extLst>
              <a:ext uri="{FF2B5EF4-FFF2-40B4-BE49-F238E27FC236}">
                <a16:creationId xmlns:a16="http://schemas.microsoft.com/office/drawing/2014/main" id="{F279AEB2-33A5-4D79-B5B8-8E834B467FD0}"/>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6A3EEDA9-F238-4103-B902-703E5C62B03A}"/>
              </a:ext>
            </a:extLst>
          </p:cNvPr>
          <p:cNvSpPr>
            <a:spLocks noGrp="1"/>
          </p:cNvSpPr>
          <p:nvPr>
            <p:ph type="sldNum" sz="quarter" idx="12"/>
          </p:nvPr>
        </p:nvSpPr>
        <p:spPr/>
        <p:txBody>
          <a:bodyPr/>
          <a:lstStyle/>
          <a:p>
            <a:fld id="{7E60049B-34A0-4D2C-AE7F-9DEB6D343946}" type="slidenum">
              <a:rPr lang="en-GB" smtClean="0"/>
              <a:t>‹#›</a:t>
            </a:fld>
            <a:endParaRPr lang="en-GB"/>
          </a:p>
        </p:txBody>
      </p:sp>
    </p:spTree>
    <p:extLst>
      <p:ext uri="{BB962C8B-B14F-4D97-AF65-F5344CB8AC3E}">
        <p14:creationId xmlns:p14="http://schemas.microsoft.com/office/powerpoint/2010/main" val="105110972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D5AF262-F663-48DB-9C56-AAC5802CA79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29886373-C487-42FF-90A0-99B2ADE0BA2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CC757541-97FA-4676-97D3-F1CCEC4D704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F34CFFB-A247-436A-95FC-4F36F231D0ED}" type="datetimeFigureOut">
              <a:rPr lang="en-GB" smtClean="0"/>
              <a:t>16/05/2021</a:t>
            </a:fld>
            <a:endParaRPr lang="en-GB"/>
          </a:p>
        </p:txBody>
      </p:sp>
      <p:sp>
        <p:nvSpPr>
          <p:cNvPr id="5" name="Footer Placeholder 4">
            <a:extLst>
              <a:ext uri="{FF2B5EF4-FFF2-40B4-BE49-F238E27FC236}">
                <a16:creationId xmlns:a16="http://schemas.microsoft.com/office/drawing/2014/main" id="{A5754127-85A2-4325-8F76-71E3A251BC0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8C0579BA-9257-4831-908C-A83AC52ED81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E60049B-34A0-4D2C-AE7F-9DEB6D343946}" type="slidenum">
              <a:rPr lang="en-GB" smtClean="0"/>
              <a:t>‹#›</a:t>
            </a:fld>
            <a:endParaRPr lang="en-GB"/>
          </a:p>
        </p:txBody>
      </p:sp>
    </p:spTree>
    <p:extLst>
      <p:ext uri="{BB962C8B-B14F-4D97-AF65-F5344CB8AC3E}">
        <p14:creationId xmlns:p14="http://schemas.microsoft.com/office/powerpoint/2010/main" val="225365603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7" name="Rectangle 16">
            <a:extLst>
              <a:ext uri="{FF2B5EF4-FFF2-40B4-BE49-F238E27FC236}">
                <a16:creationId xmlns:a16="http://schemas.microsoft.com/office/drawing/2014/main" id="{C27D7A02-907B-496F-BA7E-AA3780733C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0FBA5268-0AE7-4CAD-9537-D0EB09E7640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088D065B-39DA-4077-B9CF-E489CE4C016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85800" y="685800"/>
            <a:ext cx="10820400" cy="5486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B8DEB3B6-54DF-4548-ACAA-D55090476330}"/>
              </a:ext>
            </a:extLst>
          </p:cNvPr>
          <p:cNvSpPr>
            <a:spLocks noGrp="1"/>
          </p:cNvSpPr>
          <p:nvPr>
            <p:ph type="ctrTitle"/>
          </p:nvPr>
        </p:nvSpPr>
        <p:spPr>
          <a:xfrm>
            <a:off x="2659529" y="2085788"/>
            <a:ext cx="6884895" cy="1496649"/>
          </a:xfrm>
        </p:spPr>
        <p:txBody>
          <a:bodyPr anchor="b">
            <a:noAutofit/>
          </a:bodyPr>
          <a:lstStyle/>
          <a:p>
            <a:r>
              <a:rPr lang="en-GB" sz="3200" b="1" dirty="0">
                <a:solidFill>
                  <a:schemeClr val="tx1">
                    <a:lumMod val="65000"/>
                    <a:lumOff val="35000"/>
                  </a:schemeClr>
                </a:solidFill>
              </a:rPr>
              <a:t>Working Paper</a:t>
            </a:r>
            <a:br>
              <a:rPr lang="en-GB" sz="3200" b="1" dirty="0">
                <a:solidFill>
                  <a:schemeClr val="tx1">
                    <a:lumMod val="65000"/>
                    <a:lumOff val="35000"/>
                  </a:schemeClr>
                </a:solidFill>
              </a:rPr>
            </a:br>
            <a:r>
              <a:rPr lang="en-GB" sz="3200" b="1" dirty="0">
                <a:solidFill>
                  <a:schemeClr val="tx1">
                    <a:lumMod val="65000"/>
                    <a:lumOff val="35000"/>
                  </a:schemeClr>
                </a:solidFill>
              </a:rPr>
              <a:t> The Impact of Emotions on Consumer Behaviour in Post Covid Environment: A Neuromarketing Perspective</a:t>
            </a:r>
          </a:p>
        </p:txBody>
      </p:sp>
      <p:sp>
        <p:nvSpPr>
          <p:cNvPr id="3" name="Subtitle 2">
            <a:extLst>
              <a:ext uri="{FF2B5EF4-FFF2-40B4-BE49-F238E27FC236}">
                <a16:creationId xmlns:a16="http://schemas.microsoft.com/office/drawing/2014/main" id="{CA9740A1-7264-45EA-AB60-0AEA9592B27F}"/>
              </a:ext>
            </a:extLst>
          </p:cNvPr>
          <p:cNvSpPr>
            <a:spLocks noGrp="1"/>
          </p:cNvSpPr>
          <p:nvPr>
            <p:ph type="subTitle" idx="1"/>
          </p:nvPr>
        </p:nvSpPr>
        <p:spPr>
          <a:xfrm>
            <a:off x="3048000" y="3948056"/>
            <a:ext cx="6096000" cy="830134"/>
          </a:xfrm>
        </p:spPr>
        <p:txBody>
          <a:bodyPr anchor="t">
            <a:normAutofit/>
          </a:bodyPr>
          <a:lstStyle/>
          <a:p>
            <a:r>
              <a:rPr lang="en-GB" sz="1400" dirty="0">
                <a:solidFill>
                  <a:schemeClr val="tx1">
                    <a:lumMod val="65000"/>
                    <a:lumOff val="35000"/>
                  </a:schemeClr>
                </a:solidFill>
              </a:rPr>
              <a:t>MUSHTAQ_AMI_01</a:t>
            </a:r>
          </a:p>
          <a:p>
            <a:r>
              <a:rPr lang="en-GB" sz="1400" dirty="0">
                <a:solidFill>
                  <a:schemeClr val="tx1">
                    <a:lumMod val="65000"/>
                    <a:lumOff val="35000"/>
                  </a:schemeClr>
                </a:solidFill>
              </a:rPr>
              <a:t>Dr M Tahir Mushtaq</a:t>
            </a:r>
          </a:p>
        </p:txBody>
      </p:sp>
    </p:spTree>
    <p:extLst>
      <p:ext uri="{BB962C8B-B14F-4D97-AF65-F5344CB8AC3E}">
        <p14:creationId xmlns:p14="http://schemas.microsoft.com/office/powerpoint/2010/main" val="416055865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98DDA986-B6EE-4642-AC60-0490373E69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80B62878-12EF-4E97-A284-47BAFC30DA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91999" cy="6858000"/>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6D79188D-1ED5-4705-B8C7-5D6FB7670AB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95514" y="685800"/>
            <a:ext cx="10800972" cy="5486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B8DEB3B6-54DF-4548-ACAA-D55090476330}"/>
              </a:ext>
            </a:extLst>
          </p:cNvPr>
          <p:cNvSpPr>
            <a:spLocks noGrp="1"/>
          </p:cNvSpPr>
          <p:nvPr>
            <p:ph type="ctrTitle"/>
          </p:nvPr>
        </p:nvSpPr>
        <p:spPr>
          <a:xfrm>
            <a:off x="1616053" y="569374"/>
            <a:ext cx="8959893" cy="888360"/>
          </a:xfrm>
        </p:spPr>
        <p:txBody>
          <a:bodyPr vert="horz" lIns="91440" tIns="45720" rIns="91440" bIns="45720" rtlCol="0" anchor="b">
            <a:normAutofit/>
          </a:bodyPr>
          <a:lstStyle/>
          <a:p>
            <a:r>
              <a:rPr lang="en-US" sz="3200" b="1" kern="1200" dirty="0">
                <a:solidFill>
                  <a:schemeClr val="tx1">
                    <a:lumMod val="65000"/>
                    <a:lumOff val="35000"/>
                  </a:schemeClr>
                </a:solidFill>
                <a:latin typeface="+mj-lt"/>
                <a:ea typeface="+mj-ea"/>
                <a:cs typeface="+mj-cs"/>
              </a:rPr>
              <a:t>Reward centers in the brain</a:t>
            </a:r>
          </a:p>
        </p:txBody>
      </p:sp>
      <p:sp>
        <p:nvSpPr>
          <p:cNvPr id="3" name="Subtitle 2">
            <a:extLst>
              <a:ext uri="{FF2B5EF4-FFF2-40B4-BE49-F238E27FC236}">
                <a16:creationId xmlns:a16="http://schemas.microsoft.com/office/drawing/2014/main" id="{CA9740A1-7264-45EA-AB60-0AEA9592B27F}"/>
              </a:ext>
            </a:extLst>
          </p:cNvPr>
          <p:cNvSpPr>
            <a:spLocks noGrp="1"/>
          </p:cNvSpPr>
          <p:nvPr>
            <p:ph type="subTitle" idx="1"/>
          </p:nvPr>
        </p:nvSpPr>
        <p:spPr>
          <a:xfrm>
            <a:off x="1065475" y="1574160"/>
            <a:ext cx="9510471" cy="4598040"/>
          </a:xfrm>
        </p:spPr>
        <p:txBody>
          <a:bodyPr vert="horz" lIns="91440" tIns="45720" rIns="91440" bIns="45720" rtlCol="0" anchor="t">
            <a:normAutofit/>
          </a:bodyPr>
          <a:lstStyle/>
          <a:p>
            <a:pPr indent="-228600" algn="l">
              <a:buFont typeface="Arial" panose="020B0604020202020204" pitchFamily="34" charset="0"/>
              <a:buChar char="•"/>
            </a:pPr>
            <a:endParaRPr lang="en-US" sz="1400" dirty="0">
              <a:solidFill>
                <a:schemeClr val="tx1">
                  <a:lumMod val="65000"/>
                  <a:lumOff val="35000"/>
                </a:schemeClr>
              </a:solidFill>
            </a:endParaRPr>
          </a:p>
          <a:p>
            <a:pPr indent="-228600" algn="l">
              <a:buFont typeface="Arial" panose="020B0604020202020204" pitchFamily="34" charset="0"/>
              <a:buChar char="•"/>
            </a:pPr>
            <a:r>
              <a:rPr lang="en-US" sz="2000" b="1" dirty="0">
                <a:solidFill>
                  <a:schemeClr val="tx1">
                    <a:lumMod val="65000"/>
                    <a:lumOff val="35000"/>
                  </a:schemeClr>
                </a:solidFill>
              </a:rPr>
              <a:t>Reward centers in the brain:</a:t>
            </a:r>
          </a:p>
          <a:p>
            <a:pPr indent="-228600" algn="l">
              <a:buFont typeface="Arial" panose="020B0604020202020204" pitchFamily="34" charset="0"/>
              <a:buChar char="•"/>
            </a:pPr>
            <a:r>
              <a:rPr lang="en-US" sz="2000" dirty="0" err="1">
                <a:solidFill>
                  <a:schemeClr val="tx1">
                    <a:lumMod val="65000"/>
                    <a:lumOff val="35000"/>
                  </a:schemeClr>
                </a:solidFill>
                <a:effectLst/>
              </a:rPr>
              <a:t>Erk</a:t>
            </a:r>
            <a:r>
              <a:rPr lang="en-US" sz="2000" dirty="0">
                <a:solidFill>
                  <a:schemeClr val="tx1">
                    <a:lumMod val="65000"/>
                    <a:lumOff val="35000"/>
                  </a:schemeClr>
                </a:solidFill>
                <a:effectLst/>
              </a:rPr>
              <a:t> et al., (2002) was the first to provide insights into how the preference/reward centers of the brain respond to cultural objects of wealth such as sports car. </a:t>
            </a:r>
          </a:p>
          <a:p>
            <a:pPr marL="285750" indent="-228600" algn="l">
              <a:buFont typeface="Arial" panose="020B0604020202020204" pitchFamily="34" charset="0"/>
              <a:buChar char="•"/>
            </a:pPr>
            <a:r>
              <a:rPr lang="en-US" sz="2000" dirty="0">
                <a:solidFill>
                  <a:schemeClr val="tx1">
                    <a:lumMod val="65000"/>
                    <a:lumOff val="35000"/>
                  </a:schemeClr>
                </a:solidFill>
                <a:effectLst/>
              </a:rPr>
              <a:t>The reward related emotional regions of the brain generates activation in the ventral striatum, orbitofrontal cortex, anterior cingulate and occipital regions (</a:t>
            </a:r>
            <a:r>
              <a:rPr lang="en-US" sz="2000" dirty="0" err="1">
                <a:solidFill>
                  <a:schemeClr val="tx1">
                    <a:lumMod val="65000"/>
                    <a:lumOff val="35000"/>
                  </a:schemeClr>
                </a:solidFill>
                <a:effectLst/>
              </a:rPr>
              <a:t>Erk</a:t>
            </a:r>
            <a:r>
              <a:rPr lang="en-US" sz="2000" dirty="0">
                <a:solidFill>
                  <a:schemeClr val="tx1">
                    <a:lumMod val="65000"/>
                    <a:lumOff val="35000"/>
                  </a:schemeClr>
                </a:solidFill>
                <a:effectLst/>
              </a:rPr>
              <a:t> et al., 2002)</a:t>
            </a:r>
            <a:endParaRPr lang="en-US" sz="2000" dirty="0">
              <a:solidFill>
                <a:schemeClr val="tx1">
                  <a:lumMod val="65000"/>
                  <a:lumOff val="35000"/>
                </a:schemeClr>
              </a:solidFill>
            </a:endParaRPr>
          </a:p>
          <a:p>
            <a:pPr indent="-228600" algn="l">
              <a:buFont typeface="Arial" panose="020B0604020202020204" pitchFamily="34" charset="0"/>
              <a:buChar char="•"/>
            </a:pPr>
            <a:endParaRPr lang="en-US" sz="2000" b="1" dirty="0">
              <a:solidFill>
                <a:schemeClr val="tx1">
                  <a:lumMod val="65000"/>
                  <a:lumOff val="35000"/>
                </a:schemeClr>
              </a:solidFill>
            </a:endParaRPr>
          </a:p>
          <a:p>
            <a:pPr indent="-228600" algn="l">
              <a:buFont typeface="Arial" panose="020B0604020202020204" pitchFamily="34" charset="0"/>
              <a:buChar char="•"/>
            </a:pPr>
            <a:r>
              <a:rPr lang="en-US" sz="2000" b="1" dirty="0">
                <a:solidFill>
                  <a:schemeClr val="tx1">
                    <a:lumMod val="65000"/>
                    <a:lumOff val="35000"/>
                  </a:schemeClr>
                </a:solidFill>
              </a:rPr>
              <a:t>Post Covid </a:t>
            </a:r>
          </a:p>
          <a:p>
            <a:pPr marL="285750" indent="-228600" algn="l">
              <a:buFont typeface="Arial" panose="020B0604020202020204" pitchFamily="34" charset="0"/>
              <a:buChar char="•"/>
            </a:pPr>
            <a:r>
              <a:rPr lang="en-US" sz="2000" dirty="0">
                <a:solidFill>
                  <a:schemeClr val="tx1">
                    <a:lumMod val="65000"/>
                    <a:lumOff val="35000"/>
                  </a:schemeClr>
                </a:solidFill>
              </a:rPr>
              <a:t>Impact of discounts/rebates and free/fast delivery on impulse purchases through activation of reward centers</a:t>
            </a:r>
          </a:p>
          <a:p>
            <a:pPr marL="285750" indent="-228600" algn="l">
              <a:buFont typeface="Arial" panose="020B0604020202020204" pitchFamily="34" charset="0"/>
              <a:buChar char="•"/>
            </a:pPr>
            <a:r>
              <a:rPr lang="en-US" sz="2000" dirty="0">
                <a:solidFill>
                  <a:schemeClr val="tx1">
                    <a:lumMod val="65000"/>
                    <a:lumOff val="35000"/>
                  </a:schemeClr>
                </a:solidFill>
              </a:rPr>
              <a:t>Deliveroo/Just-Eat/Uber example</a:t>
            </a:r>
          </a:p>
        </p:txBody>
      </p:sp>
    </p:spTree>
    <p:extLst>
      <p:ext uri="{BB962C8B-B14F-4D97-AF65-F5344CB8AC3E}">
        <p14:creationId xmlns:p14="http://schemas.microsoft.com/office/powerpoint/2010/main" val="357953820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98DDA986-B6EE-4642-AC60-0490373E69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80B62878-12EF-4E97-A284-47BAFC30DA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91999" cy="6858000"/>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6D79188D-1ED5-4705-B8C7-5D6FB7670AB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95514" y="685800"/>
            <a:ext cx="10800972" cy="5486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B8DEB3B6-54DF-4548-ACAA-D55090476330}"/>
              </a:ext>
            </a:extLst>
          </p:cNvPr>
          <p:cNvSpPr>
            <a:spLocks noGrp="1"/>
          </p:cNvSpPr>
          <p:nvPr>
            <p:ph type="ctrTitle"/>
          </p:nvPr>
        </p:nvSpPr>
        <p:spPr>
          <a:xfrm>
            <a:off x="1563044" y="241620"/>
            <a:ext cx="8959893" cy="888360"/>
          </a:xfrm>
        </p:spPr>
        <p:txBody>
          <a:bodyPr vert="horz" lIns="91440" tIns="45720" rIns="91440" bIns="45720" rtlCol="0" anchor="b">
            <a:normAutofit/>
          </a:bodyPr>
          <a:lstStyle/>
          <a:p>
            <a:r>
              <a:rPr lang="en-US" sz="3200" b="1" kern="1200" dirty="0">
                <a:solidFill>
                  <a:schemeClr val="tx1">
                    <a:lumMod val="65000"/>
                    <a:lumOff val="35000"/>
                  </a:schemeClr>
                </a:solidFill>
                <a:latin typeface="+mj-lt"/>
                <a:ea typeface="+mj-ea"/>
                <a:cs typeface="+mj-cs"/>
              </a:rPr>
              <a:t>Pricing Key Themes and Topics</a:t>
            </a:r>
          </a:p>
        </p:txBody>
      </p:sp>
      <p:sp>
        <p:nvSpPr>
          <p:cNvPr id="3" name="Subtitle 2">
            <a:extLst>
              <a:ext uri="{FF2B5EF4-FFF2-40B4-BE49-F238E27FC236}">
                <a16:creationId xmlns:a16="http://schemas.microsoft.com/office/drawing/2014/main" id="{CA9740A1-7264-45EA-AB60-0AEA9592B27F}"/>
              </a:ext>
            </a:extLst>
          </p:cNvPr>
          <p:cNvSpPr>
            <a:spLocks noGrp="1"/>
          </p:cNvSpPr>
          <p:nvPr>
            <p:ph type="subTitle" idx="1"/>
          </p:nvPr>
        </p:nvSpPr>
        <p:spPr>
          <a:xfrm>
            <a:off x="818984" y="1248355"/>
            <a:ext cx="10448014" cy="4923845"/>
          </a:xfrm>
        </p:spPr>
        <p:txBody>
          <a:bodyPr vert="horz" lIns="91440" tIns="45720" rIns="91440" bIns="45720" rtlCol="0" anchor="t">
            <a:noAutofit/>
          </a:bodyPr>
          <a:lstStyle/>
          <a:p>
            <a:pPr marL="342900" indent="-228600" algn="l">
              <a:buFont typeface="Arial" panose="020B0604020202020204" pitchFamily="34" charset="0"/>
              <a:buChar char="•"/>
            </a:pPr>
            <a:r>
              <a:rPr lang="en-US" sz="2000" b="1" dirty="0">
                <a:solidFill>
                  <a:schemeClr val="tx1">
                    <a:lumMod val="65000"/>
                    <a:lumOff val="35000"/>
                  </a:schemeClr>
                </a:solidFill>
              </a:rPr>
              <a:t>Impact of Emotions in Pricing Decisions</a:t>
            </a:r>
          </a:p>
          <a:p>
            <a:pPr indent="-228600" algn="l">
              <a:buFont typeface="Arial" panose="020B0604020202020204" pitchFamily="34" charset="0"/>
              <a:buChar char="•"/>
            </a:pPr>
            <a:r>
              <a:rPr lang="en-US" sz="2000" dirty="0">
                <a:solidFill>
                  <a:schemeClr val="tx1">
                    <a:lumMod val="65000"/>
                    <a:lumOff val="35000"/>
                  </a:schemeClr>
                </a:solidFill>
              </a:rPr>
              <a:t>Consumer neuroscience suggests that the decisions involving economic gains or loss are more emotional than previously thought (Knutson eta;., 2008)</a:t>
            </a:r>
          </a:p>
          <a:p>
            <a:pPr algn="l"/>
            <a:endParaRPr lang="en-US" sz="2000" dirty="0">
              <a:solidFill>
                <a:schemeClr val="tx1">
                  <a:lumMod val="65000"/>
                  <a:lumOff val="35000"/>
                </a:schemeClr>
              </a:solidFill>
            </a:endParaRPr>
          </a:p>
          <a:p>
            <a:pPr marL="342900" indent="-228600" algn="l">
              <a:buFont typeface="Arial" panose="020B0604020202020204" pitchFamily="34" charset="0"/>
              <a:buChar char="•"/>
            </a:pPr>
            <a:r>
              <a:rPr lang="en-US" sz="2000" b="1" dirty="0">
                <a:solidFill>
                  <a:schemeClr val="tx1">
                    <a:lumMod val="65000"/>
                    <a:lumOff val="35000"/>
                  </a:schemeClr>
                </a:solidFill>
              </a:rPr>
              <a:t>Impact of positive and negative emotions on processing of prices</a:t>
            </a:r>
          </a:p>
          <a:p>
            <a:pPr indent="-228600" algn="l">
              <a:buFont typeface="Arial" panose="020B0604020202020204" pitchFamily="34" charset="0"/>
              <a:buChar char="•"/>
            </a:pPr>
            <a:r>
              <a:rPr lang="en-US" sz="2000" dirty="0">
                <a:solidFill>
                  <a:schemeClr val="tx1">
                    <a:lumMod val="65000"/>
                    <a:lumOff val="35000"/>
                  </a:schemeClr>
                </a:solidFill>
                <a:effectLst/>
              </a:rPr>
              <a:t>Knutson et al., (2007) examined the neural correlates of various levels of prices and their effect on purchase decisions. </a:t>
            </a:r>
          </a:p>
          <a:p>
            <a:pPr indent="-228600" algn="l">
              <a:buFont typeface="Arial" panose="020B0604020202020204" pitchFamily="34" charset="0"/>
              <a:buChar char="•"/>
            </a:pPr>
            <a:r>
              <a:rPr lang="en-US" sz="2000" dirty="0">
                <a:solidFill>
                  <a:schemeClr val="tx1">
                    <a:lumMod val="65000"/>
                    <a:lumOff val="35000"/>
                  </a:schemeClr>
                </a:solidFill>
                <a:effectLst/>
              </a:rPr>
              <a:t>The results showed increased brain activity in insula, a region of the brain primarily associated with processing of feelings associated with negative emotions due to higher prices (Britton et al., 2006; Knutson et al., 2007; Ledoux, 2000; Rosen, 2004). </a:t>
            </a:r>
          </a:p>
          <a:p>
            <a:pPr indent="-228600" algn="l">
              <a:buFont typeface="Arial" panose="020B0604020202020204" pitchFamily="34" charset="0"/>
              <a:buChar char="•"/>
            </a:pPr>
            <a:r>
              <a:rPr lang="en-US" sz="2000" dirty="0">
                <a:solidFill>
                  <a:schemeClr val="tx1">
                    <a:lumMod val="65000"/>
                    <a:lumOff val="35000"/>
                  </a:schemeClr>
                </a:solidFill>
                <a:effectLst/>
              </a:rPr>
              <a:t>Similarly, prior preference of the product generates activity in nucleus </a:t>
            </a:r>
            <a:r>
              <a:rPr lang="en-US" sz="2000" dirty="0" err="1">
                <a:solidFill>
                  <a:schemeClr val="tx1">
                    <a:lumMod val="65000"/>
                    <a:lumOff val="35000"/>
                  </a:schemeClr>
                </a:solidFill>
                <a:effectLst/>
              </a:rPr>
              <a:t>accumbens</a:t>
            </a:r>
            <a:r>
              <a:rPr lang="en-US" sz="2000" dirty="0">
                <a:solidFill>
                  <a:schemeClr val="tx1">
                    <a:lumMod val="65000"/>
                    <a:lumOff val="35000"/>
                  </a:schemeClr>
                </a:solidFill>
                <a:effectLst/>
              </a:rPr>
              <a:t>, a region of the brain primarily associated with the anticipation of positive gains</a:t>
            </a:r>
            <a:r>
              <a:rPr lang="en-US" sz="2000" dirty="0">
                <a:solidFill>
                  <a:schemeClr val="tx1">
                    <a:lumMod val="65000"/>
                    <a:lumOff val="35000"/>
                  </a:schemeClr>
                </a:solidFill>
              </a:rPr>
              <a:t> and</a:t>
            </a:r>
            <a:r>
              <a:rPr lang="en-US" sz="2000" dirty="0">
                <a:solidFill>
                  <a:schemeClr val="tx1">
                    <a:lumMod val="65000"/>
                    <a:lumOff val="35000"/>
                  </a:schemeClr>
                </a:solidFill>
                <a:effectLst/>
              </a:rPr>
              <a:t> rewards (</a:t>
            </a:r>
            <a:r>
              <a:rPr lang="en-US" sz="2000" dirty="0" err="1">
                <a:solidFill>
                  <a:schemeClr val="tx1">
                    <a:lumMod val="65000"/>
                    <a:lumOff val="35000"/>
                  </a:schemeClr>
                </a:solidFill>
                <a:effectLst/>
              </a:rPr>
              <a:t>Balleine</a:t>
            </a:r>
            <a:r>
              <a:rPr lang="en-US" sz="2000" dirty="0">
                <a:solidFill>
                  <a:schemeClr val="tx1">
                    <a:lumMod val="65000"/>
                    <a:lumOff val="35000"/>
                  </a:schemeClr>
                </a:solidFill>
                <a:effectLst/>
              </a:rPr>
              <a:t> et al., 2007; Doherty, 2004; Haber and Knutson, 2010; Rolls and </a:t>
            </a:r>
            <a:r>
              <a:rPr lang="en-US" sz="2000" dirty="0" err="1">
                <a:solidFill>
                  <a:schemeClr val="tx1">
                    <a:lumMod val="65000"/>
                    <a:lumOff val="35000"/>
                  </a:schemeClr>
                </a:solidFill>
                <a:effectLst/>
              </a:rPr>
              <a:t>Grabenhorst</a:t>
            </a:r>
            <a:r>
              <a:rPr lang="en-US" sz="2000" dirty="0">
                <a:solidFill>
                  <a:schemeClr val="tx1">
                    <a:lumMod val="65000"/>
                    <a:lumOff val="35000"/>
                  </a:schemeClr>
                </a:solidFill>
                <a:effectLst/>
              </a:rPr>
              <a:t>, 2008)</a:t>
            </a:r>
            <a:endParaRPr lang="en-US" sz="2000" dirty="0">
              <a:solidFill>
                <a:schemeClr val="tx1">
                  <a:lumMod val="65000"/>
                  <a:lumOff val="35000"/>
                </a:schemeClr>
              </a:solidFill>
            </a:endParaRPr>
          </a:p>
        </p:txBody>
      </p:sp>
    </p:spTree>
    <p:extLst>
      <p:ext uri="{BB962C8B-B14F-4D97-AF65-F5344CB8AC3E}">
        <p14:creationId xmlns:p14="http://schemas.microsoft.com/office/powerpoint/2010/main" val="411845935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98DDA986-B6EE-4642-AC60-0490373E69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80B62878-12EF-4E97-A284-47BAFC30DA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91999" cy="6858000"/>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6D79188D-1ED5-4705-B8C7-5D6FB7670AB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95514" y="685800"/>
            <a:ext cx="10800972" cy="5486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B8DEB3B6-54DF-4548-ACAA-D55090476330}"/>
              </a:ext>
            </a:extLst>
          </p:cNvPr>
          <p:cNvSpPr>
            <a:spLocks noGrp="1"/>
          </p:cNvSpPr>
          <p:nvPr>
            <p:ph type="ctrTitle"/>
          </p:nvPr>
        </p:nvSpPr>
        <p:spPr>
          <a:xfrm>
            <a:off x="906449" y="598880"/>
            <a:ext cx="10090205" cy="888360"/>
          </a:xfrm>
        </p:spPr>
        <p:txBody>
          <a:bodyPr vert="horz" lIns="91440" tIns="45720" rIns="91440" bIns="45720" rtlCol="0" anchor="b">
            <a:normAutofit fontScale="90000"/>
          </a:bodyPr>
          <a:lstStyle/>
          <a:p>
            <a:r>
              <a:rPr lang="en-US" sz="3600" b="1" dirty="0">
                <a:solidFill>
                  <a:schemeClr val="tx1">
                    <a:lumMod val="65000"/>
                    <a:lumOff val="35000"/>
                  </a:schemeClr>
                </a:solidFill>
              </a:rPr>
              <a:t>Impact of higher prices on perception of product quality</a:t>
            </a:r>
            <a:br>
              <a:rPr lang="en-US" sz="3200" b="1" dirty="0">
                <a:solidFill>
                  <a:schemeClr val="tx1">
                    <a:lumMod val="65000"/>
                    <a:lumOff val="35000"/>
                  </a:schemeClr>
                </a:solidFill>
              </a:rPr>
            </a:br>
            <a:endParaRPr lang="en-US" sz="3200" b="1" kern="1200" dirty="0">
              <a:solidFill>
                <a:schemeClr val="tx1">
                  <a:lumMod val="65000"/>
                  <a:lumOff val="35000"/>
                </a:schemeClr>
              </a:solidFill>
              <a:latin typeface="+mj-lt"/>
              <a:ea typeface="+mj-ea"/>
              <a:cs typeface="+mj-cs"/>
            </a:endParaRPr>
          </a:p>
        </p:txBody>
      </p:sp>
      <p:sp>
        <p:nvSpPr>
          <p:cNvPr id="3" name="Subtitle 2">
            <a:extLst>
              <a:ext uri="{FF2B5EF4-FFF2-40B4-BE49-F238E27FC236}">
                <a16:creationId xmlns:a16="http://schemas.microsoft.com/office/drawing/2014/main" id="{CA9740A1-7264-45EA-AB60-0AEA9592B27F}"/>
              </a:ext>
            </a:extLst>
          </p:cNvPr>
          <p:cNvSpPr>
            <a:spLocks noGrp="1"/>
          </p:cNvSpPr>
          <p:nvPr>
            <p:ph type="subTitle" idx="1"/>
          </p:nvPr>
        </p:nvSpPr>
        <p:spPr>
          <a:xfrm>
            <a:off x="787179" y="1487240"/>
            <a:ext cx="10599089" cy="4531897"/>
          </a:xfrm>
        </p:spPr>
        <p:txBody>
          <a:bodyPr vert="horz" lIns="91440" tIns="45720" rIns="91440" bIns="45720" rtlCol="0" anchor="t">
            <a:normAutofit fontScale="92500" lnSpcReduction="10000"/>
          </a:bodyPr>
          <a:lstStyle/>
          <a:p>
            <a:pPr algn="l"/>
            <a:r>
              <a:rPr lang="en-US" sz="1800" dirty="0">
                <a:solidFill>
                  <a:schemeClr val="tx1">
                    <a:lumMod val="65000"/>
                    <a:lumOff val="35000"/>
                  </a:schemeClr>
                </a:solidFill>
                <a:effectLst/>
              </a:rPr>
              <a:t>Two distinct scenarios exist when consumers are exposed to higher prices. </a:t>
            </a:r>
          </a:p>
          <a:p>
            <a:pPr marL="457200" indent="-342900" algn="l">
              <a:buFont typeface="+mj-lt"/>
              <a:buAutoNum type="arabicPeriod"/>
            </a:pPr>
            <a:r>
              <a:rPr lang="en-US" sz="1800" dirty="0">
                <a:solidFill>
                  <a:schemeClr val="tx1">
                    <a:lumMod val="65000"/>
                    <a:lumOff val="35000"/>
                  </a:schemeClr>
                </a:solidFill>
                <a:effectLst/>
              </a:rPr>
              <a:t>Increased prices might leave a negative impact on the consumers and might result in loss of the customer through activation of insula (anticipation of loss) creating negative emotions. </a:t>
            </a:r>
          </a:p>
          <a:p>
            <a:pPr marL="457200" indent="-342900" algn="l">
              <a:buFont typeface="+mj-lt"/>
              <a:buAutoNum type="arabicPeriod"/>
            </a:pPr>
            <a:r>
              <a:rPr lang="en-US" sz="1800" dirty="0">
                <a:solidFill>
                  <a:schemeClr val="tx1">
                    <a:lumMod val="65000"/>
                    <a:lumOff val="35000"/>
                  </a:schemeClr>
                </a:solidFill>
                <a:effectLst/>
              </a:rPr>
              <a:t>Secondly, research shows that higher prices are also seen as an indicator of higher quality and might actually produces an activation of positive emotions and increase the product value through the anticipation of rewards (positive emotions) from utilizing a superior quality product or service (Lichtenstein et al., 1993; </a:t>
            </a:r>
            <a:r>
              <a:rPr lang="en-US" sz="1800" dirty="0" err="1">
                <a:solidFill>
                  <a:schemeClr val="tx1">
                    <a:lumMod val="65000"/>
                    <a:lumOff val="35000"/>
                  </a:schemeClr>
                </a:solidFill>
                <a:effectLst/>
              </a:rPr>
              <a:t>Volckner</a:t>
            </a:r>
            <a:r>
              <a:rPr lang="en-US" sz="1800" dirty="0">
                <a:solidFill>
                  <a:schemeClr val="tx1">
                    <a:lumMod val="65000"/>
                    <a:lumOff val="35000"/>
                  </a:schemeClr>
                </a:solidFill>
                <a:effectLst/>
              </a:rPr>
              <a:t> and Hofmann, 2007)</a:t>
            </a:r>
          </a:p>
          <a:p>
            <a:pPr marL="457200" indent="-342900" algn="l">
              <a:buFont typeface="+mj-lt"/>
              <a:buAutoNum type="arabicPeriod"/>
            </a:pPr>
            <a:r>
              <a:rPr lang="en-US" sz="1800" dirty="0">
                <a:solidFill>
                  <a:schemeClr val="tx1">
                    <a:lumMod val="65000"/>
                    <a:lumOff val="35000"/>
                  </a:schemeClr>
                </a:solidFill>
              </a:rPr>
              <a:t>Plassmann et al., 2008 showed that perceived higher priced wines tastes better</a:t>
            </a:r>
          </a:p>
          <a:p>
            <a:pPr indent="-228600" algn="l">
              <a:buFont typeface="Arial" panose="020B0604020202020204" pitchFamily="34" charset="0"/>
              <a:buChar char="•"/>
            </a:pPr>
            <a:r>
              <a:rPr lang="en-US" sz="2200" b="1" dirty="0">
                <a:solidFill>
                  <a:schemeClr val="tx1">
                    <a:lumMod val="65000"/>
                    <a:lumOff val="35000"/>
                  </a:schemeClr>
                </a:solidFill>
              </a:rPr>
              <a:t>Post Covid</a:t>
            </a:r>
          </a:p>
          <a:p>
            <a:pPr indent="-228600" algn="l">
              <a:buFont typeface="Arial" panose="020B0604020202020204" pitchFamily="34" charset="0"/>
              <a:buChar char="•"/>
            </a:pPr>
            <a:r>
              <a:rPr lang="en-US" sz="1700" b="0" i="0" u="none" strike="noStrike" baseline="0" dirty="0">
                <a:solidFill>
                  <a:schemeClr val="tx1">
                    <a:lumMod val="65000"/>
                    <a:lumOff val="35000"/>
                  </a:schemeClr>
                </a:solidFill>
              </a:rPr>
              <a:t>In the post covid world however there are questions around the social role of prices, and price fairness and how various consumers perceive price differences of the same products across various platforms (</a:t>
            </a:r>
            <a:r>
              <a:rPr lang="en-US" sz="1700" b="0" i="0" u="none" strike="noStrike" baseline="0" dirty="0" err="1">
                <a:solidFill>
                  <a:schemeClr val="tx1">
                    <a:lumMod val="65000"/>
                    <a:lumOff val="35000"/>
                  </a:schemeClr>
                </a:solidFill>
              </a:rPr>
              <a:t>Amaldoss</a:t>
            </a:r>
            <a:r>
              <a:rPr lang="en-US" sz="1700" b="0" i="0" u="none" strike="noStrike" baseline="0" dirty="0">
                <a:solidFill>
                  <a:schemeClr val="tx1">
                    <a:lumMod val="65000"/>
                    <a:lumOff val="35000"/>
                  </a:schemeClr>
                </a:solidFill>
              </a:rPr>
              <a:t> and Jain, 2005).</a:t>
            </a:r>
          </a:p>
          <a:p>
            <a:pPr indent="-228600" algn="l">
              <a:buFont typeface="Arial" panose="020B0604020202020204" pitchFamily="34" charset="0"/>
              <a:buChar char="•"/>
            </a:pPr>
            <a:endParaRPr lang="en-US" sz="1700" dirty="0">
              <a:solidFill>
                <a:schemeClr val="tx1">
                  <a:lumMod val="65000"/>
                  <a:lumOff val="35000"/>
                </a:schemeClr>
              </a:solidFill>
            </a:endParaRPr>
          </a:p>
          <a:p>
            <a:pPr indent="-228600" algn="l">
              <a:buFont typeface="Arial" panose="020B0604020202020204" pitchFamily="34" charset="0"/>
              <a:buChar char="•"/>
            </a:pPr>
            <a:r>
              <a:rPr lang="en-US" sz="1700" dirty="0">
                <a:solidFill>
                  <a:schemeClr val="tx1">
                    <a:lumMod val="65000"/>
                    <a:lumOff val="35000"/>
                  </a:schemeClr>
                </a:solidFill>
              </a:rPr>
              <a:t>The impact of positive and negative emotions in creating pricing perceptions and varying level of prices on different selling platforms is also a key area of research. At one end of spectrum higher prices might be associated with higher brand quality. On the other end negative emotions due to perceived price fairness concerns can distort the brand image and trust. Hence, it remains to be seen that how various brands enacts variable/uniform pricing mechanisms in the post covid environment and how it impacts the consumer perceptions of quality and fairness.</a:t>
            </a:r>
          </a:p>
        </p:txBody>
      </p:sp>
    </p:spTree>
    <p:extLst>
      <p:ext uri="{BB962C8B-B14F-4D97-AF65-F5344CB8AC3E}">
        <p14:creationId xmlns:p14="http://schemas.microsoft.com/office/powerpoint/2010/main" val="47155078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98DDA986-B6EE-4642-AC60-0490373E69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80B62878-12EF-4E97-A284-47BAFC30DA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91999" cy="6858000"/>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6D79188D-1ED5-4705-B8C7-5D6FB7670AB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95514" y="685800"/>
            <a:ext cx="10800972" cy="5486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B8DEB3B6-54DF-4548-ACAA-D55090476330}"/>
              </a:ext>
            </a:extLst>
          </p:cNvPr>
          <p:cNvSpPr>
            <a:spLocks noGrp="1"/>
          </p:cNvSpPr>
          <p:nvPr>
            <p:ph type="ctrTitle"/>
          </p:nvPr>
        </p:nvSpPr>
        <p:spPr>
          <a:xfrm>
            <a:off x="1616053" y="370591"/>
            <a:ext cx="8959893" cy="888360"/>
          </a:xfrm>
        </p:spPr>
        <p:txBody>
          <a:bodyPr vert="horz" lIns="91440" tIns="45720" rIns="91440" bIns="45720" rtlCol="0" anchor="b">
            <a:normAutofit/>
          </a:bodyPr>
          <a:lstStyle/>
          <a:p>
            <a:r>
              <a:rPr lang="en-US" sz="3200" b="1" kern="1200" dirty="0">
                <a:solidFill>
                  <a:schemeClr val="tx1">
                    <a:lumMod val="65000"/>
                    <a:lumOff val="35000"/>
                  </a:schemeClr>
                </a:solidFill>
                <a:latin typeface="+mj-lt"/>
                <a:ea typeface="+mj-ea"/>
                <a:cs typeface="+mj-cs"/>
              </a:rPr>
              <a:t>Communication and Advertising</a:t>
            </a:r>
          </a:p>
        </p:txBody>
      </p:sp>
      <p:sp>
        <p:nvSpPr>
          <p:cNvPr id="3" name="Subtitle 2">
            <a:extLst>
              <a:ext uri="{FF2B5EF4-FFF2-40B4-BE49-F238E27FC236}">
                <a16:creationId xmlns:a16="http://schemas.microsoft.com/office/drawing/2014/main" id="{CA9740A1-7264-45EA-AB60-0AEA9592B27F}"/>
              </a:ext>
            </a:extLst>
          </p:cNvPr>
          <p:cNvSpPr>
            <a:spLocks noGrp="1"/>
          </p:cNvSpPr>
          <p:nvPr>
            <p:ph type="subTitle" idx="1"/>
          </p:nvPr>
        </p:nvSpPr>
        <p:spPr>
          <a:xfrm>
            <a:off x="946205" y="1378221"/>
            <a:ext cx="10432112" cy="4989920"/>
          </a:xfrm>
        </p:spPr>
        <p:txBody>
          <a:bodyPr vert="horz" lIns="91440" tIns="45720" rIns="91440" bIns="45720" rtlCol="0" anchor="t">
            <a:normAutofit/>
          </a:bodyPr>
          <a:lstStyle/>
          <a:p>
            <a:pPr indent="-228600" algn="l">
              <a:buFont typeface="Arial" panose="020B0604020202020204" pitchFamily="34" charset="0"/>
              <a:buChar char="•"/>
            </a:pPr>
            <a:r>
              <a:rPr lang="en-US" sz="1600" b="1" dirty="0">
                <a:solidFill>
                  <a:schemeClr val="tx1">
                    <a:lumMod val="65000"/>
                    <a:lumOff val="35000"/>
                  </a:schemeClr>
                </a:solidFill>
              </a:rPr>
              <a:t>Brain Regions Activated in Advertisement: Hemispheric Lateralization Theory (Hansen, 1981)</a:t>
            </a:r>
          </a:p>
          <a:p>
            <a:pPr indent="-228600" algn="l">
              <a:buFont typeface="Arial" panose="020B0604020202020204" pitchFamily="34" charset="0"/>
              <a:buChar char="•"/>
            </a:pPr>
            <a:r>
              <a:rPr lang="en-US" sz="1600" dirty="0">
                <a:solidFill>
                  <a:schemeClr val="tx1">
                    <a:lumMod val="65000"/>
                    <a:lumOff val="35000"/>
                  </a:schemeClr>
                </a:solidFill>
                <a:effectLst/>
              </a:rPr>
              <a:t>Nonverbal, pictorial, holistic images are stored and processed in the right side of the brain (</a:t>
            </a:r>
            <a:r>
              <a:rPr lang="en-US" sz="1600" dirty="0" err="1">
                <a:solidFill>
                  <a:schemeClr val="tx1">
                    <a:lumMod val="65000"/>
                    <a:lumOff val="35000"/>
                  </a:schemeClr>
                </a:solidFill>
                <a:effectLst/>
              </a:rPr>
              <a:t>Childer</a:t>
            </a:r>
            <a:r>
              <a:rPr lang="en-US" sz="1600" dirty="0">
                <a:solidFill>
                  <a:schemeClr val="tx1">
                    <a:lumMod val="65000"/>
                    <a:lumOff val="35000"/>
                  </a:schemeClr>
                </a:solidFill>
                <a:effectLst/>
              </a:rPr>
              <a:t>, Heckler and Houston, 1986). In contrast it was suggested that the left side of the brain is more involved in higher order cognitive processes, such as value-oriented cost-benefit analysis based on factual descriptive information (Hansen, 1981)</a:t>
            </a:r>
          </a:p>
          <a:p>
            <a:pPr algn="l"/>
            <a:endParaRPr lang="en-US" sz="1600" dirty="0">
              <a:solidFill>
                <a:schemeClr val="tx1">
                  <a:lumMod val="65000"/>
                  <a:lumOff val="35000"/>
                </a:schemeClr>
              </a:solidFill>
            </a:endParaRPr>
          </a:p>
          <a:p>
            <a:pPr indent="-228600" algn="l">
              <a:buFont typeface="Arial" panose="020B0604020202020204" pitchFamily="34" charset="0"/>
              <a:buChar char="•"/>
            </a:pPr>
            <a:r>
              <a:rPr lang="en-US" sz="1600" b="1" dirty="0">
                <a:solidFill>
                  <a:schemeClr val="tx1">
                    <a:lumMod val="65000"/>
                    <a:lumOff val="35000"/>
                  </a:schemeClr>
                </a:solidFill>
              </a:rPr>
              <a:t>Brain Regions Activated in Neuroscientific Research</a:t>
            </a:r>
          </a:p>
          <a:p>
            <a:pPr indent="-228600" algn="l">
              <a:buFont typeface="Arial" panose="020B0604020202020204" pitchFamily="34" charset="0"/>
              <a:buChar char="•"/>
            </a:pPr>
            <a:r>
              <a:rPr lang="en-US" sz="1600" dirty="0">
                <a:solidFill>
                  <a:schemeClr val="tx1">
                    <a:lumMod val="65000"/>
                    <a:lumOff val="35000"/>
                  </a:schemeClr>
                </a:solidFill>
                <a:effectLst/>
              </a:rPr>
              <a:t>Studies  conducted by (Ledoux, 1998; Knutson et al., 2007; Deppe et al., 2005; McClure et al., 2004; Plassmann et al., 2007) confirm that emotions in advertisement are represented by activation of various brain regions such as amygdala, ventromedial prefrontal cortex, OFC, ventral striatum, </a:t>
            </a:r>
            <a:r>
              <a:rPr lang="en-US" sz="1600" dirty="0" err="1">
                <a:solidFill>
                  <a:schemeClr val="tx1">
                    <a:lumMod val="65000"/>
                    <a:lumOff val="35000"/>
                  </a:schemeClr>
                </a:solidFill>
                <a:effectLst/>
              </a:rPr>
              <a:t>NAcc</a:t>
            </a:r>
            <a:r>
              <a:rPr lang="en-US" sz="1600" dirty="0">
                <a:solidFill>
                  <a:schemeClr val="tx1">
                    <a:lumMod val="65000"/>
                    <a:lumOff val="35000"/>
                  </a:schemeClr>
                </a:solidFill>
                <a:effectLst/>
              </a:rPr>
              <a:t>, Insula, cingulate cortex, basal ganglia and MPFC</a:t>
            </a:r>
          </a:p>
          <a:p>
            <a:pPr indent="-228600" algn="l">
              <a:buFont typeface="Arial" panose="020B0604020202020204" pitchFamily="34" charset="0"/>
              <a:buChar char="•"/>
            </a:pPr>
            <a:endParaRPr lang="en-US" sz="1600" dirty="0">
              <a:solidFill>
                <a:schemeClr val="tx1">
                  <a:lumMod val="65000"/>
                  <a:lumOff val="35000"/>
                </a:schemeClr>
              </a:solidFill>
            </a:endParaRPr>
          </a:p>
          <a:p>
            <a:pPr indent="-228600" algn="l">
              <a:buFont typeface="Arial" panose="020B0604020202020204" pitchFamily="34" charset="0"/>
              <a:buChar char="•"/>
            </a:pPr>
            <a:r>
              <a:rPr lang="en-US" sz="1600" b="1" dirty="0">
                <a:solidFill>
                  <a:schemeClr val="tx1">
                    <a:lumMod val="65000"/>
                    <a:lumOff val="35000"/>
                  </a:schemeClr>
                </a:solidFill>
              </a:rPr>
              <a:t>Brand Recall and Memorization Brain Regions</a:t>
            </a:r>
          </a:p>
          <a:p>
            <a:pPr indent="-228600" algn="l">
              <a:buFont typeface="Arial" panose="020B0604020202020204" pitchFamily="34" charset="0"/>
              <a:buChar char="•"/>
            </a:pPr>
            <a:r>
              <a:rPr lang="en-US" sz="1600" dirty="0">
                <a:solidFill>
                  <a:schemeClr val="tx1">
                    <a:lumMod val="65000"/>
                    <a:lumOff val="35000"/>
                  </a:schemeClr>
                </a:solidFill>
                <a:effectLst/>
              </a:rPr>
              <a:t>Two experiments conducted by Ambler et al., (2000) and Ambler and </a:t>
            </a:r>
            <a:r>
              <a:rPr lang="en-US" sz="1600" dirty="0" err="1">
                <a:solidFill>
                  <a:schemeClr val="tx1">
                    <a:lumMod val="65000"/>
                    <a:lumOff val="35000"/>
                  </a:schemeClr>
                </a:solidFill>
                <a:effectLst/>
              </a:rPr>
              <a:t>Burne</a:t>
            </a:r>
            <a:r>
              <a:rPr lang="en-US" sz="1600" dirty="0">
                <a:solidFill>
                  <a:schemeClr val="tx1">
                    <a:lumMod val="65000"/>
                    <a:lumOff val="35000"/>
                  </a:schemeClr>
                </a:solidFill>
                <a:effectLst/>
              </a:rPr>
              <a:t>, (1999) utilized magneto- encephalography (MEG) to show that ads are recalled and memorized better when displayed with emotional images in comparison to when only rational arguments and texts is used. The experiment revealed that cognitive ads with a lot of factual information causes strong activation in the superior prefrontal cortex and posterior parietal areas related to the use of working memory, whereas emotional ads  which includes more images and tunes produce activation in the areas such as amygdala, brains stem, VMPFC and OFC </a:t>
            </a:r>
            <a:endParaRPr lang="en-US" sz="1600" dirty="0">
              <a:solidFill>
                <a:schemeClr val="tx1">
                  <a:lumMod val="65000"/>
                  <a:lumOff val="35000"/>
                </a:schemeClr>
              </a:solidFill>
            </a:endParaRPr>
          </a:p>
          <a:p>
            <a:pPr indent="-228600" algn="l">
              <a:buFont typeface="Arial" panose="020B0604020202020204" pitchFamily="34" charset="0"/>
              <a:buChar char="•"/>
            </a:pPr>
            <a:endParaRPr lang="en-US" sz="1000" dirty="0">
              <a:solidFill>
                <a:schemeClr val="tx1">
                  <a:lumMod val="65000"/>
                  <a:lumOff val="35000"/>
                </a:schemeClr>
              </a:solidFill>
            </a:endParaRPr>
          </a:p>
          <a:p>
            <a:pPr indent="-228600" algn="l">
              <a:buFont typeface="Arial" panose="020B0604020202020204" pitchFamily="34" charset="0"/>
              <a:buChar char="•"/>
            </a:pPr>
            <a:endParaRPr lang="en-US" sz="1000" dirty="0">
              <a:solidFill>
                <a:schemeClr val="tx1">
                  <a:lumMod val="65000"/>
                  <a:lumOff val="35000"/>
                </a:schemeClr>
              </a:solidFill>
            </a:endParaRPr>
          </a:p>
        </p:txBody>
      </p:sp>
    </p:spTree>
    <p:extLst>
      <p:ext uri="{BB962C8B-B14F-4D97-AF65-F5344CB8AC3E}">
        <p14:creationId xmlns:p14="http://schemas.microsoft.com/office/powerpoint/2010/main" val="276674514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98DDA986-B6EE-4642-AC60-0490373E69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80B62878-12EF-4E97-A284-47BAFC30DA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91999" cy="6858000"/>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6D79188D-1ED5-4705-B8C7-5D6FB7670AB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95514" y="685800"/>
            <a:ext cx="10800972" cy="5486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B8DEB3B6-54DF-4548-ACAA-D55090476330}"/>
              </a:ext>
            </a:extLst>
          </p:cNvPr>
          <p:cNvSpPr>
            <a:spLocks noGrp="1"/>
          </p:cNvSpPr>
          <p:nvPr>
            <p:ph type="ctrTitle"/>
          </p:nvPr>
        </p:nvSpPr>
        <p:spPr>
          <a:xfrm>
            <a:off x="1528589" y="330835"/>
            <a:ext cx="8959893" cy="888360"/>
          </a:xfrm>
        </p:spPr>
        <p:txBody>
          <a:bodyPr vert="horz" lIns="91440" tIns="45720" rIns="91440" bIns="45720" rtlCol="0" anchor="b">
            <a:normAutofit/>
          </a:bodyPr>
          <a:lstStyle/>
          <a:p>
            <a:r>
              <a:rPr lang="en-US" sz="3000" b="1" kern="1200" dirty="0">
                <a:solidFill>
                  <a:schemeClr val="tx1">
                    <a:lumMod val="65000"/>
                    <a:lumOff val="35000"/>
                  </a:schemeClr>
                </a:solidFill>
                <a:latin typeface="+mj-lt"/>
                <a:ea typeface="+mj-ea"/>
                <a:cs typeface="+mj-cs"/>
              </a:rPr>
              <a:t>Communication and Advertising Key Themes and Topics</a:t>
            </a:r>
          </a:p>
        </p:txBody>
      </p:sp>
      <p:sp>
        <p:nvSpPr>
          <p:cNvPr id="3" name="Subtitle 2">
            <a:extLst>
              <a:ext uri="{FF2B5EF4-FFF2-40B4-BE49-F238E27FC236}">
                <a16:creationId xmlns:a16="http://schemas.microsoft.com/office/drawing/2014/main" id="{CA9740A1-7264-45EA-AB60-0AEA9592B27F}"/>
              </a:ext>
            </a:extLst>
          </p:cNvPr>
          <p:cNvSpPr>
            <a:spLocks noGrp="1"/>
          </p:cNvSpPr>
          <p:nvPr>
            <p:ph type="subTitle" idx="1"/>
          </p:nvPr>
        </p:nvSpPr>
        <p:spPr>
          <a:xfrm>
            <a:off x="842838" y="1280160"/>
            <a:ext cx="10519576" cy="4961614"/>
          </a:xfrm>
        </p:spPr>
        <p:txBody>
          <a:bodyPr vert="horz" lIns="91440" tIns="45720" rIns="91440" bIns="45720" rtlCol="0" anchor="t">
            <a:noAutofit/>
          </a:bodyPr>
          <a:lstStyle/>
          <a:p>
            <a:pPr indent="-228600" algn="l">
              <a:buFont typeface="Arial" panose="020B0604020202020204" pitchFamily="34" charset="0"/>
              <a:buChar char="•"/>
            </a:pPr>
            <a:r>
              <a:rPr lang="en-US" sz="1800" b="1" dirty="0">
                <a:solidFill>
                  <a:schemeClr val="tx1">
                    <a:lumMod val="65000"/>
                    <a:lumOff val="35000"/>
                  </a:schemeClr>
                </a:solidFill>
                <a:effectLst/>
              </a:rPr>
              <a:t>How the brain processes and stores advertising stimuli (Kenning et al., 2007</a:t>
            </a:r>
            <a:r>
              <a:rPr lang="en-US" sz="1800" b="1" dirty="0">
                <a:solidFill>
                  <a:schemeClr val="tx1">
                    <a:lumMod val="65000"/>
                    <a:lumOff val="35000"/>
                  </a:schemeClr>
                </a:solidFill>
              </a:rPr>
              <a:t>;</a:t>
            </a:r>
            <a:r>
              <a:rPr lang="en-US" sz="1800" b="1" dirty="0">
                <a:solidFill>
                  <a:schemeClr val="tx1">
                    <a:lumMod val="65000"/>
                    <a:lumOff val="35000"/>
                  </a:schemeClr>
                </a:solidFill>
                <a:effectLst/>
              </a:rPr>
              <a:t>  Plassmann et al., 2007) </a:t>
            </a:r>
          </a:p>
          <a:p>
            <a:pPr indent="-228600" algn="l">
              <a:buFont typeface="Arial" panose="020B0604020202020204" pitchFamily="34" charset="0"/>
              <a:buChar char="•"/>
            </a:pPr>
            <a:r>
              <a:rPr lang="en-US" sz="1800" dirty="0">
                <a:solidFill>
                  <a:schemeClr val="tx1">
                    <a:lumMod val="65000"/>
                    <a:lumOff val="35000"/>
                  </a:schemeClr>
                </a:solidFill>
                <a:effectLst/>
              </a:rPr>
              <a:t>The results revealed that ads that were rated as attractive led to the activation of brain regions associated with the integration of emotions with the decision-making process, areas such as  ventromedial prefrontal cortex, and the perception of reward,  like nucleus </a:t>
            </a:r>
            <a:r>
              <a:rPr lang="en-US" sz="1800" dirty="0" err="1">
                <a:solidFill>
                  <a:schemeClr val="tx1">
                    <a:lumMod val="65000"/>
                    <a:lumOff val="35000"/>
                  </a:schemeClr>
                </a:solidFill>
                <a:effectLst/>
              </a:rPr>
              <a:t>accumbens</a:t>
            </a:r>
            <a:r>
              <a:rPr lang="en-US" sz="1800" dirty="0">
                <a:solidFill>
                  <a:schemeClr val="tx1">
                    <a:lumMod val="65000"/>
                    <a:lumOff val="35000"/>
                  </a:schemeClr>
                </a:solidFill>
                <a:effectLst/>
              </a:rPr>
              <a:t> (</a:t>
            </a:r>
            <a:r>
              <a:rPr lang="en-US" sz="1800" dirty="0" err="1">
                <a:solidFill>
                  <a:schemeClr val="tx1">
                    <a:lumMod val="65000"/>
                    <a:lumOff val="35000"/>
                  </a:schemeClr>
                </a:solidFill>
                <a:effectLst/>
              </a:rPr>
              <a:t>NAcc</a:t>
            </a:r>
            <a:r>
              <a:rPr lang="en-US" sz="1800" dirty="0">
                <a:solidFill>
                  <a:schemeClr val="tx1">
                    <a:lumMod val="65000"/>
                    <a:lumOff val="35000"/>
                  </a:schemeClr>
                </a:solidFill>
                <a:effectLst/>
              </a:rPr>
              <a:t>) and ventral striatum. Based on these results they concluded that an attractive ad that generates emotions with positive valence could act as a rewarding stimulus for buying the product</a:t>
            </a:r>
          </a:p>
          <a:p>
            <a:pPr indent="-228600" algn="l">
              <a:buFont typeface="Arial" panose="020B0604020202020204" pitchFamily="34" charset="0"/>
              <a:buChar char="•"/>
            </a:pPr>
            <a:endParaRPr lang="en-US" sz="1800" b="1" dirty="0">
              <a:solidFill>
                <a:schemeClr val="tx1">
                  <a:lumMod val="65000"/>
                  <a:lumOff val="35000"/>
                </a:schemeClr>
              </a:solidFill>
            </a:endParaRPr>
          </a:p>
          <a:p>
            <a:pPr indent="-228600" algn="l">
              <a:buFont typeface="Arial" panose="020B0604020202020204" pitchFamily="34" charset="0"/>
              <a:buChar char="•"/>
            </a:pPr>
            <a:r>
              <a:rPr lang="en-US" sz="1800" b="1" dirty="0">
                <a:solidFill>
                  <a:schemeClr val="tx1">
                    <a:lumMod val="65000"/>
                    <a:lumOff val="35000"/>
                  </a:schemeClr>
                </a:solidFill>
              </a:rPr>
              <a:t>Impact of Beautiful faces and celebrities on brands communication and trust</a:t>
            </a:r>
          </a:p>
          <a:p>
            <a:pPr indent="-228600" algn="l">
              <a:buFont typeface="Arial" panose="020B0604020202020204" pitchFamily="34" charset="0"/>
              <a:buChar char="•"/>
            </a:pPr>
            <a:r>
              <a:rPr lang="en-US" sz="1800" dirty="0">
                <a:solidFill>
                  <a:schemeClr val="tx1">
                    <a:lumMod val="65000"/>
                    <a:lumOff val="35000"/>
                  </a:schemeClr>
                </a:solidFill>
              </a:rPr>
              <a:t>S</a:t>
            </a:r>
            <a:r>
              <a:rPr lang="en-US" sz="1800" dirty="0">
                <a:solidFill>
                  <a:schemeClr val="tx1">
                    <a:lumMod val="65000"/>
                    <a:lumOff val="35000"/>
                  </a:schemeClr>
                </a:solidFill>
                <a:effectLst/>
              </a:rPr>
              <a:t>tudy conducted by </a:t>
            </a:r>
            <a:r>
              <a:rPr lang="en-US" sz="1800" dirty="0" err="1">
                <a:solidFill>
                  <a:schemeClr val="tx1">
                    <a:lumMod val="65000"/>
                    <a:lumOff val="35000"/>
                  </a:schemeClr>
                </a:solidFill>
                <a:effectLst/>
              </a:rPr>
              <a:t>Ahron</a:t>
            </a:r>
            <a:r>
              <a:rPr lang="en-US" sz="1800" dirty="0">
                <a:solidFill>
                  <a:schemeClr val="tx1">
                    <a:lumMod val="65000"/>
                    <a:lumOff val="35000"/>
                  </a:schemeClr>
                </a:solidFill>
                <a:effectLst/>
              </a:rPr>
              <a:t> et al., (2001) showed that beautiful female faces led to activation in the reward related emotional regions of the brain, ventral striatum and nucleus </a:t>
            </a:r>
            <a:r>
              <a:rPr lang="en-US" sz="1800" dirty="0" err="1">
                <a:solidFill>
                  <a:schemeClr val="tx1">
                    <a:lumMod val="65000"/>
                    <a:lumOff val="35000"/>
                  </a:schemeClr>
                </a:solidFill>
                <a:effectLst/>
              </a:rPr>
              <a:t>accumbens</a:t>
            </a:r>
            <a:r>
              <a:rPr lang="en-US" sz="1800" dirty="0">
                <a:solidFill>
                  <a:schemeClr val="tx1">
                    <a:lumMod val="65000"/>
                    <a:lumOff val="35000"/>
                  </a:schemeClr>
                </a:solidFill>
                <a:effectLst/>
              </a:rPr>
              <a:t> (</a:t>
            </a:r>
            <a:r>
              <a:rPr lang="en-US" sz="1800" dirty="0" err="1">
                <a:solidFill>
                  <a:schemeClr val="tx1">
                    <a:lumMod val="65000"/>
                    <a:lumOff val="35000"/>
                  </a:schemeClr>
                </a:solidFill>
                <a:effectLst/>
              </a:rPr>
              <a:t>NAcc</a:t>
            </a:r>
            <a:r>
              <a:rPr lang="en-US" sz="1800" dirty="0">
                <a:solidFill>
                  <a:schemeClr val="tx1">
                    <a:lumMod val="65000"/>
                    <a:lumOff val="35000"/>
                  </a:schemeClr>
                </a:solidFill>
                <a:effectLst/>
              </a:rPr>
              <a:t>), in male heterosexual participants. </a:t>
            </a:r>
          </a:p>
          <a:p>
            <a:pPr indent="-228600" algn="l">
              <a:buFont typeface="Arial" panose="020B0604020202020204" pitchFamily="34" charset="0"/>
              <a:buChar char="•"/>
            </a:pPr>
            <a:endParaRPr lang="en-US" sz="1800" b="1" dirty="0">
              <a:solidFill>
                <a:schemeClr val="tx1">
                  <a:lumMod val="65000"/>
                  <a:lumOff val="35000"/>
                </a:schemeClr>
              </a:solidFill>
            </a:endParaRPr>
          </a:p>
          <a:p>
            <a:pPr indent="-228600" algn="l">
              <a:buFont typeface="Arial" panose="020B0604020202020204" pitchFamily="34" charset="0"/>
              <a:buChar char="•"/>
            </a:pPr>
            <a:r>
              <a:rPr lang="en-US" sz="1800" b="1" dirty="0">
                <a:solidFill>
                  <a:schemeClr val="tx1">
                    <a:lumMod val="65000"/>
                    <a:lumOff val="35000"/>
                  </a:schemeClr>
                </a:solidFill>
              </a:rPr>
              <a:t>Evolutionary orientation of brain regions and its impact on brands communication objectives</a:t>
            </a:r>
          </a:p>
          <a:p>
            <a:pPr indent="-228600" algn="l">
              <a:buFont typeface="Arial" panose="020B0604020202020204" pitchFamily="34" charset="0"/>
              <a:buChar char="•"/>
            </a:pPr>
            <a:r>
              <a:rPr lang="en-US" sz="1800" dirty="0">
                <a:solidFill>
                  <a:schemeClr val="tx1">
                    <a:lumMod val="65000"/>
                    <a:lumOff val="35000"/>
                  </a:schemeClr>
                </a:solidFill>
                <a:effectLst/>
              </a:rPr>
              <a:t>Research shows that the area of the brain involved in vision are evolutionarily much older than those of language, which elucidates why images and videos have much stronger activation in certain areas of the brain like ventral striatum. </a:t>
            </a:r>
            <a:endParaRPr lang="en-US" sz="1800" dirty="0">
              <a:solidFill>
                <a:schemeClr val="tx1">
                  <a:lumMod val="65000"/>
                  <a:lumOff val="35000"/>
                </a:schemeClr>
              </a:solidFill>
            </a:endParaRPr>
          </a:p>
        </p:txBody>
      </p:sp>
    </p:spTree>
    <p:extLst>
      <p:ext uri="{BB962C8B-B14F-4D97-AF65-F5344CB8AC3E}">
        <p14:creationId xmlns:p14="http://schemas.microsoft.com/office/powerpoint/2010/main" val="18472400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98DDA986-B6EE-4642-AC60-0490373E69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80B62878-12EF-4E97-A284-47BAFC30DA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91999" cy="6858000"/>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6D79188D-1ED5-4705-B8C7-5D6FB7670AB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95514" y="685800"/>
            <a:ext cx="10800972" cy="5486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B8DEB3B6-54DF-4548-ACAA-D55090476330}"/>
              </a:ext>
            </a:extLst>
          </p:cNvPr>
          <p:cNvSpPr>
            <a:spLocks noGrp="1"/>
          </p:cNvSpPr>
          <p:nvPr>
            <p:ph type="ctrTitle"/>
          </p:nvPr>
        </p:nvSpPr>
        <p:spPr>
          <a:xfrm>
            <a:off x="1616053" y="353750"/>
            <a:ext cx="8959893" cy="888360"/>
          </a:xfrm>
        </p:spPr>
        <p:txBody>
          <a:bodyPr vert="horz" lIns="91440" tIns="45720" rIns="91440" bIns="45720" rtlCol="0" anchor="b">
            <a:normAutofit/>
          </a:bodyPr>
          <a:lstStyle/>
          <a:p>
            <a:r>
              <a:rPr lang="en-US" sz="3200" b="1" kern="1200" dirty="0">
                <a:solidFill>
                  <a:schemeClr val="tx1">
                    <a:lumMod val="65000"/>
                    <a:lumOff val="35000"/>
                  </a:schemeClr>
                </a:solidFill>
                <a:latin typeface="+mj-lt"/>
                <a:ea typeface="+mj-ea"/>
                <a:cs typeface="+mj-cs"/>
              </a:rPr>
              <a:t>Communication and Advertising Post Covid</a:t>
            </a:r>
          </a:p>
        </p:txBody>
      </p:sp>
      <p:sp>
        <p:nvSpPr>
          <p:cNvPr id="3" name="Subtitle 2">
            <a:extLst>
              <a:ext uri="{FF2B5EF4-FFF2-40B4-BE49-F238E27FC236}">
                <a16:creationId xmlns:a16="http://schemas.microsoft.com/office/drawing/2014/main" id="{CA9740A1-7264-45EA-AB60-0AEA9592B27F}"/>
              </a:ext>
            </a:extLst>
          </p:cNvPr>
          <p:cNvSpPr>
            <a:spLocks noGrp="1"/>
          </p:cNvSpPr>
          <p:nvPr>
            <p:ph type="subTitle" idx="1"/>
          </p:nvPr>
        </p:nvSpPr>
        <p:spPr>
          <a:xfrm>
            <a:off x="1616054" y="1415332"/>
            <a:ext cx="8959892" cy="4181533"/>
          </a:xfrm>
        </p:spPr>
        <p:txBody>
          <a:bodyPr vert="horz" lIns="91440" tIns="45720" rIns="91440" bIns="45720" rtlCol="0" anchor="t">
            <a:normAutofit/>
          </a:bodyPr>
          <a:lstStyle/>
          <a:p>
            <a:pPr indent="-228600" algn="l">
              <a:buFont typeface="Arial" panose="020B0604020202020204" pitchFamily="34" charset="0"/>
              <a:buChar char="•"/>
            </a:pPr>
            <a:r>
              <a:rPr lang="en-US" sz="2000" dirty="0">
                <a:solidFill>
                  <a:schemeClr val="tx1">
                    <a:lumMod val="65000"/>
                    <a:lumOff val="35000"/>
                  </a:schemeClr>
                </a:solidFill>
                <a:effectLst/>
              </a:rPr>
              <a:t>Harris (2006) has stated that the key to marketing is hidden in inducing emotions through the visual images. Capitalizing on the research on advertising in consumer neuroscience it is thought that post covid marketing stimuli </a:t>
            </a:r>
            <a:r>
              <a:rPr lang="en-US" sz="2000" dirty="0">
                <a:solidFill>
                  <a:schemeClr val="tx1">
                    <a:lumMod val="65000"/>
                    <a:lumOff val="35000"/>
                  </a:schemeClr>
                </a:solidFill>
              </a:rPr>
              <a:t>might</a:t>
            </a:r>
            <a:r>
              <a:rPr lang="en-US" sz="2000" dirty="0">
                <a:solidFill>
                  <a:schemeClr val="tx1">
                    <a:lumMod val="65000"/>
                    <a:lumOff val="35000"/>
                  </a:schemeClr>
                </a:solidFill>
                <a:effectLst/>
              </a:rPr>
              <a:t> be more visual and less verbal pertaining to the stronger emotional activation associated with the areas of the brain typically associated with the processing of visual images.</a:t>
            </a:r>
          </a:p>
          <a:p>
            <a:pPr indent="-228600" algn="l">
              <a:buFont typeface="Arial" panose="020B0604020202020204" pitchFamily="34" charset="0"/>
              <a:buChar char="•"/>
            </a:pPr>
            <a:endParaRPr lang="en-US" sz="2000" dirty="0">
              <a:solidFill>
                <a:schemeClr val="tx1">
                  <a:lumMod val="65000"/>
                  <a:lumOff val="35000"/>
                </a:schemeClr>
              </a:solidFill>
            </a:endParaRPr>
          </a:p>
          <a:p>
            <a:pPr indent="-228600" algn="l">
              <a:buFont typeface="Arial" panose="020B0604020202020204" pitchFamily="34" charset="0"/>
              <a:buChar char="•"/>
            </a:pPr>
            <a:r>
              <a:rPr lang="en-US" sz="2000" dirty="0">
                <a:solidFill>
                  <a:schemeClr val="tx1">
                    <a:lumMod val="65000"/>
                    <a:lumOff val="35000"/>
                  </a:schemeClr>
                </a:solidFill>
                <a:effectLst/>
              </a:rPr>
              <a:t>One particular way companies have started achieving this is through use of immersive technologies such as Artificial Reality and Virtual Reality based advertisements. However, it still needs to be verified/confirmed  what is the effect of utilization of these technologies when it comes to achieving varying communication objectives such as </a:t>
            </a:r>
            <a:r>
              <a:rPr lang="en-US" sz="2000" dirty="0">
                <a:solidFill>
                  <a:schemeClr val="tx1">
                    <a:lumMod val="65000"/>
                    <a:lumOff val="35000"/>
                  </a:schemeClr>
                </a:solidFill>
              </a:rPr>
              <a:t>brand recall, advertising memory, brand awareness, inducing trust and confidence.</a:t>
            </a:r>
          </a:p>
          <a:p>
            <a:pPr indent="-228600" algn="l">
              <a:buFont typeface="Arial" panose="020B0604020202020204" pitchFamily="34" charset="0"/>
              <a:buChar char="•"/>
            </a:pPr>
            <a:endParaRPr lang="en-US" sz="1700" dirty="0">
              <a:solidFill>
                <a:schemeClr val="tx1">
                  <a:lumMod val="65000"/>
                  <a:lumOff val="35000"/>
                </a:schemeClr>
              </a:solidFill>
            </a:endParaRPr>
          </a:p>
        </p:txBody>
      </p:sp>
    </p:spTree>
    <p:extLst>
      <p:ext uri="{BB962C8B-B14F-4D97-AF65-F5344CB8AC3E}">
        <p14:creationId xmlns:p14="http://schemas.microsoft.com/office/powerpoint/2010/main" val="412381749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98DDA986-B6EE-4642-AC60-0490373E69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80B62878-12EF-4E97-A284-47BAFC30DA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91999" cy="6858000"/>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6D79188D-1ED5-4705-B8C7-5D6FB7670AB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95514" y="685800"/>
            <a:ext cx="10800972" cy="5486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B8DEB3B6-54DF-4548-ACAA-D55090476330}"/>
              </a:ext>
            </a:extLst>
          </p:cNvPr>
          <p:cNvSpPr>
            <a:spLocks noGrp="1"/>
          </p:cNvSpPr>
          <p:nvPr>
            <p:ph type="ctrTitle"/>
          </p:nvPr>
        </p:nvSpPr>
        <p:spPr>
          <a:xfrm>
            <a:off x="1616054" y="473958"/>
            <a:ext cx="8959893" cy="888360"/>
          </a:xfrm>
        </p:spPr>
        <p:txBody>
          <a:bodyPr vert="horz" lIns="91440" tIns="45720" rIns="91440" bIns="45720" rtlCol="0" anchor="b">
            <a:normAutofit/>
          </a:bodyPr>
          <a:lstStyle/>
          <a:p>
            <a:r>
              <a:rPr lang="en-US" sz="3200" b="1" kern="1200" dirty="0">
                <a:solidFill>
                  <a:schemeClr val="tx1">
                    <a:lumMod val="65000"/>
                    <a:lumOff val="35000"/>
                  </a:schemeClr>
                </a:solidFill>
                <a:latin typeface="+mj-lt"/>
                <a:ea typeface="+mj-ea"/>
                <a:cs typeface="+mj-cs"/>
              </a:rPr>
              <a:t>Conclusion</a:t>
            </a:r>
          </a:p>
        </p:txBody>
      </p:sp>
      <p:sp>
        <p:nvSpPr>
          <p:cNvPr id="3" name="Subtitle 2">
            <a:extLst>
              <a:ext uri="{FF2B5EF4-FFF2-40B4-BE49-F238E27FC236}">
                <a16:creationId xmlns:a16="http://schemas.microsoft.com/office/drawing/2014/main" id="{CA9740A1-7264-45EA-AB60-0AEA9592B27F}"/>
              </a:ext>
            </a:extLst>
          </p:cNvPr>
          <p:cNvSpPr>
            <a:spLocks noGrp="1"/>
          </p:cNvSpPr>
          <p:nvPr>
            <p:ph type="subTitle" idx="1"/>
          </p:nvPr>
        </p:nvSpPr>
        <p:spPr>
          <a:xfrm>
            <a:off x="962108" y="1574160"/>
            <a:ext cx="10534378" cy="4437026"/>
          </a:xfrm>
        </p:spPr>
        <p:txBody>
          <a:bodyPr vert="horz" lIns="91440" tIns="45720" rIns="91440" bIns="45720" rtlCol="0" anchor="t">
            <a:normAutofit/>
          </a:bodyPr>
          <a:lstStyle/>
          <a:p>
            <a:pPr indent="-228600" algn="l">
              <a:buFont typeface="Arial" panose="020B0604020202020204" pitchFamily="34" charset="0"/>
              <a:buChar char="•"/>
            </a:pPr>
            <a:r>
              <a:rPr lang="en-US" sz="2000" dirty="0">
                <a:solidFill>
                  <a:schemeClr val="tx1">
                    <a:lumMod val="65000"/>
                    <a:lumOff val="35000"/>
                  </a:schemeClr>
                </a:solidFill>
                <a:effectLst/>
              </a:rPr>
              <a:t>This is a working paper that reviews the crucial role emotions play in consumer behavior. </a:t>
            </a:r>
          </a:p>
          <a:p>
            <a:pPr indent="-228600" algn="l">
              <a:buFont typeface="Arial" panose="020B0604020202020204" pitchFamily="34" charset="0"/>
              <a:buChar char="•"/>
            </a:pPr>
            <a:endParaRPr lang="en-US" sz="2000" dirty="0">
              <a:solidFill>
                <a:schemeClr val="tx1">
                  <a:lumMod val="65000"/>
                  <a:lumOff val="35000"/>
                </a:schemeClr>
              </a:solidFill>
            </a:endParaRPr>
          </a:p>
          <a:p>
            <a:pPr indent="-228600" algn="l">
              <a:buFont typeface="Arial" panose="020B0604020202020204" pitchFamily="34" charset="0"/>
              <a:buChar char="•"/>
            </a:pPr>
            <a:r>
              <a:rPr lang="en-US" sz="2000" dirty="0">
                <a:solidFill>
                  <a:schemeClr val="tx1">
                    <a:lumMod val="65000"/>
                    <a:lumOff val="35000"/>
                  </a:schemeClr>
                </a:solidFill>
                <a:effectLst/>
              </a:rPr>
              <a:t>The objective of this presentation </a:t>
            </a:r>
            <a:r>
              <a:rPr lang="en-US" sz="2000" dirty="0">
                <a:solidFill>
                  <a:schemeClr val="tx1">
                    <a:lumMod val="65000"/>
                    <a:lumOff val="35000"/>
                  </a:schemeClr>
                </a:solidFill>
              </a:rPr>
              <a:t>was </a:t>
            </a:r>
            <a:r>
              <a:rPr lang="en-US" sz="2000" dirty="0">
                <a:solidFill>
                  <a:schemeClr val="tx1">
                    <a:lumMod val="65000"/>
                    <a:lumOff val="35000"/>
                  </a:schemeClr>
                </a:solidFill>
                <a:effectLst/>
              </a:rPr>
              <a:t>to review the consumer neuroscience-based literature to contextualize the changes </a:t>
            </a:r>
            <a:r>
              <a:rPr lang="en-US" sz="2000" dirty="0">
                <a:solidFill>
                  <a:schemeClr val="tx1">
                    <a:lumMod val="65000"/>
                    <a:lumOff val="35000"/>
                  </a:schemeClr>
                </a:solidFill>
              </a:rPr>
              <a:t>in the</a:t>
            </a:r>
            <a:r>
              <a:rPr lang="en-US" sz="2000" dirty="0">
                <a:solidFill>
                  <a:schemeClr val="tx1">
                    <a:lumMod val="65000"/>
                    <a:lumOff val="35000"/>
                  </a:schemeClr>
                </a:solidFill>
                <a:effectLst/>
              </a:rPr>
              <a:t> post covid world and how understanding emotions can provide a way forward.</a:t>
            </a:r>
          </a:p>
          <a:p>
            <a:pPr indent="-228600" algn="l">
              <a:buFont typeface="Arial" panose="020B0604020202020204" pitchFamily="34" charset="0"/>
              <a:buChar char="•"/>
            </a:pPr>
            <a:endParaRPr lang="en-US" sz="2000" dirty="0">
              <a:solidFill>
                <a:schemeClr val="tx1">
                  <a:lumMod val="65000"/>
                  <a:lumOff val="35000"/>
                </a:schemeClr>
              </a:solidFill>
              <a:effectLst/>
            </a:endParaRPr>
          </a:p>
          <a:p>
            <a:pPr indent="-228600" algn="l">
              <a:buFont typeface="Arial" panose="020B0604020202020204" pitchFamily="34" charset="0"/>
              <a:buChar char="•"/>
            </a:pPr>
            <a:r>
              <a:rPr lang="en-US" sz="2000" dirty="0">
                <a:solidFill>
                  <a:schemeClr val="tx1">
                    <a:lumMod val="65000"/>
                    <a:lumOff val="35000"/>
                  </a:schemeClr>
                </a:solidFill>
                <a:effectLst/>
              </a:rPr>
              <a:t>We reviewed some key themes and topics from consumer neuroscience-based research in the areas of decision making, </a:t>
            </a:r>
            <a:r>
              <a:rPr lang="en-US" sz="2000" dirty="0">
                <a:solidFill>
                  <a:schemeClr val="tx1">
                    <a:lumMod val="65000"/>
                    <a:lumOff val="35000"/>
                  </a:schemeClr>
                </a:solidFill>
              </a:rPr>
              <a:t>preference formation, pricing and communication and advertising with the objective of envisaging how emotions can improve understanding of consumer behavior for the post covid world.</a:t>
            </a:r>
          </a:p>
          <a:p>
            <a:pPr indent="-228600" algn="l">
              <a:buFont typeface="Arial" panose="020B0604020202020204" pitchFamily="34" charset="0"/>
              <a:buChar char="•"/>
            </a:pPr>
            <a:r>
              <a:rPr lang="en-US" sz="2000" dirty="0">
                <a:solidFill>
                  <a:schemeClr val="tx1">
                    <a:lumMod val="65000"/>
                    <a:lumOff val="35000"/>
                  </a:schemeClr>
                </a:solidFill>
              </a:rPr>
              <a:t>The work is still in its preliminary stage.</a:t>
            </a:r>
          </a:p>
          <a:p>
            <a:pPr indent="-228600" algn="l">
              <a:buFont typeface="Arial" panose="020B0604020202020204" pitchFamily="34" charset="0"/>
              <a:buChar char="•"/>
            </a:pPr>
            <a:endParaRPr lang="en-US" sz="1600" dirty="0">
              <a:solidFill>
                <a:schemeClr val="tx1">
                  <a:lumMod val="65000"/>
                  <a:lumOff val="35000"/>
                </a:schemeClr>
              </a:solidFill>
            </a:endParaRPr>
          </a:p>
          <a:p>
            <a:pPr indent="-228600" algn="l">
              <a:buFont typeface="Arial" panose="020B0604020202020204" pitchFamily="34" charset="0"/>
              <a:buChar char="•"/>
            </a:pPr>
            <a:endParaRPr lang="en-US" sz="1600" dirty="0">
              <a:solidFill>
                <a:schemeClr val="tx1">
                  <a:lumMod val="65000"/>
                  <a:lumOff val="35000"/>
                </a:schemeClr>
              </a:solidFill>
            </a:endParaRPr>
          </a:p>
          <a:p>
            <a:pPr indent="-228600" algn="l">
              <a:buFont typeface="Arial" panose="020B0604020202020204" pitchFamily="34" charset="0"/>
              <a:buChar char="•"/>
            </a:pPr>
            <a:endParaRPr lang="en-US" sz="1600" dirty="0">
              <a:solidFill>
                <a:schemeClr val="tx1">
                  <a:lumMod val="65000"/>
                  <a:lumOff val="35000"/>
                </a:schemeClr>
              </a:solidFill>
            </a:endParaRPr>
          </a:p>
        </p:txBody>
      </p:sp>
    </p:spTree>
    <p:extLst>
      <p:ext uri="{BB962C8B-B14F-4D97-AF65-F5344CB8AC3E}">
        <p14:creationId xmlns:p14="http://schemas.microsoft.com/office/powerpoint/2010/main" val="181914359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C27D7A02-907B-496F-BA7E-AA3780733C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0FBA5268-0AE7-4CAD-9537-D0EB09E7640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088D065B-39DA-4077-B9CF-E489CE4C016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85800" y="685800"/>
            <a:ext cx="10820400" cy="5486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B8DEB3B6-54DF-4548-ACAA-D55090476330}"/>
              </a:ext>
            </a:extLst>
          </p:cNvPr>
          <p:cNvSpPr>
            <a:spLocks noGrp="1"/>
          </p:cNvSpPr>
          <p:nvPr>
            <p:ph type="ctrTitle"/>
          </p:nvPr>
        </p:nvSpPr>
        <p:spPr>
          <a:xfrm>
            <a:off x="2659529" y="2085788"/>
            <a:ext cx="6884895" cy="1496649"/>
          </a:xfrm>
        </p:spPr>
        <p:txBody>
          <a:bodyPr anchor="b">
            <a:normAutofit/>
          </a:bodyPr>
          <a:lstStyle/>
          <a:p>
            <a:r>
              <a:rPr lang="en-GB" sz="3200" b="1" dirty="0">
                <a:solidFill>
                  <a:schemeClr val="tx1">
                    <a:lumMod val="65000"/>
                    <a:lumOff val="35000"/>
                  </a:schemeClr>
                </a:solidFill>
              </a:rPr>
              <a:t>Thank you</a:t>
            </a:r>
          </a:p>
        </p:txBody>
      </p:sp>
      <p:sp>
        <p:nvSpPr>
          <p:cNvPr id="3" name="Subtitle 2">
            <a:extLst>
              <a:ext uri="{FF2B5EF4-FFF2-40B4-BE49-F238E27FC236}">
                <a16:creationId xmlns:a16="http://schemas.microsoft.com/office/drawing/2014/main" id="{CA9740A1-7264-45EA-AB60-0AEA9592B27F}"/>
              </a:ext>
            </a:extLst>
          </p:cNvPr>
          <p:cNvSpPr>
            <a:spLocks noGrp="1"/>
          </p:cNvSpPr>
          <p:nvPr>
            <p:ph type="subTitle" idx="1"/>
          </p:nvPr>
        </p:nvSpPr>
        <p:spPr>
          <a:xfrm>
            <a:off x="3048000" y="3948056"/>
            <a:ext cx="6096000" cy="830134"/>
          </a:xfrm>
        </p:spPr>
        <p:txBody>
          <a:bodyPr anchor="t">
            <a:normAutofit/>
          </a:bodyPr>
          <a:lstStyle/>
          <a:p>
            <a:endParaRPr lang="en-GB" sz="1100" dirty="0">
              <a:solidFill>
                <a:schemeClr val="tx1">
                  <a:lumMod val="65000"/>
                  <a:lumOff val="35000"/>
                </a:schemeClr>
              </a:solidFill>
            </a:endParaRPr>
          </a:p>
          <a:p>
            <a:endParaRPr lang="en-GB" sz="1100" dirty="0">
              <a:solidFill>
                <a:schemeClr val="tx1">
                  <a:lumMod val="65000"/>
                  <a:lumOff val="35000"/>
                </a:schemeClr>
              </a:solidFill>
            </a:endParaRPr>
          </a:p>
        </p:txBody>
      </p:sp>
    </p:spTree>
    <p:extLst>
      <p:ext uri="{BB962C8B-B14F-4D97-AF65-F5344CB8AC3E}">
        <p14:creationId xmlns:p14="http://schemas.microsoft.com/office/powerpoint/2010/main" val="275709892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98DDA986-B6EE-4642-AC60-0490373E69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80B62878-12EF-4E97-A284-47BAFC30DA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91999" cy="6858000"/>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6D79188D-1ED5-4705-B8C7-5D6FB7670AB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95514" y="685800"/>
            <a:ext cx="10800972" cy="5486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B8DEB3B6-54DF-4548-ACAA-D55090476330}"/>
              </a:ext>
            </a:extLst>
          </p:cNvPr>
          <p:cNvSpPr>
            <a:spLocks noGrp="1"/>
          </p:cNvSpPr>
          <p:nvPr>
            <p:ph type="ctrTitle"/>
          </p:nvPr>
        </p:nvSpPr>
        <p:spPr>
          <a:xfrm>
            <a:off x="1512926" y="741168"/>
            <a:ext cx="8959893" cy="888360"/>
          </a:xfrm>
        </p:spPr>
        <p:txBody>
          <a:bodyPr vert="horz" lIns="91440" tIns="45720" rIns="91440" bIns="45720" rtlCol="0" anchor="b">
            <a:normAutofit/>
          </a:bodyPr>
          <a:lstStyle/>
          <a:p>
            <a:r>
              <a:rPr lang="en-US" sz="3200" b="1" kern="1200" dirty="0">
                <a:solidFill>
                  <a:schemeClr val="tx1">
                    <a:lumMod val="65000"/>
                    <a:lumOff val="35000"/>
                  </a:schemeClr>
                </a:solidFill>
                <a:latin typeface="+mj-lt"/>
                <a:ea typeface="+mj-ea"/>
                <a:cs typeface="+mj-cs"/>
              </a:rPr>
              <a:t>References</a:t>
            </a:r>
          </a:p>
        </p:txBody>
      </p:sp>
      <p:sp>
        <p:nvSpPr>
          <p:cNvPr id="3" name="Subtitle 2">
            <a:extLst>
              <a:ext uri="{FF2B5EF4-FFF2-40B4-BE49-F238E27FC236}">
                <a16:creationId xmlns:a16="http://schemas.microsoft.com/office/drawing/2014/main" id="{CA9740A1-7264-45EA-AB60-0AEA9592B27F}"/>
              </a:ext>
            </a:extLst>
          </p:cNvPr>
          <p:cNvSpPr>
            <a:spLocks noGrp="1"/>
          </p:cNvSpPr>
          <p:nvPr>
            <p:ph type="subTitle" idx="1"/>
          </p:nvPr>
        </p:nvSpPr>
        <p:spPr>
          <a:xfrm>
            <a:off x="1065654" y="1684896"/>
            <a:ext cx="9510292" cy="3911969"/>
          </a:xfrm>
        </p:spPr>
        <p:txBody>
          <a:bodyPr vert="horz" lIns="91440" tIns="45720" rIns="91440" bIns="45720" rtlCol="0" anchor="t">
            <a:normAutofit fontScale="92500" lnSpcReduction="10000"/>
          </a:bodyPr>
          <a:lstStyle/>
          <a:p>
            <a:pPr indent="-228600" algn="l">
              <a:buFont typeface="Arial" panose="020B0604020202020204" pitchFamily="34" charset="0"/>
              <a:buChar char="•"/>
            </a:pPr>
            <a:r>
              <a:rPr lang="en-US" sz="1400" b="0" i="0" u="none" strike="noStrike" baseline="0" dirty="0" err="1">
                <a:solidFill>
                  <a:schemeClr val="tx1">
                    <a:lumMod val="65000"/>
                    <a:lumOff val="35000"/>
                  </a:schemeClr>
                </a:solidFill>
              </a:rPr>
              <a:t>Adaval</a:t>
            </a:r>
            <a:r>
              <a:rPr lang="en-US" sz="1400" b="0" i="0" u="none" strike="noStrike" baseline="0" dirty="0">
                <a:solidFill>
                  <a:schemeClr val="tx1">
                    <a:lumMod val="65000"/>
                    <a:lumOff val="35000"/>
                  </a:schemeClr>
                </a:solidFill>
              </a:rPr>
              <a:t>, R. (2001). Sometimes it just feels right: the differential weighting of affect‐consistent  and affect‐ liking. Paper presented at the Proceedings of the society for consumer psychology </a:t>
            </a:r>
          </a:p>
          <a:p>
            <a:pPr indent="-228600" algn="l">
              <a:buFont typeface="Arial" panose="020B0604020202020204" pitchFamily="34" charset="0"/>
              <a:buChar char="•"/>
            </a:pPr>
            <a:r>
              <a:rPr lang="en-US" sz="1400" b="0" i="0" u="none" strike="noStrike" baseline="0" dirty="0">
                <a:solidFill>
                  <a:schemeClr val="tx1">
                    <a:lumMod val="65000"/>
                    <a:lumOff val="35000"/>
                  </a:schemeClr>
                </a:solidFill>
              </a:rPr>
              <a:t>conference, Las Vegas. </a:t>
            </a:r>
          </a:p>
          <a:p>
            <a:pPr indent="-228600" algn="l">
              <a:buFont typeface="Arial" panose="020B0604020202020204" pitchFamily="34" charset="0"/>
              <a:buChar char="•"/>
            </a:pPr>
            <a:r>
              <a:rPr lang="en-US" sz="1400" b="0" i="0" u="none" strike="noStrike" baseline="0" dirty="0" err="1">
                <a:solidFill>
                  <a:schemeClr val="tx1">
                    <a:lumMod val="65000"/>
                    <a:lumOff val="35000"/>
                  </a:schemeClr>
                </a:solidFill>
              </a:rPr>
              <a:t>Amaldoss</a:t>
            </a:r>
            <a:r>
              <a:rPr lang="en-US" sz="1400" b="0" i="0" u="none" strike="noStrike" baseline="0" dirty="0">
                <a:solidFill>
                  <a:schemeClr val="tx1">
                    <a:lumMod val="65000"/>
                    <a:lumOff val="35000"/>
                  </a:schemeClr>
                </a:solidFill>
              </a:rPr>
              <a:t>, W., &amp; Jain, S. (2005). Pricing of conspicuous goods: A competitive analysis of  social effects. Journal of Marketing Research, 42(1), 30-42. </a:t>
            </a:r>
          </a:p>
          <a:p>
            <a:pPr indent="-228600" algn="l">
              <a:buFont typeface="Arial" panose="020B0604020202020204" pitchFamily="34" charset="0"/>
              <a:buChar char="•"/>
            </a:pPr>
            <a:r>
              <a:rPr lang="en-US" sz="1400" b="0" i="0" u="none" strike="noStrike" baseline="0" dirty="0">
                <a:solidFill>
                  <a:schemeClr val="tx1">
                    <a:lumMod val="65000"/>
                    <a:lumOff val="35000"/>
                  </a:schemeClr>
                </a:solidFill>
              </a:rPr>
              <a:t>Ambler, T., &amp; </a:t>
            </a:r>
            <a:r>
              <a:rPr lang="en-US" sz="1400" b="0" i="0" u="none" strike="noStrike" baseline="0" dirty="0" err="1">
                <a:solidFill>
                  <a:schemeClr val="tx1">
                    <a:lumMod val="65000"/>
                    <a:lumOff val="35000"/>
                  </a:schemeClr>
                </a:solidFill>
              </a:rPr>
              <a:t>Burne</a:t>
            </a:r>
            <a:r>
              <a:rPr lang="en-US" sz="1400" b="0" i="0" u="none" strike="noStrike" baseline="0" dirty="0">
                <a:solidFill>
                  <a:schemeClr val="tx1">
                    <a:lumMod val="65000"/>
                    <a:lumOff val="35000"/>
                  </a:schemeClr>
                </a:solidFill>
              </a:rPr>
              <a:t>, T. (1999). The impact of affect on memory of advertising. Journal of  Advertising Research, 39(2), 25-34. </a:t>
            </a:r>
            <a:endParaRPr lang="en-US" sz="1400" b="0" i="0" dirty="0">
              <a:solidFill>
                <a:schemeClr val="tx1">
                  <a:lumMod val="65000"/>
                  <a:lumOff val="35000"/>
                </a:schemeClr>
              </a:solidFill>
              <a:effectLst/>
            </a:endParaRPr>
          </a:p>
          <a:p>
            <a:pPr indent="-228600" algn="l">
              <a:buFont typeface="Arial" panose="020B0604020202020204" pitchFamily="34" charset="0"/>
              <a:buChar char="•"/>
            </a:pPr>
            <a:r>
              <a:rPr lang="en-US" sz="1400" b="0" i="0" u="none" strike="noStrike" baseline="0" dirty="0">
                <a:solidFill>
                  <a:schemeClr val="tx1">
                    <a:lumMod val="65000"/>
                    <a:lumOff val="35000"/>
                  </a:schemeClr>
                </a:solidFill>
              </a:rPr>
              <a:t>Ambler, T., </a:t>
            </a:r>
            <a:r>
              <a:rPr lang="en-US" sz="1400" b="0" i="0" u="none" strike="noStrike" baseline="0" dirty="0" err="1">
                <a:solidFill>
                  <a:schemeClr val="tx1">
                    <a:lumMod val="65000"/>
                    <a:lumOff val="35000"/>
                  </a:schemeClr>
                </a:solidFill>
              </a:rPr>
              <a:t>Braeutigam</a:t>
            </a:r>
            <a:r>
              <a:rPr lang="en-US" sz="1400" b="0" i="0" u="none" strike="noStrike" baseline="0" dirty="0">
                <a:solidFill>
                  <a:schemeClr val="tx1">
                    <a:lumMod val="65000"/>
                    <a:lumOff val="35000"/>
                  </a:schemeClr>
                </a:solidFill>
              </a:rPr>
              <a:t>, S., </a:t>
            </a:r>
            <a:r>
              <a:rPr lang="en-US" sz="1400" b="0" i="0" u="none" strike="noStrike" baseline="0" dirty="0" err="1">
                <a:solidFill>
                  <a:schemeClr val="tx1">
                    <a:lumMod val="65000"/>
                    <a:lumOff val="35000"/>
                  </a:schemeClr>
                </a:solidFill>
              </a:rPr>
              <a:t>Stins</a:t>
            </a:r>
            <a:r>
              <a:rPr lang="en-US" sz="1400" b="0" i="0" u="none" strike="noStrike" baseline="0" dirty="0">
                <a:solidFill>
                  <a:schemeClr val="tx1">
                    <a:lumMod val="65000"/>
                    <a:lumOff val="35000"/>
                  </a:schemeClr>
                </a:solidFill>
              </a:rPr>
              <a:t>, J., Rose, S., &amp; Swithenby, S. (2004). Salience and choice:  neural correlates of shopping decisions. Psychology &amp; Marketing, 21(4), 247-261. </a:t>
            </a:r>
          </a:p>
          <a:p>
            <a:pPr indent="-228600" algn="l">
              <a:buFont typeface="Arial" panose="020B0604020202020204" pitchFamily="34" charset="0"/>
              <a:buChar char="•"/>
            </a:pPr>
            <a:r>
              <a:rPr lang="en-US" sz="1400" b="0" i="0" u="none" strike="noStrike" baseline="0" dirty="0">
                <a:solidFill>
                  <a:schemeClr val="tx1">
                    <a:lumMod val="65000"/>
                    <a:lumOff val="35000"/>
                  </a:schemeClr>
                </a:solidFill>
              </a:rPr>
              <a:t>Ambler, T., Ioannides, A., &amp; Rose, S. (2000). Brands on the Brain: Neuro‐Images of  Advertising. Business Strategy Review, 11(3), 17-30. </a:t>
            </a:r>
          </a:p>
          <a:p>
            <a:pPr indent="-228600" algn="l">
              <a:buFont typeface="Arial" panose="020B0604020202020204" pitchFamily="34" charset="0"/>
              <a:buChar char="•"/>
            </a:pPr>
            <a:r>
              <a:rPr lang="en-US" sz="1400" b="0" i="0" u="none" strike="noStrike" baseline="0" dirty="0">
                <a:solidFill>
                  <a:schemeClr val="tx1">
                    <a:lumMod val="65000"/>
                    <a:lumOff val="35000"/>
                  </a:schemeClr>
                </a:solidFill>
              </a:rPr>
              <a:t>Bechara, A. (2004). The role of emotion in decision-making: evidence from neurological  patients with orbitofrontal damage. Brain and Cognition, 55(1), 30-40. </a:t>
            </a:r>
          </a:p>
          <a:p>
            <a:pPr indent="-228600" algn="l">
              <a:buFont typeface="Arial" panose="020B0604020202020204" pitchFamily="34" charset="0"/>
              <a:buChar char="•"/>
            </a:pPr>
            <a:r>
              <a:rPr lang="en-US" sz="1400" b="0" dirty="0">
                <a:solidFill>
                  <a:srgbClr val="222222"/>
                </a:solidFill>
                <a:effectLst/>
              </a:rPr>
              <a:t>Bechara, A., Damasio, H., </a:t>
            </a:r>
            <a:r>
              <a:rPr lang="en-US" sz="1400" b="0" dirty="0" err="1">
                <a:solidFill>
                  <a:srgbClr val="222222"/>
                </a:solidFill>
                <a:effectLst/>
              </a:rPr>
              <a:t>Tranel</a:t>
            </a:r>
            <a:r>
              <a:rPr lang="en-US" sz="1400" b="0" dirty="0">
                <a:solidFill>
                  <a:srgbClr val="222222"/>
                </a:solidFill>
                <a:effectLst/>
              </a:rPr>
              <a:t>, D. and Damasio, A.R., 2005. The Iowa Gambling Task and the somatic marker hypothesis: some questions and answers. Trends in cognitive sciences, 9(4), pp.159-162.</a:t>
            </a:r>
            <a:endParaRPr lang="en-US" sz="1400" b="0" u="none" strike="noStrike" baseline="0" dirty="0">
              <a:solidFill>
                <a:schemeClr val="tx1">
                  <a:lumMod val="65000"/>
                  <a:lumOff val="35000"/>
                </a:schemeClr>
              </a:solidFill>
            </a:endParaRPr>
          </a:p>
          <a:p>
            <a:pPr indent="-228600" algn="l">
              <a:buFont typeface="Arial" panose="020B0604020202020204" pitchFamily="34" charset="0"/>
              <a:buChar char="•"/>
            </a:pPr>
            <a:r>
              <a:rPr lang="en-US" sz="1400" b="0" i="0" u="none" strike="noStrike" baseline="0" dirty="0">
                <a:solidFill>
                  <a:schemeClr val="tx1">
                    <a:lumMod val="65000"/>
                    <a:lumOff val="35000"/>
                  </a:schemeClr>
                </a:solidFill>
              </a:rPr>
              <a:t>Bloch, P. H. (1995). Seeking the ideal form: Product design and consumer response. The Journal of Marketing, 16-29. </a:t>
            </a:r>
          </a:p>
          <a:p>
            <a:pPr indent="-228600" algn="l">
              <a:buFont typeface="Arial" panose="020B0604020202020204" pitchFamily="34" charset="0"/>
              <a:buChar char="•"/>
            </a:pPr>
            <a:r>
              <a:rPr lang="en-US" sz="1400" b="0" i="0" u="none" strike="noStrike" baseline="0" dirty="0">
                <a:solidFill>
                  <a:schemeClr val="tx1">
                    <a:lumMod val="65000"/>
                    <a:lumOff val="35000"/>
                  </a:schemeClr>
                </a:solidFill>
              </a:rPr>
              <a:t>Damasio, A. R., Everitt, B., &amp; Bishop, D. (1996). The somatic marker hypothesis and the  possible functions of the prefrontal cortex [and discussion]. Philosophical Transactions of the  Royal Society B: Biological Sciences, 351(1346), 1413-1420. </a:t>
            </a:r>
            <a:endParaRPr lang="en-US" sz="1400" dirty="0">
              <a:solidFill>
                <a:schemeClr val="tx1">
                  <a:lumMod val="65000"/>
                  <a:lumOff val="35000"/>
                </a:schemeClr>
              </a:solidFill>
            </a:endParaRPr>
          </a:p>
          <a:p>
            <a:pPr indent="-228600" algn="l">
              <a:buFont typeface="Arial" panose="020B0604020202020204" pitchFamily="34" charset="0"/>
              <a:buChar char="•"/>
            </a:pPr>
            <a:endParaRPr lang="en-US" sz="500" dirty="0">
              <a:solidFill>
                <a:schemeClr val="tx1">
                  <a:lumMod val="65000"/>
                  <a:lumOff val="35000"/>
                </a:schemeClr>
              </a:solidFill>
            </a:endParaRPr>
          </a:p>
        </p:txBody>
      </p:sp>
    </p:spTree>
    <p:extLst>
      <p:ext uri="{BB962C8B-B14F-4D97-AF65-F5344CB8AC3E}">
        <p14:creationId xmlns:p14="http://schemas.microsoft.com/office/powerpoint/2010/main" val="175212135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98DDA986-B6EE-4642-AC60-0490373E69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80B62878-12EF-4E97-A284-47BAFC30DA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91999" cy="6858000"/>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6D79188D-1ED5-4705-B8C7-5D6FB7670AB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95514" y="685800"/>
            <a:ext cx="10800972" cy="5486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B8DEB3B6-54DF-4548-ACAA-D55090476330}"/>
              </a:ext>
            </a:extLst>
          </p:cNvPr>
          <p:cNvSpPr>
            <a:spLocks noGrp="1"/>
          </p:cNvSpPr>
          <p:nvPr>
            <p:ph type="ctrTitle"/>
          </p:nvPr>
        </p:nvSpPr>
        <p:spPr>
          <a:xfrm>
            <a:off x="1441125" y="361701"/>
            <a:ext cx="8959893" cy="888360"/>
          </a:xfrm>
        </p:spPr>
        <p:txBody>
          <a:bodyPr vert="horz" lIns="91440" tIns="45720" rIns="91440" bIns="45720" rtlCol="0" anchor="b">
            <a:normAutofit/>
          </a:bodyPr>
          <a:lstStyle/>
          <a:p>
            <a:r>
              <a:rPr lang="en-US" sz="3200" b="1" kern="1200" dirty="0">
                <a:solidFill>
                  <a:schemeClr val="tx1">
                    <a:lumMod val="65000"/>
                    <a:lumOff val="35000"/>
                  </a:schemeClr>
                </a:solidFill>
                <a:latin typeface="+mj-lt"/>
                <a:ea typeface="+mj-ea"/>
                <a:cs typeface="+mj-cs"/>
              </a:rPr>
              <a:t>References</a:t>
            </a:r>
          </a:p>
        </p:txBody>
      </p:sp>
      <p:sp>
        <p:nvSpPr>
          <p:cNvPr id="3" name="Subtitle 2">
            <a:extLst>
              <a:ext uri="{FF2B5EF4-FFF2-40B4-BE49-F238E27FC236}">
                <a16:creationId xmlns:a16="http://schemas.microsoft.com/office/drawing/2014/main" id="{CA9740A1-7264-45EA-AB60-0AEA9592B27F}"/>
              </a:ext>
            </a:extLst>
          </p:cNvPr>
          <p:cNvSpPr>
            <a:spLocks noGrp="1"/>
          </p:cNvSpPr>
          <p:nvPr>
            <p:ph type="subTitle" idx="1"/>
          </p:nvPr>
        </p:nvSpPr>
        <p:spPr>
          <a:xfrm>
            <a:off x="695513" y="1351722"/>
            <a:ext cx="10682803" cy="4731026"/>
          </a:xfrm>
        </p:spPr>
        <p:txBody>
          <a:bodyPr vert="horz" lIns="91440" tIns="45720" rIns="91440" bIns="45720" rtlCol="0" anchor="t">
            <a:noAutofit/>
          </a:bodyPr>
          <a:lstStyle/>
          <a:p>
            <a:pPr indent="-228600" algn="l">
              <a:buFont typeface="Arial" panose="020B0604020202020204" pitchFamily="34" charset="0"/>
              <a:buChar char="•"/>
            </a:pPr>
            <a:r>
              <a:rPr lang="en-US" sz="1600" b="0" i="0" dirty="0" err="1">
                <a:solidFill>
                  <a:schemeClr val="tx1">
                    <a:lumMod val="65000"/>
                    <a:lumOff val="35000"/>
                  </a:schemeClr>
                </a:solidFill>
                <a:effectLst/>
              </a:rPr>
              <a:t>Calbi</a:t>
            </a:r>
            <a:r>
              <a:rPr lang="en-US" sz="1600" b="0" i="0" dirty="0">
                <a:solidFill>
                  <a:schemeClr val="tx1">
                    <a:lumMod val="65000"/>
                    <a:lumOff val="35000"/>
                  </a:schemeClr>
                </a:solidFill>
                <a:effectLst/>
              </a:rPr>
              <a:t>, M., </a:t>
            </a:r>
            <a:r>
              <a:rPr lang="en-US" sz="1600" b="0" i="0" dirty="0" err="1">
                <a:solidFill>
                  <a:schemeClr val="tx1">
                    <a:lumMod val="65000"/>
                    <a:lumOff val="35000"/>
                  </a:schemeClr>
                </a:solidFill>
                <a:effectLst/>
              </a:rPr>
              <a:t>Langiulli</a:t>
            </a:r>
            <a:r>
              <a:rPr lang="en-US" sz="1600" b="0" i="0" dirty="0">
                <a:solidFill>
                  <a:schemeClr val="tx1">
                    <a:lumMod val="65000"/>
                    <a:lumOff val="35000"/>
                  </a:schemeClr>
                </a:solidFill>
                <a:effectLst/>
              </a:rPr>
              <a:t>, N., </a:t>
            </a:r>
            <a:r>
              <a:rPr lang="en-US" sz="1600" b="0" i="0" dirty="0" err="1">
                <a:solidFill>
                  <a:schemeClr val="tx1">
                    <a:lumMod val="65000"/>
                    <a:lumOff val="35000"/>
                  </a:schemeClr>
                </a:solidFill>
                <a:effectLst/>
              </a:rPr>
              <a:t>Ferroni</a:t>
            </a:r>
            <a:r>
              <a:rPr lang="en-US" sz="1600" b="0" i="0" dirty="0">
                <a:solidFill>
                  <a:schemeClr val="tx1">
                    <a:lumMod val="65000"/>
                    <a:lumOff val="35000"/>
                  </a:schemeClr>
                </a:solidFill>
                <a:effectLst/>
              </a:rPr>
              <a:t>, F. </a:t>
            </a:r>
            <a:r>
              <a:rPr lang="en-US" sz="1600" b="0" i="1" dirty="0">
                <a:solidFill>
                  <a:schemeClr val="tx1">
                    <a:lumMod val="65000"/>
                    <a:lumOff val="35000"/>
                  </a:schemeClr>
                </a:solidFill>
                <a:effectLst/>
              </a:rPr>
              <a:t>et al.</a:t>
            </a:r>
            <a:r>
              <a:rPr lang="en-US" sz="1600" b="0" i="0" dirty="0">
                <a:solidFill>
                  <a:schemeClr val="tx1">
                    <a:lumMod val="65000"/>
                    <a:lumOff val="35000"/>
                  </a:schemeClr>
                </a:solidFill>
                <a:effectLst/>
              </a:rPr>
              <a:t> The consequences of COVID-19 on social interactions: an online study on face covering. </a:t>
            </a:r>
            <a:r>
              <a:rPr lang="en-US" sz="1600" b="0" i="1" dirty="0">
                <a:solidFill>
                  <a:schemeClr val="tx1">
                    <a:lumMod val="65000"/>
                    <a:lumOff val="35000"/>
                  </a:schemeClr>
                </a:solidFill>
                <a:effectLst/>
              </a:rPr>
              <a:t>Sci Rep</a:t>
            </a:r>
            <a:r>
              <a:rPr lang="en-US" sz="1600" b="0" i="0" dirty="0">
                <a:solidFill>
                  <a:schemeClr val="tx1">
                    <a:lumMod val="65000"/>
                    <a:lumOff val="35000"/>
                  </a:schemeClr>
                </a:solidFill>
                <a:effectLst/>
              </a:rPr>
              <a:t> </a:t>
            </a:r>
            <a:r>
              <a:rPr lang="en-US" sz="1600" b="1" i="0" dirty="0">
                <a:solidFill>
                  <a:schemeClr val="tx1">
                    <a:lumMod val="65000"/>
                    <a:lumOff val="35000"/>
                  </a:schemeClr>
                </a:solidFill>
                <a:effectLst/>
              </a:rPr>
              <a:t>11, </a:t>
            </a:r>
            <a:r>
              <a:rPr lang="en-US" sz="1600" b="0" i="0" dirty="0">
                <a:solidFill>
                  <a:schemeClr val="tx1">
                    <a:lumMod val="65000"/>
                    <a:lumOff val="35000"/>
                  </a:schemeClr>
                </a:solidFill>
                <a:effectLst/>
              </a:rPr>
              <a:t>2601 (2021). https://doi.org/10.1038/s41598-021-81780-w</a:t>
            </a:r>
            <a:endParaRPr lang="en-US" sz="1600" dirty="0">
              <a:solidFill>
                <a:schemeClr val="tx1">
                  <a:lumMod val="65000"/>
                  <a:lumOff val="35000"/>
                </a:schemeClr>
              </a:solidFill>
            </a:endParaRPr>
          </a:p>
          <a:p>
            <a:pPr indent="-228600" algn="l">
              <a:buFont typeface="Arial" panose="020B0604020202020204" pitchFamily="34" charset="0"/>
              <a:buChar char="•"/>
            </a:pPr>
            <a:r>
              <a:rPr lang="en-US" sz="1600" b="0" i="0" dirty="0">
                <a:solidFill>
                  <a:schemeClr val="tx1">
                    <a:lumMod val="65000"/>
                    <a:lumOff val="35000"/>
                  </a:schemeClr>
                </a:solidFill>
                <a:effectLst/>
              </a:rPr>
              <a:t>Carbon C-C (2020) Wearing Face Masks Strongly Confuses Counterparts in Reading Emotions. </a:t>
            </a:r>
            <a:r>
              <a:rPr lang="en-US" sz="1600" b="0" i="1" dirty="0">
                <a:solidFill>
                  <a:schemeClr val="tx1">
                    <a:lumMod val="65000"/>
                    <a:lumOff val="35000"/>
                  </a:schemeClr>
                </a:solidFill>
                <a:effectLst/>
              </a:rPr>
              <a:t>Front. Psychol</a:t>
            </a:r>
            <a:r>
              <a:rPr lang="en-US" sz="1600" b="0" i="0" dirty="0">
                <a:solidFill>
                  <a:schemeClr val="tx1">
                    <a:lumMod val="65000"/>
                    <a:lumOff val="35000"/>
                  </a:schemeClr>
                </a:solidFill>
                <a:effectLst/>
              </a:rPr>
              <a:t>. 11:566886. </a:t>
            </a:r>
            <a:r>
              <a:rPr lang="en-US" sz="1600" b="0" i="0" dirty="0" err="1">
                <a:solidFill>
                  <a:schemeClr val="tx1">
                    <a:lumMod val="65000"/>
                    <a:lumOff val="35000"/>
                  </a:schemeClr>
                </a:solidFill>
                <a:effectLst/>
              </a:rPr>
              <a:t>doi</a:t>
            </a:r>
            <a:r>
              <a:rPr lang="en-US" sz="1600" b="0" i="0" dirty="0">
                <a:solidFill>
                  <a:schemeClr val="tx1">
                    <a:lumMod val="65000"/>
                    <a:lumOff val="35000"/>
                  </a:schemeClr>
                </a:solidFill>
                <a:effectLst/>
              </a:rPr>
              <a:t>: 10.3389/fpsyg.2020.566886</a:t>
            </a:r>
            <a:endParaRPr lang="en-US" sz="1600" dirty="0">
              <a:solidFill>
                <a:schemeClr val="tx1">
                  <a:lumMod val="65000"/>
                  <a:lumOff val="35000"/>
                </a:schemeClr>
              </a:solidFill>
            </a:endParaRPr>
          </a:p>
          <a:p>
            <a:pPr indent="-228600" algn="l">
              <a:buFont typeface="Arial" panose="020B0604020202020204" pitchFamily="34" charset="0"/>
              <a:buChar char="•"/>
            </a:pPr>
            <a:r>
              <a:rPr lang="en-US" sz="1600" b="0" i="0" u="none" strike="noStrike" baseline="0" dirty="0">
                <a:solidFill>
                  <a:schemeClr val="tx1">
                    <a:lumMod val="65000"/>
                    <a:lumOff val="35000"/>
                  </a:schemeClr>
                </a:solidFill>
              </a:rPr>
              <a:t>Damasio, A. (2008). Descartes' error: Emotion, reason and the human brain: Random House. </a:t>
            </a:r>
          </a:p>
          <a:p>
            <a:pPr marL="285750" indent="-285750" algn="just">
              <a:lnSpc>
                <a:spcPct val="150000"/>
              </a:lnSpc>
              <a:spcAft>
                <a:spcPts val="1000"/>
              </a:spcAft>
              <a:buFont typeface="Arial" panose="020B0604020202020204" pitchFamily="34" charset="0"/>
              <a:buChar char="•"/>
            </a:pPr>
            <a:r>
              <a:rPr lang="en-GB" sz="1600" dirty="0" err="1">
                <a:effectLst/>
                <a:ea typeface="Calibri" panose="020F0502020204030204" pitchFamily="34" charset="0"/>
                <a:cs typeface="Segoe UI" panose="020B0502040204020203" pitchFamily="34" charset="0"/>
              </a:rPr>
              <a:t>Diekhof</a:t>
            </a:r>
            <a:r>
              <a:rPr lang="en-GB" sz="1600" dirty="0">
                <a:effectLst/>
                <a:ea typeface="Calibri" panose="020F0502020204030204" pitchFamily="34" charset="0"/>
                <a:cs typeface="Segoe UI" panose="020B0502040204020203" pitchFamily="34" charset="0"/>
              </a:rPr>
              <a:t>, E. K., &amp; Gruber, O. (2010). When desire collides with reason: functional interactions between anteroventral prefrontal cortex and nucleus </a:t>
            </a:r>
            <a:r>
              <a:rPr lang="en-GB" sz="1600" dirty="0" err="1">
                <a:effectLst/>
                <a:ea typeface="Calibri" panose="020F0502020204030204" pitchFamily="34" charset="0"/>
                <a:cs typeface="Segoe UI" panose="020B0502040204020203" pitchFamily="34" charset="0"/>
              </a:rPr>
              <a:t>accumbens</a:t>
            </a:r>
            <a:r>
              <a:rPr lang="en-GB" sz="1600" dirty="0">
                <a:effectLst/>
                <a:ea typeface="Calibri" panose="020F0502020204030204" pitchFamily="34" charset="0"/>
                <a:cs typeface="Segoe UI" panose="020B0502040204020203" pitchFamily="34" charset="0"/>
              </a:rPr>
              <a:t> underlie the human ability to resist impulsive desires. The Journal of Neuroscience, 30(4), 1488-1493</a:t>
            </a:r>
            <a:endParaRPr lang="en-US" sz="1600" b="0" i="0" u="none" strike="noStrike" baseline="0" dirty="0">
              <a:solidFill>
                <a:schemeClr val="tx1">
                  <a:lumMod val="65000"/>
                  <a:lumOff val="35000"/>
                </a:schemeClr>
              </a:solidFill>
            </a:endParaRPr>
          </a:p>
          <a:p>
            <a:pPr indent="-228600" algn="l">
              <a:buFont typeface="Arial" panose="020B0604020202020204" pitchFamily="34" charset="0"/>
              <a:buChar char="•"/>
            </a:pPr>
            <a:r>
              <a:rPr lang="en-US" sz="1600" b="0" i="0" u="none" strike="noStrike" baseline="0" dirty="0" err="1">
                <a:solidFill>
                  <a:schemeClr val="tx1">
                    <a:lumMod val="65000"/>
                    <a:lumOff val="35000"/>
                  </a:schemeClr>
                </a:solidFill>
              </a:rPr>
              <a:t>Frazzetto</a:t>
            </a:r>
            <a:r>
              <a:rPr lang="en-US" sz="1600" b="0" i="0" u="none" strike="noStrike" baseline="0" dirty="0">
                <a:solidFill>
                  <a:schemeClr val="tx1">
                    <a:lumMod val="65000"/>
                    <a:lumOff val="35000"/>
                  </a:schemeClr>
                </a:solidFill>
              </a:rPr>
              <a:t>, G., &amp; Anker, S. (2009). </a:t>
            </a:r>
            <a:r>
              <a:rPr lang="en-US" sz="1600" b="0" i="0" u="none" strike="noStrike" baseline="0" dirty="0" err="1">
                <a:solidFill>
                  <a:schemeClr val="tx1">
                    <a:lumMod val="65000"/>
                    <a:lumOff val="35000"/>
                  </a:schemeClr>
                </a:solidFill>
              </a:rPr>
              <a:t>Neuroculture</a:t>
            </a:r>
            <a:r>
              <a:rPr lang="en-US" sz="1600" b="0" i="0" u="none" strike="noStrike" baseline="0" dirty="0">
                <a:solidFill>
                  <a:schemeClr val="tx1">
                    <a:lumMod val="65000"/>
                    <a:lumOff val="35000"/>
                  </a:schemeClr>
                </a:solidFill>
              </a:rPr>
              <a:t>. Nature Reviews Neuroscience, 10(11), 815- 821. </a:t>
            </a:r>
          </a:p>
          <a:p>
            <a:pPr indent="-228600" algn="l">
              <a:buFont typeface="Arial" panose="020B0604020202020204" pitchFamily="34" charset="0"/>
              <a:buChar char="•"/>
            </a:pPr>
            <a:r>
              <a:rPr lang="en-US" sz="1600" b="0" i="0" u="none" strike="noStrike" baseline="0" dirty="0" err="1">
                <a:solidFill>
                  <a:schemeClr val="tx1">
                    <a:lumMod val="65000"/>
                    <a:lumOff val="35000"/>
                  </a:schemeClr>
                </a:solidFill>
              </a:rPr>
              <a:t>Erevelles</a:t>
            </a:r>
            <a:r>
              <a:rPr lang="en-US" sz="1600" b="0" i="0" u="none" strike="noStrike" baseline="0" dirty="0">
                <a:solidFill>
                  <a:schemeClr val="tx1">
                    <a:lumMod val="65000"/>
                    <a:lumOff val="35000"/>
                  </a:schemeClr>
                </a:solidFill>
              </a:rPr>
              <a:t>, S. (1998). The role of affect in marketing. Journal of Business Research, 42(3), 199- 215. </a:t>
            </a:r>
            <a:endParaRPr lang="en-US" sz="1600" dirty="0">
              <a:solidFill>
                <a:schemeClr val="tx1">
                  <a:lumMod val="65000"/>
                  <a:lumOff val="35000"/>
                </a:schemeClr>
              </a:solidFill>
            </a:endParaRPr>
          </a:p>
          <a:p>
            <a:pPr indent="-228600" algn="l">
              <a:buFont typeface="Arial" panose="020B0604020202020204" pitchFamily="34" charset="0"/>
              <a:buChar char="•"/>
            </a:pPr>
            <a:r>
              <a:rPr lang="en-US" sz="1600" b="0" i="0" u="none" strike="noStrike" baseline="0" dirty="0" err="1">
                <a:solidFill>
                  <a:schemeClr val="tx1">
                    <a:lumMod val="65000"/>
                    <a:lumOff val="35000"/>
                  </a:schemeClr>
                </a:solidFill>
              </a:rPr>
              <a:t>Erk</a:t>
            </a:r>
            <a:r>
              <a:rPr lang="en-US" sz="1600" b="0" i="0" u="none" strike="noStrike" baseline="0" dirty="0">
                <a:solidFill>
                  <a:schemeClr val="tx1">
                    <a:lumMod val="65000"/>
                    <a:lumOff val="35000"/>
                  </a:schemeClr>
                </a:solidFill>
              </a:rPr>
              <a:t>, S., Spitzer, M., Wunderlich, A. P., Galley, L., &amp; Walter, H. (2002). Cultural objects modulate reward </a:t>
            </a:r>
            <a:r>
              <a:rPr lang="en-US" sz="1600" b="0" i="0" u="none" strike="noStrike" baseline="0" dirty="0" err="1">
                <a:solidFill>
                  <a:schemeClr val="tx1">
                    <a:lumMod val="65000"/>
                    <a:lumOff val="35000"/>
                  </a:schemeClr>
                </a:solidFill>
              </a:rPr>
              <a:t>circuitry.</a:t>
            </a:r>
            <a:r>
              <a:rPr lang="en-US" sz="1600" b="0" i="1" u="none" strike="noStrike" baseline="0" dirty="0" err="1">
                <a:solidFill>
                  <a:schemeClr val="tx1">
                    <a:lumMod val="65000"/>
                    <a:lumOff val="35000"/>
                  </a:schemeClr>
                </a:solidFill>
              </a:rPr>
              <a:t>Neuroreport</a:t>
            </a:r>
            <a:r>
              <a:rPr lang="en-US" sz="1600" b="0" i="0" u="none" strike="noStrike" baseline="0" dirty="0">
                <a:solidFill>
                  <a:schemeClr val="tx1">
                    <a:lumMod val="65000"/>
                    <a:lumOff val="35000"/>
                  </a:schemeClr>
                </a:solidFill>
              </a:rPr>
              <a:t>, </a:t>
            </a:r>
            <a:r>
              <a:rPr lang="en-US" sz="1600" b="0" i="1" u="none" strike="noStrike" baseline="0" dirty="0">
                <a:solidFill>
                  <a:schemeClr val="tx1">
                    <a:lumMod val="65000"/>
                    <a:lumOff val="35000"/>
                  </a:schemeClr>
                </a:solidFill>
              </a:rPr>
              <a:t>13</a:t>
            </a:r>
            <a:r>
              <a:rPr lang="en-US" sz="1600" b="0" i="0" u="none" strike="noStrike" baseline="0" dirty="0">
                <a:solidFill>
                  <a:schemeClr val="tx1">
                    <a:lumMod val="65000"/>
                    <a:lumOff val="35000"/>
                  </a:schemeClr>
                </a:solidFill>
              </a:rPr>
              <a:t>(18), 2499-2503. </a:t>
            </a:r>
          </a:p>
          <a:p>
            <a:pPr indent="-228600" algn="l">
              <a:buFont typeface="Arial" panose="020B0604020202020204" pitchFamily="34" charset="0"/>
              <a:buChar char="•"/>
            </a:pPr>
            <a:r>
              <a:rPr lang="en-US" sz="1600" b="0" i="0" u="none" strike="noStrike" baseline="0" dirty="0">
                <a:solidFill>
                  <a:schemeClr val="tx1">
                    <a:lumMod val="65000"/>
                    <a:lumOff val="35000"/>
                  </a:schemeClr>
                </a:solidFill>
              </a:rPr>
              <a:t>Knutson, B., Rick, S., </a:t>
            </a:r>
            <a:r>
              <a:rPr lang="en-US" sz="1600" b="0" i="0" u="none" strike="noStrike" baseline="0" dirty="0" err="1">
                <a:solidFill>
                  <a:schemeClr val="tx1">
                    <a:lumMod val="65000"/>
                    <a:lumOff val="35000"/>
                  </a:schemeClr>
                </a:solidFill>
              </a:rPr>
              <a:t>Wimmer</a:t>
            </a:r>
            <a:r>
              <a:rPr lang="en-US" sz="1600" b="0" i="0" u="none" strike="noStrike" baseline="0" dirty="0">
                <a:solidFill>
                  <a:schemeClr val="tx1">
                    <a:lumMod val="65000"/>
                    <a:lumOff val="35000"/>
                  </a:schemeClr>
                </a:solidFill>
              </a:rPr>
              <a:t>, G. E., </a:t>
            </a:r>
            <a:r>
              <a:rPr lang="en-US" sz="1600" b="0" i="0" u="none" strike="noStrike" baseline="0" dirty="0" err="1">
                <a:solidFill>
                  <a:schemeClr val="tx1">
                    <a:lumMod val="65000"/>
                    <a:lumOff val="35000"/>
                  </a:schemeClr>
                </a:solidFill>
              </a:rPr>
              <a:t>Prelec</a:t>
            </a:r>
            <a:r>
              <a:rPr lang="en-US" sz="1600" b="0" i="0" u="none" strike="noStrike" baseline="0" dirty="0">
                <a:solidFill>
                  <a:schemeClr val="tx1">
                    <a:lumMod val="65000"/>
                    <a:lumOff val="35000"/>
                  </a:schemeClr>
                </a:solidFill>
              </a:rPr>
              <a:t>, D., &amp; Loewenstein, G. (2007). Neural predictors  of purchases. Neuron, 53(1), 147-156. </a:t>
            </a:r>
          </a:p>
        </p:txBody>
      </p:sp>
    </p:spTree>
    <p:extLst>
      <p:ext uri="{BB962C8B-B14F-4D97-AF65-F5344CB8AC3E}">
        <p14:creationId xmlns:p14="http://schemas.microsoft.com/office/powerpoint/2010/main" val="80131406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98DDA986-B6EE-4642-AC60-0490373E69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80B62878-12EF-4E97-A284-47BAFC30DA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91999" cy="6858000"/>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6D79188D-1ED5-4705-B8C7-5D6FB7670AB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95514" y="685800"/>
            <a:ext cx="10800972" cy="5486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B8DEB3B6-54DF-4548-ACAA-D55090476330}"/>
              </a:ext>
            </a:extLst>
          </p:cNvPr>
          <p:cNvSpPr>
            <a:spLocks noGrp="1"/>
          </p:cNvSpPr>
          <p:nvPr>
            <p:ph type="ctrTitle"/>
          </p:nvPr>
        </p:nvSpPr>
        <p:spPr>
          <a:xfrm>
            <a:off x="1616053" y="910502"/>
            <a:ext cx="8959893" cy="888360"/>
          </a:xfrm>
        </p:spPr>
        <p:txBody>
          <a:bodyPr vert="horz" lIns="91440" tIns="45720" rIns="91440" bIns="45720" rtlCol="0" anchor="b">
            <a:normAutofit/>
          </a:bodyPr>
          <a:lstStyle/>
          <a:p>
            <a:r>
              <a:rPr lang="en-US" sz="3200" b="1" kern="1200" dirty="0">
                <a:solidFill>
                  <a:schemeClr val="tx1">
                    <a:lumMod val="65000"/>
                    <a:lumOff val="35000"/>
                  </a:schemeClr>
                </a:solidFill>
                <a:latin typeface="+mj-lt"/>
                <a:ea typeface="+mj-ea"/>
                <a:cs typeface="+mj-cs"/>
              </a:rPr>
              <a:t>Agenda</a:t>
            </a:r>
          </a:p>
        </p:txBody>
      </p:sp>
      <p:sp>
        <p:nvSpPr>
          <p:cNvPr id="3" name="Subtitle 2">
            <a:extLst>
              <a:ext uri="{FF2B5EF4-FFF2-40B4-BE49-F238E27FC236}">
                <a16:creationId xmlns:a16="http://schemas.microsoft.com/office/drawing/2014/main" id="{CA9740A1-7264-45EA-AB60-0AEA9592B27F}"/>
              </a:ext>
            </a:extLst>
          </p:cNvPr>
          <p:cNvSpPr>
            <a:spLocks noGrp="1"/>
          </p:cNvSpPr>
          <p:nvPr>
            <p:ph type="subTitle" idx="1"/>
          </p:nvPr>
        </p:nvSpPr>
        <p:spPr>
          <a:xfrm>
            <a:off x="1616054" y="2427383"/>
            <a:ext cx="8959892" cy="3169482"/>
          </a:xfrm>
        </p:spPr>
        <p:txBody>
          <a:bodyPr vert="horz" lIns="91440" tIns="45720" rIns="91440" bIns="45720" rtlCol="0" anchor="t">
            <a:normAutofit/>
          </a:bodyPr>
          <a:lstStyle/>
          <a:p>
            <a:pPr marL="285750" indent="-228600" algn="l">
              <a:buFont typeface="Arial" panose="020B0604020202020204" pitchFamily="34" charset="0"/>
              <a:buChar char="•"/>
            </a:pPr>
            <a:r>
              <a:rPr lang="en-US" sz="2000" dirty="0">
                <a:solidFill>
                  <a:schemeClr val="tx1">
                    <a:lumMod val="65000"/>
                    <a:lumOff val="35000"/>
                  </a:schemeClr>
                </a:solidFill>
              </a:rPr>
              <a:t>Introduction</a:t>
            </a:r>
          </a:p>
          <a:p>
            <a:pPr marL="285750" indent="-228600" algn="l">
              <a:buFont typeface="Arial" panose="020B0604020202020204" pitchFamily="34" charset="0"/>
              <a:buChar char="•"/>
            </a:pPr>
            <a:r>
              <a:rPr lang="en-US" sz="2000" dirty="0">
                <a:solidFill>
                  <a:schemeClr val="tx1">
                    <a:lumMod val="65000"/>
                    <a:lumOff val="35000"/>
                  </a:schemeClr>
                </a:solidFill>
              </a:rPr>
              <a:t>Background</a:t>
            </a:r>
          </a:p>
          <a:p>
            <a:pPr marL="285750" indent="-228600" algn="l">
              <a:buFont typeface="Arial" panose="020B0604020202020204" pitchFamily="34" charset="0"/>
              <a:buChar char="•"/>
            </a:pPr>
            <a:r>
              <a:rPr lang="en-US" sz="2000" dirty="0">
                <a:solidFill>
                  <a:schemeClr val="tx1">
                    <a:lumMod val="65000"/>
                    <a:lumOff val="35000"/>
                  </a:schemeClr>
                </a:solidFill>
              </a:rPr>
              <a:t>Decision  and Emotions</a:t>
            </a:r>
          </a:p>
          <a:p>
            <a:pPr marL="285750" indent="-228600" algn="l">
              <a:buFont typeface="Arial" panose="020B0604020202020204" pitchFamily="34" charset="0"/>
              <a:buChar char="•"/>
            </a:pPr>
            <a:r>
              <a:rPr lang="en-US" sz="2000" dirty="0">
                <a:solidFill>
                  <a:schemeClr val="tx1">
                    <a:lumMod val="65000"/>
                    <a:lumOff val="35000"/>
                  </a:schemeClr>
                </a:solidFill>
              </a:rPr>
              <a:t>Preferences formation and Emotions</a:t>
            </a:r>
          </a:p>
          <a:p>
            <a:pPr marL="285750" indent="-228600" algn="l">
              <a:buFont typeface="Arial" panose="020B0604020202020204" pitchFamily="34" charset="0"/>
              <a:buChar char="•"/>
            </a:pPr>
            <a:r>
              <a:rPr lang="en-US" sz="2000" dirty="0">
                <a:solidFill>
                  <a:schemeClr val="tx1">
                    <a:lumMod val="65000"/>
                    <a:lumOff val="35000"/>
                  </a:schemeClr>
                </a:solidFill>
              </a:rPr>
              <a:t>Pricing and Emotions</a:t>
            </a:r>
          </a:p>
          <a:p>
            <a:pPr marL="285750" indent="-228600" algn="l">
              <a:buFont typeface="Arial" panose="020B0604020202020204" pitchFamily="34" charset="0"/>
              <a:buChar char="•"/>
            </a:pPr>
            <a:r>
              <a:rPr lang="en-US" sz="2000" dirty="0">
                <a:solidFill>
                  <a:schemeClr val="tx1">
                    <a:lumMod val="65000"/>
                    <a:lumOff val="35000"/>
                  </a:schemeClr>
                </a:solidFill>
              </a:rPr>
              <a:t>Communication and Advertisement and Emotions</a:t>
            </a:r>
          </a:p>
          <a:p>
            <a:pPr marL="285750" indent="-228600" algn="l">
              <a:buFont typeface="Arial" panose="020B0604020202020204" pitchFamily="34" charset="0"/>
              <a:buChar char="•"/>
            </a:pPr>
            <a:r>
              <a:rPr lang="en-US" sz="2000" dirty="0">
                <a:solidFill>
                  <a:schemeClr val="tx1">
                    <a:lumMod val="65000"/>
                    <a:lumOff val="35000"/>
                  </a:schemeClr>
                </a:solidFill>
              </a:rPr>
              <a:t>Conclusion</a:t>
            </a:r>
          </a:p>
          <a:p>
            <a:pPr indent="-228600" algn="l">
              <a:buFont typeface="Arial" panose="020B0604020202020204" pitchFamily="34" charset="0"/>
              <a:buChar char="•"/>
            </a:pPr>
            <a:endParaRPr lang="en-US" sz="2000" dirty="0">
              <a:solidFill>
                <a:schemeClr val="tx1">
                  <a:lumMod val="65000"/>
                  <a:lumOff val="35000"/>
                </a:schemeClr>
              </a:solidFill>
            </a:endParaRPr>
          </a:p>
        </p:txBody>
      </p:sp>
    </p:spTree>
    <p:extLst>
      <p:ext uri="{BB962C8B-B14F-4D97-AF65-F5344CB8AC3E}">
        <p14:creationId xmlns:p14="http://schemas.microsoft.com/office/powerpoint/2010/main" val="15596383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98DDA986-B6EE-4642-AC60-0490373E69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80B62878-12EF-4E97-A284-47BAFC30DA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91999" cy="6858000"/>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6D79188D-1ED5-4705-B8C7-5D6FB7670AB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95514" y="685800"/>
            <a:ext cx="10800972" cy="5486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B8DEB3B6-54DF-4548-ACAA-D55090476330}"/>
              </a:ext>
            </a:extLst>
          </p:cNvPr>
          <p:cNvSpPr>
            <a:spLocks noGrp="1"/>
          </p:cNvSpPr>
          <p:nvPr>
            <p:ph type="ctrTitle"/>
          </p:nvPr>
        </p:nvSpPr>
        <p:spPr>
          <a:xfrm>
            <a:off x="1520638" y="372775"/>
            <a:ext cx="8959893" cy="888360"/>
          </a:xfrm>
        </p:spPr>
        <p:txBody>
          <a:bodyPr vert="horz" lIns="91440" tIns="45720" rIns="91440" bIns="45720" rtlCol="0" anchor="b">
            <a:normAutofit/>
          </a:bodyPr>
          <a:lstStyle/>
          <a:p>
            <a:r>
              <a:rPr lang="en-US" sz="3200" b="1" kern="1200" dirty="0">
                <a:solidFill>
                  <a:schemeClr val="tx1">
                    <a:lumMod val="65000"/>
                    <a:lumOff val="35000"/>
                  </a:schemeClr>
                </a:solidFill>
                <a:latin typeface="+mj-lt"/>
                <a:ea typeface="+mj-ea"/>
                <a:cs typeface="+mj-cs"/>
              </a:rPr>
              <a:t>References</a:t>
            </a:r>
          </a:p>
        </p:txBody>
      </p:sp>
      <p:sp>
        <p:nvSpPr>
          <p:cNvPr id="3" name="Subtitle 2">
            <a:extLst>
              <a:ext uri="{FF2B5EF4-FFF2-40B4-BE49-F238E27FC236}">
                <a16:creationId xmlns:a16="http://schemas.microsoft.com/office/drawing/2014/main" id="{CA9740A1-7264-45EA-AB60-0AEA9592B27F}"/>
              </a:ext>
            </a:extLst>
          </p:cNvPr>
          <p:cNvSpPr>
            <a:spLocks noGrp="1"/>
          </p:cNvSpPr>
          <p:nvPr>
            <p:ph type="subTitle" idx="1"/>
          </p:nvPr>
        </p:nvSpPr>
        <p:spPr>
          <a:xfrm>
            <a:off x="811033" y="1184745"/>
            <a:ext cx="10685453" cy="4987456"/>
          </a:xfrm>
        </p:spPr>
        <p:txBody>
          <a:bodyPr vert="horz" lIns="91440" tIns="45720" rIns="91440" bIns="45720" rtlCol="0" anchor="t">
            <a:noAutofit/>
          </a:bodyPr>
          <a:lstStyle/>
          <a:p>
            <a:pPr indent="-228600" algn="l">
              <a:buFont typeface="Arial" panose="020B0604020202020204" pitchFamily="34" charset="0"/>
              <a:buChar char="•"/>
            </a:pPr>
            <a:r>
              <a:rPr lang="en-US" sz="1800" b="0" i="0" u="none" strike="noStrike" baseline="0" dirty="0">
                <a:solidFill>
                  <a:schemeClr val="tx1">
                    <a:lumMod val="65000"/>
                    <a:lumOff val="35000"/>
                  </a:schemeClr>
                </a:solidFill>
              </a:rPr>
              <a:t>LeDoux, J., &amp; </a:t>
            </a:r>
            <a:r>
              <a:rPr lang="en-US" sz="1800" b="0" i="0" u="none" strike="noStrike" baseline="0" dirty="0" err="1">
                <a:solidFill>
                  <a:schemeClr val="tx1">
                    <a:lumMod val="65000"/>
                    <a:lumOff val="35000"/>
                  </a:schemeClr>
                </a:solidFill>
              </a:rPr>
              <a:t>Bemporad</a:t>
            </a:r>
            <a:r>
              <a:rPr lang="en-US" sz="1800" b="0" i="0" u="none" strike="noStrike" baseline="0" dirty="0">
                <a:solidFill>
                  <a:schemeClr val="tx1">
                    <a:lumMod val="65000"/>
                    <a:lumOff val="35000"/>
                  </a:schemeClr>
                </a:solidFill>
              </a:rPr>
              <a:t>, J. R. (1997). The emotional brain. Journal of the American Academy of Psychoanalysis, 25(3), 525-528. (1996 – 97) </a:t>
            </a:r>
          </a:p>
          <a:p>
            <a:pPr indent="-228600" algn="l">
              <a:buFont typeface="Arial" panose="020B0604020202020204" pitchFamily="34" charset="0"/>
              <a:buChar char="•"/>
            </a:pPr>
            <a:r>
              <a:rPr lang="en-US" sz="2000" b="0" i="0" u="none" strike="noStrike" baseline="0" dirty="0">
                <a:solidFill>
                  <a:schemeClr val="tx1">
                    <a:lumMod val="65000"/>
                    <a:lumOff val="35000"/>
                  </a:schemeClr>
                </a:solidFill>
              </a:rPr>
              <a:t>Loewenstein, G. (2000). Emotions in economic theory and economic behavior. American Economic Review, 426-432. </a:t>
            </a:r>
            <a:endParaRPr lang="en-US" sz="1800" b="0" i="0" u="none" strike="noStrike" baseline="0" dirty="0">
              <a:solidFill>
                <a:schemeClr val="tx1">
                  <a:lumMod val="65000"/>
                  <a:lumOff val="35000"/>
                </a:schemeClr>
              </a:solidFill>
            </a:endParaRPr>
          </a:p>
          <a:p>
            <a:pPr indent="-228600" algn="l">
              <a:buFont typeface="Arial" panose="020B0604020202020204" pitchFamily="34" charset="0"/>
              <a:buChar char="•"/>
            </a:pPr>
            <a:r>
              <a:rPr lang="en-US" sz="1800" b="0" i="0" u="none" strike="noStrike" baseline="0" dirty="0" err="1">
                <a:solidFill>
                  <a:schemeClr val="tx1">
                    <a:lumMod val="65000"/>
                    <a:lumOff val="35000"/>
                  </a:schemeClr>
                </a:solidFill>
              </a:rPr>
              <a:t>Mellers</a:t>
            </a:r>
            <a:r>
              <a:rPr lang="en-US" sz="1800" b="0" i="0" u="none" strike="noStrike" baseline="0" dirty="0">
                <a:solidFill>
                  <a:schemeClr val="tx1">
                    <a:lumMod val="65000"/>
                    <a:lumOff val="35000"/>
                  </a:schemeClr>
                </a:solidFill>
              </a:rPr>
              <a:t>, B. A., &amp; McGraw, A. P. (2001). Anticipated emotions as guides to choice. Current Directions in Psychological Science, 10(6), 210-214. </a:t>
            </a:r>
          </a:p>
          <a:p>
            <a:pPr indent="-228600" algn="l">
              <a:buFont typeface="Arial" panose="020B0604020202020204" pitchFamily="34" charset="0"/>
              <a:buChar char="•"/>
            </a:pPr>
            <a:r>
              <a:rPr lang="en-US" sz="1800" b="0" i="0" u="none" strike="noStrike" baseline="0" dirty="0">
                <a:solidFill>
                  <a:schemeClr val="tx1">
                    <a:lumMod val="65000"/>
                    <a:lumOff val="35000"/>
                  </a:schemeClr>
                </a:solidFill>
              </a:rPr>
              <a:t>McClure, S. M., Li, J., Tomlin, D., </a:t>
            </a:r>
            <a:r>
              <a:rPr lang="en-US" sz="1800" b="0" i="0" u="none" strike="noStrike" baseline="0" dirty="0" err="1">
                <a:solidFill>
                  <a:schemeClr val="tx1">
                    <a:lumMod val="65000"/>
                    <a:lumOff val="35000"/>
                  </a:schemeClr>
                </a:solidFill>
              </a:rPr>
              <a:t>Cypert</a:t>
            </a:r>
            <a:r>
              <a:rPr lang="en-US" sz="1800" b="0" i="0" u="none" strike="noStrike" baseline="0" dirty="0">
                <a:solidFill>
                  <a:schemeClr val="tx1">
                    <a:lumMod val="65000"/>
                    <a:lumOff val="35000"/>
                  </a:schemeClr>
                </a:solidFill>
              </a:rPr>
              <a:t>, K. S., Montague, L. M., &amp; Montague, P. R. (2004). Neural correlates of behavioral preference for culturally familiar drinks. Neuron, 44(2), 379-387. </a:t>
            </a:r>
          </a:p>
          <a:p>
            <a:pPr indent="-228600" algn="l">
              <a:buFont typeface="Arial" panose="020B0604020202020204" pitchFamily="34" charset="0"/>
              <a:buChar char="•"/>
            </a:pPr>
            <a:r>
              <a:rPr lang="en-US" sz="1800" b="0" i="0" u="none" strike="noStrike" baseline="0" dirty="0" err="1">
                <a:solidFill>
                  <a:schemeClr val="tx1">
                    <a:lumMod val="65000"/>
                    <a:lumOff val="35000"/>
                  </a:schemeClr>
                </a:solidFill>
              </a:rPr>
              <a:t>Mucha</a:t>
            </a:r>
            <a:r>
              <a:rPr lang="en-US" sz="1800" b="0" i="0" u="none" strike="noStrike" baseline="0" dirty="0">
                <a:solidFill>
                  <a:schemeClr val="tx1">
                    <a:lumMod val="65000"/>
                    <a:lumOff val="35000"/>
                  </a:schemeClr>
                </a:solidFill>
              </a:rPr>
              <a:t>, T. (2005). This is your brain on advertising. Business, 2, 35-37. </a:t>
            </a:r>
          </a:p>
          <a:p>
            <a:pPr indent="-228600" algn="l">
              <a:buFont typeface="Arial" panose="020B0604020202020204" pitchFamily="34" charset="0"/>
              <a:buChar char="•"/>
            </a:pPr>
            <a:r>
              <a:rPr lang="en-US" sz="1800" b="0" i="0" u="none" strike="noStrike" baseline="0" dirty="0" err="1">
                <a:solidFill>
                  <a:schemeClr val="tx1">
                    <a:lumMod val="65000"/>
                    <a:lumOff val="35000"/>
                  </a:schemeClr>
                </a:solidFill>
              </a:rPr>
              <a:t>O’Doherty</a:t>
            </a:r>
            <a:r>
              <a:rPr lang="en-US" sz="1800" b="0" i="0" u="none" strike="noStrike" baseline="0" dirty="0">
                <a:solidFill>
                  <a:schemeClr val="tx1">
                    <a:lumMod val="65000"/>
                    <a:lumOff val="35000"/>
                  </a:schemeClr>
                </a:solidFill>
              </a:rPr>
              <a:t>, J. P. (2004). Reward representations and reward-related learning in the human brain: insights from neuroimaging. Current opinion in neurobiology, 14(6), 769-776. </a:t>
            </a:r>
            <a:endParaRPr lang="en-US" sz="1800" dirty="0">
              <a:solidFill>
                <a:schemeClr val="tx1">
                  <a:lumMod val="65000"/>
                  <a:lumOff val="35000"/>
                </a:schemeClr>
              </a:solidFill>
            </a:endParaRPr>
          </a:p>
          <a:p>
            <a:pPr indent="-228600" algn="l">
              <a:buFont typeface="Arial" panose="020B0604020202020204" pitchFamily="34" charset="0"/>
              <a:buChar char="•"/>
            </a:pPr>
            <a:r>
              <a:rPr lang="en-US" sz="1800" b="0" i="0" u="none" strike="noStrike" baseline="0" dirty="0">
                <a:solidFill>
                  <a:schemeClr val="tx1">
                    <a:lumMod val="65000"/>
                    <a:lumOff val="35000"/>
                  </a:schemeClr>
                </a:solidFill>
              </a:rPr>
              <a:t>Plassmann, H., Ambler, T., </a:t>
            </a:r>
            <a:r>
              <a:rPr lang="en-US" sz="1800" b="0" i="0" u="none" strike="noStrike" baseline="0" dirty="0" err="1">
                <a:solidFill>
                  <a:schemeClr val="tx1">
                    <a:lumMod val="65000"/>
                    <a:lumOff val="35000"/>
                  </a:schemeClr>
                </a:solidFill>
              </a:rPr>
              <a:t>Braeutigam</a:t>
            </a:r>
            <a:r>
              <a:rPr lang="en-US" sz="1800" b="0" i="0" u="none" strike="noStrike" baseline="0" dirty="0">
                <a:solidFill>
                  <a:schemeClr val="tx1">
                    <a:lumMod val="65000"/>
                    <a:lumOff val="35000"/>
                  </a:schemeClr>
                </a:solidFill>
              </a:rPr>
              <a:t>, S., &amp; Kenning, P. (2007a). What can advertisers learn  from neuroscience? International Journal of Advertising, 26(2), 151-175. </a:t>
            </a:r>
          </a:p>
          <a:p>
            <a:pPr indent="-228600" algn="l">
              <a:buFont typeface="Arial" panose="020B0604020202020204" pitchFamily="34" charset="0"/>
              <a:buChar char="•"/>
            </a:pPr>
            <a:r>
              <a:rPr lang="en-US" sz="1800" b="0" i="0" u="none" strike="noStrike" baseline="0" dirty="0">
                <a:solidFill>
                  <a:schemeClr val="tx1">
                    <a:lumMod val="65000"/>
                    <a:lumOff val="35000"/>
                  </a:schemeClr>
                </a:solidFill>
              </a:rPr>
              <a:t>Plassmann, H., </a:t>
            </a:r>
            <a:r>
              <a:rPr lang="en-US" sz="1800" b="0" i="0" u="none" strike="noStrike" baseline="0" dirty="0" err="1">
                <a:solidFill>
                  <a:schemeClr val="tx1">
                    <a:lumMod val="65000"/>
                    <a:lumOff val="35000"/>
                  </a:schemeClr>
                </a:solidFill>
              </a:rPr>
              <a:t>O'Doherty</a:t>
            </a:r>
            <a:r>
              <a:rPr lang="en-US" sz="1800" b="0" i="0" u="none" strike="noStrike" baseline="0" dirty="0">
                <a:solidFill>
                  <a:schemeClr val="tx1">
                    <a:lumMod val="65000"/>
                    <a:lumOff val="35000"/>
                  </a:schemeClr>
                </a:solidFill>
              </a:rPr>
              <a:t>, J., Shiv, B., &amp; Rangel, A. (2008). Marketing actions can modulate neural representations of experienced pleasantness. Proceedings of the National Academy of Sciences, 105(3), 1050-1054. </a:t>
            </a:r>
          </a:p>
          <a:p>
            <a:pPr algn="l"/>
            <a:endParaRPr lang="en-US" sz="1800" dirty="0">
              <a:solidFill>
                <a:schemeClr val="tx1">
                  <a:lumMod val="65000"/>
                  <a:lumOff val="35000"/>
                </a:schemeClr>
              </a:solidFill>
            </a:endParaRPr>
          </a:p>
        </p:txBody>
      </p:sp>
    </p:spTree>
    <p:extLst>
      <p:ext uri="{BB962C8B-B14F-4D97-AF65-F5344CB8AC3E}">
        <p14:creationId xmlns:p14="http://schemas.microsoft.com/office/powerpoint/2010/main" val="126265306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98DDA986-B6EE-4642-AC60-0490373E69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80B62878-12EF-4E97-A284-47BAFC30DA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91999" cy="6858000"/>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6D79188D-1ED5-4705-B8C7-5D6FB7670AB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95514" y="685800"/>
            <a:ext cx="10800972" cy="5486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B8DEB3B6-54DF-4548-ACAA-D55090476330}"/>
              </a:ext>
            </a:extLst>
          </p:cNvPr>
          <p:cNvSpPr>
            <a:spLocks noGrp="1"/>
          </p:cNvSpPr>
          <p:nvPr>
            <p:ph type="ctrTitle"/>
          </p:nvPr>
        </p:nvSpPr>
        <p:spPr>
          <a:xfrm>
            <a:off x="1520639" y="393507"/>
            <a:ext cx="8959893" cy="888360"/>
          </a:xfrm>
        </p:spPr>
        <p:txBody>
          <a:bodyPr vert="horz" lIns="91440" tIns="45720" rIns="91440" bIns="45720" rtlCol="0" anchor="b">
            <a:normAutofit/>
          </a:bodyPr>
          <a:lstStyle/>
          <a:p>
            <a:r>
              <a:rPr lang="en-US" sz="3200" b="1" kern="1200" dirty="0">
                <a:solidFill>
                  <a:schemeClr val="tx1">
                    <a:lumMod val="65000"/>
                    <a:lumOff val="35000"/>
                  </a:schemeClr>
                </a:solidFill>
                <a:latin typeface="+mj-lt"/>
                <a:ea typeface="+mj-ea"/>
                <a:cs typeface="+mj-cs"/>
              </a:rPr>
              <a:t>References</a:t>
            </a:r>
          </a:p>
        </p:txBody>
      </p:sp>
      <p:sp>
        <p:nvSpPr>
          <p:cNvPr id="3" name="Subtitle 2">
            <a:extLst>
              <a:ext uri="{FF2B5EF4-FFF2-40B4-BE49-F238E27FC236}">
                <a16:creationId xmlns:a16="http://schemas.microsoft.com/office/drawing/2014/main" id="{CA9740A1-7264-45EA-AB60-0AEA9592B27F}"/>
              </a:ext>
            </a:extLst>
          </p:cNvPr>
          <p:cNvSpPr>
            <a:spLocks noGrp="1"/>
          </p:cNvSpPr>
          <p:nvPr>
            <p:ph type="subTitle" idx="1"/>
          </p:nvPr>
        </p:nvSpPr>
        <p:spPr>
          <a:xfrm>
            <a:off x="811033" y="1574160"/>
            <a:ext cx="10685453" cy="4598040"/>
          </a:xfrm>
        </p:spPr>
        <p:txBody>
          <a:bodyPr vert="horz" lIns="91440" tIns="45720" rIns="91440" bIns="45720" rtlCol="0" anchor="t">
            <a:normAutofit/>
          </a:bodyPr>
          <a:lstStyle/>
          <a:p>
            <a:pPr marL="171450" indent="-171450" algn="l">
              <a:buFont typeface="Arial" panose="020B0604020202020204" pitchFamily="34" charset="0"/>
              <a:buChar char="•"/>
            </a:pPr>
            <a:r>
              <a:rPr lang="en-US" sz="2000" b="0" i="0" u="none" strike="noStrike" baseline="0" dirty="0">
                <a:solidFill>
                  <a:schemeClr val="tx1">
                    <a:lumMod val="65000"/>
                    <a:lumOff val="35000"/>
                  </a:schemeClr>
                </a:solidFill>
              </a:rPr>
              <a:t>Plassmann, H., Kenning, P., Pieper, A., </a:t>
            </a:r>
            <a:r>
              <a:rPr lang="en-US" sz="2000" b="0" i="0" u="none" strike="noStrike" baseline="0" dirty="0" err="1">
                <a:solidFill>
                  <a:schemeClr val="tx1">
                    <a:lumMod val="65000"/>
                    <a:lumOff val="35000"/>
                  </a:schemeClr>
                </a:solidFill>
              </a:rPr>
              <a:t>Schwindt</a:t>
            </a:r>
            <a:r>
              <a:rPr lang="en-US" sz="2000" b="0" i="0" u="none" strike="noStrike" baseline="0" dirty="0">
                <a:solidFill>
                  <a:schemeClr val="tx1">
                    <a:lumMod val="65000"/>
                    <a:lumOff val="35000"/>
                  </a:schemeClr>
                </a:solidFill>
              </a:rPr>
              <a:t>, W., Kugel, H., &amp; Deppe, M. (2007b). Neural correlates of ad </a:t>
            </a:r>
          </a:p>
          <a:p>
            <a:pPr indent="-228600" algn="l">
              <a:buFont typeface="Arial" panose="020B0604020202020204" pitchFamily="34" charset="0"/>
              <a:buChar char="•"/>
            </a:pPr>
            <a:r>
              <a:rPr lang="en-US" sz="2000" b="0" i="0" u="none" strike="noStrike" baseline="0" dirty="0">
                <a:solidFill>
                  <a:schemeClr val="tx1">
                    <a:lumMod val="65000"/>
                    <a:lumOff val="35000"/>
                  </a:schemeClr>
                </a:solidFill>
              </a:rPr>
              <a:t>Pham, M. T., Cohen, J. B., </a:t>
            </a:r>
            <a:r>
              <a:rPr lang="en-US" sz="2000" b="0" i="0" u="none" strike="noStrike" baseline="0" dirty="0" err="1">
                <a:solidFill>
                  <a:schemeClr val="tx1">
                    <a:lumMod val="65000"/>
                    <a:lumOff val="35000"/>
                  </a:schemeClr>
                </a:solidFill>
              </a:rPr>
              <a:t>Pracejus</a:t>
            </a:r>
            <a:r>
              <a:rPr lang="en-US" sz="2000" b="0" i="0" u="none" strike="noStrike" baseline="0" dirty="0">
                <a:solidFill>
                  <a:schemeClr val="tx1">
                    <a:lumMod val="65000"/>
                    <a:lumOff val="35000"/>
                  </a:schemeClr>
                </a:solidFill>
              </a:rPr>
              <a:t>, J. W., &amp; Hughes, G. D. (2001). Affect monitoring and the primacy of feelings in judgment. Journal of Consumer Research, 28(2), 167-188. </a:t>
            </a:r>
          </a:p>
          <a:p>
            <a:pPr indent="-228600" algn="l">
              <a:buFont typeface="Arial" panose="020B0604020202020204" pitchFamily="34" charset="0"/>
              <a:buChar char="•"/>
            </a:pPr>
            <a:r>
              <a:rPr lang="en-US" sz="2000" b="0" i="0" u="none" strike="noStrike" baseline="0" dirty="0" err="1">
                <a:solidFill>
                  <a:schemeClr val="tx1">
                    <a:lumMod val="65000"/>
                    <a:lumOff val="35000"/>
                  </a:schemeClr>
                </a:solidFill>
              </a:rPr>
              <a:t>Richins</a:t>
            </a:r>
            <a:r>
              <a:rPr lang="en-US" sz="2000" b="0" i="0" u="none" strike="noStrike" baseline="0" dirty="0">
                <a:solidFill>
                  <a:schemeClr val="tx1">
                    <a:lumMod val="65000"/>
                    <a:lumOff val="35000"/>
                  </a:schemeClr>
                </a:solidFill>
              </a:rPr>
              <a:t>, M. L. (1997). Measuring emotions in the consumption experience. Journal of Consumer Research, 24(2), 127-146. </a:t>
            </a:r>
          </a:p>
          <a:p>
            <a:pPr indent="-228600" algn="l">
              <a:buFont typeface="Arial" panose="020B0604020202020204" pitchFamily="34" charset="0"/>
              <a:buChar char="•"/>
            </a:pPr>
            <a:r>
              <a:rPr lang="en-US" sz="2000" b="0" i="0" u="none" strike="noStrike" baseline="0" dirty="0">
                <a:solidFill>
                  <a:schemeClr val="tx1">
                    <a:lumMod val="65000"/>
                    <a:lumOff val="35000"/>
                  </a:schemeClr>
                </a:solidFill>
              </a:rPr>
              <a:t>Rolls, E. T., </a:t>
            </a:r>
            <a:r>
              <a:rPr lang="en-US" sz="2000" b="0" i="0" u="none" strike="noStrike" baseline="0" dirty="0" err="1">
                <a:solidFill>
                  <a:schemeClr val="tx1">
                    <a:lumMod val="65000"/>
                    <a:lumOff val="35000"/>
                  </a:schemeClr>
                </a:solidFill>
              </a:rPr>
              <a:t>Grabenhorst</a:t>
            </a:r>
            <a:r>
              <a:rPr lang="en-US" sz="2000" b="0" i="0" u="none" strike="noStrike" baseline="0" dirty="0">
                <a:solidFill>
                  <a:schemeClr val="tx1">
                    <a:lumMod val="65000"/>
                    <a:lumOff val="35000"/>
                  </a:schemeClr>
                </a:solidFill>
              </a:rPr>
              <a:t>, F., &amp; Deco, G. (2010). Choice, difficulty, and confidence in the brain. Neuroimage, 53(2), 694-706. </a:t>
            </a:r>
          </a:p>
          <a:p>
            <a:pPr indent="-228600" algn="l">
              <a:buFont typeface="Arial" panose="020B0604020202020204" pitchFamily="34" charset="0"/>
              <a:buChar char="•"/>
            </a:pPr>
            <a:r>
              <a:rPr lang="en-US" sz="2000" b="0" i="0" u="none" strike="noStrike" baseline="0" dirty="0" err="1">
                <a:solidFill>
                  <a:schemeClr val="tx1">
                    <a:lumMod val="65000"/>
                    <a:lumOff val="35000"/>
                  </a:schemeClr>
                </a:solidFill>
              </a:rPr>
              <a:t>Zaltman</a:t>
            </a:r>
            <a:r>
              <a:rPr lang="en-US" sz="2000" b="0" i="0" u="none" strike="noStrike" baseline="0" dirty="0">
                <a:solidFill>
                  <a:schemeClr val="tx1">
                    <a:lumMod val="65000"/>
                    <a:lumOff val="35000"/>
                  </a:schemeClr>
                </a:solidFill>
              </a:rPr>
              <a:t>, G. (2003). How consumers think. Harvard Business School Press, Boston, MA. inconsistent product information. Journal of Consumer Research, 28(1), 1-17. </a:t>
            </a:r>
          </a:p>
          <a:p>
            <a:pPr indent="-228600" algn="l">
              <a:buFont typeface="Arial" panose="020B0604020202020204" pitchFamily="34" charset="0"/>
              <a:buChar char="•"/>
            </a:pPr>
            <a:r>
              <a:rPr lang="en-US" sz="2000" b="0" i="0" u="none" strike="noStrike" baseline="0" dirty="0">
                <a:solidFill>
                  <a:schemeClr val="tx1">
                    <a:lumMod val="65000"/>
                    <a:lumOff val="35000"/>
                  </a:schemeClr>
                </a:solidFill>
              </a:rPr>
              <a:t>Zajonc, R. B. (1980). Feeling and thinking: Preferences need no </a:t>
            </a:r>
            <a:r>
              <a:rPr lang="en-US" sz="2000" b="0" i="0" u="none" strike="noStrike" baseline="0" dirty="0" err="1">
                <a:solidFill>
                  <a:schemeClr val="tx1">
                    <a:lumMod val="65000"/>
                    <a:lumOff val="35000"/>
                  </a:schemeClr>
                </a:solidFill>
              </a:rPr>
              <a:t>inferences.American</a:t>
            </a:r>
            <a:r>
              <a:rPr lang="en-US" sz="2000" b="0" i="0" u="none" strike="noStrike" baseline="0" dirty="0">
                <a:solidFill>
                  <a:schemeClr val="tx1">
                    <a:lumMod val="65000"/>
                    <a:lumOff val="35000"/>
                  </a:schemeClr>
                </a:solidFill>
              </a:rPr>
              <a:t> psychologist, 35(2), 151. </a:t>
            </a:r>
            <a:endParaRPr lang="en-US" sz="2000" dirty="0">
              <a:solidFill>
                <a:schemeClr val="tx1">
                  <a:lumMod val="65000"/>
                  <a:lumOff val="35000"/>
                </a:schemeClr>
              </a:solidFill>
            </a:endParaRPr>
          </a:p>
          <a:p>
            <a:pPr indent="-228600" algn="l">
              <a:buFont typeface="Arial" panose="020B0604020202020204" pitchFamily="34" charset="0"/>
              <a:buChar char="•"/>
            </a:pPr>
            <a:endParaRPr lang="en-US" sz="1900" dirty="0">
              <a:solidFill>
                <a:schemeClr val="tx1">
                  <a:lumMod val="65000"/>
                  <a:lumOff val="35000"/>
                </a:schemeClr>
              </a:solidFill>
            </a:endParaRPr>
          </a:p>
        </p:txBody>
      </p:sp>
    </p:spTree>
    <p:extLst>
      <p:ext uri="{BB962C8B-B14F-4D97-AF65-F5344CB8AC3E}">
        <p14:creationId xmlns:p14="http://schemas.microsoft.com/office/powerpoint/2010/main" val="204919610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98DDA986-B6EE-4642-AC60-0490373E69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80B62878-12EF-4E97-A284-47BAFC30DA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91999" cy="6858000"/>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6D79188D-1ED5-4705-B8C7-5D6FB7670AB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95514" y="685800"/>
            <a:ext cx="10800972" cy="5486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B8DEB3B6-54DF-4548-ACAA-D55090476330}"/>
              </a:ext>
            </a:extLst>
          </p:cNvPr>
          <p:cNvSpPr>
            <a:spLocks noGrp="1"/>
          </p:cNvSpPr>
          <p:nvPr>
            <p:ph type="ctrTitle"/>
          </p:nvPr>
        </p:nvSpPr>
        <p:spPr>
          <a:xfrm>
            <a:off x="1464979" y="706532"/>
            <a:ext cx="8959893" cy="888360"/>
          </a:xfrm>
        </p:spPr>
        <p:txBody>
          <a:bodyPr vert="horz" lIns="91440" tIns="45720" rIns="91440" bIns="45720" rtlCol="0" anchor="b">
            <a:normAutofit/>
          </a:bodyPr>
          <a:lstStyle/>
          <a:p>
            <a:r>
              <a:rPr lang="en-US" sz="3200" b="1" kern="1200" dirty="0">
                <a:solidFill>
                  <a:schemeClr val="tx1">
                    <a:lumMod val="65000"/>
                    <a:lumOff val="35000"/>
                  </a:schemeClr>
                </a:solidFill>
                <a:latin typeface="+mj-lt"/>
                <a:ea typeface="+mj-ea"/>
                <a:cs typeface="+mj-cs"/>
              </a:rPr>
              <a:t>References</a:t>
            </a:r>
          </a:p>
        </p:txBody>
      </p:sp>
      <p:sp>
        <p:nvSpPr>
          <p:cNvPr id="3" name="Subtitle 2">
            <a:extLst>
              <a:ext uri="{FF2B5EF4-FFF2-40B4-BE49-F238E27FC236}">
                <a16:creationId xmlns:a16="http://schemas.microsoft.com/office/drawing/2014/main" id="{CA9740A1-7264-45EA-AB60-0AEA9592B27F}"/>
              </a:ext>
            </a:extLst>
          </p:cNvPr>
          <p:cNvSpPr>
            <a:spLocks noGrp="1"/>
          </p:cNvSpPr>
          <p:nvPr>
            <p:ph type="subTitle" idx="1"/>
          </p:nvPr>
        </p:nvSpPr>
        <p:spPr>
          <a:xfrm>
            <a:off x="993913" y="1868556"/>
            <a:ext cx="10360550" cy="4282911"/>
          </a:xfrm>
        </p:spPr>
        <p:txBody>
          <a:bodyPr vert="horz" lIns="91440" tIns="45720" rIns="91440" bIns="45720" rtlCol="0" anchor="t">
            <a:normAutofit/>
          </a:bodyPr>
          <a:lstStyle/>
          <a:p>
            <a:pPr indent="-228600" algn="l">
              <a:spcAft>
                <a:spcPts val="1000"/>
              </a:spcAft>
              <a:buFont typeface="Arial" panose="020B0604020202020204" pitchFamily="34" charset="0"/>
              <a:buChar char="•"/>
            </a:pPr>
            <a:r>
              <a:rPr lang="en-US" sz="1700" dirty="0">
                <a:solidFill>
                  <a:schemeClr val="tx1">
                    <a:lumMod val="65000"/>
                    <a:lumOff val="35000"/>
                  </a:schemeClr>
                </a:solidFill>
                <a:effectLst/>
              </a:rPr>
              <a:t>Deppe, M., </a:t>
            </a:r>
            <a:r>
              <a:rPr lang="en-US" sz="1700" dirty="0" err="1">
                <a:solidFill>
                  <a:schemeClr val="tx1">
                    <a:lumMod val="65000"/>
                    <a:lumOff val="35000"/>
                  </a:schemeClr>
                </a:solidFill>
                <a:effectLst/>
              </a:rPr>
              <a:t>Schwindt</a:t>
            </a:r>
            <a:r>
              <a:rPr lang="en-US" sz="1700" dirty="0">
                <a:solidFill>
                  <a:schemeClr val="tx1">
                    <a:lumMod val="65000"/>
                    <a:lumOff val="35000"/>
                  </a:schemeClr>
                </a:solidFill>
                <a:effectLst/>
              </a:rPr>
              <a:t>, W., Kugel, H., Plassmann, H., &amp; Kenning, P. (2005). Nonlinear responses within the medial prefrontal cortex reveal when specific implicit information influences economic decision making. Journal of Neuroimaging, 15(2), 171-182. </a:t>
            </a:r>
          </a:p>
          <a:p>
            <a:pPr indent="-228600" algn="l">
              <a:spcAft>
                <a:spcPts val="1000"/>
              </a:spcAft>
              <a:buFont typeface="Arial" panose="020B0604020202020204" pitchFamily="34" charset="0"/>
              <a:buChar char="•"/>
            </a:pPr>
            <a:r>
              <a:rPr lang="en-US" sz="1700" dirty="0">
                <a:solidFill>
                  <a:schemeClr val="tx1">
                    <a:lumMod val="65000"/>
                    <a:lumOff val="35000"/>
                  </a:schemeClr>
                </a:solidFill>
                <a:effectLst/>
              </a:rPr>
              <a:t>Deppe, M., </a:t>
            </a:r>
            <a:r>
              <a:rPr lang="en-US" sz="1700" dirty="0" err="1">
                <a:solidFill>
                  <a:schemeClr val="tx1">
                    <a:lumMod val="65000"/>
                    <a:lumOff val="35000"/>
                  </a:schemeClr>
                </a:solidFill>
                <a:effectLst/>
              </a:rPr>
              <a:t>Schwindt</a:t>
            </a:r>
            <a:r>
              <a:rPr lang="en-US" sz="1700" dirty="0">
                <a:solidFill>
                  <a:schemeClr val="tx1">
                    <a:lumMod val="65000"/>
                    <a:lumOff val="35000"/>
                  </a:schemeClr>
                </a:solidFill>
                <a:effectLst/>
              </a:rPr>
              <a:t>, W., Kraemer, J., Kugel, H., Plassmann, H., Kenning, P., &amp; </a:t>
            </a:r>
            <a:r>
              <a:rPr lang="en-US" sz="1700" dirty="0" err="1">
                <a:solidFill>
                  <a:schemeClr val="tx1">
                    <a:lumMod val="65000"/>
                    <a:lumOff val="35000"/>
                  </a:schemeClr>
                </a:solidFill>
                <a:effectLst/>
              </a:rPr>
              <a:t>Ringelstein</a:t>
            </a:r>
            <a:r>
              <a:rPr lang="en-US" sz="1700" dirty="0">
                <a:solidFill>
                  <a:schemeClr val="tx1">
                    <a:lumMod val="65000"/>
                    <a:lumOff val="35000"/>
                  </a:schemeClr>
                </a:solidFill>
                <a:effectLst/>
              </a:rPr>
              <a:t>, E. B. (2005). Evidence for a neural correlate of a framing effect: Bias-specific activity in the ventromedial prefrontal cortex during credibility judgments. Brain Res Bull, 67(5), 413-421. </a:t>
            </a:r>
          </a:p>
          <a:p>
            <a:pPr indent="-228600" algn="l">
              <a:spcAft>
                <a:spcPts val="1000"/>
              </a:spcAft>
              <a:buFont typeface="Arial" panose="020B0604020202020204" pitchFamily="34" charset="0"/>
              <a:buChar char="•"/>
            </a:pPr>
            <a:r>
              <a:rPr lang="en-US" sz="1700" dirty="0">
                <a:solidFill>
                  <a:schemeClr val="tx1">
                    <a:lumMod val="65000"/>
                    <a:lumOff val="35000"/>
                  </a:schemeClr>
                </a:solidFill>
                <a:effectLst/>
              </a:rPr>
              <a:t>Hansen, F. (1981). </a:t>
            </a:r>
            <a:r>
              <a:rPr lang="en-US" sz="1700" dirty="0" err="1">
                <a:solidFill>
                  <a:schemeClr val="tx1">
                    <a:lumMod val="65000"/>
                    <a:lumOff val="35000"/>
                  </a:schemeClr>
                </a:solidFill>
                <a:effectLst/>
              </a:rPr>
              <a:t>Hemispheral</a:t>
            </a:r>
            <a:r>
              <a:rPr lang="en-US" sz="1700" dirty="0">
                <a:solidFill>
                  <a:schemeClr val="tx1">
                    <a:lumMod val="65000"/>
                    <a:lumOff val="35000"/>
                  </a:schemeClr>
                </a:solidFill>
                <a:effectLst/>
              </a:rPr>
              <a:t> lateralization: Implications for understanding consumer behavior. Journal of Consumer Research, 23-36. </a:t>
            </a:r>
          </a:p>
          <a:p>
            <a:pPr indent="-228600" algn="l">
              <a:spcAft>
                <a:spcPts val="1000"/>
              </a:spcAft>
              <a:buFont typeface="Arial" panose="020B0604020202020204" pitchFamily="34" charset="0"/>
              <a:buChar char="•"/>
            </a:pPr>
            <a:r>
              <a:rPr lang="en-US" sz="1700" dirty="0">
                <a:solidFill>
                  <a:schemeClr val="tx1">
                    <a:lumMod val="65000"/>
                    <a:lumOff val="35000"/>
                  </a:schemeClr>
                </a:solidFill>
                <a:effectLst/>
              </a:rPr>
              <a:t> Howard, J. A., &amp; </a:t>
            </a:r>
            <a:r>
              <a:rPr lang="en-US" sz="1700" dirty="0" err="1">
                <a:solidFill>
                  <a:schemeClr val="tx1">
                    <a:lumMod val="65000"/>
                    <a:lumOff val="35000"/>
                  </a:schemeClr>
                </a:solidFill>
                <a:effectLst/>
              </a:rPr>
              <a:t>Sheth</a:t>
            </a:r>
            <a:r>
              <a:rPr lang="en-US" sz="1700" dirty="0">
                <a:solidFill>
                  <a:schemeClr val="tx1">
                    <a:lumMod val="65000"/>
                    <a:lumOff val="35000"/>
                  </a:schemeClr>
                </a:solidFill>
                <a:effectLst/>
              </a:rPr>
              <a:t>, J. N. (1969). The theory of buyer behavior (Vol. 14): Wiley New York</a:t>
            </a:r>
          </a:p>
          <a:p>
            <a:pPr indent="-228600" algn="l">
              <a:buFont typeface="Arial" panose="020B0604020202020204" pitchFamily="34" charset="0"/>
              <a:buChar char="•"/>
            </a:pPr>
            <a:endParaRPr lang="en-US" sz="1700" dirty="0">
              <a:solidFill>
                <a:schemeClr val="tx1">
                  <a:lumMod val="65000"/>
                  <a:lumOff val="35000"/>
                </a:schemeClr>
              </a:solidFill>
            </a:endParaRPr>
          </a:p>
        </p:txBody>
      </p:sp>
    </p:spTree>
    <p:extLst>
      <p:ext uri="{BB962C8B-B14F-4D97-AF65-F5344CB8AC3E}">
        <p14:creationId xmlns:p14="http://schemas.microsoft.com/office/powerpoint/2010/main" val="167640265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2" name="Rectangle 21">
            <a:extLst>
              <a:ext uri="{FF2B5EF4-FFF2-40B4-BE49-F238E27FC236}">
                <a16:creationId xmlns:a16="http://schemas.microsoft.com/office/drawing/2014/main" id="{98DDA986-B6EE-4642-AC60-0490373E69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80B62878-12EF-4E97-A284-47BAFC30DA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91999" cy="6858000"/>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6D79188D-1ED5-4705-B8C7-5D6FB7670AB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95514" y="685800"/>
            <a:ext cx="10800972" cy="5486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B8DEB3B6-54DF-4548-ACAA-D55090476330}"/>
              </a:ext>
            </a:extLst>
          </p:cNvPr>
          <p:cNvSpPr>
            <a:spLocks noGrp="1"/>
          </p:cNvSpPr>
          <p:nvPr>
            <p:ph type="ctrTitle"/>
          </p:nvPr>
        </p:nvSpPr>
        <p:spPr>
          <a:xfrm>
            <a:off x="1616054" y="668232"/>
            <a:ext cx="8959893" cy="888360"/>
          </a:xfrm>
        </p:spPr>
        <p:txBody>
          <a:bodyPr vert="horz" lIns="91440" tIns="45720" rIns="91440" bIns="45720" rtlCol="0" anchor="b">
            <a:normAutofit/>
          </a:bodyPr>
          <a:lstStyle/>
          <a:p>
            <a:r>
              <a:rPr lang="en-US" sz="3200" b="1" kern="1200" dirty="0">
                <a:solidFill>
                  <a:schemeClr val="tx1">
                    <a:lumMod val="65000"/>
                    <a:lumOff val="35000"/>
                  </a:schemeClr>
                </a:solidFill>
                <a:latin typeface="+mj-lt"/>
                <a:ea typeface="+mj-ea"/>
                <a:cs typeface="+mj-cs"/>
              </a:rPr>
              <a:t>Introduction</a:t>
            </a:r>
          </a:p>
        </p:txBody>
      </p:sp>
      <p:sp>
        <p:nvSpPr>
          <p:cNvPr id="3" name="Subtitle 2">
            <a:extLst>
              <a:ext uri="{FF2B5EF4-FFF2-40B4-BE49-F238E27FC236}">
                <a16:creationId xmlns:a16="http://schemas.microsoft.com/office/drawing/2014/main" id="{CA9740A1-7264-45EA-AB60-0AEA9592B27F}"/>
              </a:ext>
            </a:extLst>
          </p:cNvPr>
          <p:cNvSpPr>
            <a:spLocks noGrp="1"/>
          </p:cNvSpPr>
          <p:nvPr>
            <p:ph type="subTitle" idx="1"/>
          </p:nvPr>
        </p:nvSpPr>
        <p:spPr>
          <a:xfrm>
            <a:off x="941901" y="1718797"/>
            <a:ext cx="9634045" cy="4338244"/>
          </a:xfrm>
        </p:spPr>
        <p:txBody>
          <a:bodyPr vert="horz" lIns="91440" tIns="45720" rIns="91440" bIns="45720" rtlCol="0" anchor="t">
            <a:normAutofit/>
          </a:bodyPr>
          <a:lstStyle/>
          <a:p>
            <a:pPr marL="342900" indent="-228600" algn="l">
              <a:buFont typeface="Arial" panose="020B0604020202020204" pitchFamily="34" charset="0"/>
              <a:buChar char="•"/>
            </a:pPr>
            <a:r>
              <a:rPr lang="en-US" sz="2000" b="1" dirty="0">
                <a:solidFill>
                  <a:schemeClr val="tx1">
                    <a:lumMod val="65000"/>
                    <a:lumOff val="35000"/>
                  </a:schemeClr>
                </a:solidFill>
              </a:rPr>
              <a:t>Consumer Neuroscience</a:t>
            </a:r>
          </a:p>
          <a:p>
            <a:pPr indent="-228600" algn="l">
              <a:buFont typeface="Arial" panose="020B0604020202020204" pitchFamily="34" charset="0"/>
              <a:buChar char="•"/>
            </a:pPr>
            <a:endParaRPr lang="en-US" sz="2000" b="1" dirty="0">
              <a:solidFill>
                <a:schemeClr val="tx1">
                  <a:lumMod val="65000"/>
                  <a:lumOff val="35000"/>
                </a:schemeClr>
              </a:solidFill>
            </a:endParaRPr>
          </a:p>
          <a:p>
            <a:pPr marL="342900" indent="-228600" algn="l">
              <a:buFont typeface="Arial" panose="020B0604020202020204" pitchFamily="34" charset="0"/>
              <a:buChar char="•"/>
            </a:pPr>
            <a:r>
              <a:rPr lang="en-US" sz="2000" b="1" dirty="0">
                <a:solidFill>
                  <a:schemeClr val="tx1">
                    <a:lumMod val="65000"/>
                    <a:lumOff val="35000"/>
                  </a:schemeClr>
                </a:solidFill>
              </a:rPr>
              <a:t>Emotions in Consumer Neuroscience</a:t>
            </a:r>
          </a:p>
          <a:p>
            <a:pPr indent="-228600" algn="l">
              <a:buFont typeface="Arial" panose="020B0604020202020204" pitchFamily="34" charset="0"/>
              <a:buChar char="•"/>
            </a:pPr>
            <a:endParaRPr lang="en-US" sz="2000" b="1" dirty="0">
              <a:solidFill>
                <a:schemeClr val="tx1">
                  <a:lumMod val="65000"/>
                  <a:lumOff val="35000"/>
                </a:schemeClr>
              </a:solidFill>
            </a:endParaRPr>
          </a:p>
          <a:p>
            <a:pPr marL="285750" indent="-228600" algn="l">
              <a:buFont typeface="Arial" panose="020B0604020202020204" pitchFamily="34" charset="0"/>
              <a:buChar char="•"/>
            </a:pPr>
            <a:r>
              <a:rPr lang="en-US" sz="2000" b="1" dirty="0">
                <a:solidFill>
                  <a:schemeClr val="tx1">
                    <a:lumMod val="65000"/>
                    <a:lumOff val="35000"/>
                  </a:schemeClr>
                </a:solidFill>
                <a:effectLst/>
              </a:rPr>
              <a:t>Neuro Imaging Tools</a:t>
            </a:r>
          </a:p>
          <a:p>
            <a:pPr indent="-228600" algn="l">
              <a:buFont typeface="Arial" panose="020B0604020202020204" pitchFamily="34" charset="0"/>
              <a:buChar char="•"/>
            </a:pPr>
            <a:endParaRPr lang="en-US" sz="2000" b="0" i="0" u="none" strike="noStrike" baseline="0" dirty="0">
              <a:solidFill>
                <a:schemeClr val="tx1">
                  <a:lumMod val="65000"/>
                  <a:lumOff val="35000"/>
                </a:schemeClr>
              </a:solidFill>
            </a:endParaRPr>
          </a:p>
          <a:p>
            <a:pPr marL="285750" indent="-228600" algn="l">
              <a:buFont typeface="Arial" panose="020B0604020202020204" pitchFamily="34" charset="0"/>
              <a:buChar char="•"/>
            </a:pPr>
            <a:r>
              <a:rPr lang="en-US" sz="2000" b="1" i="0" u="none" strike="noStrike" baseline="0" dirty="0">
                <a:solidFill>
                  <a:schemeClr val="tx1">
                    <a:lumMod val="65000"/>
                    <a:lumOff val="35000"/>
                  </a:schemeClr>
                </a:solidFill>
              </a:rPr>
              <a:t>Neuro Imaging Methods</a:t>
            </a:r>
          </a:p>
          <a:p>
            <a:pPr algn="l"/>
            <a:endParaRPr lang="en-US" sz="2000" b="1" dirty="0">
              <a:solidFill>
                <a:schemeClr val="tx1">
                  <a:lumMod val="65000"/>
                  <a:lumOff val="35000"/>
                </a:schemeClr>
              </a:solidFill>
            </a:endParaRPr>
          </a:p>
          <a:p>
            <a:r>
              <a:rPr lang="en-US" sz="2000" i="0" u="none" strike="noStrike" baseline="0" dirty="0">
                <a:solidFill>
                  <a:schemeClr val="tx1">
                    <a:lumMod val="65000"/>
                    <a:lumOff val="35000"/>
                  </a:schemeClr>
                </a:solidFill>
              </a:rPr>
              <a:t>This review paper explicates the crucial role emotions play in better understanding consumer behavior in the post covid world in areas such as pricing, advertising, consumer preferences and decision making. </a:t>
            </a:r>
          </a:p>
          <a:p>
            <a:pPr indent="-228600" algn="l">
              <a:buFont typeface="Arial" panose="020B0604020202020204" pitchFamily="34" charset="0"/>
              <a:buChar char="•"/>
            </a:pPr>
            <a:endParaRPr lang="en-US" sz="1100" b="0" i="0" u="none" strike="noStrike" baseline="0" dirty="0">
              <a:solidFill>
                <a:schemeClr val="tx1">
                  <a:lumMod val="65000"/>
                  <a:lumOff val="35000"/>
                </a:schemeClr>
              </a:solidFill>
            </a:endParaRPr>
          </a:p>
        </p:txBody>
      </p:sp>
    </p:spTree>
    <p:extLst>
      <p:ext uri="{BB962C8B-B14F-4D97-AF65-F5344CB8AC3E}">
        <p14:creationId xmlns:p14="http://schemas.microsoft.com/office/powerpoint/2010/main" val="156854882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98DDA986-B6EE-4642-AC60-0490373E69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80B62878-12EF-4E97-A284-47BAFC30DA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91999" cy="6858000"/>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6D79188D-1ED5-4705-B8C7-5D6FB7670AB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95514" y="685800"/>
            <a:ext cx="10800972" cy="5486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B8DEB3B6-54DF-4548-ACAA-D55090476330}"/>
              </a:ext>
            </a:extLst>
          </p:cNvPr>
          <p:cNvSpPr>
            <a:spLocks noGrp="1"/>
          </p:cNvSpPr>
          <p:nvPr>
            <p:ph type="ctrTitle"/>
          </p:nvPr>
        </p:nvSpPr>
        <p:spPr>
          <a:xfrm>
            <a:off x="1567286" y="685800"/>
            <a:ext cx="8959893" cy="888360"/>
          </a:xfrm>
        </p:spPr>
        <p:txBody>
          <a:bodyPr vert="horz" lIns="91440" tIns="45720" rIns="91440" bIns="45720" rtlCol="0" anchor="b">
            <a:normAutofit/>
          </a:bodyPr>
          <a:lstStyle/>
          <a:p>
            <a:r>
              <a:rPr lang="en-US" sz="3200" b="1" kern="1200" dirty="0">
                <a:solidFill>
                  <a:schemeClr val="tx1">
                    <a:lumMod val="65000"/>
                    <a:lumOff val="35000"/>
                  </a:schemeClr>
                </a:solidFill>
                <a:latin typeface="+mj-lt"/>
                <a:ea typeface="+mj-ea"/>
                <a:cs typeface="+mj-cs"/>
              </a:rPr>
              <a:t>Background</a:t>
            </a:r>
          </a:p>
        </p:txBody>
      </p:sp>
      <p:sp>
        <p:nvSpPr>
          <p:cNvPr id="3" name="Subtitle 2">
            <a:extLst>
              <a:ext uri="{FF2B5EF4-FFF2-40B4-BE49-F238E27FC236}">
                <a16:creationId xmlns:a16="http://schemas.microsoft.com/office/drawing/2014/main" id="{CA9740A1-7264-45EA-AB60-0AEA9592B27F}"/>
              </a:ext>
            </a:extLst>
          </p:cNvPr>
          <p:cNvSpPr>
            <a:spLocks noGrp="1"/>
          </p:cNvSpPr>
          <p:nvPr>
            <p:ph type="subTitle" idx="1"/>
          </p:nvPr>
        </p:nvSpPr>
        <p:spPr>
          <a:xfrm>
            <a:off x="810768" y="1895856"/>
            <a:ext cx="10399776" cy="4163568"/>
          </a:xfrm>
        </p:spPr>
        <p:txBody>
          <a:bodyPr vert="horz" lIns="91440" tIns="45720" rIns="91440" bIns="45720" rtlCol="0" anchor="t">
            <a:normAutofit fontScale="92500" lnSpcReduction="10000"/>
          </a:bodyPr>
          <a:lstStyle/>
          <a:p>
            <a:pPr marL="342900" indent="-228600" algn="l">
              <a:buFont typeface="Arial" panose="020B0604020202020204" pitchFamily="34" charset="0"/>
              <a:buChar char="•"/>
            </a:pPr>
            <a:r>
              <a:rPr lang="en-US" sz="2200" b="1" dirty="0">
                <a:solidFill>
                  <a:schemeClr val="tx1">
                    <a:lumMod val="65000"/>
                    <a:lumOff val="35000"/>
                  </a:schemeClr>
                </a:solidFill>
              </a:rPr>
              <a:t>Role of Emotions in Consumer Buying Behavior</a:t>
            </a:r>
          </a:p>
          <a:p>
            <a:pPr marL="114300" algn="l"/>
            <a:endParaRPr lang="en-US" sz="2200" i="0" dirty="0">
              <a:solidFill>
                <a:schemeClr val="tx1">
                  <a:lumMod val="65000"/>
                  <a:lumOff val="35000"/>
                </a:schemeClr>
              </a:solidFill>
              <a:effectLst/>
            </a:endParaRPr>
          </a:p>
          <a:p>
            <a:pPr marL="285750" indent="-228600" algn="l">
              <a:buFont typeface="Arial" panose="020B0604020202020204" pitchFamily="34" charset="0"/>
              <a:buChar char="•"/>
            </a:pPr>
            <a:r>
              <a:rPr lang="en-US" sz="2200" b="1" dirty="0">
                <a:solidFill>
                  <a:schemeClr val="tx1">
                    <a:lumMod val="65000"/>
                    <a:lumOff val="35000"/>
                  </a:schemeClr>
                </a:solidFill>
              </a:rPr>
              <a:t>Impact of Covid-19 on social interactions and how emotions helps us better understand consumer behaviors.</a:t>
            </a:r>
          </a:p>
          <a:p>
            <a:pPr indent="-228600" algn="l">
              <a:buFont typeface="Arial" panose="020B0604020202020204" pitchFamily="34" charset="0"/>
              <a:buChar char="•"/>
            </a:pPr>
            <a:endParaRPr lang="en-US" sz="2200" dirty="0">
              <a:solidFill>
                <a:schemeClr val="tx1">
                  <a:lumMod val="65000"/>
                  <a:lumOff val="35000"/>
                </a:schemeClr>
              </a:solidFill>
            </a:endParaRPr>
          </a:p>
          <a:p>
            <a:pPr marL="285750" indent="-228600" algn="l">
              <a:buFont typeface="Arial" panose="020B0604020202020204" pitchFamily="34" charset="0"/>
              <a:buChar char="•"/>
            </a:pPr>
            <a:r>
              <a:rPr lang="en-US" sz="2200" b="1" dirty="0">
                <a:solidFill>
                  <a:schemeClr val="tx1">
                    <a:lumMod val="65000"/>
                    <a:lumOff val="35000"/>
                  </a:schemeClr>
                </a:solidFill>
              </a:rPr>
              <a:t>Four Key areas of consumer neuroscience research </a:t>
            </a:r>
          </a:p>
          <a:p>
            <a:pPr indent="-228600" algn="l">
              <a:buFont typeface="Arial" panose="020B0604020202020204" pitchFamily="34" charset="0"/>
              <a:buChar char="•"/>
            </a:pPr>
            <a:r>
              <a:rPr lang="en-US" sz="2200" dirty="0">
                <a:solidFill>
                  <a:schemeClr val="tx1">
                    <a:lumMod val="65000"/>
                    <a:lumOff val="35000"/>
                  </a:schemeClr>
                </a:solidFill>
              </a:rPr>
              <a:t>K</a:t>
            </a:r>
            <a:r>
              <a:rPr lang="en-US" sz="2200" b="0" i="0" u="none" strike="noStrike" baseline="0" dirty="0">
                <a:solidFill>
                  <a:schemeClr val="tx1">
                    <a:lumMod val="65000"/>
                    <a:lumOff val="35000"/>
                  </a:schemeClr>
                </a:solidFill>
              </a:rPr>
              <a:t>ey areas in consumer neuroscience where emotions have enabled us to  better understand consumer behavior are:</a:t>
            </a:r>
          </a:p>
          <a:p>
            <a:pPr marL="342900" indent="-228600" algn="l">
              <a:buFont typeface="Arial" panose="020B0604020202020204" pitchFamily="34" charset="0"/>
              <a:buChar char="•"/>
            </a:pPr>
            <a:r>
              <a:rPr lang="en-US" sz="2200" b="0" i="0" u="none" strike="noStrike" baseline="0" dirty="0">
                <a:solidFill>
                  <a:schemeClr val="tx1">
                    <a:lumMod val="65000"/>
                    <a:lumOff val="35000"/>
                  </a:schemeClr>
                </a:solidFill>
              </a:rPr>
              <a:t> Decision-making</a:t>
            </a:r>
          </a:p>
          <a:p>
            <a:pPr marL="342900" indent="-228600" algn="l">
              <a:buFont typeface="Arial" panose="020B0604020202020204" pitchFamily="34" charset="0"/>
              <a:buChar char="•"/>
            </a:pPr>
            <a:r>
              <a:rPr lang="en-US" sz="2200" dirty="0">
                <a:solidFill>
                  <a:schemeClr val="tx1">
                    <a:lumMod val="65000"/>
                    <a:lumOff val="35000"/>
                  </a:schemeClr>
                </a:solidFill>
              </a:rPr>
              <a:t>Preference Formation</a:t>
            </a:r>
          </a:p>
          <a:p>
            <a:pPr marL="342900" indent="-228600" algn="l">
              <a:buFont typeface="Arial" panose="020B0604020202020204" pitchFamily="34" charset="0"/>
              <a:buChar char="•"/>
            </a:pPr>
            <a:r>
              <a:rPr lang="en-US" sz="2200" b="0" i="0" u="none" strike="noStrike" baseline="0" dirty="0">
                <a:solidFill>
                  <a:schemeClr val="tx1">
                    <a:lumMod val="65000"/>
                    <a:lumOff val="35000"/>
                  </a:schemeClr>
                </a:solidFill>
              </a:rPr>
              <a:t>Pricing</a:t>
            </a:r>
          </a:p>
          <a:p>
            <a:pPr marL="342900" indent="-228600" algn="l">
              <a:buFont typeface="Arial" panose="020B0604020202020204" pitchFamily="34" charset="0"/>
              <a:buChar char="•"/>
            </a:pPr>
            <a:r>
              <a:rPr lang="en-US" sz="2200" dirty="0">
                <a:solidFill>
                  <a:schemeClr val="tx1">
                    <a:lumMod val="65000"/>
                    <a:lumOff val="35000"/>
                  </a:schemeClr>
                </a:solidFill>
              </a:rPr>
              <a:t>Communication Advertising</a:t>
            </a:r>
            <a:endParaRPr lang="en-US" sz="2200" b="0" i="0" u="none" strike="noStrike" baseline="0" dirty="0">
              <a:solidFill>
                <a:schemeClr val="tx1">
                  <a:lumMod val="65000"/>
                  <a:lumOff val="35000"/>
                </a:schemeClr>
              </a:solidFill>
            </a:endParaRPr>
          </a:p>
          <a:p>
            <a:pPr indent="-228600" algn="l">
              <a:buFont typeface="Arial" panose="020B0604020202020204" pitchFamily="34" charset="0"/>
              <a:buChar char="•"/>
            </a:pPr>
            <a:endParaRPr lang="en-US" sz="1100" dirty="0">
              <a:solidFill>
                <a:schemeClr val="tx1">
                  <a:lumMod val="65000"/>
                  <a:lumOff val="35000"/>
                </a:schemeClr>
              </a:solidFill>
            </a:endParaRPr>
          </a:p>
          <a:p>
            <a:pPr indent="-228600" algn="l">
              <a:buFont typeface="Arial" panose="020B0604020202020204" pitchFamily="34" charset="0"/>
              <a:buChar char="•"/>
            </a:pPr>
            <a:endParaRPr lang="en-US" sz="1100" dirty="0">
              <a:solidFill>
                <a:schemeClr val="tx1">
                  <a:lumMod val="65000"/>
                  <a:lumOff val="35000"/>
                </a:schemeClr>
              </a:solidFill>
            </a:endParaRPr>
          </a:p>
        </p:txBody>
      </p:sp>
    </p:spTree>
    <p:extLst>
      <p:ext uri="{BB962C8B-B14F-4D97-AF65-F5344CB8AC3E}">
        <p14:creationId xmlns:p14="http://schemas.microsoft.com/office/powerpoint/2010/main" val="111034236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98DDA986-B6EE-4642-AC60-0490373E69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80B62878-12EF-4E97-A284-47BAFC30DA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91999" cy="6858000"/>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6D79188D-1ED5-4705-B8C7-5D6FB7670AB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95514" y="685800"/>
            <a:ext cx="10800972" cy="5486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B8DEB3B6-54DF-4548-ACAA-D55090476330}"/>
              </a:ext>
            </a:extLst>
          </p:cNvPr>
          <p:cNvSpPr>
            <a:spLocks noGrp="1"/>
          </p:cNvSpPr>
          <p:nvPr>
            <p:ph type="ctrTitle"/>
          </p:nvPr>
        </p:nvSpPr>
        <p:spPr>
          <a:xfrm>
            <a:off x="1616053" y="690629"/>
            <a:ext cx="8959893" cy="888360"/>
          </a:xfrm>
        </p:spPr>
        <p:txBody>
          <a:bodyPr vert="horz" lIns="91440" tIns="45720" rIns="91440" bIns="45720" rtlCol="0" anchor="b">
            <a:normAutofit/>
          </a:bodyPr>
          <a:lstStyle/>
          <a:p>
            <a:r>
              <a:rPr lang="en-US" sz="3200" b="1" kern="1200" dirty="0">
                <a:solidFill>
                  <a:schemeClr val="tx1">
                    <a:lumMod val="65000"/>
                    <a:lumOff val="35000"/>
                  </a:schemeClr>
                </a:solidFill>
                <a:latin typeface="+mj-lt"/>
                <a:ea typeface="+mj-ea"/>
                <a:cs typeface="+mj-cs"/>
              </a:rPr>
              <a:t>Decision Making</a:t>
            </a:r>
          </a:p>
        </p:txBody>
      </p:sp>
      <p:sp>
        <p:nvSpPr>
          <p:cNvPr id="3" name="Subtitle 2">
            <a:extLst>
              <a:ext uri="{FF2B5EF4-FFF2-40B4-BE49-F238E27FC236}">
                <a16:creationId xmlns:a16="http://schemas.microsoft.com/office/drawing/2014/main" id="{CA9740A1-7264-45EA-AB60-0AEA9592B27F}"/>
              </a:ext>
            </a:extLst>
          </p:cNvPr>
          <p:cNvSpPr>
            <a:spLocks noGrp="1"/>
          </p:cNvSpPr>
          <p:nvPr>
            <p:ph type="subTitle" idx="1"/>
          </p:nvPr>
        </p:nvSpPr>
        <p:spPr>
          <a:xfrm>
            <a:off x="850790" y="1773140"/>
            <a:ext cx="10424160" cy="4325509"/>
          </a:xfrm>
        </p:spPr>
        <p:txBody>
          <a:bodyPr vert="horz" lIns="91440" tIns="45720" rIns="91440" bIns="45720" rtlCol="0" anchor="t">
            <a:normAutofit/>
          </a:bodyPr>
          <a:lstStyle/>
          <a:p>
            <a:pPr indent="-228600" algn="l">
              <a:buFont typeface="Arial" panose="020B0604020202020204" pitchFamily="34" charset="0"/>
              <a:buChar char="•"/>
            </a:pPr>
            <a:r>
              <a:rPr lang="en-US" sz="2000" b="0" i="0" u="none" strike="noStrike" baseline="0" dirty="0">
                <a:solidFill>
                  <a:schemeClr val="tx1">
                    <a:lumMod val="65000"/>
                    <a:lumOff val="35000"/>
                  </a:schemeClr>
                </a:solidFill>
              </a:rPr>
              <a:t>Review of articles related to decision making suggests that the inclusion of emotions optimize choice behavior (Loewenstein, 2000; </a:t>
            </a:r>
            <a:r>
              <a:rPr lang="en-US" sz="2000" b="0" i="0" u="none" strike="noStrike" baseline="0" dirty="0" err="1">
                <a:solidFill>
                  <a:schemeClr val="tx1">
                    <a:lumMod val="65000"/>
                    <a:lumOff val="35000"/>
                  </a:schemeClr>
                </a:solidFill>
              </a:rPr>
              <a:t>Mellers</a:t>
            </a:r>
            <a:r>
              <a:rPr lang="en-US" sz="2000" b="0" i="0" u="none" strike="noStrike" baseline="0" dirty="0">
                <a:solidFill>
                  <a:schemeClr val="tx1">
                    <a:lumMod val="65000"/>
                    <a:lumOff val="35000"/>
                  </a:schemeClr>
                </a:solidFill>
              </a:rPr>
              <a:t> and McGraw, 2001; LeDoux, 1997). </a:t>
            </a:r>
            <a:endParaRPr lang="en-US" sz="2000" dirty="0">
              <a:solidFill>
                <a:schemeClr val="tx1">
                  <a:lumMod val="65000"/>
                  <a:lumOff val="35000"/>
                </a:schemeClr>
              </a:solidFill>
            </a:endParaRPr>
          </a:p>
          <a:p>
            <a:pPr indent="-228600" algn="l">
              <a:buFont typeface="Arial" panose="020B0604020202020204" pitchFamily="34" charset="0"/>
              <a:buChar char="•"/>
            </a:pPr>
            <a:endParaRPr lang="en-US" sz="2000" b="1" dirty="0">
              <a:solidFill>
                <a:schemeClr val="tx1">
                  <a:lumMod val="65000"/>
                  <a:lumOff val="35000"/>
                </a:schemeClr>
              </a:solidFill>
            </a:endParaRPr>
          </a:p>
          <a:p>
            <a:pPr indent="-228600" algn="l">
              <a:buFont typeface="Arial" panose="020B0604020202020204" pitchFamily="34" charset="0"/>
              <a:buChar char="•"/>
            </a:pPr>
            <a:r>
              <a:rPr lang="en-US" sz="2000" b="1" dirty="0">
                <a:solidFill>
                  <a:schemeClr val="tx1">
                    <a:lumMod val="65000"/>
                    <a:lumOff val="35000"/>
                  </a:schemeClr>
                </a:solidFill>
              </a:rPr>
              <a:t>Restaurant Selection Task (Bechara, 2004)</a:t>
            </a:r>
          </a:p>
          <a:p>
            <a:pPr indent="-228600" algn="l">
              <a:buFont typeface="Arial" panose="020B0604020202020204" pitchFamily="34" charset="0"/>
              <a:buChar char="•"/>
            </a:pPr>
            <a:r>
              <a:rPr lang="en-US" sz="2000" dirty="0">
                <a:solidFill>
                  <a:schemeClr val="tx1">
                    <a:lumMod val="65000"/>
                    <a:lumOff val="35000"/>
                  </a:schemeClr>
                </a:solidFill>
              </a:rPr>
              <a:t>Emotions are essential for decision making. </a:t>
            </a:r>
          </a:p>
          <a:p>
            <a:pPr indent="-228600" algn="l">
              <a:buFont typeface="Arial" panose="020B0604020202020204" pitchFamily="34" charset="0"/>
              <a:buChar char="•"/>
            </a:pPr>
            <a:endParaRPr lang="en-US" sz="2000" b="1" dirty="0">
              <a:solidFill>
                <a:schemeClr val="tx1">
                  <a:lumMod val="65000"/>
                  <a:lumOff val="35000"/>
                </a:schemeClr>
              </a:solidFill>
            </a:endParaRPr>
          </a:p>
          <a:p>
            <a:pPr indent="-228600" algn="l">
              <a:buFont typeface="Arial" panose="020B0604020202020204" pitchFamily="34" charset="0"/>
              <a:buChar char="•"/>
            </a:pPr>
            <a:endParaRPr lang="en-US" sz="2000" b="1" dirty="0">
              <a:solidFill>
                <a:schemeClr val="tx1">
                  <a:lumMod val="65000"/>
                  <a:lumOff val="35000"/>
                </a:schemeClr>
              </a:solidFill>
            </a:endParaRPr>
          </a:p>
          <a:p>
            <a:pPr indent="-228600" algn="l">
              <a:buFont typeface="Arial" panose="020B0604020202020204" pitchFamily="34" charset="0"/>
              <a:buChar char="•"/>
            </a:pPr>
            <a:r>
              <a:rPr lang="en-US" sz="2000" b="1" dirty="0">
                <a:solidFill>
                  <a:schemeClr val="tx1">
                    <a:lumMod val="65000"/>
                    <a:lumOff val="35000"/>
                  </a:schemeClr>
                </a:solidFill>
              </a:rPr>
              <a:t>IOWA Gambling Task (IGT)</a:t>
            </a:r>
            <a:r>
              <a:rPr lang="en-US" sz="2000" b="1" dirty="0">
                <a:solidFill>
                  <a:schemeClr val="tx1">
                    <a:lumMod val="65000"/>
                    <a:lumOff val="35000"/>
                  </a:schemeClr>
                </a:solidFill>
                <a:effectLst/>
              </a:rPr>
              <a:t> (Bechara et al., (2005)) </a:t>
            </a:r>
            <a:endParaRPr lang="en-US" sz="2000" b="1" dirty="0">
              <a:solidFill>
                <a:schemeClr val="tx1">
                  <a:lumMod val="65000"/>
                  <a:lumOff val="35000"/>
                </a:schemeClr>
              </a:solidFill>
            </a:endParaRPr>
          </a:p>
          <a:p>
            <a:pPr indent="-228600" algn="l">
              <a:buFont typeface="Arial" panose="020B0604020202020204" pitchFamily="34" charset="0"/>
              <a:buChar char="•"/>
            </a:pPr>
            <a:r>
              <a:rPr lang="en-US" sz="2000" dirty="0">
                <a:solidFill>
                  <a:schemeClr val="tx1">
                    <a:lumMod val="65000"/>
                    <a:lumOff val="35000"/>
                  </a:schemeClr>
                </a:solidFill>
                <a:effectLst/>
              </a:rPr>
              <a:t>Anticipation of future events helps emotion guide decision making</a:t>
            </a:r>
          </a:p>
          <a:p>
            <a:pPr indent="-228600" algn="l">
              <a:buFont typeface="Arial" panose="020B0604020202020204" pitchFamily="34" charset="0"/>
              <a:buChar char="•"/>
            </a:pPr>
            <a:endParaRPr lang="en-US" sz="1700" dirty="0">
              <a:solidFill>
                <a:schemeClr val="tx1">
                  <a:lumMod val="65000"/>
                  <a:lumOff val="35000"/>
                </a:schemeClr>
              </a:solidFill>
            </a:endParaRPr>
          </a:p>
          <a:p>
            <a:pPr indent="-228600" algn="l">
              <a:buFont typeface="Arial" panose="020B0604020202020204" pitchFamily="34" charset="0"/>
              <a:buChar char="•"/>
            </a:pPr>
            <a:endParaRPr lang="en-US" sz="1700" dirty="0">
              <a:solidFill>
                <a:schemeClr val="tx1">
                  <a:lumMod val="65000"/>
                  <a:lumOff val="35000"/>
                </a:schemeClr>
              </a:solidFill>
              <a:effectLst/>
            </a:endParaRPr>
          </a:p>
          <a:p>
            <a:pPr indent="-228600" algn="l">
              <a:buFont typeface="Arial" panose="020B0604020202020204" pitchFamily="34" charset="0"/>
              <a:buChar char="•"/>
            </a:pPr>
            <a:endParaRPr lang="en-US" sz="1700" b="1" dirty="0">
              <a:solidFill>
                <a:schemeClr val="tx1">
                  <a:lumMod val="65000"/>
                  <a:lumOff val="35000"/>
                </a:schemeClr>
              </a:solidFill>
            </a:endParaRPr>
          </a:p>
          <a:p>
            <a:pPr indent="-228600" algn="l">
              <a:buFont typeface="Arial" panose="020B0604020202020204" pitchFamily="34" charset="0"/>
              <a:buChar char="•"/>
            </a:pPr>
            <a:endParaRPr lang="en-US" sz="1700" b="1" dirty="0">
              <a:solidFill>
                <a:schemeClr val="tx1">
                  <a:lumMod val="65000"/>
                  <a:lumOff val="35000"/>
                </a:schemeClr>
              </a:solidFill>
            </a:endParaRPr>
          </a:p>
        </p:txBody>
      </p:sp>
    </p:spTree>
    <p:extLst>
      <p:ext uri="{BB962C8B-B14F-4D97-AF65-F5344CB8AC3E}">
        <p14:creationId xmlns:p14="http://schemas.microsoft.com/office/powerpoint/2010/main" val="351739484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98DDA986-B6EE-4642-AC60-0490373E69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80B62878-12EF-4E97-A284-47BAFC30DA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91999" cy="6858000"/>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6D79188D-1ED5-4705-B8C7-5D6FB7670AB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95514" y="685800"/>
            <a:ext cx="10800972" cy="5486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B8DEB3B6-54DF-4548-ACAA-D55090476330}"/>
              </a:ext>
            </a:extLst>
          </p:cNvPr>
          <p:cNvSpPr>
            <a:spLocks noGrp="1"/>
          </p:cNvSpPr>
          <p:nvPr>
            <p:ph type="ctrTitle"/>
          </p:nvPr>
        </p:nvSpPr>
        <p:spPr>
          <a:xfrm>
            <a:off x="1616054" y="668232"/>
            <a:ext cx="8959893" cy="888360"/>
          </a:xfrm>
        </p:spPr>
        <p:txBody>
          <a:bodyPr vert="horz" lIns="91440" tIns="45720" rIns="91440" bIns="45720" rtlCol="0" anchor="b">
            <a:normAutofit/>
          </a:bodyPr>
          <a:lstStyle/>
          <a:p>
            <a:r>
              <a:rPr lang="en-US" sz="3200" b="1" kern="1200" dirty="0">
                <a:solidFill>
                  <a:schemeClr val="tx1">
                    <a:lumMod val="65000"/>
                    <a:lumOff val="35000"/>
                  </a:schemeClr>
                </a:solidFill>
                <a:latin typeface="+mj-lt"/>
                <a:ea typeface="+mj-ea"/>
                <a:cs typeface="+mj-cs"/>
              </a:rPr>
              <a:t>Decision Making and Experiential Emotions</a:t>
            </a:r>
          </a:p>
        </p:txBody>
      </p:sp>
      <p:sp>
        <p:nvSpPr>
          <p:cNvPr id="3" name="Subtitle 2">
            <a:extLst>
              <a:ext uri="{FF2B5EF4-FFF2-40B4-BE49-F238E27FC236}">
                <a16:creationId xmlns:a16="http://schemas.microsoft.com/office/drawing/2014/main" id="{CA9740A1-7264-45EA-AB60-0AEA9592B27F}"/>
              </a:ext>
            </a:extLst>
          </p:cNvPr>
          <p:cNvSpPr>
            <a:spLocks noGrp="1"/>
          </p:cNvSpPr>
          <p:nvPr>
            <p:ph type="subTitle" idx="1"/>
          </p:nvPr>
        </p:nvSpPr>
        <p:spPr>
          <a:xfrm>
            <a:off x="850790" y="1796995"/>
            <a:ext cx="10645696" cy="4375205"/>
          </a:xfrm>
        </p:spPr>
        <p:txBody>
          <a:bodyPr vert="horz" lIns="91440" tIns="45720" rIns="91440" bIns="45720" rtlCol="0" anchor="t">
            <a:noAutofit/>
          </a:bodyPr>
          <a:lstStyle/>
          <a:p>
            <a:pPr indent="-228600" algn="l">
              <a:buFont typeface="Arial" panose="020B0604020202020204" pitchFamily="34" charset="0"/>
              <a:buChar char="•"/>
            </a:pPr>
            <a:endParaRPr lang="en-US" sz="2000" b="1" dirty="0">
              <a:solidFill>
                <a:schemeClr val="tx1">
                  <a:lumMod val="65000"/>
                  <a:lumOff val="35000"/>
                </a:schemeClr>
              </a:solidFill>
            </a:endParaRPr>
          </a:p>
          <a:p>
            <a:pPr indent="-228600" algn="l">
              <a:buFont typeface="Arial" panose="020B0604020202020204" pitchFamily="34" charset="0"/>
              <a:buChar char="•"/>
            </a:pPr>
            <a:r>
              <a:rPr lang="en-US" sz="2000" b="1" dirty="0">
                <a:solidFill>
                  <a:schemeClr val="tx1">
                    <a:lumMod val="65000"/>
                    <a:lumOff val="35000"/>
                  </a:schemeClr>
                </a:solidFill>
              </a:rPr>
              <a:t>Experiential Emotions</a:t>
            </a:r>
          </a:p>
          <a:p>
            <a:pPr indent="-228600" algn="l">
              <a:buFont typeface="Arial" panose="020B0604020202020204" pitchFamily="34" charset="0"/>
              <a:buChar char="•"/>
            </a:pPr>
            <a:r>
              <a:rPr lang="en-US" sz="2000" dirty="0">
                <a:solidFill>
                  <a:schemeClr val="tx1">
                    <a:lumMod val="65000"/>
                    <a:lumOff val="35000"/>
                  </a:schemeClr>
                </a:solidFill>
              </a:rPr>
              <a:t>Emotions emanating from evaluation process itself can also affect choices </a:t>
            </a:r>
            <a:r>
              <a:rPr lang="en-US" sz="2000" b="0" i="0" u="none" strike="noStrike" baseline="0" dirty="0">
                <a:solidFill>
                  <a:schemeClr val="tx1">
                    <a:lumMod val="65000"/>
                    <a:lumOff val="35000"/>
                  </a:schemeClr>
                </a:solidFill>
              </a:rPr>
              <a:t>(</a:t>
            </a:r>
            <a:r>
              <a:rPr lang="en-US" sz="2000" b="0" i="0" u="none" strike="noStrike" baseline="0" dirty="0" err="1">
                <a:solidFill>
                  <a:schemeClr val="tx1">
                    <a:lumMod val="65000"/>
                    <a:lumOff val="35000"/>
                  </a:schemeClr>
                </a:solidFill>
              </a:rPr>
              <a:t>Adaval</a:t>
            </a:r>
            <a:r>
              <a:rPr lang="en-US" sz="2000" b="0" i="0" u="none" strike="noStrike" baseline="0" dirty="0">
                <a:solidFill>
                  <a:schemeClr val="tx1">
                    <a:lumMod val="65000"/>
                    <a:lumOff val="35000"/>
                  </a:schemeClr>
                </a:solidFill>
              </a:rPr>
              <a:t>, 2001; </a:t>
            </a:r>
            <a:r>
              <a:rPr lang="en-US" sz="2000" b="0" i="0" u="none" strike="noStrike" baseline="0" dirty="0" err="1">
                <a:solidFill>
                  <a:schemeClr val="tx1">
                    <a:lumMod val="65000"/>
                    <a:lumOff val="35000"/>
                  </a:schemeClr>
                </a:solidFill>
              </a:rPr>
              <a:t>Erevelles</a:t>
            </a:r>
            <a:r>
              <a:rPr lang="en-US" sz="2000" b="0" i="0" u="none" strike="noStrike" baseline="0" dirty="0">
                <a:solidFill>
                  <a:schemeClr val="tx1">
                    <a:lumMod val="65000"/>
                    <a:lumOff val="35000"/>
                  </a:schemeClr>
                </a:solidFill>
              </a:rPr>
              <a:t>, 1998; Pham et al., 2001). </a:t>
            </a:r>
            <a:endParaRPr lang="en-US" sz="2000" dirty="0">
              <a:solidFill>
                <a:schemeClr val="tx1">
                  <a:lumMod val="65000"/>
                  <a:lumOff val="35000"/>
                </a:schemeClr>
              </a:solidFill>
            </a:endParaRPr>
          </a:p>
          <a:p>
            <a:pPr algn="l"/>
            <a:endParaRPr lang="en-US" sz="2000" b="1" dirty="0">
              <a:solidFill>
                <a:schemeClr val="tx1">
                  <a:lumMod val="65000"/>
                  <a:lumOff val="35000"/>
                </a:schemeClr>
              </a:solidFill>
            </a:endParaRPr>
          </a:p>
          <a:p>
            <a:pPr indent="-228600" algn="l">
              <a:buFont typeface="Arial" panose="020B0604020202020204" pitchFamily="34" charset="0"/>
              <a:buChar char="•"/>
            </a:pPr>
            <a:endParaRPr lang="en-US" sz="2000" b="1" dirty="0">
              <a:solidFill>
                <a:schemeClr val="tx1">
                  <a:lumMod val="65000"/>
                  <a:lumOff val="35000"/>
                </a:schemeClr>
              </a:solidFill>
            </a:endParaRPr>
          </a:p>
          <a:p>
            <a:pPr indent="-228600" algn="l">
              <a:buFont typeface="Arial" panose="020B0604020202020204" pitchFamily="34" charset="0"/>
              <a:buChar char="•"/>
            </a:pPr>
            <a:r>
              <a:rPr lang="en-US" sz="2000" b="1" dirty="0">
                <a:solidFill>
                  <a:schemeClr val="tx1">
                    <a:lumMod val="65000"/>
                    <a:lumOff val="35000"/>
                  </a:schemeClr>
                </a:solidFill>
              </a:rPr>
              <a:t>Post Covid Experiential Emotions</a:t>
            </a:r>
            <a:endParaRPr lang="en-US" sz="2000" b="1" i="0" u="none" strike="noStrike" baseline="0" dirty="0">
              <a:solidFill>
                <a:schemeClr val="tx1">
                  <a:lumMod val="65000"/>
                  <a:lumOff val="35000"/>
                </a:schemeClr>
              </a:solidFill>
            </a:endParaRPr>
          </a:p>
          <a:p>
            <a:pPr indent="-228600" algn="l">
              <a:buFont typeface="Arial" panose="020B0604020202020204" pitchFamily="34" charset="0"/>
              <a:buChar char="•"/>
            </a:pPr>
            <a:r>
              <a:rPr lang="en-US" sz="2000" dirty="0">
                <a:solidFill>
                  <a:schemeClr val="tx1">
                    <a:lumMod val="65000"/>
                    <a:lumOff val="35000"/>
                  </a:schemeClr>
                </a:solidFill>
              </a:rPr>
              <a:t>Memorable experiences with the brand creates </a:t>
            </a:r>
            <a:r>
              <a:rPr lang="en-US" sz="2000" dirty="0">
                <a:solidFill>
                  <a:schemeClr val="tx1">
                    <a:lumMod val="65000"/>
                    <a:lumOff val="35000"/>
                  </a:schemeClr>
                </a:solidFill>
                <a:effectLst/>
              </a:rPr>
              <a:t>stronger emotional ties; this, in turn, produces brand recognition, which overwhelms the actual stronger technical or design advantages and feature of other alternatives.</a:t>
            </a:r>
          </a:p>
          <a:p>
            <a:pPr indent="-228600" algn="l">
              <a:buFont typeface="Arial" panose="020B0604020202020204" pitchFamily="34" charset="0"/>
              <a:buChar char="•"/>
            </a:pPr>
            <a:r>
              <a:rPr lang="en-US" sz="2000" dirty="0">
                <a:solidFill>
                  <a:schemeClr val="tx1">
                    <a:lumMod val="65000"/>
                    <a:lumOff val="35000"/>
                  </a:schemeClr>
                </a:solidFill>
              </a:rPr>
              <a:t> H</a:t>
            </a:r>
            <a:r>
              <a:rPr lang="en-US" sz="2000" b="0" i="0" u="none" strike="noStrike" baseline="0" dirty="0">
                <a:solidFill>
                  <a:schemeClr val="tx1">
                    <a:lumMod val="65000"/>
                    <a:lumOff val="35000"/>
                  </a:schemeClr>
                </a:solidFill>
              </a:rPr>
              <a:t>ow these experiences will be replicated for the various brands and products under new normal ?</a:t>
            </a:r>
            <a:r>
              <a:rPr lang="en-US" sz="2000" dirty="0">
                <a:solidFill>
                  <a:schemeClr val="tx1">
                    <a:lumMod val="65000"/>
                    <a:lumOff val="35000"/>
                  </a:schemeClr>
                </a:solidFill>
              </a:rPr>
              <a:t> </a:t>
            </a:r>
          </a:p>
        </p:txBody>
      </p:sp>
    </p:spTree>
    <p:extLst>
      <p:ext uri="{BB962C8B-B14F-4D97-AF65-F5344CB8AC3E}">
        <p14:creationId xmlns:p14="http://schemas.microsoft.com/office/powerpoint/2010/main" val="284312343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98DDA986-B6EE-4642-AC60-0490373E69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80B62878-12EF-4E97-A284-47BAFC30DA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91999" cy="6858000"/>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6D79188D-1ED5-4705-B8C7-5D6FB7670AB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95514" y="685800"/>
            <a:ext cx="10800972" cy="5486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B8DEB3B6-54DF-4548-ACAA-D55090476330}"/>
              </a:ext>
            </a:extLst>
          </p:cNvPr>
          <p:cNvSpPr>
            <a:spLocks noGrp="1"/>
          </p:cNvSpPr>
          <p:nvPr>
            <p:ph type="ctrTitle"/>
          </p:nvPr>
        </p:nvSpPr>
        <p:spPr>
          <a:xfrm>
            <a:off x="1616053" y="685800"/>
            <a:ext cx="8959893" cy="888360"/>
          </a:xfrm>
        </p:spPr>
        <p:txBody>
          <a:bodyPr vert="horz" lIns="91440" tIns="45720" rIns="91440" bIns="45720" rtlCol="0" anchor="b">
            <a:normAutofit/>
          </a:bodyPr>
          <a:lstStyle/>
          <a:p>
            <a:r>
              <a:rPr lang="en-US" sz="3200" b="1" kern="1200" dirty="0">
                <a:solidFill>
                  <a:schemeClr val="tx1">
                    <a:lumMod val="65000"/>
                    <a:lumOff val="35000"/>
                  </a:schemeClr>
                </a:solidFill>
                <a:latin typeface="+mj-lt"/>
                <a:ea typeface="+mj-ea"/>
                <a:cs typeface="+mj-cs"/>
              </a:rPr>
              <a:t>Decision Making Immediate vs Delayed Gratifications</a:t>
            </a:r>
          </a:p>
        </p:txBody>
      </p:sp>
      <p:sp>
        <p:nvSpPr>
          <p:cNvPr id="3" name="Subtitle 2">
            <a:extLst>
              <a:ext uri="{FF2B5EF4-FFF2-40B4-BE49-F238E27FC236}">
                <a16:creationId xmlns:a16="http://schemas.microsoft.com/office/drawing/2014/main" id="{CA9740A1-7264-45EA-AB60-0AEA9592B27F}"/>
              </a:ext>
            </a:extLst>
          </p:cNvPr>
          <p:cNvSpPr>
            <a:spLocks noGrp="1"/>
          </p:cNvSpPr>
          <p:nvPr>
            <p:ph type="subTitle" idx="1"/>
          </p:nvPr>
        </p:nvSpPr>
        <p:spPr>
          <a:xfrm>
            <a:off x="847353" y="1971924"/>
            <a:ext cx="10497293" cy="4126726"/>
          </a:xfrm>
        </p:spPr>
        <p:txBody>
          <a:bodyPr vert="horz" lIns="91440" tIns="45720" rIns="91440" bIns="45720" rtlCol="0" anchor="t">
            <a:normAutofit fontScale="92500" lnSpcReduction="20000"/>
          </a:bodyPr>
          <a:lstStyle/>
          <a:p>
            <a:pPr indent="-228600" algn="l">
              <a:buFont typeface="Arial" panose="020B0604020202020204" pitchFamily="34" charset="0"/>
              <a:buChar char="•"/>
            </a:pPr>
            <a:endParaRPr lang="en-US" sz="800" dirty="0">
              <a:solidFill>
                <a:schemeClr val="tx1">
                  <a:lumMod val="65000"/>
                  <a:lumOff val="35000"/>
                </a:schemeClr>
              </a:solidFill>
            </a:endParaRPr>
          </a:p>
          <a:p>
            <a:pPr indent="-228600" algn="l">
              <a:buFont typeface="Arial" panose="020B0604020202020204" pitchFamily="34" charset="0"/>
              <a:buChar char="•"/>
            </a:pPr>
            <a:r>
              <a:rPr lang="en-US" sz="2200" b="1" dirty="0">
                <a:solidFill>
                  <a:schemeClr val="tx1">
                    <a:lumMod val="65000"/>
                    <a:lumOff val="35000"/>
                  </a:schemeClr>
                </a:solidFill>
              </a:rPr>
              <a:t>Immediate vs Delayed Gratifications</a:t>
            </a:r>
          </a:p>
          <a:p>
            <a:pPr indent="-228600" algn="l">
              <a:buFont typeface="Arial" panose="020B0604020202020204" pitchFamily="34" charset="0"/>
              <a:buChar char="•"/>
            </a:pPr>
            <a:r>
              <a:rPr lang="en-US" sz="2200" dirty="0">
                <a:solidFill>
                  <a:schemeClr val="tx1">
                    <a:lumMod val="65000"/>
                    <a:lumOff val="35000"/>
                  </a:schemeClr>
                </a:solidFill>
                <a:effectLst/>
              </a:rPr>
              <a:t>Two radically different brain parts are suggested to operate in conditions involving delayed vs. immediate gratifications in phenomena referred to as “time inconsistency”. </a:t>
            </a:r>
          </a:p>
          <a:p>
            <a:pPr indent="-228600" algn="l">
              <a:buFont typeface="Arial" panose="020B0604020202020204" pitchFamily="34" charset="0"/>
              <a:buChar char="•"/>
            </a:pPr>
            <a:endParaRPr lang="en-US" sz="2200" b="1" dirty="0">
              <a:solidFill>
                <a:schemeClr val="tx1">
                  <a:lumMod val="65000"/>
                  <a:lumOff val="35000"/>
                </a:schemeClr>
              </a:solidFill>
            </a:endParaRPr>
          </a:p>
          <a:p>
            <a:pPr marL="342900" indent="-228600" algn="l">
              <a:buFont typeface="Arial" panose="020B0604020202020204" pitchFamily="34" charset="0"/>
              <a:buChar char="•"/>
            </a:pPr>
            <a:r>
              <a:rPr lang="en-US" sz="2200" dirty="0">
                <a:solidFill>
                  <a:schemeClr val="tx1">
                    <a:lumMod val="65000"/>
                    <a:lumOff val="35000"/>
                  </a:schemeClr>
                </a:solidFill>
              </a:rPr>
              <a:t>Rational “Delayed Reward” operates out of prefrontal cortex</a:t>
            </a:r>
          </a:p>
          <a:p>
            <a:pPr marL="342900" indent="-228600" algn="l">
              <a:buFont typeface="Arial" panose="020B0604020202020204" pitchFamily="34" charset="0"/>
              <a:buChar char="•"/>
            </a:pPr>
            <a:r>
              <a:rPr lang="en-US" sz="2200" dirty="0">
                <a:solidFill>
                  <a:schemeClr val="tx1">
                    <a:lumMod val="65000"/>
                    <a:lumOff val="35000"/>
                  </a:schemeClr>
                </a:solidFill>
              </a:rPr>
              <a:t>Emotional “Immediate Gratification of rewards” operates out of limbic system</a:t>
            </a:r>
          </a:p>
          <a:p>
            <a:pPr algn="l"/>
            <a:endParaRPr lang="en-US" sz="2200" b="1" dirty="0">
              <a:solidFill>
                <a:schemeClr val="tx1">
                  <a:lumMod val="65000"/>
                  <a:lumOff val="35000"/>
                </a:schemeClr>
              </a:solidFill>
            </a:endParaRPr>
          </a:p>
          <a:p>
            <a:pPr indent="-228600" algn="l">
              <a:buFont typeface="Arial" panose="020B0604020202020204" pitchFamily="34" charset="0"/>
              <a:buChar char="•"/>
            </a:pPr>
            <a:r>
              <a:rPr lang="en-US" sz="2200" b="1" dirty="0">
                <a:solidFill>
                  <a:schemeClr val="tx1">
                    <a:lumMod val="65000"/>
                    <a:lumOff val="35000"/>
                  </a:schemeClr>
                </a:solidFill>
              </a:rPr>
              <a:t>Post Covid Immediate vs Delayed Gratifications</a:t>
            </a:r>
            <a:endParaRPr lang="en-US" sz="2200" b="1" dirty="0">
              <a:solidFill>
                <a:schemeClr val="tx1">
                  <a:lumMod val="65000"/>
                  <a:lumOff val="35000"/>
                </a:schemeClr>
              </a:solidFill>
              <a:effectLst/>
            </a:endParaRPr>
          </a:p>
          <a:p>
            <a:pPr marL="285750" indent="-228600" algn="l">
              <a:buFont typeface="Arial" panose="020B0604020202020204" pitchFamily="34" charset="0"/>
              <a:buChar char="•"/>
            </a:pPr>
            <a:r>
              <a:rPr lang="en-US" sz="2200" dirty="0">
                <a:solidFill>
                  <a:schemeClr val="tx1">
                    <a:lumMod val="65000"/>
                    <a:lumOff val="35000"/>
                  </a:schemeClr>
                </a:solidFill>
              </a:rPr>
              <a:t>Alternatives for immediate gratification.</a:t>
            </a:r>
          </a:p>
          <a:p>
            <a:pPr marL="285750" indent="-228600" algn="l">
              <a:buFont typeface="Arial" panose="020B0604020202020204" pitchFamily="34" charset="0"/>
              <a:buChar char="•"/>
            </a:pPr>
            <a:r>
              <a:rPr lang="en-US" sz="2200" dirty="0">
                <a:solidFill>
                  <a:schemeClr val="tx1">
                    <a:lumMod val="65000"/>
                    <a:lumOff val="35000"/>
                  </a:schemeClr>
                </a:solidFill>
              </a:rPr>
              <a:t>Digital marketers use of attention gaining stimulus to make impulse purchase. </a:t>
            </a:r>
          </a:p>
          <a:p>
            <a:pPr marL="285750" indent="-228600" algn="l">
              <a:buFont typeface="Arial" panose="020B0604020202020204" pitchFamily="34" charset="0"/>
              <a:buChar char="•"/>
            </a:pPr>
            <a:r>
              <a:rPr lang="en-US" sz="2200" dirty="0">
                <a:solidFill>
                  <a:schemeClr val="tx1">
                    <a:lumMod val="65000"/>
                    <a:lumOff val="35000"/>
                  </a:schemeClr>
                </a:solidFill>
                <a:effectLst/>
              </a:rPr>
              <a:t>Timing of factual descriptive information</a:t>
            </a:r>
          </a:p>
        </p:txBody>
      </p:sp>
    </p:spTree>
    <p:extLst>
      <p:ext uri="{BB962C8B-B14F-4D97-AF65-F5344CB8AC3E}">
        <p14:creationId xmlns:p14="http://schemas.microsoft.com/office/powerpoint/2010/main" val="174997799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98DDA986-B6EE-4642-AC60-0490373E69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80B62878-12EF-4E97-A284-47BAFC30DA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91999" cy="6858000"/>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6D79188D-1ED5-4705-B8C7-5D6FB7670AB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95514" y="685800"/>
            <a:ext cx="10800972" cy="5486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B8DEB3B6-54DF-4548-ACAA-D55090476330}"/>
              </a:ext>
            </a:extLst>
          </p:cNvPr>
          <p:cNvSpPr>
            <a:spLocks noGrp="1"/>
          </p:cNvSpPr>
          <p:nvPr>
            <p:ph type="ctrTitle"/>
          </p:nvPr>
        </p:nvSpPr>
        <p:spPr>
          <a:xfrm>
            <a:off x="1449077" y="444180"/>
            <a:ext cx="8959893" cy="888360"/>
          </a:xfrm>
        </p:spPr>
        <p:txBody>
          <a:bodyPr vert="horz" lIns="91440" tIns="45720" rIns="91440" bIns="45720" rtlCol="0" anchor="b">
            <a:normAutofit/>
          </a:bodyPr>
          <a:lstStyle/>
          <a:p>
            <a:r>
              <a:rPr lang="en-US" sz="3200" b="1" kern="1200" dirty="0">
                <a:solidFill>
                  <a:schemeClr val="tx1">
                    <a:lumMod val="65000"/>
                    <a:lumOff val="35000"/>
                  </a:schemeClr>
                </a:solidFill>
                <a:latin typeface="+mj-lt"/>
                <a:ea typeface="+mj-ea"/>
                <a:cs typeface="+mj-cs"/>
              </a:rPr>
              <a:t>Decision Making and Preference Formation</a:t>
            </a:r>
          </a:p>
        </p:txBody>
      </p:sp>
      <p:sp>
        <p:nvSpPr>
          <p:cNvPr id="3" name="Subtitle 2">
            <a:extLst>
              <a:ext uri="{FF2B5EF4-FFF2-40B4-BE49-F238E27FC236}">
                <a16:creationId xmlns:a16="http://schemas.microsoft.com/office/drawing/2014/main" id="{CA9740A1-7264-45EA-AB60-0AEA9592B27F}"/>
              </a:ext>
            </a:extLst>
          </p:cNvPr>
          <p:cNvSpPr>
            <a:spLocks noGrp="1"/>
          </p:cNvSpPr>
          <p:nvPr>
            <p:ph type="subTitle" idx="1"/>
          </p:nvPr>
        </p:nvSpPr>
        <p:spPr>
          <a:xfrm>
            <a:off x="755374" y="1574160"/>
            <a:ext cx="10678602" cy="4492685"/>
          </a:xfrm>
        </p:spPr>
        <p:txBody>
          <a:bodyPr vert="horz" lIns="91440" tIns="45720" rIns="91440" bIns="45720" rtlCol="0" anchor="t">
            <a:normAutofit lnSpcReduction="10000"/>
          </a:bodyPr>
          <a:lstStyle/>
          <a:p>
            <a:pPr algn="l"/>
            <a:r>
              <a:rPr lang="en-US" sz="2000" b="0" i="0" u="none" strike="noStrike" baseline="0" dirty="0">
                <a:solidFill>
                  <a:schemeClr val="tx1">
                    <a:lumMod val="65000"/>
                    <a:lumOff val="35000"/>
                  </a:schemeClr>
                </a:solidFill>
              </a:rPr>
              <a:t>An important aspect of decision-making is the evaluation and the resulting preference formation for available alternatives (Rolls et al., 2010; McClure et al., 2004; </a:t>
            </a:r>
            <a:r>
              <a:rPr lang="en-US" sz="2000" b="0" i="0" u="none" strike="noStrike" baseline="0" dirty="0" err="1">
                <a:solidFill>
                  <a:schemeClr val="tx1">
                    <a:lumMod val="65000"/>
                    <a:lumOff val="35000"/>
                  </a:schemeClr>
                </a:solidFill>
              </a:rPr>
              <a:t>Erk</a:t>
            </a:r>
            <a:r>
              <a:rPr lang="en-US" sz="2000" b="0" i="0" u="none" strike="noStrike" baseline="0" dirty="0">
                <a:solidFill>
                  <a:schemeClr val="tx1">
                    <a:lumMod val="65000"/>
                    <a:lumOff val="35000"/>
                  </a:schemeClr>
                </a:solidFill>
              </a:rPr>
              <a:t> et al., 2002; Plassmann et al., 2007a). </a:t>
            </a:r>
            <a:endParaRPr lang="en-US" sz="2000" b="1" dirty="0">
              <a:solidFill>
                <a:schemeClr val="tx1">
                  <a:lumMod val="65000"/>
                  <a:lumOff val="35000"/>
                </a:schemeClr>
              </a:solidFill>
            </a:endParaRPr>
          </a:p>
          <a:p>
            <a:pPr marL="342900" indent="-342900" algn="l">
              <a:buFont typeface="Arial" panose="020B0604020202020204" pitchFamily="34" charset="0"/>
              <a:buChar char="•"/>
            </a:pPr>
            <a:r>
              <a:rPr lang="en-US" sz="2000" b="1" dirty="0">
                <a:solidFill>
                  <a:schemeClr val="tx1">
                    <a:lumMod val="65000"/>
                    <a:lumOff val="35000"/>
                  </a:schemeClr>
                </a:solidFill>
              </a:rPr>
              <a:t>Somatic Marker Hypothesis and formation of new preferences in post covid-19 environment</a:t>
            </a:r>
          </a:p>
          <a:p>
            <a:pPr algn="l"/>
            <a:r>
              <a:rPr lang="en-US" sz="2000" b="0" i="0" u="none" strike="noStrike" baseline="0" dirty="0">
                <a:solidFill>
                  <a:schemeClr val="tx1">
                    <a:lumMod val="65000"/>
                    <a:lumOff val="35000"/>
                  </a:schemeClr>
                </a:solidFill>
              </a:rPr>
              <a:t>Somatic Marker Hypothesis helps explains choice behavior</a:t>
            </a:r>
            <a:r>
              <a:rPr lang="en-US" sz="2000" dirty="0">
                <a:solidFill>
                  <a:schemeClr val="tx1">
                    <a:lumMod val="65000"/>
                    <a:lumOff val="35000"/>
                  </a:schemeClr>
                </a:solidFill>
              </a:rPr>
              <a:t>.</a:t>
            </a:r>
            <a:endParaRPr lang="en-US" sz="2000" b="0" i="0" u="none" strike="noStrike" baseline="0" dirty="0">
              <a:solidFill>
                <a:schemeClr val="tx1">
                  <a:lumMod val="65000"/>
                  <a:lumOff val="35000"/>
                </a:schemeClr>
              </a:solidFill>
            </a:endParaRPr>
          </a:p>
          <a:p>
            <a:pPr indent="-228600" algn="l">
              <a:buFont typeface="Arial" panose="020B0604020202020204" pitchFamily="34" charset="0"/>
              <a:buChar char="•"/>
            </a:pPr>
            <a:r>
              <a:rPr lang="en-US" sz="2000" b="0" i="0" u="none" strike="noStrike" baseline="0" dirty="0">
                <a:solidFill>
                  <a:schemeClr val="tx1">
                    <a:lumMod val="65000"/>
                    <a:lumOff val="35000"/>
                  </a:schemeClr>
                </a:solidFill>
              </a:rPr>
              <a:t> In Somatic Marker Hyp</a:t>
            </a:r>
            <a:r>
              <a:rPr lang="en-US" sz="2000" dirty="0">
                <a:solidFill>
                  <a:schemeClr val="tx1">
                    <a:lumMod val="65000"/>
                    <a:lumOff val="35000"/>
                  </a:schemeClr>
                </a:solidFill>
              </a:rPr>
              <a:t>othesis (Damasio, 1996) explains about t</a:t>
            </a:r>
            <a:r>
              <a:rPr lang="en-US" sz="2000" b="0" i="0" u="none" strike="noStrike" baseline="0" dirty="0">
                <a:solidFill>
                  <a:schemeClr val="tx1">
                    <a:lumMod val="65000"/>
                    <a:lumOff val="35000"/>
                  </a:schemeClr>
                </a:solidFill>
              </a:rPr>
              <a:t>wo possible mechanisms – </a:t>
            </a:r>
          </a:p>
          <a:p>
            <a:pPr marL="571500" indent="-457200" algn="l">
              <a:buFont typeface="+mj-lt"/>
              <a:buAutoNum type="arabicPeriod"/>
            </a:pPr>
            <a:r>
              <a:rPr lang="en-US" sz="2000" b="0" i="0" u="none" strike="noStrike" baseline="0" dirty="0">
                <a:solidFill>
                  <a:schemeClr val="tx1">
                    <a:lumMod val="65000"/>
                    <a:lumOff val="35000"/>
                  </a:schemeClr>
                </a:solidFill>
              </a:rPr>
              <a:t>“Body-loop” </a:t>
            </a:r>
          </a:p>
          <a:p>
            <a:pPr marL="571500" indent="-457200" algn="l">
              <a:buFont typeface="+mj-lt"/>
              <a:buAutoNum type="arabicPeriod"/>
            </a:pPr>
            <a:r>
              <a:rPr lang="en-US" sz="2000" b="0" i="0" u="none" strike="noStrike" baseline="0" dirty="0">
                <a:solidFill>
                  <a:schemeClr val="tx1">
                    <a:lumMod val="65000"/>
                    <a:lumOff val="35000"/>
                  </a:schemeClr>
                </a:solidFill>
              </a:rPr>
              <a:t>“As if body-loop” - through which the SM (somatic markers: physiological signal raised during decision making based on the past outcomes) guide decision making and preference formation.</a:t>
            </a:r>
          </a:p>
          <a:p>
            <a:pPr algn="l"/>
            <a:endParaRPr lang="en-US" sz="2000" b="1" dirty="0">
              <a:solidFill>
                <a:schemeClr val="tx1">
                  <a:lumMod val="65000"/>
                  <a:lumOff val="35000"/>
                </a:schemeClr>
              </a:solidFill>
            </a:endParaRPr>
          </a:p>
          <a:p>
            <a:pPr indent="-228600" algn="l">
              <a:buFont typeface="Arial" panose="020B0604020202020204" pitchFamily="34" charset="0"/>
              <a:buChar char="•"/>
            </a:pPr>
            <a:r>
              <a:rPr lang="en-US" sz="2000" b="1" dirty="0">
                <a:solidFill>
                  <a:schemeClr val="tx1">
                    <a:lumMod val="65000"/>
                    <a:lumOff val="35000"/>
                  </a:schemeClr>
                </a:solidFill>
              </a:rPr>
              <a:t>Post Covid Preference formation</a:t>
            </a:r>
            <a:endParaRPr lang="en-US" sz="2000" b="1" i="0" u="none" strike="noStrike" baseline="0" dirty="0">
              <a:solidFill>
                <a:schemeClr val="tx1">
                  <a:lumMod val="65000"/>
                  <a:lumOff val="35000"/>
                </a:schemeClr>
              </a:solidFill>
            </a:endParaRPr>
          </a:p>
          <a:p>
            <a:pPr marL="57150" algn="l"/>
            <a:r>
              <a:rPr lang="en-US" sz="2000" dirty="0">
                <a:solidFill>
                  <a:schemeClr val="tx1">
                    <a:lumMod val="65000"/>
                    <a:lumOff val="35000"/>
                  </a:schemeClr>
                </a:solidFill>
              </a:rPr>
              <a:t>The post covid preference formations are replication of emotions which are based on “body-loop (primary inducer).</a:t>
            </a:r>
          </a:p>
          <a:p>
            <a:pPr marL="285750" indent="-228600" algn="l">
              <a:buFont typeface="Arial" panose="020B0604020202020204" pitchFamily="34" charset="0"/>
              <a:buChar char="•"/>
            </a:pPr>
            <a:endParaRPr lang="en-US" sz="1100" i="0" u="none" strike="noStrike" baseline="0" dirty="0">
              <a:solidFill>
                <a:schemeClr val="tx1">
                  <a:lumMod val="65000"/>
                  <a:lumOff val="35000"/>
                </a:schemeClr>
              </a:solidFill>
            </a:endParaRPr>
          </a:p>
        </p:txBody>
      </p:sp>
    </p:spTree>
    <p:extLst>
      <p:ext uri="{BB962C8B-B14F-4D97-AF65-F5344CB8AC3E}">
        <p14:creationId xmlns:p14="http://schemas.microsoft.com/office/powerpoint/2010/main" val="50061175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98DDA986-B6EE-4642-AC60-0490373E69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80B62878-12EF-4E97-A284-47BAFC30DA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91999" cy="6858000"/>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6D79188D-1ED5-4705-B8C7-5D6FB7670AB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95514" y="685800"/>
            <a:ext cx="10800972" cy="5486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B8DEB3B6-54DF-4548-ACAA-D55090476330}"/>
              </a:ext>
            </a:extLst>
          </p:cNvPr>
          <p:cNvSpPr>
            <a:spLocks noGrp="1"/>
          </p:cNvSpPr>
          <p:nvPr>
            <p:ph type="ctrTitle"/>
          </p:nvPr>
        </p:nvSpPr>
        <p:spPr>
          <a:xfrm>
            <a:off x="1480882" y="537569"/>
            <a:ext cx="8959893" cy="888360"/>
          </a:xfrm>
        </p:spPr>
        <p:txBody>
          <a:bodyPr vert="horz" lIns="91440" tIns="45720" rIns="91440" bIns="45720" rtlCol="0" anchor="b">
            <a:normAutofit/>
          </a:bodyPr>
          <a:lstStyle/>
          <a:p>
            <a:r>
              <a:rPr lang="en-US" sz="3200" b="1" kern="1200" dirty="0">
                <a:solidFill>
                  <a:schemeClr val="tx1">
                    <a:lumMod val="65000"/>
                    <a:lumOff val="35000"/>
                  </a:schemeClr>
                </a:solidFill>
                <a:latin typeface="+mj-lt"/>
                <a:ea typeface="+mj-ea"/>
                <a:cs typeface="+mj-cs"/>
              </a:rPr>
              <a:t>Preference formation Trust and Unconscious Emotions</a:t>
            </a:r>
          </a:p>
        </p:txBody>
      </p:sp>
      <p:sp>
        <p:nvSpPr>
          <p:cNvPr id="3" name="Subtitle 2">
            <a:extLst>
              <a:ext uri="{FF2B5EF4-FFF2-40B4-BE49-F238E27FC236}">
                <a16:creationId xmlns:a16="http://schemas.microsoft.com/office/drawing/2014/main" id="{CA9740A1-7264-45EA-AB60-0AEA9592B27F}"/>
              </a:ext>
            </a:extLst>
          </p:cNvPr>
          <p:cNvSpPr>
            <a:spLocks noGrp="1"/>
          </p:cNvSpPr>
          <p:nvPr>
            <p:ph type="subTitle" idx="1"/>
          </p:nvPr>
        </p:nvSpPr>
        <p:spPr>
          <a:xfrm>
            <a:off x="890546" y="1574160"/>
            <a:ext cx="10376452" cy="4598040"/>
          </a:xfrm>
        </p:spPr>
        <p:txBody>
          <a:bodyPr vert="horz" lIns="91440" tIns="45720" rIns="91440" bIns="45720" rtlCol="0" anchor="t">
            <a:normAutofit/>
          </a:bodyPr>
          <a:lstStyle/>
          <a:p>
            <a:pPr indent="-228600" algn="l">
              <a:buFont typeface="Arial" panose="020B0604020202020204" pitchFamily="34" charset="0"/>
              <a:buChar char="•"/>
            </a:pPr>
            <a:endParaRPr lang="en-US" sz="1000" b="0" i="0" u="none" strike="noStrike" baseline="0" dirty="0">
              <a:solidFill>
                <a:schemeClr val="tx1">
                  <a:lumMod val="65000"/>
                  <a:lumOff val="35000"/>
                </a:schemeClr>
              </a:solidFill>
            </a:endParaRPr>
          </a:p>
          <a:p>
            <a:pPr indent="-228600" algn="l">
              <a:buFont typeface="Arial" panose="020B0604020202020204" pitchFamily="34" charset="0"/>
              <a:buChar char="•"/>
            </a:pPr>
            <a:r>
              <a:rPr lang="en-US" sz="1800" b="1" dirty="0">
                <a:solidFill>
                  <a:schemeClr val="tx1">
                    <a:lumMod val="65000"/>
                    <a:lumOff val="35000"/>
                  </a:schemeClr>
                </a:solidFill>
              </a:rPr>
              <a:t>Using celebrities to induce trust</a:t>
            </a:r>
          </a:p>
          <a:p>
            <a:pPr marL="285750" indent="-228600" algn="l">
              <a:buFont typeface="Arial" panose="020B0604020202020204" pitchFamily="34" charset="0"/>
              <a:buChar char="•"/>
            </a:pPr>
            <a:r>
              <a:rPr lang="en-US" sz="1800" dirty="0">
                <a:solidFill>
                  <a:schemeClr val="tx1">
                    <a:lumMod val="65000"/>
                    <a:lumOff val="35000"/>
                  </a:schemeClr>
                </a:solidFill>
              </a:rPr>
              <a:t>Role of social and peer factor in preference formation and trust.</a:t>
            </a:r>
          </a:p>
          <a:p>
            <a:pPr marL="285750" indent="-228600" algn="l">
              <a:buFont typeface="Arial" panose="020B0604020202020204" pitchFamily="34" charset="0"/>
              <a:buChar char="•"/>
            </a:pPr>
            <a:r>
              <a:rPr lang="en-US" sz="1800" dirty="0">
                <a:solidFill>
                  <a:schemeClr val="tx1">
                    <a:lumMod val="65000"/>
                    <a:lumOff val="35000"/>
                  </a:schemeClr>
                </a:solidFill>
              </a:rPr>
              <a:t>Famous celebrity faces and brain responses</a:t>
            </a:r>
          </a:p>
          <a:p>
            <a:pPr indent="-228600" algn="l">
              <a:buFont typeface="Arial" panose="020B0604020202020204" pitchFamily="34" charset="0"/>
              <a:buChar char="•"/>
            </a:pPr>
            <a:endParaRPr lang="en-US" sz="1800" b="1" dirty="0">
              <a:solidFill>
                <a:schemeClr val="tx1">
                  <a:lumMod val="65000"/>
                  <a:lumOff val="35000"/>
                </a:schemeClr>
              </a:solidFill>
            </a:endParaRPr>
          </a:p>
          <a:p>
            <a:pPr indent="-228600" algn="l">
              <a:buFont typeface="Arial" panose="020B0604020202020204" pitchFamily="34" charset="0"/>
              <a:buChar char="•"/>
            </a:pPr>
            <a:r>
              <a:rPr lang="en-US" sz="1800" b="1" dirty="0">
                <a:solidFill>
                  <a:schemeClr val="tx1">
                    <a:lumMod val="65000"/>
                    <a:lumOff val="35000"/>
                  </a:schemeClr>
                </a:solidFill>
              </a:rPr>
              <a:t>Unconscious effect of emotions on product preferences:</a:t>
            </a:r>
          </a:p>
          <a:p>
            <a:pPr marL="285750" indent="-228600" algn="l">
              <a:buFont typeface="Arial" panose="020B0604020202020204" pitchFamily="34" charset="0"/>
              <a:buChar char="•"/>
            </a:pPr>
            <a:r>
              <a:rPr lang="en-US" sz="1800" dirty="0">
                <a:solidFill>
                  <a:schemeClr val="tx1">
                    <a:lumMod val="65000"/>
                    <a:lumOff val="35000"/>
                  </a:schemeClr>
                </a:solidFill>
                <a:effectLst/>
              </a:rPr>
              <a:t> Assessment of the object is more at a perceptual level before being modulated at the conscious level</a:t>
            </a:r>
            <a:endParaRPr lang="en-US" sz="1800" dirty="0">
              <a:solidFill>
                <a:schemeClr val="tx1">
                  <a:lumMod val="65000"/>
                  <a:lumOff val="35000"/>
                </a:schemeClr>
              </a:solidFill>
            </a:endParaRPr>
          </a:p>
          <a:p>
            <a:pPr indent="-228600" algn="l">
              <a:buFont typeface="Arial" panose="020B0604020202020204" pitchFamily="34" charset="0"/>
              <a:buChar char="•"/>
            </a:pPr>
            <a:endParaRPr lang="en-US" sz="1800" b="1" dirty="0">
              <a:solidFill>
                <a:schemeClr val="tx1">
                  <a:lumMod val="65000"/>
                  <a:lumOff val="35000"/>
                </a:schemeClr>
              </a:solidFill>
            </a:endParaRPr>
          </a:p>
          <a:p>
            <a:pPr indent="-228600" algn="l">
              <a:buFont typeface="Arial" panose="020B0604020202020204" pitchFamily="34" charset="0"/>
              <a:buChar char="•"/>
            </a:pPr>
            <a:r>
              <a:rPr lang="en-US" sz="1800" b="1" dirty="0">
                <a:solidFill>
                  <a:schemeClr val="tx1">
                    <a:lumMod val="65000"/>
                    <a:lumOff val="35000"/>
                  </a:schemeClr>
                </a:solidFill>
              </a:rPr>
              <a:t>Post Covid Trust </a:t>
            </a:r>
          </a:p>
          <a:p>
            <a:pPr marL="342900" indent="-228600" algn="l">
              <a:buFont typeface="Arial" panose="020B0604020202020204" pitchFamily="34" charset="0"/>
              <a:buChar char="•"/>
            </a:pPr>
            <a:r>
              <a:rPr lang="en-US" sz="1800" dirty="0">
                <a:solidFill>
                  <a:schemeClr val="tx1">
                    <a:lumMod val="65000"/>
                    <a:lumOff val="35000"/>
                  </a:schemeClr>
                </a:solidFill>
              </a:rPr>
              <a:t>Influencers and micro influencers.</a:t>
            </a:r>
          </a:p>
          <a:p>
            <a:pPr marL="342900" indent="-228600" algn="l">
              <a:buFont typeface="Arial" panose="020B0604020202020204" pitchFamily="34" charset="0"/>
              <a:buChar char="•"/>
            </a:pPr>
            <a:r>
              <a:rPr lang="en-US" sz="1800" dirty="0">
                <a:solidFill>
                  <a:schemeClr val="tx1">
                    <a:lumMod val="65000"/>
                    <a:lumOff val="35000"/>
                  </a:schemeClr>
                </a:solidFill>
              </a:rPr>
              <a:t>Sustainability and Cause related marketing</a:t>
            </a:r>
          </a:p>
          <a:p>
            <a:pPr marL="342900" indent="-228600" algn="l">
              <a:buFont typeface="Arial" panose="020B0604020202020204" pitchFamily="34" charset="0"/>
              <a:buChar char="•"/>
            </a:pPr>
            <a:r>
              <a:rPr lang="en-US" sz="1800" dirty="0">
                <a:solidFill>
                  <a:schemeClr val="tx1">
                    <a:lumMod val="65000"/>
                    <a:lumOff val="35000"/>
                  </a:schemeClr>
                </a:solidFill>
              </a:rPr>
              <a:t>Impact of negative and positive emotions in preference formation</a:t>
            </a:r>
          </a:p>
          <a:p>
            <a:pPr marL="342900" indent="-228600" algn="l">
              <a:buFont typeface="Arial" panose="020B0604020202020204" pitchFamily="34" charset="0"/>
              <a:buChar char="•"/>
            </a:pPr>
            <a:endParaRPr lang="en-US" sz="1000" dirty="0">
              <a:solidFill>
                <a:schemeClr val="tx1">
                  <a:lumMod val="65000"/>
                  <a:lumOff val="35000"/>
                </a:schemeClr>
              </a:solidFill>
            </a:endParaRPr>
          </a:p>
        </p:txBody>
      </p:sp>
    </p:spTree>
    <p:extLst>
      <p:ext uri="{BB962C8B-B14F-4D97-AF65-F5344CB8AC3E}">
        <p14:creationId xmlns:p14="http://schemas.microsoft.com/office/powerpoint/2010/main" val="383954468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966</TotalTime>
  <Words>5176</Words>
  <Application>Microsoft Office PowerPoint</Application>
  <PresentationFormat>Widescreen</PresentationFormat>
  <Paragraphs>250</Paragraphs>
  <Slides>22</Slides>
  <Notes>12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22</vt:i4>
      </vt:variant>
    </vt:vector>
  </HeadingPairs>
  <TitlesOfParts>
    <vt:vector size="27" baseType="lpstr">
      <vt:lpstr>Arial</vt:lpstr>
      <vt:lpstr>Calibri</vt:lpstr>
      <vt:lpstr>Calibri Light</vt:lpstr>
      <vt:lpstr>Times New Roman</vt:lpstr>
      <vt:lpstr>Office Theme</vt:lpstr>
      <vt:lpstr>Working Paper  The Impact of Emotions on Consumer Behaviour in Post Covid Environment: A Neuromarketing Perspective</vt:lpstr>
      <vt:lpstr>Agenda</vt:lpstr>
      <vt:lpstr>Introduction</vt:lpstr>
      <vt:lpstr>Background</vt:lpstr>
      <vt:lpstr>Decision Making</vt:lpstr>
      <vt:lpstr>Decision Making and Experiential Emotions</vt:lpstr>
      <vt:lpstr>Decision Making Immediate vs Delayed Gratifications</vt:lpstr>
      <vt:lpstr>Decision Making and Preference Formation</vt:lpstr>
      <vt:lpstr>Preference formation Trust and Unconscious Emotions</vt:lpstr>
      <vt:lpstr>Reward centers in the brain</vt:lpstr>
      <vt:lpstr>Pricing Key Themes and Topics</vt:lpstr>
      <vt:lpstr>Impact of higher prices on perception of product quality </vt:lpstr>
      <vt:lpstr>Communication and Advertising</vt:lpstr>
      <vt:lpstr>Communication and Advertising Key Themes and Topics</vt:lpstr>
      <vt:lpstr>Communication and Advertising Post Covid</vt:lpstr>
      <vt:lpstr>Conclusion</vt:lpstr>
      <vt:lpstr>Thank you</vt:lpstr>
      <vt:lpstr>References</vt:lpstr>
      <vt:lpstr>References</vt:lpstr>
      <vt:lpstr>References</vt:lpstr>
      <vt:lpstr>References</vt:lpstr>
      <vt:lpstr>References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Mushtaq, Tahir</dc:creator>
  <cp:lastModifiedBy>Mushtaq, Tahir</cp:lastModifiedBy>
  <cp:revision>111</cp:revision>
  <dcterms:created xsi:type="dcterms:W3CDTF">2021-05-15T11:08:25Z</dcterms:created>
  <dcterms:modified xsi:type="dcterms:W3CDTF">2021-05-16T14:44:45Z</dcterms:modified>
</cp:coreProperties>
</file>