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1" r:id="rId9"/>
    <p:sldId id="262"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C3CCDCB-FFCA-4B53-8059-950A8221EA5C}"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832638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C3CCDCB-FFCA-4B53-8059-950A8221EA5C}"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759042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C3CCDCB-FFCA-4B53-8059-950A8221EA5C}"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3554660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C3CCDCB-FFCA-4B53-8059-950A8221EA5C}"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8969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C3CCDCB-FFCA-4B53-8059-950A8221EA5C}" type="datetimeFigureOut">
              <a:rPr lang="en-GB" smtClean="0"/>
              <a:t>11/05/2021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22745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C3CCDCB-FFCA-4B53-8059-950A8221EA5C}" type="datetimeFigureOut">
              <a:rPr lang="en-GB" smtClean="0"/>
              <a:t>11/05/2021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3802920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C3CCDCB-FFCA-4B53-8059-950A8221EA5C}" type="datetimeFigureOut">
              <a:rPr lang="en-GB" smtClean="0"/>
              <a:t>11/05/2021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3384534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C3CCDCB-FFCA-4B53-8059-950A8221EA5C}" type="datetimeFigureOut">
              <a:rPr lang="en-GB" smtClean="0"/>
              <a:t>11/05/2021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3040755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3CCDCB-FFCA-4B53-8059-950A8221EA5C}" type="datetimeFigureOut">
              <a:rPr lang="en-GB" smtClean="0"/>
              <a:t>11/05/2021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191390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C3CCDCB-FFCA-4B53-8059-950A8221EA5C}" type="datetimeFigureOut">
              <a:rPr lang="en-GB" smtClean="0"/>
              <a:t>11/05/2021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472785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C3CCDCB-FFCA-4B53-8059-950A8221EA5C}" type="datetimeFigureOut">
              <a:rPr lang="en-GB" smtClean="0"/>
              <a:t>11/05/2021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102852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3CCDCB-FFCA-4B53-8059-950A8221EA5C}" type="datetimeFigureOut">
              <a:rPr lang="en-GB" smtClean="0"/>
              <a:t>11/05/2021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D782C0-3C1F-4BB5-A9BF-7681B60EA730}" type="slidenum">
              <a:rPr lang="en-GB" smtClean="0"/>
              <a:t>‹#›</a:t>
            </a:fld>
            <a:endParaRPr lang="en-GB"/>
          </a:p>
        </p:txBody>
      </p:sp>
    </p:spTree>
    <p:extLst>
      <p:ext uri="{BB962C8B-B14F-4D97-AF65-F5344CB8AC3E}">
        <p14:creationId xmlns:p14="http://schemas.microsoft.com/office/powerpoint/2010/main" val="2956001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5202238"/>
            <a:ext cx="9144000" cy="1655762"/>
          </a:xfrm>
        </p:spPr>
        <p:txBody>
          <a:bodyPr/>
          <a:lstStyle/>
          <a:p>
            <a:r>
              <a:rPr lang="en-GB" dirty="0" smtClean="0"/>
              <a:t>Research Title - Critical analysis of compliance and cooperation in Collaborative Governance through application of a structured framework </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0513" y="1238765"/>
            <a:ext cx="6850974" cy="670618"/>
          </a:xfrm>
          <a:prstGeom prst="rect">
            <a:avLst/>
          </a:prstGeom>
        </p:spPr>
      </p:pic>
      <p:sp>
        <p:nvSpPr>
          <p:cNvPr id="5" name="Title 4"/>
          <p:cNvSpPr>
            <a:spLocks noGrp="1"/>
          </p:cNvSpPr>
          <p:nvPr>
            <p:ph type="ctrTitle"/>
          </p:nvPr>
        </p:nvSpPr>
        <p:spPr>
          <a:xfrm>
            <a:off x="1654629" y="2385106"/>
            <a:ext cx="9144000" cy="2387600"/>
          </a:xfrm>
        </p:spPr>
        <p:txBody>
          <a:bodyPr>
            <a:normAutofit/>
          </a:bodyPr>
          <a:lstStyle/>
          <a:p>
            <a:r>
              <a:rPr lang="en-GB" dirty="0" smtClean="0"/>
              <a:t>Stephen Bibby</a:t>
            </a:r>
            <a:br>
              <a:rPr lang="en-GB" dirty="0" smtClean="0"/>
            </a:br>
            <a:r>
              <a:rPr lang="en-GB" sz="3600" dirty="0" smtClean="0"/>
              <a:t>Paper Development Workshop-3’ at the AMI2021 conference on 20th May 2021</a:t>
            </a:r>
            <a:endParaRPr lang="en-GB" sz="3600" dirty="0"/>
          </a:p>
        </p:txBody>
      </p:sp>
    </p:spTree>
    <p:extLst>
      <p:ext uri="{BB962C8B-B14F-4D97-AF65-F5344CB8AC3E}">
        <p14:creationId xmlns:p14="http://schemas.microsoft.com/office/powerpoint/2010/main" val="3375899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034" y="1357902"/>
            <a:ext cx="10515600" cy="1325563"/>
          </a:xfrm>
        </p:spPr>
        <p:txBody>
          <a:bodyPr>
            <a:noAutofit/>
          </a:bodyPr>
          <a:lstStyle/>
          <a:p>
            <a:r>
              <a:rPr lang="en-GB" sz="3200" b="1" dirty="0"/>
              <a:t>A</a:t>
            </a:r>
            <a:r>
              <a:rPr lang="en-GB" sz="3200" b="1" dirty="0" smtClean="0"/>
              <a:t>im</a:t>
            </a:r>
            <a:r>
              <a:rPr lang="en-GB" sz="3200" dirty="0" smtClean="0"/>
              <a:t/>
            </a:r>
            <a:br>
              <a:rPr lang="en-GB" sz="3200" dirty="0" smtClean="0"/>
            </a:br>
            <a:r>
              <a:rPr lang="en-GB" sz="3200" dirty="0"/>
              <a:t/>
            </a:r>
            <a:br>
              <a:rPr lang="en-GB" sz="3200" dirty="0"/>
            </a:br>
            <a:r>
              <a:rPr lang="en-GB" sz="3200" dirty="0"/>
              <a:t>T</a:t>
            </a:r>
            <a:r>
              <a:rPr lang="en-GB" sz="3200" dirty="0" smtClean="0"/>
              <a:t>o fill a gap in knowledge and practice by undertaking a critical analysis of compliance and cooperation arising from power and trust relationships in situations of business collaboration</a:t>
            </a:r>
            <a:endParaRPr lang="en-GB" sz="3200" dirty="0"/>
          </a:p>
        </p:txBody>
      </p:sp>
      <p:sp>
        <p:nvSpPr>
          <p:cNvPr id="3" name="TextBox 2"/>
          <p:cNvSpPr txBox="1"/>
          <p:nvPr/>
        </p:nvSpPr>
        <p:spPr>
          <a:xfrm>
            <a:off x="841273" y="3727268"/>
            <a:ext cx="10547361" cy="2062103"/>
          </a:xfrm>
          <a:prstGeom prst="rect">
            <a:avLst/>
          </a:prstGeom>
          <a:noFill/>
        </p:spPr>
        <p:txBody>
          <a:bodyPr wrap="square" rtlCol="0">
            <a:spAutoFit/>
          </a:bodyPr>
          <a:lstStyle/>
          <a:p>
            <a:r>
              <a:rPr lang="en-GB" sz="3200" dirty="0" smtClean="0">
                <a:latin typeface="+mj-lt"/>
              </a:rPr>
              <a:t>The research tests whether a structured approach ‘slippery slope’ method applied to contrasting collaborative situations, thus far applied to tax and shared consumer service, can contribute to improved business collaboration outcomes. </a:t>
            </a:r>
            <a:endParaRPr lang="en-GB" sz="3200" dirty="0">
              <a:latin typeface="+mj-lt"/>
            </a:endParaRPr>
          </a:p>
        </p:txBody>
      </p:sp>
    </p:spTree>
    <p:extLst>
      <p:ext uri="{BB962C8B-B14F-4D97-AF65-F5344CB8AC3E}">
        <p14:creationId xmlns:p14="http://schemas.microsoft.com/office/powerpoint/2010/main" val="4201491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531" y="1819457"/>
            <a:ext cx="10515600" cy="1325563"/>
          </a:xfrm>
        </p:spPr>
        <p:txBody>
          <a:bodyPr>
            <a:noAutofit/>
          </a:bodyPr>
          <a:lstStyle/>
          <a:p>
            <a:r>
              <a:rPr lang="en-GB" sz="3200" dirty="0"/>
              <a:t>I</a:t>
            </a:r>
            <a:r>
              <a:rPr lang="en-GB" sz="3200" dirty="0" smtClean="0"/>
              <a:t>mproved outcomes where collaboration takes place may feasibly come from the recognition that power and trust relationships, often unequal from the start, are overlooked and should be managed as part of a collaborative system</a:t>
            </a:r>
            <a:endParaRPr lang="en-GB" sz="3200" dirty="0"/>
          </a:p>
        </p:txBody>
      </p:sp>
      <p:sp>
        <p:nvSpPr>
          <p:cNvPr id="3" name="TextBox 2"/>
          <p:cNvSpPr txBox="1"/>
          <p:nvPr/>
        </p:nvSpPr>
        <p:spPr>
          <a:xfrm>
            <a:off x="768531" y="3831773"/>
            <a:ext cx="11074485" cy="2554545"/>
          </a:xfrm>
          <a:prstGeom prst="rect">
            <a:avLst/>
          </a:prstGeom>
          <a:noFill/>
        </p:spPr>
        <p:txBody>
          <a:bodyPr wrap="square" rtlCol="0">
            <a:spAutoFit/>
          </a:bodyPr>
          <a:lstStyle/>
          <a:p>
            <a:r>
              <a:rPr lang="en-GB" sz="3200" dirty="0" smtClean="0">
                <a:latin typeface="+mj-lt"/>
              </a:rPr>
              <a:t>A systematic review of literature shows that whilst the detailed address to both power and trust singularly has been undertaken, a framework that brings both together as a means of analysis and improvement in collaborative arrangements outcomes has not been developed</a:t>
            </a:r>
            <a:endParaRPr lang="en-GB" sz="3200" dirty="0">
              <a:latin typeface="+mj-lt"/>
            </a:endParaRPr>
          </a:p>
        </p:txBody>
      </p:sp>
      <p:sp>
        <p:nvSpPr>
          <p:cNvPr id="4" name="TextBox 3"/>
          <p:cNvSpPr txBox="1"/>
          <p:nvPr/>
        </p:nvSpPr>
        <p:spPr>
          <a:xfrm>
            <a:off x="768531" y="529322"/>
            <a:ext cx="2649828" cy="707886"/>
          </a:xfrm>
          <a:prstGeom prst="rect">
            <a:avLst/>
          </a:prstGeom>
          <a:noFill/>
        </p:spPr>
        <p:txBody>
          <a:bodyPr wrap="none" rtlCol="0">
            <a:spAutoFit/>
          </a:bodyPr>
          <a:lstStyle/>
          <a:p>
            <a:r>
              <a:rPr lang="en-GB" sz="4000" dirty="0" smtClean="0"/>
              <a:t>Background</a:t>
            </a:r>
            <a:endParaRPr lang="en-GB" sz="4000" dirty="0"/>
          </a:p>
        </p:txBody>
      </p:sp>
    </p:spTree>
    <p:extLst>
      <p:ext uri="{BB962C8B-B14F-4D97-AF65-F5344CB8AC3E}">
        <p14:creationId xmlns:p14="http://schemas.microsoft.com/office/powerpoint/2010/main" val="4047645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591548"/>
            <a:ext cx="6598920" cy="1325563"/>
          </a:xfrm>
        </p:spPr>
        <p:txBody>
          <a:bodyPr>
            <a:noAutofit/>
          </a:bodyPr>
          <a:lstStyle/>
          <a:p>
            <a:r>
              <a:rPr lang="en-GB" sz="3200" dirty="0"/>
              <a:t>A</a:t>
            </a:r>
            <a:r>
              <a:rPr lang="en-GB" sz="3200" dirty="0" smtClean="0"/>
              <a:t> framework applied to taxation policy the ‘slippery slope’ (</a:t>
            </a:r>
            <a:r>
              <a:rPr lang="en-GB" sz="3200" dirty="0" err="1" smtClean="0"/>
              <a:t>Gangl</a:t>
            </a:r>
            <a:r>
              <a:rPr lang="en-GB" sz="3200" dirty="0" smtClean="0"/>
              <a:t> et al; 2015; </a:t>
            </a:r>
            <a:r>
              <a:rPr lang="en-GB" sz="3200" dirty="0" err="1" smtClean="0"/>
              <a:t>Kirchler</a:t>
            </a:r>
            <a:r>
              <a:rPr lang="en-GB" sz="3200" dirty="0" smtClean="0"/>
              <a:t> et al 2007)</a:t>
            </a:r>
            <a:endParaRPr lang="en-GB" sz="3200" dirty="0"/>
          </a:p>
        </p:txBody>
      </p:sp>
      <p:sp>
        <p:nvSpPr>
          <p:cNvPr id="3" name="TextBox 2"/>
          <p:cNvSpPr txBox="1"/>
          <p:nvPr/>
        </p:nvSpPr>
        <p:spPr>
          <a:xfrm>
            <a:off x="742405" y="3569567"/>
            <a:ext cx="10751242" cy="923330"/>
          </a:xfrm>
          <a:prstGeom prst="rect">
            <a:avLst/>
          </a:prstGeom>
          <a:noFill/>
        </p:spPr>
        <p:txBody>
          <a:bodyPr wrap="square" rtlCol="0">
            <a:spAutoFit/>
          </a:bodyPr>
          <a:lstStyle/>
          <a:p>
            <a:r>
              <a:rPr lang="en-GB" dirty="0" smtClean="0">
                <a:latin typeface="+mj-lt"/>
              </a:rPr>
              <a:t>The </a:t>
            </a:r>
            <a:r>
              <a:rPr lang="en-GB" dirty="0">
                <a:latin typeface="+mj-lt"/>
              </a:rPr>
              <a:t>dynamic effect of trust and power is that tax payments are more easily collected where trust is high and also where draconian measures (high power) is applied. However, the draconian measures lead to reductions in trust and incentives to avoid paying tax and </a:t>
            </a:r>
            <a:r>
              <a:rPr lang="en-GB" dirty="0" smtClean="0">
                <a:latin typeface="+mj-lt"/>
              </a:rPr>
              <a:t>'resistance</a:t>
            </a:r>
            <a:r>
              <a:rPr lang="en-GB" dirty="0">
                <a:latin typeface="+mj-lt"/>
              </a:rPr>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0941" y="218143"/>
            <a:ext cx="3840813" cy="2659610"/>
          </a:xfrm>
          <a:prstGeom prst="rect">
            <a:avLst/>
          </a:prstGeom>
        </p:spPr>
      </p:pic>
      <p:sp>
        <p:nvSpPr>
          <p:cNvPr id="5" name="TextBox 4"/>
          <p:cNvSpPr txBox="1"/>
          <p:nvPr/>
        </p:nvSpPr>
        <p:spPr>
          <a:xfrm>
            <a:off x="777240" y="2225375"/>
            <a:ext cx="7391400" cy="923330"/>
          </a:xfrm>
          <a:prstGeom prst="rect">
            <a:avLst/>
          </a:prstGeom>
          <a:noFill/>
        </p:spPr>
        <p:txBody>
          <a:bodyPr wrap="square" rtlCol="0">
            <a:spAutoFit/>
          </a:bodyPr>
          <a:lstStyle/>
          <a:p>
            <a:r>
              <a:rPr lang="en-GB" dirty="0">
                <a:latin typeface="+mj-lt"/>
              </a:rPr>
              <a:t>D</a:t>
            </a:r>
            <a:r>
              <a:rPr lang="en-GB" dirty="0" smtClean="0">
                <a:latin typeface="+mj-lt"/>
              </a:rPr>
              <a:t>eveloped to help frame appropriate actions to collect taxes and consists three dimensions 1. Trust in the relevant authorities 2. power of the authority 3 tax payment (degree of voluntary or coerced participation).</a:t>
            </a:r>
            <a:endParaRPr lang="en-GB" dirty="0">
              <a:latin typeface="+mj-lt"/>
            </a:endParaRPr>
          </a:p>
        </p:txBody>
      </p:sp>
      <p:sp>
        <p:nvSpPr>
          <p:cNvPr id="6" name="TextBox 5"/>
          <p:cNvSpPr txBox="1"/>
          <p:nvPr/>
        </p:nvSpPr>
        <p:spPr>
          <a:xfrm>
            <a:off x="777240" y="4913759"/>
            <a:ext cx="10681573" cy="923330"/>
          </a:xfrm>
          <a:prstGeom prst="rect">
            <a:avLst/>
          </a:prstGeom>
          <a:noFill/>
        </p:spPr>
        <p:txBody>
          <a:bodyPr wrap="square" rtlCol="0">
            <a:spAutoFit/>
          </a:bodyPr>
          <a:lstStyle/>
          <a:p>
            <a:r>
              <a:rPr lang="en-GB" dirty="0" smtClean="0">
                <a:latin typeface="+mj-lt"/>
              </a:rPr>
              <a:t>The 'slippery slope' framework therefore positions power and trust with enforced or voluntary compliance. It is the contention of the research the same principle needs to be tested for collaborative projects as power and trust are equally applicable as shown in the literature review but have never been empirically explored in this context.</a:t>
            </a:r>
            <a:endParaRPr lang="en-GB" dirty="0">
              <a:latin typeface="+mj-lt"/>
            </a:endParaRPr>
          </a:p>
        </p:txBody>
      </p:sp>
    </p:spTree>
    <p:extLst>
      <p:ext uri="{BB962C8B-B14F-4D97-AF65-F5344CB8AC3E}">
        <p14:creationId xmlns:p14="http://schemas.microsoft.com/office/powerpoint/2010/main" val="1828915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943" y="1966787"/>
            <a:ext cx="10515600" cy="1325563"/>
          </a:xfrm>
        </p:spPr>
        <p:txBody>
          <a:bodyPr>
            <a:noAutofit/>
          </a:bodyPr>
          <a:lstStyle/>
          <a:p>
            <a:pPr marL="342900" indent="-342900">
              <a:buFont typeface="Arial" panose="020B0604020202020204" pitchFamily="34" charset="0"/>
              <a:buChar char="•"/>
            </a:pPr>
            <a:r>
              <a:rPr lang="en-GB" sz="2000" dirty="0" smtClean="0"/>
              <a:t>The research will develop and refine a detailed methodology for primary data collection method to test the ‘slippery slope’ based on 3 collaboration projects agreed with the Cardiff Capital Region programme.</a:t>
            </a:r>
            <a:br>
              <a:rPr lang="en-GB" sz="2000" dirty="0" smtClean="0"/>
            </a:br>
            <a:r>
              <a:rPr lang="en-GB" sz="2000" dirty="0" smtClean="0"/>
              <a:t/>
            </a:r>
            <a:br>
              <a:rPr lang="en-GB" sz="2000" dirty="0" smtClean="0"/>
            </a:br>
            <a:r>
              <a:rPr lang="en-GB" sz="2000" dirty="0" smtClean="0"/>
              <a:t>• Project 1 – Industry sector cluster programme -</a:t>
            </a:r>
            <a:br>
              <a:rPr lang="en-GB" sz="2000" dirty="0" smtClean="0"/>
            </a:br>
            <a:r>
              <a:rPr lang="en-GB" sz="2000" dirty="0" smtClean="0"/>
              <a:t/>
            </a:r>
            <a:br>
              <a:rPr lang="en-GB" sz="2000" dirty="0" smtClean="0"/>
            </a:br>
            <a:r>
              <a:rPr lang="en-GB" sz="2000" dirty="0" smtClean="0"/>
              <a:t>• Project 2 – Innovation challenge fund</a:t>
            </a:r>
            <a:br>
              <a:rPr lang="en-GB" sz="2000" dirty="0" smtClean="0"/>
            </a:br>
            <a:r>
              <a:rPr lang="en-GB" sz="2000" dirty="0" smtClean="0"/>
              <a:t/>
            </a:r>
            <a:br>
              <a:rPr lang="en-GB" sz="2000" dirty="0" smtClean="0"/>
            </a:br>
            <a:r>
              <a:rPr lang="en-GB" sz="2000" dirty="0" smtClean="0"/>
              <a:t>• Project 3 – Skills CCR Graduate Scheme</a:t>
            </a:r>
            <a:endParaRPr lang="en-GB" sz="2000" dirty="0"/>
          </a:p>
        </p:txBody>
      </p:sp>
      <p:sp>
        <p:nvSpPr>
          <p:cNvPr id="3" name="TextBox 2"/>
          <p:cNvSpPr txBox="1"/>
          <p:nvPr/>
        </p:nvSpPr>
        <p:spPr>
          <a:xfrm>
            <a:off x="576943" y="5233464"/>
            <a:ext cx="10814253" cy="1323439"/>
          </a:xfrm>
          <a:prstGeom prst="rect">
            <a:avLst/>
          </a:prstGeom>
          <a:noFill/>
        </p:spPr>
        <p:txBody>
          <a:bodyPr wrap="square" rtlCol="0">
            <a:spAutoFit/>
          </a:bodyPr>
          <a:lstStyle/>
          <a:p>
            <a:pPr marL="342900" indent="-342900">
              <a:buFont typeface="Arial" panose="020B0604020202020204" pitchFamily="34" charset="0"/>
              <a:buChar char="•"/>
            </a:pPr>
            <a:r>
              <a:rPr lang="en-GB" sz="2000" dirty="0">
                <a:latin typeface="+mj-lt"/>
              </a:rPr>
              <a:t>Data will be entered into Microsoft excel and then uploaded to SPSS. ANOVA test will be undertaken to test whether one initiative is better than the others and the discussion of the data will address what these reasons might be. Microsoft excel will help outline the descriptive statistics whilst SPSS can be used to test the significance of the results and cross tabulate responses. </a:t>
            </a:r>
          </a:p>
        </p:txBody>
      </p:sp>
      <p:sp>
        <p:nvSpPr>
          <p:cNvPr id="4" name="TextBox 3"/>
          <p:cNvSpPr txBox="1"/>
          <p:nvPr/>
        </p:nvSpPr>
        <p:spPr>
          <a:xfrm>
            <a:off x="637903" y="4145280"/>
            <a:ext cx="11345091" cy="707886"/>
          </a:xfrm>
          <a:prstGeom prst="rect">
            <a:avLst/>
          </a:prstGeom>
          <a:noFill/>
        </p:spPr>
        <p:txBody>
          <a:bodyPr wrap="square" rtlCol="0">
            <a:spAutoFit/>
          </a:bodyPr>
          <a:lstStyle/>
          <a:p>
            <a:pPr marL="342900" indent="-342900">
              <a:buFont typeface="Arial" panose="020B0604020202020204" pitchFamily="34" charset="0"/>
              <a:buChar char="•"/>
            </a:pPr>
            <a:r>
              <a:rPr lang="en-GB" sz="2000" dirty="0" smtClean="0">
                <a:latin typeface="+mj-lt"/>
              </a:rPr>
              <a:t>Primary data collection will be by quantitative electronic questionnaire to obtain baseline information across the respondents followed up by semi-structured interviews</a:t>
            </a:r>
            <a:endParaRPr lang="en-GB" sz="2000" dirty="0">
              <a:latin typeface="+mj-lt"/>
            </a:endParaRPr>
          </a:p>
        </p:txBody>
      </p:sp>
      <p:sp>
        <p:nvSpPr>
          <p:cNvPr id="5" name="TextBox 4"/>
          <p:cNvSpPr txBox="1"/>
          <p:nvPr/>
        </p:nvSpPr>
        <p:spPr>
          <a:xfrm>
            <a:off x="905691" y="505097"/>
            <a:ext cx="2706895" cy="646331"/>
          </a:xfrm>
          <a:prstGeom prst="rect">
            <a:avLst/>
          </a:prstGeom>
          <a:noFill/>
        </p:spPr>
        <p:txBody>
          <a:bodyPr wrap="none" rtlCol="0">
            <a:spAutoFit/>
          </a:bodyPr>
          <a:lstStyle/>
          <a:p>
            <a:r>
              <a:rPr lang="en-GB" sz="3600" dirty="0" smtClean="0"/>
              <a:t>Methodology</a:t>
            </a:r>
            <a:endParaRPr lang="en-GB" sz="3600" dirty="0"/>
          </a:p>
        </p:txBody>
      </p:sp>
    </p:spTree>
    <p:extLst>
      <p:ext uri="{BB962C8B-B14F-4D97-AF65-F5344CB8AC3E}">
        <p14:creationId xmlns:p14="http://schemas.microsoft.com/office/powerpoint/2010/main" val="685952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Publishing Plans</a:t>
            </a:r>
            <a:endParaRPr lang="en-GB" dirty="0"/>
          </a:p>
        </p:txBody>
      </p:sp>
      <p:sp>
        <p:nvSpPr>
          <p:cNvPr id="3" name="TextBox 2"/>
          <p:cNvSpPr txBox="1"/>
          <p:nvPr/>
        </p:nvSpPr>
        <p:spPr>
          <a:xfrm>
            <a:off x="838200" y="1976846"/>
            <a:ext cx="10089237" cy="4031873"/>
          </a:xfrm>
          <a:prstGeom prst="rect">
            <a:avLst/>
          </a:prstGeom>
          <a:noFill/>
        </p:spPr>
        <p:txBody>
          <a:bodyPr wrap="none" rtlCol="0">
            <a:spAutoFit/>
          </a:bodyPr>
          <a:lstStyle/>
          <a:p>
            <a:r>
              <a:rPr lang="en-GB" sz="3200" dirty="0" smtClean="0">
                <a:latin typeface="+mj-lt"/>
              </a:rPr>
              <a:t>Dissertation </a:t>
            </a:r>
            <a:r>
              <a:rPr lang="en-GB" sz="3200" dirty="0" err="1" smtClean="0">
                <a:latin typeface="+mj-lt"/>
              </a:rPr>
              <a:t>DMan</a:t>
            </a:r>
            <a:r>
              <a:rPr lang="en-GB" sz="3200" dirty="0" smtClean="0">
                <a:latin typeface="+mj-lt"/>
              </a:rPr>
              <a:t> January 2023</a:t>
            </a:r>
          </a:p>
          <a:p>
            <a:endParaRPr lang="en-GB" sz="3200" dirty="0">
              <a:latin typeface="+mj-lt"/>
            </a:endParaRPr>
          </a:p>
          <a:p>
            <a:r>
              <a:rPr lang="en-GB" sz="3200" dirty="0" smtClean="0">
                <a:latin typeface="+mj-lt"/>
              </a:rPr>
              <a:t>Subsequent papers?</a:t>
            </a:r>
          </a:p>
          <a:p>
            <a:pPr marL="457200" indent="-457200">
              <a:buFont typeface="Arial" panose="020B0604020202020204" pitchFamily="34" charset="0"/>
              <a:buChar char="•"/>
            </a:pPr>
            <a:r>
              <a:rPr lang="en-GB" sz="3200" dirty="0" smtClean="0">
                <a:latin typeface="+mj-lt"/>
              </a:rPr>
              <a:t>Policy and politics</a:t>
            </a:r>
          </a:p>
          <a:p>
            <a:pPr marL="457200" indent="-457200">
              <a:buFont typeface="Arial" panose="020B0604020202020204" pitchFamily="34" charset="0"/>
              <a:buChar char="•"/>
            </a:pPr>
            <a:r>
              <a:rPr lang="en-GB" sz="3200" dirty="0" smtClean="0">
                <a:latin typeface="+mj-lt"/>
              </a:rPr>
              <a:t>Public Management an International Journal of Research</a:t>
            </a:r>
          </a:p>
          <a:p>
            <a:pPr marL="457200" indent="-457200">
              <a:buFont typeface="Arial" panose="020B0604020202020204" pitchFamily="34" charset="0"/>
              <a:buChar char="•"/>
            </a:pPr>
            <a:r>
              <a:rPr lang="en-GB" sz="3200" dirty="0" smtClean="0">
                <a:latin typeface="+mj-lt"/>
              </a:rPr>
              <a:t>and Theory</a:t>
            </a:r>
          </a:p>
          <a:p>
            <a:pPr marL="457200" indent="-457200">
              <a:buFont typeface="Arial" panose="020B0604020202020204" pitchFamily="34" charset="0"/>
              <a:buChar char="•"/>
            </a:pPr>
            <a:r>
              <a:rPr lang="en-GB" sz="3200" dirty="0" smtClean="0">
                <a:latin typeface="+mj-lt"/>
              </a:rPr>
              <a:t>Public Management Review</a:t>
            </a:r>
          </a:p>
          <a:p>
            <a:endParaRPr lang="en-GB" sz="3200" dirty="0"/>
          </a:p>
        </p:txBody>
      </p:sp>
    </p:spTree>
    <p:extLst>
      <p:ext uri="{BB962C8B-B14F-4D97-AF65-F5344CB8AC3E}">
        <p14:creationId xmlns:p14="http://schemas.microsoft.com/office/powerpoint/2010/main" val="2138201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 </a:t>
            </a:r>
            <a:endParaRPr lang="en-GB" dirty="0"/>
          </a:p>
        </p:txBody>
      </p:sp>
      <p:sp>
        <p:nvSpPr>
          <p:cNvPr id="3" name="Rectangle 2"/>
          <p:cNvSpPr/>
          <p:nvPr/>
        </p:nvSpPr>
        <p:spPr>
          <a:xfrm>
            <a:off x="838200" y="1405673"/>
            <a:ext cx="10874829" cy="5339923"/>
          </a:xfrm>
          <a:prstGeom prst="rect">
            <a:avLst/>
          </a:prstGeom>
        </p:spPr>
        <p:txBody>
          <a:bodyPr wrap="square">
            <a:spAutoFit/>
          </a:bodyPr>
          <a:lstStyle/>
          <a:p>
            <a:r>
              <a:rPr lang="en-GB" sz="1100" dirty="0" smtClean="0"/>
              <a:t>Ansell, C. and Gash, A. (2012) 'Stewards, mediators, and catalysts: Toward a model of collaborative leadership1', The Innovation Journal, 17(1), pp. 2-21.</a:t>
            </a:r>
          </a:p>
          <a:p>
            <a:endParaRPr lang="en-GB" sz="1100" dirty="0" smtClean="0"/>
          </a:p>
          <a:p>
            <a:r>
              <a:rPr lang="en-GB" sz="1100" dirty="0" smtClean="0"/>
              <a:t>Chris </a:t>
            </a:r>
            <a:r>
              <a:rPr lang="en-GB" sz="1100" dirty="0" err="1" smtClean="0"/>
              <a:t>Huxham</a:t>
            </a:r>
            <a:r>
              <a:rPr lang="en-GB" sz="1100" dirty="0" smtClean="0"/>
              <a:t> , S. V., C. </a:t>
            </a:r>
            <a:r>
              <a:rPr lang="en-GB" sz="1100" dirty="0" err="1" smtClean="0"/>
              <a:t>Huxham</a:t>
            </a:r>
            <a:r>
              <a:rPr lang="en-GB" sz="1100" dirty="0" smtClean="0"/>
              <a:t> &amp; C. Eden (2000) 'The Challenge of Collaborative Governance', Public Management an International Journal of Research</a:t>
            </a:r>
          </a:p>
          <a:p>
            <a:r>
              <a:rPr lang="en-GB" sz="1100" dirty="0" smtClean="0"/>
              <a:t>and Theory, 2:3, pp. 337-358.</a:t>
            </a:r>
          </a:p>
          <a:p>
            <a:endParaRPr lang="en-GB" sz="1100" dirty="0" smtClean="0"/>
          </a:p>
          <a:p>
            <a:r>
              <a:rPr lang="en-GB" sz="1100" dirty="0" smtClean="0"/>
              <a:t>Emerson, K., </a:t>
            </a:r>
            <a:r>
              <a:rPr lang="en-GB" sz="1100" dirty="0" err="1" smtClean="0"/>
              <a:t>Nabatchi</a:t>
            </a:r>
            <a:r>
              <a:rPr lang="en-GB" sz="1100" dirty="0" smtClean="0"/>
              <a:t>, T. and </a:t>
            </a:r>
            <a:r>
              <a:rPr lang="en-GB" sz="1100" dirty="0" err="1" smtClean="0"/>
              <a:t>Balogh</a:t>
            </a:r>
            <a:r>
              <a:rPr lang="en-GB" sz="1100" dirty="0" smtClean="0"/>
              <a:t>, S. (2012) 'An Integrative Framework for Collaborative Governance', Journal of Public Administration Research and Theory, 22(1), pp. 1-29.</a:t>
            </a:r>
          </a:p>
          <a:p>
            <a:r>
              <a:rPr lang="en-GB" sz="1100" dirty="0" err="1" smtClean="0"/>
              <a:t>Gangl</a:t>
            </a:r>
            <a:r>
              <a:rPr lang="en-GB" sz="1100" dirty="0" smtClean="0"/>
              <a:t>, K., Hofmann, E. and </a:t>
            </a:r>
            <a:r>
              <a:rPr lang="en-GB" sz="1100" dirty="0" err="1" smtClean="0"/>
              <a:t>Kirchler</a:t>
            </a:r>
            <a:r>
              <a:rPr lang="en-GB" sz="1100" dirty="0" smtClean="0"/>
              <a:t>, E. (2015) 'Tax authorities' interaction with taxpayers: A conception of compliance in social dilemmas by power and trust', New Ideas in Psychology, 37, pp. 13-23.</a:t>
            </a:r>
          </a:p>
          <a:p>
            <a:endParaRPr lang="en-GB" sz="1100" dirty="0" smtClean="0"/>
          </a:p>
          <a:p>
            <a:r>
              <a:rPr lang="en-GB" sz="1100" dirty="0" smtClean="0"/>
              <a:t>Hofmann, E., </a:t>
            </a:r>
            <a:r>
              <a:rPr lang="en-GB" sz="1100" dirty="0" err="1" smtClean="0"/>
              <a:t>Hartl</a:t>
            </a:r>
            <a:r>
              <a:rPr lang="en-GB" sz="1100" dirty="0" smtClean="0"/>
              <a:t>, B. and </a:t>
            </a:r>
            <a:r>
              <a:rPr lang="en-GB" sz="1100" dirty="0" err="1" smtClean="0"/>
              <a:t>Penz</a:t>
            </a:r>
            <a:r>
              <a:rPr lang="en-GB" sz="1100" dirty="0" smtClean="0"/>
              <a:t>, E. (2017) 'Power versus trust – what matters more in collaborative consumption?', The Journal of services marketing, 31(6), pp. 589-603.</a:t>
            </a:r>
          </a:p>
          <a:p>
            <a:r>
              <a:rPr lang="en-GB" sz="1100" dirty="0" err="1" smtClean="0"/>
              <a:t>Horak</a:t>
            </a:r>
            <a:r>
              <a:rPr lang="en-GB" sz="1100" dirty="0" smtClean="0"/>
              <a:t>, S. and Long, C. P. (2018) 'Dissolving the paradox: toward a Yin–Yang perspective on the power and trust antagonism in collaborative business relationships', Supply chain management, 23(6), pp. 573-590.</a:t>
            </a:r>
          </a:p>
          <a:p>
            <a:endParaRPr lang="en-GB" sz="1100" dirty="0" smtClean="0"/>
          </a:p>
          <a:p>
            <a:r>
              <a:rPr lang="en-GB" sz="1100" dirty="0" err="1" smtClean="0"/>
              <a:t>Huxham</a:t>
            </a:r>
            <a:r>
              <a:rPr lang="en-GB" sz="1100" dirty="0" smtClean="0"/>
              <a:t>, C. (1996) Creating collaborative advantage. London: London : SAGE.</a:t>
            </a:r>
          </a:p>
          <a:p>
            <a:endParaRPr lang="en-GB" sz="1100" dirty="0" smtClean="0"/>
          </a:p>
          <a:p>
            <a:r>
              <a:rPr lang="en-GB" sz="1100" dirty="0" err="1" smtClean="0"/>
              <a:t>Huxham</a:t>
            </a:r>
            <a:r>
              <a:rPr lang="en-GB" sz="1100" dirty="0" smtClean="0"/>
              <a:t>, C., </a:t>
            </a:r>
            <a:r>
              <a:rPr lang="en-GB" sz="1100" dirty="0" err="1" smtClean="0"/>
              <a:t>Vangen</a:t>
            </a:r>
            <a:r>
              <a:rPr lang="en-GB" sz="1100" dirty="0" smtClean="0"/>
              <a:t>, S., </a:t>
            </a:r>
            <a:r>
              <a:rPr lang="en-GB" sz="1100" dirty="0" err="1" smtClean="0"/>
              <a:t>Huxham</a:t>
            </a:r>
            <a:r>
              <a:rPr lang="en-GB" sz="1100" dirty="0" smtClean="0"/>
              <a:t>, C. and Eden, C. (2000) 'The Challenge of Collaborative Governance', Public Management: An International Journal of Research and Theory, 2(3), pp. 337-358.</a:t>
            </a:r>
          </a:p>
          <a:p>
            <a:endParaRPr lang="en-GB" sz="1100" dirty="0" smtClean="0"/>
          </a:p>
          <a:p>
            <a:r>
              <a:rPr lang="en-GB" sz="1100" dirty="0" err="1" smtClean="0"/>
              <a:t>Kirchler</a:t>
            </a:r>
            <a:r>
              <a:rPr lang="en-GB" sz="1100" dirty="0" smtClean="0"/>
              <a:t>, E., </a:t>
            </a:r>
            <a:r>
              <a:rPr lang="en-GB" sz="1100" dirty="0" err="1" smtClean="0"/>
              <a:t>Hoelzl</a:t>
            </a:r>
            <a:r>
              <a:rPr lang="en-GB" sz="1100" dirty="0" smtClean="0"/>
              <a:t>, E. and Wahl, I. (2008) 'Enforced versus voluntary tax compliance: The slippery slope framework', Journal of Economic Psychology, 29, pp. 210-225.</a:t>
            </a:r>
          </a:p>
          <a:p>
            <a:endParaRPr lang="en-GB" sz="1100" dirty="0" smtClean="0"/>
          </a:p>
          <a:p>
            <a:r>
              <a:rPr lang="en-GB" sz="1100" dirty="0" smtClean="0"/>
              <a:t>Purdy, J. M. (2012) 'Framework for Assessing Power in Collaborative Governance Processes'.</a:t>
            </a:r>
          </a:p>
          <a:p>
            <a:endParaRPr lang="en-GB" sz="1100" dirty="0" smtClean="0"/>
          </a:p>
          <a:p>
            <a:r>
              <a:rPr lang="en-GB" sz="1100" dirty="0" smtClean="0"/>
              <a:t>Ran, B. and Qi, H. (2018) 'Contingencies of Power Sharing in Collaborative Governance', The American Review of Public Administration, 48(8), pp. 836-851.</a:t>
            </a:r>
          </a:p>
          <a:p>
            <a:endParaRPr lang="en-GB" sz="1100" dirty="0" smtClean="0"/>
          </a:p>
          <a:p>
            <a:r>
              <a:rPr lang="en-GB" sz="1100" dirty="0" smtClean="0"/>
              <a:t>Ran, B. and Qi, H. (2019) 'The Entangled Twins: Power and Trust in Collaborative Governance', Administration &amp; Society, 51(4), pp. 607-636.</a:t>
            </a:r>
          </a:p>
          <a:p>
            <a:endParaRPr lang="en-GB" sz="1100" dirty="0" smtClean="0"/>
          </a:p>
          <a:p>
            <a:r>
              <a:rPr lang="en-GB" sz="1100" dirty="0" err="1" smtClean="0"/>
              <a:t>Sørensen</a:t>
            </a:r>
            <a:r>
              <a:rPr lang="en-GB" sz="1100" dirty="0" smtClean="0"/>
              <a:t>, E. and </a:t>
            </a:r>
            <a:r>
              <a:rPr lang="en-GB" sz="1100" dirty="0" err="1" smtClean="0"/>
              <a:t>Torfing</a:t>
            </a:r>
            <a:r>
              <a:rPr lang="en-GB" sz="1100" dirty="0" smtClean="0"/>
              <a:t>, J. (2009) 'Making Governance Networks Effective and Democratic Through </a:t>
            </a:r>
            <a:r>
              <a:rPr lang="en-GB" sz="1100" dirty="0" err="1" smtClean="0"/>
              <a:t>Metagovernance</a:t>
            </a:r>
            <a:r>
              <a:rPr lang="en-GB" sz="1100" dirty="0" smtClean="0"/>
              <a:t>', Public Administration, 87(2), pp. 234.</a:t>
            </a:r>
          </a:p>
          <a:p>
            <a:endParaRPr lang="en-GB" sz="1100" dirty="0" smtClean="0"/>
          </a:p>
          <a:p>
            <a:r>
              <a:rPr lang="en-GB" sz="1100" dirty="0" smtClean="0"/>
              <a:t>Welsh Government (2020) Regulations to establish Corporate Joint Committees (CJC’s) Number WG41255 Welsh Government 12 October 2020</a:t>
            </a:r>
          </a:p>
          <a:p>
            <a:endParaRPr lang="en-GB" sz="1100" dirty="0" smtClean="0"/>
          </a:p>
          <a:p>
            <a:r>
              <a:rPr lang="en-GB" sz="1100" dirty="0" err="1" smtClean="0"/>
              <a:t>Vangen</a:t>
            </a:r>
            <a:r>
              <a:rPr lang="en-GB" sz="1100" dirty="0" smtClean="0"/>
              <a:t>, S. and </a:t>
            </a:r>
            <a:r>
              <a:rPr lang="en-GB" sz="1100" dirty="0" err="1" smtClean="0"/>
              <a:t>Huxham</a:t>
            </a:r>
            <a:r>
              <a:rPr lang="en-GB" sz="1100" dirty="0" smtClean="0"/>
              <a:t>, C. (2003) 'Nurturing Collaborative Relations: Building Trust in </a:t>
            </a:r>
            <a:r>
              <a:rPr lang="en-GB" sz="1100" dirty="0" err="1" smtClean="0"/>
              <a:t>Interorganizational</a:t>
            </a:r>
            <a:r>
              <a:rPr lang="en-GB" sz="1100" dirty="0" smtClean="0"/>
              <a:t> Collaboration', The Journal of Applied </a:t>
            </a:r>
            <a:r>
              <a:rPr lang="en-GB" sz="1100" dirty="0" err="1" smtClean="0"/>
              <a:t>Behavioral</a:t>
            </a:r>
            <a:r>
              <a:rPr lang="en-GB" sz="1100" dirty="0" smtClean="0"/>
              <a:t> Science, 39(1), pp. 5-31.</a:t>
            </a:r>
            <a:endParaRPr lang="en-GB" sz="1100" dirty="0"/>
          </a:p>
        </p:txBody>
      </p:sp>
    </p:spTree>
    <p:extLst>
      <p:ext uri="{BB962C8B-B14F-4D97-AF65-F5344CB8AC3E}">
        <p14:creationId xmlns:p14="http://schemas.microsoft.com/office/powerpoint/2010/main" val="1884700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89BB07CB00AC6498D3D7CE209B6CC23" ma:contentTypeVersion="13" ma:contentTypeDescription="Create a new document." ma:contentTypeScope="" ma:versionID="7650c46feb45c54beacfd8e270d683be">
  <xsd:schema xmlns:xsd="http://www.w3.org/2001/XMLSchema" xmlns:xs="http://www.w3.org/2001/XMLSchema" xmlns:p="http://schemas.microsoft.com/office/2006/metadata/properties" xmlns:ns3="d55cdd09-8fe1-49c2-9b01-1431e0da0719" xmlns:ns4="1d313349-219f-45a8-805f-58f768b8dea7" targetNamespace="http://schemas.microsoft.com/office/2006/metadata/properties" ma:root="true" ma:fieldsID="ec64fb775d5ba3b0c134aca1aecb14e7" ns3:_="" ns4:_="">
    <xsd:import namespace="d55cdd09-8fe1-49c2-9b01-1431e0da0719"/>
    <xsd:import namespace="1d313349-219f-45a8-805f-58f768b8dea7"/>
    <xsd:element name="properties">
      <xsd:complexType>
        <xsd:sequence>
          <xsd:element name="documentManagement">
            <xsd:complexType>
              <xsd:all>
                <xsd:element ref="ns3:SharedWithUsers" minOccurs="0"/>
                <xsd:element ref="ns4:MediaServiceMetadata" minOccurs="0"/>
                <xsd:element ref="ns4:MediaServiceFastMetadata" minOccurs="0"/>
                <xsd:element ref="ns3:SharedWithDetails" minOccurs="0"/>
                <xsd:element ref="ns3:SharingHintHash" minOccurs="0"/>
                <xsd:element ref="ns4:MediaServiceAutoTags" minOccurs="0"/>
                <xsd:element ref="ns4:MediaServiceDateTaken"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5cdd09-8fe1-49c2-9b01-1431e0da071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SharingHintHash" ma:index="12"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d313349-219f-45a8-805f-58f768b8dea7" elementFormDefault="qualified">
    <xsd:import namespace="http://schemas.microsoft.com/office/2006/documentManagement/types"/>
    <xsd:import namespace="http://schemas.microsoft.com/office/infopath/2007/PartnerControls"/>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26B002-06DE-4A6D-A012-26988414A9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5cdd09-8fe1-49c2-9b01-1431e0da0719"/>
    <ds:schemaRef ds:uri="1d313349-219f-45a8-805f-58f768b8de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129EAFE-D0F0-4C54-BABE-E36E90BCDD20}">
  <ds:schemaRefs>
    <ds:schemaRef ds:uri="http://schemas.microsoft.com/sharepoint/v3/contenttype/forms"/>
  </ds:schemaRefs>
</ds:datastoreItem>
</file>

<file path=customXml/itemProps3.xml><?xml version="1.0" encoding="utf-8"?>
<ds:datastoreItem xmlns:ds="http://schemas.openxmlformats.org/officeDocument/2006/customXml" ds:itemID="{B5782124-2457-4A27-A434-3567D49A15A2}">
  <ds:schemaRefs>
    <ds:schemaRef ds:uri="http://purl.org/dc/elements/1.1/"/>
    <ds:schemaRef ds:uri="http://schemas.microsoft.com/office/2006/metadata/properties"/>
    <ds:schemaRef ds:uri="http://schemas.microsoft.com/office/infopath/2007/PartnerControls"/>
    <ds:schemaRef ds:uri="1d313349-219f-45a8-805f-58f768b8dea7"/>
    <ds:schemaRef ds:uri="http://purl.org/dc/terms/"/>
    <ds:schemaRef ds:uri="http://schemas.microsoft.com/office/2006/documentManagement/types"/>
    <ds:schemaRef ds:uri="d55cdd09-8fe1-49c2-9b01-1431e0da0719"/>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129</TotalTime>
  <Words>1031</Words>
  <Application>Microsoft Office PowerPoint</Application>
  <PresentationFormat>Widescreen</PresentationFormat>
  <Paragraphs>52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Stephen Bibby Paper Development Workshop-3’ at the AMI2021 conference on 20th May 2021</vt:lpstr>
      <vt:lpstr>Aim  To fill a gap in knowledge and practice by undertaking a critical analysis of compliance and cooperation arising from power and trust relationships in situations of business collaboration</vt:lpstr>
      <vt:lpstr>Improved outcomes where collaboration takes place may feasibly come from the recognition that power and trust relationships, often unequal from the start, are overlooked and should be managed as part of a collaborative system</vt:lpstr>
      <vt:lpstr>A framework applied to taxation policy the ‘slippery slope’ (Gangl et al; 2015; Kirchler et al 2007)</vt:lpstr>
      <vt:lpstr>The research will develop and refine a detailed methodology for primary data collection method to test the ‘slippery slope’ based on 3 collaboration projects agreed with the Cardiff Capital Region programme.  • Project 1 – Industry sector cluster programme -  • Project 2 – Innovation challenge fund  • Project 3 – Skills CCR Graduate Scheme</vt:lpstr>
      <vt:lpstr>Publishing Plans</vt:lpstr>
      <vt:lpstr>References </vt:lpstr>
    </vt:vector>
  </TitlesOfParts>
  <Company>Cardiff Met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Stephen Bibby</dc:title>
  <dc:creator>Bibby, Stephen</dc:creator>
  <cp:lastModifiedBy>Bibby, Stephen</cp:lastModifiedBy>
  <cp:revision>10</cp:revision>
  <dcterms:created xsi:type="dcterms:W3CDTF">2021-05-11T10:10:04Z</dcterms:created>
  <dcterms:modified xsi:type="dcterms:W3CDTF">2021-05-11T12:19:18Z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0x010100B89BB07CB00AC6498D3D7CE209B6CC23</vt:lpwstr>
  </property>
</Properties>
</file>