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305" r:id="rId4"/>
    <p:sldId id="297" r:id="rId5"/>
    <p:sldId id="306" r:id="rId6"/>
    <p:sldId id="307" r:id="rId7"/>
    <p:sldId id="308" r:id="rId8"/>
    <p:sldId id="309" r:id="rId9"/>
    <p:sldId id="30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1279" autoAdjust="0"/>
  </p:normalViewPr>
  <p:slideViewPr>
    <p:cSldViewPr snapToGrid="0">
      <p:cViewPr varScale="1">
        <p:scale>
          <a:sx n="105" d="100"/>
          <a:sy n="105" d="100"/>
        </p:scale>
        <p:origin x="804" y="108"/>
      </p:cViewPr>
      <p:guideLst/>
    </p:cSldViewPr>
  </p:slideViewPr>
  <p:outlineViewPr>
    <p:cViewPr>
      <p:scale>
        <a:sx n="33" d="100"/>
        <a:sy n="33" d="100"/>
      </p:scale>
      <p:origin x="0" y="-268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0E1EF-5DFE-4300-A1A2-05792B1F62F4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1231A-528D-41D8-83A4-BDA56CABA3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034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Activity since previous LMC</a:t>
            </a:r>
            <a:r>
              <a:rPr lang="en-GB" baseline="0" dirty="0" smtClean="0"/>
              <a:t> –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1231A-528D-41D8-83A4-BDA56CABA34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30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" y="5492402"/>
            <a:ext cx="4068148" cy="13061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898" y="5257800"/>
            <a:ext cx="3087474" cy="154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5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657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43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818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999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2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15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01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856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5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67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12180-18B3-4CC9-B6FF-4EC9138256E0}" type="datetimeFigureOut">
              <a:rPr lang="en-GB" smtClean="0"/>
              <a:t>15/05/2021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85BC1-F245-478B-997C-12B4BCBCA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25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27029"/>
            <a:ext cx="9144000" cy="1053145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Round Control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18016"/>
            <a:ext cx="9144000" cy="1009996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Window Cleaning Warehouse and Cardiff Metropolitan University Knowledge </a:t>
            </a:r>
            <a:r>
              <a:rPr lang="en-GB" dirty="0">
                <a:solidFill>
                  <a:schemeClr val="bg1"/>
                </a:solidFill>
              </a:rPr>
              <a:t>Transfer Partnership</a:t>
            </a:r>
            <a:endParaRPr lang="en-GB" dirty="0" smtClean="0">
              <a:solidFill>
                <a:schemeClr val="bg1"/>
              </a:solidFill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06" y="-123095"/>
            <a:ext cx="2986723" cy="298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Content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          Window </a:t>
            </a:r>
            <a:r>
              <a:rPr lang="en-GB" dirty="0">
                <a:solidFill>
                  <a:schemeClr val="bg1"/>
                </a:solidFill>
              </a:rPr>
              <a:t>c</a:t>
            </a:r>
            <a:r>
              <a:rPr lang="en-GB" dirty="0" smtClean="0">
                <a:solidFill>
                  <a:schemeClr val="bg1"/>
                </a:solidFill>
              </a:rPr>
              <a:t>leaning operation</a:t>
            </a:r>
          </a:p>
          <a:p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          Problem statement</a:t>
            </a:r>
          </a:p>
          <a:p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          </a:t>
            </a:r>
            <a:r>
              <a:rPr lang="en-GB" dirty="0" smtClean="0">
                <a:solidFill>
                  <a:schemeClr val="bg1"/>
                </a:solidFill>
              </a:rPr>
              <a:t>Solution summary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           System architecture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           Extendible </a:t>
            </a:r>
            <a:r>
              <a:rPr lang="en-GB" dirty="0">
                <a:solidFill>
                  <a:schemeClr val="bg1"/>
                </a:solidFill>
              </a:rPr>
              <a:t>business model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45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9691" y="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Window Cleaning Transformation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79121" y="1021657"/>
            <a:ext cx="10515600" cy="5442615"/>
          </a:xfrm>
        </p:spPr>
        <p:txBody>
          <a:bodyPr>
            <a:noAutofit/>
          </a:bodyPr>
          <a:lstStyle/>
          <a:p>
            <a:pPr>
              <a:lnSpc>
                <a:spcPct val="250000"/>
              </a:lnSpc>
            </a:pPr>
            <a:r>
              <a:rPr lang="en-GB" dirty="0" smtClean="0">
                <a:solidFill>
                  <a:schemeClr val="bg1"/>
                </a:solidFill>
              </a:rPr>
              <a:t>Started as a bucket and ladder business</a:t>
            </a:r>
          </a:p>
          <a:p>
            <a:pPr>
              <a:lnSpc>
                <a:spcPct val="250000"/>
              </a:lnSpc>
            </a:pPr>
            <a:r>
              <a:rPr lang="en-GB" dirty="0" smtClean="0">
                <a:solidFill>
                  <a:schemeClr val="bg1"/>
                </a:solidFill>
              </a:rPr>
              <a:t>Advanced into a high tech industry </a:t>
            </a:r>
          </a:p>
          <a:p>
            <a:pPr lvl="1">
              <a:lnSpc>
                <a:spcPct val="250000"/>
              </a:lnSpc>
            </a:pPr>
            <a:r>
              <a:rPr lang="en-GB" dirty="0" smtClean="0">
                <a:solidFill>
                  <a:schemeClr val="bg1"/>
                </a:solidFill>
              </a:rPr>
              <a:t>Water purification</a:t>
            </a:r>
          </a:p>
          <a:p>
            <a:pPr lvl="1">
              <a:lnSpc>
                <a:spcPct val="250000"/>
              </a:lnSpc>
            </a:pPr>
            <a:r>
              <a:rPr lang="en-GB" dirty="0" smtClean="0">
                <a:solidFill>
                  <a:schemeClr val="bg1"/>
                </a:solidFill>
              </a:rPr>
              <a:t>Specialised van systems</a:t>
            </a:r>
          </a:p>
          <a:p>
            <a:pPr>
              <a:lnSpc>
                <a:spcPct val="250000"/>
              </a:lnSpc>
            </a:pPr>
            <a:r>
              <a:rPr lang="en-GB" dirty="0" smtClean="0">
                <a:solidFill>
                  <a:schemeClr val="bg1"/>
                </a:solidFill>
              </a:rPr>
              <a:t>Next step industry 4.0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022" y="1021656"/>
            <a:ext cx="4654491" cy="457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5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9691" y="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Problem statement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79121" y="710761"/>
            <a:ext cx="10515600" cy="5442615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bg1"/>
                </a:solidFill>
              </a:rPr>
              <a:t>Covid-19 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bg1"/>
                </a:solidFill>
              </a:rPr>
              <a:t>Complex job </a:t>
            </a:r>
            <a:r>
              <a:rPr lang="en-GB" dirty="0" smtClean="0">
                <a:solidFill>
                  <a:schemeClr val="bg1"/>
                </a:solidFill>
              </a:rPr>
              <a:t>scheduling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bg1"/>
                </a:solidFill>
              </a:rPr>
              <a:t>Routes not optimised for industry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bg1"/>
                </a:solidFill>
              </a:rPr>
              <a:t>Water, chemical and fuel waste</a:t>
            </a:r>
          </a:p>
          <a:p>
            <a:pPr>
              <a:lnSpc>
                <a:spcPct val="200000"/>
              </a:lnSpc>
            </a:pPr>
            <a:endParaRPr lang="en-GB" dirty="0" smtClean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663" y="758075"/>
            <a:ext cx="5839327" cy="283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74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9691" y="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Solution summary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79121" y="710761"/>
            <a:ext cx="10515600" cy="5442615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bg1"/>
                </a:solidFill>
              </a:rPr>
              <a:t>Optimise route based on domain and geospatial data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bg1"/>
                </a:solidFill>
              </a:rPr>
              <a:t>Scalable for cleaning demand from Covid-19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bg1"/>
                </a:solidFill>
              </a:rPr>
              <a:t>Predict water usage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solidFill>
                  <a:schemeClr val="bg1"/>
                </a:solidFill>
              </a:rPr>
              <a:t>Predict reverse osmosis efficiency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chemeClr val="bg1"/>
                </a:solidFill>
              </a:rPr>
              <a:t>Cyber Physical System to predict and automate </a:t>
            </a:r>
            <a:r>
              <a:rPr lang="en-GB" dirty="0" smtClean="0">
                <a:solidFill>
                  <a:schemeClr val="bg1"/>
                </a:solidFill>
              </a:rPr>
              <a:t>workflow</a:t>
            </a:r>
          </a:p>
          <a:p>
            <a:pPr>
              <a:lnSpc>
                <a:spcPct val="200000"/>
              </a:lnSpc>
            </a:pPr>
            <a:endParaRPr lang="en-GB" dirty="0" smtClean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endParaRPr lang="en-GB" dirty="0" smtClean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endParaRPr lang="en-GB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2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9691" y="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System Architecture</a:t>
            </a:r>
            <a:endParaRPr lang="en-GB" sz="24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66646" y="948072"/>
            <a:ext cx="8447839" cy="5404601"/>
            <a:chOff x="104782454" y="108645179"/>
            <a:chExt cx="7807828" cy="4995697"/>
          </a:xfrm>
        </p:grpSpPr>
        <p:pic>
          <p:nvPicPr>
            <p:cNvPr id="1027" name="Picture 3" descr="iOS logo and symbol, meaning, history, 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89350" y="109158489"/>
              <a:ext cx="1112370" cy="514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Android Logo - PNG and Vector - Logo Downloa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89350" y="109753262"/>
              <a:ext cx="987931" cy="889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Windows — Story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02" t="44287" r="12735" b="22478"/>
            <a:stretch>
              <a:fillRect/>
            </a:stretch>
          </p:blipFill>
          <p:spPr bwMode="auto">
            <a:xfrm>
              <a:off x="104782454" y="110810115"/>
              <a:ext cx="1996505" cy="465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Linux Logo | Linux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877705" y="111427280"/>
              <a:ext cx="1805214" cy="893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World Wide Web Logo Images 07 60747 JPG Imag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177857" y="112320950"/>
              <a:ext cx="1319926" cy="131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493171" y="109583731"/>
              <a:ext cx="1708055" cy="3648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>
              <a:off x="106418270" y="109419887"/>
              <a:ext cx="1083365" cy="1987826"/>
            </a:xfrm>
            <a:prstGeom prst="straightConnector1">
              <a:avLst/>
            </a:prstGeom>
            <a:noFill/>
            <a:ln w="31750">
              <a:solidFill>
                <a:srgbClr val="ED7D3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>
              <a:off x="106289061" y="110205078"/>
              <a:ext cx="1222513" cy="1202635"/>
            </a:xfrm>
            <a:prstGeom prst="straightConnector1">
              <a:avLst/>
            </a:prstGeom>
            <a:noFill/>
            <a:ln w="31750">
              <a:solidFill>
                <a:srgbClr val="ED7D3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</p:cxn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>
              <a:off x="106786017" y="111049904"/>
              <a:ext cx="735496" cy="377687"/>
            </a:xfrm>
            <a:prstGeom prst="straightConnector1">
              <a:avLst/>
            </a:prstGeom>
            <a:noFill/>
            <a:ln w="31750">
              <a:solidFill>
                <a:srgbClr val="ED7D3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 flipV="1">
              <a:off x="106676687" y="111427591"/>
              <a:ext cx="824948" cy="457200"/>
            </a:xfrm>
            <a:prstGeom prst="straightConnector1">
              <a:avLst/>
            </a:prstGeom>
            <a:noFill/>
            <a:ln w="31750">
              <a:solidFill>
                <a:srgbClr val="ED7D3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</p:cxn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 flipV="1">
              <a:off x="106497783" y="111447470"/>
              <a:ext cx="993913" cy="1540565"/>
            </a:xfrm>
            <a:prstGeom prst="straightConnector1">
              <a:avLst/>
            </a:prstGeom>
            <a:noFill/>
            <a:ln w="31750">
              <a:solidFill>
                <a:srgbClr val="ED7D3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</p:cxnSp>
        <p:pic>
          <p:nvPicPr>
            <p:cNvPr id="1038" name="Picture 14" descr="Sprinter Van Illustration. Vector Illustration of a delivery van.  #sprintervan #vanlife #campervan #deliveryva… | Vans logo, Van life,  Graphic design illustration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51" t="31438" r="24596" b="30675"/>
            <a:stretch>
              <a:fillRect/>
            </a:stretch>
          </p:blipFill>
          <p:spPr bwMode="auto">
            <a:xfrm>
              <a:off x="109839468" y="111020086"/>
              <a:ext cx="2750814" cy="1271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Picture 15" descr="IMG_20210514_00224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24" t="24686" r="8107" b="22495"/>
            <a:stretch>
              <a:fillRect/>
            </a:stretch>
          </p:blipFill>
          <p:spPr bwMode="auto">
            <a:xfrm rot="5400000">
              <a:off x="110031711" y="109207340"/>
              <a:ext cx="2362996" cy="1238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>
              <a:off x="109161469" y="111626374"/>
              <a:ext cx="685800" cy="9939"/>
            </a:xfrm>
            <a:prstGeom prst="straightConnector1">
              <a:avLst/>
            </a:prstGeom>
            <a:noFill/>
            <a:ln w="31750">
              <a:solidFill>
                <a:srgbClr val="ED7D3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</p:cxnSp>
        <p:pic>
          <p:nvPicPr>
            <p:cNvPr id="1041" name="Picture 17" descr="Bluetooth® Technology Website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45324" y="110568023"/>
              <a:ext cx="1008342" cy="1008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35730" y="1597574"/>
            <a:ext cx="3201839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Multi-platform UI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err="1" smtClean="0">
                <a:solidFill>
                  <a:schemeClr val="bg1"/>
                </a:solidFill>
              </a:rPr>
              <a:t>IoT</a:t>
            </a:r>
            <a:r>
              <a:rPr lang="en-GB" sz="2800" dirty="0" smtClean="0">
                <a:solidFill>
                  <a:schemeClr val="bg1"/>
                </a:solidFill>
              </a:rPr>
              <a:t> hardware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Water usage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Water purity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Temperature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GPS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Tank level</a:t>
            </a:r>
          </a:p>
        </p:txBody>
      </p:sp>
    </p:spTree>
    <p:extLst>
      <p:ext uri="{BB962C8B-B14F-4D97-AF65-F5344CB8AC3E}">
        <p14:creationId xmlns:p14="http://schemas.microsoft.com/office/powerpoint/2010/main" val="7400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9691" y="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System Architecture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7429" y="1325563"/>
            <a:ext cx="799007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Scalable secure application programming interface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Scalable </a:t>
            </a:r>
            <a:r>
              <a:rPr lang="en-GB" sz="2800" dirty="0" err="1" smtClean="0">
                <a:solidFill>
                  <a:schemeClr val="bg1"/>
                </a:solidFill>
              </a:rPr>
              <a:t>serverless</a:t>
            </a:r>
            <a:r>
              <a:rPr lang="en-GB" sz="2800" dirty="0" smtClean="0">
                <a:solidFill>
                  <a:schemeClr val="bg1"/>
                </a:solidFill>
              </a:rPr>
              <a:t> functions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Real-time database</a:t>
            </a:r>
          </a:p>
        </p:txBody>
      </p:sp>
      <p:pic>
        <p:nvPicPr>
          <p:cNvPr id="2050" name="Picture 2" descr="Sprinter Van Illustration. Vector Illustration of a delivery van.  #sprintervan #vanlife #campervan #deliveryva… | Vans logo, Van life,  Graphic design illustr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1" t="31438" r="24596" b="30675"/>
          <a:stretch>
            <a:fillRect/>
          </a:stretch>
        </p:blipFill>
        <p:spPr bwMode="auto">
          <a:xfrm>
            <a:off x="542259" y="4476410"/>
            <a:ext cx="2751138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IMG_20210514_00224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4" t="24686" r="8107" b="22495"/>
          <a:stretch>
            <a:fillRect/>
          </a:stretch>
        </p:blipFill>
        <p:spPr bwMode="auto">
          <a:xfrm rot="5400000">
            <a:off x="631051" y="2543630"/>
            <a:ext cx="2362200" cy="123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cxnSp>
        <p:nvCxnSpPr>
          <p:cNvPr id="2052" name="AutoShape 4"/>
          <p:cNvCxnSpPr>
            <a:cxnSpLocks noChangeShapeType="1"/>
          </p:cNvCxnSpPr>
          <p:nvPr/>
        </p:nvCxnSpPr>
        <p:spPr bwMode="auto">
          <a:xfrm flipV="1">
            <a:off x="3293397" y="4933610"/>
            <a:ext cx="527050" cy="19050"/>
          </a:xfrm>
          <a:prstGeom prst="straightConnector1">
            <a:avLst/>
          </a:prstGeom>
          <a:noFill/>
          <a:ln w="31750">
            <a:solidFill>
              <a:srgbClr val="ED7D3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pic>
        <p:nvPicPr>
          <p:cNvPr id="2053" name="Picture 5" descr="Create a multiregional http monitor in less than five minutes with google cloud  function | by David Verdejo | bluekiri | Medi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4" t="17113" r="15973" b="9903"/>
          <a:stretch>
            <a:fillRect/>
          </a:stretch>
        </p:blipFill>
        <p:spPr bwMode="auto">
          <a:xfrm>
            <a:off x="6514434" y="4344648"/>
            <a:ext cx="2219325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How to use Google API Gateway with Cloud Run | by Felipe Martinez | Google  Cloud - Community | Medi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0" t="62637" r="31401"/>
          <a:stretch>
            <a:fillRect/>
          </a:stretch>
        </p:blipFill>
        <p:spPr bwMode="auto">
          <a:xfrm>
            <a:off x="3820447" y="4543085"/>
            <a:ext cx="2359025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AutoShape 7"/>
          <p:cNvCxnSpPr>
            <a:cxnSpLocks noChangeShapeType="1"/>
          </p:cNvCxnSpPr>
          <p:nvPr/>
        </p:nvCxnSpPr>
        <p:spPr bwMode="auto">
          <a:xfrm>
            <a:off x="6066759" y="4952660"/>
            <a:ext cx="447675" cy="0"/>
          </a:xfrm>
          <a:prstGeom prst="straightConnector1">
            <a:avLst/>
          </a:prstGeom>
          <a:noFill/>
          <a:ln w="31750">
            <a:solidFill>
              <a:srgbClr val="ED7D3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pic>
        <p:nvPicPr>
          <p:cNvPr id="2056" name="Picture 8" descr="Getting Started with Firebase Firestore | by Jason Byrne | FloSports  Engineer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5" r="11389"/>
          <a:stretch>
            <a:fillRect/>
          </a:stretch>
        </p:blipFill>
        <p:spPr bwMode="auto">
          <a:xfrm>
            <a:off x="9349023" y="4393861"/>
            <a:ext cx="2495550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7" name="AutoShape 9"/>
          <p:cNvCxnSpPr>
            <a:cxnSpLocks noChangeShapeType="1"/>
          </p:cNvCxnSpPr>
          <p:nvPr/>
        </p:nvCxnSpPr>
        <p:spPr bwMode="auto">
          <a:xfrm>
            <a:off x="8760746" y="4925380"/>
            <a:ext cx="588277" cy="1"/>
          </a:xfrm>
          <a:prstGeom prst="straightConnector1">
            <a:avLst/>
          </a:prstGeom>
          <a:noFill/>
          <a:ln w="31750">
            <a:solidFill>
              <a:srgbClr val="ED7D3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6514434" y="5560673"/>
            <a:ext cx="2081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Write job monitoring data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4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9691" y="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System Architecture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794" y="1232235"/>
            <a:ext cx="63620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Artificial intelligence to optimise routes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Update all employee schedules</a:t>
            </a: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810" y="3524724"/>
            <a:ext cx="1660359" cy="3161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34" name="Picture 2" descr="Getting Started with Firebase Firestore | by Jason Byrne | FloSports  Engineer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5" r="11389"/>
          <a:stretch>
            <a:fillRect/>
          </a:stretch>
        </p:blipFill>
        <p:spPr bwMode="auto">
          <a:xfrm>
            <a:off x="1264222" y="2996834"/>
            <a:ext cx="2495550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810" y="167731"/>
            <a:ext cx="1660359" cy="3161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cxnSp>
        <p:nvCxnSpPr>
          <p:cNvPr id="36" name="AutoShape 5"/>
          <p:cNvCxnSpPr>
            <a:cxnSpLocks noChangeShapeType="1"/>
            <a:stCxn id="38" idx="3"/>
            <a:endCxn id="35" idx="1"/>
          </p:cNvCxnSpPr>
          <p:nvPr/>
        </p:nvCxnSpPr>
        <p:spPr bwMode="auto">
          <a:xfrm flipV="1">
            <a:off x="6364957" y="1748664"/>
            <a:ext cx="1892853" cy="1731564"/>
          </a:xfrm>
          <a:prstGeom prst="straightConnector1">
            <a:avLst/>
          </a:prstGeom>
          <a:noFill/>
          <a:ln w="31750" algn="ctr">
            <a:solidFill>
              <a:srgbClr val="ED7D3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cxnSp>
        <p:nvCxnSpPr>
          <p:cNvPr id="37" name="AutoShape 6"/>
          <p:cNvCxnSpPr>
            <a:cxnSpLocks noChangeShapeType="1"/>
          </p:cNvCxnSpPr>
          <p:nvPr/>
        </p:nvCxnSpPr>
        <p:spPr bwMode="auto">
          <a:xfrm>
            <a:off x="6364957" y="3488148"/>
            <a:ext cx="1892853" cy="1580933"/>
          </a:xfrm>
          <a:prstGeom prst="straightConnector1">
            <a:avLst/>
          </a:prstGeom>
          <a:noFill/>
          <a:ln w="31750" algn="ctr">
            <a:solidFill>
              <a:srgbClr val="ED7D3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807" y="2884221"/>
            <a:ext cx="2248150" cy="1192014"/>
          </a:xfrm>
          <a:prstGeom prst="rect">
            <a:avLst/>
          </a:prstGeom>
        </p:spPr>
      </p:pic>
      <p:cxnSp>
        <p:nvCxnSpPr>
          <p:cNvPr id="39" name="AutoShape 4"/>
          <p:cNvCxnSpPr>
            <a:cxnSpLocks noChangeShapeType="1"/>
            <a:endCxn id="38" idx="1"/>
          </p:cNvCxnSpPr>
          <p:nvPr/>
        </p:nvCxnSpPr>
        <p:spPr bwMode="auto">
          <a:xfrm flipV="1">
            <a:off x="3739896" y="3480228"/>
            <a:ext cx="376911" cy="7920"/>
          </a:xfrm>
          <a:prstGeom prst="straightConnector1">
            <a:avLst/>
          </a:prstGeom>
          <a:noFill/>
          <a:ln w="31750">
            <a:solidFill>
              <a:srgbClr val="ED7D3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4122740" y="4076235"/>
            <a:ext cx="2242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Cyber Physical System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10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9691" y="0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Extendible business model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114" y="2166802"/>
            <a:ext cx="3194670" cy="20421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114" y="4165979"/>
            <a:ext cx="3194670" cy="20421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805" y="3805535"/>
            <a:ext cx="3648804" cy="720888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3" idx="3"/>
            <a:endCxn id="7" idx="1"/>
          </p:cNvCxnSpPr>
          <p:nvPr/>
        </p:nvCxnSpPr>
        <p:spPr>
          <a:xfrm>
            <a:off x="3986784" y="3187898"/>
            <a:ext cx="658021" cy="97808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7" idx="1"/>
          </p:cNvCxnSpPr>
          <p:nvPr/>
        </p:nvCxnSpPr>
        <p:spPr>
          <a:xfrm flipV="1">
            <a:off x="3986784" y="4165979"/>
            <a:ext cx="658021" cy="123812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6795" y="2532888"/>
            <a:ext cx="2660786" cy="2965986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8293609" y="4092827"/>
            <a:ext cx="433186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17729" y="1102311"/>
            <a:ext cx="65698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Use for other industries affected by COVID-19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Driving </a:t>
            </a:r>
            <a:r>
              <a:rPr lang="en-US" sz="2400" dirty="0">
                <a:solidFill>
                  <a:schemeClr val="bg1"/>
                </a:solidFill>
              </a:rPr>
              <a:t>instructors,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Personal </a:t>
            </a:r>
            <a:r>
              <a:rPr lang="en-US" sz="2400" dirty="0">
                <a:solidFill>
                  <a:schemeClr val="bg1"/>
                </a:solidFill>
              </a:rPr>
              <a:t>trainers,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Mobile </a:t>
            </a:r>
            <a:r>
              <a:rPr lang="en-US" sz="2400" dirty="0">
                <a:solidFill>
                  <a:schemeClr val="bg1"/>
                </a:solidFill>
              </a:rPr>
              <a:t>vaulters and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Home </a:t>
            </a:r>
            <a:r>
              <a:rPr lang="en-US" sz="2400" dirty="0">
                <a:solidFill>
                  <a:schemeClr val="bg1"/>
                </a:solidFill>
              </a:rPr>
              <a:t>and domiciliary </a:t>
            </a:r>
            <a:r>
              <a:rPr lang="en-US" sz="2400" dirty="0" err="1">
                <a:solidFill>
                  <a:schemeClr val="bg1"/>
                </a:solidFill>
              </a:rPr>
              <a:t>carers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25038</TotalTime>
  <Words>176</Words>
  <Application>Microsoft Office PowerPoint</Application>
  <PresentationFormat>Widescreen</PresentationFormat>
  <Paragraphs>56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Round Control</vt:lpstr>
      <vt:lpstr>Content</vt:lpstr>
      <vt:lpstr>Window Cleaning Transformation</vt:lpstr>
      <vt:lpstr>Problem statement</vt:lpstr>
      <vt:lpstr>Solution summary</vt:lpstr>
      <vt:lpstr>System Architecture</vt:lpstr>
      <vt:lpstr>System Architecture</vt:lpstr>
      <vt:lpstr>System Architecture</vt:lpstr>
      <vt:lpstr>Extendible business model</vt:lpstr>
    </vt:vector>
  </TitlesOfParts>
  <Company>Cardiff Met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 Cleaning Warehouse and Cardiff Metropolitan University</dc:title>
  <dc:creator>Brown, Sion Ellis</dc:creator>
  <cp:lastModifiedBy>Brown, Sion Ellis</cp:lastModifiedBy>
  <cp:revision>222</cp:revision>
  <dcterms:created xsi:type="dcterms:W3CDTF">2019-10-31T14:09:24Z</dcterms:created>
  <dcterms:modified xsi:type="dcterms:W3CDTF">2021-05-15T11:10:31Z</dcterms:modified>
</cp:coreProperties>
</file>