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1"/>
  </p:notesMasterIdLst>
  <p:sldIdLst>
    <p:sldId id="256" r:id="rId2"/>
    <p:sldId id="259" r:id="rId3"/>
    <p:sldId id="265" r:id="rId4"/>
    <p:sldId id="262" r:id="rId5"/>
    <p:sldId id="260" r:id="rId6"/>
    <p:sldId id="267" r:id="rId7"/>
    <p:sldId id="268" r:id="rId8"/>
    <p:sldId id="263" r:id="rId9"/>
    <p:sldId id="269" r:id="rId1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011" autoAdjust="0"/>
    <p:restoredTop sz="94660"/>
  </p:normalViewPr>
  <p:slideViewPr>
    <p:cSldViewPr snapToGrid="0">
      <p:cViewPr varScale="1">
        <p:scale>
          <a:sx n="88" d="100"/>
          <a:sy n="88" d="100"/>
        </p:scale>
        <p:origin x="206" y="77"/>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MY"/>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3FCA7E1-61FB-4DCE-A78A-93ED97F93034}" type="datetimeFigureOut">
              <a:rPr lang="en-MY" smtClean="0"/>
              <a:t>15/5/2021</a:t>
            </a:fld>
            <a:endParaRPr lang="en-MY"/>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MY"/>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MY"/>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MY"/>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CDD5FE1-97A9-441B-93B9-36E111DF8BA6}" type="slidenum">
              <a:rPr lang="en-MY" smtClean="0"/>
              <a:t>‹#›</a:t>
            </a:fld>
            <a:endParaRPr lang="en-MY"/>
          </a:p>
        </p:txBody>
      </p:sp>
    </p:spTree>
    <p:extLst>
      <p:ext uri="{BB962C8B-B14F-4D97-AF65-F5344CB8AC3E}">
        <p14:creationId xmlns:p14="http://schemas.microsoft.com/office/powerpoint/2010/main" val="202042434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E6FC97-03AD-4817-AA02-53115A4A51A0}"/>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MY"/>
          </a:p>
        </p:txBody>
      </p:sp>
      <p:sp>
        <p:nvSpPr>
          <p:cNvPr id="3" name="Subtitle 2">
            <a:extLst>
              <a:ext uri="{FF2B5EF4-FFF2-40B4-BE49-F238E27FC236}">
                <a16:creationId xmlns:a16="http://schemas.microsoft.com/office/drawing/2014/main" id="{482E0297-80C4-4C8E-9985-BDB3B25E076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MY"/>
          </a:p>
        </p:txBody>
      </p:sp>
      <p:sp>
        <p:nvSpPr>
          <p:cNvPr id="4" name="Date Placeholder 3">
            <a:extLst>
              <a:ext uri="{FF2B5EF4-FFF2-40B4-BE49-F238E27FC236}">
                <a16:creationId xmlns:a16="http://schemas.microsoft.com/office/drawing/2014/main" id="{5A8058C1-9DDF-4FD8-9883-9549ED843099}"/>
              </a:ext>
            </a:extLst>
          </p:cNvPr>
          <p:cNvSpPr>
            <a:spLocks noGrp="1"/>
          </p:cNvSpPr>
          <p:nvPr>
            <p:ph type="dt" sz="half" idx="10"/>
          </p:nvPr>
        </p:nvSpPr>
        <p:spPr/>
        <p:txBody>
          <a:bodyPr/>
          <a:lstStyle/>
          <a:p>
            <a:fld id="{ED9AC0DE-87FC-4154-82C5-1A6324A6E6A0}" type="datetime1">
              <a:rPr lang="en-MY" smtClean="0"/>
              <a:t>15/5/2021</a:t>
            </a:fld>
            <a:endParaRPr lang="en-MY"/>
          </a:p>
        </p:txBody>
      </p:sp>
      <p:sp>
        <p:nvSpPr>
          <p:cNvPr id="5" name="Footer Placeholder 4">
            <a:extLst>
              <a:ext uri="{FF2B5EF4-FFF2-40B4-BE49-F238E27FC236}">
                <a16:creationId xmlns:a16="http://schemas.microsoft.com/office/drawing/2014/main" id="{ED768FF7-A30E-46A9-8CE6-77C19E90C734}"/>
              </a:ext>
            </a:extLst>
          </p:cNvPr>
          <p:cNvSpPr>
            <a:spLocks noGrp="1"/>
          </p:cNvSpPr>
          <p:nvPr>
            <p:ph type="ftr" sz="quarter" idx="11"/>
          </p:nvPr>
        </p:nvSpPr>
        <p:spPr/>
        <p:txBody>
          <a:bodyPr/>
          <a:lstStyle/>
          <a:p>
            <a:r>
              <a:rPr lang="en-MY"/>
              <a:t>AMI 2021</a:t>
            </a:r>
          </a:p>
        </p:txBody>
      </p:sp>
      <p:sp>
        <p:nvSpPr>
          <p:cNvPr id="6" name="Slide Number Placeholder 5">
            <a:extLst>
              <a:ext uri="{FF2B5EF4-FFF2-40B4-BE49-F238E27FC236}">
                <a16:creationId xmlns:a16="http://schemas.microsoft.com/office/drawing/2014/main" id="{201F4EAB-E7AB-432B-87FE-2CBC7739EB06}"/>
              </a:ext>
            </a:extLst>
          </p:cNvPr>
          <p:cNvSpPr>
            <a:spLocks noGrp="1"/>
          </p:cNvSpPr>
          <p:nvPr>
            <p:ph type="sldNum" sz="quarter" idx="12"/>
          </p:nvPr>
        </p:nvSpPr>
        <p:spPr/>
        <p:txBody>
          <a:bodyPr/>
          <a:lstStyle/>
          <a:p>
            <a:fld id="{23C2E224-64CB-4B4A-B3D3-532717D6DA39}" type="slidenum">
              <a:rPr lang="en-MY" smtClean="0"/>
              <a:t>‹#›</a:t>
            </a:fld>
            <a:endParaRPr lang="en-MY"/>
          </a:p>
        </p:txBody>
      </p:sp>
    </p:spTree>
    <p:extLst>
      <p:ext uri="{BB962C8B-B14F-4D97-AF65-F5344CB8AC3E}">
        <p14:creationId xmlns:p14="http://schemas.microsoft.com/office/powerpoint/2010/main" val="2540791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5FB129-B4C6-4683-B77C-39AD3DFA1F8E}"/>
              </a:ext>
            </a:extLst>
          </p:cNvPr>
          <p:cNvSpPr>
            <a:spLocks noGrp="1"/>
          </p:cNvSpPr>
          <p:nvPr>
            <p:ph type="title"/>
          </p:nvPr>
        </p:nvSpPr>
        <p:spPr/>
        <p:txBody>
          <a:bodyPr/>
          <a:lstStyle/>
          <a:p>
            <a:r>
              <a:rPr lang="en-US"/>
              <a:t>Click to edit Master title style</a:t>
            </a:r>
            <a:endParaRPr lang="en-MY"/>
          </a:p>
        </p:txBody>
      </p:sp>
      <p:sp>
        <p:nvSpPr>
          <p:cNvPr id="3" name="Vertical Text Placeholder 2">
            <a:extLst>
              <a:ext uri="{FF2B5EF4-FFF2-40B4-BE49-F238E27FC236}">
                <a16:creationId xmlns:a16="http://schemas.microsoft.com/office/drawing/2014/main" id="{BBFD9BE3-5155-4FA8-B940-F9C900FE4F18}"/>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MY"/>
          </a:p>
        </p:txBody>
      </p:sp>
      <p:sp>
        <p:nvSpPr>
          <p:cNvPr id="4" name="Date Placeholder 3">
            <a:extLst>
              <a:ext uri="{FF2B5EF4-FFF2-40B4-BE49-F238E27FC236}">
                <a16:creationId xmlns:a16="http://schemas.microsoft.com/office/drawing/2014/main" id="{5CF9E3F1-CD68-465A-8D9B-015BF074300A}"/>
              </a:ext>
            </a:extLst>
          </p:cNvPr>
          <p:cNvSpPr>
            <a:spLocks noGrp="1"/>
          </p:cNvSpPr>
          <p:nvPr>
            <p:ph type="dt" sz="half" idx="10"/>
          </p:nvPr>
        </p:nvSpPr>
        <p:spPr/>
        <p:txBody>
          <a:bodyPr/>
          <a:lstStyle/>
          <a:p>
            <a:fld id="{6EF63097-A72E-4940-8066-C82410893438}" type="datetime1">
              <a:rPr lang="en-MY" smtClean="0"/>
              <a:t>15/5/2021</a:t>
            </a:fld>
            <a:endParaRPr lang="en-MY"/>
          </a:p>
        </p:txBody>
      </p:sp>
      <p:sp>
        <p:nvSpPr>
          <p:cNvPr id="5" name="Footer Placeholder 4">
            <a:extLst>
              <a:ext uri="{FF2B5EF4-FFF2-40B4-BE49-F238E27FC236}">
                <a16:creationId xmlns:a16="http://schemas.microsoft.com/office/drawing/2014/main" id="{EF597285-2340-4C92-9444-31B872319300}"/>
              </a:ext>
            </a:extLst>
          </p:cNvPr>
          <p:cNvSpPr>
            <a:spLocks noGrp="1"/>
          </p:cNvSpPr>
          <p:nvPr>
            <p:ph type="ftr" sz="quarter" idx="11"/>
          </p:nvPr>
        </p:nvSpPr>
        <p:spPr/>
        <p:txBody>
          <a:bodyPr/>
          <a:lstStyle/>
          <a:p>
            <a:r>
              <a:rPr lang="en-MY"/>
              <a:t>AMI 2021</a:t>
            </a:r>
          </a:p>
        </p:txBody>
      </p:sp>
      <p:sp>
        <p:nvSpPr>
          <p:cNvPr id="6" name="Slide Number Placeholder 5">
            <a:extLst>
              <a:ext uri="{FF2B5EF4-FFF2-40B4-BE49-F238E27FC236}">
                <a16:creationId xmlns:a16="http://schemas.microsoft.com/office/drawing/2014/main" id="{C53D4779-00BC-4485-97AA-7364B695526E}"/>
              </a:ext>
            </a:extLst>
          </p:cNvPr>
          <p:cNvSpPr>
            <a:spLocks noGrp="1"/>
          </p:cNvSpPr>
          <p:nvPr>
            <p:ph type="sldNum" sz="quarter" idx="12"/>
          </p:nvPr>
        </p:nvSpPr>
        <p:spPr/>
        <p:txBody>
          <a:bodyPr/>
          <a:lstStyle/>
          <a:p>
            <a:fld id="{23C2E224-64CB-4B4A-B3D3-532717D6DA39}" type="slidenum">
              <a:rPr lang="en-MY" smtClean="0"/>
              <a:t>‹#›</a:t>
            </a:fld>
            <a:endParaRPr lang="en-MY"/>
          </a:p>
        </p:txBody>
      </p:sp>
    </p:spTree>
    <p:extLst>
      <p:ext uri="{BB962C8B-B14F-4D97-AF65-F5344CB8AC3E}">
        <p14:creationId xmlns:p14="http://schemas.microsoft.com/office/powerpoint/2010/main" val="3253532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D38C4B10-074E-4BAA-8580-8491DBEA34A9}"/>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MY"/>
          </a:p>
        </p:txBody>
      </p:sp>
      <p:sp>
        <p:nvSpPr>
          <p:cNvPr id="3" name="Vertical Text Placeholder 2">
            <a:extLst>
              <a:ext uri="{FF2B5EF4-FFF2-40B4-BE49-F238E27FC236}">
                <a16:creationId xmlns:a16="http://schemas.microsoft.com/office/drawing/2014/main" id="{7EDB897D-8A8D-42EB-91DF-068923EAD734}"/>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MY"/>
          </a:p>
        </p:txBody>
      </p:sp>
      <p:sp>
        <p:nvSpPr>
          <p:cNvPr id="4" name="Date Placeholder 3">
            <a:extLst>
              <a:ext uri="{FF2B5EF4-FFF2-40B4-BE49-F238E27FC236}">
                <a16:creationId xmlns:a16="http://schemas.microsoft.com/office/drawing/2014/main" id="{B3900A02-DE38-4EBD-B596-864976106DBF}"/>
              </a:ext>
            </a:extLst>
          </p:cNvPr>
          <p:cNvSpPr>
            <a:spLocks noGrp="1"/>
          </p:cNvSpPr>
          <p:nvPr>
            <p:ph type="dt" sz="half" idx="10"/>
          </p:nvPr>
        </p:nvSpPr>
        <p:spPr/>
        <p:txBody>
          <a:bodyPr/>
          <a:lstStyle/>
          <a:p>
            <a:fld id="{628BF04C-2305-4FB5-8B0E-792FB8786A81}" type="datetime1">
              <a:rPr lang="en-MY" smtClean="0"/>
              <a:t>15/5/2021</a:t>
            </a:fld>
            <a:endParaRPr lang="en-MY"/>
          </a:p>
        </p:txBody>
      </p:sp>
      <p:sp>
        <p:nvSpPr>
          <p:cNvPr id="5" name="Footer Placeholder 4">
            <a:extLst>
              <a:ext uri="{FF2B5EF4-FFF2-40B4-BE49-F238E27FC236}">
                <a16:creationId xmlns:a16="http://schemas.microsoft.com/office/drawing/2014/main" id="{43D02138-D51C-4A21-BD9C-69847FDC7795}"/>
              </a:ext>
            </a:extLst>
          </p:cNvPr>
          <p:cNvSpPr>
            <a:spLocks noGrp="1"/>
          </p:cNvSpPr>
          <p:nvPr>
            <p:ph type="ftr" sz="quarter" idx="11"/>
          </p:nvPr>
        </p:nvSpPr>
        <p:spPr/>
        <p:txBody>
          <a:bodyPr/>
          <a:lstStyle/>
          <a:p>
            <a:r>
              <a:rPr lang="en-MY"/>
              <a:t>AMI 2021</a:t>
            </a:r>
          </a:p>
        </p:txBody>
      </p:sp>
      <p:sp>
        <p:nvSpPr>
          <p:cNvPr id="6" name="Slide Number Placeholder 5">
            <a:extLst>
              <a:ext uri="{FF2B5EF4-FFF2-40B4-BE49-F238E27FC236}">
                <a16:creationId xmlns:a16="http://schemas.microsoft.com/office/drawing/2014/main" id="{15F9D38C-0924-4509-B0E7-58DEE83AE8DE}"/>
              </a:ext>
            </a:extLst>
          </p:cNvPr>
          <p:cNvSpPr>
            <a:spLocks noGrp="1"/>
          </p:cNvSpPr>
          <p:nvPr>
            <p:ph type="sldNum" sz="quarter" idx="12"/>
          </p:nvPr>
        </p:nvSpPr>
        <p:spPr/>
        <p:txBody>
          <a:bodyPr/>
          <a:lstStyle/>
          <a:p>
            <a:fld id="{23C2E224-64CB-4B4A-B3D3-532717D6DA39}" type="slidenum">
              <a:rPr lang="en-MY" smtClean="0"/>
              <a:t>‹#›</a:t>
            </a:fld>
            <a:endParaRPr lang="en-MY"/>
          </a:p>
        </p:txBody>
      </p:sp>
    </p:spTree>
    <p:extLst>
      <p:ext uri="{BB962C8B-B14F-4D97-AF65-F5344CB8AC3E}">
        <p14:creationId xmlns:p14="http://schemas.microsoft.com/office/powerpoint/2010/main" val="298363152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6079D0-71EC-4E41-A517-BA972E0B1E09}"/>
              </a:ext>
            </a:extLst>
          </p:cNvPr>
          <p:cNvSpPr>
            <a:spLocks noGrp="1"/>
          </p:cNvSpPr>
          <p:nvPr>
            <p:ph type="title"/>
          </p:nvPr>
        </p:nvSpPr>
        <p:spPr/>
        <p:txBody>
          <a:bodyPr/>
          <a:lstStyle/>
          <a:p>
            <a:r>
              <a:rPr lang="en-US"/>
              <a:t>Click to edit Master title style</a:t>
            </a:r>
            <a:endParaRPr lang="en-MY"/>
          </a:p>
        </p:txBody>
      </p:sp>
      <p:sp>
        <p:nvSpPr>
          <p:cNvPr id="3" name="Content Placeholder 2">
            <a:extLst>
              <a:ext uri="{FF2B5EF4-FFF2-40B4-BE49-F238E27FC236}">
                <a16:creationId xmlns:a16="http://schemas.microsoft.com/office/drawing/2014/main" id="{3F676A67-F571-45E3-B34B-F63B0387C17B}"/>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MY"/>
          </a:p>
        </p:txBody>
      </p:sp>
      <p:sp>
        <p:nvSpPr>
          <p:cNvPr id="4" name="Date Placeholder 3">
            <a:extLst>
              <a:ext uri="{FF2B5EF4-FFF2-40B4-BE49-F238E27FC236}">
                <a16:creationId xmlns:a16="http://schemas.microsoft.com/office/drawing/2014/main" id="{DFD06455-CCE5-41D1-A741-0709D7515736}"/>
              </a:ext>
            </a:extLst>
          </p:cNvPr>
          <p:cNvSpPr>
            <a:spLocks noGrp="1"/>
          </p:cNvSpPr>
          <p:nvPr>
            <p:ph type="dt" sz="half" idx="10"/>
          </p:nvPr>
        </p:nvSpPr>
        <p:spPr/>
        <p:txBody>
          <a:bodyPr/>
          <a:lstStyle/>
          <a:p>
            <a:fld id="{55542098-8E9A-477F-8262-4F4D171CE6E4}" type="datetime1">
              <a:rPr lang="en-MY" smtClean="0"/>
              <a:t>15/5/2021</a:t>
            </a:fld>
            <a:endParaRPr lang="en-MY"/>
          </a:p>
        </p:txBody>
      </p:sp>
      <p:sp>
        <p:nvSpPr>
          <p:cNvPr id="5" name="Footer Placeholder 4">
            <a:extLst>
              <a:ext uri="{FF2B5EF4-FFF2-40B4-BE49-F238E27FC236}">
                <a16:creationId xmlns:a16="http://schemas.microsoft.com/office/drawing/2014/main" id="{2EBD5109-8A71-4CF9-8403-7AE38EFD0665}"/>
              </a:ext>
            </a:extLst>
          </p:cNvPr>
          <p:cNvSpPr>
            <a:spLocks noGrp="1"/>
          </p:cNvSpPr>
          <p:nvPr>
            <p:ph type="ftr" sz="quarter" idx="11"/>
          </p:nvPr>
        </p:nvSpPr>
        <p:spPr/>
        <p:txBody>
          <a:bodyPr/>
          <a:lstStyle/>
          <a:p>
            <a:r>
              <a:rPr lang="en-MY"/>
              <a:t>AMI 2021</a:t>
            </a:r>
          </a:p>
        </p:txBody>
      </p:sp>
      <p:sp>
        <p:nvSpPr>
          <p:cNvPr id="6" name="Slide Number Placeholder 5">
            <a:extLst>
              <a:ext uri="{FF2B5EF4-FFF2-40B4-BE49-F238E27FC236}">
                <a16:creationId xmlns:a16="http://schemas.microsoft.com/office/drawing/2014/main" id="{5D043848-8192-440F-A103-94940A5A543D}"/>
              </a:ext>
            </a:extLst>
          </p:cNvPr>
          <p:cNvSpPr>
            <a:spLocks noGrp="1"/>
          </p:cNvSpPr>
          <p:nvPr>
            <p:ph type="sldNum" sz="quarter" idx="12"/>
          </p:nvPr>
        </p:nvSpPr>
        <p:spPr/>
        <p:txBody>
          <a:bodyPr/>
          <a:lstStyle/>
          <a:p>
            <a:fld id="{23C2E224-64CB-4B4A-B3D3-532717D6DA39}" type="slidenum">
              <a:rPr lang="en-MY" smtClean="0"/>
              <a:t>‹#›</a:t>
            </a:fld>
            <a:endParaRPr lang="en-MY"/>
          </a:p>
        </p:txBody>
      </p:sp>
    </p:spTree>
    <p:extLst>
      <p:ext uri="{BB962C8B-B14F-4D97-AF65-F5344CB8AC3E}">
        <p14:creationId xmlns:p14="http://schemas.microsoft.com/office/powerpoint/2010/main" val="37251059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2A30DB-DD78-4C18-B7E9-BBC547D1319D}"/>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MY"/>
          </a:p>
        </p:txBody>
      </p:sp>
      <p:sp>
        <p:nvSpPr>
          <p:cNvPr id="3" name="Text Placeholder 2">
            <a:extLst>
              <a:ext uri="{FF2B5EF4-FFF2-40B4-BE49-F238E27FC236}">
                <a16:creationId xmlns:a16="http://schemas.microsoft.com/office/drawing/2014/main" id="{40AB9257-FA82-4A51-A7C2-473E6E9556B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949CC701-9BC9-40C6-9148-1C140213AF3B}"/>
              </a:ext>
            </a:extLst>
          </p:cNvPr>
          <p:cNvSpPr>
            <a:spLocks noGrp="1"/>
          </p:cNvSpPr>
          <p:nvPr>
            <p:ph type="dt" sz="half" idx="10"/>
          </p:nvPr>
        </p:nvSpPr>
        <p:spPr/>
        <p:txBody>
          <a:bodyPr/>
          <a:lstStyle/>
          <a:p>
            <a:fld id="{D7944C6E-145C-447E-9152-69FAFCCE18E1}" type="datetime1">
              <a:rPr lang="en-MY" smtClean="0"/>
              <a:t>15/5/2021</a:t>
            </a:fld>
            <a:endParaRPr lang="en-MY"/>
          </a:p>
        </p:txBody>
      </p:sp>
      <p:sp>
        <p:nvSpPr>
          <p:cNvPr id="5" name="Footer Placeholder 4">
            <a:extLst>
              <a:ext uri="{FF2B5EF4-FFF2-40B4-BE49-F238E27FC236}">
                <a16:creationId xmlns:a16="http://schemas.microsoft.com/office/drawing/2014/main" id="{34A8DFD0-4F65-4161-BB81-D0314FCA5CB0}"/>
              </a:ext>
            </a:extLst>
          </p:cNvPr>
          <p:cNvSpPr>
            <a:spLocks noGrp="1"/>
          </p:cNvSpPr>
          <p:nvPr>
            <p:ph type="ftr" sz="quarter" idx="11"/>
          </p:nvPr>
        </p:nvSpPr>
        <p:spPr/>
        <p:txBody>
          <a:bodyPr/>
          <a:lstStyle/>
          <a:p>
            <a:r>
              <a:rPr lang="en-MY"/>
              <a:t>AMI 2021</a:t>
            </a:r>
          </a:p>
        </p:txBody>
      </p:sp>
      <p:sp>
        <p:nvSpPr>
          <p:cNvPr id="6" name="Slide Number Placeholder 5">
            <a:extLst>
              <a:ext uri="{FF2B5EF4-FFF2-40B4-BE49-F238E27FC236}">
                <a16:creationId xmlns:a16="http://schemas.microsoft.com/office/drawing/2014/main" id="{F327E64C-25FB-43BB-917C-5AE17EFF0851}"/>
              </a:ext>
            </a:extLst>
          </p:cNvPr>
          <p:cNvSpPr>
            <a:spLocks noGrp="1"/>
          </p:cNvSpPr>
          <p:nvPr>
            <p:ph type="sldNum" sz="quarter" idx="12"/>
          </p:nvPr>
        </p:nvSpPr>
        <p:spPr/>
        <p:txBody>
          <a:bodyPr/>
          <a:lstStyle/>
          <a:p>
            <a:fld id="{23C2E224-64CB-4B4A-B3D3-532717D6DA39}" type="slidenum">
              <a:rPr lang="en-MY" smtClean="0"/>
              <a:t>‹#›</a:t>
            </a:fld>
            <a:endParaRPr lang="en-MY"/>
          </a:p>
        </p:txBody>
      </p:sp>
    </p:spTree>
    <p:extLst>
      <p:ext uri="{BB962C8B-B14F-4D97-AF65-F5344CB8AC3E}">
        <p14:creationId xmlns:p14="http://schemas.microsoft.com/office/powerpoint/2010/main" val="302614596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A93D8F-E91C-4A05-AD87-9442078E46A4}"/>
              </a:ext>
            </a:extLst>
          </p:cNvPr>
          <p:cNvSpPr>
            <a:spLocks noGrp="1"/>
          </p:cNvSpPr>
          <p:nvPr>
            <p:ph type="title"/>
          </p:nvPr>
        </p:nvSpPr>
        <p:spPr/>
        <p:txBody>
          <a:bodyPr/>
          <a:lstStyle/>
          <a:p>
            <a:r>
              <a:rPr lang="en-US"/>
              <a:t>Click to edit Master title style</a:t>
            </a:r>
            <a:endParaRPr lang="en-MY"/>
          </a:p>
        </p:txBody>
      </p:sp>
      <p:sp>
        <p:nvSpPr>
          <p:cNvPr id="3" name="Content Placeholder 2">
            <a:extLst>
              <a:ext uri="{FF2B5EF4-FFF2-40B4-BE49-F238E27FC236}">
                <a16:creationId xmlns:a16="http://schemas.microsoft.com/office/drawing/2014/main" id="{427BB750-32A6-48DB-A99C-0D3AEFA683A3}"/>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MY"/>
          </a:p>
        </p:txBody>
      </p:sp>
      <p:sp>
        <p:nvSpPr>
          <p:cNvPr id="4" name="Content Placeholder 3">
            <a:extLst>
              <a:ext uri="{FF2B5EF4-FFF2-40B4-BE49-F238E27FC236}">
                <a16:creationId xmlns:a16="http://schemas.microsoft.com/office/drawing/2014/main" id="{13C717CB-C1B5-4256-87B3-5BE77C5A8AB5}"/>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MY"/>
          </a:p>
        </p:txBody>
      </p:sp>
      <p:sp>
        <p:nvSpPr>
          <p:cNvPr id="5" name="Date Placeholder 4">
            <a:extLst>
              <a:ext uri="{FF2B5EF4-FFF2-40B4-BE49-F238E27FC236}">
                <a16:creationId xmlns:a16="http://schemas.microsoft.com/office/drawing/2014/main" id="{2FF744BF-0B30-4C9F-8F6A-FEAAE5253543}"/>
              </a:ext>
            </a:extLst>
          </p:cNvPr>
          <p:cNvSpPr>
            <a:spLocks noGrp="1"/>
          </p:cNvSpPr>
          <p:nvPr>
            <p:ph type="dt" sz="half" idx="10"/>
          </p:nvPr>
        </p:nvSpPr>
        <p:spPr/>
        <p:txBody>
          <a:bodyPr/>
          <a:lstStyle/>
          <a:p>
            <a:fld id="{3B3B6A6B-FD3A-41B1-8225-CF7EB055A62D}" type="datetime1">
              <a:rPr lang="en-MY" smtClean="0"/>
              <a:t>15/5/2021</a:t>
            </a:fld>
            <a:endParaRPr lang="en-MY"/>
          </a:p>
        </p:txBody>
      </p:sp>
      <p:sp>
        <p:nvSpPr>
          <p:cNvPr id="6" name="Footer Placeholder 5">
            <a:extLst>
              <a:ext uri="{FF2B5EF4-FFF2-40B4-BE49-F238E27FC236}">
                <a16:creationId xmlns:a16="http://schemas.microsoft.com/office/drawing/2014/main" id="{CA40E57B-03B9-4F0B-8ADE-C0520BF404BE}"/>
              </a:ext>
            </a:extLst>
          </p:cNvPr>
          <p:cNvSpPr>
            <a:spLocks noGrp="1"/>
          </p:cNvSpPr>
          <p:nvPr>
            <p:ph type="ftr" sz="quarter" idx="11"/>
          </p:nvPr>
        </p:nvSpPr>
        <p:spPr/>
        <p:txBody>
          <a:bodyPr/>
          <a:lstStyle/>
          <a:p>
            <a:r>
              <a:rPr lang="en-MY"/>
              <a:t>AMI 2021</a:t>
            </a:r>
          </a:p>
        </p:txBody>
      </p:sp>
      <p:sp>
        <p:nvSpPr>
          <p:cNvPr id="7" name="Slide Number Placeholder 6">
            <a:extLst>
              <a:ext uri="{FF2B5EF4-FFF2-40B4-BE49-F238E27FC236}">
                <a16:creationId xmlns:a16="http://schemas.microsoft.com/office/drawing/2014/main" id="{CE3B33D3-7101-429E-A1DC-A5F0AE44BB3B}"/>
              </a:ext>
            </a:extLst>
          </p:cNvPr>
          <p:cNvSpPr>
            <a:spLocks noGrp="1"/>
          </p:cNvSpPr>
          <p:nvPr>
            <p:ph type="sldNum" sz="quarter" idx="12"/>
          </p:nvPr>
        </p:nvSpPr>
        <p:spPr/>
        <p:txBody>
          <a:bodyPr/>
          <a:lstStyle/>
          <a:p>
            <a:fld id="{23C2E224-64CB-4B4A-B3D3-532717D6DA39}" type="slidenum">
              <a:rPr lang="en-MY" smtClean="0"/>
              <a:t>‹#›</a:t>
            </a:fld>
            <a:endParaRPr lang="en-MY"/>
          </a:p>
        </p:txBody>
      </p:sp>
    </p:spTree>
    <p:extLst>
      <p:ext uri="{BB962C8B-B14F-4D97-AF65-F5344CB8AC3E}">
        <p14:creationId xmlns:p14="http://schemas.microsoft.com/office/powerpoint/2010/main" val="234786202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4C8E2C-969E-47D5-A99E-4448EEA05788}"/>
              </a:ext>
            </a:extLst>
          </p:cNvPr>
          <p:cNvSpPr>
            <a:spLocks noGrp="1"/>
          </p:cNvSpPr>
          <p:nvPr>
            <p:ph type="title"/>
          </p:nvPr>
        </p:nvSpPr>
        <p:spPr>
          <a:xfrm>
            <a:off x="839788" y="365125"/>
            <a:ext cx="10515600" cy="1325563"/>
          </a:xfrm>
        </p:spPr>
        <p:txBody>
          <a:bodyPr/>
          <a:lstStyle/>
          <a:p>
            <a:r>
              <a:rPr lang="en-US"/>
              <a:t>Click to edit Master title style</a:t>
            </a:r>
            <a:endParaRPr lang="en-MY"/>
          </a:p>
        </p:txBody>
      </p:sp>
      <p:sp>
        <p:nvSpPr>
          <p:cNvPr id="3" name="Text Placeholder 2">
            <a:extLst>
              <a:ext uri="{FF2B5EF4-FFF2-40B4-BE49-F238E27FC236}">
                <a16:creationId xmlns:a16="http://schemas.microsoft.com/office/drawing/2014/main" id="{4FB7B231-01F2-45F2-A5E5-57FC24EA5769}"/>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957A9360-8A3C-4ABF-A6C3-FF904806A1D5}"/>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MY"/>
          </a:p>
        </p:txBody>
      </p:sp>
      <p:sp>
        <p:nvSpPr>
          <p:cNvPr id="5" name="Text Placeholder 4">
            <a:extLst>
              <a:ext uri="{FF2B5EF4-FFF2-40B4-BE49-F238E27FC236}">
                <a16:creationId xmlns:a16="http://schemas.microsoft.com/office/drawing/2014/main" id="{52D87338-E2AD-4379-838D-C7C3E3B1B53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887773F7-E599-4B59-B217-4A3F65BD197B}"/>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MY"/>
          </a:p>
        </p:txBody>
      </p:sp>
      <p:sp>
        <p:nvSpPr>
          <p:cNvPr id="7" name="Date Placeholder 6">
            <a:extLst>
              <a:ext uri="{FF2B5EF4-FFF2-40B4-BE49-F238E27FC236}">
                <a16:creationId xmlns:a16="http://schemas.microsoft.com/office/drawing/2014/main" id="{B864BC3A-59AA-4499-9AC3-C0C09E6C941C}"/>
              </a:ext>
            </a:extLst>
          </p:cNvPr>
          <p:cNvSpPr>
            <a:spLocks noGrp="1"/>
          </p:cNvSpPr>
          <p:nvPr>
            <p:ph type="dt" sz="half" idx="10"/>
          </p:nvPr>
        </p:nvSpPr>
        <p:spPr/>
        <p:txBody>
          <a:bodyPr/>
          <a:lstStyle/>
          <a:p>
            <a:fld id="{CF481502-0F49-4410-A7F5-30D0D0CCFBE1}" type="datetime1">
              <a:rPr lang="en-MY" smtClean="0"/>
              <a:t>15/5/2021</a:t>
            </a:fld>
            <a:endParaRPr lang="en-MY"/>
          </a:p>
        </p:txBody>
      </p:sp>
      <p:sp>
        <p:nvSpPr>
          <p:cNvPr id="8" name="Footer Placeholder 7">
            <a:extLst>
              <a:ext uri="{FF2B5EF4-FFF2-40B4-BE49-F238E27FC236}">
                <a16:creationId xmlns:a16="http://schemas.microsoft.com/office/drawing/2014/main" id="{5D507247-A4D8-490B-A7CD-7AE65D4D6EF8}"/>
              </a:ext>
            </a:extLst>
          </p:cNvPr>
          <p:cNvSpPr>
            <a:spLocks noGrp="1"/>
          </p:cNvSpPr>
          <p:nvPr>
            <p:ph type="ftr" sz="quarter" idx="11"/>
          </p:nvPr>
        </p:nvSpPr>
        <p:spPr/>
        <p:txBody>
          <a:bodyPr/>
          <a:lstStyle/>
          <a:p>
            <a:r>
              <a:rPr lang="en-MY"/>
              <a:t>AMI 2021</a:t>
            </a:r>
          </a:p>
        </p:txBody>
      </p:sp>
      <p:sp>
        <p:nvSpPr>
          <p:cNvPr id="9" name="Slide Number Placeholder 8">
            <a:extLst>
              <a:ext uri="{FF2B5EF4-FFF2-40B4-BE49-F238E27FC236}">
                <a16:creationId xmlns:a16="http://schemas.microsoft.com/office/drawing/2014/main" id="{C08B4D8F-532F-4498-A4A4-3693534B4894}"/>
              </a:ext>
            </a:extLst>
          </p:cNvPr>
          <p:cNvSpPr>
            <a:spLocks noGrp="1"/>
          </p:cNvSpPr>
          <p:nvPr>
            <p:ph type="sldNum" sz="quarter" idx="12"/>
          </p:nvPr>
        </p:nvSpPr>
        <p:spPr/>
        <p:txBody>
          <a:bodyPr/>
          <a:lstStyle/>
          <a:p>
            <a:fld id="{23C2E224-64CB-4B4A-B3D3-532717D6DA39}" type="slidenum">
              <a:rPr lang="en-MY" smtClean="0"/>
              <a:t>‹#›</a:t>
            </a:fld>
            <a:endParaRPr lang="en-MY"/>
          </a:p>
        </p:txBody>
      </p:sp>
    </p:spTree>
    <p:extLst>
      <p:ext uri="{BB962C8B-B14F-4D97-AF65-F5344CB8AC3E}">
        <p14:creationId xmlns:p14="http://schemas.microsoft.com/office/powerpoint/2010/main" val="89859567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117136-69F4-45D1-85D0-2590836420F4}"/>
              </a:ext>
            </a:extLst>
          </p:cNvPr>
          <p:cNvSpPr>
            <a:spLocks noGrp="1"/>
          </p:cNvSpPr>
          <p:nvPr>
            <p:ph type="title"/>
          </p:nvPr>
        </p:nvSpPr>
        <p:spPr/>
        <p:txBody>
          <a:bodyPr/>
          <a:lstStyle/>
          <a:p>
            <a:r>
              <a:rPr lang="en-US"/>
              <a:t>Click to edit Master title style</a:t>
            </a:r>
            <a:endParaRPr lang="en-MY"/>
          </a:p>
        </p:txBody>
      </p:sp>
      <p:sp>
        <p:nvSpPr>
          <p:cNvPr id="3" name="Date Placeholder 2">
            <a:extLst>
              <a:ext uri="{FF2B5EF4-FFF2-40B4-BE49-F238E27FC236}">
                <a16:creationId xmlns:a16="http://schemas.microsoft.com/office/drawing/2014/main" id="{1D2CFF12-9BBA-4C7E-AC0F-A83807B60A1D}"/>
              </a:ext>
            </a:extLst>
          </p:cNvPr>
          <p:cNvSpPr>
            <a:spLocks noGrp="1"/>
          </p:cNvSpPr>
          <p:nvPr>
            <p:ph type="dt" sz="half" idx="10"/>
          </p:nvPr>
        </p:nvSpPr>
        <p:spPr/>
        <p:txBody>
          <a:bodyPr/>
          <a:lstStyle/>
          <a:p>
            <a:fld id="{ED2965DF-F315-474E-A12C-5BB22F46932F}" type="datetime1">
              <a:rPr lang="en-MY" smtClean="0"/>
              <a:t>15/5/2021</a:t>
            </a:fld>
            <a:endParaRPr lang="en-MY"/>
          </a:p>
        </p:txBody>
      </p:sp>
      <p:sp>
        <p:nvSpPr>
          <p:cNvPr id="4" name="Footer Placeholder 3">
            <a:extLst>
              <a:ext uri="{FF2B5EF4-FFF2-40B4-BE49-F238E27FC236}">
                <a16:creationId xmlns:a16="http://schemas.microsoft.com/office/drawing/2014/main" id="{C0059856-7C21-4FEB-8679-337E9E8198B5}"/>
              </a:ext>
            </a:extLst>
          </p:cNvPr>
          <p:cNvSpPr>
            <a:spLocks noGrp="1"/>
          </p:cNvSpPr>
          <p:nvPr>
            <p:ph type="ftr" sz="quarter" idx="11"/>
          </p:nvPr>
        </p:nvSpPr>
        <p:spPr/>
        <p:txBody>
          <a:bodyPr/>
          <a:lstStyle/>
          <a:p>
            <a:r>
              <a:rPr lang="en-MY"/>
              <a:t>AMI 2021</a:t>
            </a:r>
          </a:p>
        </p:txBody>
      </p:sp>
      <p:sp>
        <p:nvSpPr>
          <p:cNvPr id="5" name="Slide Number Placeholder 4">
            <a:extLst>
              <a:ext uri="{FF2B5EF4-FFF2-40B4-BE49-F238E27FC236}">
                <a16:creationId xmlns:a16="http://schemas.microsoft.com/office/drawing/2014/main" id="{D56BF1FA-ECD1-4B6F-A6A1-1A71079ADA03}"/>
              </a:ext>
            </a:extLst>
          </p:cNvPr>
          <p:cNvSpPr>
            <a:spLocks noGrp="1"/>
          </p:cNvSpPr>
          <p:nvPr>
            <p:ph type="sldNum" sz="quarter" idx="12"/>
          </p:nvPr>
        </p:nvSpPr>
        <p:spPr/>
        <p:txBody>
          <a:bodyPr/>
          <a:lstStyle/>
          <a:p>
            <a:fld id="{23C2E224-64CB-4B4A-B3D3-532717D6DA39}" type="slidenum">
              <a:rPr lang="en-MY" smtClean="0"/>
              <a:t>‹#›</a:t>
            </a:fld>
            <a:endParaRPr lang="en-MY"/>
          </a:p>
        </p:txBody>
      </p:sp>
    </p:spTree>
    <p:extLst>
      <p:ext uri="{BB962C8B-B14F-4D97-AF65-F5344CB8AC3E}">
        <p14:creationId xmlns:p14="http://schemas.microsoft.com/office/powerpoint/2010/main" val="425173943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A2E09A1-B4BC-4CDB-BA99-64C00B45EFA8}"/>
              </a:ext>
            </a:extLst>
          </p:cNvPr>
          <p:cNvSpPr>
            <a:spLocks noGrp="1"/>
          </p:cNvSpPr>
          <p:nvPr>
            <p:ph type="dt" sz="half" idx="10"/>
          </p:nvPr>
        </p:nvSpPr>
        <p:spPr/>
        <p:txBody>
          <a:bodyPr/>
          <a:lstStyle/>
          <a:p>
            <a:fld id="{ED4C0114-5FED-4F64-9652-AB907A9AAD74}" type="datetime1">
              <a:rPr lang="en-MY" smtClean="0"/>
              <a:t>15/5/2021</a:t>
            </a:fld>
            <a:endParaRPr lang="en-MY"/>
          </a:p>
        </p:txBody>
      </p:sp>
      <p:sp>
        <p:nvSpPr>
          <p:cNvPr id="3" name="Footer Placeholder 2">
            <a:extLst>
              <a:ext uri="{FF2B5EF4-FFF2-40B4-BE49-F238E27FC236}">
                <a16:creationId xmlns:a16="http://schemas.microsoft.com/office/drawing/2014/main" id="{98404C92-CE49-450B-871C-5179FC054927}"/>
              </a:ext>
            </a:extLst>
          </p:cNvPr>
          <p:cNvSpPr>
            <a:spLocks noGrp="1"/>
          </p:cNvSpPr>
          <p:nvPr>
            <p:ph type="ftr" sz="quarter" idx="11"/>
          </p:nvPr>
        </p:nvSpPr>
        <p:spPr/>
        <p:txBody>
          <a:bodyPr/>
          <a:lstStyle/>
          <a:p>
            <a:r>
              <a:rPr lang="en-MY"/>
              <a:t>AMI 2021</a:t>
            </a:r>
          </a:p>
        </p:txBody>
      </p:sp>
      <p:sp>
        <p:nvSpPr>
          <p:cNvPr id="4" name="Slide Number Placeholder 3">
            <a:extLst>
              <a:ext uri="{FF2B5EF4-FFF2-40B4-BE49-F238E27FC236}">
                <a16:creationId xmlns:a16="http://schemas.microsoft.com/office/drawing/2014/main" id="{F8FEC1AB-1E51-4CA1-AD9C-FD4275A04E42}"/>
              </a:ext>
            </a:extLst>
          </p:cNvPr>
          <p:cNvSpPr>
            <a:spLocks noGrp="1"/>
          </p:cNvSpPr>
          <p:nvPr>
            <p:ph type="sldNum" sz="quarter" idx="12"/>
          </p:nvPr>
        </p:nvSpPr>
        <p:spPr/>
        <p:txBody>
          <a:bodyPr/>
          <a:lstStyle/>
          <a:p>
            <a:fld id="{23C2E224-64CB-4B4A-B3D3-532717D6DA39}" type="slidenum">
              <a:rPr lang="en-MY" smtClean="0"/>
              <a:t>‹#›</a:t>
            </a:fld>
            <a:endParaRPr lang="en-MY"/>
          </a:p>
        </p:txBody>
      </p:sp>
    </p:spTree>
    <p:extLst>
      <p:ext uri="{BB962C8B-B14F-4D97-AF65-F5344CB8AC3E}">
        <p14:creationId xmlns:p14="http://schemas.microsoft.com/office/powerpoint/2010/main" val="67002899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80DE96-CEA9-44FF-AB71-626683C3437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MY"/>
          </a:p>
        </p:txBody>
      </p:sp>
      <p:sp>
        <p:nvSpPr>
          <p:cNvPr id="3" name="Content Placeholder 2">
            <a:extLst>
              <a:ext uri="{FF2B5EF4-FFF2-40B4-BE49-F238E27FC236}">
                <a16:creationId xmlns:a16="http://schemas.microsoft.com/office/drawing/2014/main" id="{09B8DB1C-40A2-4043-80DA-CEA465F0450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MY"/>
          </a:p>
        </p:txBody>
      </p:sp>
      <p:sp>
        <p:nvSpPr>
          <p:cNvPr id="4" name="Text Placeholder 3">
            <a:extLst>
              <a:ext uri="{FF2B5EF4-FFF2-40B4-BE49-F238E27FC236}">
                <a16:creationId xmlns:a16="http://schemas.microsoft.com/office/drawing/2014/main" id="{F955D938-87A7-4ED0-A142-9B9BBB5773A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B419A2C-6CAE-4C55-A6F9-150BACD98C2B}"/>
              </a:ext>
            </a:extLst>
          </p:cNvPr>
          <p:cNvSpPr>
            <a:spLocks noGrp="1"/>
          </p:cNvSpPr>
          <p:nvPr>
            <p:ph type="dt" sz="half" idx="10"/>
          </p:nvPr>
        </p:nvSpPr>
        <p:spPr/>
        <p:txBody>
          <a:bodyPr/>
          <a:lstStyle/>
          <a:p>
            <a:fld id="{2D9DB215-6B89-493A-A298-D3D172D1585E}" type="datetime1">
              <a:rPr lang="en-MY" smtClean="0"/>
              <a:t>15/5/2021</a:t>
            </a:fld>
            <a:endParaRPr lang="en-MY"/>
          </a:p>
        </p:txBody>
      </p:sp>
      <p:sp>
        <p:nvSpPr>
          <p:cNvPr id="6" name="Footer Placeholder 5">
            <a:extLst>
              <a:ext uri="{FF2B5EF4-FFF2-40B4-BE49-F238E27FC236}">
                <a16:creationId xmlns:a16="http://schemas.microsoft.com/office/drawing/2014/main" id="{C1BA9C10-1741-4832-A2BE-BD1C28AF217B}"/>
              </a:ext>
            </a:extLst>
          </p:cNvPr>
          <p:cNvSpPr>
            <a:spLocks noGrp="1"/>
          </p:cNvSpPr>
          <p:nvPr>
            <p:ph type="ftr" sz="quarter" idx="11"/>
          </p:nvPr>
        </p:nvSpPr>
        <p:spPr/>
        <p:txBody>
          <a:bodyPr/>
          <a:lstStyle/>
          <a:p>
            <a:r>
              <a:rPr lang="en-MY"/>
              <a:t>AMI 2021</a:t>
            </a:r>
          </a:p>
        </p:txBody>
      </p:sp>
      <p:sp>
        <p:nvSpPr>
          <p:cNvPr id="7" name="Slide Number Placeholder 6">
            <a:extLst>
              <a:ext uri="{FF2B5EF4-FFF2-40B4-BE49-F238E27FC236}">
                <a16:creationId xmlns:a16="http://schemas.microsoft.com/office/drawing/2014/main" id="{EA0C8F6A-C26B-469E-91B5-D956F620C8B9}"/>
              </a:ext>
            </a:extLst>
          </p:cNvPr>
          <p:cNvSpPr>
            <a:spLocks noGrp="1"/>
          </p:cNvSpPr>
          <p:nvPr>
            <p:ph type="sldNum" sz="quarter" idx="12"/>
          </p:nvPr>
        </p:nvSpPr>
        <p:spPr/>
        <p:txBody>
          <a:bodyPr/>
          <a:lstStyle/>
          <a:p>
            <a:fld id="{23C2E224-64CB-4B4A-B3D3-532717D6DA39}" type="slidenum">
              <a:rPr lang="en-MY" smtClean="0"/>
              <a:t>‹#›</a:t>
            </a:fld>
            <a:endParaRPr lang="en-MY"/>
          </a:p>
        </p:txBody>
      </p:sp>
    </p:spTree>
    <p:extLst>
      <p:ext uri="{BB962C8B-B14F-4D97-AF65-F5344CB8AC3E}">
        <p14:creationId xmlns:p14="http://schemas.microsoft.com/office/powerpoint/2010/main" val="887310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3FD23F-53DD-402A-BF97-9F69EDECD56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MY"/>
          </a:p>
        </p:txBody>
      </p:sp>
      <p:sp>
        <p:nvSpPr>
          <p:cNvPr id="3" name="Picture Placeholder 2">
            <a:extLst>
              <a:ext uri="{FF2B5EF4-FFF2-40B4-BE49-F238E27FC236}">
                <a16:creationId xmlns:a16="http://schemas.microsoft.com/office/drawing/2014/main" id="{D11584E0-A275-4C8C-BFDC-7EB53F1B75F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MY"/>
          </a:p>
        </p:txBody>
      </p:sp>
      <p:sp>
        <p:nvSpPr>
          <p:cNvPr id="4" name="Text Placeholder 3">
            <a:extLst>
              <a:ext uri="{FF2B5EF4-FFF2-40B4-BE49-F238E27FC236}">
                <a16:creationId xmlns:a16="http://schemas.microsoft.com/office/drawing/2014/main" id="{1627786F-F282-4317-BE09-13CC980E3DD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28E6D30-C447-4CFF-B7C9-A25466D5911B}"/>
              </a:ext>
            </a:extLst>
          </p:cNvPr>
          <p:cNvSpPr>
            <a:spLocks noGrp="1"/>
          </p:cNvSpPr>
          <p:nvPr>
            <p:ph type="dt" sz="half" idx="10"/>
          </p:nvPr>
        </p:nvSpPr>
        <p:spPr/>
        <p:txBody>
          <a:bodyPr/>
          <a:lstStyle/>
          <a:p>
            <a:fld id="{C13CE97D-A600-4083-9D9E-B3E980F0E53F}" type="datetime1">
              <a:rPr lang="en-MY" smtClean="0"/>
              <a:t>15/5/2021</a:t>
            </a:fld>
            <a:endParaRPr lang="en-MY"/>
          </a:p>
        </p:txBody>
      </p:sp>
      <p:sp>
        <p:nvSpPr>
          <p:cNvPr id="6" name="Footer Placeholder 5">
            <a:extLst>
              <a:ext uri="{FF2B5EF4-FFF2-40B4-BE49-F238E27FC236}">
                <a16:creationId xmlns:a16="http://schemas.microsoft.com/office/drawing/2014/main" id="{97D855E0-092F-4427-95A6-EDC92531C2AA}"/>
              </a:ext>
            </a:extLst>
          </p:cNvPr>
          <p:cNvSpPr>
            <a:spLocks noGrp="1"/>
          </p:cNvSpPr>
          <p:nvPr>
            <p:ph type="ftr" sz="quarter" idx="11"/>
          </p:nvPr>
        </p:nvSpPr>
        <p:spPr/>
        <p:txBody>
          <a:bodyPr/>
          <a:lstStyle/>
          <a:p>
            <a:r>
              <a:rPr lang="en-MY"/>
              <a:t>AMI 2021</a:t>
            </a:r>
          </a:p>
        </p:txBody>
      </p:sp>
      <p:sp>
        <p:nvSpPr>
          <p:cNvPr id="7" name="Slide Number Placeholder 6">
            <a:extLst>
              <a:ext uri="{FF2B5EF4-FFF2-40B4-BE49-F238E27FC236}">
                <a16:creationId xmlns:a16="http://schemas.microsoft.com/office/drawing/2014/main" id="{D6CB41BF-1827-497E-AD26-BAC757B25A27}"/>
              </a:ext>
            </a:extLst>
          </p:cNvPr>
          <p:cNvSpPr>
            <a:spLocks noGrp="1"/>
          </p:cNvSpPr>
          <p:nvPr>
            <p:ph type="sldNum" sz="quarter" idx="12"/>
          </p:nvPr>
        </p:nvSpPr>
        <p:spPr/>
        <p:txBody>
          <a:bodyPr/>
          <a:lstStyle/>
          <a:p>
            <a:fld id="{23C2E224-64CB-4B4A-B3D3-532717D6DA39}" type="slidenum">
              <a:rPr lang="en-MY" smtClean="0"/>
              <a:t>‹#›</a:t>
            </a:fld>
            <a:endParaRPr lang="en-MY"/>
          </a:p>
        </p:txBody>
      </p:sp>
    </p:spTree>
    <p:extLst>
      <p:ext uri="{BB962C8B-B14F-4D97-AF65-F5344CB8AC3E}">
        <p14:creationId xmlns:p14="http://schemas.microsoft.com/office/powerpoint/2010/main" val="7111758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626EEA4-7B5A-41C2-B0AF-D645D331610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MY"/>
          </a:p>
        </p:txBody>
      </p:sp>
      <p:sp>
        <p:nvSpPr>
          <p:cNvPr id="3" name="Text Placeholder 2">
            <a:extLst>
              <a:ext uri="{FF2B5EF4-FFF2-40B4-BE49-F238E27FC236}">
                <a16:creationId xmlns:a16="http://schemas.microsoft.com/office/drawing/2014/main" id="{02A99123-E45D-4B1A-86B9-B97A99174CB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MY"/>
          </a:p>
        </p:txBody>
      </p:sp>
      <p:sp>
        <p:nvSpPr>
          <p:cNvPr id="4" name="Date Placeholder 3">
            <a:extLst>
              <a:ext uri="{FF2B5EF4-FFF2-40B4-BE49-F238E27FC236}">
                <a16:creationId xmlns:a16="http://schemas.microsoft.com/office/drawing/2014/main" id="{74991322-5ADA-4478-A9F2-9D1CF2EEBB1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ED79842-50B0-4AE4-B05E-04B93ACFF9F5}" type="datetime1">
              <a:rPr lang="en-MY" smtClean="0"/>
              <a:t>15/5/2021</a:t>
            </a:fld>
            <a:endParaRPr lang="en-MY"/>
          </a:p>
        </p:txBody>
      </p:sp>
      <p:sp>
        <p:nvSpPr>
          <p:cNvPr id="5" name="Footer Placeholder 4">
            <a:extLst>
              <a:ext uri="{FF2B5EF4-FFF2-40B4-BE49-F238E27FC236}">
                <a16:creationId xmlns:a16="http://schemas.microsoft.com/office/drawing/2014/main" id="{B1EBAEC0-781C-49D0-9AA1-DBBF4A57BCE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MY"/>
              <a:t>AMI 2021</a:t>
            </a:r>
          </a:p>
        </p:txBody>
      </p:sp>
      <p:sp>
        <p:nvSpPr>
          <p:cNvPr id="6" name="Slide Number Placeholder 5">
            <a:extLst>
              <a:ext uri="{FF2B5EF4-FFF2-40B4-BE49-F238E27FC236}">
                <a16:creationId xmlns:a16="http://schemas.microsoft.com/office/drawing/2014/main" id="{1E4536A0-30B3-4EBE-AB52-5E1DC95B397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3C2E224-64CB-4B4A-B3D3-532717D6DA39}" type="slidenum">
              <a:rPr lang="en-MY" smtClean="0"/>
              <a:t>‹#›</a:t>
            </a:fld>
            <a:endParaRPr lang="en-MY"/>
          </a:p>
        </p:txBody>
      </p:sp>
    </p:spTree>
    <p:extLst>
      <p:ext uri="{BB962C8B-B14F-4D97-AF65-F5344CB8AC3E}">
        <p14:creationId xmlns:p14="http://schemas.microsoft.com/office/powerpoint/2010/main" val="36302407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jpeg"/></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1.png"/><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8.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jpeg"/><Relationship Id="rId1" Type="http://schemas.openxmlformats.org/officeDocument/2006/relationships/slideLayout" Target="../slideLayouts/slideLayout2.xml"/><Relationship Id="rId4" Type="http://schemas.openxmlformats.org/officeDocument/2006/relationships/image" Target="../media/image16.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utoShape 2" descr="Entrepreneurship program for start-up and MSME in the agribusiness sector  of Irak | Agriculture and Finance Consultants">
            <a:extLst>
              <a:ext uri="{FF2B5EF4-FFF2-40B4-BE49-F238E27FC236}">
                <a16:creationId xmlns:a16="http://schemas.microsoft.com/office/drawing/2014/main" id="{9C7E3574-D431-4941-9A98-7A778236C8B0}"/>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MY"/>
          </a:p>
        </p:txBody>
      </p:sp>
      <p:pic>
        <p:nvPicPr>
          <p:cNvPr id="8" name="Picture 7">
            <a:extLst>
              <a:ext uri="{FF2B5EF4-FFF2-40B4-BE49-F238E27FC236}">
                <a16:creationId xmlns:a16="http://schemas.microsoft.com/office/drawing/2014/main" id="{2DAD2EC7-E4F1-4A2E-A357-5E875497613C}"/>
              </a:ext>
            </a:extLst>
          </p:cNvPr>
          <p:cNvPicPr>
            <a:picLocks noChangeAspect="1"/>
          </p:cNvPicPr>
          <p:nvPr/>
        </p:nvPicPr>
        <p:blipFill rotWithShape="1">
          <a:blip r:embed="rId2">
            <a:extLst>
              <a:ext uri="{BEBA8EAE-BF5A-486C-A8C5-ECC9F3942E4B}">
                <a14:imgProps xmlns:a14="http://schemas.microsoft.com/office/drawing/2010/main">
                  <a14:imgLayer r:embed="rId3">
                    <a14:imgEffect>
                      <a14:sharpenSoften amount="25000"/>
                    </a14:imgEffect>
                    <a14:imgEffect>
                      <a14:colorTemperature colorTemp="8800"/>
                    </a14:imgEffect>
                  </a14:imgLayer>
                </a14:imgProps>
              </a:ext>
            </a:extLst>
          </a:blip>
          <a:srcRect r="44119"/>
          <a:stretch/>
        </p:blipFill>
        <p:spPr>
          <a:xfrm>
            <a:off x="0" y="0"/>
            <a:ext cx="6714309" cy="6865936"/>
          </a:xfrm>
          <a:prstGeom prst="rect">
            <a:avLst/>
          </a:prstGeom>
        </p:spPr>
      </p:pic>
      <p:sp>
        <p:nvSpPr>
          <p:cNvPr id="9" name="TextBox 8">
            <a:extLst>
              <a:ext uri="{FF2B5EF4-FFF2-40B4-BE49-F238E27FC236}">
                <a16:creationId xmlns:a16="http://schemas.microsoft.com/office/drawing/2014/main" id="{D8653420-7E4F-48CB-B08B-572F19575DA7}"/>
              </a:ext>
            </a:extLst>
          </p:cNvPr>
          <p:cNvSpPr txBox="1"/>
          <p:nvPr/>
        </p:nvSpPr>
        <p:spPr>
          <a:xfrm>
            <a:off x="2368731" y="564183"/>
            <a:ext cx="9701350" cy="2862322"/>
          </a:xfrm>
          <a:prstGeom prst="rect">
            <a:avLst/>
          </a:prstGeom>
          <a:noFill/>
        </p:spPr>
        <p:txBody>
          <a:bodyPr wrap="square" rtlCol="0">
            <a:spAutoFit/>
          </a:bodyPr>
          <a:lstStyle/>
          <a:p>
            <a:pPr algn="r"/>
            <a:r>
              <a:rPr lang="en-US" sz="4400" b="1" dirty="0">
                <a:ln w="0"/>
                <a:effectLst>
                  <a:outerShdw blurRad="38100" dist="25400" dir="5400000" algn="ctr" rotWithShape="0">
                    <a:srgbClr val="6E747A">
                      <a:alpha val="43000"/>
                    </a:srgbClr>
                  </a:outerShdw>
                </a:effectLst>
                <a:latin typeface="Calibri" panose="020F0502020204030204" pitchFamily="34" charset="0"/>
                <a:ea typeface="MS Mincho"/>
                <a:cs typeface="Calibri" panose="020F0502020204030204" pitchFamily="34" charset="0"/>
              </a:rPr>
              <a:t> </a:t>
            </a:r>
          </a:p>
          <a:p>
            <a:pPr algn="r"/>
            <a:r>
              <a:rPr lang="en-US" sz="4400" b="1" dirty="0">
                <a:ln w="0"/>
                <a:solidFill>
                  <a:schemeClr val="bg2">
                    <a:lumMod val="50000"/>
                  </a:schemeClr>
                </a:solidFill>
                <a:effectLst>
                  <a:outerShdw blurRad="38100" dist="25400" dir="5400000" algn="ctr" rotWithShape="0">
                    <a:srgbClr val="6E747A">
                      <a:alpha val="43000"/>
                    </a:srgbClr>
                  </a:outerShdw>
                </a:effectLst>
                <a:latin typeface="Calibri" panose="020F0502020204030204" pitchFamily="34" charset="0"/>
                <a:ea typeface="MS Mincho"/>
                <a:cs typeface="Calibri" panose="020F0502020204030204" pitchFamily="34" charset="0"/>
              </a:rPr>
              <a:t>Management, Challenges, &amp; Opportunities in Hostile Environment:</a:t>
            </a:r>
            <a:r>
              <a:rPr lang="en-US" sz="4400" b="1" dirty="0">
                <a:ln w="0"/>
                <a:effectLst>
                  <a:outerShdw blurRad="38100" dist="25400" dir="5400000" algn="ctr" rotWithShape="0">
                    <a:srgbClr val="6E747A">
                      <a:alpha val="43000"/>
                    </a:srgbClr>
                  </a:outerShdw>
                </a:effectLst>
                <a:latin typeface="Calibri" panose="020F0502020204030204" pitchFamily="34" charset="0"/>
                <a:ea typeface="MS Mincho"/>
                <a:cs typeface="Calibri" panose="020F0502020204030204" pitchFamily="34" charset="0"/>
              </a:rPr>
              <a:t> </a:t>
            </a:r>
          </a:p>
          <a:p>
            <a:pPr algn="r"/>
            <a:r>
              <a:rPr lang="en-US" sz="4400" b="1" u="sng" dirty="0">
                <a:ln w="0"/>
                <a:effectLst>
                  <a:outerShdw blurRad="38100" dist="25400" dir="5400000" algn="ctr" rotWithShape="0">
                    <a:srgbClr val="6E747A">
                      <a:alpha val="43000"/>
                    </a:srgbClr>
                  </a:outerShdw>
                </a:effectLst>
                <a:latin typeface="Calibri" panose="020F0502020204030204" pitchFamily="34" charset="0"/>
                <a:ea typeface="MS Mincho"/>
                <a:cs typeface="Calibri" panose="020F0502020204030204" pitchFamily="34" charset="0"/>
              </a:rPr>
              <a:t>The Case of IRAQI</a:t>
            </a:r>
            <a:r>
              <a:rPr lang="en-US" sz="4800" b="1" u="sng" dirty="0">
                <a:ln w="0"/>
                <a:effectLst>
                  <a:outerShdw blurRad="38100" dist="25400" dir="5400000" algn="ctr" rotWithShape="0">
                    <a:srgbClr val="6E747A">
                      <a:alpha val="43000"/>
                    </a:srgbClr>
                  </a:outerShdw>
                </a:effectLst>
                <a:latin typeface="Calibri" panose="020F0502020204030204" pitchFamily="34" charset="0"/>
                <a:ea typeface="MS Mincho"/>
                <a:cs typeface="Calibri" panose="020F0502020204030204" pitchFamily="34" charset="0"/>
              </a:rPr>
              <a:t> Agribusiness </a:t>
            </a:r>
            <a:endParaRPr lang="en-MY" sz="4800" b="1" u="sng" dirty="0">
              <a:ln w="0"/>
              <a:effectLst>
                <a:outerShdw blurRad="38100" dist="25400" dir="5400000" algn="ctr" rotWithShape="0">
                  <a:srgbClr val="6E747A">
                    <a:alpha val="43000"/>
                  </a:srgbClr>
                </a:outerShdw>
              </a:effectLst>
              <a:latin typeface="Calibri" panose="020F0502020204030204" pitchFamily="34" charset="0"/>
              <a:cs typeface="Calibri" panose="020F0502020204030204" pitchFamily="34" charset="0"/>
            </a:endParaRPr>
          </a:p>
        </p:txBody>
      </p:sp>
      <p:grpSp>
        <p:nvGrpSpPr>
          <p:cNvPr id="11" name="Group 10">
            <a:extLst>
              <a:ext uri="{FF2B5EF4-FFF2-40B4-BE49-F238E27FC236}">
                <a16:creationId xmlns:a16="http://schemas.microsoft.com/office/drawing/2014/main" id="{6130B197-B19A-4902-A97E-B324A561A48F}"/>
              </a:ext>
            </a:extLst>
          </p:cNvPr>
          <p:cNvGrpSpPr/>
          <p:nvPr/>
        </p:nvGrpSpPr>
        <p:grpSpPr>
          <a:xfrm>
            <a:off x="5834745" y="3881843"/>
            <a:ext cx="6235336" cy="1972398"/>
            <a:chOff x="5834745" y="3429000"/>
            <a:chExt cx="6235336" cy="1972398"/>
          </a:xfrm>
        </p:grpSpPr>
        <p:sp>
          <p:nvSpPr>
            <p:cNvPr id="13" name="TextBox 12">
              <a:extLst>
                <a:ext uri="{FF2B5EF4-FFF2-40B4-BE49-F238E27FC236}">
                  <a16:creationId xmlns:a16="http://schemas.microsoft.com/office/drawing/2014/main" id="{5842BA73-A7D1-4C13-9570-09913119F070}"/>
                </a:ext>
              </a:extLst>
            </p:cNvPr>
            <p:cNvSpPr txBox="1"/>
            <p:nvPr/>
          </p:nvSpPr>
          <p:spPr>
            <a:xfrm>
              <a:off x="5834745" y="3616294"/>
              <a:ext cx="6235336" cy="1785104"/>
            </a:xfrm>
            <a:prstGeom prst="rect">
              <a:avLst/>
            </a:prstGeom>
            <a:noFill/>
          </p:spPr>
          <p:txBody>
            <a:bodyPr wrap="square">
              <a:spAutoFit/>
            </a:bodyPr>
            <a:lstStyle/>
            <a:p>
              <a:pPr algn="r"/>
              <a:r>
                <a:rPr lang="en-US" sz="2000" dirty="0" err="1">
                  <a:solidFill>
                    <a:srgbClr val="000000"/>
                  </a:solidFill>
                  <a:effectLst/>
                  <a:latin typeface="Times New Roman" panose="02020603050405020304" pitchFamily="18" charset="0"/>
                  <a:ea typeface="MS Mincho"/>
                </a:rPr>
                <a:t>Sanar</a:t>
              </a:r>
              <a:r>
                <a:rPr lang="en-US" sz="2000" dirty="0">
                  <a:solidFill>
                    <a:srgbClr val="000000"/>
                  </a:solidFill>
                  <a:effectLst/>
                  <a:latin typeface="Times New Roman" panose="02020603050405020304" pitchFamily="18" charset="0"/>
                  <a:ea typeface="MS Mincho"/>
                </a:rPr>
                <a:t> </a:t>
              </a:r>
              <a:r>
                <a:rPr lang="en-US" sz="2000" dirty="0" err="1">
                  <a:solidFill>
                    <a:srgbClr val="000000"/>
                  </a:solidFill>
                  <a:effectLst/>
                  <a:latin typeface="Times New Roman" panose="02020603050405020304" pitchFamily="18" charset="0"/>
                  <a:ea typeface="MS Mincho"/>
                </a:rPr>
                <a:t>Muhyaddin</a:t>
              </a:r>
              <a:endParaRPr lang="en-US" sz="2000" dirty="0">
                <a:solidFill>
                  <a:srgbClr val="000000"/>
                </a:solidFill>
                <a:effectLst/>
                <a:latin typeface="Times New Roman" panose="02020603050405020304" pitchFamily="18" charset="0"/>
                <a:ea typeface="MS Mincho"/>
              </a:endParaRPr>
            </a:p>
            <a:p>
              <a:pPr algn="r"/>
              <a:r>
                <a:rPr lang="en-US" sz="1400" i="1" dirty="0">
                  <a:solidFill>
                    <a:srgbClr val="000000"/>
                  </a:solidFill>
                  <a:effectLst/>
                  <a:latin typeface="Times New Roman" panose="02020603050405020304" pitchFamily="18" charset="0"/>
                  <a:ea typeface="MS Mincho"/>
                </a:rPr>
                <a:t>Lecturer</a:t>
              </a:r>
            </a:p>
            <a:p>
              <a:pPr algn="r"/>
              <a:r>
                <a:rPr lang="en-US" sz="1400" i="1" dirty="0">
                  <a:solidFill>
                    <a:srgbClr val="000000"/>
                  </a:solidFill>
                  <a:effectLst/>
                  <a:latin typeface="Times New Roman" panose="02020603050405020304" pitchFamily="18" charset="0"/>
                  <a:ea typeface="MS Mincho"/>
                </a:rPr>
                <a:t>Enterprise Education at Cardiff School of Management</a:t>
              </a:r>
            </a:p>
            <a:p>
              <a:pPr algn="r"/>
              <a:endParaRPr lang="en-US" sz="1400" i="1" dirty="0">
                <a:solidFill>
                  <a:srgbClr val="000000"/>
                </a:solidFill>
                <a:latin typeface="Times New Roman" panose="02020603050405020304" pitchFamily="18" charset="0"/>
              </a:endParaRPr>
            </a:p>
            <a:p>
              <a:pPr algn="r"/>
              <a:r>
                <a:rPr lang="en-US" sz="2000" dirty="0">
                  <a:solidFill>
                    <a:srgbClr val="000000"/>
                  </a:solidFill>
                  <a:latin typeface="Times New Roman" panose="02020603050405020304" pitchFamily="18" charset="0"/>
                </a:rPr>
                <a:t>Illisriyani Ismail</a:t>
              </a:r>
            </a:p>
            <a:p>
              <a:pPr algn="r"/>
              <a:r>
                <a:rPr lang="en-US" sz="1400" i="1" dirty="0">
                  <a:solidFill>
                    <a:srgbClr val="000000"/>
                  </a:solidFill>
                  <a:latin typeface="Times New Roman" panose="02020603050405020304" pitchFamily="18" charset="0"/>
                </a:rPr>
                <a:t>Senior Research Officer</a:t>
              </a:r>
            </a:p>
            <a:p>
              <a:pPr algn="r"/>
              <a:r>
                <a:rPr lang="en-US" sz="1400" i="1" dirty="0">
                  <a:solidFill>
                    <a:srgbClr val="000000"/>
                  </a:solidFill>
                  <a:latin typeface="Times New Roman" panose="02020603050405020304" pitchFamily="18" charset="0"/>
                </a:rPr>
                <a:t>Institute of Tropical Agriculture &amp; Food Security</a:t>
              </a:r>
              <a:endParaRPr lang="en-MY" sz="1400" i="1" dirty="0">
                <a:solidFill>
                  <a:srgbClr val="000000"/>
                </a:solidFill>
                <a:latin typeface="Times New Roman" panose="02020603050405020304" pitchFamily="18" charset="0"/>
              </a:endParaRPr>
            </a:p>
          </p:txBody>
        </p:sp>
        <p:pic>
          <p:nvPicPr>
            <p:cNvPr id="1032" name="Picture 8" descr="Academic Partner – Cardiff Metropolitan University">
              <a:extLst>
                <a:ext uri="{FF2B5EF4-FFF2-40B4-BE49-F238E27FC236}">
                  <a16:creationId xmlns:a16="http://schemas.microsoft.com/office/drawing/2014/main" id="{D0BC9391-C683-400E-B121-26952B5C3704}"/>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10686" t="12230" r="10686" b="9721"/>
            <a:stretch/>
          </p:blipFill>
          <p:spPr bwMode="auto">
            <a:xfrm>
              <a:off x="8630194" y="3429000"/>
              <a:ext cx="1368149" cy="742406"/>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2" descr="LogoUPM – GEVSB">
              <a:extLst>
                <a:ext uri="{FF2B5EF4-FFF2-40B4-BE49-F238E27FC236}">
                  <a16:creationId xmlns:a16="http://schemas.microsoft.com/office/drawing/2014/main" id="{B7B73CAF-15FC-423E-BD78-0BDCDBFC64C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715833" y="4583047"/>
              <a:ext cx="1037767" cy="488735"/>
            </a:xfrm>
            <a:prstGeom prst="rect">
              <a:avLst/>
            </a:prstGeom>
            <a:noFill/>
            <a:extLst>
              <a:ext uri="{909E8E84-426E-40DD-AFC4-6F175D3DCCD1}">
                <a14:hiddenFill xmlns:a14="http://schemas.microsoft.com/office/drawing/2010/main">
                  <a:solidFill>
                    <a:srgbClr val="FFFFFF"/>
                  </a:solidFill>
                </a14:hiddenFill>
              </a:ext>
            </a:extLst>
          </p:spPr>
        </p:pic>
      </p:grpSp>
      <p:sp>
        <p:nvSpPr>
          <p:cNvPr id="18" name="TextBox 17">
            <a:extLst>
              <a:ext uri="{FF2B5EF4-FFF2-40B4-BE49-F238E27FC236}">
                <a16:creationId xmlns:a16="http://schemas.microsoft.com/office/drawing/2014/main" id="{EF7A0A02-2EF0-445B-BC19-893E9B438EAA}"/>
              </a:ext>
            </a:extLst>
          </p:cNvPr>
          <p:cNvSpPr txBox="1"/>
          <p:nvPr/>
        </p:nvSpPr>
        <p:spPr>
          <a:xfrm>
            <a:off x="6714309" y="6041535"/>
            <a:ext cx="6235336" cy="323165"/>
          </a:xfrm>
          <a:prstGeom prst="rect">
            <a:avLst/>
          </a:prstGeom>
          <a:noFill/>
        </p:spPr>
        <p:txBody>
          <a:bodyPr wrap="square">
            <a:spAutoFit/>
          </a:bodyPr>
          <a:lstStyle/>
          <a:p>
            <a:r>
              <a:rPr lang="en-US" sz="1500" b="0" i="0" dirty="0">
                <a:solidFill>
                  <a:srgbClr val="202124"/>
                </a:solidFill>
                <a:effectLst/>
                <a:latin typeface="Google Sans"/>
              </a:rPr>
              <a:t>The 5th Advances in Management and Innovation Conference 2021</a:t>
            </a:r>
            <a:endParaRPr lang="en-MY" sz="1500" dirty="0"/>
          </a:p>
        </p:txBody>
      </p:sp>
      <p:sp>
        <p:nvSpPr>
          <p:cNvPr id="14" name="Footer Placeholder 13">
            <a:extLst>
              <a:ext uri="{FF2B5EF4-FFF2-40B4-BE49-F238E27FC236}">
                <a16:creationId xmlns:a16="http://schemas.microsoft.com/office/drawing/2014/main" id="{FC19E82C-29D3-4307-817B-B0FE17896338}"/>
              </a:ext>
            </a:extLst>
          </p:cNvPr>
          <p:cNvSpPr>
            <a:spLocks noGrp="1"/>
          </p:cNvSpPr>
          <p:nvPr>
            <p:ph type="ftr" sz="quarter" idx="11"/>
          </p:nvPr>
        </p:nvSpPr>
        <p:spPr/>
        <p:txBody>
          <a:bodyPr/>
          <a:lstStyle/>
          <a:p>
            <a:r>
              <a:rPr lang="en-MY"/>
              <a:t>AMI 2021</a:t>
            </a:r>
          </a:p>
        </p:txBody>
      </p:sp>
      <p:sp>
        <p:nvSpPr>
          <p:cNvPr id="16" name="Slide Number Placeholder 15">
            <a:extLst>
              <a:ext uri="{FF2B5EF4-FFF2-40B4-BE49-F238E27FC236}">
                <a16:creationId xmlns:a16="http://schemas.microsoft.com/office/drawing/2014/main" id="{431830FD-7DF4-4C2A-8EE0-925DA91084D2}"/>
              </a:ext>
            </a:extLst>
          </p:cNvPr>
          <p:cNvSpPr>
            <a:spLocks noGrp="1"/>
          </p:cNvSpPr>
          <p:nvPr>
            <p:ph type="sldNum" sz="quarter" idx="12"/>
          </p:nvPr>
        </p:nvSpPr>
        <p:spPr/>
        <p:txBody>
          <a:bodyPr/>
          <a:lstStyle/>
          <a:p>
            <a:fld id="{23C2E224-64CB-4B4A-B3D3-532717D6DA39}" type="slidenum">
              <a:rPr lang="en-MY" smtClean="0"/>
              <a:t>1</a:t>
            </a:fld>
            <a:endParaRPr lang="en-MY"/>
          </a:p>
        </p:txBody>
      </p:sp>
    </p:spTree>
    <p:extLst>
      <p:ext uri="{BB962C8B-B14F-4D97-AF65-F5344CB8AC3E}">
        <p14:creationId xmlns:p14="http://schemas.microsoft.com/office/powerpoint/2010/main" val="268386693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1581AE9C-5CFD-47B4-9018-A9CD4694013E}"/>
              </a:ext>
            </a:extLst>
          </p:cNvPr>
          <p:cNvPicPr>
            <a:picLocks noChangeAspect="1"/>
          </p:cNvPicPr>
          <p:nvPr/>
        </p:nvPicPr>
        <p:blipFill rotWithShape="1">
          <a:blip r:embed="rId2"/>
          <a:srcRect l="33177" r="-89"/>
          <a:stretch/>
        </p:blipFill>
        <p:spPr>
          <a:xfrm flipH="1">
            <a:off x="381740" y="974974"/>
            <a:ext cx="6462943" cy="5433134"/>
          </a:xfrm>
          <a:prstGeom prst="rect">
            <a:avLst/>
          </a:prstGeom>
        </p:spPr>
      </p:pic>
      <p:sp>
        <p:nvSpPr>
          <p:cNvPr id="6" name="Title 1">
            <a:extLst>
              <a:ext uri="{FF2B5EF4-FFF2-40B4-BE49-F238E27FC236}">
                <a16:creationId xmlns:a16="http://schemas.microsoft.com/office/drawing/2014/main" id="{4CB8463F-6B65-4F86-9798-94952E0D2493}"/>
              </a:ext>
            </a:extLst>
          </p:cNvPr>
          <p:cNvSpPr txBox="1">
            <a:spLocks/>
          </p:cNvSpPr>
          <p:nvPr/>
        </p:nvSpPr>
        <p:spPr>
          <a:xfrm>
            <a:off x="239476" y="241105"/>
            <a:ext cx="10515600" cy="83911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US" sz="4800" b="1" dirty="0">
                <a:latin typeface="Calibri Light" panose="020F0302020204030204" pitchFamily="34" charset="0"/>
                <a:cs typeface="Calibri Light" panose="020F0302020204030204" pitchFamily="34" charset="0"/>
              </a:rPr>
              <a:t>Presentation Outline</a:t>
            </a:r>
            <a:endParaRPr lang="en-MY" sz="4800" b="1" dirty="0">
              <a:latin typeface="Calibri Light" panose="020F0302020204030204" pitchFamily="34" charset="0"/>
              <a:cs typeface="Calibri Light" panose="020F0302020204030204" pitchFamily="34" charset="0"/>
            </a:endParaRPr>
          </a:p>
        </p:txBody>
      </p:sp>
      <p:sp>
        <p:nvSpPr>
          <p:cNvPr id="5" name="TextBox 4">
            <a:extLst>
              <a:ext uri="{FF2B5EF4-FFF2-40B4-BE49-F238E27FC236}">
                <a16:creationId xmlns:a16="http://schemas.microsoft.com/office/drawing/2014/main" id="{96E9DD9D-663B-43FE-867E-A9CC65A4ACDA}"/>
              </a:ext>
            </a:extLst>
          </p:cNvPr>
          <p:cNvSpPr txBox="1"/>
          <p:nvPr/>
        </p:nvSpPr>
        <p:spPr>
          <a:xfrm>
            <a:off x="6844683" y="893784"/>
            <a:ext cx="5680815" cy="8894743"/>
          </a:xfrm>
          <a:prstGeom prst="rect">
            <a:avLst/>
          </a:prstGeom>
          <a:noFill/>
        </p:spPr>
        <p:txBody>
          <a:bodyPr wrap="square" rtlCol="0">
            <a:spAutoFit/>
          </a:bodyPr>
          <a:lstStyle/>
          <a:p>
            <a:r>
              <a:rPr lang="en-MY" sz="2400" dirty="0">
                <a:ea typeface="Tahoma" panose="020B0604030504040204" pitchFamily="34" charset="0"/>
                <a:cs typeface="Calibri Light" panose="020F0302020204030204" pitchFamily="34" charset="0"/>
              </a:rPr>
              <a:t> </a:t>
            </a:r>
          </a:p>
          <a:p>
            <a:pPr marL="355600" indent="-355600">
              <a:buFont typeface="+mj-lt"/>
              <a:buAutoNum type="arabicPeriod"/>
              <a:tabLst>
                <a:tab pos="355600" algn="l"/>
              </a:tabLst>
            </a:pPr>
            <a:r>
              <a:rPr lang="en-MY" sz="2800" dirty="0">
                <a:ea typeface="Tahoma" panose="020B0604030504040204" pitchFamily="34" charset="0"/>
                <a:cs typeface="Calibri Light" panose="020F0302020204030204" pitchFamily="34" charset="0"/>
              </a:rPr>
              <a:t>HISTORICAL OVERVIEW</a:t>
            </a:r>
          </a:p>
          <a:p>
            <a:pPr marL="355600" indent="-355600">
              <a:buFont typeface="+mj-lt"/>
              <a:buAutoNum type="arabicPeriod"/>
              <a:tabLst>
                <a:tab pos="355600" algn="l"/>
              </a:tabLst>
            </a:pPr>
            <a:endParaRPr lang="en-MY" sz="2800" dirty="0">
              <a:ea typeface="Tahoma" panose="020B0604030504040204" pitchFamily="34" charset="0"/>
              <a:cs typeface="Calibri Light" panose="020F0302020204030204" pitchFamily="34" charset="0"/>
            </a:endParaRPr>
          </a:p>
          <a:p>
            <a:pPr marL="355600" indent="-355600">
              <a:buFont typeface="+mj-lt"/>
              <a:buAutoNum type="arabicPeriod"/>
              <a:tabLst>
                <a:tab pos="355600" algn="l"/>
              </a:tabLst>
            </a:pPr>
            <a:r>
              <a:rPr lang="en-MY" sz="2800" dirty="0">
                <a:solidFill>
                  <a:schemeClr val="bg2">
                    <a:lumMod val="50000"/>
                  </a:schemeClr>
                </a:solidFill>
              </a:rPr>
              <a:t>AGRICULTURAL SECTOR IN IRAQI ECONOMY</a:t>
            </a:r>
          </a:p>
          <a:p>
            <a:pPr marL="355600" indent="-355600">
              <a:buFont typeface="+mj-lt"/>
              <a:buAutoNum type="arabicPeriod"/>
              <a:tabLst>
                <a:tab pos="355600" algn="l"/>
              </a:tabLst>
            </a:pPr>
            <a:endParaRPr lang="en-MY" sz="2800" dirty="0"/>
          </a:p>
          <a:p>
            <a:pPr marL="355600" indent="-355600">
              <a:buFont typeface="+mj-lt"/>
              <a:buAutoNum type="arabicPeriod"/>
              <a:tabLst>
                <a:tab pos="355600" algn="l"/>
              </a:tabLst>
            </a:pPr>
            <a:r>
              <a:rPr lang="en-MY" sz="2800" dirty="0"/>
              <a:t>METHODOLOGY &amp; DATA COLLECTION</a:t>
            </a:r>
          </a:p>
          <a:p>
            <a:pPr marL="355600" indent="-355600">
              <a:buFont typeface="+mj-lt"/>
              <a:buAutoNum type="arabicPeriod"/>
              <a:tabLst>
                <a:tab pos="355600" algn="l"/>
              </a:tabLst>
            </a:pPr>
            <a:endParaRPr lang="en-MY" sz="2800" dirty="0"/>
          </a:p>
          <a:p>
            <a:pPr marL="355600" indent="-355600">
              <a:buFont typeface="+mj-lt"/>
              <a:buAutoNum type="arabicPeriod"/>
              <a:tabLst>
                <a:tab pos="355600" algn="l"/>
              </a:tabLst>
            </a:pPr>
            <a:r>
              <a:rPr lang="en-MY" sz="2800" dirty="0">
                <a:solidFill>
                  <a:schemeClr val="bg2">
                    <a:lumMod val="50000"/>
                  </a:schemeClr>
                </a:solidFill>
              </a:rPr>
              <a:t>FINDINGS</a:t>
            </a:r>
          </a:p>
          <a:p>
            <a:pPr marL="355600" indent="-355600">
              <a:buFont typeface="+mj-lt"/>
              <a:buAutoNum type="arabicPeriod"/>
              <a:tabLst>
                <a:tab pos="355600" algn="l"/>
              </a:tabLst>
            </a:pPr>
            <a:endParaRPr lang="en-MY" sz="2800" dirty="0"/>
          </a:p>
          <a:p>
            <a:pPr marL="355600" indent="-355600">
              <a:buFont typeface="+mj-lt"/>
              <a:buAutoNum type="arabicPeriod"/>
              <a:tabLst>
                <a:tab pos="355600" algn="l"/>
              </a:tabLst>
            </a:pPr>
            <a:r>
              <a:rPr lang="en-MY" sz="2800" dirty="0"/>
              <a:t>CONCLUSION </a:t>
            </a:r>
          </a:p>
          <a:p>
            <a:endParaRPr lang="en-MY" sz="2400" dirty="0"/>
          </a:p>
          <a:p>
            <a:endParaRPr lang="en-US" sz="2400" dirty="0">
              <a:ea typeface="Tahoma" panose="020B0604030504040204" pitchFamily="34" charset="0"/>
              <a:cs typeface="Calibri Light" panose="020F0302020204030204" pitchFamily="34" charset="0"/>
            </a:endParaRPr>
          </a:p>
          <a:p>
            <a:pPr marL="514350" indent="-514350">
              <a:buFont typeface="+mj-lt"/>
              <a:buAutoNum type="arabicPeriod"/>
            </a:pPr>
            <a:endParaRPr lang="en-US" sz="2400" dirty="0">
              <a:ea typeface="Tahoma" panose="020B0604030504040204" pitchFamily="34" charset="0"/>
              <a:cs typeface="Calibri Light" panose="020F0302020204030204" pitchFamily="34" charset="0"/>
            </a:endParaRPr>
          </a:p>
          <a:p>
            <a:pPr marL="514350" indent="-514350">
              <a:buFont typeface="+mj-lt"/>
              <a:buAutoNum type="arabicPeriod"/>
            </a:pPr>
            <a:endParaRPr lang="en-US" sz="2400" dirty="0">
              <a:ea typeface="Tahoma" panose="020B0604030504040204" pitchFamily="34" charset="0"/>
              <a:cs typeface="Calibri Light" panose="020F0302020204030204" pitchFamily="34" charset="0"/>
            </a:endParaRPr>
          </a:p>
          <a:p>
            <a:pPr marL="514350" indent="-514350">
              <a:buFont typeface="+mj-lt"/>
              <a:buAutoNum type="arabicPeriod"/>
            </a:pPr>
            <a:endParaRPr lang="en-US" sz="2400" dirty="0">
              <a:ea typeface="Tahoma" panose="020B0604030504040204" pitchFamily="34" charset="0"/>
              <a:cs typeface="Calibri Light" panose="020F0302020204030204" pitchFamily="34" charset="0"/>
            </a:endParaRPr>
          </a:p>
          <a:p>
            <a:pPr marL="411162" indent="-228600">
              <a:buFont typeface="+mj-lt"/>
              <a:buAutoNum type="arabicPeriod"/>
            </a:pPr>
            <a:endParaRPr lang="en-US" sz="2400" dirty="0">
              <a:ea typeface="Tahoma" panose="020B0604030504040204" pitchFamily="34" charset="0"/>
              <a:cs typeface="Calibri Light" panose="020F0302020204030204" pitchFamily="34" charset="0"/>
            </a:endParaRPr>
          </a:p>
          <a:p>
            <a:pPr marL="514350" indent="-514350">
              <a:buFont typeface="+mj-lt"/>
              <a:buAutoNum type="arabicPeriod"/>
            </a:pPr>
            <a:endParaRPr lang="en-US" sz="2400" dirty="0">
              <a:ea typeface="Tahoma" panose="020B0604030504040204" pitchFamily="34" charset="0"/>
              <a:cs typeface="Calibri Light" panose="020F0302020204030204" pitchFamily="34" charset="0"/>
            </a:endParaRPr>
          </a:p>
          <a:p>
            <a:pPr marL="514350" indent="-514350">
              <a:buFont typeface="+mj-lt"/>
              <a:buAutoNum type="arabicPeriod"/>
            </a:pPr>
            <a:endParaRPr lang="en-US" sz="2400" dirty="0">
              <a:ea typeface="Tahoma" panose="020B0604030504040204" pitchFamily="34" charset="0"/>
              <a:cs typeface="Calibri Light" panose="020F0302020204030204" pitchFamily="34" charset="0"/>
            </a:endParaRPr>
          </a:p>
          <a:p>
            <a:pPr marL="514350" indent="-514350">
              <a:buFont typeface="+mj-lt"/>
              <a:buAutoNum type="arabicPeriod"/>
            </a:pPr>
            <a:endParaRPr lang="en-US" sz="2400" dirty="0">
              <a:ea typeface="Tahoma" panose="020B0604030504040204" pitchFamily="34" charset="0"/>
              <a:cs typeface="Calibri Light" panose="020F0302020204030204" pitchFamily="34" charset="0"/>
            </a:endParaRPr>
          </a:p>
          <a:p>
            <a:pPr marL="514350" indent="-514350">
              <a:buFont typeface="+mj-lt"/>
              <a:buAutoNum type="arabicPeriod"/>
            </a:pPr>
            <a:endParaRPr lang="en-MY" sz="2400" dirty="0">
              <a:ea typeface="Tahoma" panose="020B0604030504040204" pitchFamily="34" charset="0"/>
              <a:cs typeface="Calibri Light" panose="020F0302020204030204" pitchFamily="34" charset="0"/>
            </a:endParaRPr>
          </a:p>
        </p:txBody>
      </p:sp>
      <p:sp>
        <p:nvSpPr>
          <p:cNvPr id="7" name="Slide Number Placeholder 6">
            <a:extLst>
              <a:ext uri="{FF2B5EF4-FFF2-40B4-BE49-F238E27FC236}">
                <a16:creationId xmlns:a16="http://schemas.microsoft.com/office/drawing/2014/main" id="{5C07E678-AB1F-4FA6-A72F-584D5FCA0D12}"/>
              </a:ext>
            </a:extLst>
          </p:cNvPr>
          <p:cNvSpPr>
            <a:spLocks noGrp="1"/>
          </p:cNvSpPr>
          <p:nvPr>
            <p:ph type="sldNum" sz="quarter" idx="12"/>
          </p:nvPr>
        </p:nvSpPr>
        <p:spPr/>
        <p:txBody>
          <a:bodyPr/>
          <a:lstStyle/>
          <a:p>
            <a:fld id="{AD919BE0-9ADE-4C27-9A37-53ABB9962EDE}" type="slidenum">
              <a:rPr lang="en-MY" smtClean="0"/>
              <a:t>2</a:t>
            </a:fld>
            <a:endParaRPr lang="en-MY" dirty="0"/>
          </a:p>
        </p:txBody>
      </p:sp>
      <p:sp>
        <p:nvSpPr>
          <p:cNvPr id="9" name="TextBox 8">
            <a:extLst>
              <a:ext uri="{FF2B5EF4-FFF2-40B4-BE49-F238E27FC236}">
                <a16:creationId xmlns:a16="http://schemas.microsoft.com/office/drawing/2014/main" id="{755103DE-19EE-41EB-B42F-37038B7ECE34}"/>
              </a:ext>
            </a:extLst>
          </p:cNvPr>
          <p:cNvSpPr txBox="1"/>
          <p:nvPr/>
        </p:nvSpPr>
        <p:spPr>
          <a:xfrm>
            <a:off x="304800" y="6459865"/>
            <a:ext cx="6096000" cy="261610"/>
          </a:xfrm>
          <a:prstGeom prst="rect">
            <a:avLst/>
          </a:prstGeom>
          <a:noFill/>
        </p:spPr>
        <p:txBody>
          <a:bodyPr wrap="square">
            <a:spAutoFit/>
          </a:bodyPr>
          <a:lstStyle/>
          <a:p>
            <a:r>
              <a:rPr lang="en-MY" sz="1100" i="1" dirty="0"/>
              <a:t>Source: https://www.mintpressnews.com/</a:t>
            </a:r>
          </a:p>
        </p:txBody>
      </p:sp>
      <p:sp>
        <p:nvSpPr>
          <p:cNvPr id="8" name="Footer Placeholder 7">
            <a:extLst>
              <a:ext uri="{FF2B5EF4-FFF2-40B4-BE49-F238E27FC236}">
                <a16:creationId xmlns:a16="http://schemas.microsoft.com/office/drawing/2014/main" id="{CE451163-47DC-485A-AA74-4AF8CCAD829E}"/>
              </a:ext>
            </a:extLst>
          </p:cNvPr>
          <p:cNvSpPr>
            <a:spLocks noGrp="1"/>
          </p:cNvSpPr>
          <p:nvPr>
            <p:ph type="ftr" sz="quarter" idx="11"/>
          </p:nvPr>
        </p:nvSpPr>
        <p:spPr/>
        <p:txBody>
          <a:bodyPr/>
          <a:lstStyle/>
          <a:p>
            <a:r>
              <a:rPr lang="en-MY"/>
              <a:t>AMI 2021</a:t>
            </a:r>
          </a:p>
        </p:txBody>
      </p:sp>
    </p:spTree>
    <p:extLst>
      <p:ext uri="{BB962C8B-B14F-4D97-AF65-F5344CB8AC3E}">
        <p14:creationId xmlns:p14="http://schemas.microsoft.com/office/powerpoint/2010/main" val="142055065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2242C79D-0EC4-40A2-A9AD-DF33710C21E8}"/>
              </a:ext>
            </a:extLst>
          </p:cNvPr>
          <p:cNvSpPr>
            <a:spLocks noGrp="1"/>
          </p:cNvSpPr>
          <p:nvPr>
            <p:ph type="ftr" sz="quarter" idx="11"/>
          </p:nvPr>
        </p:nvSpPr>
        <p:spPr/>
        <p:txBody>
          <a:bodyPr/>
          <a:lstStyle/>
          <a:p>
            <a:r>
              <a:rPr lang="en-MY"/>
              <a:t>AMI 2021</a:t>
            </a:r>
          </a:p>
        </p:txBody>
      </p:sp>
      <p:sp>
        <p:nvSpPr>
          <p:cNvPr id="5" name="Slide Number Placeholder 4">
            <a:extLst>
              <a:ext uri="{FF2B5EF4-FFF2-40B4-BE49-F238E27FC236}">
                <a16:creationId xmlns:a16="http://schemas.microsoft.com/office/drawing/2014/main" id="{99B496A0-06C6-4B9B-B3D4-52D748FFD07B}"/>
              </a:ext>
            </a:extLst>
          </p:cNvPr>
          <p:cNvSpPr>
            <a:spLocks noGrp="1"/>
          </p:cNvSpPr>
          <p:nvPr>
            <p:ph type="sldNum" sz="quarter" idx="12"/>
          </p:nvPr>
        </p:nvSpPr>
        <p:spPr/>
        <p:txBody>
          <a:bodyPr/>
          <a:lstStyle/>
          <a:p>
            <a:fld id="{23C2E224-64CB-4B4A-B3D3-532717D6DA39}" type="slidenum">
              <a:rPr lang="en-MY" smtClean="0"/>
              <a:t>3</a:t>
            </a:fld>
            <a:endParaRPr lang="en-MY"/>
          </a:p>
        </p:txBody>
      </p:sp>
      <p:sp>
        <p:nvSpPr>
          <p:cNvPr id="6" name="TextBox 5">
            <a:extLst>
              <a:ext uri="{FF2B5EF4-FFF2-40B4-BE49-F238E27FC236}">
                <a16:creationId xmlns:a16="http://schemas.microsoft.com/office/drawing/2014/main" id="{C634BC50-C42C-424A-8DA6-429C946E9FD1}"/>
              </a:ext>
            </a:extLst>
          </p:cNvPr>
          <p:cNvSpPr txBox="1"/>
          <p:nvPr/>
        </p:nvSpPr>
        <p:spPr>
          <a:xfrm>
            <a:off x="198761" y="124235"/>
            <a:ext cx="8901696" cy="646331"/>
          </a:xfrm>
          <a:prstGeom prst="rect">
            <a:avLst/>
          </a:prstGeom>
          <a:noFill/>
        </p:spPr>
        <p:txBody>
          <a:bodyPr wrap="square">
            <a:spAutoFit/>
          </a:bodyPr>
          <a:lstStyle/>
          <a:p>
            <a:r>
              <a:rPr lang="en-US" sz="3600" dirty="0">
                <a:solidFill>
                  <a:srgbClr val="002060"/>
                </a:solidFill>
                <a:ea typeface="Tahoma" panose="020B0604030504040204" pitchFamily="34" charset="0"/>
                <a:cs typeface="Calibri Light" panose="020F0302020204030204" pitchFamily="34" charset="0"/>
              </a:rPr>
              <a:t>1. Historical Overview</a:t>
            </a:r>
          </a:p>
        </p:txBody>
      </p:sp>
      <p:sp>
        <p:nvSpPr>
          <p:cNvPr id="15" name="TextBox 14">
            <a:extLst>
              <a:ext uri="{FF2B5EF4-FFF2-40B4-BE49-F238E27FC236}">
                <a16:creationId xmlns:a16="http://schemas.microsoft.com/office/drawing/2014/main" id="{532F6402-4863-415D-953C-0020ECB0E7AC}"/>
              </a:ext>
            </a:extLst>
          </p:cNvPr>
          <p:cNvSpPr txBox="1"/>
          <p:nvPr/>
        </p:nvSpPr>
        <p:spPr>
          <a:xfrm>
            <a:off x="223368" y="770566"/>
            <a:ext cx="9678279" cy="5755422"/>
          </a:xfrm>
          <a:prstGeom prst="rect">
            <a:avLst/>
          </a:prstGeom>
          <a:noFill/>
        </p:spPr>
        <p:txBody>
          <a:bodyPr wrap="square">
            <a:spAutoFit/>
          </a:bodyPr>
          <a:lstStyle/>
          <a:p>
            <a:pPr marL="285750" indent="-285750" algn="just">
              <a:buClr>
                <a:srgbClr val="FF0000"/>
              </a:buClr>
              <a:buFont typeface="Arial" panose="020B0604020202020204" pitchFamily="34" charset="0"/>
              <a:buChar char="•"/>
            </a:pPr>
            <a:r>
              <a:rPr lang="en-US" dirty="0"/>
              <a:t>Agriculture was the primary activity in ancient Mesopotamia since the dawn of civilization due to the abundance of freshwater </a:t>
            </a:r>
            <a:r>
              <a:rPr lang="en-US" dirty="0">
                <a:solidFill>
                  <a:schemeClr val="bg2">
                    <a:lumMod val="50000"/>
                  </a:schemeClr>
                </a:solidFill>
              </a:rPr>
              <a:t>sources from Tigris and Euphrates in the Fertile Crescent where the first civilizations have lived and prospered on crops and livestock. </a:t>
            </a:r>
          </a:p>
          <a:p>
            <a:pPr marL="285750" indent="-285750" algn="just">
              <a:buClr>
                <a:srgbClr val="FF0000"/>
              </a:buClr>
              <a:buFont typeface="Arial" panose="020B0604020202020204" pitchFamily="34" charset="0"/>
              <a:buChar char="•"/>
            </a:pPr>
            <a:endParaRPr lang="en-US" sz="1100" dirty="0"/>
          </a:p>
          <a:p>
            <a:pPr marL="285750" indent="-285750" algn="just">
              <a:buClr>
                <a:srgbClr val="FF0000"/>
              </a:buClr>
              <a:buFont typeface="Arial" panose="020B0604020202020204" pitchFamily="34" charset="0"/>
              <a:buChar char="•"/>
            </a:pPr>
            <a:r>
              <a:rPr lang="en-US" dirty="0">
                <a:solidFill>
                  <a:schemeClr val="bg2">
                    <a:lumMod val="50000"/>
                  </a:schemeClr>
                </a:solidFill>
              </a:rPr>
              <a:t>In 20th Century, agriculture has played an essential role in the economy and went through a series of reforms. After the revolution in 1958, land reforms were introduced to centralize the sector and redistribute the lands and reduce the authorities of landlords. However, they proved </a:t>
            </a:r>
            <a:r>
              <a:rPr lang="en-US" dirty="0"/>
              <a:t>ineffective to accelerate and foster the growth of agriculture, due to lack of coordination and management. </a:t>
            </a:r>
          </a:p>
          <a:p>
            <a:pPr algn="just">
              <a:buClr>
                <a:srgbClr val="FF0000"/>
              </a:buClr>
            </a:pPr>
            <a:endParaRPr lang="en-US" sz="1100" dirty="0"/>
          </a:p>
          <a:p>
            <a:pPr marL="285750" indent="-285750" algn="just">
              <a:buClr>
                <a:srgbClr val="FF0000"/>
              </a:buClr>
              <a:buFont typeface="Arial" panose="020B0604020202020204" pitchFamily="34" charset="0"/>
              <a:buChar char="•"/>
            </a:pPr>
            <a:r>
              <a:rPr lang="en-US" dirty="0"/>
              <a:t>In 1979 only 22% of imports were agricultural and the country was self-sufficient in many cereal crops, </a:t>
            </a:r>
            <a:r>
              <a:rPr lang="en-US" dirty="0">
                <a:solidFill>
                  <a:schemeClr val="bg2">
                    <a:lumMod val="50000"/>
                  </a:schemeClr>
                </a:solidFill>
              </a:rPr>
              <a:t>by the 80’s the government reduced their intervention and shifted towards privatization of this sector. </a:t>
            </a:r>
          </a:p>
          <a:p>
            <a:pPr marL="285750" indent="-285750" algn="just">
              <a:buClr>
                <a:srgbClr val="FF0000"/>
              </a:buClr>
              <a:buFont typeface="Arial" panose="020B0604020202020204" pitchFamily="34" charset="0"/>
              <a:buChar char="•"/>
            </a:pPr>
            <a:endParaRPr lang="en-US" sz="1100" dirty="0"/>
          </a:p>
          <a:p>
            <a:pPr marL="285750" indent="-285750" algn="just">
              <a:buClr>
                <a:srgbClr val="FF0000"/>
              </a:buClr>
              <a:buFont typeface="Arial" panose="020B0604020202020204" pitchFamily="34" charset="0"/>
              <a:buChar char="•"/>
            </a:pPr>
            <a:r>
              <a:rPr lang="en-US" dirty="0">
                <a:solidFill>
                  <a:schemeClr val="bg2">
                    <a:lumMod val="50000"/>
                  </a:schemeClr>
                </a:solidFill>
              </a:rPr>
              <a:t>The marshes of Mesopotamia located in the southern and southwest of Iraq in 3 main provinces </a:t>
            </a:r>
            <a:r>
              <a:rPr lang="en-US" dirty="0" err="1">
                <a:solidFill>
                  <a:schemeClr val="bg2">
                    <a:lumMod val="50000"/>
                  </a:schemeClr>
                </a:solidFill>
              </a:rPr>
              <a:t>Missan</a:t>
            </a:r>
            <a:r>
              <a:rPr lang="en-US" dirty="0">
                <a:solidFill>
                  <a:schemeClr val="bg2">
                    <a:lumMod val="50000"/>
                  </a:schemeClr>
                </a:solidFill>
              </a:rPr>
              <a:t>, Basra, and Nasiriya occupied originally an area of 15,000-20,000 square meters, were a homeland to Marsh Arabs for 5000 years who lived on cultivation and raising water buffalo. </a:t>
            </a:r>
            <a:r>
              <a:rPr lang="en-US" dirty="0"/>
              <a:t>The marshes were home to plants like reeds, wildlife and migrating bird flocks and fish.</a:t>
            </a:r>
          </a:p>
          <a:p>
            <a:pPr algn="just">
              <a:buClr>
                <a:srgbClr val="FF0000"/>
              </a:buClr>
            </a:pPr>
            <a:endParaRPr lang="en-US" sz="1100" dirty="0"/>
          </a:p>
          <a:p>
            <a:pPr marL="285750" indent="-285750" algn="just">
              <a:buClr>
                <a:srgbClr val="FF0000"/>
              </a:buClr>
              <a:buFont typeface="Arial" panose="020B0604020202020204" pitchFamily="34" charset="0"/>
              <a:buChar char="•"/>
            </a:pPr>
            <a:r>
              <a:rPr lang="en-US" dirty="0"/>
              <a:t>Due to the armed conflict and turmoil, one million tons of grain crops have been confiscated, the land has been destroyed and farmlands have been burnt due to the scorching policy ISIS practiced, the harvest has been damaged. Losses in this sector are estimated by 40% in 2016 (FAO, 2017) and 200 million USD lost in revenue.</a:t>
            </a:r>
            <a:endParaRPr lang="en-MY" dirty="0"/>
          </a:p>
        </p:txBody>
      </p:sp>
      <p:pic>
        <p:nvPicPr>
          <p:cNvPr id="17" name="Picture 16">
            <a:extLst>
              <a:ext uri="{FF2B5EF4-FFF2-40B4-BE49-F238E27FC236}">
                <a16:creationId xmlns:a16="http://schemas.microsoft.com/office/drawing/2014/main" id="{8D0EF709-EC34-40AE-A13B-EAC29E35A0D5}"/>
              </a:ext>
            </a:extLst>
          </p:cNvPr>
          <p:cNvPicPr>
            <a:picLocks noChangeAspect="1"/>
          </p:cNvPicPr>
          <p:nvPr/>
        </p:nvPicPr>
        <p:blipFill rotWithShape="1">
          <a:blip r:embed="rId2"/>
          <a:srcRect l="78393" t="19626" r="8714" b="5251"/>
          <a:stretch/>
        </p:blipFill>
        <p:spPr>
          <a:xfrm>
            <a:off x="9982200" y="271376"/>
            <a:ext cx="1986432" cy="6510563"/>
          </a:xfrm>
          <a:prstGeom prst="rect">
            <a:avLst/>
          </a:prstGeom>
        </p:spPr>
      </p:pic>
    </p:spTree>
    <p:extLst>
      <p:ext uri="{BB962C8B-B14F-4D97-AF65-F5344CB8AC3E}">
        <p14:creationId xmlns:p14="http://schemas.microsoft.com/office/powerpoint/2010/main" val="424188083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2295AB87-48F1-49DA-9940-C80C2F46C963}"/>
              </a:ext>
            </a:extLst>
          </p:cNvPr>
          <p:cNvPicPr>
            <a:picLocks noChangeAspect="1"/>
          </p:cNvPicPr>
          <p:nvPr/>
        </p:nvPicPr>
        <p:blipFill rotWithShape="1">
          <a:blip r:embed="rId2"/>
          <a:srcRect l="23999" t="36064" r="7786" b="24444"/>
          <a:stretch/>
        </p:blipFill>
        <p:spPr>
          <a:xfrm>
            <a:off x="4345577" y="653139"/>
            <a:ext cx="7755107" cy="2525485"/>
          </a:xfrm>
          <a:prstGeom prst="rect">
            <a:avLst/>
          </a:prstGeom>
        </p:spPr>
      </p:pic>
      <p:sp>
        <p:nvSpPr>
          <p:cNvPr id="4" name="Footer Placeholder 3">
            <a:extLst>
              <a:ext uri="{FF2B5EF4-FFF2-40B4-BE49-F238E27FC236}">
                <a16:creationId xmlns:a16="http://schemas.microsoft.com/office/drawing/2014/main" id="{4DE20A4B-5F0A-4A20-8022-B45CF98BBE26}"/>
              </a:ext>
            </a:extLst>
          </p:cNvPr>
          <p:cNvSpPr>
            <a:spLocks noGrp="1"/>
          </p:cNvSpPr>
          <p:nvPr>
            <p:ph type="ftr" sz="quarter" idx="11"/>
          </p:nvPr>
        </p:nvSpPr>
        <p:spPr/>
        <p:txBody>
          <a:bodyPr/>
          <a:lstStyle/>
          <a:p>
            <a:r>
              <a:rPr lang="en-MY"/>
              <a:t>AMI 2021</a:t>
            </a:r>
          </a:p>
        </p:txBody>
      </p:sp>
      <p:sp>
        <p:nvSpPr>
          <p:cNvPr id="5" name="Slide Number Placeholder 4">
            <a:extLst>
              <a:ext uri="{FF2B5EF4-FFF2-40B4-BE49-F238E27FC236}">
                <a16:creationId xmlns:a16="http://schemas.microsoft.com/office/drawing/2014/main" id="{0714EBE7-AC05-4D63-A322-438F4C9201EB}"/>
              </a:ext>
            </a:extLst>
          </p:cNvPr>
          <p:cNvSpPr>
            <a:spLocks noGrp="1"/>
          </p:cNvSpPr>
          <p:nvPr>
            <p:ph type="sldNum" sz="quarter" idx="12"/>
          </p:nvPr>
        </p:nvSpPr>
        <p:spPr/>
        <p:txBody>
          <a:bodyPr/>
          <a:lstStyle/>
          <a:p>
            <a:fld id="{23C2E224-64CB-4B4A-B3D3-532717D6DA39}" type="slidenum">
              <a:rPr lang="en-MY" smtClean="0"/>
              <a:t>4</a:t>
            </a:fld>
            <a:endParaRPr lang="en-MY"/>
          </a:p>
        </p:txBody>
      </p:sp>
      <p:sp>
        <p:nvSpPr>
          <p:cNvPr id="8" name="TextBox 7">
            <a:extLst>
              <a:ext uri="{FF2B5EF4-FFF2-40B4-BE49-F238E27FC236}">
                <a16:creationId xmlns:a16="http://schemas.microsoft.com/office/drawing/2014/main" id="{31C81F73-CC0B-401B-9D65-DEE0D6A196AB}"/>
              </a:ext>
            </a:extLst>
          </p:cNvPr>
          <p:cNvSpPr txBox="1"/>
          <p:nvPr/>
        </p:nvSpPr>
        <p:spPr>
          <a:xfrm>
            <a:off x="198761" y="124235"/>
            <a:ext cx="8901696" cy="646331"/>
          </a:xfrm>
          <a:prstGeom prst="rect">
            <a:avLst/>
          </a:prstGeom>
          <a:noFill/>
        </p:spPr>
        <p:txBody>
          <a:bodyPr wrap="square">
            <a:spAutoFit/>
          </a:bodyPr>
          <a:lstStyle/>
          <a:p>
            <a:r>
              <a:rPr lang="en-US" sz="3600" dirty="0">
                <a:solidFill>
                  <a:srgbClr val="002060"/>
                </a:solidFill>
                <a:ea typeface="Tahoma" panose="020B0604030504040204" pitchFamily="34" charset="0"/>
                <a:cs typeface="Calibri Light" panose="020F0302020204030204" pitchFamily="34" charset="0"/>
              </a:rPr>
              <a:t>2. AGRICULTURE Sector in IRAQI Economy</a:t>
            </a:r>
          </a:p>
        </p:txBody>
      </p:sp>
      <p:pic>
        <p:nvPicPr>
          <p:cNvPr id="7" name="Picture 6">
            <a:extLst>
              <a:ext uri="{FF2B5EF4-FFF2-40B4-BE49-F238E27FC236}">
                <a16:creationId xmlns:a16="http://schemas.microsoft.com/office/drawing/2014/main" id="{4EA8CAA8-C5BF-41D0-89D0-612D379DEDBE}"/>
              </a:ext>
            </a:extLst>
          </p:cNvPr>
          <p:cNvPicPr>
            <a:picLocks noChangeAspect="1"/>
          </p:cNvPicPr>
          <p:nvPr/>
        </p:nvPicPr>
        <p:blipFill rotWithShape="1">
          <a:blip r:embed="rId3"/>
          <a:srcRect l="53571" t="37842" r="6875" b="5143"/>
          <a:stretch/>
        </p:blipFill>
        <p:spPr>
          <a:xfrm>
            <a:off x="43543" y="609595"/>
            <a:ext cx="4822372" cy="3910149"/>
          </a:xfrm>
          <a:prstGeom prst="rect">
            <a:avLst/>
          </a:prstGeom>
        </p:spPr>
      </p:pic>
      <p:sp>
        <p:nvSpPr>
          <p:cNvPr id="12" name="TextBox 11">
            <a:extLst>
              <a:ext uri="{FF2B5EF4-FFF2-40B4-BE49-F238E27FC236}">
                <a16:creationId xmlns:a16="http://schemas.microsoft.com/office/drawing/2014/main" id="{DA5D79BC-6B82-44F7-A9A0-C0B6C3C9DD8B}"/>
              </a:ext>
            </a:extLst>
          </p:cNvPr>
          <p:cNvSpPr txBox="1"/>
          <p:nvPr/>
        </p:nvSpPr>
        <p:spPr>
          <a:xfrm>
            <a:off x="0" y="3334381"/>
            <a:ext cx="2849239" cy="1323439"/>
          </a:xfrm>
          <a:prstGeom prst="rect">
            <a:avLst/>
          </a:prstGeom>
          <a:noFill/>
        </p:spPr>
        <p:txBody>
          <a:bodyPr wrap="square">
            <a:spAutoFit/>
          </a:bodyPr>
          <a:lstStyle/>
          <a:p>
            <a:pPr marL="285750" indent="-285750">
              <a:buClr>
                <a:srgbClr val="FF0000"/>
              </a:buClr>
              <a:buFont typeface="Arial" panose="020B0604020202020204" pitchFamily="34" charset="0"/>
              <a:buChar char="•"/>
            </a:pPr>
            <a:r>
              <a:rPr lang="en-US" sz="1600" dirty="0">
                <a:solidFill>
                  <a:schemeClr val="bg2">
                    <a:lumMod val="50000"/>
                  </a:schemeClr>
                </a:solidFill>
              </a:rPr>
              <a:t>The agricultural land constitutes 21.4 % of the total surface area of Iraq, and arable land contributes to 11.5%.</a:t>
            </a:r>
            <a:endParaRPr lang="en-MY" sz="1600" dirty="0">
              <a:solidFill>
                <a:schemeClr val="bg2">
                  <a:lumMod val="50000"/>
                </a:schemeClr>
              </a:solidFill>
            </a:endParaRPr>
          </a:p>
        </p:txBody>
      </p:sp>
      <p:sp>
        <p:nvSpPr>
          <p:cNvPr id="14" name="TextBox 13">
            <a:extLst>
              <a:ext uri="{FF2B5EF4-FFF2-40B4-BE49-F238E27FC236}">
                <a16:creationId xmlns:a16="http://schemas.microsoft.com/office/drawing/2014/main" id="{AFC8FE2D-3033-481E-9418-6F6EAB05C995}"/>
              </a:ext>
            </a:extLst>
          </p:cNvPr>
          <p:cNvSpPr txBox="1"/>
          <p:nvPr/>
        </p:nvSpPr>
        <p:spPr>
          <a:xfrm>
            <a:off x="4909458" y="3230878"/>
            <a:ext cx="6925491" cy="3477875"/>
          </a:xfrm>
          <a:prstGeom prst="rect">
            <a:avLst/>
          </a:prstGeom>
          <a:noFill/>
        </p:spPr>
        <p:txBody>
          <a:bodyPr wrap="square">
            <a:spAutoFit/>
          </a:bodyPr>
          <a:lstStyle/>
          <a:p>
            <a:r>
              <a:rPr lang="en-US" sz="2000" dirty="0"/>
              <a:t>Opportunities to invest in this sector and develop a plan revive with a long term sustainable development that includes:</a:t>
            </a:r>
          </a:p>
          <a:p>
            <a:pPr marL="342900" indent="-342900">
              <a:buClr>
                <a:srgbClr val="FF0000"/>
              </a:buClr>
              <a:buFont typeface="Wingdings" panose="05000000000000000000" pitchFamily="2" charset="2"/>
              <a:buChar char="§"/>
            </a:pPr>
            <a:r>
              <a:rPr lang="en-US" sz="2000" dirty="0"/>
              <a:t>developing the weak irrigation systems and old irrigation methods that causes a lot of water waste</a:t>
            </a:r>
          </a:p>
          <a:p>
            <a:pPr marL="342900" indent="-342900">
              <a:buClr>
                <a:srgbClr val="FF0000"/>
              </a:buClr>
              <a:buFont typeface="Wingdings" panose="05000000000000000000" pitchFamily="2" charset="2"/>
              <a:buChar char="§"/>
            </a:pPr>
            <a:r>
              <a:rPr lang="en-MY" sz="2000" dirty="0"/>
              <a:t>investing in personnel</a:t>
            </a:r>
            <a:endParaRPr lang="en-US" sz="2000" dirty="0"/>
          </a:p>
          <a:p>
            <a:pPr marL="342900" indent="-342900">
              <a:buClr>
                <a:srgbClr val="FF0000"/>
              </a:buClr>
              <a:buFont typeface="Wingdings" panose="05000000000000000000" pitchFamily="2" charset="2"/>
              <a:buChar char="§"/>
            </a:pPr>
            <a:r>
              <a:rPr lang="en-MY" sz="2000" dirty="0"/>
              <a:t>Fertilisers</a:t>
            </a:r>
          </a:p>
          <a:p>
            <a:pPr marL="342900" indent="-342900">
              <a:buClr>
                <a:srgbClr val="FF0000"/>
              </a:buClr>
              <a:buFont typeface="Wingdings" panose="05000000000000000000" pitchFamily="2" charset="2"/>
              <a:buChar char="§"/>
            </a:pPr>
            <a:r>
              <a:rPr lang="en-US" sz="2000" dirty="0"/>
              <a:t>technological agricultural improvements to support the sector</a:t>
            </a:r>
            <a:endParaRPr lang="en-MY" sz="2000" dirty="0"/>
          </a:p>
          <a:p>
            <a:pPr marL="342900" indent="-342900">
              <a:buClr>
                <a:srgbClr val="FF0000"/>
              </a:buClr>
              <a:buFont typeface="Wingdings" panose="05000000000000000000" pitchFamily="2" charset="2"/>
              <a:buChar char="§"/>
            </a:pPr>
            <a:r>
              <a:rPr lang="en-US" sz="2000" dirty="0"/>
              <a:t>increase the profit margins and increase the self-dependence on food production to meet the domestic needs</a:t>
            </a:r>
          </a:p>
          <a:p>
            <a:endParaRPr lang="en-MY" sz="2000" dirty="0"/>
          </a:p>
        </p:txBody>
      </p:sp>
      <p:sp>
        <p:nvSpPr>
          <p:cNvPr id="16" name="TextBox 15">
            <a:extLst>
              <a:ext uri="{FF2B5EF4-FFF2-40B4-BE49-F238E27FC236}">
                <a16:creationId xmlns:a16="http://schemas.microsoft.com/office/drawing/2014/main" id="{B931A200-E3E5-4314-810D-AABBD9F4732A}"/>
              </a:ext>
            </a:extLst>
          </p:cNvPr>
          <p:cNvSpPr txBox="1"/>
          <p:nvPr/>
        </p:nvSpPr>
        <p:spPr>
          <a:xfrm>
            <a:off x="-15364" y="4657820"/>
            <a:ext cx="4571999" cy="1815882"/>
          </a:xfrm>
          <a:prstGeom prst="rect">
            <a:avLst/>
          </a:prstGeom>
          <a:noFill/>
        </p:spPr>
        <p:txBody>
          <a:bodyPr wrap="square">
            <a:spAutoFit/>
          </a:bodyPr>
          <a:lstStyle>
            <a:defPPr>
              <a:defRPr lang="en-US"/>
            </a:defPPr>
            <a:lvl1pPr marL="285750" indent="-285750">
              <a:buClr>
                <a:srgbClr val="FF0000"/>
              </a:buClr>
              <a:buFont typeface="Arial" panose="020B0604020202020204" pitchFamily="34" charset="0"/>
              <a:buChar char="•"/>
              <a:defRPr sz="1600">
                <a:solidFill>
                  <a:schemeClr val="bg2">
                    <a:lumMod val="50000"/>
                  </a:schemeClr>
                </a:solidFill>
              </a:defRPr>
            </a:lvl1pPr>
          </a:lstStyle>
          <a:p>
            <a:r>
              <a:rPr lang="en-US" dirty="0"/>
              <a:t>According to FAO, the import dependency ratio (IDR) in Iraq has risen to 76% in 2008 while the rural population tries to heavily cut costs in operations and inputs resulting in a very low output with minimal profit margins. And it also witnessed a drop by 17% in crop production compared to a 25% rise in neighboring countries.</a:t>
            </a:r>
            <a:endParaRPr lang="en-MY" dirty="0"/>
          </a:p>
        </p:txBody>
      </p:sp>
      <p:sp>
        <p:nvSpPr>
          <p:cNvPr id="17" name="TextBox 16">
            <a:extLst>
              <a:ext uri="{FF2B5EF4-FFF2-40B4-BE49-F238E27FC236}">
                <a16:creationId xmlns:a16="http://schemas.microsoft.com/office/drawing/2014/main" id="{5FAE9FC3-9B4B-4E99-89A7-EB3695AFA5B6}"/>
              </a:ext>
            </a:extLst>
          </p:cNvPr>
          <p:cNvSpPr txBox="1"/>
          <p:nvPr/>
        </p:nvSpPr>
        <p:spPr>
          <a:xfrm>
            <a:off x="4778775" y="3016830"/>
            <a:ext cx="2634449" cy="230832"/>
          </a:xfrm>
          <a:prstGeom prst="rect">
            <a:avLst/>
          </a:prstGeom>
          <a:noFill/>
        </p:spPr>
        <p:txBody>
          <a:bodyPr wrap="square">
            <a:spAutoFit/>
          </a:bodyPr>
          <a:lstStyle/>
          <a:p>
            <a:r>
              <a:rPr lang="en-US" sz="900" i="1" dirty="0"/>
              <a:t>Source: World Development Indicators (World Bank)</a:t>
            </a:r>
            <a:endParaRPr lang="en-MY" sz="900" i="1" dirty="0"/>
          </a:p>
        </p:txBody>
      </p:sp>
    </p:spTree>
    <p:extLst>
      <p:ext uri="{BB962C8B-B14F-4D97-AF65-F5344CB8AC3E}">
        <p14:creationId xmlns:p14="http://schemas.microsoft.com/office/powerpoint/2010/main" val="48875250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A79AEE97-DCFD-45B4-BA83-A75837F7BEDB}"/>
              </a:ext>
            </a:extLst>
          </p:cNvPr>
          <p:cNvSpPr>
            <a:spLocks noGrp="1"/>
          </p:cNvSpPr>
          <p:nvPr>
            <p:ph type="ftr" sz="quarter" idx="11"/>
          </p:nvPr>
        </p:nvSpPr>
        <p:spPr/>
        <p:txBody>
          <a:bodyPr/>
          <a:lstStyle/>
          <a:p>
            <a:r>
              <a:rPr lang="en-MY"/>
              <a:t>AMI 2021</a:t>
            </a:r>
          </a:p>
        </p:txBody>
      </p:sp>
      <p:sp>
        <p:nvSpPr>
          <p:cNvPr id="5" name="Slide Number Placeholder 4">
            <a:extLst>
              <a:ext uri="{FF2B5EF4-FFF2-40B4-BE49-F238E27FC236}">
                <a16:creationId xmlns:a16="http://schemas.microsoft.com/office/drawing/2014/main" id="{7A2BFA29-C181-4427-AC4E-1B3CD5C873CD}"/>
              </a:ext>
            </a:extLst>
          </p:cNvPr>
          <p:cNvSpPr>
            <a:spLocks noGrp="1"/>
          </p:cNvSpPr>
          <p:nvPr>
            <p:ph type="sldNum" sz="quarter" idx="12"/>
          </p:nvPr>
        </p:nvSpPr>
        <p:spPr/>
        <p:txBody>
          <a:bodyPr/>
          <a:lstStyle/>
          <a:p>
            <a:fld id="{23C2E224-64CB-4B4A-B3D3-532717D6DA39}" type="slidenum">
              <a:rPr lang="en-MY" smtClean="0"/>
              <a:t>5</a:t>
            </a:fld>
            <a:endParaRPr lang="en-MY"/>
          </a:p>
        </p:txBody>
      </p:sp>
      <p:grpSp>
        <p:nvGrpSpPr>
          <p:cNvPr id="13" name="Group 12">
            <a:extLst>
              <a:ext uri="{FF2B5EF4-FFF2-40B4-BE49-F238E27FC236}">
                <a16:creationId xmlns:a16="http://schemas.microsoft.com/office/drawing/2014/main" id="{57373625-CC65-48C5-9DA4-3C0F58EA5C29}"/>
              </a:ext>
            </a:extLst>
          </p:cNvPr>
          <p:cNvGrpSpPr/>
          <p:nvPr/>
        </p:nvGrpSpPr>
        <p:grpSpPr>
          <a:xfrm>
            <a:off x="12321" y="1295279"/>
            <a:ext cx="7836533" cy="4330235"/>
            <a:chOff x="34771" y="875074"/>
            <a:chExt cx="7836533" cy="4330235"/>
          </a:xfrm>
        </p:grpSpPr>
        <p:pic>
          <p:nvPicPr>
            <p:cNvPr id="10" name="Picture 9">
              <a:extLst>
                <a:ext uri="{FF2B5EF4-FFF2-40B4-BE49-F238E27FC236}">
                  <a16:creationId xmlns:a16="http://schemas.microsoft.com/office/drawing/2014/main" id="{A4F685FD-6A34-49A5-885A-F3E4524B2224}"/>
                </a:ext>
              </a:extLst>
            </p:cNvPr>
            <p:cNvPicPr>
              <a:picLocks noChangeAspect="1"/>
            </p:cNvPicPr>
            <p:nvPr/>
          </p:nvPicPr>
          <p:blipFill>
            <a:blip r:embed="rId2"/>
            <a:stretch>
              <a:fillRect/>
            </a:stretch>
          </p:blipFill>
          <p:spPr>
            <a:xfrm>
              <a:off x="34771" y="875074"/>
              <a:ext cx="7836533" cy="4099403"/>
            </a:xfrm>
            <a:prstGeom prst="rect">
              <a:avLst/>
            </a:prstGeom>
          </p:spPr>
        </p:pic>
        <p:sp>
          <p:nvSpPr>
            <p:cNvPr id="12" name="TextBox 11">
              <a:extLst>
                <a:ext uri="{FF2B5EF4-FFF2-40B4-BE49-F238E27FC236}">
                  <a16:creationId xmlns:a16="http://schemas.microsoft.com/office/drawing/2014/main" id="{156E0168-A58A-4783-8EA4-3717A2DB67C1}"/>
                </a:ext>
              </a:extLst>
            </p:cNvPr>
            <p:cNvSpPr txBox="1"/>
            <p:nvPr/>
          </p:nvSpPr>
          <p:spPr>
            <a:xfrm>
              <a:off x="126507" y="4974477"/>
              <a:ext cx="2634449" cy="230832"/>
            </a:xfrm>
            <a:prstGeom prst="rect">
              <a:avLst/>
            </a:prstGeom>
            <a:noFill/>
          </p:spPr>
          <p:txBody>
            <a:bodyPr wrap="square">
              <a:spAutoFit/>
            </a:bodyPr>
            <a:lstStyle/>
            <a:p>
              <a:r>
                <a:rPr lang="en-US" sz="900" i="1" dirty="0"/>
                <a:t>Source: World Development Indicators (World Bank)</a:t>
              </a:r>
              <a:endParaRPr lang="en-MY" sz="900" i="1" dirty="0"/>
            </a:p>
          </p:txBody>
        </p:sp>
      </p:grpSp>
      <p:sp>
        <p:nvSpPr>
          <p:cNvPr id="15" name="TextBox 14">
            <a:extLst>
              <a:ext uri="{FF2B5EF4-FFF2-40B4-BE49-F238E27FC236}">
                <a16:creationId xmlns:a16="http://schemas.microsoft.com/office/drawing/2014/main" id="{C2D9F9D3-FA80-4DE8-B3BC-728CE6770474}"/>
              </a:ext>
            </a:extLst>
          </p:cNvPr>
          <p:cNvSpPr txBox="1"/>
          <p:nvPr/>
        </p:nvSpPr>
        <p:spPr>
          <a:xfrm>
            <a:off x="7564268" y="770566"/>
            <a:ext cx="4428971" cy="1938992"/>
          </a:xfrm>
          <a:prstGeom prst="rect">
            <a:avLst/>
          </a:prstGeom>
          <a:noFill/>
        </p:spPr>
        <p:txBody>
          <a:bodyPr wrap="square">
            <a:spAutoFit/>
          </a:bodyPr>
          <a:lstStyle/>
          <a:p>
            <a:pPr marL="285750" indent="-285750" algn="just">
              <a:buFont typeface="Arial" panose="020B0604020202020204" pitchFamily="34" charset="0"/>
              <a:buChar char="•"/>
            </a:pPr>
            <a:r>
              <a:rPr lang="en-US" sz="2000" dirty="0">
                <a:solidFill>
                  <a:schemeClr val="bg2">
                    <a:lumMod val="50000"/>
                  </a:schemeClr>
                </a:solidFill>
              </a:rPr>
              <a:t>Exports and revenues depend mainly on oil, the </a:t>
            </a:r>
            <a:r>
              <a:rPr lang="en-US" sz="2000" dirty="0"/>
              <a:t>agriculture percentage </a:t>
            </a:r>
            <a:r>
              <a:rPr lang="en-US" sz="2000" dirty="0">
                <a:solidFill>
                  <a:schemeClr val="bg2">
                    <a:lumMod val="50000"/>
                  </a:schemeClr>
                </a:solidFill>
              </a:rPr>
              <a:t>of contribution to the GDP has been decreasing over the past two decades, marking </a:t>
            </a:r>
            <a:r>
              <a:rPr lang="en-US" sz="2000" b="1" dirty="0"/>
              <a:t>9% in 2002, 3.6% in 2009, and an all-time low of 2% in 2019. </a:t>
            </a:r>
            <a:endParaRPr lang="en-MY" sz="2000" b="1" dirty="0"/>
          </a:p>
        </p:txBody>
      </p:sp>
      <p:sp>
        <p:nvSpPr>
          <p:cNvPr id="16" name="TextBox 15">
            <a:extLst>
              <a:ext uri="{FF2B5EF4-FFF2-40B4-BE49-F238E27FC236}">
                <a16:creationId xmlns:a16="http://schemas.microsoft.com/office/drawing/2014/main" id="{C96451E8-35FE-4BB7-B3A2-6A83FECE1F1F}"/>
              </a:ext>
            </a:extLst>
          </p:cNvPr>
          <p:cNvSpPr txBox="1"/>
          <p:nvPr/>
        </p:nvSpPr>
        <p:spPr>
          <a:xfrm>
            <a:off x="198761" y="124235"/>
            <a:ext cx="8901696" cy="646331"/>
          </a:xfrm>
          <a:prstGeom prst="rect">
            <a:avLst/>
          </a:prstGeom>
          <a:noFill/>
        </p:spPr>
        <p:txBody>
          <a:bodyPr wrap="square">
            <a:spAutoFit/>
          </a:bodyPr>
          <a:lstStyle/>
          <a:p>
            <a:r>
              <a:rPr lang="en-US" sz="3600" dirty="0">
                <a:solidFill>
                  <a:srgbClr val="002060"/>
                </a:solidFill>
                <a:ea typeface="Tahoma" panose="020B0604030504040204" pitchFamily="34" charset="0"/>
                <a:cs typeface="Calibri Light" panose="020F0302020204030204" pitchFamily="34" charset="0"/>
              </a:rPr>
              <a:t> 2. AGRICULTURE Sector in IRAQI Economy</a:t>
            </a:r>
          </a:p>
        </p:txBody>
      </p:sp>
      <p:sp>
        <p:nvSpPr>
          <p:cNvPr id="18" name="TextBox 17">
            <a:extLst>
              <a:ext uri="{FF2B5EF4-FFF2-40B4-BE49-F238E27FC236}">
                <a16:creationId xmlns:a16="http://schemas.microsoft.com/office/drawing/2014/main" id="{0D10BDE4-0BE9-4A2B-859B-E029ED814E49}"/>
              </a:ext>
            </a:extLst>
          </p:cNvPr>
          <p:cNvSpPr txBox="1"/>
          <p:nvPr/>
        </p:nvSpPr>
        <p:spPr>
          <a:xfrm>
            <a:off x="7564268" y="2794016"/>
            <a:ext cx="4428970" cy="3647152"/>
          </a:xfrm>
          <a:prstGeom prst="rect">
            <a:avLst/>
          </a:prstGeom>
          <a:noFill/>
        </p:spPr>
        <p:txBody>
          <a:bodyPr wrap="square">
            <a:spAutoFit/>
          </a:bodyPr>
          <a:lstStyle/>
          <a:p>
            <a:pPr marL="285750" indent="-285750" algn="just">
              <a:buFont typeface="Arial" panose="020B0604020202020204" pitchFamily="34" charset="0"/>
              <a:buChar char="•"/>
            </a:pPr>
            <a:r>
              <a:rPr lang="en-US" sz="2000" b="1" dirty="0"/>
              <a:t>Wheat and barley production </a:t>
            </a:r>
            <a:r>
              <a:rPr lang="en-US" sz="2000" dirty="0">
                <a:solidFill>
                  <a:schemeClr val="bg2">
                    <a:lumMod val="50000"/>
                  </a:schemeClr>
                </a:solidFill>
              </a:rPr>
              <a:t>mostly took place in the northern part of the country</a:t>
            </a:r>
          </a:p>
          <a:p>
            <a:pPr marL="285750" indent="-285750" algn="just">
              <a:buFont typeface="Arial" panose="020B0604020202020204" pitchFamily="34" charset="0"/>
              <a:buChar char="•"/>
            </a:pPr>
            <a:endParaRPr lang="en-US" sz="1100" dirty="0">
              <a:solidFill>
                <a:schemeClr val="bg2">
                  <a:lumMod val="50000"/>
                </a:schemeClr>
              </a:solidFill>
            </a:endParaRPr>
          </a:p>
          <a:p>
            <a:pPr marL="285750" indent="-285750" algn="just">
              <a:buFont typeface="Arial" panose="020B0604020202020204" pitchFamily="34" charset="0"/>
              <a:buChar char="•"/>
            </a:pPr>
            <a:r>
              <a:rPr lang="en-US" sz="2000" b="1" dirty="0"/>
              <a:t>The vegetable production </a:t>
            </a:r>
            <a:r>
              <a:rPr lang="en-US" sz="2000" dirty="0">
                <a:solidFill>
                  <a:schemeClr val="bg2">
                    <a:lumMod val="50000"/>
                  </a:schemeClr>
                </a:solidFill>
              </a:rPr>
              <a:t>took place along rivers and areas where irrigation has been available. </a:t>
            </a:r>
          </a:p>
          <a:p>
            <a:pPr marL="285750" indent="-285750" algn="just">
              <a:buFont typeface="Arial" panose="020B0604020202020204" pitchFamily="34" charset="0"/>
              <a:buChar char="•"/>
            </a:pPr>
            <a:endParaRPr lang="en-US" sz="1100" dirty="0">
              <a:solidFill>
                <a:schemeClr val="bg2">
                  <a:lumMod val="50000"/>
                </a:schemeClr>
              </a:solidFill>
            </a:endParaRPr>
          </a:p>
          <a:p>
            <a:pPr marL="285750" indent="-285750" algn="just">
              <a:buFont typeface="Arial" panose="020B0604020202020204" pitchFamily="34" charset="0"/>
              <a:buChar char="•"/>
            </a:pPr>
            <a:r>
              <a:rPr lang="en-US" sz="2000" b="1" dirty="0"/>
              <a:t>Fruit and dates orchards </a:t>
            </a:r>
            <a:r>
              <a:rPr lang="en-US" sz="2000" dirty="0">
                <a:solidFill>
                  <a:schemeClr val="bg2">
                    <a:lumMod val="50000"/>
                  </a:schemeClr>
                </a:solidFill>
              </a:rPr>
              <a:t>were well suited to Iraq’s temperate hillsides and to more arid regions where irrigation water is available</a:t>
            </a:r>
            <a:endParaRPr lang="en-MY" sz="2000" dirty="0">
              <a:solidFill>
                <a:schemeClr val="bg2">
                  <a:lumMod val="50000"/>
                </a:schemeClr>
              </a:solidFill>
            </a:endParaRPr>
          </a:p>
        </p:txBody>
      </p:sp>
    </p:spTree>
    <p:extLst>
      <p:ext uri="{BB962C8B-B14F-4D97-AF65-F5344CB8AC3E}">
        <p14:creationId xmlns:p14="http://schemas.microsoft.com/office/powerpoint/2010/main" val="229410671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DD64C9-F01D-46CB-B356-64F299ED7279}"/>
              </a:ext>
            </a:extLst>
          </p:cNvPr>
          <p:cNvSpPr>
            <a:spLocks noGrp="1"/>
          </p:cNvSpPr>
          <p:nvPr>
            <p:ph type="title"/>
          </p:nvPr>
        </p:nvSpPr>
        <p:spPr>
          <a:xfrm>
            <a:off x="167640" y="136525"/>
            <a:ext cx="10515600" cy="646331"/>
          </a:xfrm>
          <a:noFill/>
        </p:spPr>
        <p:txBody>
          <a:bodyPr wrap="square">
            <a:spAutoFit/>
          </a:bodyPr>
          <a:lstStyle/>
          <a:p>
            <a:pPr>
              <a:lnSpc>
                <a:spcPct val="100000"/>
              </a:lnSpc>
            </a:pPr>
            <a:r>
              <a:rPr lang="en-GB" sz="3600" dirty="0">
                <a:solidFill>
                  <a:srgbClr val="002060"/>
                </a:solidFill>
                <a:latin typeface="+mn-lt"/>
                <a:ea typeface="Tahoma" panose="020B0604030504040204" pitchFamily="34" charset="0"/>
                <a:cs typeface="Calibri Light" panose="020F0302020204030204" pitchFamily="34" charset="0"/>
              </a:rPr>
              <a:t>3. Methodology &amp; Data Collection</a:t>
            </a:r>
          </a:p>
        </p:txBody>
      </p:sp>
      <p:sp>
        <p:nvSpPr>
          <p:cNvPr id="3" name="Content Placeholder 2">
            <a:extLst>
              <a:ext uri="{FF2B5EF4-FFF2-40B4-BE49-F238E27FC236}">
                <a16:creationId xmlns:a16="http://schemas.microsoft.com/office/drawing/2014/main" id="{74E094E0-9409-4501-A293-735373F274A1}"/>
              </a:ext>
            </a:extLst>
          </p:cNvPr>
          <p:cNvSpPr>
            <a:spLocks noGrp="1"/>
          </p:cNvSpPr>
          <p:nvPr>
            <p:ph idx="1"/>
          </p:nvPr>
        </p:nvSpPr>
        <p:spPr>
          <a:xfrm>
            <a:off x="4162697" y="1323000"/>
            <a:ext cx="7393578" cy="4351338"/>
          </a:xfrm>
        </p:spPr>
        <p:txBody>
          <a:bodyPr>
            <a:normAutofit fontScale="92500" lnSpcReduction="10000"/>
          </a:bodyPr>
          <a:lstStyle/>
          <a:p>
            <a:pPr>
              <a:buClr>
                <a:srgbClr val="FF0000"/>
              </a:buClr>
            </a:pPr>
            <a:r>
              <a:rPr lang="en-GB" dirty="0"/>
              <a:t>We have interviewed more than 40 farmers, farm owners, Agri- entrepreneurs in Iraq by asking them open ended questions. </a:t>
            </a:r>
          </a:p>
          <a:p>
            <a:pPr>
              <a:buClr>
                <a:srgbClr val="FF0000"/>
              </a:buClr>
            </a:pPr>
            <a:endParaRPr lang="en-GB" sz="1000" dirty="0"/>
          </a:p>
          <a:p>
            <a:pPr>
              <a:buClr>
                <a:srgbClr val="FF0000"/>
              </a:buClr>
            </a:pPr>
            <a:r>
              <a:rPr lang="en-GB" dirty="0"/>
              <a:t>For safety reasons these interview were conducted in north part of Iraq, with some security escorted visits to middle and south of Iraq, some neighbouring countries e.g. Jordan and Turkey. </a:t>
            </a:r>
          </a:p>
          <a:p>
            <a:pPr>
              <a:buClr>
                <a:srgbClr val="FF0000"/>
              </a:buClr>
            </a:pPr>
            <a:endParaRPr lang="en-GB" sz="1000" dirty="0"/>
          </a:p>
          <a:p>
            <a:pPr>
              <a:buClr>
                <a:srgbClr val="FF0000"/>
              </a:buClr>
            </a:pPr>
            <a:r>
              <a:rPr lang="en-GB" dirty="0"/>
              <a:t>We discovered that there are a number key challenges affecting the farmers and Agri- entrepreneurs in Iraq.</a:t>
            </a:r>
          </a:p>
          <a:p>
            <a:endParaRPr lang="en-GB" dirty="0"/>
          </a:p>
          <a:p>
            <a:endParaRPr lang="en-GB" dirty="0"/>
          </a:p>
        </p:txBody>
      </p:sp>
      <p:sp>
        <p:nvSpPr>
          <p:cNvPr id="4" name="Footer Placeholder 3">
            <a:extLst>
              <a:ext uri="{FF2B5EF4-FFF2-40B4-BE49-F238E27FC236}">
                <a16:creationId xmlns:a16="http://schemas.microsoft.com/office/drawing/2014/main" id="{28CD2510-CB81-4BE7-A090-868094573445}"/>
              </a:ext>
            </a:extLst>
          </p:cNvPr>
          <p:cNvSpPr>
            <a:spLocks noGrp="1"/>
          </p:cNvSpPr>
          <p:nvPr>
            <p:ph type="ftr" sz="quarter" idx="11"/>
          </p:nvPr>
        </p:nvSpPr>
        <p:spPr/>
        <p:txBody>
          <a:bodyPr/>
          <a:lstStyle/>
          <a:p>
            <a:r>
              <a:rPr lang="en-MY"/>
              <a:t>AMI 2021</a:t>
            </a:r>
          </a:p>
        </p:txBody>
      </p:sp>
      <p:sp>
        <p:nvSpPr>
          <p:cNvPr id="5" name="Slide Number Placeholder 4">
            <a:extLst>
              <a:ext uri="{FF2B5EF4-FFF2-40B4-BE49-F238E27FC236}">
                <a16:creationId xmlns:a16="http://schemas.microsoft.com/office/drawing/2014/main" id="{B0D8031D-69F0-403E-B141-F68361B90D5C}"/>
              </a:ext>
            </a:extLst>
          </p:cNvPr>
          <p:cNvSpPr>
            <a:spLocks noGrp="1"/>
          </p:cNvSpPr>
          <p:nvPr>
            <p:ph type="sldNum" sz="quarter" idx="12"/>
          </p:nvPr>
        </p:nvSpPr>
        <p:spPr/>
        <p:txBody>
          <a:bodyPr/>
          <a:lstStyle/>
          <a:p>
            <a:fld id="{23C2E224-64CB-4B4A-B3D3-532717D6DA39}" type="slidenum">
              <a:rPr lang="en-MY" smtClean="0"/>
              <a:t>6</a:t>
            </a:fld>
            <a:endParaRPr lang="en-MY"/>
          </a:p>
        </p:txBody>
      </p:sp>
      <p:pic>
        <p:nvPicPr>
          <p:cNvPr id="6" name="Picture 5">
            <a:extLst>
              <a:ext uri="{FF2B5EF4-FFF2-40B4-BE49-F238E27FC236}">
                <a16:creationId xmlns:a16="http://schemas.microsoft.com/office/drawing/2014/main" id="{2B3A6482-7E7D-480A-8095-7F8D23CFCBE9}"/>
              </a:ext>
            </a:extLst>
          </p:cNvPr>
          <p:cNvPicPr>
            <a:picLocks noChangeAspect="1"/>
          </p:cNvPicPr>
          <p:nvPr/>
        </p:nvPicPr>
        <p:blipFill rotWithShape="1">
          <a:blip r:embed="rId2"/>
          <a:srcRect b="6661"/>
          <a:stretch/>
        </p:blipFill>
        <p:spPr>
          <a:xfrm>
            <a:off x="341815" y="1080823"/>
            <a:ext cx="3667302" cy="2362472"/>
          </a:xfrm>
          <a:prstGeom prst="rect">
            <a:avLst/>
          </a:prstGeom>
        </p:spPr>
      </p:pic>
      <p:pic>
        <p:nvPicPr>
          <p:cNvPr id="7" name="Picture 6">
            <a:extLst>
              <a:ext uri="{FF2B5EF4-FFF2-40B4-BE49-F238E27FC236}">
                <a16:creationId xmlns:a16="http://schemas.microsoft.com/office/drawing/2014/main" id="{302636A3-A67B-4F91-9FFD-228250251C32}"/>
              </a:ext>
            </a:extLst>
          </p:cNvPr>
          <p:cNvPicPr>
            <a:picLocks noChangeAspect="1"/>
          </p:cNvPicPr>
          <p:nvPr/>
        </p:nvPicPr>
        <p:blipFill>
          <a:blip r:embed="rId3"/>
          <a:stretch>
            <a:fillRect/>
          </a:stretch>
        </p:blipFill>
        <p:spPr>
          <a:xfrm>
            <a:off x="341815" y="3558375"/>
            <a:ext cx="3684723" cy="2232832"/>
          </a:xfrm>
          <a:prstGeom prst="rect">
            <a:avLst/>
          </a:prstGeom>
        </p:spPr>
      </p:pic>
    </p:spTree>
    <p:extLst>
      <p:ext uri="{BB962C8B-B14F-4D97-AF65-F5344CB8AC3E}">
        <p14:creationId xmlns:p14="http://schemas.microsoft.com/office/powerpoint/2010/main" val="252023181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1D49084A-9CC1-4A5F-8203-861BBA51B5FB}"/>
              </a:ext>
            </a:extLst>
          </p:cNvPr>
          <p:cNvSpPr>
            <a:spLocks noGrp="1"/>
          </p:cNvSpPr>
          <p:nvPr>
            <p:ph type="ftr" sz="quarter" idx="11"/>
          </p:nvPr>
        </p:nvSpPr>
        <p:spPr/>
        <p:txBody>
          <a:bodyPr/>
          <a:lstStyle/>
          <a:p>
            <a:r>
              <a:rPr lang="en-MY" dirty="0"/>
              <a:t>AMI 2021</a:t>
            </a:r>
          </a:p>
        </p:txBody>
      </p:sp>
      <p:sp>
        <p:nvSpPr>
          <p:cNvPr id="5" name="Slide Number Placeholder 4">
            <a:extLst>
              <a:ext uri="{FF2B5EF4-FFF2-40B4-BE49-F238E27FC236}">
                <a16:creationId xmlns:a16="http://schemas.microsoft.com/office/drawing/2014/main" id="{62281CFF-0AC5-416E-9371-A06A09F58F3B}"/>
              </a:ext>
            </a:extLst>
          </p:cNvPr>
          <p:cNvSpPr>
            <a:spLocks noGrp="1"/>
          </p:cNvSpPr>
          <p:nvPr>
            <p:ph type="sldNum" sz="quarter" idx="12"/>
          </p:nvPr>
        </p:nvSpPr>
        <p:spPr/>
        <p:txBody>
          <a:bodyPr/>
          <a:lstStyle/>
          <a:p>
            <a:fld id="{23C2E224-64CB-4B4A-B3D3-532717D6DA39}" type="slidenum">
              <a:rPr lang="en-MY" smtClean="0"/>
              <a:t>7</a:t>
            </a:fld>
            <a:endParaRPr lang="en-MY" dirty="0"/>
          </a:p>
        </p:txBody>
      </p:sp>
      <p:sp>
        <p:nvSpPr>
          <p:cNvPr id="6" name="TextBox 5">
            <a:extLst>
              <a:ext uri="{FF2B5EF4-FFF2-40B4-BE49-F238E27FC236}">
                <a16:creationId xmlns:a16="http://schemas.microsoft.com/office/drawing/2014/main" id="{9CD5C2A8-7EFA-4CAA-B79A-B45C4821C091}"/>
              </a:ext>
            </a:extLst>
          </p:cNvPr>
          <p:cNvSpPr txBox="1"/>
          <p:nvPr/>
        </p:nvSpPr>
        <p:spPr>
          <a:xfrm>
            <a:off x="198761" y="124235"/>
            <a:ext cx="11448742" cy="646331"/>
          </a:xfrm>
          <a:prstGeom prst="rect">
            <a:avLst/>
          </a:prstGeom>
          <a:noFill/>
        </p:spPr>
        <p:txBody>
          <a:bodyPr wrap="square">
            <a:spAutoFit/>
          </a:bodyPr>
          <a:lstStyle/>
          <a:p>
            <a:r>
              <a:rPr lang="en-US" sz="3600" dirty="0">
                <a:solidFill>
                  <a:srgbClr val="002060"/>
                </a:solidFill>
                <a:ea typeface="Tahoma" panose="020B0604030504040204" pitchFamily="34" charset="0"/>
                <a:cs typeface="Calibri Light" panose="020F0302020204030204" pitchFamily="34" charset="0"/>
              </a:rPr>
              <a:t>4. </a:t>
            </a:r>
            <a:r>
              <a:rPr lang="en-MY" sz="3600" dirty="0">
                <a:solidFill>
                  <a:srgbClr val="002060"/>
                </a:solidFill>
              </a:rPr>
              <a:t>The Challenges of FARMERS &amp; AGRI-ENTREPRENEURS</a:t>
            </a:r>
          </a:p>
        </p:txBody>
      </p:sp>
      <p:sp>
        <p:nvSpPr>
          <p:cNvPr id="8" name="TextBox 7">
            <a:extLst>
              <a:ext uri="{FF2B5EF4-FFF2-40B4-BE49-F238E27FC236}">
                <a16:creationId xmlns:a16="http://schemas.microsoft.com/office/drawing/2014/main" id="{36F55DB6-8A95-4448-B356-D1B3F48920C2}"/>
              </a:ext>
            </a:extLst>
          </p:cNvPr>
          <p:cNvSpPr txBox="1"/>
          <p:nvPr/>
        </p:nvSpPr>
        <p:spPr>
          <a:xfrm>
            <a:off x="671201" y="1351508"/>
            <a:ext cx="7482199" cy="4154984"/>
          </a:xfrm>
          <a:prstGeom prst="rect">
            <a:avLst/>
          </a:prstGeom>
          <a:noFill/>
        </p:spPr>
        <p:txBody>
          <a:bodyPr wrap="square">
            <a:spAutoFit/>
          </a:bodyPr>
          <a:lstStyle/>
          <a:p>
            <a:r>
              <a:rPr lang="en-US" sz="2400" dirty="0"/>
              <a:t>The sustainability of the agricultural sector has been systematically undermined by </a:t>
            </a:r>
            <a:r>
              <a:rPr lang="en-US" sz="2400" b="1" dirty="0"/>
              <a:t>conflict</a:t>
            </a:r>
            <a:r>
              <a:rPr lang="en-US" sz="2400" dirty="0"/>
              <a:t>, </a:t>
            </a:r>
            <a:r>
              <a:rPr lang="en-US" sz="2400" b="1" dirty="0"/>
              <a:t>neglect</a:t>
            </a:r>
            <a:r>
              <a:rPr lang="en-US" sz="2400" dirty="0"/>
              <a:t>, and </a:t>
            </a:r>
            <a:r>
              <a:rPr lang="en-US" sz="2400" b="1" dirty="0"/>
              <a:t>mismanagement</a:t>
            </a:r>
            <a:r>
              <a:rPr lang="en-US" sz="2400" dirty="0"/>
              <a:t>, as a result of which the capacity of its farmers to feed the population declined. </a:t>
            </a:r>
          </a:p>
          <a:p>
            <a:endParaRPr lang="en-US" sz="2400" dirty="0"/>
          </a:p>
          <a:p>
            <a:r>
              <a:rPr lang="en-US" sz="2400" dirty="0"/>
              <a:t>Agriculture’s capacity to feed the population and its role in the economy has been heavily affected by:</a:t>
            </a:r>
          </a:p>
          <a:p>
            <a:pPr marL="285750" indent="-285750">
              <a:buClr>
                <a:srgbClr val="FF0000"/>
              </a:buClr>
              <a:buFont typeface="Wingdings" panose="05000000000000000000" pitchFamily="2" charset="2"/>
              <a:buChar char="§"/>
            </a:pPr>
            <a:r>
              <a:rPr lang="en-US" sz="2400" dirty="0"/>
              <a:t>the poorly conceived “modernist” policies, </a:t>
            </a:r>
          </a:p>
          <a:p>
            <a:pPr marL="285750" indent="-285750">
              <a:buClr>
                <a:srgbClr val="FF0000"/>
              </a:buClr>
              <a:buFont typeface="Wingdings" panose="05000000000000000000" pitchFamily="2" charset="2"/>
              <a:buChar char="§"/>
            </a:pPr>
            <a:r>
              <a:rPr lang="en-US" sz="2400" dirty="0"/>
              <a:t>violent conflict and war, </a:t>
            </a:r>
            <a:r>
              <a:rPr lang="en-US" sz="2000" i="1" dirty="0"/>
              <a:t>and</a:t>
            </a:r>
            <a:r>
              <a:rPr lang="en-US" sz="2400" dirty="0"/>
              <a:t> </a:t>
            </a:r>
          </a:p>
          <a:p>
            <a:pPr marL="285750" indent="-285750">
              <a:buClr>
                <a:srgbClr val="FF0000"/>
              </a:buClr>
              <a:buFont typeface="Wingdings" panose="05000000000000000000" pitchFamily="2" charset="2"/>
              <a:buChar char="§"/>
            </a:pPr>
            <a:r>
              <a:rPr lang="en-US" sz="2400" dirty="0"/>
              <a:t>cheap imports of foodstuffs.</a:t>
            </a:r>
          </a:p>
          <a:p>
            <a:pPr marL="285750" indent="-285750">
              <a:buClr>
                <a:srgbClr val="FF0000"/>
              </a:buClr>
              <a:buFont typeface="Wingdings" panose="05000000000000000000" pitchFamily="2" charset="2"/>
              <a:buChar char="§"/>
            </a:pPr>
            <a:endParaRPr lang="en-US" sz="2400" dirty="0"/>
          </a:p>
        </p:txBody>
      </p:sp>
      <p:pic>
        <p:nvPicPr>
          <p:cNvPr id="3074" name="Picture 2" descr="Iraq - Agriculture damage and loss needs assessment">
            <a:extLst>
              <a:ext uri="{FF2B5EF4-FFF2-40B4-BE49-F238E27FC236}">
                <a16:creationId xmlns:a16="http://schemas.microsoft.com/office/drawing/2014/main" id="{B28FF550-A4E4-4121-B310-43FE489CCA7D}"/>
              </a:ext>
            </a:extLst>
          </p:cNvPr>
          <p:cNvPicPr>
            <a:picLocks noChangeAspect="1" noChangeArrowheads="1"/>
          </p:cNvPicPr>
          <p:nvPr/>
        </p:nvPicPr>
        <p:blipFill rotWithShape="1">
          <a:blip r:embed="rId2">
            <a:extLst>
              <a:ext uri="{BEBA8EAE-BF5A-486C-A8C5-ECC9F3942E4B}">
                <a14:imgProps xmlns:a14="http://schemas.microsoft.com/office/drawing/2010/main">
                  <a14:imgLayer r:embed="rId3">
                    <a14:imgEffect>
                      <a14:saturation sat="200000"/>
                    </a14:imgEffect>
                  </a14:imgLayer>
                </a14:imgProps>
              </a:ext>
              <a:ext uri="{28A0092B-C50C-407E-A947-70E740481C1C}">
                <a14:useLocalDpi xmlns:a14="http://schemas.microsoft.com/office/drawing/2010/main" val="0"/>
              </a:ext>
            </a:extLst>
          </a:blip>
          <a:srcRect r="5526"/>
          <a:stretch/>
        </p:blipFill>
        <p:spPr bwMode="auto">
          <a:xfrm>
            <a:off x="8365584" y="1023115"/>
            <a:ext cx="3627655" cy="2406660"/>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European Union contributes to economic recovery and job creation in Iraq  through support to agriculture sector - Iraq | ReliefWeb">
            <a:extLst>
              <a:ext uri="{FF2B5EF4-FFF2-40B4-BE49-F238E27FC236}">
                <a16:creationId xmlns:a16="http://schemas.microsoft.com/office/drawing/2014/main" id="{AF674AE8-11E9-4FC2-9D3D-41059F76A31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365584" y="3496350"/>
            <a:ext cx="3627655" cy="242534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1972650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1D49084A-9CC1-4A5F-8203-861BBA51B5FB}"/>
              </a:ext>
            </a:extLst>
          </p:cNvPr>
          <p:cNvSpPr>
            <a:spLocks noGrp="1"/>
          </p:cNvSpPr>
          <p:nvPr>
            <p:ph type="ftr" sz="quarter" idx="11"/>
          </p:nvPr>
        </p:nvSpPr>
        <p:spPr/>
        <p:txBody>
          <a:bodyPr/>
          <a:lstStyle/>
          <a:p>
            <a:r>
              <a:rPr lang="en-MY" dirty="0"/>
              <a:t>AMI 2021</a:t>
            </a:r>
          </a:p>
        </p:txBody>
      </p:sp>
      <p:sp>
        <p:nvSpPr>
          <p:cNvPr id="5" name="Slide Number Placeholder 4">
            <a:extLst>
              <a:ext uri="{FF2B5EF4-FFF2-40B4-BE49-F238E27FC236}">
                <a16:creationId xmlns:a16="http://schemas.microsoft.com/office/drawing/2014/main" id="{62281CFF-0AC5-416E-9371-A06A09F58F3B}"/>
              </a:ext>
            </a:extLst>
          </p:cNvPr>
          <p:cNvSpPr>
            <a:spLocks noGrp="1"/>
          </p:cNvSpPr>
          <p:nvPr>
            <p:ph type="sldNum" sz="quarter" idx="12"/>
          </p:nvPr>
        </p:nvSpPr>
        <p:spPr/>
        <p:txBody>
          <a:bodyPr/>
          <a:lstStyle/>
          <a:p>
            <a:fld id="{23C2E224-64CB-4B4A-B3D3-532717D6DA39}" type="slidenum">
              <a:rPr lang="en-MY" smtClean="0"/>
              <a:t>8</a:t>
            </a:fld>
            <a:endParaRPr lang="en-MY" dirty="0"/>
          </a:p>
        </p:txBody>
      </p:sp>
      <p:sp>
        <p:nvSpPr>
          <p:cNvPr id="6" name="TextBox 5">
            <a:extLst>
              <a:ext uri="{FF2B5EF4-FFF2-40B4-BE49-F238E27FC236}">
                <a16:creationId xmlns:a16="http://schemas.microsoft.com/office/drawing/2014/main" id="{9CD5C2A8-7EFA-4CAA-B79A-B45C4821C091}"/>
              </a:ext>
            </a:extLst>
          </p:cNvPr>
          <p:cNvSpPr txBox="1"/>
          <p:nvPr/>
        </p:nvSpPr>
        <p:spPr>
          <a:xfrm>
            <a:off x="198761" y="124235"/>
            <a:ext cx="11448742" cy="646331"/>
          </a:xfrm>
          <a:prstGeom prst="rect">
            <a:avLst/>
          </a:prstGeom>
          <a:noFill/>
        </p:spPr>
        <p:txBody>
          <a:bodyPr wrap="square">
            <a:spAutoFit/>
          </a:bodyPr>
          <a:lstStyle/>
          <a:p>
            <a:r>
              <a:rPr lang="en-US" sz="3600" dirty="0">
                <a:solidFill>
                  <a:srgbClr val="002060"/>
                </a:solidFill>
                <a:ea typeface="Tahoma" panose="020B0604030504040204" pitchFamily="34" charset="0"/>
                <a:cs typeface="Calibri Light" panose="020F0302020204030204" pitchFamily="34" charset="0"/>
              </a:rPr>
              <a:t>4. </a:t>
            </a:r>
            <a:r>
              <a:rPr lang="en-MY" sz="3600" dirty="0">
                <a:solidFill>
                  <a:srgbClr val="002060"/>
                </a:solidFill>
              </a:rPr>
              <a:t>The Challenges of FARMERS &amp; AGRI-ENTREPRENEURS</a:t>
            </a:r>
          </a:p>
        </p:txBody>
      </p:sp>
      <p:sp>
        <p:nvSpPr>
          <p:cNvPr id="12" name="TextBox 11">
            <a:extLst>
              <a:ext uri="{FF2B5EF4-FFF2-40B4-BE49-F238E27FC236}">
                <a16:creationId xmlns:a16="http://schemas.microsoft.com/office/drawing/2014/main" id="{65D09C90-FD29-401D-8437-A808D5C41476}"/>
              </a:ext>
            </a:extLst>
          </p:cNvPr>
          <p:cNvSpPr txBox="1"/>
          <p:nvPr/>
        </p:nvSpPr>
        <p:spPr>
          <a:xfrm>
            <a:off x="544351" y="1223373"/>
            <a:ext cx="10907420" cy="707886"/>
          </a:xfrm>
          <a:prstGeom prst="rect">
            <a:avLst/>
          </a:prstGeom>
          <a:noFill/>
        </p:spPr>
        <p:txBody>
          <a:bodyPr wrap="square">
            <a:spAutoFit/>
          </a:bodyPr>
          <a:lstStyle/>
          <a:p>
            <a:pPr marL="342900" indent="-342900">
              <a:buClr>
                <a:schemeClr val="tx1"/>
              </a:buClr>
              <a:buFont typeface="Arial" panose="020B0604020202020204" pitchFamily="34" charset="0"/>
              <a:buChar char="•"/>
            </a:pPr>
            <a:r>
              <a:rPr lang="en-US" sz="2000" dirty="0"/>
              <a:t>The Policymakers and international </a:t>
            </a:r>
            <a:r>
              <a:rPr lang="en-US" sz="2000" dirty="0" err="1"/>
              <a:t>organisations</a:t>
            </a:r>
            <a:r>
              <a:rPr lang="en-US" sz="2000" dirty="0"/>
              <a:t> should identify agriculture as a potentially vibrant sector in Iraq </a:t>
            </a:r>
            <a:r>
              <a:rPr lang="en-US" sz="2000" b="1" dirty="0"/>
              <a:t>however</a:t>
            </a:r>
            <a:r>
              <a:rPr lang="en-US" sz="2000" dirty="0"/>
              <a:t>, they conceive the current structure of </a:t>
            </a:r>
            <a:r>
              <a:rPr lang="en-US" sz="2000" b="1" dirty="0"/>
              <a:t>food production as problematic.</a:t>
            </a:r>
            <a:endParaRPr lang="en-MY" sz="2000" b="1" dirty="0"/>
          </a:p>
        </p:txBody>
      </p:sp>
      <p:sp>
        <p:nvSpPr>
          <p:cNvPr id="14" name="TextBox 13">
            <a:extLst>
              <a:ext uri="{FF2B5EF4-FFF2-40B4-BE49-F238E27FC236}">
                <a16:creationId xmlns:a16="http://schemas.microsoft.com/office/drawing/2014/main" id="{618A3FA4-1986-4005-B826-7834F92D1183}"/>
              </a:ext>
            </a:extLst>
          </p:cNvPr>
          <p:cNvSpPr txBox="1"/>
          <p:nvPr/>
        </p:nvSpPr>
        <p:spPr>
          <a:xfrm>
            <a:off x="544351" y="3921801"/>
            <a:ext cx="6648929" cy="2431435"/>
          </a:xfrm>
          <a:prstGeom prst="rect">
            <a:avLst/>
          </a:prstGeom>
          <a:noFill/>
        </p:spPr>
        <p:txBody>
          <a:bodyPr wrap="square">
            <a:spAutoFit/>
          </a:bodyPr>
          <a:lstStyle/>
          <a:p>
            <a:pPr marL="342900" indent="-342900">
              <a:buFont typeface="Arial" panose="020B0604020202020204" pitchFamily="34" charset="0"/>
              <a:buChar char="•"/>
            </a:pPr>
            <a:r>
              <a:rPr lang="en-US" sz="1900" dirty="0"/>
              <a:t>The </a:t>
            </a:r>
            <a:r>
              <a:rPr lang="en-US" sz="1900" b="1" dirty="0">
                <a:solidFill>
                  <a:schemeClr val="bg2">
                    <a:lumMod val="50000"/>
                  </a:schemeClr>
                </a:solidFill>
              </a:rPr>
              <a:t>main problems </a:t>
            </a:r>
            <a:r>
              <a:rPr lang="en-US" sz="1900" dirty="0"/>
              <a:t>faced by the Iraqi agricultural sector today are:</a:t>
            </a:r>
          </a:p>
          <a:p>
            <a:pPr marL="896938" indent="-269875">
              <a:buClr>
                <a:srgbClr val="FF0000"/>
              </a:buClr>
              <a:buFont typeface="Wingdings" panose="05000000000000000000" pitchFamily="2" charset="2"/>
              <a:buChar char="§"/>
            </a:pPr>
            <a:r>
              <a:rPr lang="en-US" sz="1900" dirty="0"/>
              <a:t>Market</a:t>
            </a:r>
          </a:p>
          <a:p>
            <a:pPr marL="896938" indent="-269875">
              <a:buClr>
                <a:srgbClr val="FF0000"/>
              </a:buClr>
              <a:buFont typeface="Wingdings" panose="05000000000000000000" pitchFamily="2" charset="2"/>
              <a:buChar char="§"/>
            </a:pPr>
            <a:r>
              <a:rPr lang="en-US" sz="1900" dirty="0" err="1"/>
              <a:t>Labour</a:t>
            </a:r>
            <a:endParaRPr lang="en-US" sz="1900" dirty="0"/>
          </a:p>
          <a:p>
            <a:pPr marL="896938" indent="-269875">
              <a:buClr>
                <a:srgbClr val="FF0000"/>
              </a:buClr>
              <a:buFont typeface="Wingdings" panose="05000000000000000000" pitchFamily="2" charset="2"/>
              <a:buChar char="§"/>
            </a:pPr>
            <a:r>
              <a:rPr lang="en-US" sz="1900" dirty="0"/>
              <a:t>Lack of adequate government support</a:t>
            </a:r>
          </a:p>
          <a:p>
            <a:pPr marL="896938" indent="-269875">
              <a:buClr>
                <a:srgbClr val="FF0000"/>
              </a:buClr>
              <a:buFont typeface="Wingdings" panose="05000000000000000000" pitchFamily="2" charset="2"/>
              <a:buChar char="§"/>
            </a:pPr>
            <a:r>
              <a:rPr lang="en-US" sz="1900" dirty="0"/>
              <a:t>Lack of Banking system</a:t>
            </a:r>
            <a:endParaRPr lang="en-MY" sz="1900" dirty="0"/>
          </a:p>
          <a:p>
            <a:pPr marL="896938" indent="-269875">
              <a:buClr>
                <a:srgbClr val="FF0000"/>
              </a:buClr>
              <a:buFont typeface="Wingdings" panose="05000000000000000000" pitchFamily="2" charset="2"/>
              <a:buChar char="§"/>
            </a:pPr>
            <a:r>
              <a:rPr lang="en-MY" sz="1900" dirty="0"/>
              <a:t>Lack of quality control and regulatory during import</a:t>
            </a:r>
          </a:p>
          <a:p>
            <a:pPr marL="896938" indent="-269875">
              <a:buClr>
                <a:srgbClr val="FF0000"/>
              </a:buClr>
              <a:buFont typeface="Wingdings" panose="05000000000000000000" pitchFamily="2" charset="2"/>
              <a:buChar char="§"/>
            </a:pPr>
            <a:r>
              <a:rPr lang="en-MY" sz="1900" dirty="0"/>
              <a:t>Extensive </a:t>
            </a:r>
            <a:r>
              <a:rPr lang="en-GB" sz="1900" dirty="0"/>
              <a:t>bureaucracy</a:t>
            </a:r>
            <a:endParaRPr lang="en-US" sz="1900" dirty="0"/>
          </a:p>
        </p:txBody>
      </p:sp>
      <p:pic>
        <p:nvPicPr>
          <p:cNvPr id="2050" name="Picture 2" descr="Photo of Kurdish men hand harvesting wheat in warm afternoon sun, Van  Turkey. | Alan M Thornton Productions">
            <a:extLst>
              <a:ext uri="{FF2B5EF4-FFF2-40B4-BE49-F238E27FC236}">
                <a16:creationId xmlns:a16="http://schemas.microsoft.com/office/drawing/2014/main" id="{CFB184DC-84CE-4622-B040-F128CB27316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333450" y="2532817"/>
            <a:ext cx="4664201" cy="3101809"/>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a:extLst>
              <a:ext uri="{FF2B5EF4-FFF2-40B4-BE49-F238E27FC236}">
                <a16:creationId xmlns:a16="http://schemas.microsoft.com/office/drawing/2014/main" id="{95909DE9-ECB7-44E6-BFD0-80E010E2FCF8}"/>
              </a:ext>
            </a:extLst>
          </p:cNvPr>
          <p:cNvSpPr txBox="1"/>
          <p:nvPr/>
        </p:nvSpPr>
        <p:spPr>
          <a:xfrm>
            <a:off x="544351" y="2280353"/>
            <a:ext cx="6789100" cy="1631216"/>
          </a:xfrm>
          <a:prstGeom prst="rect">
            <a:avLst/>
          </a:prstGeom>
          <a:noFill/>
        </p:spPr>
        <p:txBody>
          <a:bodyPr wrap="square">
            <a:spAutoFit/>
          </a:bodyPr>
          <a:lstStyle/>
          <a:p>
            <a:pPr marL="342900" indent="-342900">
              <a:buFont typeface="Arial" panose="020B0604020202020204" pitchFamily="34" charset="0"/>
              <a:buChar char="•"/>
            </a:pPr>
            <a:r>
              <a:rPr lang="en-US" sz="2000" dirty="0"/>
              <a:t>The </a:t>
            </a:r>
            <a:r>
              <a:rPr lang="en-US" sz="2000" b="1" dirty="0">
                <a:solidFill>
                  <a:schemeClr val="bg2">
                    <a:lumMod val="50000"/>
                  </a:schemeClr>
                </a:solidFill>
              </a:rPr>
              <a:t>main issue </a:t>
            </a:r>
            <a:r>
              <a:rPr lang="en-US" sz="2000" dirty="0"/>
              <a:t>they identify is low productivity, which primary production is dominated by:</a:t>
            </a:r>
          </a:p>
          <a:p>
            <a:pPr marL="809625"/>
            <a:r>
              <a:rPr lang="en-US" sz="2000" b="1" dirty="0"/>
              <a:t>small-scale farmers with, allegedly, poor skills and competences (tacit knowledge)</a:t>
            </a:r>
            <a:r>
              <a:rPr lang="en-US" sz="2000" dirty="0"/>
              <a:t>, and </a:t>
            </a:r>
            <a:r>
              <a:rPr lang="en-US" sz="2000" b="1" dirty="0"/>
              <a:t>not willing to invest. </a:t>
            </a:r>
          </a:p>
        </p:txBody>
      </p:sp>
    </p:spTree>
    <p:extLst>
      <p:ext uri="{BB962C8B-B14F-4D97-AF65-F5344CB8AC3E}">
        <p14:creationId xmlns:p14="http://schemas.microsoft.com/office/powerpoint/2010/main" val="169152393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67E99F-2635-4243-9654-7E8693A69007}"/>
              </a:ext>
            </a:extLst>
          </p:cNvPr>
          <p:cNvSpPr>
            <a:spLocks noGrp="1"/>
          </p:cNvSpPr>
          <p:nvPr>
            <p:ph type="title"/>
          </p:nvPr>
        </p:nvSpPr>
        <p:spPr>
          <a:xfrm>
            <a:off x="394063" y="217061"/>
            <a:ext cx="10515600" cy="646331"/>
          </a:xfrm>
          <a:noFill/>
        </p:spPr>
        <p:txBody>
          <a:bodyPr wrap="square">
            <a:spAutoFit/>
          </a:bodyPr>
          <a:lstStyle/>
          <a:p>
            <a:pPr>
              <a:lnSpc>
                <a:spcPct val="100000"/>
              </a:lnSpc>
            </a:pPr>
            <a:r>
              <a:rPr lang="en-GB" sz="3600" dirty="0">
                <a:solidFill>
                  <a:srgbClr val="002060"/>
                </a:solidFill>
                <a:latin typeface="+mn-lt"/>
                <a:ea typeface="Tahoma" panose="020B0604030504040204" pitchFamily="34" charset="0"/>
                <a:cs typeface="Calibri Light" panose="020F0302020204030204" pitchFamily="34" charset="0"/>
              </a:rPr>
              <a:t>5. Conclusion </a:t>
            </a:r>
          </a:p>
        </p:txBody>
      </p:sp>
      <p:sp>
        <p:nvSpPr>
          <p:cNvPr id="3" name="Content Placeholder 2">
            <a:extLst>
              <a:ext uri="{FF2B5EF4-FFF2-40B4-BE49-F238E27FC236}">
                <a16:creationId xmlns:a16="http://schemas.microsoft.com/office/drawing/2014/main" id="{85E32463-E5D4-42E4-8EE0-42BBA20490FA}"/>
              </a:ext>
            </a:extLst>
          </p:cNvPr>
          <p:cNvSpPr>
            <a:spLocks noGrp="1"/>
          </p:cNvSpPr>
          <p:nvPr>
            <p:ph idx="1"/>
          </p:nvPr>
        </p:nvSpPr>
        <p:spPr>
          <a:xfrm>
            <a:off x="463732" y="1181191"/>
            <a:ext cx="10515600" cy="2963181"/>
          </a:xfrm>
        </p:spPr>
        <p:txBody>
          <a:bodyPr/>
          <a:lstStyle/>
          <a:p>
            <a:pPr marL="0" indent="0">
              <a:buNone/>
            </a:pPr>
            <a:r>
              <a:rPr lang="en-GB" sz="4000" b="1" dirty="0"/>
              <a:t>Where do we want to take this?! </a:t>
            </a:r>
          </a:p>
          <a:p>
            <a:r>
              <a:rPr lang="en-GB" dirty="0"/>
              <a:t>This research will contribute to area of: </a:t>
            </a:r>
          </a:p>
          <a:p>
            <a:pPr lvl="2">
              <a:buClr>
                <a:srgbClr val="FF0000"/>
              </a:buClr>
            </a:pPr>
            <a:r>
              <a:rPr lang="en-GB" sz="4400" dirty="0"/>
              <a:t> Rural policy</a:t>
            </a:r>
          </a:p>
          <a:p>
            <a:pPr lvl="2">
              <a:buClr>
                <a:srgbClr val="FF0000"/>
              </a:buClr>
            </a:pPr>
            <a:r>
              <a:rPr lang="en-GB" sz="4400" dirty="0"/>
              <a:t> Entrepreneurship and small business</a:t>
            </a:r>
          </a:p>
          <a:p>
            <a:endParaRPr lang="en-GB" dirty="0"/>
          </a:p>
          <a:p>
            <a:endParaRPr lang="en-GB" dirty="0"/>
          </a:p>
          <a:p>
            <a:pPr marL="0" indent="0">
              <a:buNone/>
            </a:pPr>
            <a:endParaRPr lang="en-GB" dirty="0"/>
          </a:p>
        </p:txBody>
      </p:sp>
      <p:sp>
        <p:nvSpPr>
          <p:cNvPr id="4" name="Footer Placeholder 3">
            <a:extLst>
              <a:ext uri="{FF2B5EF4-FFF2-40B4-BE49-F238E27FC236}">
                <a16:creationId xmlns:a16="http://schemas.microsoft.com/office/drawing/2014/main" id="{FEFD761E-B250-4BAC-AF07-E98297E892AF}"/>
              </a:ext>
            </a:extLst>
          </p:cNvPr>
          <p:cNvSpPr>
            <a:spLocks noGrp="1"/>
          </p:cNvSpPr>
          <p:nvPr>
            <p:ph type="ftr" sz="quarter" idx="11"/>
          </p:nvPr>
        </p:nvSpPr>
        <p:spPr/>
        <p:txBody>
          <a:bodyPr/>
          <a:lstStyle/>
          <a:p>
            <a:r>
              <a:rPr lang="en-MY"/>
              <a:t>AMI 2021</a:t>
            </a:r>
          </a:p>
        </p:txBody>
      </p:sp>
      <p:sp>
        <p:nvSpPr>
          <p:cNvPr id="5" name="Slide Number Placeholder 4">
            <a:extLst>
              <a:ext uri="{FF2B5EF4-FFF2-40B4-BE49-F238E27FC236}">
                <a16:creationId xmlns:a16="http://schemas.microsoft.com/office/drawing/2014/main" id="{830682BA-AB67-4E55-A1A9-C6844965A88B}"/>
              </a:ext>
            </a:extLst>
          </p:cNvPr>
          <p:cNvSpPr>
            <a:spLocks noGrp="1"/>
          </p:cNvSpPr>
          <p:nvPr>
            <p:ph type="sldNum" sz="quarter" idx="12"/>
          </p:nvPr>
        </p:nvSpPr>
        <p:spPr/>
        <p:txBody>
          <a:bodyPr/>
          <a:lstStyle/>
          <a:p>
            <a:fld id="{23C2E224-64CB-4B4A-B3D3-532717D6DA39}" type="slidenum">
              <a:rPr lang="en-MY" smtClean="0"/>
              <a:t>9</a:t>
            </a:fld>
            <a:endParaRPr lang="en-MY"/>
          </a:p>
        </p:txBody>
      </p:sp>
      <p:pic>
        <p:nvPicPr>
          <p:cNvPr id="1028" name="Picture 4" descr="Kurdistan's food security begins at home | Financial Times">
            <a:extLst>
              <a:ext uri="{FF2B5EF4-FFF2-40B4-BE49-F238E27FC236}">
                <a16:creationId xmlns:a16="http://schemas.microsoft.com/office/drawing/2014/main" id="{E48FCED8-0902-4EAC-AE93-DF1B70B02949}"/>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3454"/>
          <a:stretch/>
        </p:blipFill>
        <p:spPr bwMode="auto">
          <a:xfrm>
            <a:off x="296088" y="4126638"/>
            <a:ext cx="3403352" cy="2211977"/>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Iraq needs 1 mn tons of wheat, 250,000 tons of rice – Ministry – IFP Info –  News">
            <a:extLst>
              <a:ext uri="{FF2B5EF4-FFF2-40B4-BE49-F238E27FC236}">
                <a16:creationId xmlns:a16="http://schemas.microsoft.com/office/drawing/2014/main" id="{CA168AF7-1554-49CE-A54E-5F283FFAF30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96934" y="4124121"/>
            <a:ext cx="4685211" cy="2214494"/>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Training farmers to tackle environmental challenges | NRC">
            <a:extLst>
              <a:ext uri="{FF2B5EF4-FFF2-40B4-BE49-F238E27FC236}">
                <a16:creationId xmlns:a16="http://schemas.microsoft.com/office/drawing/2014/main" id="{32A6406C-050E-4BFF-815F-5337533B598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579639" y="4124121"/>
            <a:ext cx="3317966" cy="221197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6690426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329</TotalTime>
  <Words>952</Words>
  <Application>Microsoft Office PowerPoint</Application>
  <PresentationFormat>Widescreen</PresentationFormat>
  <Paragraphs>107</Paragraphs>
  <Slides>9</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9</vt:i4>
      </vt:variant>
    </vt:vector>
  </HeadingPairs>
  <TitlesOfParts>
    <vt:vector size="16" baseType="lpstr">
      <vt:lpstr>Arial</vt:lpstr>
      <vt:lpstr>Calibri</vt:lpstr>
      <vt:lpstr>Calibri Light</vt:lpstr>
      <vt:lpstr>Google Sans</vt:lpstr>
      <vt:lpstr>Times New Roman</vt:lpstr>
      <vt:lpstr>Wingdings</vt:lpstr>
      <vt:lpstr>Office Theme</vt:lpstr>
      <vt:lpstr>PowerPoint Presentation</vt:lpstr>
      <vt:lpstr>PowerPoint Presentation</vt:lpstr>
      <vt:lpstr>PowerPoint Presentation</vt:lpstr>
      <vt:lpstr>PowerPoint Presentation</vt:lpstr>
      <vt:lpstr>PowerPoint Presentation</vt:lpstr>
      <vt:lpstr>3. Methodology &amp; Data Collection</vt:lpstr>
      <vt:lpstr>PowerPoint Presentation</vt:lpstr>
      <vt:lpstr>PowerPoint Presentation</vt:lpstr>
      <vt:lpstr>5. Conclusion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Illisriyani Ismail</dc:creator>
  <cp:lastModifiedBy>Illisriyani Ismail</cp:lastModifiedBy>
  <cp:revision>32</cp:revision>
  <dcterms:created xsi:type="dcterms:W3CDTF">2021-05-14T08:19:58Z</dcterms:created>
  <dcterms:modified xsi:type="dcterms:W3CDTF">2021-05-15T10:00:37Z</dcterms:modified>
</cp:coreProperties>
</file>